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61" r:id="rId5"/>
    <p:sldMasterId id="2147483662" r:id="rId6"/>
    <p:sldMasterId id="2147483674" r:id="rId7"/>
    <p:sldMasterId id="2147483683" r:id="rId8"/>
    <p:sldMasterId id="2147483691" r:id="rId9"/>
    <p:sldMasterId id="2147483699" r:id="rId10"/>
    <p:sldMasterId id="2147483707" r:id="rId11"/>
    <p:sldMasterId id="2147483715" r:id="rId12"/>
    <p:sldMasterId id="2147483723" r:id="rId13"/>
  </p:sldMasterIdLst>
  <p:notesMasterIdLst>
    <p:notesMasterId r:id="rId34"/>
  </p:notesMasterIdLst>
  <p:handoutMasterIdLst>
    <p:handoutMasterId r:id="rId35"/>
  </p:handoutMasterIdLst>
  <p:sldIdLst>
    <p:sldId id="273" r:id="rId14"/>
    <p:sldId id="382" r:id="rId15"/>
    <p:sldId id="383" r:id="rId16"/>
    <p:sldId id="274" r:id="rId17"/>
    <p:sldId id="362" r:id="rId18"/>
    <p:sldId id="389" r:id="rId19"/>
    <p:sldId id="388" r:id="rId20"/>
    <p:sldId id="384" r:id="rId21"/>
    <p:sldId id="301" r:id="rId22"/>
    <p:sldId id="297" r:id="rId23"/>
    <p:sldId id="385" r:id="rId24"/>
    <p:sldId id="386" r:id="rId25"/>
    <p:sldId id="292" r:id="rId26"/>
    <p:sldId id="376" r:id="rId27"/>
    <p:sldId id="289" r:id="rId28"/>
    <p:sldId id="319" r:id="rId29"/>
    <p:sldId id="373" r:id="rId30"/>
    <p:sldId id="346" r:id="rId31"/>
    <p:sldId id="380" r:id="rId32"/>
    <p:sldId id="372" r:id="rId33"/>
  </p:sldIdLst>
  <p:sldSz cx="9144000" cy="5143500" type="screen16x9"/>
  <p:notesSz cx="6985000" cy="92837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382"/>
            <p14:sldId id="383"/>
            <p14:sldId id="274"/>
            <p14:sldId id="362"/>
            <p14:sldId id="389"/>
            <p14:sldId id="388"/>
            <p14:sldId id="384"/>
            <p14:sldId id="301"/>
            <p14:sldId id="297"/>
            <p14:sldId id="385"/>
            <p14:sldId id="386"/>
            <p14:sldId id="292"/>
            <p14:sldId id="376"/>
            <p14:sldId id="289"/>
            <p14:sldId id="319"/>
            <p14:sldId id="373"/>
            <p14:sldId id="346"/>
            <p14:sldId id="380"/>
            <p14:sldId id="372"/>
          </p14:sldIdLst>
        </p14:section>
      </p14:sectionLst>
    </p:ext>
    <p:ext uri="{EFAFB233-063F-42B5-8137-9DF3F51BA10A}">
      <p15:sldGuideLst xmlns:p15="http://schemas.microsoft.com/office/powerpoint/2012/main" xmlns="">
        <p15:guide id="1" orient="horz" pos="402">
          <p15:clr>
            <a:srgbClr val="A4A3A4"/>
          </p15:clr>
        </p15:guide>
        <p15:guide id="2" pos="3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A/DOT" initials="FA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F3EBC6"/>
    <a:srgbClr val="B4CBEC"/>
    <a:srgbClr val="CCECFF"/>
    <a:srgbClr val="FF0000"/>
    <a:srgbClr val="FFFF99"/>
    <a:srgbClr val="FFCC00"/>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85" autoAdjust="0"/>
    <p:restoredTop sz="76387" autoAdjust="0"/>
  </p:normalViewPr>
  <p:slideViewPr>
    <p:cSldViewPr snapToGrid="0">
      <p:cViewPr>
        <p:scale>
          <a:sx n="150" d="100"/>
          <a:sy n="150" d="100"/>
        </p:scale>
        <p:origin x="-984" y="-72"/>
      </p:cViewPr>
      <p:guideLst>
        <p:guide orient="horz" pos="402"/>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18936"/>
    </p:cViewPr>
  </p:sorterViewPr>
  <p:notesViewPr>
    <p:cSldViewPr snapToGrid="0">
      <p:cViewPr>
        <p:scale>
          <a:sx n="66" d="100"/>
          <a:sy n="66" d="100"/>
        </p:scale>
        <p:origin x="-2982" y="-612"/>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Workforce</c:v>
                </c:pt>
              </c:strCache>
            </c:strRef>
          </c:tx>
          <c:explosion val="1"/>
          <c:dLbls>
            <c:showLegendKey val="0"/>
            <c:showVal val="1"/>
            <c:showCatName val="0"/>
            <c:showSerName val="0"/>
            <c:showPercent val="0"/>
            <c:showBubbleSize val="0"/>
            <c:showLeaderLines val="1"/>
          </c:dLbls>
          <c:cat>
            <c:strRef>
              <c:f>Sheet1!$A$2:$A$3</c:f>
              <c:strCache>
                <c:ptCount val="2"/>
                <c:pt idx="0">
                  <c:v>FTE's</c:v>
                </c:pt>
                <c:pt idx="1">
                  <c:v>Contractors</c:v>
                </c:pt>
              </c:strCache>
            </c:strRef>
          </c:cat>
          <c:val>
            <c:numRef>
              <c:f>Sheet1!$B$2:$B$3</c:f>
              <c:numCache>
                <c:formatCode>#,##0</c:formatCode>
                <c:ptCount val="2"/>
                <c:pt idx="0">
                  <c:v>3600</c:v>
                </c:pt>
                <c:pt idx="1">
                  <c:v>1500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220498513844711"/>
          <c:y val="0.22145584624502582"/>
          <c:w val="0.37792746519267872"/>
          <c:h val="0.7389966979933959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09-22T17:47:21.967" idx="2">
    <p:pos x="10" y="10"/>
    <p:text>Kevin, I removed the routing symbols since we don't use them anywhere else in the presentation. If you want them back in, just let me know!
Also, Air Force Flight Standards is going away, I believe, so we may want to leave them off. 
</p:text>
  </p:cm>
</p: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B85751-E1ED-F64D-907D-2F474FA2073A}" type="doc">
      <dgm:prSet loTypeId="urn:microsoft.com/office/officeart/2005/8/layout/cycle8" loCatId="" qsTypeId="urn:microsoft.com/office/officeart/2005/8/quickstyle/simple5" qsCatId="simple" csTypeId="urn:microsoft.com/office/officeart/2005/8/colors/accent6_3" csCatId="accent6" phldr="1"/>
      <dgm:spPr/>
      <dgm:t>
        <a:bodyPr/>
        <a:lstStyle/>
        <a:p>
          <a:endParaRPr lang="en-US"/>
        </a:p>
      </dgm:t>
    </dgm:pt>
    <dgm:pt modelId="{04E03EBB-719E-7944-81DB-4E05D9B43D9D}">
      <dgm:prSet/>
      <dgm:spPr/>
      <dgm:t>
        <a:bodyPr/>
        <a:lstStyle/>
        <a:p>
          <a:pPr rtl="0"/>
          <a:r>
            <a:rPr lang="en-US" dirty="0" smtClean="0"/>
            <a:t>Airports (ARP)</a:t>
          </a:r>
          <a:endParaRPr lang="en-US" dirty="0"/>
        </a:p>
      </dgm:t>
    </dgm:pt>
    <dgm:pt modelId="{3BC99816-3BBE-6B4E-8E9B-328D427D743B}" type="parTrans" cxnId="{CC617C01-B7F0-3E44-ACE4-229BD99BF9B6}">
      <dgm:prSet/>
      <dgm:spPr/>
      <dgm:t>
        <a:bodyPr/>
        <a:lstStyle/>
        <a:p>
          <a:endParaRPr lang="en-US"/>
        </a:p>
      </dgm:t>
    </dgm:pt>
    <dgm:pt modelId="{4B69FABA-88C3-1346-916D-203F1EFC5F8B}" type="sibTrans" cxnId="{CC617C01-B7F0-3E44-ACE4-229BD99BF9B6}">
      <dgm:prSet/>
      <dgm:spPr/>
      <dgm:t>
        <a:bodyPr/>
        <a:lstStyle/>
        <a:p>
          <a:endParaRPr lang="en-US"/>
        </a:p>
      </dgm:t>
    </dgm:pt>
    <dgm:pt modelId="{E2069828-A056-B040-9E87-8D198A1E12FC}">
      <dgm:prSet/>
      <dgm:spPr/>
      <dgm:t>
        <a:bodyPr/>
        <a:lstStyle/>
        <a:p>
          <a:pPr rtl="0"/>
          <a:r>
            <a:rPr lang="en-US" dirty="0" smtClean="0"/>
            <a:t>Aviation Safety (AVS)</a:t>
          </a:r>
          <a:endParaRPr lang="en-US" dirty="0"/>
        </a:p>
      </dgm:t>
    </dgm:pt>
    <dgm:pt modelId="{324C35A3-0928-9D4D-A772-714E601AFC7E}" type="parTrans" cxnId="{AB7DD795-D06E-7C40-916A-4D0630E0B12E}">
      <dgm:prSet/>
      <dgm:spPr/>
      <dgm:t>
        <a:bodyPr/>
        <a:lstStyle/>
        <a:p>
          <a:endParaRPr lang="en-US"/>
        </a:p>
      </dgm:t>
    </dgm:pt>
    <dgm:pt modelId="{83E5DA36-3C83-9C4F-AAE0-0592C5B946DE}" type="sibTrans" cxnId="{AB7DD795-D06E-7C40-916A-4D0630E0B12E}">
      <dgm:prSet/>
      <dgm:spPr/>
      <dgm:t>
        <a:bodyPr/>
        <a:lstStyle/>
        <a:p>
          <a:endParaRPr lang="en-US"/>
        </a:p>
      </dgm:t>
    </dgm:pt>
    <dgm:pt modelId="{C1176F1A-3015-3B49-A32C-DC55B11B7726}">
      <dgm:prSet/>
      <dgm:spPr/>
      <dgm:t>
        <a:bodyPr/>
        <a:lstStyle/>
        <a:p>
          <a:pPr rtl="0"/>
          <a:r>
            <a:rPr lang="en-US" dirty="0" smtClean="0"/>
            <a:t>Commercial Space Transportation (AST)</a:t>
          </a:r>
          <a:endParaRPr lang="en-US" dirty="0"/>
        </a:p>
      </dgm:t>
    </dgm:pt>
    <dgm:pt modelId="{C4CF9E6D-6B19-8247-8152-B8DE22B54752}" type="parTrans" cxnId="{532ECE13-6CBA-B044-AB40-353052BCEE64}">
      <dgm:prSet/>
      <dgm:spPr/>
      <dgm:t>
        <a:bodyPr/>
        <a:lstStyle/>
        <a:p>
          <a:endParaRPr lang="en-US"/>
        </a:p>
      </dgm:t>
    </dgm:pt>
    <dgm:pt modelId="{B979FAD9-32E2-C346-AE90-571F6D0BA29B}" type="sibTrans" cxnId="{532ECE13-6CBA-B044-AB40-353052BCEE64}">
      <dgm:prSet/>
      <dgm:spPr/>
      <dgm:t>
        <a:bodyPr/>
        <a:lstStyle/>
        <a:p>
          <a:endParaRPr lang="en-US"/>
        </a:p>
      </dgm:t>
    </dgm:pt>
    <dgm:pt modelId="{536A7CB7-F98B-A949-AAE3-214D8A3E0A8A}">
      <dgm:prSet/>
      <dgm:spPr/>
      <dgm:t>
        <a:bodyPr/>
        <a:lstStyle/>
        <a:p>
          <a:pPr rtl="0"/>
          <a:r>
            <a:rPr lang="en-US" dirty="0" smtClean="0"/>
            <a:t> Security &amp; Hazardous Materials Safety (ASH)</a:t>
          </a:r>
          <a:endParaRPr lang="en-US" dirty="0"/>
        </a:p>
      </dgm:t>
    </dgm:pt>
    <dgm:pt modelId="{B529C468-26BD-C04D-BE9F-28D4DA3A6BD4}" type="parTrans" cxnId="{324D8DFA-7796-F14F-9517-93DD06D96E38}">
      <dgm:prSet/>
      <dgm:spPr/>
      <dgm:t>
        <a:bodyPr/>
        <a:lstStyle/>
        <a:p>
          <a:endParaRPr lang="en-US"/>
        </a:p>
      </dgm:t>
    </dgm:pt>
    <dgm:pt modelId="{AB34ECF9-F7A7-D24A-8128-3427B4FA9133}" type="sibTrans" cxnId="{324D8DFA-7796-F14F-9517-93DD06D96E38}">
      <dgm:prSet/>
      <dgm:spPr/>
      <dgm:t>
        <a:bodyPr/>
        <a:lstStyle/>
        <a:p>
          <a:endParaRPr lang="en-US"/>
        </a:p>
      </dgm:t>
    </dgm:pt>
    <dgm:pt modelId="{4EC05ED8-3753-8249-914B-3D272C3E0B23}">
      <dgm:prSet/>
      <dgm:spPr/>
      <dgm:t>
        <a:bodyPr/>
        <a:lstStyle/>
        <a:p>
          <a:pPr rtl="0"/>
          <a:r>
            <a:rPr lang="en-US" dirty="0" smtClean="0"/>
            <a:t>Air Traffic Org (ATO)</a:t>
          </a:r>
          <a:endParaRPr lang="en-US" dirty="0"/>
        </a:p>
      </dgm:t>
    </dgm:pt>
    <dgm:pt modelId="{A90C4B3D-B007-A64E-B43B-AF240828B6A8}" type="parTrans" cxnId="{31E6BF3A-DBC6-8541-8265-24EDB30EC855}">
      <dgm:prSet/>
      <dgm:spPr/>
      <dgm:t>
        <a:bodyPr/>
        <a:lstStyle/>
        <a:p>
          <a:endParaRPr lang="en-US"/>
        </a:p>
      </dgm:t>
    </dgm:pt>
    <dgm:pt modelId="{8B316341-3D88-104C-8431-5EBF225AEB9E}" type="sibTrans" cxnId="{31E6BF3A-DBC6-8541-8265-24EDB30EC855}">
      <dgm:prSet/>
      <dgm:spPr/>
      <dgm:t>
        <a:bodyPr/>
        <a:lstStyle/>
        <a:p>
          <a:endParaRPr lang="en-US"/>
        </a:p>
      </dgm:t>
    </dgm:pt>
    <dgm:pt modelId="{5FF198B8-5ED0-0A40-82A1-B47E51FF80FA}" type="pres">
      <dgm:prSet presAssocID="{B3B85751-E1ED-F64D-907D-2F474FA2073A}" presName="compositeShape" presStyleCnt="0">
        <dgm:presLayoutVars>
          <dgm:chMax val="7"/>
          <dgm:dir/>
          <dgm:resizeHandles val="exact"/>
        </dgm:presLayoutVars>
      </dgm:prSet>
      <dgm:spPr/>
      <dgm:t>
        <a:bodyPr/>
        <a:lstStyle/>
        <a:p>
          <a:endParaRPr lang="en-US"/>
        </a:p>
      </dgm:t>
    </dgm:pt>
    <dgm:pt modelId="{742233E9-1279-9946-B415-3383ADA2F4B4}" type="pres">
      <dgm:prSet presAssocID="{B3B85751-E1ED-F64D-907D-2F474FA2073A}" presName="wedge1" presStyleLbl="node1" presStyleIdx="0" presStyleCnt="5"/>
      <dgm:spPr/>
      <dgm:t>
        <a:bodyPr/>
        <a:lstStyle/>
        <a:p>
          <a:endParaRPr lang="en-US"/>
        </a:p>
      </dgm:t>
    </dgm:pt>
    <dgm:pt modelId="{60515435-D94B-6344-BF08-7C38C5B9842F}" type="pres">
      <dgm:prSet presAssocID="{B3B85751-E1ED-F64D-907D-2F474FA2073A}" presName="dummy1a" presStyleCnt="0"/>
      <dgm:spPr/>
    </dgm:pt>
    <dgm:pt modelId="{B86F7493-7727-7043-9526-D47CC048F793}" type="pres">
      <dgm:prSet presAssocID="{B3B85751-E1ED-F64D-907D-2F474FA2073A}" presName="dummy1b" presStyleCnt="0"/>
      <dgm:spPr/>
    </dgm:pt>
    <dgm:pt modelId="{6F2A9F02-AA03-7645-80A4-B8643B9A5F94}" type="pres">
      <dgm:prSet presAssocID="{B3B85751-E1ED-F64D-907D-2F474FA2073A}" presName="wedge1Tx" presStyleLbl="node1" presStyleIdx="0" presStyleCnt="5">
        <dgm:presLayoutVars>
          <dgm:chMax val="0"/>
          <dgm:chPref val="0"/>
          <dgm:bulletEnabled val="1"/>
        </dgm:presLayoutVars>
      </dgm:prSet>
      <dgm:spPr/>
      <dgm:t>
        <a:bodyPr/>
        <a:lstStyle/>
        <a:p>
          <a:endParaRPr lang="en-US"/>
        </a:p>
      </dgm:t>
    </dgm:pt>
    <dgm:pt modelId="{A4F0AE98-4B91-3541-8F2F-CF511D9E0BA2}" type="pres">
      <dgm:prSet presAssocID="{B3B85751-E1ED-F64D-907D-2F474FA2073A}" presName="wedge2" presStyleLbl="node1" presStyleIdx="1" presStyleCnt="5"/>
      <dgm:spPr/>
      <dgm:t>
        <a:bodyPr/>
        <a:lstStyle/>
        <a:p>
          <a:endParaRPr lang="en-US"/>
        </a:p>
      </dgm:t>
    </dgm:pt>
    <dgm:pt modelId="{BA45F945-B227-8547-9832-28EA8D4D28C9}" type="pres">
      <dgm:prSet presAssocID="{B3B85751-E1ED-F64D-907D-2F474FA2073A}" presName="dummy2a" presStyleCnt="0"/>
      <dgm:spPr/>
    </dgm:pt>
    <dgm:pt modelId="{742C6377-8D10-9348-82AD-AD6AF8D34558}" type="pres">
      <dgm:prSet presAssocID="{B3B85751-E1ED-F64D-907D-2F474FA2073A}" presName="dummy2b" presStyleCnt="0"/>
      <dgm:spPr/>
    </dgm:pt>
    <dgm:pt modelId="{BC5DFBA5-EE13-454B-8D5A-9B62837A0051}" type="pres">
      <dgm:prSet presAssocID="{B3B85751-E1ED-F64D-907D-2F474FA2073A}" presName="wedge2Tx" presStyleLbl="node1" presStyleIdx="1" presStyleCnt="5">
        <dgm:presLayoutVars>
          <dgm:chMax val="0"/>
          <dgm:chPref val="0"/>
          <dgm:bulletEnabled val="1"/>
        </dgm:presLayoutVars>
      </dgm:prSet>
      <dgm:spPr/>
      <dgm:t>
        <a:bodyPr/>
        <a:lstStyle/>
        <a:p>
          <a:endParaRPr lang="en-US"/>
        </a:p>
      </dgm:t>
    </dgm:pt>
    <dgm:pt modelId="{8EE88B1F-FB55-F54B-8BC4-E227D068EE3F}" type="pres">
      <dgm:prSet presAssocID="{B3B85751-E1ED-F64D-907D-2F474FA2073A}" presName="wedge3" presStyleLbl="node1" presStyleIdx="2" presStyleCnt="5"/>
      <dgm:spPr/>
      <dgm:t>
        <a:bodyPr/>
        <a:lstStyle/>
        <a:p>
          <a:endParaRPr lang="en-US"/>
        </a:p>
      </dgm:t>
    </dgm:pt>
    <dgm:pt modelId="{D3BD8F11-E4DC-CA42-BBA9-B4191A52A55B}" type="pres">
      <dgm:prSet presAssocID="{B3B85751-E1ED-F64D-907D-2F474FA2073A}" presName="dummy3a" presStyleCnt="0"/>
      <dgm:spPr/>
    </dgm:pt>
    <dgm:pt modelId="{3D9A5B7D-2774-024A-9EFC-6FE53D6076EA}" type="pres">
      <dgm:prSet presAssocID="{B3B85751-E1ED-F64D-907D-2F474FA2073A}" presName="dummy3b" presStyleCnt="0"/>
      <dgm:spPr/>
    </dgm:pt>
    <dgm:pt modelId="{40B0BDA6-E8BD-A54B-83B4-DA6E9FA85D18}" type="pres">
      <dgm:prSet presAssocID="{B3B85751-E1ED-F64D-907D-2F474FA2073A}" presName="wedge3Tx" presStyleLbl="node1" presStyleIdx="2" presStyleCnt="5">
        <dgm:presLayoutVars>
          <dgm:chMax val="0"/>
          <dgm:chPref val="0"/>
          <dgm:bulletEnabled val="1"/>
        </dgm:presLayoutVars>
      </dgm:prSet>
      <dgm:spPr/>
      <dgm:t>
        <a:bodyPr/>
        <a:lstStyle/>
        <a:p>
          <a:endParaRPr lang="en-US"/>
        </a:p>
      </dgm:t>
    </dgm:pt>
    <dgm:pt modelId="{6F06C6DC-07D9-674D-B0F6-A1FACC2ED48E}" type="pres">
      <dgm:prSet presAssocID="{B3B85751-E1ED-F64D-907D-2F474FA2073A}" presName="wedge4" presStyleLbl="node1" presStyleIdx="3" presStyleCnt="5"/>
      <dgm:spPr/>
      <dgm:t>
        <a:bodyPr/>
        <a:lstStyle/>
        <a:p>
          <a:endParaRPr lang="en-US"/>
        </a:p>
      </dgm:t>
    </dgm:pt>
    <dgm:pt modelId="{AD37857B-E9FB-CB42-A2FA-B3A2CB79641C}" type="pres">
      <dgm:prSet presAssocID="{B3B85751-E1ED-F64D-907D-2F474FA2073A}" presName="dummy4a" presStyleCnt="0"/>
      <dgm:spPr/>
    </dgm:pt>
    <dgm:pt modelId="{1BB81B15-E691-084C-A3DE-3ADEA2746D9A}" type="pres">
      <dgm:prSet presAssocID="{B3B85751-E1ED-F64D-907D-2F474FA2073A}" presName="dummy4b" presStyleCnt="0"/>
      <dgm:spPr/>
    </dgm:pt>
    <dgm:pt modelId="{C447C6CA-C76C-414C-BB18-6F8C7799BDB8}" type="pres">
      <dgm:prSet presAssocID="{B3B85751-E1ED-F64D-907D-2F474FA2073A}" presName="wedge4Tx" presStyleLbl="node1" presStyleIdx="3" presStyleCnt="5">
        <dgm:presLayoutVars>
          <dgm:chMax val="0"/>
          <dgm:chPref val="0"/>
          <dgm:bulletEnabled val="1"/>
        </dgm:presLayoutVars>
      </dgm:prSet>
      <dgm:spPr/>
      <dgm:t>
        <a:bodyPr/>
        <a:lstStyle/>
        <a:p>
          <a:endParaRPr lang="en-US"/>
        </a:p>
      </dgm:t>
    </dgm:pt>
    <dgm:pt modelId="{C6221CCF-B133-D84A-84DB-6074689A7FBD}" type="pres">
      <dgm:prSet presAssocID="{B3B85751-E1ED-F64D-907D-2F474FA2073A}" presName="wedge5" presStyleLbl="node1" presStyleIdx="4" presStyleCnt="5"/>
      <dgm:spPr/>
      <dgm:t>
        <a:bodyPr/>
        <a:lstStyle/>
        <a:p>
          <a:endParaRPr lang="en-US"/>
        </a:p>
      </dgm:t>
    </dgm:pt>
    <dgm:pt modelId="{C0DB81B6-7F62-964B-A244-5B85457A32E8}" type="pres">
      <dgm:prSet presAssocID="{B3B85751-E1ED-F64D-907D-2F474FA2073A}" presName="dummy5a" presStyleCnt="0"/>
      <dgm:spPr/>
    </dgm:pt>
    <dgm:pt modelId="{690EB984-F694-FC4C-B1C6-DBA13420A1DA}" type="pres">
      <dgm:prSet presAssocID="{B3B85751-E1ED-F64D-907D-2F474FA2073A}" presName="dummy5b" presStyleCnt="0"/>
      <dgm:spPr/>
    </dgm:pt>
    <dgm:pt modelId="{5E40700A-7965-3745-A370-15619B5E59FE}" type="pres">
      <dgm:prSet presAssocID="{B3B85751-E1ED-F64D-907D-2F474FA2073A}" presName="wedge5Tx" presStyleLbl="node1" presStyleIdx="4" presStyleCnt="5">
        <dgm:presLayoutVars>
          <dgm:chMax val="0"/>
          <dgm:chPref val="0"/>
          <dgm:bulletEnabled val="1"/>
        </dgm:presLayoutVars>
      </dgm:prSet>
      <dgm:spPr/>
      <dgm:t>
        <a:bodyPr/>
        <a:lstStyle/>
        <a:p>
          <a:endParaRPr lang="en-US"/>
        </a:p>
      </dgm:t>
    </dgm:pt>
    <dgm:pt modelId="{45980435-43F7-5B44-A855-6D3636727C52}" type="pres">
      <dgm:prSet presAssocID="{4B69FABA-88C3-1346-916D-203F1EFC5F8B}" presName="arrowWedge1" presStyleLbl="fgSibTrans2D1" presStyleIdx="0" presStyleCnt="5"/>
      <dgm:spPr/>
    </dgm:pt>
    <dgm:pt modelId="{54D6BD6C-D6C0-0B41-B7EB-4560D64D417D}" type="pres">
      <dgm:prSet presAssocID="{8B316341-3D88-104C-8431-5EBF225AEB9E}" presName="arrowWedge2" presStyleLbl="fgSibTrans2D1" presStyleIdx="1" presStyleCnt="5"/>
      <dgm:spPr/>
    </dgm:pt>
    <dgm:pt modelId="{CCC036D2-D417-6E4C-8DA7-5554403F6C22}" type="pres">
      <dgm:prSet presAssocID="{83E5DA36-3C83-9C4F-AAE0-0592C5B946DE}" presName="arrowWedge3" presStyleLbl="fgSibTrans2D1" presStyleIdx="2" presStyleCnt="5"/>
      <dgm:spPr/>
    </dgm:pt>
    <dgm:pt modelId="{E86F51CD-4842-1147-A4D3-24D043AC8BEB}" type="pres">
      <dgm:prSet presAssocID="{B979FAD9-32E2-C346-AE90-571F6D0BA29B}" presName="arrowWedge4" presStyleLbl="fgSibTrans2D1" presStyleIdx="3" presStyleCnt="5"/>
      <dgm:spPr/>
    </dgm:pt>
    <dgm:pt modelId="{CBF892C2-7B87-AA43-A91D-E014C7698DE6}" type="pres">
      <dgm:prSet presAssocID="{AB34ECF9-F7A7-D24A-8128-3427B4FA9133}" presName="arrowWedge5" presStyleLbl="fgSibTrans2D1" presStyleIdx="4" presStyleCnt="5"/>
      <dgm:spPr/>
    </dgm:pt>
  </dgm:ptLst>
  <dgm:cxnLst>
    <dgm:cxn modelId="{6BF8C4D7-5909-481E-86D1-7F6E460B9AFD}" type="presOf" srcId="{C1176F1A-3015-3B49-A32C-DC55B11B7726}" destId="{6F06C6DC-07D9-674D-B0F6-A1FACC2ED48E}" srcOrd="0" destOrd="0" presId="urn:microsoft.com/office/officeart/2005/8/layout/cycle8"/>
    <dgm:cxn modelId="{C35F62DC-FF96-4FBE-A911-7202AB3BC8D8}" type="presOf" srcId="{04E03EBB-719E-7944-81DB-4E05D9B43D9D}" destId="{6F2A9F02-AA03-7645-80A4-B8643B9A5F94}" srcOrd="1" destOrd="0" presId="urn:microsoft.com/office/officeart/2005/8/layout/cycle8"/>
    <dgm:cxn modelId="{324D8DFA-7796-F14F-9517-93DD06D96E38}" srcId="{B3B85751-E1ED-F64D-907D-2F474FA2073A}" destId="{536A7CB7-F98B-A949-AAE3-214D8A3E0A8A}" srcOrd="4" destOrd="0" parTransId="{B529C468-26BD-C04D-BE9F-28D4DA3A6BD4}" sibTransId="{AB34ECF9-F7A7-D24A-8128-3427B4FA9133}"/>
    <dgm:cxn modelId="{03414222-16AA-4C53-BB64-5F89A4D361F6}" type="presOf" srcId="{536A7CB7-F98B-A949-AAE3-214D8A3E0A8A}" destId="{5E40700A-7965-3745-A370-15619B5E59FE}" srcOrd="1" destOrd="0" presId="urn:microsoft.com/office/officeart/2005/8/layout/cycle8"/>
    <dgm:cxn modelId="{AB7DD795-D06E-7C40-916A-4D0630E0B12E}" srcId="{B3B85751-E1ED-F64D-907D-2F474FA2073A}" destId="{E2069828-A056-B040-9E87-8D198A1E12FC}" srcOrd="2" destOrd="0" parTransId="{324C35A3-0928-9D4D-A772-714E601AFC7E}" sibTransId="{83E5DA36-3C83-9C4F-AAE0-0592C5B946DE}"/>
    <dgm:cxn modelId="{FE9586D3-2AAC-48E4-9248-E458BBC5584E}" type="presOf" srcId="{4EC05ED8-3753-8249-914B-3D272C3E0B23}" destId="{A4F0AE98-4B91-3541-8F2F-CF511D9E0BA2}" srcOrd="0" destOrd="0" presId="urn:microsoft.com/office/officeart/2005/8/layout/cycle8"/>
    <dgm:cxn modelId="{F51D71EA-D14F-443B-95F3-2B3F6BCF9DBF}" type="presOf" srcId="{536A7CB7-F98B-A949-AAE3-214D8A3E0A8A}" destId="{C6221CCF-B133-D84A-84DB-6074689A7FBD}" srcOrd="0" destOrd="0" presId="urn:microsoft.com/office/officeart/2005/8/layout/cycle8"/>
    <dgm:cxn modelId="{CC617C01-B7F0-3E44-ACE4-229BD99BF9B6}" srcId="{B3B85751-E1ED-F64D-907D-2F474FA2073A}" destId="{04E03EBB-719E-7944-81DB-4E05D9B43D9D}" srcOrd="0" destOrd="0" parTransId="{3BC99816-3BBE-6B4E-8E9B-328D427D743B}" sibTransId="{4B69FABA-88C3-1346-916D-203F1EFC5F8B}"/>
    <dgm:cxn modelId="{C40D8C34-F05B-46CF-B370-6B507489AD6F}" type="presOf" srcId="{E2069828-A056-B040-9E87-8D198A1E12FC}" destId="{8EE88B1F-FB55-F54B-8BC4-E227D068EE3F}" srcOrd="0" destOrd="0" presId="urn:microsoft.com/office/officeart/2005/8/layout/cycle8"/>
    <dgm:cxn modelId="{A6815E76-0E7E-47E8-905C-5B9FF2F5741C}" type="presOf" srcId="{4EC05ED8-3753-8249-914B-3D272C3E0B23}" destId="{BC5DFBA5-EE13-454B-8D5A-9B62837A0051}" srcOrd="1" destOrd="0" presId="urn:microsoft.com/office/officeart/2005/8/layout/cycle8"/>
    <dgm:cxn modelId="{47E3503B-6052-48F0-B0B8-A83B0244E56D}" type="presOf" srcId="{E2069828-A056-B040-9E87-8D198A1E12FC}" destId="{40B0BDA6-E8BD-A54B-83B4-DA6E9FA85D18}" srcOrd="1" destOrd="0" presId="urn:microsoft.com/office/officeart/2005/8/layout/cycle8"/>
    <dgm:cxn modelId="{83E2F5E9-F4A2-4B5E-923E-209780BFA689}" type="presOf" srcId="{C1176F1A-3015-3B49-A32C-DC55B11B7726}" destId="{C447C6CA-C76C-414C-BB18-6F8C7799BDB8}" srcOrd="1" destOrd="0" presId="urn:microsoft.com/office/officeart/2005/8/layout/cycle8"/>
    <dgm:cxn modelId="{532ECE13-6CBA-B044-AB40-353052BCEE64}" srcId="{B3B85751-E1ED-F64D-907D-2F474FA2073A}" destId="{C1176F1A-3015-3B49-A32C-DC55B11B7726}" srcOrd="3" destOrd="0" parTransId="{C4CF9E6D-6B19-8247-8152-B8DE22B54752}" sibTransId="{B979FAD9-32E2-C346-AE90-571F6D0BA29B}"/>
    <dgm:cxn modelId="{3FDC1324-A44F-4E6B-9985-709D4CE44246}" type="presOf" srcId="{B3B85751-E1ED-F64D-907D-2F474FA2073A}" destId="{5FF198B8-5ED0-0A40-82A1-B47E51FF80FA}" srcOrd="0" destOrd="0" presId="urn:microsoft.com/office/officeart/2005/8/layout/cycle8"/>
    <dgm:cxn modelId="{31E6BF3A-DBC6-8541-8265-24EDB30EC855}" srcId="{B3B85751-E1ED-F64D-907D-2F474FA2073A}" destId="{4EC05ED8-3753-8249-914B-3D272C3E0B23}" srcOrd="1" destOrd="0" parTransId="{A90C4B3D-B007-A64E-B43B-AF240828B6A8}" sibTransId="{8B316341-3D88-104C-8431-5EBF225AEB9E}"/>
    <dgm:cxn modelId="{8ACB11BD-5088-4466-9099-4F7E17C731CC}" type="presOf" srcId="{04E03EBB-719E-7944-81DB-4E05D9B43D9D}" destId="{742233E9-1279-9946-B415-3383ADA2F4B4}" srcOrd="0" destOrd="0" presId="urn:microsoft.com/office/officeart/2005/8/layout/cycle8"/>
    <dgm:cxn modelId="{99F273D2-FB62-44B4-87A1-E1C1B990CF8F}" type="presParOf" srcId="{5FF198B8-5ED0-0A40-82A1-B47E51FF80FA}" destId="{742233E9-1279-9946-B415-3383ADA2F4B4}" srcOrd="0" destOrd="0" presId="urn:microsoft.com/office/officeart/2005/8/layout/cycle8"/>
    <dgm:cxn modelId="{B1E39D56-CC00-4C7C-9DC1-9E5DF25A288F}" type="presParOf" srcId="{5FF198B8-5ED0-0A40-82A1-B47E51FF80FA}" destId="{60515435-D94B-6344-BF08-7C38C5B9842F}" srcOrd="1" destOrd="0" presId="urn:microsoft.com/office/officeart/2005/8/layout/cycle8"/>
    <dgm:cxn modelId="{D244818D-A6C4-4F57-97CD-E213A3359F61}" type="presParOf" srcId="{5FF198B8-5ED0-0A40-82A1-B47E51FF80FA}" destId="{B86F7493-7727-7043-9526-D47CC048F793}" srcOrd="2" destOrd="0" presId="urn:microsoft.com/office/officeart/2005/8/layout/cycle8"/>
    <dgm:cxn modelId="{0D2A7F5F-0B71-4826-B806-3D86A1BED81B}" type="presParOf" srcId="{5FF198B8-5ED0-0A40-82A1-B47E51FF80FA}" destId="{6F2A9F02-AA03-7645-80A4-B8643B9A5F94}" srcOrd="3" destOrd="0" presId="urn:microsoft.com/office/officeart/2005/8/layout/cycle8"/>
    <dgm:cxn modelId="{A8F3ECCD-0128-44FD-B874-E80A27956853}" type="presParOf" srcId="{5FF198B8-5ED0-0A40-82A1-B47E51FF80FA}" destId="{A4F0AE98-4B91-3541-8F2F-CF511D9E0BA2}" srcOrd="4" destOrd="0" presId="urn:microsoft.com/office/officeart/2005/8/layout/cycle8"/>
    <dgm:cxn modelId="{26C67FED-07B4-4649-9F96-5E5173BAFE4E}" type="presParOf" srcId="{5FF198B8-5ED0-0A40-82A1-B47E51FF80FA}" destId="{BA45F945-B227-8547-9832-28EA8D4D28C9}" srcOrd="5" destOrd="0" presId="urn:microsoft.com/office/officeart/2005/8/layout/cycle8"/>
    <dgm:cxn modelId="{AF91DC55-F31C-4518-9413-B87B0E3DAD53}" type="presParOf" srcId="{5FF198B8-5ED0-0A40-82A1-B47E51FF80FA}" destId="{742C6377-8D10-9348-82AD-AD6AF8D34558}" srcOrd="6" destOrd="0" presId="urn:microsoft.com/office/officeart/2005/8/layout/cycle8"/>
    <dgm:cxn modelId="{7A7BEC6B-DC27-400F-BCB1-2B0E427FD729}" type="presParOf" srcId="{5FF198B8-5ED0-0A40-82A1-B47E51FF80FA}" destId="{BC5DFBA5-EE13-454B-8D5A-9B62837A0051}" srcOrd="7" destOrd="0" presId="urn:microsoft.com/office/officeart/2005/8/layout/cycle8"/>
    <dgm:cxn modelId="{0ED0327A-9007-46B2-9007-2B48298473F9}" type="presParOf" srcId="{5FF198B8-5ED0-0A40-82A1-B47E51FF80FA}" destId="{8EE88B1F-FB55-F54B-8BC4-E227D068EE3F}" srcOrd="8" destOrd="0" presId="urn:microsoft.com/office/officeart/2005/8/layout/cycle8"/>
    <dgm:cxn modelId="{4011F2D2-A05F-4EF2-842C-8872346028C6}" type="presParOf" srcId="{5FF198B8-5ED0-0A40-82A1-B47E51FF80FA}" destId="{D3BD8F11-E4DC-CA42-BBA9-B4191A52A55B}" srcOrd="9" destOrd="0" presId="urn:microsoft.com/office/officeart/2005/8/layout/cycle8"/>
    <dgm:cxn modelId="{08029B63-2296-4621-A310-743D1E89EE27}" type="presParOf" srcId="{5FF198B8-5ED0-0A40-82A1-B47E51FF80FA}" destId="{3D9A5B7D-2774-024A-9EFC-6FE53D6076EA}" srcOrd="10" destOrd="0" presId="urn:microsoft.com/office/officeart/2005/8/layout/cycle8"/>
    <dgm:cxn modelId="{8A9A53C6-2AA9-4CD4-9285-81E609F3DE57}" type="presParOf" srcId="{5FF198B8-5ED0-0A40-82A1-B47E51FF80FA}" destId="{40B0BDA6-E8BD-A54B-83B4-DA6E9FA85D18}" srcOrd="11" destOrd="0" presId="urn:microsoft.com/office/officeart/2005/8/layout/cycle8"/>
    <dgm:cxn modelId="{1ED4607F-60C0-4999-AD9D-4C523B988BAB}" type="presParOf" srcId="{5FF198B8-5ED0-0A40-82A1-B47E51FF80FA}" destId="{6F06C6DC-07D9-674D-B0F6-A1FACC2ED48E}" srcOrd="12" destOrd="0" presId="urn:microsoft.com/office/officeart/2005/8/layout/cycle8"/>
    <dgm:cxn modelId="{F04B6813-2A7C-4AFD-9A32-E85A7B59775A}" type="presParOf" srcId="{5FF198B8-5ED0-0A40-82A1-B47E51FF80FA}" destId="{AD37857B-E9FB-CB42-A2FA-B3A2CB79641C}" srcOrd="13" destOrd="0" presId="urn:microsoft.com/office/officeart/2005/8/layout/cycle8"/>
    <dgm:cxn modelId="{B702E963-D064-4A3B-BF36-5C6423F0427A}" type="presParOf" srcId="{5FF198B8-5ED0-0A40-82A1-B47E51FF80FA}" destId="{1BB81B15-E691-084C-A3DE-3ADEA2746D9A}" srcOrd="14" destOrd="0" presId="urn:microsoft.com/office/officeart/2005/8/layout/cycle8"/>
    <dgm:cxn modelId="{ED2836D0-BADC-45BC-84C1-2A8F32C952B0}" type="presParOf" srcId="{5FF198B8-5ED0-0A40-82A1-B47E51FF80FA}" destId="{C447C6CA-C76C-414C-BB18-6F8C7799BDB8}" srcOrd="15" destOrd="0" presId="urn:microsoft.com/office/officeart/2005/8/layout/cycle8"/>
    <dgm:cxn modelId="{DB9B0682-AEEA-45CA-B50E-5878A0B60B8D}" type="presParOf" srcId="{5FF198B8-5ED0-0A40-82A1-B47E51FF80FA}" destId="{C6221CCF-B133-D84A-84DB-6074689A7FBD}" srcOrd="16" destOrd="0" presId="urn:microsoft.com/office/officeart/2005/8/layout/cycle8"/>
    <dgm:cxn modelId="{02F40A79-7C70-4E81-938F-BBF86F69D140}" type="presParOf" srcId="{5FF198B8-5ED0-0A40-82A1-B47E51FF80FA}" destId="{C0DB81B6-7F62-964B-A244-5B85457A32E8}" srcOrd="17" destOrd="0" presId="urn:microsoft.com/office/officeart/2005/8/layout/cycle8"/>
    <dgm:cxn modelId="{38F8BCBE-E1F4-4D68-BFF5-9A1CC5B6E908}" type="presParOf" srcId="{5FF198B8-5ED0-0A40-82A1-B47E51FF80FA}" destId="{690EB984-F694-FC4C-B1C6-DBA13420A1DA}" srcOrd="18" destOrd="0" presId="urn:microsoft.com/office/officeart/2005/8/layout/cycle8"/>
    <dgm:cxn modelId="{F1D12EC4-52B8-4847-A7E0-2A5E3EC52F93}" type="presParOf" srcId="{5FF198B8-5ED0-0A40-82A1-B47E51FF80FA}" destId="{5E40700A-7965-3745-A370-15619B5E59FE}" srcOrd="19" destOrd="0" presId="urn:microsoft.com/office/officeart/2005/8/layout/cycle8"/>
    <dgm:cxn modelId="{419CC566-0FA6-4C12-A8A4-3C27E60FF1DC}" type="presParOf" srcId="{5FF198B8-5ED0-0A40-82A1-B47E51FF80FA}" destId="{45980435-43F7-5B44-A855-6D3636727C52}" srcOrd="20" destOrd="0" presId="urn:microsoft.com/office/officeart/2005/8/layout/cycle8"/>
    <dgm:cxn modelId="{34A7EBD8-E32D-4C00-909F-C8420EC215FB}" type="presParOf" srcId="{5FF198B8-5ED0-0A40-82A1-B47E51FF80FA}" destId="{54D6BD6C-D6C0-0B41-B7EB-4560D64D417D}" srcOrd="21" destOrd="0" presId="urn:microsoft.com/office/officeart/2005/8/layout/cycle8"/>
    <dgm:cxn modelId="{4FC4421E-ACF7-465C-BECB-25DE90BCFE8C}" type="presParOf" srcId="{5FF198B8-5ED0-0A40-82A1-B47E51FF80FA}" destId="{CCC036D2-D417-6E4C-8DA7-5554403F6C22}" srcOrd="22" destOrd="0" presId="urn:microsoft.com/office/officeart/2005/8/layout/cycle8"/>
    <dgm:cxn modelId="{74E499F0-65E3-4443-8407-D44B45A9890C}" type="presParOf" srcId="{5FF198B8-5ED0-0A40-82A1-B47E51FF80FA}" destId="{E86F51CD-4842-1147-A4D3-24D043AC8BEB}" srcOrd="23" destOrd="0" presId="urn:microsoft.com/office/officeart/2005/8/layout/cycle8"/>
    <dgm:cxn modelId="{2F56D977-456F-4D34-9150-4ADA76672767}" type="presParOf" srcId="{5FF198B8-5ED0-0A40-82A1-B47E51FF80FA}" destId="{CBF892C2-7B87-AA43-A91D-E014C7698DE6}"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233E9-1279-9946-B415-3383ADA2F4B4}">
      <dsp:nvSpPr>
        <dsp:cNvPr id="0" name=""/>
        <dsp:cNvSpPr/>
      </dsp:nvSpPr>
      <dsp:spPr>
        <a:xfrm>
          <a:off x="786161" y="180566"/>
          <a:ext cx="2450334" cy="2450334"/>
        </a:xfrm>
        <a:prstGeom prst="pie">
          <a:avLst>
            <a:gd name="adj1" fmla="val 16200000"/>
            <a:gd name="adj2" fmla="val 20520000"/>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rtl="0">
            <a:lnSpc>
              <a:spcPct val="90000"/>
            </a:lnSpc>
            <a:spcBef>
              <a:spcPct val="0"/>
            </a:spcBef>
            <a:spcAft>
              <a:spcPct val="35000"/>
            </a:spcAft>
          </a:pPr>
          <a:r>
            <a:rPr lang="en-US" sz="800" kern="1200" dirty="0" smtClean="0"/>
            <a:t>Airports (ARP)</a:t>
          </a:r>
          <a:endParaRPr lang="en-US" sz="800" kern="1200" dirty="0"/>
        </a:p>
      </dsp:txBody>
      <dsp:txXfrm>
        <a:off x="2064418" y="592455"/>
        <a:ext cx="787607" cy="525071"/>
      </dsp:txXfrm>
    </dsp:sp>
    <dsp:sp modelId="{A4F0AE98-4B91-3541-8F2F-CF511D9E0BA2}">
      <dsp:nvSpPr>
        <dsp:cNvPr id="0" name=""/>
        <dsp:cNvSpPr/>
      </dsp:nvSpPr>
      <dsp:spPr>
        <a:xfrm>
          <a:off x="807163" y="245908"/>
          <a:ext cx="2450334" cy="2450334"/>
        </a:xfrm>
        <a:prstGeom prst="pie">
          <a:avLst>
            <a:gd name="adj1" fmla="val 20520000"/>
            <a:gd name="adj2" fmla="val 3240000"/>
          </a:avLst>
        </a:prstGeom>
        <a:gradFill rotWithShape="0">
          <a:gsLst>
            <a:gs pos="0">
              <a:schemeClr val="accent6">
                <a:shade val="80000"/>
                <a:hueOff val="0"/>
                <a:satOff val="-8455"/>
                <a:lumOff val="8454"/>
                <a:alphaOff val="0"/>
                <a:shade val="51000"/>
                <a:satMod val="130000"/>
              </a:schemeClr>
            </a:gs>
            <a:gs pos="80000">
              <a:schemeClr val="accent6">
                <a:shade val="80000"/>
                <a:hueOff val="0"/>
                <a:satOff val="-8455"/>
                <a:lumOff val="8454"/>
                <a:alphaOff val="0"/>
                <a:shade val="93000"/>
                <a:satMod val="130000"/>
              </a:schemeClr>
            </a:gs>
            <a:gs pos="100000">
              <a:schemeClr val="accent6">
                <a:shade val="80000"/>
                <a:hueOff val="0"/>
                <a:satOff val="-8455"/>
                <a:lumOff val="84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rtl="0">
            <a:lnSpc>
              <a:spcPct val="90000"/>
            </a:lnSpc>
            <a:spcBef>
              <a:spcPct val="0"/>
            </a:spcBef>
            <a:spcAft>
              <a:spcPct val="35000"/>
            </a:spcAft>
          </a:pPr>
          <a:r>
            <a:rPr lang="en-US" sz="800" kern="1200" dirty="0" smtClean="0"/>
            <a:t>Air Traffic Org (ATO)</a:t>
          </a:r>
          <a:endParaRPr lang="en-US" sz="800" kern="1200" dirty="0"/>
        </a:p>
      </dsp:txBody>
      <dsp:txXfrm>
        <a:off x="2385296" y="1365478"/>
        <a:ext cx="729266" cy="583413"/>
      </dsp:txXfrm>
    </dsp:sp>
    <dsp:sp modelId="{8EE88B1F-FB55-F54B-8BC4-E227D068EE3F}">
      <dsp:nvSpPr>
        <dsp:cNvPr id="0" name=""/>
        <dsp:cNvSpPr/>
      </dsp:nvSpPr>
      <dsp:spPr>
        <a:xfrm>
          <a:off x="751739" y="286164"/>
          <a:ext cx="2450334" cy="2450334"/>
        </a:xfrm>
        <a:prstGeom prst="pie">
          <a:avLst>
            <a:gd name="adj1" fmla="val 3240000"/>
            <a:gd name="adj2" fmla="val 7560000"/>
          </a:avLst>
        </a:prstGeom>
        <a:gradFill rotWithShape="0">
          <a:gsLst>
            <a:gs pos="0">
              <a:schemeClr val="accent6">
                <a:shade val="80000"/>
                <a:hueOff val="0"/>
                <a:satOff val="-16910"/>
                <a:lumOff val="16907"/>
                <a:alphaOff val="0"/>
                <a:shade val="51000"/>
                <a:satMod val="130000"/>
              </a:schemeClr>
            </a:gs>
            <a:gs pos="80000">
              <a:schemeClr val="accent6">
                <a:shade val="80000"/>
                <a:hueOff val="0"/>
                <a:satOff val="-16910"/>
                <a:lumOff val="16907"/>
                <a:alphaOff val="0"/>
                <a:shade val="93000"/>
                <a:satMod val="130000"/>
              </a:schemeClr>
            </a:gs>
            <a:gs pos="100000">
              <a:schemeClr val="accent6">
                <a:shade val="80000"/>
                <a:hueOff val="0"/>
                <a:satOff val="-16910"/>
                <a:lumOff val="169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rtl="0">
            <a:lnSpc>
              <a:spcPct val="90000"/>
            </a:lnSpc>
            <a:spcBef>
              <a:spcPct val="0"/>
            </a:spcBef>
            <a:spcAft>
              <a:spcPct val="35000"/>
            </a:spcAft>
          </a:pPr>
          <a:r>
            <a:rPr lang="en-US" sz="800" kern="1200" dirty="0" smtClean="0"/>
            <a:t>Aviation Safety (AVS)</a:t>
          </a:r>
          <a:endParaRPr lang="en-US" sz="800" kern="1200" dirty="0"/>
        </a:p>
      </dsp:txBody>
      <dsp:txXfrm>
        <a:off x="1626859" y="2007232"/>
        <a:ext cx="700095" cy="641754"/>
      </dsp:txXfrm>
    </dsp:sp>
    <dsp:sp modelId="{6F06C6DC-07D9-674D-B0F6-A1FACC2ED48E}">
      <dsp:nvSpPr>
        <dsp:cNvPr id="0" name=""/>
        <dsp:cNvSpPr/>
      </dsp:nvSpPr>
      <dsp:spPr>
        <a:xfrm>
          <a:off x="696315" y="245908"/>
          <a:ext cx="2450334" cy="2450334"/>
        </a:xfrm>
        <a:prstGeom prst="pie">
          <a:avLst>
            <a:gd name="adj1" fmla="val 7560000"/>
            <a:gd name="adj2" fmla="val 11880000"/>
          </a:avLst>
        </a:prstGeom>
        <a:gradFill rotWithShape="0">
          <a:gsLst>
            <a:gs pos="0">
              <a:schemeClr val="accent6">
                <a:shade val="80000"/>
                <a:hueOff val="0"/>
                <a:satOff val="-25366"/>
                <a:lumOff val="25361"/>
                <a:alphaOff val="0"/>
                <a:shade val="51000"/>
                <a:satMod val="130000"/>
              </a:schemeClr>
            </a:gs>
            <a:gs pos="80000">
              <a:schemeClr val="accent6">
                <a:shade val="80000"/>
                <a:hueOff val="0"/>
                <a:satOff val="-25366"/>
                <a:lumOff val="25361"/>
                <a:alphaOff val="0"/>
                <a:shade val="93000"/>
                <a:satMod val="130000"/>
              </a:schemeClr>
            </a:gs>
            <a:gs pos="100000">
              <a:schemeClr val="accent6">
                <a:shade val="80000"/>
                <a:hueOff val="0"/>
                <a:satOff val="-25366"/>
                <a:lumOff val="253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rtl="0">
            <a:lnSpc>
              <a:spcPct val="90000"/>
            </a:lnSpc>
            <a:spcBef>
              <a:spcPct val="0"/>
            </a:spcBef>
            <a:spcAft>
              <a:spcPct val="35000"/>
            </a:spcAft>
          </a:pPr>
          <a:r>
            <a:rPr lang="en-US" sz="800" kern="1200" dirty="0" smtClean="0"/>
            <a:t>Commercial Space Transportation (AST)</a:t>
          </a:r>
          <a:endParaRPr lang="en-US" sz="800" kern="1200" dirty="0"/>
        </a:p>
      </dsp:txBody>
      <dsp:txXfrm>
        <a:off x="839251" y="1365478"/>
        <a:ext cx="729266" cy="583413"/>
      </dsp:txXfrm>
    </dsp:sp>
    <dsp:sp modelId="{C6221CCF-B133-D84A-84DB-6074689A7FBD}">
      <dsp:nvSpPr>
        <dsp:cNvPr id="0" name=""/>
        <dsp:cNvSpPr/>
      </dsp:nvSpPr>
      <dsp:spPr>
        <a:xfrm>
          <a:off x="717318" y="180566"/>
          <a:ext cx="2450334" cy="2450334"/>
        </a:xfrm>
        <a:prstGeom prst="pie">
          <a:avLst>
            <a:gd name="adj1" fmla="val 11880000"/>
            <a:gd name="adj2" fmla="val 16200000"/>
          </a:avLst>
        </a:prstGeom>
        <a:gradFill rotWithShape="0">
          <a:gsLst>
            <a:gs pos="0">
              <a:schemeClr val="accent6">
                <a:shade val="80000"/>
                <a:hueOff val="0"/>
                <a:satOff val="-33821"/>
                <a:lumOff val="33815"/>
                <a:alphaOff val="0"/>
                <a:shade val="51000"/>
                <a:satMod val="130000"/>
              </a:schemeClr>
            </a:gs>
            <a:gs pos="80000">
              <a:schemeClr val="accent6">
                <a:shade val="80000"/>
                <a:hueOff val="0"/>
                <a:satOff val="-33821"/>
                <a:lumOff val="33815"/>
                <a:alphaOff val="0"/>
                <a:shade val="93000"/>
                <a:satMod val="130000"/>
              </a:schemeClr>
            </a:gs>
            <a:gs pos="100000">
              <a:schemeClr val="accent6">
                <a:shade val="80000"/>
                <a:hueOff val="0"/>
                <a:satOff val="-33821"/>
                <a:lumOff val="338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rtl="0">
            <a:lnSpc>
              <a:spcPct val="90000"/>
            </a:lnSpc>
            <a:spcBef>
              <a:spcPct val="0"/>
            </a:spcBef>
            <a:spcAft>
              <a:spcPct val="35000"/>
            </a:spcAft>
          </a:pPr>
          <a:r>
            <a:rPr lang="en-US" sz="800" kern="1200" dirty="0" smtClean="0"/>
            <a:t> Security &amp; Hazardous Materials Safety (ASH)</a:t>
          </a:r>
          <a:endParaRPr lang="en-US" sz="800" kern="1200" dirty="0"/>
        </a:p>
      </dsp:txBody>
      <dsp:txXfrm>
        <a:off x="1101787" y="592455"/>
        <a:ext cx="787607" cy="525071"/>
      </dsp:txXfrm>
    </dsp:sp>
    <dsp:sp modelId="{45980435-43F7-5B44-A855-6D3636727C52}">
      <dsp:nvSpPr>
        <dsp:cNvPr id="0" name=""/>
        <dsp:cNvSpPr/>
      </dsp:nvSpPr>
      <dsp:spPr>
        <a:xfrm>
          <a:off x="634358" y="28878"/>
          <a:ext cx="2753709" cy="2753709"/>
        </a:xfrm>
        <a:prstGeom prst="circularArrow">
          <a:avLst>
            <a:gd name="adj1" fmla="val 5085"/>
            <a:gd name="adj2" fmla="val 327528"/>
            <a:gd name="adj3" fmla="val 20192361"/>
            <a:gd name="adj4" fmla="val 16200324"/>
            <a:gd name="adj5" fmla="val 5932"/>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4D6BD6C-D6C0-0B41-B7EB-4560D64D417D}">
      <dsp:nvSpPr>
        <dsp:cNvPr id="0" name=""/>
        <dsp:cNvSpPr/>
      </dsp:nvSpPr>
      <dsp:spPr>
        <a:xfrm>
          <a:off x="655645" y="94199"/>
          <a:ext cx="2753709" cy="2753709"/>
        </a:xfrm>
        <a:prstGeom prst="circularArrow">
          <a:avLst>
            <a:gd name="adj1" fmla="val 5085"/>
            <a:gd name="adj2" fmla="val 327528"/>
            <a:gd name="adj3" fmla="val 2912753"/>
            <a:gd name="adj4" fmla="val 20519953"/>
            <a:gd name="adj5" fmla="val 5932"/>
          </a:avLst>
        </a:prstGeom>
        <a:gradFill rotWithShape="0">
          <a:gsLst>
            <a:gs pos="0">
              <a:schemeClr val="accent6">
                <a:shade val="90000"/>
                <a:hueOff val="0"/>
                <a:satOff val="-8349"/>
                <a:lumOff val="7979"/>
                <a:alphaOff val="0"/>
                <a:shade val="51000"/>
                <a:satMod val="130000"/>
              </a:schemeClr>
            </a:gs>
            <a:gs pos="80000">
              <a:schemeClr val="accent6">
                <a:shade val="90000"/>
                <a:hueOff val="0"/>
                <a:satOff val="-8349"/>
                <a:lumOff val="7979"/>
                <a:alphaOff val="0"/>
                <a:shade val="93000"/>
                <a:satMod val="130000"/>
              </a:schemeClr>
            </a:gs>
            <a:gs pos="100000">
              <a:schemeClr val="accent6">
                <a:shade val="90000"/>
                <a:hueOff val="0"/>
                <a:satOff val="-8349"/>
                <a:lumOff val="79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CC036D2-D417-6E4C-8DA7-5554403F6C22}">
      <dsp:nvSpPr>
        <dsp:cNvPr id="0" name=""/>
        <dsp:cNvSpPr/>
      </dsp:nvSpPr>
      <dsp:spPr>
        <a:xfrm>
          <a:off x="600052" y="134578"/>
          <a:ext cx="2753709" cy="2753709"/>
        </a:xfrm>
        <a:prstGeom prst="circularArrow">
          <a:avLst>
            <a:gd name="adj1" fmla="val 5085"/>
            <a:gd name="adj2" fmla="val 327528"/>
            <a:gd name="adj3" fmla="val 7232777"/>
            <a:gd name="adj4" fmla="val 3239695"/>
            <a:gd name="adj5" fmla="val 5932"/>
          </a:avLst>
        </a:prstGeom>
        <a:gradFill rotWithShape="0">
          <a:gsLst>
            <a:gs pos="0">
              <a:schemeClr val="accent6">
                <a:shade val="90000"/>
                <a:hueOff val="0"/>
                <a:satOff val="-16699"/>
                <a:lumOff val="15959"/>
                <a:alphaOff val="0"/>
                <a:shade val="51000"/>
                <a:satMod val="130000"/>
              </a:schemeClr>
            </a:gs>
            <a:gs pos="80000">
              <a:schemeClr val="accent6">
                <a:shade val="90000"/>
                <a:hueOff val="0"/>
                <a:satOff val="-16699"/>
                <a:lumOff val="15959"/>
                <a:alphaOff val="0"/>
                <a:shade val="93000"/>
                <a:satMod val="130000"/>
              </a:schemeClr>
            </a:gs>
            <a:gs pos="100000">
              <a:schemeClr val="accent6">
                <a:shade val="90000"/>
                <a:hueOff val="0"/>
                <a:satOff val="-16699"/>
                <a:lumOff val="159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86F51CD-4842-1147-A4D3-24D043AC8BEB}">
      <dsp:nvSpPr>
        <dsp:cNvPr id="0" name=""/>
        <dsp:cNvSpPr/>
      </dsp:nvSpPr>
      <dsp:spPr>
        <a:xfrm>
          <a:off x="544458" y="94199"/>
          <a:ext cx="2753709" cy="2753709"/>
        </a:xfrm>
        <a:prstGeom prst="circularArrow">
          <a:avLst>
            <a:gd name="adj1" fmla="val 5085"/>
            <a:gd name="adj2" fmla="val 327528"/>
            <a:gd name="adj3" fmla="val 11552519"/>
            <a:gd name="adj4" fmla="val 7559718"/>
            <a:gd name="adj5" fmla="val 5932"/>
          </a:avLst>
        </a:prstGeom>
        <a:gradFill rotWithShape="0">
          <a:gsLst>
            <a:gs pos="0">
              <a:schemeClr val="accent6">
                <a:shade val="90000"/>
                <a:hueOff val="0"/>
                <a:satOff val="-25048"/>
                <a:lumOff val="23938"/>
                <a:alphaOff val="0"/>
                <a:shade val="51000"/>
                <a:satMod val="130000"/>
              </a:schemeClr>
            </a:gs>
            <a:gs pos="80000">
              <a:schemeClr val="accent6">
                <a:shade val="90000"/>
                <a:hueOff val="0"/>
                <a:satOff val="-25048"/>
                <a:lumOff val="23938"/>
                <a:alphaOff val="0"/>
                <a:shade val="93000"/>
                <a:satMod val="130000"/>
              </a:schemeClr>
            </a:gs>
            <a:gs pos="100000">
              <a:schemeClr val="accent6">
                <a:shade val="90000"/>
                <a:hueOff val="0"/>
                <a:satOff val="-25048"/>
                <a:lumOff val="239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BF892C2-7B87-AA43-A91D-E014C7698DE6}">
      <dsp:nvSpPr>
        <dsp:cNvPr id="0" name=""/>
        <dsp:cNvSpPr/>
      </dsp:nvSpPr>
      <dsp:spPr>
        <a:xfrm>
          <a:off x="565746" y="28878"/>
          <a:ext cx="2753709" cy="2753709"/>
        </a:xfrm>
        <a:prstGeom prst="circularArrow">
          <a:avLst>
            <a:gd name="adj1" fmla="val 5085"/>
            <a:gd name="adj2" fmla="val 327528"/>
            <a:gd name="adj3" fmla="val 15872148"/>
            <a:gd name="adj4" fmla="val 11880111"/>
            <a:gd name="adj5" fmla="val 5932"/>
          </a:avLst>
        </a:prstGeom>
        <a:gradFill rotWithShape="0">
          <a:gsLst>
            <a:gs pos="0">
              <a:schemeClr val="accent6">
                <a:shade val="90000"/>
                <a:hueOff val="0"/>
                <a:satOff val="-33397"/>
                <a:lumOff val="31918"/>
                <a:alphaOff val="0"/>
                <a:shade val="51000"/>
                <a:satMod val="130000"/>
              </a:schemeClr>
            </a:gs>
            <a:gs pos="80000">
              <a:schemeClr val="accent6">
                <a:shade val="90000"/>
                <a:hueOff val="0"/>
                <a:satOff val="-33397"/>
                <a:lumOff val="31918"/>
                <a:alphaOff val="0"/>
                <a:shade val="93000"/>
                <a:satMod val="130000"/>
              </a:schemeClr>
            </a:gs>
            <a:gs pos="100000">
              <a:schemeClr val="accent6">
                <a:shade val="90000"/>
                <a:hueOff val="0"/>
                <a:satOff val="-33397"/>
                <a:lumOff val="319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2"/>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t" anchorCtr="0" compatLnSpc="1">
            <a:prstTxWarp prst="textNoShape">
              <a:avLst/>
            </a:prstTxWarp>
          </a:bodyPr>
          <a:lstStyle>
            <a:lvl1pPr defTabSz="911129">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58169" y="2"/>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t" anchorCtr="0" compatLnSpc="1">
            <a:prstTxWarp prst="textNoShape">
              <a:avLst/>
            </a:prstTxWarp>
          </a:bodyPr>
          <a:lstStyle>
            <a:lvl1pPr algn="r" defTabSz="911129">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19201"/>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b" anchorCtr="0" compatLnSpc="1">
            <a:prstTxWarp prst="textNoShape">
              <a:avLst/>
            </a:prstTxWarp>
          </a:bodyPr>
          <a:lstStyle>
            <a:lvl1pPr defTabSz="911129">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58169" y="8819201"/>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b" anchorCtr="0" compatLnSpc="1">
            <a:prstTxWarp prst="textNoShape">
              <a:avLst/>
            </a:prstTxWarp>
          </a:bodyPr>
          <a:lstStyle>
            <a:lvl1pPr algn="r" defTabSz="911129">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2"/>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t" anchorCtr="0" compatLnSpc="1">
            <a:prstTxWarp prst="textNoShape">
              <a:avLst/>
            </a:prstTxWarp>
          </a:bodyPr>
          <a:lstStyle>
            <a:lvl1pPr defTabSz="911129">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58169" y="2"/>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t" anchorCtr="0" compatLnSpc="1">
            <a:prstTxWarp prst="textNoShape">
              <a:avLst/>
            </a:prstTxWarp>
          </a:bodyPr>
          <a:lstStyle>
            <a:lvl1pPr algn="r" defTabSz="911129">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400050" y="695325"/>
            <a:ext cx="6188075" cy="34813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1335" y="4410392"/>
            <a:ext cx="5122333" cy="417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19201"/>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b" anchorCtr="0" compatLnSpc="1">
            <a:prstTxWarp prst="textNoShape">
              <a:avLst/>
            </a:prstTxWarp>
          </a:bodyPr>
          <a:lstStyle>
            <a:lvl1pPr defTabSz="911129">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58169" y="8819201"/>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10" tIns="45506" rIns="91010" bIns="45506" numCol="1" anchor="b" anchorCtr="0" compatLnSpc="1">
            <a:prstTxWarp prst="textNoShape">
              <a:avLst/>
            </a:prstTxWarp>
          </a:bodyPr>
          <a:lstStyle>
            <a:lvl1pPr algn="r" defTabSz="911129">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400050" y="695325"/>
            <a:ext cx="6188075" cy="3481388"/>
          </a:xfrm>
          <a:ln/>
        </p:spPr>
      </p:sp>
      <p:sp>
        <p:nvSpPr>
          <p:cNvPr id="33795" name="Rectangle 3"/>
          <p:cNvSpPr>
            <a:spLocks noGrp="1" noChangeArrowheads="1"/>
          </p:cNvSpPr>
          <p:nvPr>
            <p:ph type="body" idx="1"/>
          </p:nvPr>
        </p:nvSpPr>
        <p:spPr/>
        <p:txBody>
          <a:bodyPr/>
          <a:lstStyle/>
          <a:p>
            <a:r>
              <a:rPr lang="en-US" dirty="0" smtClean="0"/>
              <a:t>Good morning/afternoon…..It is a Great Day to Fly!   Because of the men and women working</a:t>
            </a:r>
            <a:r>
              <a:rPr lang="en-US" baseline="0" dirty="0" smtClean="0"/>
              <a:t> for the FAA, and specifically because of the men and women working right here at the Mike Monroney Aeronautical Center.  Military, commercial, or general aviation -  all of the aviation industry benefits from the work we do right here at the Aeronautical Center.  </a:t>
            </a:r>
          </a:p>
          <a:p>
            <a:endParaRPr lang="en-US" baseline="0" dirty="0" smtClean="0"/>
          </a:p>
          <a:p>
            <a:r>
              <a:rPr lang="en-US" baseline="0" dirty="0" smtClean="0"/>
              <a:t>So today I want to tell you about the Mike Monroney Aeronautical Center… and I am going to go big to small, giving you an idea of where and how we fit into the larger DOT enterprise.  I’ll discuss our specific missions (and that is plural) at the Center.  Then I will wrap up with an idea of where we are going and what we are doing to ensure that this Center (your Center [for local audiences]), remains a “national treasure” for our Country and for the State of Oklahoma for years to come… </a:t>
            </a:r>
          </a:p>
          <a:p>
            <a:endParaRPr lang="en-US" baseline="0" dirty="0" smtClean="0"/>
          </a:p>
          <a:p>
            <a:r>
              <a:rPr lang="en-US" i="0" baseline="0" dirty="0" smtClean="0"/>
              <a:t>The work we do in the FAA ensures that we have the safest and most efficient transportation system in the world….facilitating over </a:t>
            </a:r>
            <a:r>
              <a:rPr lang="en-US" b="1" i="0" baseline="0" dirty="0" smtClean="0"/>
              <a:t>9.5 million flights </a:t>
            </a:r>
            <a:r>
              <a:rPr lang="en-US" i="0" baseline="0" dirty="0" smtClean="0"/>
              <a:t>per year and moving over </a:t>
            </a:r>
            <a:r>
              <a:rPr lang="en-US" b="1" i="0" baseline="0" dirty="0" smtClean="0"/>
              <a:t>895.5 million </a:t>
            </a:r>
            <a:r>
              <a:rPr lang="en-US" i="0" baseline="0" dirty="0" smtClean="0"/>
              <a:t>passengers in a year…safely and efficiently.</a:t>
            </a:r>
          </a:p>
          <a:p>
            <a:r>
              <a:rPr lang="en-US" b="1" i="1" baseline="0" dirty="0" smtClean="0"/>
              <a:t>Figures for 2015 from: http://www.rita.dot.gov/bts/press_releases/bts018_16</a:t>
            </a:r>
            <a:endParaRPr lang="en-US" i="1" baseline="0" dirty="0" smtClean="0"/>
          </a:p>
          <a:p>
            <a:endParaRPr lang="en-US" i="1" dirty="0"/>
          </a:p>
        </p:txBody>
      </p:sp>
    </p:spTree>
    <p:extLst>
      <p:ext uri="{BB962C8B-B14F-4D97-AF65-F5344CB8AC3E}">
        <p14:creationId xmlns:p14="http://schemas.microsoft.com/office/powerpoint/2010/main" val="70793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p:txBody>
          <a:bodyPr/>
          <a:lstStyle/>
          <a:p>
            <a:r>
              <a:rPr lang="en-US" baseline="0" dirty="0" smtClean="0"/>
              <a:t>While we obviously support the FAA and DOT, we also provide products and services to DOD, Customs Border Protection, and many other Federal Agencies.  </a:t>
            </a:r>
          </a:p>
          <a:p>
            <a:r>
              <a:rPr lang="en-US" baseline="0" dirty="0" smtClean="0"/>
              <a:t>We work closely with the aviation industry as a whole, our local Unions, and many of our local academic institutions to execute today’s mission and prepare for the workplace of tomorrow.</a:t>
            </a:r>
            <a:endParaRPr lang="en-US" dirty="0" smtClean="0"/>
          </a:p>
          <a:p>
            <a:endParaRPr lang="en-US" dirty="0" smtClean="0"/>
          </a:p>
          <a:p>
            <a:r>
              <a:rPr lang="en-US" i="1" dirty="0" smtClean="0"/>
              <a:t>Additional </a:t>
            </a:r>
            <a:r>
              <a:rPr lang="en-US" i="1" baseline="0" dirty="0" smtClean="0"/>
              <a:t>partners: </a:t>
            </a:r>
          </a:p>
          <a:p>
            <a:r>
              <a:rPr lang="en-US" i="1" dirty="0" smtClean="0"/>
              <a:t>Government Accountability Office</a:t>
            </a:r>
          </a:p>
          <a:p>
            <a:r>
              <a:rPr lang="en-US" i="1" dirty="0" smtClean="0"/>
              <a:t>Office of Management and Budget</a:t>
            </a:r>
          </a:p>
          <a:p>
            <a:r>
              <a:rPr lang="en-US" i="1" dirty="0" smtClean="0"/>
              <a:t>Department of Homeland Security </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886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a:xfrm>
            <a:off x="348344" y="4354286"/>
            <a:ext cx="6357258" cy="4644571"/>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Logistics Center is the only Repair, Maintenance, and Overhaul facility for NAS systems and equipment for the FAA </a:t>
            </a:r>
          </a:p>
          <a:p>
            <a:endParaRPr lang="en-US"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Provides service to over</a:t>
            </a:r>
            <a:r>
              <a:rPr lang="en-US" dirty="0" smtClean="0"/>
              <a:t> </a:t>
            </a:r>
            <a:r>
              <a:rPr lang="en-US" b="1" dirty="0" smtClean="0"/>
              <a:t>45,000 air traffic control facilities in 28,000 locations </a:t>
            </a:r>
            <a:r>
              <a:rPr lang="en-US" dirty="0" smtClean="0"/>
              <a:t>throughout the world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smtClean="0"/>
              <a:t>Supply Chain Management </a:t>
            </a:r>
            <a:r>
              <a:rPr lang="en-US" dirty="0" smtClean="0"/>
              <a:t>for NAS assets (</a:t>
            </a:r>
            <a:r>
              <a:rPr lang="en-US" i="0" dirty="0" smtClean="0"/>
              <a:t>$760 M in inventory)</a:t>
            </a:r>
            <a:endParaRPr lang="en-US" dirty="0" smtClean="0"/>
          </a:p>
          <a:p>
            <a:pPr marL="171450" indent="-171450">
              <a:buFont typeface="Arial" panose="020B0604020202020204" pitchFamily="34" charset="0"/>
              <a:buChar char="•"/>
            </a:pPr>
            <a:r>
              <a:rPr lang="en-US" dirty="0" smtClean="0"/>
              <a:t>Provides custom engineering design</a:t>
            </a:r>
            <a:r>
              <a:rPr lang="en-US" baseline="0" dirty="0" smtClean="0"/>
              <a:t>, fabrication, reverse engineering</a:t>
            </a:r>
            <a:endParaRPr lang="en-US" dirty="0" smtClean="0"/>
          </a:p>
          <a:p>
            <a:pPr marL="171450" indent="-171450">
              <a:buFont typeface="Arial" panose="020B0604020202020204" pitchFamily="34" charset="0"/>
              <a:buChar char="•"/>
            </a:pPr>
            <a:r>
              <a:rPr lang="en-US" dirty="0" smtClean="0"/>
              <a:t>Operates a 24-hour Customer Care Center which responds to over 35,000 calls annually</a:t>
            </a:r>
          </a:p>
          <a:p>
            <a:pPr marL="1714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400" i="0" kern="0" dirty="0" smtClean="0"/>
              <a:t>Depot Maintenance and Repair of Agency Aircraft Fleet</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Implementing Transformational Information System to capture and assess</a:t>
            </a:r>
            <a:r>
              <a:rPr lang="en-US" baseline="0" dirty="0" smtClean="0"/>
              <a:t> </a:t>
            </a:r>
            <a:r>
              <a:rPr lang="en-US" dirty="0" smtClean="0"/>
              <a:t>data analytics. This</a:t>
            </a:r>
            <a:r>
              <a:rPr lang="en-US" baseline="0" dirty="0" smtClean="0"/>
              <a:t> system </a:t>
            </a:r>
            <a:r>
              <a:rPr lang="en-US" i="0" baseline="0" dirty="0" smtClean="0"/>
              <a:t>will provide the operational metrics for future utilization and potential decommissioning of aging assets in the field.</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i="0" baseline="0" dirty="0" smtClean="0"/>
          </a:p>
          <a:p>
            <a:pPr marL="0" indent="0">
              <a:buFont typeface="Arial" panose="020B0604020202020204" pitchFamily="34" charset="0"/>
              <a:buNone/>
            </a:pPr>
            <a:r>
              <a:rPr lang="en-US" dirty="0" smtClean="0"/>
              <a:t>Customers</a:t>
            </a:r>
          </a:p>
          <a:p>
            <a:pPr marL="171450" indent="-171450">
              <a:buFont typeface="Arial" panose="020B0604020202020204" pitchFamily="34" charset="0"/>
              <a:buChar char="•"/>
            </a:pPr>
            <a:r>
              <a:rPr lang="en-US" dirty="0" smtClean="0"/>
              <a:t>FAA, Custom &amp; Border Protection, and International</a:t>
            </a:r>
          </a:p>
          <a:p>
            <a:endParaRPr lang="en-US" baseline="0" dirty="0" smtClean="0"/>
          </a:p>
          <a:p>
            <a:r>
              <a:rPr lang="en-US" i="1" u="sng" baseline="0" dirty="0" smtClean="0"/>
              <a:t>Other data</a:t>
            </a:r>
          </a:p>
          <a:p>
            <a:endParaRPr lang="en-US" i="1" dirty="0" smtClean="0"/>
          </a:p>
          <a:p>
            <a:r>
              <a:rPr lang="en-US" i="1" dirty="0" smtClean="0"/>
              <a:t>The FAA Logistics Center continues to focus on continuous</a:t>
            </a:r>
            <a:r>
              <a:rPr lang="en-US" i="1" baseline="0" dirty="0" smtClean="0"/>
              <a:t> process improvement to achieve operational efficiency and provide cost savings to our customers.  In addition to optimizing current processes, the FAA Logistics Center is implementing a transformational Information System which will include Data Analytics.  The new data fields being captured will provide the operational metrics for future utilization and potential decommissioning of aging assets in the field.</a:t>
            </a:r>
          </a:p>
          <a:p>
            <a:pPr marL="0" indent="0">
              <a:buNone/>
            </a:pPr>
            <a:endParaRPr lang="en-US" i="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0458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a:xfrm>
            <a:off x="217714" y="4310743"/>
            <a:ext cx="6618515" cy="4688880"/>
          </a:xfrm>
        </p:spPr>
        <p:txBody>
          <a:bodyPr/>
          <a:lstStyle/>
          <a:p>
            <a:r>
              <a:rPr lang="en-US" b="1" dirty="0" smtClean="0"/>
              <a:t>FAA Academy:</a:t>
            </a:r>
            <a:endParaRPr lang="en-US" b="0" dirty="0" smtClean="0"/>
          </a:p>
          <a:p>
            <a:pPr marL="171450" indent="-171450">
              <a:buFont typeface="Arial" panose="020B0604020202020204" pitchFamily="34" charset="0"/>
              <a:buChar char="•"/>
            </a:pPr>
            <a:r>
              <a:rPr lang="en-US" sz="1200" b="0" kern="0" dirty="0" smtClean="0"/>
              <a:t>S</a:t>
            </a:r>
            <a:r>
              <a:rPr lang="en-US" sz="1200" kern="0" dirty="0" smtClean="0"/>
              <a:t>ole provider of training for all aviation technical specialties</a:t>
            </a:r>
          </a:p>
          <a:p>
            <a:pPr marL="171450" indent="-171450">
              <a:buFont typeface="Arial" panose="020B0604020202020204" pitchFamily="34" charset="0"/>
              <a:buChar char="•"/>
            </a:pPr>
            <a:r>
              <a:rPr lang="en-US" sz="1200" dirty="0" smtClean="0"/>
              <a:t>Accredited through North Central and Southern Association of Colleges and Schools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smtClean="0"/>
              <a:t>2,000 </a:t>
            </a:r>
            <a:r>
              <a:rPr lang="en-US" baseline="0" dirty="0" smtClean="0"/>
              <a:t>courses delivered each year </a:t>
            </a:r>
          </a:p>
          <a:p>
            <a:pPr marL="171450" indent="-171450">
              <a:buFont typeface="Arial" panose="020B0604020202020204" pitchFamily="34" charset="0"/>
              <a:buChar char="•"/>
            </a:pPr>
            <a:r>
              <a:rPr lang="en-US" sz="1200" dirty="0" smtClean="0"/>
              <a:t>To </a:t>
            </a:r>
            <a:r>
              <a:rPr lang="en-US" dirty="0" smtClean="0"/>
              <a:t>approximately </a:t>
            </a:r>
            <a:r>
              <a:rPr lang="en-US" b="1" dirty="0" smtClean="0"/>
              <a:t>80,000</a:t>
            </a:r>
            <a:r>
              <a:rPr lang="en-US" dirty="0" smtClean="0"/>
              <a:t> students annually</a:t>
            </a:r>
          </a:p>
          <a:p>
            <a:endParaRPr lang="en-US" dirty="0" smtClean="0"/>
          </a:p>
          <a:p>
            <a:r>
              <a:rPr lang="en-US" i="0" u="sng" dirty="0" smtClean="0"/>
              <a:t>Customers</a:t>
            </a:r>
          </a:p>
          <a:p>
            <a:pPr marL="628650" lvl="1" indent="-171450">
              <a:buFont typeface="Arial" panose="020B0604020202020204" pitchFamily="34" charset="0"/>
              <a:buChar char="•"/>
            </a:pPr>
            <a:r>
              <a:rPr lang="en-US" i="0" dirty="0" smtClean="0"/>
              <a:t>FAA </a:t>
            </a:r>
          </a:p>
          <a:p>
            <a:pPr marL="628650" lvl="1" indent="-171450">
              <a:buFont typeface="Arial" panose="020B0604020202020204" pitchFamily="34" charset="0"/>
              <a:buChar char="•"/>
            </a:pPr>
            <a:r>
              <a:rPr lang="en-US" i="0" dirty="0" smtClean="0"/>
              <a:t>DOD</a:t>
            </a:r>
          </a:p>
          <a:p>
            <a:pPr marL="628650" lvl="1" indent="-171450">
              <a:buFont typeface="Arial" panose="020B0604020202020204" pitchFamily="34" charset="0"/>
              <a:buChar char="•"/>
            </a:pPr>
            <a:r>
              <a:rPr lang="en-US" i="0" dirty="0" smtClean="0"/>
              <a:t>Customs/Border</a:t>
            </a:r>
            <a:r>
              <a:rPr lang="en-US" i="0" baseline="0" dirty="0" smtClean="0"/>
              <a:t> Protection</a:t>
            </a:r>
          </a:p>
          <a:p>
            <a:pPr marL="628650" lvl="1" indent="-171450">
              <a:buFont typeface="Arial" panose="020B0604020202020204" pitchFamily="34" charset="0"/>
              <a:buChar char="•"/>
            </a:pPr>
            <a:r>
              <a:rPr lang="en-US" i="0" baseline="0" dirty="0" smtClean="0"/>
              <a:t>Other Federal Agencies</a:t>
            </a:r>
          </a:p>
          <a:p>
            <a:pPr marL="628650" lvl="1" indent="-171450">
              <a:buFont typeface="Arial" panose="020B0604020202020204" pitchFamily="34" charset="0"/>
              <a:buChar char="•"/>
            </a:pPr>
            <a:r>
              <a:rPr lang="en-US" i="0" baseline="0" dirty="0" smtClean="0"/>
              <a:t>Aviation Industry</a:t>
            </a:r>
          </a:p>
          <a:p>
            <a:pPr marL="628650" lvl="1" indent="-171450">
              <a:buFont typeface="Arial" panose="020B0604020202020204" pitchFamily="34" charset="0"/>
              <a:buChar char="•"/>
            </a:pPr>
            <a:r>
              <a:rPr lang="en-US" i="0" baseline="0" dirty="0" smtClean="0"/>
              <a:t>State and International governments</a:t>
            </a:r>
          </a:p>
          <a:p>
            <a:pPr marL="628650" lvl="1" indent="-171450">
              <a:buFont typeface="Arial" panose="020B0604020202020204" pitchFamily="34" charset="0"/>
              <a:buChar char="•"/>
            </a:pPr>
            <a:r>
              <a:rPr lang="en-US" i="0" dirty="0" smtClean="0"/>
              <a:t>International Partners in 172</a:t>
            </a:r>
            <a:r>
              <a:rPr lang="en-US" i="0" baseline="0" dirty="0" smtClean="0"/>
              <a:t> countries</a:t>
            </a:r>
          </a:p>
          <a:p>
            <a:pPr marL="628650" lvl="1" indent="-171450">
              <a:buFont typeface="Arial" panose="020B0604020202020204" pitchFamily="34" charset="0"/>
              <a:buChar char="•"/>
            </a:pPr>
            <a:r>
              <a:rPr lang="en-US" i="0" dirty="0" smtClean="0"/>
              <a:t>International Commercial Space field – License 2</a:t>
            </a:r>
            <a:r>
              <a:rPr lang="en-US" i="0" baseline="0" dirty="0" smtClean="0"/>
              <a:t> Launch (</a:t>
            </a:r>
            <a:r>
              <a:rPr lang="en-US" sz="1200" b="0" i="0" dirty="0" smtClean="0"/>
              <a:t>developed in partnership between Academy’s Airports and International Training Division and Office of Commercial Space Transportation)</a:t>
            </a:r>
          </a:p>
          <a:p>
            <a:pPr marL="628650" lvl="1" indent="-171450">
              <a:buFont typeface="Arial" panose="020B0604020202020204" pitchFamily="34" charset="0"/>
              <a:buChar char="•"/>
            </a:pPr>
            <a:endParaRPr lang="en-US" i="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u="sng" baseline="0" dirty="0" smtClean="0"/>
              <a:t>Other data</a:t>
            </a:r>
          </a:p>
          <a:p>
            <a:r>
              <a:rPr lang="en-US" i="1" dirty="0" smtClean="0"/>
              <a:t>Delivers resident and distance technical  and managerial  training through</a:t>
            </a:r>
            <a:r>
              <a:rPr lang="en-US" i="1" baseline="0" dirty="0" smtClean="0"/>
              <a:t> a variety of mediums:</a:t>
            </a:r>
            <a:endParaRPr lang="en-US" i="1" dirty="0" smtClean="0"/>
          </a:p>
          <a:p>
            <a:pPr lvl="1" eaLnBrk="1" hangingPunct="1">
              <a:lnSpc>
                <a:spcPct val="110000"/>
              </a:lnSpc>
              <a:buFontTx/>
              <a:buChar char="-"/>
            </a:pPr>
            <a:r>
              <a:rPr lang="en-US" sz="6400" dirty="0" smtClean="0"/>
              <a:t>Traditional</a:t>
            </a:r>
            <a:r>
              <a:rPr lang="en-US" sz="6400" baseline="0" dirty="0" smtClean="0"/>
              <a:t> classroom here in OKC, in the field, and internationally</a:t>
            </a:r>
            <a:endParaRPr lang="en-US" sz="6400" dirty="0" smtClean="0"/>
          </a:p>
          <a:p>
            <a:pPr lvl="1" eaLnBrk="1" hangingPunct="1">
              <a:lnSpc>
                <a:spcPct val="110000"/>
              </a:lnSpc>
              <a:buFontTx/>
              <a:buChar char="-"/>
            </a:pPr>
            <a:r>
              <a:rPr lang="en-US" sz="6400" dirty="0" smtClean="0"/>
              <a:t>Distance</a:t>
            </a:r>
            <a:r>
              <a:rPr lang="en-US" sz="6400" baseline="0" dirty="0" smtClean="0"/>
              <a:t> via </a:t>
            </a:r>
          </a:p>
          <a:p>
            <a:pPr lvl="2" eaLnBrk="1" hangingPunct="1">
              <a:lnSpc>
                <a:spcPct val="110000"/>
              </a:lnSpc>
              <a:buFontTx/>
              <a:buChar char="-"/>
            </a:pPr>
            <a:r>
              <a:rPr lang="en-US" sz="6400" dirty="0" smtClean="0"/>
              <a:t>Aviation Training Network</a:t>
            </a:r>
          </a:p>
          <a:p>
            <a:pPr marL="914400" marR="0" lvl="2" indent="0" algn="l" defTabSz="914400" rtl="0" eaLnBrk="1" fontAlgn="base" latinLnBrk="0" hangingPunct="1">
              <a:lnSpc>
                <a:spcPct val="110000"/>
              </a:lnSpc>
              <a:spcBef>
                <a:spcPct val="30000"/>
              </a:spcBef>
              <a:spcAft>
                <a:spcPct val="0"/>
              </a:spcAft>
              <a:buClrTx/>
              <a:buSzTx/>
              <a:buFontTx/>
              <a:buChar char="-"/>
              <a:tabLst/>
              <a:defRPr/>
            </a:pPr>
            <a:r>
              <a:rPr lang="en-US" sz="6400" dirty="0" smtClean="0"/>
              <a:t>Virtual Training Technologies (advanced two-way video/teleconferencing</a:t>
            </a:r>
            <a:r>
              <a:rPr lang="en-US" sz="6400" baseline="0" dirty="0" smtClean="0"/>
              <a:t>)</a:t>
            </a:r>
            <a:endParaRPr lang="en-US" sz="6400" dirty="0" smtClean="0"/>
          </a:p>
          <a:p>
            <a:pPr marL="914400" marR="0" lvl="2" indent="0" algn="l" defTabSz="914400" rtl="0" eaLnBrk="1" fontAlgn="base" latinLnBrk="0" hangingPunct="1">
              <a:lnSpc>
                <a:spcPct val="110000"/>
              </a:lnSpc>
              <a:spcBef>
                <a:spcPct val="30000"/>
              </a:spcBef>
              <a:spcAft>
                <a:spcPct val="0"/>
              </a:spcAft>
              <a:buClrTx/>
              <a:buSzTx/>
              <a:buFontTx/>
              <a:buChar char="-"/>
              <a:tabLst/>
              <a:defRPr/>
            </a:pPr>
            <a:r>
              <a:rPr lang="en-US" sz="6400" dirty="0" smtClean="0"/>
              <a:t>Blackboard (computer-based)</a:t>
            </a:r>
          </a:p>
          <a:p>
            <a:pPr lvl="2" eaLnBrk="1" hangingPunct="1">
              <a:lnSpc>
                <a:spcPct val="110000"/>
              </a:lnSpc>
              <a:buFontTx/>
              <a:buChar char="-"/>
            </a:pPr>
            <a:r>
              <a:rPr lang="en-US" sz="6400" dirty="0" smtClean="0"/>
              <a:t>Correspondence Study</a:t>
            </a:r>
          </a:p>
          <a:p>
            <a:pPr lvl="2" eaLnBrk="1" hangingPunct="1">
              <a:lnSpc>
                <a:spcPct val="110000"/>
              </a:lnSpc>
              <a:buFontTx/>
              <a:buChar char="-"/>
            </a:pPr>
            <a:r>
              <a:rPr lang="en-US" sz="6400" dirty="0" smtClean="0"/>
              <a:t>eLMS/eLearning</a:t>
            </a:r>
          </a:p>
          <a:p>
            <a:endParaRPr lang="en-US" baseline="0" dirty="0" smtClean="0"/>
          </a:p>
          <a:p>
            <a:r>
              <a:rPr lang="en-US" b="1" i="1" baseline="0" dirty="0" smtClean="0"/>
              <a:t>REQUEST FOR DATA SENT TO ACADEMY  9-19-2016, AMC-2 IS OUT OF OFFICE</a:t>
            </a:r>
          </a:p>
          <a:p>
            <a:r>
              <a:rPr lang="en-US" baseline="0" dirty="0" smtClean="0"/>
              <a:t>____ </a:t>
            </a:r>
            <a:r>
              <a:rPr lang="en-US" dirty="0" smtClean="0"/>
              <a:t>Air</a:t>
            </a:r>
            <a:r>
              <a:rPr lang="en-US" baseline="0" dirty="0" smtClean="0"/>
              <a:t> Traffic Controllers trained annually</a:t>
            </a:r>
          </a:p>
          <a:p>
            <a:pPr marL="171450" indent="-171450">
              <a:buFont typeface="Arial" panose="020B0604020202020204" pitchFamily="34" charset="0"/>
              <a:buChar char="•"/>
            </a:pPr>
            <a:r>
              <a:rPr lang="en-US" baseline="0" dirty="0" smtClean="0"/>
              <a:t>Typically a 4-5 month training, followed by 2-3 years of OJT before an Air Traffic Controller is fully capable (no over the shoulder)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t>13,425 controllers have Graduated from the Academy</a:t>
            </a:r>
            <a:r>
              <a:rPr lang="en-US" sz="1200" baseline="0" dirty="0" smtClean="0"/>
              <a:t> since 2005.  </a:t>
            </a:r>
            <a:endParaRPr lang="en-US" sz="1200" dirty="0" smtClean="0"/>
          </a:p>
          <a:p>
            <a:endParaRPr lang="en-US" baseline="0" dirty="0" smtClean="0"/>
          </a:p>
          <a:p>
            <a:r>
              <a:rPr lang="en-US" baseline="0" dirty="0" smtClean="0"/>
              <a:t>____ Field Technicians trained annually:</a:t>
            </a:r>
          </a:p>
          <a:p>
            <a:pPr marL="171450" indent="-171450">
              <a:buFont typeface="Arial" panose="020B0604020202020204" pitchFamily="34" charset="0"/>
              <a:buChar char="•"/>
            </a:pPr>
            <a:r>
              <a:rPr lang="en-US" baseline="0" dirty="0" smtClean="0"/>
              <a:t>On how to maintain NAS equipment </a:t>
            </a:r>
          </a:p>
          <a:p>
            <a:pPr marL="171450" indent="-171450">
              <a:buFont typeface="Arial" panose="020B0604020202020204" pitchFamily="34" charset="0"/>
              <a:buChar char="•"/>
            </a:pPr>
            <a:r>
              <a:rPr lang="en-US" baseline="0" dirty="0" smtClean="0"/>
              <a:t>Depending on the specialty, new field technician training can last form ___ to ____, with ____ years in the field before being deemed fully proficient.  </a:t>
            </a:r>
          </a:p>
          <a:p>
            <a:pPr marL="171450" indent="-171450">
              <a:buFont typeface="Arial" panose="020B0604020202020204" pitchFamily="34" charset="0"/>
              <a:buChar char="•"/>
            </a:pPr>
            <a:r>
              <a:rPr lang="en-US" baseline="0" dirty="0" smtClean="0"/>
              <a:t>Recurring and refresher training is also accomplished at our Academy.</a:t>
            </a:r>
          </a:p>
          <a:p>
            <a:endParaRPr lang="en-US" baseline="0" dirty="0" smtClean="0"/>
          </a:p>
          <a:p>
            <a:r>
              <a:rPr lang="en-US" b="1" i="1" dirty="0" smtClean="0"/>
              <a:t>ICAO Regional Training Center of Excellence</a:t>
            </a:r>
          </a:p>
          <a:p>
            <a:r>
              <a:rPr lang="en-US" b="1" i="1" dirty="0" err="1" smtClean="0"/>
              <a:t>NextGen</a:t>
            </a:r>
            <a:r>
              <a:rPr lang="en-US" i="1" dirty="0" smtClean="0"/>
              <a:t> -  AMA–Lead – ANG/AMC Activities/ Deliverables (MOU) with William J. Hughes Technical Center</a:t>
            </a:r>
          </a:p>
          <a:p>
            <a:r>
              <a:rPr lang="en-US" b="1" i="1" dirty="0" smtClean="0"/>
              <a:t>Office of Commercial Space Transportation (AST) Partnership</a:t>
            </a:r>
          </a:p>
          <a:p>
            <a:r>
              <a:rPr lang="en-US" b="1" i="1" dirty="0" smtClean="0"/>
              <a:t>Air Traffic – </a:t>
            </a:r>
            <a:r>
              <a:rPr lang="en-US" i="1" dirty="0" smtClean="0"/>
              <a:t>Training Support Contract Transition </a:t>
            </a:r>
            <a:endParaRPr lang="en-US" i="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100905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a:xfrm>
            <a:off x="275771" y="4426857"/>
            <a:ext cx="6357258" cy="4586514"/>
          </a:xfrm>
        </p:spPr>
        <p:txBody>
          <a:bodyPr/>
          <a:lstStyle/>
          <a:p>
            <a:r>
              <a:rPr lang="en-US" dirty="0" smtClean="0"/>
              <a:t>The Enterprise Services Center is one of four Shared Service Providers for U.S. Government Civilian Agencies.  What does this mean?  </a:t>
            </a:r>
          </a:p>
          <a:p>
            <a:endParaRPr lang="en-US" dirty="0" smtClean="0"/>
          </a:p>
          <a:p>
            <a:r>
              <a:rPr lang="en-US" dirty="0" smtClean="0"/>
              <a:t>The Office of Budget and Management determined that having every department and agency separately</a:t>
            </a:r>
            <a:r>
              <a:rPr lang="en-US" baseline="0" dirty="0" smtClean="0"/>
              <a:t> </a:t>
            </a:r>
            <a:r>
              <a:rPr lang="en-US" dirty="0" smtClean="0"/>
              <a:t>operating their own financial system and processing their own financials was costing hundreds of millions of dollars.  To eliminate</a:t>
            </a:r>
            <a:r>
              <a:rPr lang="en-US" baseline="0" dirty="0" smtClean="0"/>
              <a:t> this costly duplication of effort, OMB held a competition which resulted in </a:t>
            </a:r>
            <a:r>
              <a:rPr lang="en-US" dirty="0" smtClean="0"/>
              <a:t>the selection of only four providers of financial systems and services. </a:t>
            </a:r>
          </a:p>
          <a:p>
            <a:endParaRPr lang="en-US" dirty="0" smtClean="0"/>
          </a:p>
          <a:p>
            <a:r>
              <a:rPr lang="en-US" dirty="0" smtClean="0"/>
              <a:t>The Enterprise Services Center competed and, in February of 2005, </a:t>
            </a:r>
            <a:r>
              <a:rPr lang="en-US" b="1" dirty="0" smtClean="0"/>
              <a:t>OMB named</a:t>
            </a:r>
            <a:r>
              <a:rPr lang="en-US" b="1" baseline="0" dirty="0" smtClean="0"/>
              <a:t> </a:t>
            </a:r>
            <a:r>
              <a:rPr lang="en-US" b="1" dirty="0" smtClean="0"/>
              <a:t>the ESC a Financial Management Center of Excellence and Shared Service Provider.</a:t>
            </a:r>
          </a:p>
          <a:p>
            <a:endParaRPr lang="en-US" dirty="0" smtClean="0"/>
          </a:p>
          <a:p>
            <a:r>
              <a:rPr lang="en-US" dirty="0" smtClean="0"/>
              <a:t>in </a:t>
            </a:r>
            <a:r>
              <a:rPr lang="en-US" dirty="0"/>
              <a:t>January 2009, ESC earned the designation of being one of only six Information Systems Security (ISS) Line of Business Shared Service Providers.</a:t>
            </a:r>
          </a:p>
          <a:p>
            <a:r>
              <a:rPr lang="en-US" dirty="0"/>
              <a:t>In 2012, ESC became the only government entity to achieve 3rd Party Assessment Organization (3PAO) certification, which indicates the rigorous industry standards ESC applies to </a:t>
            </a:r>
            <a:r>
              <a:rPr lang="en-US" dirty="0" smtClean="0"/>
              <a:t>cybersecurity </a:t>
            </a:r>
            <a:r>
              <a:rPr lang="en-US" dirty="0"/>
              <a:t>and cloud computing</a:t>
            </a:r>
            <a:r>
              <a:rPr lang="en-US" dirty="0" smtClean="0"/>
              <a:t>.</a:t>
            </a:r>
          </a:p>
          <a:p>
            <a:endParaRPr lang="en-US" dirty="0"/>
          </a:p>
          <a:p>
            <a:r>
              <a:rPr lang="en-US" b="1" dirty="0" smtClean="0"/>
              <a:t>ESC handles the Financial Services for the entire Department of Transportation; Department of Labor, Government Accountability Office </a:t>
            </a:r>
            <a:r>
              <a:rPr lang="en-US" dirty="0" smtClean="0"/>
              <a:t>to name a few.  </a:t>
            </a:r>
          </a:p>
          <a:p>
            <a:endParaRPr lang="en-US" dirty="0" smtClean="0"/>
          </a:p>
          <a:p>
            <a:r>
              <a:rPr lang="en-US" dirty="0" smtClean="0"/>
              <a:t>We are positioning ourselves to continue our role as a Shared Service Provider as OMB moves</a:t>
            </a:r>
            <a:r>
              <a:rPr lang="en-US" baseline="0" dirty="0" smtClean="0"/>
              <a:t> </a:t>
            </a:r>
            <a:r>
              <a:rPr lang="en-US" dirty="0" smtClean="0"/>
              <a:t>toward a Common Core (one platform) across government.</a:t>
            </a:r>
          </a:p>
          <a:p>
            <a:endParaRPr lang="en-US" dirty="0" smtClean="0"/>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400" i="0" dirty="0" smtClean="0"/>
              <a:t>Processes</a:t>
            </a:r>
            <a:r>
              <a:rPr lang="en-US" sz="1400" i="0" baseline="0" dirty="0" smtClean="0"/>
              <a:t> </a:t>
            </a:r>
            <a:r>
              <a:rPr lang="en-US" sz="1400" i="0" dirty="0" smtClean="0"/>
              <a:t>$16 B in accounting transactions annually </a:t>
            </a:r>
            <a:r>
              <a:rPr lang="en-US" sz="1400" b="1" i="1" dirty="0" smtClean="0"/>
              <a:t>ALEX</a:t>
            </a:r>
            <a:r>
              <a:rPr lang="en-US" sz="1400" b="1" i="1" baseline="0" dirty="0" smtClean="0"/>
              <a:t> CHADWICK CONFIRMED 9-20-2016</a:t>
            </a:r>
            <a:endParaRPr lang="en-US" sz="1400" i="1" dirty="0" smtClean="0"/>
          </a:p>
          <a:p>
            <a:pPr marL="285750" indent="-285750">
              <a:buFont typeface="Arial" panose="020B0604020202020204" pitchFamily="34" charset="0"/>
              <a:buChar char="•"/>
            </a:pPr>
            <a:r>
              <a:rPr lang="en-US" sz="1400" dirty="0" smtClean="0"/>
              <a:t>Cloud based hosting services</a:t>
            </a:r>
          </a:p>
          <a:p>
            <a:pPr marL="285750" indent="-285750">
              <a:buFont typeface="Arial" panose="020B0604020202020204" pitchFamily="34" charset="0"/>
              <a:buChar char="•"/>
            </a:pPr>
            <a:r>
              <a:rPr lang="en-US" sz="1400" dirty="0" smtClean="0"/>
              <a:t>Help Desk for FAA Information systems</a:t>
            </a:r>
          </a:p>
          <a:p>
            <a:pPr marL="285750" indent="-285750">
              <a:buFont typeface="Arial" panose="020B0604020202020204" pitchFamily="34" charset="0"/>
              <a:buChar char="•"/>
            </a:pPr>
            <a:r>
              <a:rPr lang="en-US" sz="1400" dirty="0" smtClean="0"/>
              <a:t>System Design &amp; Administration Services</a:t>
            </a:r>
          </a:p>
          <a:p>
            <a:pPr marL="285750" indent="-285750">
              <a:buFont typeface="Arial" panose="020B0604020202020204" pitchFamily="34" charset="0"/>
              <a:buChar char="•"/>
            </a:pPr>
            <a:r>
              <a:rPr lang="en-US" sz="1400" dirty="0" smtClean="0"/>
              <a:t>OMB Provider of Choice</a:t>
            </a:r>
            <a:endParaRPr lang="en-US" i="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86408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a:xfrm>
            <a:off x="319314" y="4296229"/>
            <a:ext cx="6415315" cy="4470400"/>
          </a:xfrm>
        </p:spPr>
        <p:txBody>
          <a:bodyPr/>
          <a:lstStyle/>
          <a:p>
            <a:pPr>
              <a:buFontTx/>
              <a:buNone/>
            </a:pPr>
            <a:r>
              <a:rPr lang="en-US" kern="0" dirty="0" smtClean="0"/>
              <a:t>Civil Aerospace Medical Institute supports aviation and space human factors, medical research, and operations</a:t>
            </a:r>
          </a:p>
          <a:p>
            <a:pPr marL="742950" lvl="1" indent="-285750">
              <a:lnSpc>
                <a:spcPct val="80000"/>
              </a:lnSpc>
              <a:buFont typeface="Arial" panose="020B0604020202020204" pitchFamily="34" charset="0"/>
              <a:buChar char="•"/>
            </a:pPr>
            <a:r>
              <a:rPr lang="en-US" sz="1400" dirty="0" smtClean="0"/>
              <a:t>Medical Examination and Certification of U.S. civil airmen</a:t>
            </a:r>
          </a:p>
          <a:p>
            <a:pPr marL="742950" lvl="1" indent="-285750">
              <a:lnSpc>
                <a:spcPct val="80000"/>
              </a:lnSpc>
              <a:buFont typeface="Arial" panose="020B0604020202020204" pitchFamily="34" charset="0"/>
              <a:buChar char="•"/>
            </a:pPr>
            <a:r>
              <a:rPr lang="en-US" sz="1400" dirty="0" smtClean="0"/>
              <a:t>Medical and related Human Factors research projects applicable to the FAA’s mission </a:t>
            </a:r>
          </a:p>
          <a:p>
            <a:pPr marL="742950" lvl="1" indent="-285750">
              <a:lnSpc>
                <a:spcPct val="80000"/>
              </a:lnSpc>
              <a:buFont typeface="Arial" panose="020B0604020202020204" pitchFamily="34" charset="0"/>
              <a:buChar char="•"/>
            </a:pPr>
            <a:r>
              <a:rPr lang="en-US" dirty="0" smtClean="0"/>
              <a:t>Operates a medical clinic for the Mike Monroney Aeronautical Center</a:t>
            </a:r>
          </a:p>
          <a:p>
            <a:pPr marL="742950" lvl="1" indent="-285750">
              <a:lnSpc>
                <a:spcPct val="80000"/>
              </a:lnSpc>
              <a:buFont typeface="Arial" panose="020B0604020202020204" pitchFamily="34" charset="0"/>
              <a:buChar char="•"/>
            </a:pPr>
            <a:r>
              <a:rPr lang="en-US" dirty="0" smtClean="0"/>
              <a:t>Issues approximately 425,000 medical certificates annually</a:t>
            </a:r>
          </a:p>
          <a:p>
            <a:pPr>
              <a:defRPr/>
            </a:pPr>
            <a:endParaRPr lang="en-US" b="1" dirty="0" smtClean="0"/>
          </a:p>
          <a:p>
            <a:pPr>
              <a:defRPr/>
            </a:pPr>
            <a:r>
              <a:rPr lang="en-US" b="1" dirty="0" smtClean="0"/>
              <a:t>747 Aircraft Environment Research Facility (AERF)</a:t>
            </a:r>
            <a:r>
              <a:rPr lang="en-US" dirty="0" smtClean="0"/>
              <a:t> </a:t>
            </a:r>
            <a:r>
              <a:rPr lang="en-US" b="1" i="1" dirty="0" smtClean="0"/>
              <a:t>(bottom</a:t>
            </a:r>
            <a:r>
              <a:rPr lang="en-US" b="1" i="1" baseline="0" dirty="0" smtClean="0"/>
              <a:t> left</a:t>
            </a:r>
            <a:r>
              <a:rPr lang="en-US" b="1" i="1" dirty="0" smtClean="0"/>
              <a:t>)</a:t>
            </a:r>
          </a:p>
          <a:p>
            <a:pPr>
              <a:defRPr/>
            </a:pPr>
            <a:r>
              <a:rPr lang="en-US" dirty="0" smtClean="0"/>
              <a:t>Boeing 747-100 with a cabin partitioned into multiple re-configurable sections (4 total) so that different areas can be used for multiple research and training activities simultaneously. </a:t>
            </a:r>
          </a:p>
          <a:p>
            <a:pPr>
              <a:defRPr/>
            </a:pPr>
            <a:endParaRPr lang="en-US" dirty="0" smtClean="0"/>
          </a:p>
          <a:p>
            <a:pPr>
              <a:defRPr/>
            </a:pPr>
            <a:r>
              <a:rPr lang="en-US" b="1" dirty="0" smtClean="0"/>
              <a:t>Water Egress Facility </a:t>
            </a:r>
            <a:r>
              <a:rPr lang="en-US" b="1" i="1" dirty="0" smtClean="0"/>
              <a:t>(bottom , second from left)</a:t>
            </a:r>
          </a:p>
          <a:p>
            <a:pPr>
              <a:defRPr/>
            </a:pPr>
            <a:r>
              <a:rPr lang="en-US" b="0" dirty="0" smtClean="0"/>
              <a:t>Us</a:t>
            </a:r>
            <a:r>
              <a:rPr lang="en-US" dirty="0" smtClean="0"/>
              <a:t>ed to study techniques and procedures for emergency egress from an aircraft, water survival, use of flotation devices, and personal rescue using a helicopter hoist.  This 175,000-gallon indoor facility is 38 ft. wide, 43 ft. long and 15 ft. deep.  The facility has underwater observation windows and the water temperature can be controlled from 45ºF to 90ºF.</a:t>
            </a:r>
          </a:p>
          <a:p>
            <a:pPr>
              <a:defRPr/>
            </a:pPr>
            <a:endParaRPr lang="en-US" b="1" dirty="0" smtClean="0"/>
          </a:p>
          <a:p>
            <a:pPr>
              <a:defRPr/>
            </a:pPr>
            <a:r>
              <a:rPr lang="en-US" b="1" dirty="0" smtClean="0"/>
              <a:t>Flexible Aircraft Cabin Evacuation Simulator (</a:t>
            </a:r>
            <a:r>
              <a:rPr lang="en-US" b="1" dirty="0" err="1" smtClean="0"/>
              <a:t>FlexSim</a:t>
            </a:r>
            <a:r>
              <a:rPr lang="en-US" b="1" dirty="0" smtClean="0"/>
              <a:t>)</a:t>
            </a:r>
            <a:r>
              <a:rPr lang="en-US" dirty="0" smtClean="0"/>
              <a:t> </a:t>
            </a:r>
            <a:r>
              <a:rPr lang="en-US" b="1" i="1" dirty="0" smtClean="0"/>
              <a:t>(bottom, third from left)</a:t>
            </a:r>
          </a:p>
          <a:p>
            <a:pPr>
              <a:defRPr/>
            </a:pPr>
            <a:r>
              <a:rPr lang="en-US" dirty="0" smtClean="0"/>
              <a:t>state-of-the-art emergency evacuation simulator that is reconfigurable as multiple narrow-body transport category aircraft, (A320, B737, CRJ-700, ERJ170, MD80) with High-Fidelity Type C, I, and III exits, landing gear out pitch-and-roll attitudes, emergency scenario management computer system</a:t>
            </a:r>
          </a:p>
          <a:p>
            <a:pPr>
              <a:defRPr/>
            </a:pPr>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Altitude Chamber </a:t>
            </a:r>
            <a:r>
              <a:rPr lang="en-US" sz="1200" b="1" i="1" kern="1200" dirty="0" smtClean="0">
                <a:solidFill>
                  <a:schemeClr val="tx1"/>
                </a:solidFill>
                <a:effectLst/>
                <a:latin typeface="Times New Roman" pitchFamily="18" charset="0"/>
                <a:ea typeface="+mn-ea"/>
                <a:cs typeface="+mn-cs"/>
              </a:rPr>
              <a:t>(bottom right)</a:t>
            </a:r>
            <a:endParaRPr lang="en-US" sz="1200" b="1"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dirty="0" smtClean="0">
                <a:solidFill>
                  <a:schemeClr val="tx1"/>
                </a:solidFill>
                <a:effectLst/>
                <a:latin typeface="Times New Roman" pitchFamily="18" charset="0"/>
                <a:ea typeface="+mn-ea"/>
                <a:cs typeface="+mn-cs"/>
              </a:rPr>
              <a:t>Computer-controlled low-pressure (hypobaric) chamber with a broad temperature and humidity range.  It can accommodate six human subjects plus inside safety observers or researchers.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smtClean="0">
              <a:solidFill>
                <a:schemeClr val="tx1"/>
              </a:solidFill>
              <a:effectLst/>
              <a:latin typeface="Times New Roman" pitchFamily="18" charset="0"/>
              <a:ea typeface="+mn-ea"/>
              <a:cs typeface="+mn-cs"/>
            </a:endParaRPr>
          </a:p>
          <a:p>
            <a:pPr>
              <a:defRPr/>
            </a:pPr>
            <a:r>
              <a:rPr lang="en-US" b="1" dirty="0" smtClean="0"/>
              <a:t>Biodynamics </a:t>
            </a:r>
            <a:r>
              <a:rPr lang="en-US" b="1" dirty="0"/>
              <a:t>Impact Track </a:t>
            </a:r>
            <a:r>
              <a:rPr lang="en-US" b="1" i="1" dirty="0" smtClean="0"/>
              <a:t>(top right)</a:t>
            </a:r>
          </a:p>
          <a:p>
            <a:pPr>
              <a:defRPr/>
            </a:pPr>
            <a:r>
              <a:rPr lang="en-US" dirty="0" smtClean="0"/>
              <a:t>140 </a:t>
            </a:r>
            <a:r>
              <a:rPr lang="en-US" dirty="0"/>
              <a:t>feet in length with two precision rails, a sled, winch, and a braking system. The ”track” plays an important role in understanding crash environments using a sled propelled to 44 feet per second then suddenly decelerated to simulate an impact. </a:t>
            </a:r>
            <a:endParaRPr lang="en-US" b="1" dirty="0"/>
          </a:p>
          <a:p>
            <a:pPr>
              <a:defRPr/>
            </a:pPr>
            <a:endParaRPr lang="en-US" b="1" dirty="0" smtClean="0"/>
          </a:p>
          <a:p>
            <a:pPr>
              <a:defRPr/>
            </a:pPr>
            <a:r>
              <a:rPr lang="en-US" b="1" i="1" dirty="0" smtClean="0"/>
              <a:t>More detail of above descriptions</a:t>
            </a:r>
          </a:p>
          <a:p>
            <a:pPr>
              <a:defRPr/>
            </a:pPr>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747 Aircraft Environment Research Facility (AERF)</a:t>
            </a:r>
            <a:r>
              <a:rPr lang="en-US" sz="1200" b="0" kern="1200" dirty="0" smtClean="0">
                <a:solidFill>
                  <a:schemeClr val="tx1"/>
                </a:solidFill>
                <a:effectLst/>
                <a:latin typeface="Times New Roman" pitchFamily="18" charset="0"/>
                <a:ea typeface="+mn-ea"/>
                <a:cs typeface="+mn-cs"/>
              </a:rPr>
              <a:t> is a Boeing 747-100 with a cabin partitioned into multiple re-configurable sections (4 total) so that different areas can be used for multiple research and training activities simultaneously. It is equipped with audiovisual and testing gear, and with non-toxic smoke generators that can be used to conduct an array of cabin safety and health related research.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Water Egress Facility </a:t>
            </a:r>
            <a:r>
              <a:rPr lang="en-US" sz="1200" b="0" kern="1200" dirty="0" smtClean="0">
                <a:solidFill>
                  <a:schemeClr val="tx1"/>
                </a:solidFill>
                <a:effectLst/>
                <a:latin typeface="Times New Roman" pitchFamily="18" charset="0"/>
                <a:ea typeface="+mn-ea"/>
                <a:cs typeface="+mn-cs"/>
              </a:rPr>
              <a:t>is used to study techniques and procedures for emergency egress from an aircraft, water survival, use of flotation devices, and personal rescue using a helicopter hoist.  This 175,000-gallon indoor facility is 38 ft. wide, 43 ft. long and 15 ft. deep.  The facility has underwater observation windows and the water temperature can be controlled from 45ºF to 90ºF.</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Flexible Aircraft Cabin Evacuation Simulator (</a:t>
            </a:r>
            <a:r>
              <a:rPr lang="en-US" b="1" dirty="0" err="1" smtClean="0"/>
              <a:t>FlexSim</a:t>
            </a:r>
            <a:r>
              <a:rPr lang="en-US" b="1" dirty="0" smtClean="0"/>
              <a:t>)</a:t>
            </a:r>
            <a:r>
              <a:rPr lang="en-US" dirty="0" smtClean="0"/>
              <a:t> is a state-of-the-art emergency evacuation simulator that is reconfigurable as multiple narrow-body transport category aircraft, (A320, B737, CRJ-700, ERJ170, MD80) with High-Fidelity Type C, I, and III exits, landing gear out pitch-and-roll attitudes, emergency scenario management computer system, out the window views throughout cabin, audio/video communications system, environmental control with theatrical smoke, staging and storage areas, and exterior stadium lighting for night time work</a:t>
            </a:r>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Altitude Chamber </a:t>
            </a:r>
            <a:r>
              <a:rPr lang="en-US" sz="1200" b="0" kern="1200" dirty="0" smtClean="0">
                <a:solidFill>
                  <a:schemeClr val="tx1"/>
                </a:solidFill>
                <a:effectLst/>
                <a:latin typeface="Times New Roman" pitchFamily="18" charset="0"/>
                <a:ea typeface="+mn-ea"/>
                <a:cs typeface="+mn-cs"/>
              </a:rPr>
              <a:t>is a computer-controlled low-pressure (hypobaric) chamber with a broad temperature and humidity range.  It can accommodate six human subjects plus inside safety observers or researchers. This is among the most technologically advanced altitude chambers in the world, and is the only one in the U.S. to meet the current safety standards in the pressure vessel industry to ensure the protection of occupants, operators, and maintenance staff.  The chamber is capable of reaching a pressure altitude of 100,000 </a:t>
            </a:r>
            <a:r>
              <a:rPr lang="en-US" sz="1200" b="0" kern="1200" dirty="0" err="1" smtClean="0">
                <a:solidFill>
                  <a:schemeClr val="tx1"/>
                </a:solidFill>
                <a:effectLst/>
                <a:latin typeface="Times New Roman" pitchFamily="18" charset="0"/>
                <a:ea typeface="+mn-ea"/>
                <a:cs typeface="+mn-cs"/>
              </a:rPr>
              <a:t>ft</a:t>
            </a:r>
            <a:r>
              <a:rPr lang="en-US" sz="1200" b="0" kern="1200" dirty="0" smtClean="0">
                <a:solidFill>
                  <a:schemeClr val="tx1"/>
                </a:solidFill>
                <a:effectLst/>
                <a:latin typeface="Times New Roman" pitchFamily="18" charset="0"/>
                <a:ea typeface="+mn-ea"/>
                <a:cs typeface="+mn-cs"/>
              </a:rPr>
              <a:t> above MSL and can produce rapid and slow decompressions. Chamber-installed physiologic instrumentation includes mass spectrometer, electrocardiogram and trans-cutaneous carbon dioxide/oxygen analyzers. </a:t>
            </a:r>
            <a:endParaRPr lang="en-US" sz="1200" b="1"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a:defRPr/>
            </a:pPr>
            <a:r>
              <a:rPr lang="en-US" b="1" dirty="0" smtClean="0"/>
              <a:t>Biodynamics </a:t>
            </a:r>
            <a:r>
              <a:rPr lang="en-US" b="1" dirty="0"/>
              <a:t>Impact Track </a:t>
            </a:r>
            <a:r>
              <a:rPr lang="en-US" dirty="0"/>
              <a:t>is 140 feet in length with two precision rails, a sled, winch, and a braking system. The ”track” plays an important role in understanding crash environments using a sled propelled to 44 feet per second then suddenly decelerated to simulate an impact. The biodynamics track system can develop a maximum impact of 30 G with a time duration as short as 60 </a:t>
            </a:r>
            <a:r>
              <a:rPr lang="en-US" dirty="0" err="1"/>
              <a:t>ms.</a:t>
            </a:r>
            <a:r>
              <a:rPr lang="en-US" dirty="0"/>
              <a:t> Test-item positions on the impact sled can be adjusted to duplicate multiple acceleration vectors. Test documentation is provided by 1000 frame per second high-resolution video cameras and an onboard data acquisition system. Head impact, energy absorbing seats, child restraint performance, and seat certification processes are just a few of the many test categories studied at CAMI.</a:t>
            </a:r>
            <a:r>
              <a:rPr lang="en-US" b="1" dirty="0"/>
              <a:t> </a:t>
            </a:r>
            <a:endParaRPr lang="en-US" sz="1200" b="1" kern="1200" dirty="0" smtClean="0">
              <a:solidFill>
                <a:schemeClr val="tx1"/>
              </a:solidFill>
              <a:effectLst/>
              <a:latin typeface="Times New Roman" pitchFamily="18" charset="0"/>
              <a:ea typeface="+mn-ea"/>
              <a:cs typeface="+mn-cs"/>
            </a:endParaRPr>
          </a:p>
          <a:p>
            <a:pPr>
              <a:defRPr/>
            </a:pPr>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endParaRPr lang="en-US" sz="1200" b="1" kern="1200" dirty="0" smtClean="0">
              <a:solidFill>
                <a:schemeClr val="tx1"/>
              </a:solidFill>
              <a:effectLst/>
              <a:latin typeface="Times New Roman" pitchFamily="18" charset="0"/>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0458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FLIGHT STANDARDS:</a:t>
            </a:r>
          </a:p>
          <a:p>
            <a:r>
              <a:rPr lang="en-US" sz="1200" b="0" i="0" kern="1200" dirty="0" smtClean="0">
                <a:solidFill>
                  <a:schemeClr val="tx1"/>
                </a:solidFill>
                <a:effectLst/>
                <a:latin typeface="Times New Roman" pitchFamily="18" charset="0"/>
                <a:ea typeface="+mn-ea"/>
                <a:cs typeface="+mn-cs"/>
              </a:rPr>
              <a:t>The Flight Standards Service promotes safe air transportation by setting the standards for certification and oversight of airmen, air operators, air agencies, and designees. We also promote safety of flight of civil aircraft and air commerce by:</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Accomplishing certification, inspection, surveillance, investigation, and enforcement</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Setting regulations and standards</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Managing the system for registration of civil aircraft and all airmen records</a:t>
            </a:r>
          </a:p>
          <a:p>
            <a:endParaRPr lang="en-US" sz="1200" b="0" i="0" kern="120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Civil Aviation Registry</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Air Transportation Division</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Aircraft Maintenance Division</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Flight Technologies &amp; Procedures Division</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General Aviation &amp; Commercial Division</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Regulatory Support Division</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Consistency &amp; Standardization Initiative</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Services include:</a:t>
            </a:r>
          </a:p>
          <a:p>
            <a:pPr marL="171450" indent="-171450">
              <a:buFont typeface="Arial" panose="020B0604020202020204" pitchFamily="34" charset="0"/>
              <a:buChar char="•"/>
            </a:pPr>
            <a:r>
              <a:rPr lang="en-US" dirty="0" smtClean="0"/>
              <a:t>Safety Assurance System (SAS)</a:t>
            </a:r>
          </a:p>
          <a:p>
            <a:pPr marL="171450" indent="-171450">
              <a:buFont typeface="Arial" panose="020B0604020202020204" pitchFamily="34" charset="0"/>
              <a:buChar char="•"/>
            </a:pPr>
            <a:r>
              <a:rPr lang="en-US" dirty="0" smtClean="0"/>
              <a:t>Aviation Safety Action Program (ASAP)</a:t>
            </a:r>
          </a:p>
          <a:p>
            <a:pPr marL="171450" indent="-171450">
              <a:buFont typeface="Arial" panose="020B0604020202020204" pitchFamily="34" charset="0"/>
              <a:buChar char="•"/>
            </a:pPr>
            <a:r>
              <a:rPr lang="en-US" dirty="0" smtClean="0"/>
              <a:t>Aviation Safety and Health Program (ASHP)</a:t>
            </a:r>
          </a:p>
          <a:p>
            <a:pPr marL="171450" indent="-171450">
              <a:buFont typeface="Arial" panose="020B0604020202020204" pitchFamily="34" charset="0"/>
              <a:buChar char="•"/>
            </a:pPr>
            <a:r>
              <a:rPr lang="en-US" dirty="0" smtClean="0"/>
              <a:t>Cabin Safety</a:t>
            </a:r>
          </a:p>
          <a:p>
            <a:pPr marL="171450" indent="-171450">
              <a:buFont typeface="Arial" panose="020B0604020202020204" pitchFamily="34" charset="0"/>
              <a:buChar char="•"/>
            </a:pPr>
            <a:r>
              <a:rPr lang="en-US" dirty="0" smtClean="0"/>
              <a:t>FAA Safety Program</a:t>
            </a:r>
          </a:p>
          <a:p>
            <a:pPr marL="171450" indent="-171450">
              <a:buFont typeface="Arial" panose="020B0604020202020204" pitchFamily="34" charset="0"/>
              <a:buChar char="•"/>
            </a:pPr>
            <a:r>
              <a:rPr lang="en-US" dirty="0" smtClean="0"/>
              <a:t>International Aviation Assessments Program</a:t>
            </a:r>
          </a:p>
          <a:p>
            <a:pPr marL="171450" indent="-171450">
              <a:buFont typeface="Arial" panose="020B0604020202020204" pitchFamily="34" charset="0"/>
              <a:buChar char="•"/>
            </a:pPr>
            <a:r>
              <a:rPr lang="en-US" dirty="0" smtClean="0"/>
              <a:t>National Simulator Program</a:t>
            </a:r>
          </a:p>
          <a:p>
            <a:pPr marL="171450" indent="-171450">
              <a:buFont typeface="Arial" panose="020B0604020202020204" pitchFamily="34" charset="0"/>
              <a:buChar char="•"/>
            </a:pPr>
            <a:r>
              <a:rPr lang="en-US" dirty="0" smtClean="0"/>
              <a:t>System Approach for Safety Oversight (SASO)</a:t>
            </a:r>
          </a:p>
          <a:p>
            <a:pPr marL="171450" indent="-171450">
              <a:buFont typeface="Arial" panose="020B0604020202020204" pitchFamily="34" charset="0"/>
              <a:buChar char="•"/>
            </a:pPr>
            <a:r>
              <a:rPr lang="en-US" dirty="0" smtClean="0"/>
              <a:t>UAS Integration Office</a:t>
            </a:r>
          </a:p>
          <a:p>
            <a:pPr marL="171450" indent="-171450">
              <a:buFont typeface="Arial" panose="020B0604020202020204" pitchFamily="34" charset="0"/>
              <a:buChar char="•"/>
            </a:pPr>
            <a:r>
              <a:rPr lang="en-US" dirty="0" smtClean="0"/>
              <a:t>Whistleblower Protection Program</a:t>
            </a:r>
          </a:p>
          <a:p>
            <a:endParaRPr lang="en-US" dirty="0" smtClean="0"/>
          </a:p>
          <a:p>
            <a:r>
              <a:rPr lang="en-US" sz="1200" b="1" u="sng" dirty="0" smtClean="0"/>
              <a:t>CIVIL AVIATION REGISTRY</a:t>
            </a:r>
            <a:r>
              <a:rPr lang="en-US" sz="1200" b="1" dirty="0" smtClean="0"/>
              <a:t>:</a:t>
            </a:r>
          </a:p>
          <a:p>
            <a:pPr>
              <a:buFontTx/>
              <a:buChar char="-"/>
            </a:pPr>
            <a:r>
              <a:rPr lang="en-US" dirty="0" smtClean="0"/>
              <a:t>Assigns and Maintains every aircraft registered in the United States (i.e. “N” numbers: 359,952)</a:t>
            </a:r>
          </a:p>
          <a:p>
            <a:pPr>
              <a:buFontTx/>
              <a:buChar char="-"/>
            </a:pPr>
            <a:r>
              <a:rPr lang="en-US" dirty="0" smtClean="0"/>
              <a:t>Pilots: 635,472</a:t>
            </a:r>
          </a:p>
          <a:p>
            <a:pPr>
              <a:buFontTx/>
              <a:buChar char="-"/>
            </a:pPr>
            <a:r>
              <a:rPr lang="en-US" dirty="0" smtClean="0"/>
              <a:t>Non-Pilot (Mechanics, Parachute Riggers, Flight Attendants, Navigators, Dispatchers): 538,264</a:t>
            </a:r>
          </a:p>
          <a:p>
            <a:pPr>
              <a:buFontTx/>
              <a:buChar char="-"/>
            </a:pPr>
            <a:endParaRPr lang="en-US" dirty="0" smtClean="0"/>
          </a:p>
          <a:p>
            <a:r>
              <a:rPr lang="en-US" sz="1200" b="0" i="0" kern="1200" dirty="0" smtClean="0">
                <a:solidFill>
                  <a:schemeClr val="tx1"/>
                </a:solidFill>
                <a:effectLst/>
                <a:latin typeface="Times New Roman" pitchFamily="18" charset="0"/>
                <a:ea typeface="+mn-ea"/>
                <a:cs typeface="+mn-cs"/>
              </a:rPr>
              <a:t>The Civil Aviation Registry is responsible for developing, maintaining, and operating national programs for the registration of United States civil aircraft and certification of airmen.</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32919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TRANSPORTATION</a:t>
            </a:r>
            <a:r>
              <a:rPr lang="en-US" b="1" baseline="0" dirty="0" smtClean="0"/>
              <a:t> SAFETY INSTITUTE (TSI)</a:t>
            </a:r>
          </a:p>
          <a:p>
            <a:r>
              <a:rPr lang="en-US" sz="1200" b="0" i="0" kern="1200" dirty="0" smtClean="0">
                <a:solidFill>
                  <a:schemeClr val="tx1"/>
                </a:solidFill>
                <a:effectLst/>
                <a:latin typeface="Times New Roman" pitchFamily="18" charset="0"/>
                <a:ea typeface="+mn-ea"/>
                <a:cs typeface="+mn-cs"/>
              </a:rPr>
              <a:t>The Transportation Safety Institute, a fee-for service organization that operates without a direct appropriation, supports the U.S. Department of Transportation’s goal to reduce transportation-related deaths and injuries through quality instruction to those entrusted with enforcement and committed to compliance.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For 40 years, TSI has provided training to Federal, State, and local governmental, private sector, and foreign transportation professionals.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More than 800,000 students have received TSI’s high-quality safety and security training in aviation, highway traffic, transit, motor carriers, and hazardous materials. TSI is part of DOT’s Office of the Assistant Secretary for Research and Technology (OST-R), whose mission includes coordinating DOT’s research and education programs and advancing technologies throughout our transportation system.</a:t>
            </a:r>
          </a:p>
          <a:p>
            <a:endParaRPr lang="en-US" sz="1200" b="0"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2</a:t>
            </a:r>
            <a:r>
              <a:rPr lang="en-US" sz="1200" b="1" i="0" kern="1200" baseline="30000" dirty="0" smtClean="0">
                <a:solidFill>
                  <a:schemeClr val="tx1"/>
                </a:solidFill>
                <a:effectLst/>
                <a:latin typeface="Times New Roman" pitchFamily="18" charset="0"/>
                <a:ea typeface="+mn-ea"/>
                <a:cs typeface="+mn-cs"/>
              </a:rPr>
              <a:t>ND</a:t>
            </a:r>
            <a:r>
              <a:rPr lang="en-US" sz="1200" b="1" i="0" kern="1200" dirty="0" smtClean="0">
                <a:solidFill>
                  <a:schemeClr val="tx1"/>
                </a:solidFill>
                <a:effectLst/>
                <a:latin typeface="Times New Roman" pitchFamily="18" charset="0"/>
                <a:ea typeface="+mn-ea"/>
                <a:cs typeface="+mn-cs"/>
              </a:rPr>
              <a:t> LEVEL ENGINEERING (http://nas.amc.faa.gov/ajw14/) </a:t>
            </a:r>
          </a:p>
          <a:p>
            <a:r>
              <a:rPr lang="en-US" sz="1200" b="0" i="0" kern="1200" dirty="0" smtClean="0">
                <a:solidFill>
                  <a:schemeClr val="tx1"/>
                </a:solidFill>
                <a:effectLst/>
                <a:latin typeface="Times New Roman" pitchFamily="18" charset="0"/>
                <a:ea typeface="+mn-ea"/>
                <a:cs typeface="+mn-cs"/>
              </a:rPr>
              <a:t>Supports surveillance, navigation and weather facilities to ensure safe, reliable,</a:t>
            </a:r>
            <a:r>
              <a:rPr lang="en-US" sz="1200" b="0" i="0" kern="1200" baseline="0" dirty="0" smtClean="0">
                <a:solidFill>
                  <a:schemeClr val="tx1"/>
                </a:solidFill>
                <a:effectLst/>
                <a:latin typeface="Times New Roman" pitchFamily="18" charset="0"/>
                <a:ea typeface="+mn-ea"/>
                <a:cs typeface="+mn-cs"/>
              </a:rPr>
              <a:t> and efficient operation of the NAS. </a:t>
            </a:r>
          </a:p>
          <a:p>
            <a:r>
              <a:rPr lang="en-US" sz="1200" b="0" i="0" kern="1200" baseline="0" dirty="0" smtClean="0">
                <a:solidFill>
                  <a:schemeClr val="tx1"/>
                </a:solidFill>
                <a:effectLst/>
                <a:latin typeface="Times New Roman" pitchFamily="18" charset="0"/>
                <a:ea typeface="+mn-ea"/>
                <a:cs typeface="+mn-cs"/>
              </a:rPr>
              <a:t>Configuration of systems, modification of system, technical documentation of systems (field manuals). </a:t>
            </a:r>
          </a:p>
          <a:p>
            <a:endParaRPr lang="en-US" sz="1200" b="0" i="0" kern="1200" baseline="0" dirty="0" smtClean="0">
              <a:solidFill>
                <a:schemeClr val="tx1"/>
              </a:solidFill>
              <a:effectLst/>
              <a:latin typeface="Times New Roman" pitchFamily="18" charset="0"/>
              <a:ea typeface="+mn-ea"/>
              <a:cs typeface="+mn-cs"/>
            </a:endParaRPr>
          </a:p>
          <a:p>
            <a:r>
              <a:rPr lang="en-US" sz="1200" b="0" i="0" kern="1200" baseline="0" dirty="0" smtClean="0">
                <a:solidFill>
                  <a:schemeClr val="tx1"/>
                </a:solidFill>
                <a:effectLst/>
                <a:latin typeface="Times New Roman" pitchFamily="18" charset="0"/>
                <a:ea typeface="+mn-ea"/>
                <a:cs typeface="+mn-cs"/>
              </a:rPr>
              <a:t>They provide:</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Direct field support: Technical assistance for NAS problems beyond the assigned repair capability of the field. Failure analysis, restoration, and explanation of technical documentation and procedures. </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Operations Systems Engineering/Enhancement: Problem analysis, design, and implementation of hardware, software, and adaptation modifications. Determine optimal field maintenance tasks and design troubleshooting procedures.</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Facilities and Equipment Systems Engineering/Enhancement: Analysis, design, and implementation of hardware, software, and adaptation modifications for the purpose of providing new or expanded capabilities and/or major life cycle extension.</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Engineering support: Participate in deployment or in-service readiness reviews of new system acquisitions. Support development and accomplishment of operational testing and evaluation for assigned systems. </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Documentation Support: Create and maintain NAS technical </a:t>
            </a:r>
            <a:r>
              <a:rPr lang="en-US" sz="1200" b="0" i="0" kern="1200" baseline="0" dirty="0" err="1" smtClean="0">
                <a:solidFill>
                  <a:schemeClr val="tx1"/>
                </a:solidFill>
                <a:effectLst/>
                <a:latin typeface="Times New Roman" pitchFamily="18" charset="0"/>
                <a:ea typeface="+mn-ea"/>
                <a:cs typeface="+mn-cs"/>
              </a:rPr>
              <a:t>documentaion</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79549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Times New Roman" pitchFamily="18" charset="0"/>
                <a:ea typeface="+mn-ea"/>
                <a:cs typeface="+mn-cs"/>
              </a:rPr>
              <a:t> </a:t>
            </a:r>
          </a:p>
          <a:p>
            <a:r>
              <a:rPr lang="en-US" sz="1200" b="0" i="0" kern="1200" dirty="0" smtClean="0">
                <a:solidFill>
                  <a:schemeClr val="tx1"/>
                </a:solidFill>
                <a:effectLst/>
                <a:latin typeface="Times New Roman" pitchFamily="18" charset="0"/>
                <a:ea typeface="+mn-ea"/>
                <a:cs typeface="+mn-cs"/>
              </a:rPr>
              <a:t>The Flight Program Operations organization is responsible for all aspects of FAA Flight Program safety, administration, operations, training, and maintenance. Flight Program Operations is being established to consolidate flight program operations, and provide flight program services to all participants in the FAA Flight Program.  They conduct multiple missions in FAA aircraft (owned, leased, rented, unmanned aircraft systems (UAS) etc.) to include:  currency (recent flight experience); flight inspection; proficiency, qualification, and standardization (PQ&amp;S); research, development, test, and evaluation (RDT&amp;E); support; training; and transportation.</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The Agency currently operates and maintains 46 owned/leased aircraft performing various types of operations such as: flight inspection of airspace infrastructure; FAA disaster/emergency and National Transportation Safety Board (NTSB) Go Team response; research, development, test and evaluation (RDT&amp;E); currency and proficiency for FAA pilots; and training just to name a few. Each of these functions are essential to FAA’s mission to ensure the safest, most efficient airspace system in the world.</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AJF has operational control of consolidated flight program operations, as well as responsibility for scheduling missions and implementing standardized flight control procedures (flight release and flight following) for all flights in FAA aircraft (whether owned, leased, rented, etc.).</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Flight program consolidation combined employees from the Flight Inspection Flight Program (AJW-3), Washington Flight Program (AJW-36), William J. Hughes Technical Center (WJHTC) Flight Program (ANG-E17), and employees from the AFS Flight Program (AFS-60) into the new AJF organization, resulting in a single service provider for the Office of Aviation Safety (AVS) and Academy flight program participants.</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During the transition, Teri Bristol, ATO Chief Operating Officer, asked David Boulter, Director of Flight Inspection Services (AJW-3), to serve as Flight Program Executive. After AJF is established, the Vice President, Flight Program Operations (AJF-0) will become the Flight Program Executive.</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Teri Bristol, the Air Traffic Organization’s Chief Operating Officer assured employees that every effort will be made for a seamless transition. No jobs will be lost due to consolidation, and no realigned personnel will physically move. Employees will continue to perform the same primary functions as they do today, and current flight program operations will continue through the transition.</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61869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Human Resources, AFH-C400</a:t>
            </a:r>
          </a:p>
          <a:p>
            <a:r>
              <a:rPr lang="en-US" sz="1200" b="0" dirty="0" smtClean="0"/>
              <a:t>Public Affairs, AMC-5</a:t>
            </a:r>
          </a:p>
          <a:p>
            <a:r>
              <a:rPr lang="en-US" sz="1200" b="0" dirty="0" smtClean="0"/>
              <a:t>Legal Counsel, AMC-7</a:t>
            </a:r>
          </a:p>
          <a:p>
            <a:r>
              <a:rPr lang="en-US" sz="1200" b="0" dirty="0" smtClean="0"/>
              <a:t>Civil Rights, ASW-9</a:t>
            </a:r>
          </a:p>
          <a:p>
            <a:r>
              <a:rPr lang="en-US" sz="1200" b="0" dirty="0" smtClean="0"/>
              <a:t>Security &amp; Investigations, AMC-700</a:t>
            </a:r>
          </a:p>
          <a:p>
            <a:r>
              <a:rPr lang="en-US" sz="1200" b="0" dirty="0" smtClean="0"/>
              <a:t>Acquisition (Franchise, AAQ-700 &amp; Non-Franchise, AAQ-800)</a:t>
            </a:r>
          </a:p>
          <a:p>
            <a:r>
              <a:rPr lang="en-US" sz="1200" b="0" dirty="0" smtClean="0"/>
              <a:t>Material &amp; Personal Property, ALO-710</a:t>
            </a:r>
          </a:p>
          <a:p>
            <a:r>
              <a:rPr lang="en-US" sz="1200" b="0" dirty="0" smtClean="0"/>
              <a:t>FAA Small Business, ACQ-21</a:t>
            </a:r>
          </a:p>
          <a:p>
            <a:r>
              <a:rPr lang="en-US" sz="1200" b="0" dirty="0" smtClean="0"/>
              <a:t>Strategic Acquisitions, AAP-420</a:t>
            </a:r>
          </a:p>
          <a:p>
            <a:endParaRPr lang="en-US" sz="1200" b="0" dirty="0" smtClean="0"/>
          </a:p>
          <a:p>
            <a:endParaRPr lang="en-US" sz="1200" b="0" dirty="0" smtClean="0"/>
          </a:p>
          <a:p>
            <a:pPr lvl="0"/>
            <a:r>
              <a:rPr lang="en-US" sz="1200" kern="1200" dirty="0" smtClean="0">
                <a:solidFill>
                  <a:schemeClr val="tx1"/>
                </a:solidFill>
                <a:effectLst/>
                <a:latin typeface="Times New Roman" pitchFamily="18" charset="0"/>
                <a:ea typeface="+mn-ea"/>
                <a:cs typeface="+mn-cs"/>
              </a:rPr>
              <a:t>U.S. Coast Guard</a:t>
            </a:r>
          </a:p>
          <a:p>
            <a:pPr lvl="0"/>
            <a:r>
              <a:rPr lang="en-US" sz="1200" kern="1200" dirty="0" smtClean="0">
                <a:solidFill>
                  <a:schemeClr val="tx1"/>
                </a:solidFill>
                <a:effectLst/>
                <a:latin typeface="Times New Roman" pitchFamily="18" charset="0"/>
                <a:ea typeface="+mn-ea"/>
                <a:cs typeface="+mn-cs"/>
              </a:rPr>
              <a:t>Transportation Safety Institute (on its own slide)</a:t>
            </a:r>
          </a:p>
          <a:p>
            <a:pPr lvl="0"/>
            <a:r>
              <a:rPr lang="en-US" sz="1200" kern="1200" dirty="0" smtClean="0">
                <a:solidFill>
                  <a:schemeClr val="tx1"/>
                </a:solidFill>
                <a:effectLst/>
                <a:latin typeface="Times New Roman" pitchFamily="18" charset="0"/>
                <a:ea typeface="+mn-ea"/>
                <a:cs typeface="+mn-cs"/>
              </a:rPr>
              <a:t>Office of Inspector General</a:t>
            </a:r>
          </a:p>
          <a:p>
            <a:pPr lvl="0"/>
            <a:r>
              <a:rPr lang="en-US" sz="1200" kern="1200" dirty="0" smtClean="0">
                <a:solidFill>
                  <a:schemeClr val="tx1"/>
                </a:solidFill>
                <a:effectLst/>
                <a:latin typeface="Times New Roman" pitchFamily="18" charset="0"/>
                <a:ea typeface="+mn-ea"/>
                <a:cs typeface="+mn-cs"/>
              </a:rPr>
              <a:t>Air Force Flight Standards Agency </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30481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p:txBody>
          <a:bodyPr/>
          <a:lstStyle/>
          <a:p>
            <a:r>
              <a:rPr lang="en-US" baseline="0" dirty="0" smtClean="0"/>
              <a:t>Starting big picture; we are part of the DOT enterprise. </a:t>
            </a:r>
          </a:p>
          <a:p>
            <a:endParaRPr lang="en-US" baseline="0" dirty="0" smtClean="0"/>
          </a:p>
          <a:p>
            <a:r>
              <a:rPr lang="en-US" baseline="0" dirty="0" smtClean="0"/>
              <a:t>To put it simply, the DOT exists to ensure that we have a fast, safe, and efficient transportation system serving the needs of our Country and the global economy.</a:t>
            </a:r>
          </a:p>
          <a:p>
            <a:endParaRPr lang="en-US" baseline="0" dirty="0" smtClean="0"/>
          </a:p>
          <a:p>
            <a:r>
              <a:rPr lang="en-US" dirty="0" smtClean="0"/>
              <a:t>The Department meets</a:t>
            </a:r>
            <a:r>
              <a:rPr lang="en-US" baseline="0" dirty="0" smtClean="0"/>
              <a:t> this mission with a workforce of 55K employees that work together to execute an annual budget of approximately $70B.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5676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307975"/>
            <a:ext cx="5370512" cy="3021013"/>
          </a:xfrm>
        </p:spPr>
      </p:sp>
      <p:sp>
        <p:nvSpPr>
          <p:cNvPr id="3" name="Notes Placeholder 2"/>
          <p:cNvSpPr>
            <a:spLocks noGrp="1"/>
          </p:cNvSpPr>
          <p:nvPr>
            <p:ph type="body" idx="1"/>
          </p:nvPr>
        </p:nvSpPr>
        <p:spPr>
          <a:xfrm>
            <a:off x="272817" y="3486578"/>
            <a:ext cx="6444073" cy="5101165"/>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Within the DOT, there are 13 different organizations, </a:t>
            </a:r>
            <a:r>
              <a:rPr lang="en-US" baseline="0" dirty="0" smtClean="0"/>
              <a:t>focused on railroad, transit, maritime, highway, aviation and all that is associated with these modes of transportation.  These organizations range from the small, </a:t>
            </a:r>
            <a:r>
              <a:rPr lang="en-US" sz="1200" dirty="0" smtClean="0"/>
              <a:t>Pipeline and Hazardous Materials Safety Administration (PHMSA)</a:t>
            </a:r>
            <a:r>
              <a:rPr lang="en-US" baseline="0" dirty="0" smtClean="0"/>
              <a:t> with personnel of about 500, to </a:t>
            </a:r>
            <a:r>
              <a:rPr lang="en-US" sz="1200" dirty="0" smtClean="0"/>
              <a:t>the largest….our very own Federal Aviation Administration with over </a:t>
            </a:r>
            <a:r>
              <a:rPr lang="en-US" dirty="0" smtClean="0"/>
              <a:t>46,000 employees.</a:t>
            </a:r>
            <a:endParaRPr lang="en-US" sz="1200" dirty="0" smtClean="0"/>
          </a:p>
          <a:p>
            <a:endParaRPr lang="en-US" dirty="0" smtClean="0"/>
          </a:p>
          <a:p>
            <a:endParaRPr lang="en-US" dirty="0" smtClean="0"/>
          </a:p>
          <a:p>
            <a:r>
              <a:rPr lang="en-US" i="1" dirty="0" smtClean="0"/>
              <a:t>PHMSA develops and enforces</a:t>
            </a:r>
            <a:r>
              <a:rPr lang="en-US" i="1" baseline="0" dirty="0" smtClean="0"/>
              <a:t> regulations for a) pipeline transportation system (2.6 millions miles)  and b) shipments of hazmat by land, see and air (1 million daily shipments).  They have a training location right here in OKC.  </a:t>
            </a:r>
            <a:endParaRPr lang="en-US" i="1" dirty="0" smtClean="0"/>
          </a:p>
          <a:p>
            <a:endParaRPr lang="en-US" dirty="0" smtClean="0"/>
          </a:p>
          <a:p>
            <a:r>
              <a:rPr lang="en-US" i="1" dirty="0" smtClean="0"/>
              <a:t>The Department of Transportation’s (DOT</a:t>
            </a:r>
            <a:r>
              <a:rPr lang="en-US" i="1" dirty="0"/>
              <a:t>) </a:t>
            </a:r>
            <a:r>
              <a:rPr lang="en-US" i="1" dirty="0" smtClean="0"/>
              <a:t>top priorities are </a:t>
            </a:r>
            <a:r>
              <a:rPr lang="en-US" i="1" dirty="0"/>
              <a:t>to keep the traveling public safe and secure, increase </a:t>
            </a:r>
            <a:r>
              <a:rPr lang="en-US" i="1" dirty="0" smtClean="0"/>
              <a:t>mobility</a:t>
            </a:r>
            <a:r>
              <a:rPr lang="en-US" i="1" dirty="0"/>
              <a:t>, and </a:t>
            </a:r>
            <a:r>
              <a:rPr lang="en-US" i="1" dirty="0" smtClean="0"/>
              <a:t>contribute </a:t>
            </a:r>
            <a:r>
              <a:rPr lang="en-US" i="1" dirty="0"/>
              <a:t>to the nation's economic growth. </a:t>
            </a:r>
            <a:r>
              <a:rPr lang="en-US" i="1" dirty="0" smtClean="0"/>
              <a:t>DOT employs </a:t>
            </a:r>
            <a:r>
              <a:rPr lang="en-US" i="1" dirty="0"/>
              <a:t>almost </a:t>
            </a:r>
            <a:r>
              <a:rPr lang="en-US" i="1" dirty="0" smtClean="0"/>
              <a:t>55,000 </a:t>
            </a:r>
            <a:r>
              <a:rPr lang="en-US" i="1" dirty="0"/>
              <a:t>people across the country, in </a:t>
            </a:r>
            <a:r>
              <a:rPr lang="en-US" i="1" dirty="0" smtClean="0"/>
              <a:t>13 different operating administrations </a:t>
            </a:r>
            <a:r>
              <a:rPr lang="en-US" i="1" dirty="0"/>
              <a:t>and </a:t>
            </a:r>
            <a:r>
              <a:rPr lang="en-US" i="1" dirty="0" smtClean="0"/>
              <a:t>bureaus, each </a:t>
            </a:r>
            <a:r>
              <a:rPr lang="en-US" i="1" dirty="0"/>
              <a:t>with its own management and organizational structure: </a:t>
            </a:r>
            <a:endParaRPr lang="en-US" i="1" dirty="0" smtClean="0"/>
          </a:p>
          <a:p>
            <a:r>
              <a:rPr lang="en-US" i="1" dirty="0"/>
              <a:t/>
            </a:r>
            <a:br>
              <a:rPr lang="en-US" i="1" dirty="0"/>
            </a:br>
            <a:r>
              <a:rPr lang="en-US" i="1" dirty="0" smtClean="0"/>
              <a:t>•</a:t>
            </a:r>
            <a:r>
              <a:rPr lang="en-US" sz="1100" i="1" dirty="0"/>
              <a:t>Office of the Secretary of Transportation (OST)		Federal Aviation Administration (FAA)</a:t>
            </a:r>
          </a:p>
          <a:p>
            <a:r>
              <a:rPr lang="en-US" sz="1100" i="1" dirty="0"/>
              <a:t>•Federal Highway Administration (FHWA)		Federal Railroad Administration (FRA)</a:t>
            </a:r>
          </a:p>
          <a:p>
            <a:r>
              <a:rPr lang="en-US" sz="1100" i="1" dirty="0"/>
              <a:t>•Federal Motor Carrier Safety Administration (FMCSA)		Federal Transit Administration (FTA)</a:t>
            </a:r>
          </a:p>
          <a:p>
            <a:r>
              <a:rPr lang="en-US" sz="1100" i="1" dirty="0"/>
              <a:t>•National Highway Traffic Safety Administration (NHTSA)	Maritime Administration (MARAD)</a:t>
            </a:r>
          </a:p>
          <a:p>
            <a:r>
              <a:rPr lang="en-US" sz="1100" i="1" dirty="0"/>
              <a:t>•Pipeline and Hazardous Materials Safety Administration (PHMSA)</a:t>
            </a:r>
          </a:p>
          <a:p>
            <a:r>
              <a:rPr lang="en-US" sz="1100" i="1" dirty="0"/>
              <a:t>•Research and Innovative Technology Administration (RITA)	Surface Transportation Board (STB) </a:t>
            </a:r>
          </a:p>
          <a:p>
            <a:r>
              <a:rPr lang="en-US" sz="1100" i="1" dirty="0"/>
              <a:t>•Saint Lawrence Seaway Development Corporation (SLSDC)	Office of Inspector General (OIG)</a:t>
            </a:r>
          </a:p>
          <a:p>
            <a:r>
              <a:rPr lang="en-US" sz="1100" i="1" dirty="0"/>
              <a:t>	</a:t>
            </a:r>
            <a:endParaRPr lang="en-US" i="1" dirty="0" smtClean="0"/>
          </a:p>
          <a:p>
            <a:r>
              <a:rPr lang="en-US" i="1" dirty="0" smtClean="0"/>
              <a:t>There are many small agencies within DOT, like the Pipeline and Hazardous Materials Safety Administration (PHMSA), that has 500 employees;  The FAA is the largest agency under DOT having 46,000 employees.</a:t>
            </a:r>
          </a:p>
          <a:p>
            <a:endParaRPr lang="en-US" i="1" dirty="0" smtClean="0"/>
          </a:p>
          <a:p>
            <a:r>
              <a:rPr lang="en-US" i="1" dirty="0" smtClean="0"/>
              <a:t>The DOT’s budget is $70 Billion, of that amount $16 Billion of that is allocated for the FAA’s budget.</a:t>
            </a:r>
          </a:p>
          <a:p>
            <a:r>
              <a:rPr lang="en-US" i="1" dirty="0" smtClean="0"/>
              <a:t>The majority of the DOT’s budget goes to the Federal Highway Administration; $40 Billion is dispersed to all the state DOT’s to maintain their highways. </a:t>
            </a:r>
          </a:p>
          <a:p>
            <a:endParaRPr lang="en-US" i="1" dirty="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5101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4</a:t>
            </a:fld>
            <a:endParaRPr lang="en-US" dirty="0"/>
          </a:p>
        </p:txBody>
      </p:sp>
      <p:sp>
        <p:nvSpPr>
          <p:cNvPr id="82946" name="Rectangle 2"/>
          <p:cNvSpPr>
            <a:spLocks noGrp="1" noRot="1" noChangeAspect="1" noChangeArrowheads="1" noTextEdit="1"/>
          </p:cNvSpPr>
          <p:nvPr>
            <p:ph type="sldImg"/>
          </p:nvPr>
        </p:nvSpPr>
        <p:spPr>
          <a:xfrm>
            <a:off x="965200" y="484188"/>
            <a:ext cx="5265738" cy="2962275"/>
          </a:xfrm>
          <a:ln/>
        </p:spPr>
      </p:sp>
      <p:sp>
        <p:nvSpPr>
          <p:cNvPr id="82947" name="Rectangle 3"/>
          <p:cNvSpPr>
            <a:spLocks noGrp="1" noChangeArrowheads="1"/>
          </p:cNvSpPr>
          <p:nvPr>
            <p:ph type="body" idx="1"/>
          </p:nvPr>
        </p:nvSpPr>
        <p:spPr>
          <a:xfrm>
            <a:off x="291629" y="3652606"/>
            <a:ext cx="6462889" cy="4935138"/>
          </a:xfrm>
        </p:spPr>
        <p:txBody>
          <a:bodyPr/>
          <a:lstStyle/>
          <a:p>
            <a:r>
              <a:rPr lang="en-US" dirty="0" smtClean="0"/>
              <a:t>There are Five Major lines of business in the FAA:</a:t>
            </a:r>
          </a:p>
          <a:p>
            <a:endParaRPr lang="en-US" dirty="0" smtClean="0"/>
          </a:p>
          <a:p>
            <a:r>
              <a:rPr lang="en-US" b="1" dirty="0" smtClean="0"/>
              <a:t>Airports</a:t>
            </a:r>
            <a:r>
              <a:rPr lang="en-US" b="1" dirty="0"/>
              <a:t>:  </a:t>
            </a:r>
            <a:r>
              <a:rPr lang="en-US" dirty="0" smtClean="0"/>
              <a:t>The </a:t>
            </a:r>
            <a:r>
              <a:rPr lang="en-US" dirty="0"/>
              <a:t>FAA </a:t>
            </a:r>
            <a:r>
              <a:rPr lang="en-US" dirty="0" smtClean="0"/>
              <a:t>provides leadership in planning and developing a safe and efficient national airport system (overseeing all programs</a:t>
            </a:r>
            <a:r>
              <a:rPr lang="en-US" baseline="0" dirty="0" smtClean="0"/>
              <a:t> related to airport safety and inspection AND standards for airport design, construction and operations).  It is interesting to note that the FAA </a:t>
            </a:r>
            <a:r>
              <a:rPr lang="en-US" u="sng" dirty="0" smtClean="0"/>
              <a:t>does </a:t>
            </a:r>
            <a:r>
              <a:rPr lang="en-US" u="sng" dirty="0"/>
              <a:t>not </a:t>
            </a:r>
            <a:r>
              <a:rPr lang="en-US" dirty="0"/>
              <a:t>own &amp; operate airports.  It does influence airports with regulatory &amp; statutory compliance. </a:t>
            </a:r>
          </a:p>
          <a:p>
            <a:endParaRPr lang="en-US" dirty="0" smtClean="0"/>
          </a:p>
          <a:p>
            <a:r>
              <a:rPr lang="en-US" b="1" dirty="0" smtClean="0"/>
              <a:t>Air</a:t>
            </a:r>
            <a:r>
              <a:rPr lang="en-US" b="1" baseline="0" dirty="0" smtClean="0"/>
              <a:t> Traffic:  </a:t>
            </a:r>
            <a:r>
              <a:rPr lang="en-US" b="0" baseline="0" dirty="0" smtClean="0"/>
              <a:t>Not just Air Traffic Controllers; the Air Traffic Organization c</a:t>
            </a:r>
            <a:r>
              <a:rPr lang="en-US" baseline="0" dirty="0" smtClean="0"/>
              <a:t>onsists of 35,000 controllers, technicians, engineers and support personnel whose daily efforts keep aircraft safe, separated and on time.  This is the big dog within the agency….they keep this aviation machine running.</a:t>
            </a:r>
          </a:p>
          <a:p>
            <a:endParaRPr lang="en-US" baseline="0" dirty="0" smtClean="0"/>
          </a:p>
          <a:p>
            <a:r>
              <a:rPr lang="en-US" b="1" baseline="0" dirty="0" smtClean="0"/>
              <a:t>Aviation Safety</a:t>
            </a:r>
            <a:r>
              <a:rPr lang="en-US" baseline="0" dirty="0" smtClean="0"/>
              <a:t>:  Sets, oversees, and enforces safety standards for all parts of the aviation industry, impacting every facet of domestic and international civil aviation safety.</a:t>
            </a:r>
          </a:p>
          <a:p>
            <a:endParaRPr lang="en-US" baseline="0" dirty="0" smtClean="0"/>
          </a:p>
          <a:p>
            <a:r>
              <a:rPr lang="en-US" b="1" baseline="0" dirty="0" smtClean="0"/>
              <a:t>Commercial Space Transportation</a:t>
            </a:r>
            <a:r>
              <a:rPr lang="en-US" baseline="0" dirty="0" smtClean="0"/>
              <a:t>:  Mission </a:t>
            </a:r>
            <a:r>
              <a:rPr lang="en-US" dirty="0"/>
              <a:t>is to promote U.S. commercial space transportation </a:t>
            </a:r>
            <a:r>
              <a:rPr lang="en-US" dirty="0" smtClean="0"/>
              <a:t>and ensure </a:t>
            </a:r>
            <a:r>
              <a:rPr lang="en-US" baseline="0" dirty="0" smtClean="0"/>
              <a:t>protection of the public, property, and the national security and foreign policy interests.</a:t>
            </a:r>
          </a:p>
          <a:p>
            <a:endParaRPr lang="en-US" baseline="0" dirty="0" smtClean="0"/>
          </a:p>
          <a:p>
            <a:r>
              <a:rPr lang="en-US" b="1" baseline="0" dirty="0" smtClean="0"/>
              <a:t>Security and Hazardous Materials Safety</a:t>
            </a:r>
            <a:r>
              <a:rPr lang="en-US" baseline="0" dirty="0" smtClean="0"/>
              <a:t>: Responsible for the security of FAA facilities, personnel and information; emergency operations;  contingency planning;  and the safe transportation of hazardous materials in air commerce. </a:t>
            </a:r>
            <a:endParaRPr lang="en-US" dirty="0"/>
          </a:p>
        </p:txBody>
      </p:sp>
    </p:spTree>
    <p:extLst>
      <p:ext uri="{BB962C8B-B14F-4D97-AF65-F5344CB8AC3E}">
        <p14:creationId xmlns:p14="http://schemas.microsoft.com/office/powerpoint/2010/main" val="123913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5</a:t>
            </a:fld>
            <a:endParaRPr lang="en-US" dirty="0"/>
          </a:p>
        </p:txBody>
      </p:sp>
      <p:sp>
        <p:nvSpPr>
          <p:cNvPr id="82946" name="Rectangle 2"/>
          <p:cNvSpPr>
            <a:spLocks noGrp="1" noRot="1" noChangeAspect="1" noChangeArrowheads="1" noTextEdit="1"/>
          </p:cNvSpPr>
          <p:nvPr>
            <p:ph type="sldImg"/>
          </p:nvPr>
        </p:nvSpPr>
        <p:spPr>
          <a:xfrm>
            <a:off x="400050" y="695325"/>
            <a:ext cx="6188075" cy="3481388"/>
          </a:xfrm>
          <a:ln/>
        </p:spPr>
      </p:sp>
      <p:sp>
        <p:nvSpPr>
          <p:cNvPr id="82947" name="Rectangle 3"/>
          <p:cNvSpPr>
            <a:spLocks noGrp="1" noChangeArrowheads="1"/>
          </p:cNvSpPr>
          <p:nvPr>
            <p:ph type="body" idx="1"/>
          </p:nvPr>
        </p:nvSpPr>
        <p:spPr/>
        <p:txBody>
          <a:bodyPr/>
          <a:lstStyle/>
          <a:p>
            <a:endParaRPr lang="en-US" dirty="0" smtClean="0"/>
          </a:p>
          <a:p>
            <a:r>
              <a:rPr lang="en-US" dirty="0" smtClean="0"/>
              <a:t>First build.</a:t>
            </a:r>
          </a:p>
          <a:p>
            <a:r>
              <a:rPr lang="en-US" dirty="0" smtClean="0"/>
              <a:t>These</a:t>
            </a:r>
            <a:r>
              <a:rPr lang="en-US" baseline="0" dirty="0" smtClean="0"/>
              <a:t> are the five lines of business that we just discussed.  </a:t>
            </a:r>
          </a:p>
          <a:p>
            <a:endParaRPr lang="en-US" baseline="0" dirty="0" smtClean="0"/>
          </a:p>
          <a:p>
            <a:r>
              <a:rPr lang="en-US" baseline="0" dirty="0" smtClean="0"/>
              <a:t>Second build.</a:t>
            </a:r>
          </a:p>
          <a:p>
            <a:r>
              <a:rPr lang="en-US" baseline="0" dirty="0" smtClean="0"/>
              <a:t>And what I want to show you is that our Aeronautical Center is one of two Centers that continuously support all 5 lines of business with the work we do.  </a:t>
            </a:r>
          </a:p>
          <a:p>
            <a:endParaRPr lang="en-US" baseline="0" dirty="0" smtClean="0"/>
          </a:p>
          <a:p>
            <a:r>
              <a:rPr lang="en-US" baseline="0" dirty="0" smtClean="0"/>
              <a:t>The Will J Hughes Technical Center is in New Jersey and it serves as the </a:t>
            </a:r>
            <a:r>
              <a:rPr lang="en-US" dirty="0" smtClean="0"/>
              <a:t>national scientific test base for evaluating systems for implementation into the NAS.  They handle research and development; tests and evaluations; and verification and validation.    </a:t>
            </a:r>
            <a:r>
              <a:rPr lang="en-US" baseline="0" dirty="0" smtClean="0"/>
              <a:t>The Tech Center is kind of our sister organization….we both have unique missions that directly and indirectly support the LOBs.  </a:t>
            </a:r>
          </a:p>
          <a:p>
            <a:endParaRPr lang="en-US" baseline="0" dirty="0" smtClean="0"/>
          </a:p>
          <a:p>
            <a:r>
              <a:rPr lang="en-US" dirty="0" smtClean="0"/>
              <a:t>Our</a:t>
            </a:r>
            <a:r>
              <a:rPr lang="en-US" baseline="0" dirty="0" smtClean="0"/>
              <a:t> Aeronautical Center also supports every line of business and we have satellite organizations representing every line of business right here on the Center.  You will learn much more about our Center throughout your tour today.</a:t>
            </a:r>
          </a:p>
          <a:p>
            <a:endParaRPr lang="en-US" baseline="0" dirty="0" smtClean="0"/>
          </a:p>
          <a:p>
            <a:r>
              <a:rPr lang="en-US" baseline="0" dirty="0" smtClean="0"/>
              <a:t>Third build.</a:t>
            </a:r>
          </a:p>
          <a:p>
            <a:r>
              <a:rPr lang="en-US" baseline="0" dirty="0" smtClean="0"/>
              <a:t> We also work closely to support our Agency Level Staff Offices on a daily basis. </a:t>
            </a:r>
          </a:p>
          <a:p>
            <a:r>
              <a:rPr lang="en-US" baseline="0" dirty="0" smtClean="0"/>
              <a:t> </a:t>
            </a:r>
            <a:endParaRPr lang="en-US" dirty="0" smtClean="0"/>
          </a:p>
          <a:p>
            <a:endParaRPr lang="en-US" dirty="0" smtClean="0"/>
          </a:p>
        </p:txBody>
      </p:sp>
    </p:spTree>
    <p:extLst>
      <p:ext uri="{BB962C8B-B14F-4D97-AF65-F5344CB8AC3E}">
        <p14:creationId xmlns:p14="http://schemas.microsoft.com/office/powerpoint/2010/main" val="206506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617066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95325"/>
            <a:ext cx="6189662" cy="3481388"/>
          </a:xfrm>
        </p:spPr>
      </p:sp>
      <p:sp>
        <p:nvSpPr>
          <p:cNvPr id="3" name="Notes Placeholder 2"/>
          <p:cNvSpPr>
            <a:spLocks noGrp="1"/>
          </p:cNvSpPr>
          <p:nvPr>
            <p:ph type="body" idx="1"/>
          </p:nvPr>
        </p:nvSpPr>
        <p:spPr/>
        <p:txBody>
          <a:bodyPr/>
          <a:lstStyle/>
          <a:p>
            <a:pPr marL="171450" indent="-171450">
              <a:buFontTx/>
              <a:buChar char="-"/>
            </a:pPr>
            <a:r>
              <a:rPr lang="en-US" dirty="0" smtClean="0"/>
              <a:t>Over </a:t>
            </a:r>
            <a:r>
              <a:rPr lang="en-US" u="sng" dirty="0" smtClean="0"/>
              <a:t>6,300</a:t>
            </a:r>
            <a:r>
              <a:rPr lang="en-US" baseline="0" dirty="0" smtClean="0"/>
              <a:t> employees: </a:t>
            </a:r>
            <a:r>
              <a:rPr lang="en-US" b="1" i="1" baseline="0" dirty="0" smtClean="0"/>
              <a:t>FIGURES CONFIRMED FROM BUDGET FOR FY2016. FY17 UPDATES PENDING</a:t>
            </a:r>
          </a:p>
          <a:p>
            <a:pPr marL="171450" indent="-171450">
              <a:buFontTx/>
              <a:buChar char="-"/>
            </a:pPr>
            <a:r>
              <a:rPr lang="en-US" baseline="0" dirty="0" smtClean="0"/>
              <a:t>FTEs 	3,600</a:t>
            </a:r>
          </a:p>
          <a:p>
            <a:pPr marL="171450" indent="-171450">
              <a:buFontTx/>
              <a:buChar char="-"/>
            </a:pPr>
            <a:r>
              <a:rPr lang="en-US" baseline="0" dirty="0" err="1" smtClean="0"/>
              <a:t>Ctrs</a:t>
            </a:r>
            <a:r>
              <a:rPr lang="en-US" baseline="0" dirty="0" smtClean="0"/>
              <a:t>	1,500</a:t>
            </a:r>
          </a:p>
          <a:p>
            <a:pPr marL="171450" indent="-171450">
              <a:buFontTx/>
              <a:buChar char="-"/>
            </a:pPr>
            <a:r>
              <a:rPr lang="en-US" u="sng" baseline="0" dirty="0" smtClean="0"/>
              <a:t>Students	1,000	</a:t>
            </a:r>
            <a:r>
              <a:rPr lang="en-US" b="1" i="1" baseline="0" dirty="0" smtClean="0"/>
              <a:t>FIGURE PROVIDED BY ACADEMY 2016.10.13</a:t>
            </a:r>
            <a:endParaRPr lang="en-US" u="sng" baseline="0" dirty="0" smtClean="0"/>
          </a:p>
          <a:p>
            <a:pPr marL="171450" indent="-171450">
              <a:buFontTx/>
              <a:buChar char="-"/>
            </a:pPr>
            <a:r>
              <a:rPr lang="en-US" baseline="0" dirty="0" smtClean="0"/>
              <a:t>Total	</a:t>
            </a:r>
            <a:r>
              <a:rPr lang="en-US" sz="2030" b="1" baseline="0" dirty="0" smtClean="0">
                <a:solidFill>
                  <a:srgbClr val="FF0000"/>
                </a:solidFill>
              </a:rPr>
              <a:t>6,100</a:t>
            </a:r>
          </a:p>
          <a:p>
            <a:pPr marL="628650" lvl="1" indent="-171450">
              <a:buFontTx/>
              <a:buChar char="-"/>
            </a:pPr>
            <a:endParaRPr lang="en-US" baseline="0" dirty="0" smtClean="0"/>
          </a:p>
          <a:p>
            <a:pPr marL="171450" lvl="0" indent="-171450">
              <a:buFontTx/>
              <a:buChar char="-"/>
            </a:pPr>
            <a:r>
              <a:rPr lang="en-US" baseline="0" dirty="0" smtClean="0"/>
              <a:t>Key words in our mission statement….DIRECT SUPPORT….as I walk through the organizations that reside at this Center you will clearly see examples of this direct support.   Other key words, NATIONAL and INTERNATIONAL…if the FAA has a role or a presence there – we support it – worldwide!   And COMPETITIVE….every day we strive to have the highest quality of products and services, with the quickest and most innovative delivery mechanisms in the most cost effective manner!  </a:t>
            </a:r>
          </a:p>
          <a:p>
            <a:pPr marL="171450" lvl="0" indent="-171450">
              <a:buFontTx/>
              <a:buChar char="-"/>
            </a:pPr>
            <a:endParaRPr lang="en-US" baseline="0" dirty="0" smtClean="0"/>
          </a:p>
          <a:p>
            <a:pPr marL="171450" lvl="0" indent="-171450">
              <a:buFontTx/>
              <a:buChar char="-"/>
            </a:pPr>
            <a:r>
              <a:rPr lang="en-US" baseline="0" dirty="0" smtClean="0"/>
              <a:t>We are an important part of the State’s economy – the </a:t>
            </a:r>
            <a:r>
              <a:rPr lang="en-US" b="1" baseline="0" dirty="0" smtClean="0"/>
              <a:t>4th </a:t>
            </a:r>
            <a:r>
              <a:rPr lang="en-US" baseline="0" dirty="0" smtClean="0"/>
              <a:t>largest employer in OK….with </a:t>
            </a:r>
            <a:r>
              <a:rPr lang="en-US" b="1" baseline="0" dirty="0" smtClean="0"/>
              <a:t>6,100 </a:t>
            </a:r>
            <a:r>
              <a:rPr lang="en-US" b="0" baseline="0" dirty="0" smtClean="0"/>
              <a:t>employees </a:t>
            </a:r>
            <a:r>
              <a:rPr lang="en-US" baseline="0" dirty="0" smtClean="0"/>
              <a:t>executing our diverse missions across the center and an average of </a:t>
            </a:r>
            <a:r>
              <a:rPr lang="en-US" b="1" u="sng" baseline="0" dirty="0" smtClean="0"/>
              <a:t>1,000</a:t>
            </a:r>
            <a:r>
              <a:rPr lang="en-US" baseline="0" dirty="0" smtClean="0"/>
              <a:t> students at the Academy on a daily basis our economic impact is over $900M and this is a conservative number.  We are currently working with the Oklahoma Aeronautical Commission to update these estimates. </a:t>
            </a:r>
          </a:p>
          <a:p>
            <a:pPr marL="171450" lvl="0" indent="-171450">
              <a:buFontTx/>
              <a:buChar char="-"/>
            </a:pPr>
            <a:endParaRPr lang="en-US" i="1" baseline="0" dirty="0" smtClean="0"/>
          </a:p>
          <a:p>
            <a:pPr marL="0" lvl="0" indent="0">
              <a:buFontTx/>
              <a:buNone/>
            </a:pPr>
            <a:r>
              <a:rPr lang="en-US" b="1" i="1" u="sng" baseline="0" dirty="0" smtClean="0"/>
              <a:t>FIGURES FROM GREATER OKLAHOMA CHAMBER, 7/18/2016</a:t>
            </a:r>
          </a:p>
          <a:p>
            <a:pPr marL="0" lvl="0" indent="0">
              <a:buFontTx/>
              <a:buNone/>
            </a:pPr>
            <a:r>
              <a:rPr lang="en-US" i="1" baseline="0" dirty="0" smtClean="0"/>
              <a:t>State of OK		Government 		46,900</a:t>
            </a:r>
          </a:p>
          <a:p>
            <a:pPr marL="0" lvl="0" indent="0">
              <a:buFontTx/>
              <a:buNone/>
            </a:pPr>
            <a:r>
              <a:rPr lang="en-US" i="1" baseline="0" dirty="0" smtClean="0"/>
              <a:t>Tinker		Military		24,000</a:t>
            </a:r>
          </a:p>
          <a:p>
            <a:pPr marL="0" lvl="0" indent="0">
              <a:buFontTx/>
              <a:buNone/>
            </a:pPr>
            <a:r>
              <a:rPr lang="en-US" i="1" baseline="0" dirty="0" smtClean="0"/>
              <a:t>OU		Higher Ed		11,900</a:t>
            </a:r>
          </a:p>
          <a:p>
            <a:pPr marL="0" lvl="0" indent="0">
              <a:buFontTx/>
              <a:buNone/>
            </a:pPr>
            <a:r>
              <a:rPr lang="en-US" b="1" i="1" baseline="0" dirty="0" smtClean="0"/>
              <a:t>Aeronautical Center	Aerospace		6,500</a:t>
            </a:r>
          </a:p>
          <a:p>
            <a:pPr marL="0" lvl="0" indent="0">
              <a:buFontTx/>
              <a:buNone/>
            </a:pPr>
            <a:r>
              <a:rPr lang="en-US" i="1" baseline="0" dirty="0" smtClean="0"/>
              <a:t>INTEGRIS Health	Health Care		6,000</a:t>
            </a:r>
          </a:p>
          <a:p>
            <a:pPr marL="0" lvl="0" indent="0">
              <a:buFontTx/>
              <a:buNone/>
            </a:pPr>
            <a:r>
              <a:rPr lang="en-US" i="1" baseline="0" dirty="0" smtClean="0"/>
              <a:t>Hobby Lobby		Retail		5,100</a:t>
            </a:r>
          </a:p>
          <a:p>
            <a:pPr marL="0" lvl="0" indent="0">
              <a:buFontTx/>
              <a:buNone/>
            </a:pPr>
            <a:r>
              <a:rPr lang="en-US" i="1" baseline="0" dirty="0" smtClean="0"/>
              <a:t>OU Health Science Ctr	Higher Ed		5,000</a:t>
            </a:r>
          </a:p>
          <a:p>
            <a:pPr marL="0" lvl="0" indent="0">
              <a:buFontTx/>
              <a:buNone/>
            </a:pPr>
            <a:r>
              <a:rPr lang="en-US" i="1" baseline="0" dirty="0" smtClean="0"/>
              <a:t>City of OKC		Government		4,600</a:t>
            </a:r>
          </a:p>
          <a:p>
            <a:pPr marL="0" lvl="0" indent="0">
              <a:buFontTx/>
              <a:buNone/>
            </a:pPr>
            <a:r>
              <a:rPr lang="en-US" i="1" baseline="0" dirty="0" smtClean="0"/>
              <a:t>Mercy Health Ctr	Health Care		4,300</a:t>
            </a:r>
          </a:p>
          <a:p>
            <a:pPr marL="0" lvl="0" indent="0">
              <a:buFontTx/>
              <a:buNone/>
            </a:pPr>
            <a:r>
              <a:rPr lang="en-US" i="1" baseline="0" dirty="0" smtClean="0"/>
              <a:t>OG&amp;E Energy		Utility		3,400</a:t>
            </a:r>
          </a:p>
          <a:p>
            <a:pPr marL="171450" lvl="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0008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9CDC05D-1497-4388-9BE1-722AD75EB56A}" type="slidenum">
              <a:rPr lang="en-US"/>
              <a:pPr/>
              <a:t>9</a:t>
            </a:fld>
            <a:endParaRPr lang="en-US" dirty="0"/>
          </a:p>
        </p:txBody>
      </p:sp>
      <p:sp>
        <p:nvSpPr>
          <p:cNvPr id="276482" name="Rectangle 2"/>
          <p:cNvSpPr>
            <a:spLocks noGrp="1" noChangeArrowheads="1"/>
          </p:cNvSpPr>
          <p:nvPr>
            <p:ph type="body" idx="1"/>
          </p:nvPr>
        </p:nvSpPr>
        <p:spPr>
          <a:xfrm>
            <a:off x="698500" y="4411984"/>
            <a:ext cx="5588000" cy="4174177"/>
          </a:xfrm>
        </p:spPr>
        <p:txBody>
          <a:bodyPr/>
          <a:lstStyle/>
          <a:p>
            <a:pPr marL="0" indent="0">
              <a:buFont typeface="Wingdings" pitchFamily="2" charset="2"/>
              <a:buNone/>
            </a:pPr>
            <a:r>
              <a:rPr lang="en-US" dirty="0" smtClean="0"/>
              <a:t>Where are we Located? Just west of Will Rogers International Airport</a:t>
            </a:r>
          </a:p>
          <a:p>
            <a:pPr marL="628650" lvl="1" indent="-171450">
              <a:buFont typeface="Arial" panose="020B0604020202020204" pitchFamily="34" charset="0"/>
              <a:buChar char="•"/>
            </a:pPr>
            <a:r>
              <a:rPr lang="en-US" dirty="0" smtClean="0"/>
              <a:t>Share the runways and taxiways</a:t>
            </a:r>
          </a:p>
          <a:p>
            <a:pPr marL="171450" indent="-171450">
              <a:buFont typeface="Wingdings" pitchFamily="2" charset="2"/>
              <a:buChar char="§"/>
            </a:pPr>
            <a:endParaRPr lang="en-US" dirty="0" smtClean="0"/>
          </a:p>
          <a:p>
            <a:pPr marL="0" indent="0">
              <a:buFont typeface="Wingdings" pitchFamily="2" charset="2"/>
              <a:buNone/>
            </a:pPr>
            <a:r>
              <a:rPr lang="en-US" dirty="0" smtClean="0"/>
              <a:t>Situated on </a:t>
            </a:r>
            <a:r>
              <a:rPr lang="en-US" b="1" dirty="0" smtClean="0"/>
              <a:t>1,100 acres </a:t>
            </a:r>
            <a:r>
              <a:rPr lang="en-US" dirty="0" smtClean="0"/>
              <a:t>of land leased from the Oklahoma City Airport Trust</a:t>
            </a:r>
          </a:p>
          <a:p>
            <a:pPr marL="628650" lvl="1" indent="-171450">
              <a:buFont typeface="Arial" panose="020B0604020202020204" pitchFamily="34" charset="0"/>
              <a:buChar char="•"/>
            </a:pPr>
            <a:r>
              <a:rPr lang="en-US" dirty="0" smtClean="0"/>
              <a:t>Lease is fixed-term through Sep. 30, 2012, with renewals through June 30, 2028. </a:t>
            </a:r>
          </a:p>
          <a:p>
            <a:pPr marL="171450" indent="-171450">
              <a:buFont typeface="Wingdings" pitchFamily="2" charset="2"/>
              <a:buChar char="§"/>
            </a:pPr>
            <a:endParaRPr lang="en-US" dirty="0" smtClean="0"/>
          </a:p>
          <a:p>
            <a:pPr marL="0" indent="0">
              <a:buFont typeface="Wingdings" pitchFamily="2" charset="2"/>
              <a:buNone/>
            </a:pPr>
            <a:r>
              <a:rPr lang="en-US" dirty="0" smtClean="0"/>
              <a:t>We have approximately </a:t>
            </a:r>
            <a:r>
              <a:rPr lang="en-US" b="1" dirty="0" smtClean="0"/>
              <a:t>130 buildings and 3.3 Million square</a:t>
            </a:r>
            <a:r>
              <a:rPr lang="en-US" b="1" baseline="0" dirty="0" smtClean="0"/>
              <a:t> feet </a:t>
            </a:r>
            <a:r>
              <a:rPr lang="en-US" b="1" dirty="0" smtClean="0"/>
              <a:t>of floor space</a:t>
            </a:r>
          </a:p>
          <a:p>
            <a:pPr marL="171450" indent="-171450">
              <a:buFont typeface="Wingdings" pitchFamily="2" charset="2"/>
              <a:buChar char="§"/>
            </a:pPr>
            <a:endParaRPr lang="en-US" dirty="0" smtClean="0"/>
          </a:p>
          <a:p>
            <a:pPr marL="0" indent="0">
              <a:buFont typeface="Wingdings" pitchFamily="2" charset="2"/>
              <a:buNone/>
            </a:pPr>
            <a:r>
              <a:rPr lang="en-US" dirty="0" smtClean="0"/>
              <a:t>Although</a:t>
            </a:r>
            <a:r>
              <a:rPr lang="en-US" baseline="0" dirty="0" smtClean="0"/>
              <a:t> this picture shows much of our leased property, by acreage, the picture shows only about half of the 1,100 acres.  The land extends West of Regina avenue for another mile …</a:t>
            </a:r>
          </a:p>
          <a:p>
            <a:pPr>
              <a:buFont typeface="Wingdings" pitchFamily="2" charset="2"/>
              <a:buChar char="Ø"/>
            </a:pPr>
            <a:endParaRPr lang="en-US" baseline="0" dirty="0" smtClean="0"/>
          </a:p>
          <a:p>
            <a:pPr>
              <a:buFont typeface="Wingdings" pitchFamily="2" charset="2"/>
              <a:buNone/>
            </a:pPr>
            <a:r>
              <a:rPr lang="en-US" b="1" i="1" baseline="0" dirty="0" smtClean="0">
                <a:solidFill>
                  <a:schemeClr val="tx1"/>
                </a:solidFill>
              </a:rPr>
              <a:t>INFO PROVIDED BY JON BERKMAN, AMP-400 9-21-2016</a:t>
            </a:r>
            <a:endParaRPr lang="en-US" b="1" i="1" dirty="0" smtClean="0">
              <a:solidFill>
                <a:schemeClr val="tx1"/>
              </a:solidFill>
            </a:endParaRPr>
          </a:p>
          <a:p>
            <a:pPr>
              <a:buFont typeface="Wingdings" pitchFamily="2" charset="2"/>
              <a:buNone/>
            </a:pPr>
            <a:endParaRPr lang="en-US" dirty="0" smtClean="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The west campus was established and master planned to provide locations to accommodate training, logistics, and 2</a:t>
            </a:r>
            <a:r>
              <a:rPr lang="en-US" sz="1200" kern="1200" baseline="30000" dirty="0"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level engineering needs for programs and systems which require large open unobstructed areas such as radars, navigational</a:t>
            </a:r>
            <a:r>
              <a:rPr lang="en-US" sz="1200" kern="1200" baseline="0" dirty="0" smtClean="0">
                <a:solidFill>
                  <a:schemeClr val="tx1"/>
                </a:solidFill>
                <a:effectLst/>
                <a:latin typeface="Times New Roman" pitchFamily="18" charset="0"/>
                <a:ea typeface="+mn-ea"/>
                <a:cs typeface="+mn-cs"/>
              </a:rPr>
              <a:t> aids</a:t>
            </a:r>
            <a:r>
              <a:rPr lang="en-US" sz="1200" kern="1200" dirty="0" smtClean="0">
                <a:solidFill>
                  <a:schemeClr val="tx1"/>
                </a:solidFill>
                <a:effectLst/>
                <a:latin typeface="Times New Roman" pitchFamily="18" charset="0"/>
                <a:ea typeface="+mn-ea"/>
                <a:cs typeface="+mn-cs"/>
              </a:rPr>
              <a:t>, Wide Area Satellite Based Augmentation System (WAAS) etc.</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Times New Roman" pitchFamily="18" charset="0"/>
                <a:ea typeface="+mn-ea"/>
                <a:cs typeface="+mn-cs"/>
              </a:rPr>
              <a:t>TechOps</a:t>
            </a:r>
            <a:r>
              <a:rPr lang="en-US" sz="1200" kern="1200" baseline="0" dirty="0" smtClean="0">
                <a:solidFill>
                  <a:schemeClr val="tx1"/>
                </a:solidFill>
                <a:effectLst/>
                <a:latin typeface="Times New Roman" pitchFamily="18" charset="0"/>
                <a:ea typeface="+mn-ea"/>
                <a:cs typeface="+mn-cs"/>
              </a:rPr>
              <a:t> training</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baseline="0" dirty="0" smtClean="0">
                <a:solidFill>
                  <a:schemeClr val="tx1"/>
                </a:solidFill>
                <a:effectLst/>
                <a:latin typeface="Times New Roman" pitchFamily="18" charset="0"/>
                <a:ea typeface="+mn-ea"/>
                <a:cs typeface="+mn-cs"/>
              </a:rPr>
              <a:t>Testing, repair, and 2</a:t>
            </a:r>
            <a:r>
              <a:rPr lang="en-US" sz="1200" kern="1200" baseline="30000" dirty="0" smtClean="0">
                <a:solidFill>
                  <a:schemeClr val="tx1"/>
                </a:solidFill>
                <a:effectLst/>
                <a:latin typeface="Times New Roman" pitchFamily="18" charset="0"/>
                <a:ea typeface="+mn-ea"/>
                <a:cs typeface="+mn-cs"/>
              </a:rPr>
              <a:t>nd</a:t>
            </a:r>
            <a:r>
              <a:rPr lang="en-US" sz="1200" kern="1200" baseline="0" dirty="0" smtClean="0">
                <a:solidFill>
                  <a:schemeClr val="tx1"/>
                </a:solidFill>
                <a:effectLst/>
                <a:latin typeface="Times New Roman" pitchFamily="18" charset="0"/>
                <a:ea typeface="+mn-ea"/>
                <a:cs typeface="+mn-cs"/>
              </a:rPr>
              <a:t> level engineering for numerous radar systems: Terminal, </a:t>
            </a:r>
            <a:r>
              <a:rPr lang="en-US" sz="1200" kern="1200" baseline="0" dirty="0" err="1" smtClean="0">
                <a:solidFill>
                  <a:schemeClr val="tx1"/>
                </a:solidFill>
                <a:effectLst/>
                <a:latin typeface="Times New Roman" pitchFamily="18" charset="0"/>
                <a:ea typeface="+mn-ea"/>
                <a:cs typeface="+mn-cs"/>
              </a:rPr>
              <a:t>EnRoute</a:t>
            </a:r>
            <a:r>
              <a:rPr lang="en-US" sz="1200" kern="1200" baseline="0" dirty="0" smtClean="0">
                <a:solidFill>
                  <a:schemeClr val="tx1"/>
                </a:solidFill>
                <a:effectLst/>
                <a:latin typeface="Times New Roman" pitchFamily="18" charset="0"/>
                <a:ea typeface="+mn-ea"/>
                <a:cs typeface="+mn-cs"/>
              </a:rPr>
              <a:t>, Terminal Doppler Weather, Air Surveillance, Beacon,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2</a:t>
            </a:r>
            <a:r>
              <a:rPr lang="en-US" sz="1200" kern="1200" baseline="30000" dirty="0"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level engineering and NAS laboratory support for Beacon Surveillance Radar Systems that provide tracking of space between planes</a:t>
            </a:r>
          </a:p>
          <a:p>
            <a:pPr marL="0" indent="0">
              <a:buFont typeface="Arial" panose="020B0604020202020204" pitchFamily="34" charset="0"/>
              <a:buNone/>
            </a:pPr>
            <a:endParaRPr lang="en-US" dirty="0" smtClean="0"/>
          </a:p>
          <a:p>
            <a:r>
              <a:rPr lang="en-US" sz="1200" b="1" kern="1200" dirty="0" smtClean="0">
                <a:solidFill>
                  <a:schemeClr val="tx1"/>
                </a:solidFill>
                <a:effectLst/>
                <a:latin typeface="Times New Roman" pitchFamily="18" charset="0"/>
                <a:ea typeface="+mn-ea"/>
                <a:cs typeface="+mn-cs"/>
              </a:rPr>
              <a:t>Future development of the West Campus</a:t>
            </a:r>
          </a:p>
          <a:p>
            <a:pPr lvl="0"/>
            <a:r>
              <a:rPr lang="en-US" sz="1200" kern="1200" dirty="0" smtClean="0">
                <a:solidFill>
                  <a:schemeClr val="tx1"/>
                </a:solidFill>
                <a:effectLst/>
                <a:latin typeface="Times New Roman" pitchFamily="18" charset="0"/>
                <a:ea typeface="+mn-ea"/>
                <a:cs typeface="+mn-cs"/>
              </a:rPr>
              <a:t>The West Campus is also a location for the development of Wildflower Pollinator fields to comply with Executive Orders.   </a:t>
            </a:r>
          </a:p>
          <a:p>
            <a:pPr lvl="0"/>
            <a:endParaRPr lang="en-US" sz="1200" kern="1200" dirty="0" smtClean="0">
              <a:solidFill>
                <a:schemeClr val="tx1"/>
              </a:solidFill>
              <a:effectLst/>
              <a:latin typeface="Times New Roman" pitchFamily="18" charset="0"/>
              <a:ea typeface="+mn-ea"/>
              <a:cs typeface="+mn-cs"/>
            </a:endParaRPr>
          </a:p>
          <a:p>
            <a:pPr lvl="0"/>
            <a:r>
              <a:rPr lang="en-US" sz="1200" kern="1200" dirty="0" smtClean="0">
                <a:solidFill>
                  <a:schemeClr val="tx1"/>
                </a:solidFill>
                <a:effectLst/>
                <a:latin typeface="Times New Roman" pitchFamily="18" charset="0"/>
                <a:ea typeface="+mn-ea"/>
                <a:cs typeface="+mn-cs"/>
              </a:rPr>
              <a:t>FAA/MMAC’s goal is to </a:t>
            </a:r>
            <a:r>
              <a:rPr lang="en-US" sz="1200" b="1" kern="1200" dirty="0" smtClean="0">
                <a:solidFill>
                  <a:schemeClr val="tx1"/>
                </a:solidFill>
                <a:effectLst/>
                <a:latin typeface="Times New Roman" pitchFamily="18" charset="0"/>
                <a:ea typeface="+mn-ea"/>
                <a:cs typeface="+mn-cs"/>
              </a:rPr>
              <a:t>reduce water consumption </a:t>
            </a:r>
            <a:r>
              <a:rPr lang="en-US" sz="1200" kern="1200" dirty="0" smtClean="0">
                <a:solidFill>
                  <a:schemeClr val="tx1"/>
                </a:solidFill>
                <a:effectLst/>
                <a:latin typeface="Times New Roman" pitchFamily="18" charset="0"/>
                <a:ea typeface="+mn-ea"/>
                <a:cs typeface="+mn-cs"/>
              </a:rPr>
              <a:t>and to provide greater irrigation control.  This will include low-maintenance </a:t>
            </a:r>
            <a:r>
              <a:rPr lang="en-US" sz="1200" b="1" kern="1200" dirty="0" smtClean="0">
                <a:solidFill>
                  <a:schemeClr val="tx1"/>
                </a:solidFill>
                <a:effectLst/>
                <a:latin typeface="Times New Roman" pitchFamily="18" charset="0"/>
                <a:ea typeface="+mn-ea"/>
                <a:cs typeface="+mn-cs"/>
              </a:rPr>
              <a:t>Xeriscape landscaping utilizing native plant species with improved aesthetic design for the central core of the campus</a:t>
            </a:r>
            <a:r>
              <a:rPr lang="en-US" sz="1200" kern="1200" dirty="0" smtClean="0">
                <a:solidFill>
                  <a:schemeClr val="tx1"/>
                </a:solidFill>
                <a:effectLst/>
                <a:latin typeface="Times New Roman" pitchFamily="18" charset="0"/>
                <a:ea typeface="+mn-ea"/>
                <a:cs typeface="+mn-cs"/>
              </a:rPr>
              <a:t>.  </a:t>
            </a:r>
          </a:p>
          <a:p>
            <a:pPr lvl="0"/>
            <a:endParaRPr lang="en-US" sz="1200" kern="1200" dirty="0" smtClean="0">
              <a:solidFill>
                <a:schemeClr val="tx1"/>
              </a:solidFill>
              <a:effectLst/>
              <a:latin typeface="Times New Roman" pitchFamily="18" charset="0"/>
              <a:ea typeface="+mn-ea"/>
              <a:cs typeface="+mn-cs"/>
            </a:endParaRPr>
          </a:p>
          <a:p>
            <a:pPr lvl="0"/>
            <a:r>
              <a:rPr lang="en-US" sz="1200" kern="1200" dirty="0" smtClean="0">
                <a:solidFill>
                  <a:schemeClr val="tx1"/>
                </a:solidFill>
                <a:effectLst/>
                <a:latin typeface="Times New Roman" pitchFamily="18" charset="0"/>
                <a:ea typeface="+mn-ea"/>
                <a:cs typeface="+mn-cs"/>
              </a:rPr>
              <a:t>FAA MMAC has been designated as a </a:t>
            </a:r>
            <a:r>
              <a:rPr lang="en-US" sz="1200" b="1" kern="1200" dirty="0" smtClean="0">
                <a:solidFill>
                  <a:schemeClr val="tx1"/>
                </a:solidFill>
                <a:effectLst/>
                <a:latin typeface="Times New Roman" pitchFamily="18" charset="0"/>
                <a:ea typeface="+mn-ea"/>
                <a:cs typeface="+mn-cs"/>
              </a:rPr>
              <a:t>DOT Pollinator Flagship Facility</a:t>
            </a:r>
            <a:r>
              <a:rPr lang="en-US" sz="1200" kern="1200" dirty="0" smtClean="0">
                <a:solidFill>
                  <a:schemeClr val="tx1"/>
                </a:solidFill>
                <a:effectLst/>
                <a:latin typeface="Times New Roman" pitchFamily="18" charset="0"/>
                <a:ea typeface="+mn-ea"/>
                <a:cs typeface="+mn-cs"/>
              </a:rPr>
              <a:t>.  To that end, we will design and implement areas on the Center which will increase pollinator friendly habitat.  This plan will enhance the existing campus landscape by providing pollinator friendly habitat gardens and wildflower zones to encourage and </a:t>
            </a:r>
            <a:r>
              <a:rPr lang="en-US" sz="1200" b="1" kern="1200" dirty="0" smtClean="0">
                <a:solidFill>
                  <a:schemeClr val="tx1"/>
                </a:solidFill>
                <a:effectLst/>
                <a:latin typeface="Times New Roman" pitchFamily="18" charset="0"/>
                <a:ea typeface="+mn-ea"/>
                <a:cs typeface="+mn-cs"/>
              </a:rPr>
              <a:t>increase the presence of honey bees, butterflies, and hummingbirds which in turn will help Oklahoma farmers in the development of their agricultural crops</a:t>
            </a:r>
            <a:r>
              <a:rPr lang="en-US" sz="1200" kern="1200" dirty="0" smtClean="0">
                <a:solidFill>
                  <a:schemeClr val="tx1"/>
                </a:solidFill>
                <a:effectLst/>
                <a:latin typeface="Times New Roman" pitchFamily="18" charset="0"/>
                <a:ea typeface="+mn-ea"/>
                <a:cs typeface="+mn-cs"/>
              </a:rPr>
              <a:t>.  </a:t>
            </a:r>
          </a:p>
        </p:txBody>
      </p:sp>
      <p:sp>
        <p:nvSpPr>
          <p:cNvPr id="276483" name="Rectangle 3"/>
          <p:cNvSpPr>
            <a:spLocks noGrp="1" noRot="1" noChangeAspect="1" noChangeArrowheads="1" noTextEdit="1"/>
          </p:cNvSpPr>
          <p:nvPr>
            <p:ph type="sldImg"/>
          </p:nvPr>
        </p:nvSpPr>
        <p:spPr>
          <a:xfrm>
            <a:off x="398463" y="696913"/>
            <a:ext cx="6188075" cy="3481387"/>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5325"/>
            <a:ext cx="6188075" cy="3481388"/>
          </a:xfrm>
        </p:spPr>
      </p:sp>
      <p:sp>
        <p:nvSpPr>
          <p:cNvPr id="3" name="Notes Placeholder 2"/>
          <p:cNvSpPr>
            <a:spLocks noGrp="1"/>
          </p:cNvSpPr>
          <p:nvPr>
            <p:ph type="body" idx="1"/>
          </p:nvPr>
        </p:nvSpPr>
        <p:spPr/>
        <p:txBody>
          <a:bodyPr/>
          <a:lstStyle/>
          <a:p>
            <a:pPr marL="0" indent="0">
              <a:buNone/>
            </a:pPr>
            <a:r>
              <a:rPr lang="en-US" sz="1200" dirty="0" smtClean="0">
                <a:solidFill>
                  <a:srgbClr val="0070C0"/>
                </a:solidFill>
              </a:rPr>
              <a:t>OKLAHOMA</a:t>
            </a:r>
            <a:r>
              <a:rPr lang="en-US" sz="1200" dirty="0" smtClean="0"/>
              <a:t> ECONOMIC IMPACT</a:t>
            </a:r>
          </a:p>
          <a:p>
            <a:pPr lvl="0" eaLnBrk="0" hangingPunct="0"/>
            <a:r>
              <a:rPr lang="en-US" sz="1200" b="0" dirty="0" smtClean="0"/>
              <a:t>General aviation in Oklahoma contributes $1.2 billion to the state’s economy.</a:t>
            </a:r>
          </a:p>
          <a:p>
            <a:pPr lvl="0" eaLnBrk="0" hangingPunct="0"/>
            <a:r>
              <a:rPr lang="en-US" sz="1200" b="0" dirty="0" smtClean="0"/>
              <a:t>Aviation and Aerospace industry generates $11.7 billion annually, with $4.7 billion in payroll, $77 million in state income tax revenue, and $60.6 million in state sales tax revenue.</a:t>
            </a:r>
          </a:p>
          <a:p>
            <a:pPr marL="0" indent="0">
              <a:buNone/>
            </a:pPr>
            <a:endParaRPr lang="en-US" sz="1200" dirty="0" smtClean="0"/>
          </a:p>
          <a:p>
            <a:pPr marL="0" indent="0">
              <a:buNone/>
            </a:pPr>
            <a:r>
              <a:rPr lang="en-US" sz="1200" dirty="0" smtClean="0">
                <a:solidFill>
                  <a:srgbClr val="0070C0"/>
                </a:solidFill>
              </a:rPr>
              <a:t>OKLAHOMA</a:t>
            </a:r>
            <a:r>
              <a:rPr lang="en-US" sz="1200" dirty="0" smtClean="0"/>
              <a:t> JOBS</a:t>
            </a:r>
          </a:p>
          <a:p>
            <a:pPr lvl="0" eaLnBrk="0" hangingPunct="0"/>
            <a:r>
              <a:rPr lang="en-US" sz="1200" b="0" dirty="0" smtClean="0"/>
              <a:t>The Aviation and Aerospace industry is directly responsible for nearly 144,000 Oklahoma jobs.</a:t>
            </a:r>
          </a:p>
          <a:p>
            <a:pPr lvl="0" eaLnBrk="0" hangingPunct="0"/>
            <a:r>
              <a:rPr lang="en-US" sz="1200" b="0" dirty="0" smtClean="0"/>
              <a:t>Aviation and Aerospace industry accounts for about one out of every 11 jobs in the state.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2830359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jet-graphic-shallow.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82140"/>
            <a:ext cx="9144000" cy="3261360"/>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131097"/>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7"/>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7017689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393539869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36051874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28960999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21470031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8462501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42730608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94" y="258366"/>
            <a:ext cx="2117725" cy="416599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7" y="258366"/>
            <a:ext cx="6202363" cy="41659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7488610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2" descr="PPT template photo_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0616" y="0"/>
            <a:ext cx="4813384" cy="5143500"/>
          </a:xfrm>
          <a:prstGeom prst="rect">
            <a:avLst/>
          </a:prstGeom>
        </p:spPr>
      </p:pic>
      <p:sp>
        <p:nvSpPr>
          <p:cNvPr id="63490" name="Rectangle 1026"/>
          <p:cNvSpPr>
            <a:spLocks noGrp="1" noChangeArrowheads="1"/>
          </p:cNvSpPr>
          <p:nvPr>
            <p:ph type="ctrTitle"/>
          </p:nvPr>
        </p:nvSpPr>
        <p:spPr>
          <a:xfrm>
            <a:off x="227476" y="265787"/>
            <a:ext cx="4134369" cy="1046559"/>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2" y="1346873"/>
            <a:ext cx="4108027" cy="800319"/>
          </a:xfrm>
        </p:spPr>
        <p:txBody>
          <a:bodyPr/>
          <a:lstStyle>
            <a:lvl1pPr marL="0" indent="0">
              <a:buFontTx/>
              <a:buNone/>
              <a:defRPr sz="3200">
                <a:solidFill>
                  <a:schemeClr val="bg2"/>
                </a:solidFill>
              </a:defRPr>
            </a:lvl1pPr>
          </a:lstStyle>
          <a:p>
            <a:pPr lvl="0"/>
            <a:r>
              <a:rPr lang="en-US" noProof="0" dirty="0" smtClean="0"/>
              <a:t>Select to edit master subtitle</a:t>
            </a:r>
          </a:p>
        </p:txBody>
      </p:sp>
      <p:grpSp>
        <p:nvGrpSpPr>
          <p:cNvPr id="63544" name="Group 1080"/>
          <p:cNvGrpSpPr>
            <a:grpSpLocks/>
          </p:cNvGrpSpPr>
          <p:nvPr userDrawn="1"/>
        </p:nvGrpSpPr>
        <p:grpSpPr bwMode="auto">
          <a:xfrm>
            <a:off x="5977852" y="133326"/>
            <a:ext cx="2895600" cy="702470"/>
            <a:chOff x="3700" y="171"/>
            <a:chExt cx="1824" cy="590"/>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1346674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9" name="Rectangle 11"/>
          <p:cNvSpPr>
            <a:spLocks noGrp="1" noChangeArrowheads="1"/>
          </p:cNvSpPr>
          <p:nvPr>
            <p:ph type="sldNum" sz="quarter" idx="4"/>
          </p:nvPr>
        </p:nvSpPr>
        <p:spPr bwMode="auto">
          <a:xfrm>
            <a:off x="7454904" y="4686300"/>
            <a:ext cx="110126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1388540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131096"/>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6"/>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9463" y="4686300"/>
            <a:ext cx="1737360" cy="34290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314356" y="4686300"/>
            <a:ext cx="2895600" cy="3429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454904" y="4686300"/>
            <a:ext cx="1101265" cy="342900"/>
          </a:xfrm>
          <a:prstGeom prst="rect">
            <a:avLst/>
          </a:prstGeom>
        </p:spPr>
        <p:txBody>
          <a:bodyPr/>
          <a:lstStyle>
            <a:lvl1pPr>
              <a:defRPr/>
            </a:lvl1pPr>
          </a:lstStyle>
          <a:p>
            <a:fld id="{836266C2-23C9-4679-9EA6-D74DA6C8C2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03435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9463" y="4686300"/>
            <a:ext cx="1737360" cy="342900"/>
          </a:xfrm>
          <a:prstGeom prst="rect">
            <a:avLst/>
          </a:prstGeo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2314356" y="4686300"/>
            <a:ext cx="2895600" cy="342900"/>
          </a:xfrm>
          <a:prstGeom prst="rect">
            <a:avLst/>
          </a:prstGeo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7454904" y="4686300"/>
            <a:ext cx="1101265" cy="342900"/>
          </a:xfrm>
          <a:prstGeom prst="rect">
            <a:avLst/>
          </a:prstGeom>
        </p:spPr>
        <p:txBody>
          <a:bodyPr/>
          <a:lstStyle>
            <a:lvl1pPr>
              <a:defRPr/>
            </a:lvl1pPr>
          </a:lstStyle>
          <a:p>
            <a:fld id="{F1F6FF14-FC6A-41B6-B2DC-884C6B7C3F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2799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9463" y="4686300"/>
            <a:ext cx="1737360" cy="342900"/>
          </a:xfrm>
          <a:prstGeom prst="rect">
            <a:avLst/>
          </a:prstGeom>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a:xfrm>
            <a:off x="2314356" y="4686300"/>
            <a:ext cx="2895600" cy="342900"/>
          </a:xfrm>
          <a:prstGeom prst="rect">
            <a:avLst/>
          </a:prstGeom>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7454904" y="4686300"/>
            <a:ext cx="1101265" cy="342900"/>
          </a:xfrm>
          <a:prstGeom prst="rect">
            <a:avLst/>
          </a:prstGeom>
        </p:spPr>
        <p:txBody>
          <a:bodyPr/>
          <a:lstStyle>
            <a:lvl1pPr>
              <a:defRPr/>
            </a:lvl1pPr>
          </a:lstStyle>
          <a:p>
            <a:fld id="{8579F915-29B1-4ADF-B1F4-B910889950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7584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629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9463" y="4686300"/>
            <a:ext cx="1737360" cy="34290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314356" y="4686300"/>
            <a:ext cx="2895600" cy="3429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454904" y="4686300"/>
            <a:ext cx="1101265" cy="342900"/>
          </a:xfrm>
          <a:prstGeom prst="rect">
            <a:avLst/>
          </a:prstGeom>
        </p:spPr>
        <p:txBody>
          <a:bodyPr/>
          <a:lstStyle>
            <a:lvl1pPr>
              <a:defRPr/>
            </a:lvl1pPr>
          </a:lstStyle>
          <a:p>
            <a:fld id="{9187D554-CBC1-41AB-90CF-337CEC897E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90666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ps">
    <p:spTree>
      <p:nvGrpSpPr>
        <p:cNvPr id="1" name=""/>
        <p:cNvGrpSpPr/>
        <p:nvPr/>
      </p:nvGrpSpPr>
      <p:grpSpPr>
        <a:xfrm>
          <a:off x="0" y="0"/>
          <a:ext cx="0" cy="0"/>
          <a:chOff x="0" y="0"/>
          <a:chExt cx="0" cy="0"/>
        </a:xfrm>
      </p:grpSpPr>
      <p:sp>
        <p:nvSpPr>
          <p:cNvPr id="3" name="Rectangle 2"/>
          <p:cNvSpPr/>
          <p:nvPr userDrawn="1"/>
        </p:nvSpPr>
        <p:spPr>
          <a:xfrm>
            <a:off x="6792913" y="4594625"/>
            <a:ext cx="1746250" cy="329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02" y="4567239"/>
            <a:ext cx="1419225" cy="3309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365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35270468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41802622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6427325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6415340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5843561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377456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25075956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377679782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55485603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5146490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818972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0872138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43372249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7798401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143582342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2916906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97177274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17818450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54695991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00082063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60370584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265301366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22723888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1573677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2592899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9830946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6198467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87500027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376430831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80608276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79250764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31004442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09987852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2018326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3690525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3" y="250174"/>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6"/>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6"/>
            <a:ext cx="3397250" cy="1190055"/>
          </a:xfrm>
          <a:prstGeom prst="rect">
            <a:avLst/>
          </a:prstGeom>
        </p:spPr>
      </p:pic>
    </p:spTree>
    <p:extLst>
      <p:ext uri="{BB962C8B-B14F-4D97-AF65-F5344CB8AC3E}">
        <p14:creationId xmlns:p14="http://schemas.microsoft.com/office/powerpoint/2010/main" val="37949426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75497956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5" y="1131099"/>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9"/>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9105798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30215681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3069121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66528749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5425131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96"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24538" y="0"/>
            <a:ext cx="33194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75"/>
          <p:cNvSpPr txBox="1">
            <a:spLocks noChangeArrowheads="1"/>
          </p:cNvSpPr>
          <p:nvPr userDrawn="1"/>
        </p:nvSpPr>
        <p:spPr bwMode="auto">
          <a:xfrm>
            <a:off x="427039" y="3373041"/>
            <a:ext cx="48228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rgbClr val="FFCC00"/>
                </a:solidFill>
                <a:latin typeface="Arial" charset="0"/>
              </a:defRPr>
            </a:lvl1pPr>
            <a:lvl2pPr marL="742950" indent="-285750" eaLnBrk="0" hangingPunct="0">
              <a:defRPr sz="800">
                <a:solidFill>
                  <a:srgbClr val="FFCC00"/>
                </a:solidFill>
                <a:latin typeface="Arial" charset="0"/>
              </a:defRPr>
            </a:lvl2pPr>
            <a:lvl3pPr marL="1143000" indent="-228600" eaLnBrk="0" hangingPunct="0">
              <a:defRPr sz="800">
                <a:solidFill>
                  <a:srgbClr val="FFCC00"/>
                </a:solidFill>
                <a:latin typeface="Arial" charset="0"/>
              </a:defRPr>
            </a:lvl3pPr>
            <a:lvl4pPr marL="1600200" indent="-228600" eaLnBrk="0" hangingPunct="0">
              <a:defRPr sz="800">
                <a:solidFill>
                  <a:srgbClr val="FFCC00"/>
                </a:solidFill>
                <a:latin typeface="Arial" charset="0"/>
              </a:defRPr>
            </a:lvl4pPr>
            <a:lvl5pPr marL="2057400" indent="-228600" eaLnBrk="0" hangingPunct="0">
              <a:defRPr sz="800">
                <a:solidFill>
                  <a:srgbClr val="FFCC00"/>
                </a:solidFill>
                <a:latin typeface="Arial" charset="0"/>
              </a:defRPr>
            </a:lvl5pPr>
            <a:lvl6pPr marL="2514600" indent="-228600" eaLnBrk="0" fontAlgn="base" hangingPunct="0">
              <a:spcBef>
                <a:spcPct val="50000"/>
              </a:spcBef>
              <a:spcAft>
                <a:spcPct val="0"/>
              </a:spcAft>
              <a:buChar char="•"/>
              <a:defRPr sz="800">
                <a:solidFill>
                  <a:srgbClr val="FFCC00"/>
                </a:solidFill>
                <a:latin typeface="Arial" charset="0"/>
              </a:defRPr>
            </a:lvl6pPr>
            <a:lvl7pPr marL="2971800" indent="-228600" eaLnBrk="0" fontAlgn="base" hangingPunct="0">
              <a:spcBef>
                <a:spcPct val="50000"/>
              </a:spcBef>
              <a:spcAft>
                <a:spcPct val="0"/>
              </a:spcAft>
              <a:buChar char="•"/>
              <a:defRPr sz="800">
                <a:solidFill>
                  <a:srgbClr val="FFCC00"/>
                </a:solidFill>
                <a:latin typeface="Arial" charset="0"/>
              </a:defRPr>
            </a:lvl7pPr>
            <a:lvl8pPr marL="3429000" indent="-228600" eaLnBrk="0" fontAlgn="base" hangingPunct="0">
              <a:spcBef>
                <a:spcPct val="50000"/>
              </a:spcBef>
              <a:spcAft>
                <a:spcPct val="0"/>
              </a:spcAft>
              <a:buChar char="•"/>
              <a:defRPr sz="800">
                <a:solidFill>
                  <a:srgbClr val="FFCC00"/>
                </a:solidFill>
                <a:latin typeface="Arial" charset="0"/>
              </a:defRPr>
            </a:lvl8pPr>
            <a:lvl9pPr marL="3886200" indent="-228600" eaLnBrk="0" fontAlgn="base" hangingPunct="0">
              <a:spcBef>
                <a:spcPct val="50000"/>
              </a:spcBef>
              <a:spcAft>
                <a:spcPct val="0"/>
              </a:spcAft>
              <a:buChar char="•"/>
              <a:defRPr sz="800">
                <a:solidFill>
                  <a:srgbClr val="FFCC00"/>
                </a:solidFill>
                <a:latin typeface="Arial" charset="0"/>
              </a:defRPr>
            </a:lvl9pPr>
          </a:lstStyle>
          <a:p>
            <a:pPr eaLnBrk="1" hangingPunct="1">
              <a:buFontTx/>
              <a:buNone/>
              <a:defRPr/>
            </a:pPr>
            <a:endParaRPr lang="en-US" altLang="en-US" sz="1600" dirty="0" smtClean="0">
              <a:solidFill>
                <a:srgbClr val="000000"/>
              </a:solidFill>
              <a:cs typeface="Arial" charset="0"/>
            </a:endParaRPr>
          </a:p>
        </p:txBody>
      </p:sp>
      <p:grpSp>
        <p:nvGrpSpPr>
          <p:cNvPr id="6" name="Group 2098"/>
          <p:cNvGrpSpPr>
            <a:grpSpLocks/>
          </p:cNvGrpSpPr>
          <p:nvPr userDrawn="1"/>
        </p:nvGrpSpPr>
        <p:grpSpPr bwMode="auto">
          <a:xfrm>
            <a:off x="5873750" y="202407"/>
            <a:ext cx="2895600" cy="703660"/>
            <a:chOff x="3700" y="170"/>
            <a:chExt cx="1824" cy="591"/>
          </a:xfrm>
        </p:grpSpPr>
        <p:pic>
          <p:nvPicPr>
            <p:cNvPr id="7" name="Picture 2097"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92"/>
            <p:cNvSpPr txBox="1">
              <a:spLocks noChangeArrowheads="1"/>
            </p:cNvSpPr>
            <p:nvPr userDrawn="1"/>
          </p:nvSpPr>
          <p:spPr bwMode="ltGray">
            <a:xfrm>
              <a:off x="4288" y="288"/>
              <a:ext cx="1236" cy="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rgbClr val="FFCC00"/>
                  </a:solidFill>
                  <a:latin typeface="Arial" charset="0"/>
                </a:defRPr>
              </a:lvl1pPr>
              <a:lvl2pPr marL="742950" indent="-285750" eaLnBrk="0" hangingPunct="0">
                <a:defRPr sz="800">
                  <a:solidFill>
                    <a:srgbClr val="FFCC00"/>
                  </a:solidFill>
                  <a:latin typeface="Arial" charset="0"/>
                </a:defRPr>
              </a:lvl2pPr>
              <a:lvl3pPr marL="1143000" indent="-228600" eaLnBrk="0" hangingPunct="0">
                <a:defRPr sz="800">
                  <a:solidFill>
                    <a:srgbClr val="FFCC00"/>
                  </a:solidFill>
                  <a:latin typeface="Arial" charset="0"/>
                </a:defRPr>
              </a:lvl3pPr>
              <a:lvl4pPr marL="1600200" indent="-228600" eaLnBrk="0" hangingPunct="0">
                <a:defRPr sz="800">
                  <a:solidFill>
                    <a:srgbClr val="FFCC00"/>
                  </a:solidFill>
                  <a:latin typeface="Arial" charset="0"/>
                </a:defRPr>
              </a:lvl4pPr>
              <a:lvl5pPr marL="2057400" indent="-228600" eaLnBrk="0" hangingPunct="0">
                <a:defRPr sz="800">
                  <a:solidFill>
                    <a:srgbClr val="FFCC00"/>
                  </a:solidFill>
                  <a:latin typeface="Arial" charset="0"/>
                </a:defRPr>
              </a:lvl5pPr>
              <a:lvl6pPr marL="2514600" indent="-228600" eaLnBrk="0" fontAlgn="base" hangingPunct="0">
                <a:spcBef>
                  <a:spcPct val="50000"/>
                </a:spcBef>
                <a:spcAft>
                  <a:spcPct val="0"/>
                </a:spcAft>
                <a:buChar char="•"/>
                <a:defRPr sz="800">
                  <a:solidFill>
                    <a:srgbClr val="FFCC00"/>
                  </a:solidFill>
                  <a:latin typeface="Arial" charset="0"/>
                </a:defRPr>
              </a:lvl6pPr>
              <a:lvl7pPr marL="2971800" indent="-228600" eaLnBrk="0" fontAlgn="base" hangingPunct="0">
                <a:spcBef>
                  <a:spcPct val="50000"/>
                </a:spcBef>
                <a:spcAft>
                  <a:spcPct val="0"/>
                </a:spcAft>
                <a:buChar char="•"/>
                <a:defRPr sz="800">
                  <a:solidFill>
                    <a:srgbClr val="FFCC00"/>
                  </a:solidFill>
                  <a:latin typeface="Arial" charset="0"/>
                </a:defRPr>
              </a:lvl7pPr>
              <a:lvl8pPr marL="3429000" indent="-228600" eaLnBrk="0" fontAlgn="base" hangingPunct="0">
                <a:spcBef>
                  <a:spcPct val="50000"/>
                </a:spcBef>
                <a:spcAft>
                  <a:spcPct val="0"/>
                </a:spcAft>
                <a:buChar char="•"/>
                <a:defRPr sz="800">
                  <a:solidFill>
                    <a:srgbClr val="FFCC00"/>
                  </a:solidFill>
                  <a:latin typeface="Arial" charset="0"/>
                </a:defRPr>
              </a:lvl8pPr>
              <a:lvl9pPr marL="3886200" indent="-228600" eaLnBrk="0" fontAlgn="base" hangingPunct="0">
                <a:spcBef>
                  <a:spcPct val="50000"/>
                </a:spcBef>
                <a:spcAft>
                  <a:spcPct val="0"/>
                </a:spcAft>
                <a:buChar char="•"/>
                <a:defRPr sz="800">
                  <a:solidFill>
                    <a:srgbClr val="FFCC00"/>
                  </a:solidFill>
                  <a:latin typeface="Arial" charset="0"/>
                </a:defRPr>
              </a:lvl9pPr>
            </a:lstStyle>
            <a:p>
              <a:pPr eaLnBrk="1" hangingPunct="1">
                <a:lnSpc>
                  <a:spcPct val="85000"/>
                </a:lnSpc>
                <a:spcBef>
                  <a:spcPct val="0"/>
                </a:spcBef>
                <a:buFontTx/>
                <a:buNone/>
                <a:defRPr/>
              </a:pPr>
              <a:r>
                <a:rPr lang="en-US" altLang="en-US" sz="1800" b="1" dirty="0" smtClean="0">
                  <a:solidFill>
                    <a:srgbClr val="FFFFFF"/>
                  </a:solidFill>
                  <a:cs typeface="Arial" charset="0"/>
                </a:rPr>
                <a:t>Federal Aviation</a:t>
              </a:r>
            </a:p>
            <a:p>
              <a:pPr eaLnBrk="1" hangingPunct="1">
                <a:lnSpc>
                  <a:spcPct val="85000"/>
                </a:lnSpc>
                <a:spcBef>
                  <a:spcPct val="0"/>
                </a:spcBef>
                <a:buFontTx/>
                <a:buNone/>
                <a:defRPr/>
              </a:pPr>
              <a:r>
                <a:rPr lang="en-US" altLang="en-US" sz="1800" b="1" dirty="0" smtClean="0">
                  <a:solidFill>
                    <a:srgbClr val="FFFFFF"/>
                  </a:solidFill>
                  <a:cs typeface="Arial" charset="0"/>
                </a:rPr>
                <a:t>Administration</a:t>
              </a:r>
            </a:p>
          </p:txBody>
        </p:sp>
      </p:grpSp>
      <p:sp>
        <p:nvSpPr>
          <p:cNvPr id="63490" name="Rectangle 2050"/>
          <p:cNvSpPr>
            <a:spLocks noGrp="1" noChangeArrowheads="1"/>
          </p:cNvSpPr>
          <p:nvPr>
            <p:ph type="ctrTitle"/>
          </p:nvPr>
        </p:nvSpPr>
        <p:spPr>
          <a:xfrm>
            <a:off x="446088" y="234554"/>
            <a:ext cx="4983162" cy="1046559"/>
          </a:xfrm>
        </p:spPr>
        <p:txBody>
          <a:bodyPr anchor="t"/>
          <a:lstStyle>
            <a:lvl1pPr>
              <a:defRPr/>
            </a:lvl1pPr>
          </a:lstStyle>
          <a:p>
            <a:pPr lvl="0"/>
            <a:r>
              <a:rPr lang="en-US" altLang="en-US" noProof="0" smtClean="0"/>
              <a:t>Select to edit master title</a:t>
            </a:r>
          </a:p>
        </p:txBody>
      </p:sp>
      <p:sp>
        <p:nvSpPr>
          <p:cNvPr id="63491" name="Rectangle 2051"/>
          <p:cNvSpPr>
            <a:spLocks noGrp="1" noChangeArrowheads="1"/>
          </p:cNvSpPr>
          <p:nvPr>
            <p:ph type="subTitle" idx="1"/>
          </p:nvPr>
        </p:nvSpPr>
        <p:spPr>
          <a:xfrm>
            <a:off x="449263" y="1315641"/>
            <a:ext cx="4951412" cy="1314450"/>
          </a:xfrm>
        </p:spPr>
        <p:txBody>
          <a:bodyPr/>
          <a:lstStyle>
            <a:lvl1pPr marL="0" indent="0">
              <a:buFontTx/>
              <a:buNone/>
              <a:defRPr sz="3200">
                <a:solidFill>
                  <a:schemeClr val="bg2"/>
                </a:solidFill>
              </a:defRPr>
            </a:lvl1pPr>
          </a:lstStyle>
          <a:p>
            <a:pPr lvl="0"/>
            <a:r>
              <a:rPr lang="en-US" altLang="en-US" noProof="0" smtClean="0"/>
              <a:t>Select to edit master subtitle</a:t>
            </a:r>
          </a:p>
        </p:txBody>
      </p:sp>
      <p:sp>
        <p:nvSpPr>
          <p:cNvPr id="9" name="Rectangle 2099"/>
          <p:cNvSpPr>
            <a:spLocks noGrp="1" noChangeArrowheads="1"/>
          </p:cNvSpPr>
          <p:nvPr>
            <p:ph type="dt" sz="quarter" idx="10"/>
          </p:nvPr>
        </p:nvSpPr>
        <p:spPr>
          <a:xfrm>
            <a:off x="457200" y="4683919"/>
            <a:ext cx="2133600" cy="357188"/>
          </a:xfrm>
          <a:prstGeom prst="rect">
            <a:avLst/>
          </a:prstGeom>
        </p:spPr>
        <p:txBody>
          <a:bodyPr/>
          <a:lstStyle>
            <a:lvl1pPr eaLnBrk="1" fontAlgn="auto" hangingPunct="1">
              <a:spcAft>
                <a:spcPts val="0"/>
              </a:spcAft>
              <a:defRPr sz="1400">
                <a:latin typeface="Times New Roman" pitchFamily="18" charset="0"/>
                <a:cs typeface="Arial" charset="0"/>
              </a:defRPr>
            </a:lvl1pPr>
          </a:lstStyle>
          <a:p>
            <a:pPr>
              <a:spcBef>
                <a:spcPct val="0"/>
              </a:spcBef>
              <a:buFontTx/>
              <a:buNone/>
              <a:defRPr/>
            </a:pPr>
            <a:endParaRPr lang="en-US" altLang="en-US">
              <a:solidFill>
                <a:srgbClr val="000000"/>
              </a:solidFill>
            </a:endParaRPr>
          </a:p>
        </p:txBody>
      </p:sp>
      <p:sp>
        <p:nvSpPr>
          <p:cNvPr id="10" name="Rectangle 2100"/>
          <p:cNvSpPr>
            <a:spLocks noGrp="1" noChangeArrowheads="1"/>
          </p:cNvSpPr>
          <p:nvPr>
            <p:ph type="sldNum" sz="quarter" idx="11"/>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spcBef>
                <a:spcPct val="0"/>
              </a:spcBef>
              <a:buFontTx/>
              <a:buNone/>
              <a:defRPr/>
            </a:pPr>
            <a:fld id="{7A9AB19F-0EAE-415A-AFED-E1FBEB82F608}" type="slidenum">
              <a:rPr lang="en-US" altLang="en-US">
                <a:cs typeface="Arial" charset="0"/>
              </a:rPr>
              <a:pPr>
                <a:spcBef>
                  <a:spcPct val="0"/>
                </a:spcBef>
                <a:buFontTx/>
                <a:buNone/>
                <a:defRPr/>
              </a:pPr>
              <a:t>‹#›</a:t>
            </a:fld>
            <a:endParaRPr lang="en-US" altLang="en-US">
              <a:cs typeface="Arial" charset="0"/>
            </a:endParaRPr>
          </a:p>
        </p:txBody>
      </p:sp>
    </p:spTree>
    <p:extLst>
      <p:ext uri="{BB962C8B-B14F-4D97-AF65-F5344CB8AC3E}">
        <p14:creationId xmlns:p14="http://schemas.microsoft.com/office/powerpoint/2010/main" val="22816581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0969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9"/>
          <p:cNvSpPr>
            <a:spLocks noGrp="1" noChangeArrowheads="1"/>
          </p:cNvSpPr>
          <p:nvPr>
            <p:ph type="dt" sz="half" idx="10"/>
          </p:nvPr>
        </p:nvSpPr>
        <p:spPr>
          <a:xfrm>
            <a:off x="542926" y="4900612"/>
            <a:ext cx="1609725" cy="242888"/>
          </a:xfrm>
          <a:prstGeom prst="rect">
            <a:avLst/>
          </a:prstGeom>
        </p:spPr>
        <p:txBody>
          <a:bodyPr/>
          <a:lstStyle>
            <a:lvl1pPr eaLnBrk="1" fontAlgn="auto" hangingPunct="1">
              <a:spcAft>
                <a:spcPts val="0"/>
              </a:spcAft>
              <a:defRPr>
                <a:latin typeface="Arial" charset="0"/>
                <a:cs typeface="Arial" charset="0"/>
              </a:defRPr>
            </a:lvl1pPr>
          </a:lstStyle>
          <a:p>
            <a:pPr>
              <a:spcBef>
                <a:spcPct val="0"/>
              </a:spcBef>
              <a:buFontTx/>
              <a:buNone/>
              <a:defRPr/>
            </a:pPr>
            <a:endParaRPr lang="en-US" altLang="en-US" sz="1800">
              <a:solidFill>
                <a:srgbClr val="000000"/>
              </a:solidFill>
            </a:endParaRPr>
          </a:p>
        </p:txBody>
      </p:sp>
    </p:spTree>
    <p:extLst>
      <p:ext uri="{BB962C8B-B14F-4D97-AF65-F5344CB8AC3E}">
        <p14:creationId xmlns:p14="http://schemas.microsoft.com/office/powerpoint/2010/main" val="20486659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7.wmf"/><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Footer Band.jp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574" y="4532464"/>
            <a:ext cx="9191940" cy="619125"/>
          </a:xfrm>
          <a:prstGeom prst="rect">
            <a:avLst/>
          </a:prstGeom>
        </p:spPr>
      </p:pic>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10439512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accent6"/>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accent6"/>
                </a:solidFill>
                <a:latin typeface="Times New Roman" pitchFamily="18" charset="0"/>
              </a:defRPr>
            </a:lvl1pPr>
          </a:lstStyle>
          <a:p>
            <a:endParaRPr lang="en-US" dirty="0"/>
          </a:p>
        </p:txBody>
      </p:sp>
      <p:sp>
        <p:nvSpPr>
          <p:cNvPr id="56331" name="Rectangle 11"/>
          <p:cNvSpPr>
            <a:spLocks noGrp="1" noChangeArrowheads="1"/>
          </p:cNvSpPr>
          <p:nvPr>
            <p:ph type="sldNum" sz="quarter" idx="4"/>
          </p:nvPr>
        </p:nvSpPr>
        <p:spPr bwMode="auto">
          <a:xfrm>
            <a:off x="6834195" y="4686300"/>
            <a:ext cx="17219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accent6"/>
                </a:solidFill>
                <a:latin typeface="Times New Roman" pitchFamily="18" charset="0"/>
              </a:defRPr>
            </a:lvl1pPr>
          </a:lstStyle>
          <a:p>
            <a:fld id="{74438B1A-AF1B-4C8B-993E-1BADE62A2451}" type="slidenum">
              <a:rPr lang="en-US" smtClean="0"/>
              <a:pPr/>
              <a:t>‹#›</a:t>
            </a:fld>
            <a:endParaRPr lang="en-US" dirty="0"/>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4" name="Picture 13" descr="FAA logo&amp;text_white_d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453152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800">
                <a:solidFill>
                  <a:srgbClr val="FFCC00"/>
                </a:solidFill>
                <a:latin typeface="Arial" charset="0"/>
              </a:defRPr>
            </a:lvl1pPr>
            <a:lvl2pPr marL="742950" indent="-285750" eaLnBrk="0" hangingPunct="0">
              <a:defRPr sz="800">
                <a:solidFill>
                  <a:srgbClr val="FFCC00"/>
                </a:solidFill>
                <a:latin typeface="Arial" charset="0"/>
              </a:defRPr>
            </a:lvl2pPr>
            <a:lvl3pPr marL="1143000" indent="-228600" eaLnBrk="0" hangingPunct="0">
              <a:defRPr sz="800">
                <a:solidFill>
                  <a:srgbClr val="FFCC00"/>
                </a:solidFill>
                <a:latin typeface="Arial" charset="0"/>
              </a:defRPr>
            </a:lvl3pPr>
            <a:lvl4pPr marL="1600200" indent="-228600" eaLnBrk="0" hangingPunct="0">
              <a:defRPr sz="800">
                <a:solidFill>
                  <a:srgbClr val="FFCC00"/>
                </a:solidFill>
                <a:latin typeface="Arial" charset="0"/>
              </a:defRPr>
            </a:lvl4pPr>
            <a:lvl5pPr marL="2057400" indent="-228600" eaLnBrk="0" hangingPunct="0">
              <a:defRPr sz="800">
                <a:solidFill>
                  <a:srgbClr val="FFCC00"/>
                </a:solidFill>
                <a:latin typeface="Arial" charset="0"/>
              </a:defRPr>
            </a:lvl5pPr>
            <a:lvl6pPr marL="2514600" indent="-228600" eaLnBrk="0" fontAlgn="base" hangingPunct="0">
              <a:spcBef>
                <a:spcPct val="50000"/>
              </a:spcBef>
              <a:spcAft>
                <a:spcPct val="0"/>
              </a:spcAft>
              <a:buChar char="•"/>
              <a:defRPr sz="800">
                <a:solidFill>
                  <a:srgbClr val="FFCC00"/>
                </a:solidFill>
                <a:latin typeface="Arial" charset="0"/>
              </a:defRPr>
            </a:lvl6pPr>
            <a:lvl7pPr marL="2971800" indent="-228600" eaLnBrk="0" fontAlgn="base" hangingPunct="0">
              <a:spcBef>
                <a:spcPct val="50000"/>
              </a:spcBef>
              <a:spcAft>
                <a:spcPct val="0"/>
              </a:spcAft>
              <a:buChar char="•"/>
              <a:defRPr sz="800">
                <a:solidFill>
                  <a:srgbClr val="FFCC00"/>
                </a:solidFill>
                <a:latin typeface="Arial" charset="0"/>
              </a:defRPr>
            </a:lvl7pPr>
            <a:lvl8pPr marL="3429000" indent="-228600" eaLnBrk="0" fontAlgn="base" hangingPunct="0">
              <a:spcBef>
                <a:spcPct val="50000"/>
              </a:spcBef>
              <a:spcAft>
                <a:spcPct val="0"/>
              </a:spcAft>
              <a:buChar char="•"/>
              <a:defRPr sz="800">
                <a:solidFill>
                  <a:srgbClr val="FFCC00"/>
                </a:solidFill>
                <a:latin typeface="Arial" charset="0"/>
              </a:defRPr>
            </a:lvl8pPr>
            <a:lvl9pPr marL="3886200" indent="-228600" eaLnBrk="0" fontAlgn="base" hangingPunct="0">
              <a:spcBef>
                <a:spcPct val="50000"/>
              </a:spcBef>
              <a:spcAft>
                <a:spcPct val="0"/>
              </a:spcAft>
              <a:buChar char="•"/>
              <a:defRPr sz="800">
                <a:solidFill>
                  <a:srgbClr val="FFCC00"/>
                </a:solidFill>
                <a:latin typeface="Arial" charset="0"/>
              </a:defRPr>
            </a:lvl9pPr>
          </a:lstStyle>
          <a:p>
            <a:pPr eaLnBrk="1" hangingPunct="1">
              <a:defRPr/>
            </a:pPr>
            <a:endParaRPr lang="en-US" altLang="en-US" dirty="0" smtClean="0">
              <a:cs typeface="Arial" charset="0"/>
            </a:endParaRPr>
          </a:p>
        </p:txBody>
      </p:sp>
      <p:sp>
        <p:nvSpPr>
          <p:cNvPr id="10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Select to edit master title</a:t>
            </a:r>
          </a:p>
        </p:txBody>
      </p:sp>
      <p:sp>
        <p:nvSpPr>
          <p:cNvPr id="1028" name="Rectangle 8"/>
          <p:cNvSpPr>
            <a:spLocks noGrp="1" noChangeArrowheads="1"/>
          </p:cNvSpPr>
          <p:nvPr>
            <p:ph type="body" idx="1"/>
          </p:nvPr>
        </p:nvSpPr>
        <p:spPr bwMode="auto">
          <a:xfrm>
            <a:off x="495302" y="1131097"/>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 Box 13"/>
          <p:cNvSpPr txBox="1">
            <a:spLocks noChangeArrowheads="1"/>
          </p:cNvSpPr>
          <p:nvPr/>
        </p:nvSpPr>
        <p:spPr bwMode="auto">
          <a:xfrm>
            <a:off x="449264" y="4812510"/>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rgbClr val="FFCC00"/>
                </a:solidFill>
                <a:latin typeface="Arial" charset="0"/>
              </a:defRPr>
            </a:lvl1pPr>
            <a:lvl2pPr marL="742950" indent="-285750" eaLnBrk="0" hangingPunct="0">
              <a:defRPr sz="800">
                <a:solidFill>
                  <a:srgbClr val="FFCC00"/>
                </a:solidFill>
                <a:latin typeface="Arial" charset="0"/>
              </a:defRPr>
            </a:lvl2pPr>
            <a:lvl3pPr marL="1143000" indent="-228600" eaLnBrk="0" hangingPunct="0">
              <a:defRPr sz="800">
                <a:solidFill>
                  <a:srgbClr val="FFCC00"/>
                </a:solidFill>
                <a:latin typeface="Arial" charset="0"/>
              </a:defRPr>
            </a:lvl3pPr>
            <a:lvl4pPr marL="1600200" indent="-228600" eaLnBrk="0" hangingPunct="0">
              <a:defRPr sz="800">
                <a:solidFill>
                  <a:srgbClr val="FFCC00"/>
                </a:solidFill>
                <a:latin typeface="Arial" charset="0"/>
              </a:defRPr>
            </a:lvl4pPr>
            <a:lvl5pPr marL="2057400" indent="-228600" eaLnBrk="0" hangingPunct="0">
              <a:defRPr sz="800">
                <a:solidFill>
                  <a:srgbClr val="FFCC00"/>
                </a:solidFill>
                <a:latin typeface="Arial" charset="0"/>
              </a:defRPr>
            </a:lvl5pPr>
            <a:lvl6pPr marL="2514600" indent="-228600" eaLnBrk="0" fontAlgn="base" hangingPunct="0">
              <a:spcBef>
                <a:spcPct val="50000"/>
              </a:spcBef>
              <a:spcAft>
                <a:spcPct val="0"/>
              </a:spcAft>
              <a:buChar char="•"/>
              <a:defRPr sz="800">
                <a:solidFill>
                  <a:srgbClr val="FFCC00"/>
                </a:solidFill>
                <a:latin typeface="Arial" charset="0"/>
              </a:defRPr>
            </a:lvl6pPr>
            <a:lvl7pPr marL="2971800" indent="-228600" eaLnBrk="0" fontAlgn="base" hangingPunct="0">
              <a:spcBef>
                <a:spcPct val="50000"/>
              </a:spcBef>
              <a:spcAft>
                <a:spcPct val="0"/>
              </a:spcAft>
              <a:buChar char="•"/>
              <a:defRPr sz="800">
                <a:solidFill>
                  <a:srgbClr val="FFCC00"/>
                </a:solidFill>
                <a:latin typeface="Arial" charset="0"/>
              </a:defRPr>
            </a:lvl7pPr>
            <a:lvl8pPr marL="3429000" indent="-228600" eaLnBrk="0" fontAlgn="base" hangingPunct="0">
              <a:spcBef>
                <a:spcPct val="50000"/>
              </a:spcBef>
              <a:spcAft>
                <a:spcPct val="0"/>
              </a:spcAft>
              <a:buChar char="•"/>
              <a:defRPr sz="800">
                <a:solidFill>
                  <a:srgbClr val="FFCC00"/>
                </a:solidFill>
                <a:latin typeface="Arial" charset="0"/>
              </a:defRPr>
            </a:lvl8pPr>
            <a:lvl9pPr marL="3886200" indent="-228600" eaLnBrk="0" fontAlgn="base" hangingPunct="0">
              <a:spcBef>
                <a:spcPct val="50000"/>
              </a:spcBef>
              <a:spcAft>
                <a:spcPct val="0"/>
              </a:spcAft>
              <a:buChar char="•"/>
              <a:defRPr sz="800">
                <a:solidFill>
                  <a:srgbClr val="FFCC00"/>
                </a:solidFill>
                <a:latin typeface="Arial" charset="0"/>
              </a:defRPr>
            </a:lvl9pPr>
          </a:lstStyle>
          <a:p>
            <a:pPr eaLnBrk="1" hangingPunct="1">
              <a:buFontTx/>
              <a:buNone/>
              <a:defRPr/>
            </a:pPr>
            <a:r>
              <a:rPr lang="en-US" altLang="en-US" sz="1200" b="1" dirty="0" smtClean="0">
                <a:solidFill>
                  <a:srgbClr val="C0C0C0"/>
                </a:solidFill>
                <a:cs typeface="Arial" charset="0"/>
              </a:rPr>
              <a:t>FAA Academy – Regulatory Standards Division</a:t>
            </a:r>
            <a:endParaRPr lang="en-US" altLang="en-US" sz="1200" dirty="0" smtClean="0">
              <a:solidFill>
                <a:srgbClr val="C0C0C0"/>
              </a:solidFill>
              <a:cs typeface="Arial" charset="0"/>
            </a:endParaRPr>
          </a:p>
        </p:txBody>
      </p:sp>
      <p:sp>
        <p:nvSpPr>
          <p:cNvPr id="1030" name="Rectangle 17"/>
          <p:cNvSpPr>
            <a:spLocks noChangeArrowheads="1"/>
          </p:cNvSpPr>
          <p:nvPr/>
        </p:nvSpPr>
        <p:spPr bwMode="auto">
          <a:xfrm>
            <a:off x="8197857" y="4879181"/>
            <a:ext cx="77152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spcBef>
                <a:spcPct val="0"/>
              </a:spcBef>
              <a:buFontTx/>
              <a:buNone/>
              <a:defRPr/>
            </a:pPr>
            <a:fld id="{1314AFA6-DE22-410F-BFEC-733CD245570D}" type="slidenum">
              <a:rPr lang="en-US" altLang="en-US" sz="1200" b="1" smtClean="0">
                <a:solidFill>
                  <a:srgbClr val="FFFFFF"/>
                </a:solidFill>
              </a:rPr>
              <a:pPr algn="r">
                <a:spcBef>
                  <a:spcPct val="0"/>
                </a:spcBef>
                <a:buFontTx/>
                <a:buNone/>
                <a:defRPr/>
              </a:pPr>
              <a:t>‹#›</a:t>
            </a:fld>
            <a:endParaRPr lang="en-US" altLang="en-US" sz="1200" b="1" smtClean="0">
              <a:solidFill>
                <a:srgbClr val="FFFFFF"/>
              </a:solidFill>
            </a:endParaRPr>
          </a:p>
        </p:txBody>
      </p:sp>
      <p:grpSp>
        <p:nvGrpSpPr>
          <p:cNvPr id="1031" name="Group 23"/>
          <p:cNvGrpSpPr>
            <a:grpSpLocks/>
          </p:cNvGrpSpPr>
          <p:nvPr userDrawn="1"/>
        </p:nvGrpSpPr>
        <p:grpSpPr bwMode="auto">
          <a:xfrm>
            <a:off x="5708655" y="4593439"/>
            <a:ext cx="2047875" cy="511969"/>
            <a:chOff x="3596" y="3858"/>
            <a:chExt cx="1290" cy="430"/>
          </a:xfrm>
        </p:grpSpPr>
        <p:pic>
          <p:nvPicPr>
            <p:cNvPr id="1032" name="Picture 24"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25"/>
            <p:cNvSpPr txBox="1">
              <a:spLocks noChangeArrowheads="1"/>
            </p:cNvSpPr>
            <p:nvPr userDrawn="1"/>
          </p:nvSpPr>
          <p:spPr bwMode="auto">
            <a:xfrm>
              <a:off x="4023" y="3947"/>
              <a:ext cx="863"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rgbClr val="FFCC00"/>
                  </a:solidFill>
                  <a:latin typeface="Arial" charset="0"/>
                </a:defRPr>
              </a:lvl1pPr>
              <a:lvl2pPr marL="742950" indent="-285750" eaLnBrk="0" hangingPunct="0">
                <a:defRPr sz="800">
                  <a:solidFill>
                    <a:srgbClr val="FFCC00"/>
                  </a:solidFill>
                  <a:latin typeface="Arial" charset="0"/>
                </a:defRPr>
              </a:lvl2pPr>
              <a:lvl3pPr marL="1143000" indent="-228600" eaLnBrk="0" hangingPunct="0">
                <a:defRPr sz="800">
                  <a:solidFill>
                    <a:srgbClr val="FFCC00"/>
                  </a:solidFill>
                  <a:latin typeface="Arial" charset="0"/>
                </a:defRPr>
              </a:lvl3pPr>
              <a:lvl4pPr marL="1600200" indent="-228600" eaLnBrk="0" hangingPunct="0">
                <a:defRPr sz="800">
                  <a:solidFill>
                    <a:srgbClr val="FFCC00"/>
                  </a:solidFill>
                  <a:latin typeface="Arial" charset="0"/>
                </a:defRPr>
              </a:lvl4pPr>
              <a:lvl5pPr marL="2057400" indent="-228600" eaLnBrk="0" hangingPunct="0">
                <a:defRPr sz="800">
                  <a:solidFill>
                    <a:srgbClr val="FFCC00"/>
                  </a:solidFill>
                  <a:latin typeface="Arial" charset="0"/>
                </a:defRPr>
              </a:lvl5pPr>
              <a:lvl6pPr marL="2514600" indent="-228600" eaLnBrk="0" fontAlgn="base" hangingPunct="0">
                <a:spcBef>
                  <a:spcPct val="50000"/>
                </a:spcBef>
                <a:spcAft>
                  <a:spcPct val="0"/>
                </a:spcAft>
                <a:buChar char="•"/>
                <a:defRPr sz="800">
                  <a:solidFill>
                    <a:srgbClr val="FFCC00"/>
                  </a:solidFill>
                  <a:latin typeface="Arial" charset="0"/>
                </a:defRPr>
              </a:lvl6pPr>
              <a:lvl7pPr marL="2971800" indent="-228600" eaLnBrk="0" fontAlgn="base" hangingPunct="0">
                <a:spcBef>
                  <a:spcPct val="50000"/>
                </a:spcBef>
                <a:spcAft>
                  <a:spcPct val="0"/>
                </a:spcAft>
                <a:buChar char="•"/>
                <a:defRPr sz="800">
                  <a:solidFill>
                    <a:srgbClr val="FFCC00"/>
                  </a:solidFill>
                  <a:latin typeface="Arial" charset="0"/>
                </a:defRPr>
              </a:lvl7pPr>
              <a:lvl8pPr marL="3429000" indent="-228600" eaLnBrk="0" fontAlgn="base" hangingPunct="0">
                <a:spcBef>
                  <a:spcPct val="50000"/>
                </a:spcBef>
                <a:spcAft>
                  <a:spcPct val="0"/>
                </a:spcAft>
                <a:buChar char="•"/>
                <a:defRPr sz="800">
                  <a:solidFill>
                    <a:srgbClr val="FFCC00"/>
                  </a:solidFill>
                  <a:latin typeface="Arial" charset="0"/>
                </a:defRPr>
              </a:lvl8pPr>
              <a:lvl9pPr marL="3886200" indent="-228600" eaLnBrk="0" fontAlgn="base" hangingPunct="0">
                <a:spcBef>
                  <a:spcPct val="50000"/>
                </a:spcBef>
                <a:spcAft>
                  <a:spcPct val="0"/>
                </a:spcAft>
                <a:buChar char="•"/>
                <a:defRPr sz="800">
                  <a:solidFill>
                    <a:srgbClr val="FFCC00"/>
                  </a:solidFill>
                  <a:latin typeface="Arial" charset="0"/>
                </a:defRPr>
              </a:lvl9pPr>
            </a:lstStyle>
            <a:p>
              <a:pPr eaLnBrk="1" hangingPunct="1">
                <a:lnSpc>
                  <a:spcPct val="85000"/>
                </a:lnSpc>
                <a:spcBef>
                  <a:spcPct val="0"/>
                </a:spcBef>
                <a:buFontTx/>
                <a:buNone/>
                <a:defRPr/>
              </a:pPr>
              <a:r>
                <a:rPr lang="en-US" altLang="en-US" sz="1200" b="1" dirty="0" smtClean="0">
                  <a:solidFill>
                    <a:srgbClr val="FFFFFF"/>
                  </a:solidFill>
                  <a:cs typeface="Arial" charset="0"/>
                </a:rPr>
                <a:t>Federal Aviation</a:t>
              </a:r>
            </a:p>
            <a:p>
              <a:pPr eaLnBrk="1" hangingPunct="1">
                <a:lnSpc>
                  <a:spcPct val="85000"/>
                </a:lnSpc>
                <a:spcBef>
                  <a:spcPct val="0"/>
                </a:spcBef>
                <a:buFontTx/>
                <a:buNone/>
                <a:defRPr/>
              </a:pPr>
              <a:r>
                <a:rPr lang="en-US" altLang="en-US" sz="1200" b="1" dirty="0" smtClean="0">
                  <a:solidFill>
                    <a:srgbClr val="FFFFFF"/>
                  </a:solidFill>
                  <a:cs typeface="Arial" charset="0"/>
                </a:rPr>
                <a:t>Administration</a:t>
              </a:r>
            </a:p>
          </p:txBody>
        </p:sp>
      </p:grpSp>
    </p:spTree>
    <p:extLst>
      <p:ext uri="{BB962C8B-B14F-4D97-AF65-F5344CB8AC3E}">
        <p14:creationId xmlns:p14="http://schemas.microsoft.com/office/powerpoint/2010/main" val="41765519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itchFamily="34" charset="0"/>
        </a:defRPr>
      </a:lvl2pPr>
      <a:lvl3pPr algn="l" rtl="0" eaLnBrk="0" fontAlgn="base" hangingPunct="0">
        <a:spcBef>
          <a:spcPct val="0"/>
        </a:spcBef>
        <a:spcAft>
          <a:spcPct val="0"/>
        </a:spcAft>
        <a:defRPr sz="4000" b="1">
          <a:solidFill>
            <a:srgbClr val="1D2F68"/>
          </a:solidFill>
          <a:latin typeface="Arial" pitchFamily="34" charset="0"/>
        </a:defRPr>
      </a:lvl3pPr>
      <a:lvl4pPr algn="l" rtl="0" eaLnBrk="0" fontAlgn="base" hangingPunct="0">
        <a:spcBef>
          <a:spcPct val="0"/>
        </a:spcBef>
        <a:spcAft>
          <a:spcPct val="0"/>
        </a:spcAft>
        <a:defRPr sz="4000" b="1">
          <a:solidFill>
            <a:srgbClr val="1D2F68"/>
          </a:solidFill>
          <a:latin typeface="Arial" pitchFamily="34" charset="0"/>
        </a:defRPr>
      </a:lvl4pPr>
      <a:lvl5pPr algn="l" rtl="0" eaLnBrk="0" fontAlgn="base" hangingPunct="0">
        <a:spcBef>
          <a:spcPct val="0"/>
        </a:spcBef>
        <a:spcAft>
          <a:spcPct val="0"/>
        </a:spcAft>
        <a:defRPr sz="4000" b="1">
          <a:solidFill>
            <a:srgbClr val="1D2F68"/>
          </a:solidFill>
          <a:latin typeface="Arial" pitchFamily="34" charset="0"/>
        </a:defRPr>
      </a:lvl5pPr>
      <a:lvl6pPr marL="457200" algn="l" rtl="0" fontAlgn="base">
        <a:spcBef>
          <a:spcPct val="0"/>
        </a:spcBef>
        <a:spcAft>
          <a:spcPct val="0"/>
        </a:spcAft>
        <a:defRPr sz="4000" b="1">
          <a:solidFill>
            <a:srgbClr val="1D2F68"/>
          </a:solidFill>
          <a:latin typeface="Arial" pitchFamily="34" charset="0"/>
        </a:defRPr>
      </a:lvl6pPr>
      <a:lvl7pPr marL="914400" algn="l" rtl="0" fontAlgn="base">
        <a:spcBef>
          <a:spcPct val="0"/>
        </a:spcBef>
        <a:spcAft>
          <a:spcPct val="0"/>
        </a:spcAft>
        <a:defRPr sz="4000" b="1">
          <a:solidFill>
            <a:srgbClr val="1D2F68"/>
          </a:solidFill>
          <a:latin typeface="Arial" pitchFamily="34" charset="0"/>
        </a:defRPr>
      </a:lvl7pPr>
      <a:lvl8pPr marL="1371600" algn="l" rtl="0" fontAlgn="base">
        <a:spcBef>
          <a:spcPct val="0"/>
        </a:spcBef>
        <a:spcAft>
          <a:spcPct val="0"/>
        </a:spcAft>
        <a:defRPr sz="4000" b="1">
          <a:solidFill>
            <a:srgbClr val="1D2F68"/>
          </a:solidFill>
          <a:latin typeface="Arial" pitchFamily="34" charset="0"/>
        </a:defRPr>
      </a:lvl8pPr>
      <a:lvl9pPr marL="1828800" algn="l" rtl="0" fontAlgn="base">
        <a:spcBef>
          <a:spcPct val="0"/>
        </a:spcBef>
        <a:spcAft>
          <a:spcPct val="0"/>
        </a:spcAft>
        <a:defRPr sz="4000" b="1">
          <a:solidFill>
            <a:srgbClr val="1D2F68"/>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9"/>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6"/>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56345" name="Group 25"/>
          <p:cNvGrpSpPr>
            <a:grpSpLocks/>
          </p:cNvGrpSpPr>
          <p:nvPr userDrawn="1"/>
        </p:nvGrpSpPr>
        <p:grpSpPr bwMode="auto">
          <a:xfrm>
            <a:off x="5403855" y="4594624"/>
            <a:ext cx="2047875" cy="510778"/>
            <a:chOff x="3596" y="3859"/>
            <a:chExt cx="1290" cy="429"/>
          </a:xfrm>
        </p:grpSpPr>
        <p:pic>
          <p:nvPicPr>
            <p:cNvPr id="56346" name="Picture 26"/>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4" y="4654156"/>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6"/>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
        <p:nvSpPr>
          <p:cNvPr id="13" name="Text Box 29"/>
          <p:cNvSpPr txBox="1">
            <a:spLocks noChangeArrowheads="1"/>
          </p:cNvSpPr>
          <p:nvPr userDrawn="1"/>
        </p:nvSpPr>
        <p:spPr bwMode="auto">
          <a:xfrm>
            <a:off x="449264" y="4654156"/>
            <a:ext cx="4784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ts val="0"/>
              </a:spcBef>
              <a:buFontTx/>
              <a:buNone/>
              <a:defRPr/>
            </a:pPr>
            <a:r>
              <a:rPr lang="en-US" sz="1200" b="1" dirty="0" smtClean="0">
                <a:solidFill>
                  <a:srgbClr val="C0C0C0"/>
                </a:solidFill>
              </a:rPr>
              <a:t>Lesson  5:  Modernization</a:t>
            </a:r>
          </a:p>
          <a:p>
            <a:pPr eaLnBrk="1" hangingPunct="1">
              <a:spcBef>
                <a:spcPts val="0"/>
              </a:spcBef>
              <a:buFontTx/>
              <a:buNone/>
              <a:defRPr/>
            </a:pPr>
            <a:r>
              <a:rPr lang="en-US" sz="1200" b="1" dirty="0" smtClean="0">
                <a:solidFill>
                  <a:srgbClr val="C0C0C0"/>
                </a:solidFill>
              </a:rPr>
              <a:t>January 2016 (Rev. 5)</a:t>
            </a:r>
          </a:p>
        </p:txBody>
      </p:sp>
      <p:sp>
        <p:nvSpPr>
          <p:cNvPr id="14" name="Rectangle 17"/>
          <p:cNvSpPr>
            <a:spLocks noChangeArrowheads="1"/>
          </p:cNvSpPr>
          <p:nvPr userDrawn="1"/>
        </p:nvSpPr>
        <p:spPr bwMode="auto">
          <a:xfrm>
            <a:off x="6940550" y="4729163"/>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FBA8D14B-D11B-4313-AE3E-99EB4EFF8A2F}" type="slidenum">
              <a:rPr lang="en-US" sz="1200" b="1">
                <a:solidFill>
                  <a:srgbClr val="FFFFFF"/>
                </a:solidFill>
              </a:rPr>
              <a:pPr algn="r">
                <a:spcBef>
                  <a:spcPct val="0"/>
                </a:spcBef>
                <a:buFontTx/>
                <a:buNone/>
              </a:pPr>
              <a:t>‹#›</a:t>
            </a:fld>
            <a:endParaRPr lang="en-US" sz="1200" b="1" dirty="0">
              <a:solidFill>
                <a:srgbClr val="FFFFFF"/>
              </a:solidFill>
            </a:endParaRPr>
          </a:p>
        </p:txBody>
      </p:sp>
    </p:spTree>
    <p:extLst>
      <p:ext uri="{BB962C8B-B14F-4D97-AF65-F5344CB8AC3E}">
        <p14:creationId xmlns:p14="http://schemas.microsoft.com/office/powerpoint/2010/main" val="26079867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207492611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220364597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38184399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73233622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62"/>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131099"/>
            <a:ext cx="8050213"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
        <p:nvSpPr>
          <p:cNvPr id="56349" name="Text Box 29" hidden="1"/>
          <p:cNvSpPr txBox="1">
            <a:spLocks noChangeArrowheads="1"/>
          </p:cNvSpPr>
          <p:nvPr/>
        </p:nvSpPr>
        <p:spPr bwMode="auto">
          <a:xfrm>
            <a:off x="449264" y="465415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441325" y="4788699"/>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358364381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notesSlide" Target="../notesSlides/notesSlide3.xml"/><Relationship Id="rId16" Type="http://schemas.openxmlformats.org/officeDocument/2006/relationships/image" Target="../media/image25.emf"/><Relationship Id="rId1" Type="http://schemas.openxmlformats.org/officeDocument/2006/relationships/slideLayout" Target="../slideLayouts/slideLayout37.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30137" y="401160"/>
            <a:ext cx="6941611" cy="892831"/>
          </a:xfrm>
        </p:spPr>
        <p:txBody>
          <a:bodyPr/>
          <a:lstStyle/>
          <a:p>
            <a:r>
              <a:rPr lang="en-US" sz="3600" dirty="0" smtClean="0"/>
              <a:t>It’s a Great Day to Fly!</a:t>
            </a:r>
            <a:endParaRPr lang="en-US" sz="3600" dirty="0"/>
          </a:p>
        </p:txBody>
      </p:sp>
      <p:sp>
        <p:nvSpPr>
          <p:cNvPr id="32780" name="Rectangle 12"/>
          <p:cNvSpPr>
            <a:spLocks noGrp="1" noChangeArrowheads="1"/>
          </p:cNvSpPr>
          <p:nvPr>
            <p:ph type="subTitle" idx="1"/>
          </p:nvPr>
        </p:nvSpPr>
        <p:spPr>
          <a:xfrm>
            <a:off x="339016" y="1149459"/>
            <a:ext cx="7170965" cy="573553"/>
          </a:xfrm>
        </p:spPr>
        <p:txBody>
          <a:bodyPr/>
          <a:lstStyle/>
          <a:p>
            <a:r>
              <a:rPr lang="en-US" sz="2400" dirty="0" smtClean="0"/>
              <a:t>Mike Monroney Aeronautical Center</a:t>
            </a:r>
            <a:endParaRPr lang="en-US" sz="2400" dirty="0">
              <a:solidFill>
                <a:schemeClr val="tx1"/>
              </a:solidFill>
            </a:endParaRPr>
          </a:p>
        </p:txBody>
      </p:sp>
      <p:sp>
        <p:nvSpPr>
          <p:cNvPr id="32785" name="Text Box 17"/>
          <p:cNvSpPr txBox="1">
            <a:spLocks noChangeArrowheads="1"/>
          </p:cNvSpPr>
          <p:nvPr/>
        </p:nvSpPr>
        <p:spPr bwMode="auto">
          <a:xfrm>
            <a:off x="2367280" y="2176143"/>
            <a:ext cx="4126655" cy="30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600"/>
              </a:lnSpc>
              <a:spcBef>
                <a:spcPts val="0"/>
              </a:spcBef>
              <a:buFontTx/>
              <a:buNone/>
            </a:pPr>
            <a:r>
              <a:rPr lang="en-US" sz="1600" dirty="0" smtClean="0">
                <a:solidFill>
                  <a:srgbClr val="1D2F68"/>
                </a:solidFill>
              </a:rPr>
              <a:t>Subcommittee for Aircraft Safety</a:t>
            </a:r>
            <a:endParaRPr lang="en-US" sz="1600" dirty="0">
              <a:solidFill>
                <a:srgbClr val="1D2F68"/>
              </a:solidFill>
            </a:endParaRPr>
          </a:p>
        </p:txBody>
      </p:sp>
      <p:sp>
        <p:nvSpPr>
          <p:cNvPr id="32786" name="Text Box 18"/>
          <p:cNvSpPr txBox="1">
            <a:spLocks noChangeArrowheads="1"/>
          </p:cNvSpPr>
          <p:nvPr/>
        </p:nvSpPr>
        <p:spPr bwMode="auto">
          <a:xfrm>
            <a:off x="1717040" y="2644225"/>
            <a:ext cx="4593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buFontTx/>
              <a:buNone/>
            </a:pPr>
            <a:r>
              <a:rPr lang="en-US" sz="1600" dirty="0" smtClean="0">
                <a:solidFill>
                  <a:srgbClr val="1D2F68"/>
                </a:solidFill>
              </a:rPr>
              <a:t>Michelle Coppedge</a:t>
            </a:r>
          </a:p>
          <a:p>
            <a:pPr>
              <a:spcBef>
                <a:spcPts val="0"/>
              </a:spcBef>
              <a:buFontTx/>
              <a:buNone/>
            </a:pPr>
            <a:r>
              <a:rPr lang="en-US" sz="1600" dirty="0" smtClean="0">
                <a:solidFill>
                  <a:srgbClr val="1D2F68"/>
                </a:solidFill>
              </a:rPr>
              <a:t>Director, Aeronautical Center</a:t>
            </a:r>
            <a:endParaRPr lang="en-US" sz="1600" dirty="0">
              <a:solidFill>
                <a:srgbClr val="1D2F68"/>
              </a:solidFill>
            </a:endParaRPr>
          </a:p>
        </p:txBody>
      </p:sp>
      <p:sp>
        <p:nvSpPr>
          <p:cNvPr id="32787" name="Text Box 19"/>
          <p:cNvSpPr txBox="1">
            <a:spLocks noChangeArrowheads="1"/>
          </p:cNvSpPr>
          <p:nvPr/>
        </p:nvSpPr>
        <p:spPr bwMode="auto">
          <a:xfrm>
            <a:off x="1717040" y="3206549"/>
            <a:ext cx="36989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solidFill>
                  <a:srgbClr val="1D2F68"/>
                </a:solidFill>
              </a:rPr>
              <a:t>March 8, 2017</a:t>
            </a:r>
            <a:endParaRPr lang="en-US" sz="1600" dirty="0">
              <a:solidFill>
                <a:srgbClr val="1D2F68"/>
              </a:solidFill>
            </a:endParaRPr>
          </a:p>
        </p:txBody>
      </p:sp>
      <p:grpSp>
        <p:nvGrpSpPr>
          <p:cNvPr id="7" name="Group 1080"/>
          <p:cNvGrpSpPr>
            <a:grpSpLocks/>
          </p:cNvGrpSpPr>
          <p:nvPr/>
        </p:nvGrpSpPr>
        <p:grpSpPr bwMode="auto">
          <a:xfrm>
            <a:off x="6248939" y="326165"/>
            <a:ext cx="2525393" cy="792904"/>
            <a:chOff x="3700" y="171"/>
            <a:chExt cx="1825" cy="573"/>
          </a:xfrm>
        </p:grpSpPr>
        <p:pic>
          <p:nvPicPr>
            <p:cNvPr id="8"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71"/>
            <p:cNvSpPr txBox="1">
              <a:spLocks noChangeArrowheads="1"/>
            </p:cNvSpPr>
            <p:nvPr userDrawn="1"/>
          </p:nvSpPr>
          <p:spPr bwMode="ltGray">
            <a:xfrm>
              <a:off x="4288" y="288"/>
              <a:ext cx="1237"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accent2">
                      <a:lumMod val="75000"/>
                    </a:schemeClr>
                  </a:solidFill>
                </a:rPr>
                <a:t>Federal Aviation</a:t>
              </a:r>
            </a:p>
            <a:p>
              <a:pPr>
                <a:lnSpc>
                  <a:spcPct val="85000"/>
                </a:lnSpc>
                <a:spcBef>
                  <a:spcPct val="0"/>
                </a:spcBef>
                <a:buFontTx/>
                <a:buNone/>
              </a:pPr>
              <a:r>
                <a:rPr lang="en-US" sz="1800" b="1" dirty="0">
                  <a:solidFill>
                    <a:schemeClr val="accent2">
                      <a:lumMod val="75000"/>
                    </a:schemeClr>
                  </a:solidFill>
                </a:rPr>
                <a:t>Administration</a:t>
              </a:r>
            </a:p>
          </p:txBody>
        </p:sp>
      </p:grpSp>
      <p:sp>
        <p:nvSpPr>
          <p:cNvPr id="2" name="TextBox 1"/>
          <p:cNvSpPr txBox="1"/>
          <p:nvPr/>
        </p:nvSpPr>
        <p:spPr bwMode="auto">
          <a:xfrm>
            <a:off x="1202267" y="1905000"/>
            <a:ext cx="184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endParaRPr lang="en-US" sz="1200" b="1" dirty="0">
              <a:solidFill>
                <a:srgbClr val="C0C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8" y="258366"/>
            <a:ext cx="8932332" cy="457200"/>
          </a:xfrm>
        </p:spPr>
        <p:txBody>
          <a:bodyPr/>
          <a:lstStyle/>
          <a:p>
            <a:r>
              <a:rPr lang="en-US" dirty="0" smtClean="0"/>
              <a:t>MMAC Impact in the Community</a:t>
            </a:r>
            <a:endParaRPr lang="en-US" dirty="0"/>
          </a:p>
        </p:txBody>
      </p:sp>
      <p:sp>
        <p:nvSpPr>
          <p:cNvPr id="5" name="Content Placeholder 2"/>
          <p:cNvSpPr>
            <a:spLocks noGrp="1"/>
          </p:cNvSpPr>
          <p:nvPr>
            <p:ph idx="1"/>
          </p:nvPr>
        </p:nvSpPr>
        <p:spPr>
          <a:xfrm>
            <a:off x="419099" y="894034"/>
            <a:ext cx="8648698" cy="3293269"/>
          </a:xfrm>
        </p:spPr>
        <p:txBody>
          <a:bodyPr/>
          <a:lstStyle/>
          <a:p>
            <a:pPr eaLnBrk="0" hangingPunct="0"/>
            <a:r>
              <a:rPr lang="en-US" sz="2000" dirty="0"/>
              <a:t>Overall </a:t>
            </a:r>
            <a:r>
              <a:rPr lang="en-US" sz="2000" dirty="0" smtClean="0"/>
              <a:t>impact on Oklahoma economy is </a:t>
            </a:r>
            <a:r>
              <a:rPr lang="en-US" sz="2000" dirty="0"/>
              <a:t>approximately </a:t>
            </a:r>
            <a:r>
              <a:rPr lang="en-US" sz="2000" dirty="0" smtClean="0"/>
              <a:t>$1.2 billion</a:t>
            </a:r>
            <a:endParaRPr lang="en-US" sz="2000" dirty="0"/>
          </a:p>
          <a:p>
            <a:pPr lvl="0" eaLnBrk="0" hangingPunct="0"/>
            <a:r>
              <a:rPr lang="en-US" sz="2000" dirty="0" smtClean="0"/>
              <a:t>Largest </a:t>
            </a:r>
            <a:r>
              <a:rPr lang="en-US" sz="2000" dirty="0"/>
              <a:t>concentration of DOT employees outside </a:t>
            </a:r>
            <a:r>
              <a:rPr lang="en-US" sz="2000" dirty="0" smtClean="0"/>
              <a:t>Washington </a:t>
            </a:r>
            <a:r>
              <a:rPr lang="en-US" sz="2000" dirty="0"/>
              <a:t>DC</a:t>
            </a:r>
          </a:p>
          <a:p>
            <a:pPr lvl="0" eaLnBrk="0" hangingPunct="0"/>
            <a:r>
              <a:rPr lang="en-US" sz="2000" dirty="0" smtClean="0"/>
              <a:t>Provides a wide </a:t>
            </a:r>
            <a:r>
              <a:rPr lang="en-US" sz="2000" dirty="0"/>
              <a:t>variety of </a:t>
            </a:r>
            <a:r>
              <a:rPr lang="en-US" sz="2000" dirty="0" smtClean="0"/>
              <a:t>jobs including engineering</a:t>
            </a:r>
            <a:r>
              <a:rPr lang="en-US" sz="2000" dirty="0"/>
              <a:t>, </a:t>
            </a:r>
            <a:r>
              <a:rPr lang="en-US" sz="2000" dirty="0" smtClean="0"/>
              <a:t>accounting, technicians</a:t>
            </a:r>
            <a:r>
              <a:rPr lang="en-US" sz="2000" dirty="0"/>
              <a:t>, </a:t>
            </a:r>
            <a:r>
              <a:rPr lang="en-US" sz="2000" dirty="0" smtClean="0"/>
              <a:t>psychology, human factors</a:t>
            </a:r>
            <a:r>
              <a:rPr lang="en-US" sz="2000" dirty="0"/>
              <a:t>, </a:t>
            </a:r>
            <a:r>
              <a:rPr lang="en-US" sz="2000" dirty="0" smtClean="0"/>
              <a:t>administration, operations research, and aviation mechanics, to name a few.</a:t>
            </a:r>
            <a:endParaRPr lang="en-US" sz="2000" dirty="0"/>
          </a:p>
          <a:p>
            <a:pPr marL="0" indent="0">
              <a:buNone/>
            </a:pP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912" r="2816"/>
          <a:stretch/>
        </p:blipFill>
        <p:spPr bwMode="auto">
          <a:xfrm>
            <a:off x="2534356" y="2963214"/>
            <a:ext cx="1888408" cy="157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524" y="2969564"/>
            <a:ext cx="2635454" cy="157576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9564"/>
            <a:ext cx="2536097" cy="157576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0147" t="12907" r="-2" b="2617"/>
          <a:stretch/>
        </p:blipFill>
        <p:spPr>
          <a:xfrm>
            <a:off x="7030297" y="2971681"/>
            <a:ext cx="2122170" cy="1578797"/>
          </a:xfrm>
          <a:prstGeom prst="rect">
            <a:avLst/>
          </a:prstGeom>
        </p:spPr>
      </p:pic>
    </p:spTree>
    <p:extLst>
      <p:ext uri="{BB962C8B-B14F-4D97-AF65-F5344CB8AC3E}">
        <p14:creationId xmlns:p14="http://schemas.microsoft.com/office/powerpoint/2010/main" val="2132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Center Population</a:t>
            </a:r>
            <a:endParaRPr lang="en-US" dirty="0"/>
          </a:p>
        </p:txBody>
      </p:sp>
      <p:sp>
        <p:nvSpPr>
          <p:cNvPr id="5" name="Slide Number Placeholder 4"/>
          <p:cNvSpPr>
            <a:spLocks noGrp="1"/>
          </p:cNvSpPr>
          <p:nvPr>
            <p:ph type="sldNum" sz="quarter" idx="12"/>
          </p:nvPr>
        </p:nvSpPr>
        <p:spPr/>
        <p:txBody>
          <a:bodyPr/>
          <a:lstStyle/>
          <a:p>
            <a:fld id="{836266C2-23C9-4679-9EA6-D74DA6C8C265}" type="slidenum">
              <a:rPr lang="en-US" smtClean="0">
                <a:solidFill>
                  <a:srgbClr val="FFFFFF">
                    <a:lumMod val="65000"/>
                  </a:srgbClr>
                </a:solidFill>
              </a:rPr>
              <a:pPr/>
              <a:t>11</a:t>
            </a:fld>
            <a:endParaRPr lang="en-US">
              <a:solidFill>
                <a:srgbClr val="FFFFFF">
                  <a:lumMod val="65000"/>
                </a:srgbClr>
              </a:solidFill>
            </a:endParaRPr>
          </a:p>
        </p:txBody>
      </p:sp>
      <p:sp>
        <p:nvSpPr>
          <p:cNvPr id="2" name="TextBox 1"/>
          <p:cNvSpPr txBox="1"/>
          <p:nvPr/>
        </p:nvSpPr>
        <p:spPr bwMode="auto">
          <a:xfrm>
            <a:off x="761998" y="1295238"/>
            <a:ext cx="30649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000000"/>
                </a:solidFill>
              </a:rPr>
              <a:t>Permanent Employees	 3,600</a:t>
            </a:r>
          </a:p>
          <a:p>
            <a:pPr>
              <a:buFontTx/>
              <a:buNone/>
            </a:pPr>
            <a:r>
              <a:rPr lang="en-US" sz="1200" b="1" dirty="0" smtClean="0">
                <a:solidFill>
                  <a:srgbClr val="000000"/>
                </a:solidFill>
              </a:rPr>
              <a:t>Contractors              	 1,500</a:t>
            </a:r>
          </a:p>
          <a:p>
            <a:pPr>
              <a:buFontTx/>
              <a:buNone/>
            </a:pPr>
            <a:r>
              <a:rPr lang="en-US" sz="1200" b="1" dirty="0" smtClean="0">
                <a:solidFill>
                  <a:srgbClr val="000000"/>
                </a:solidFill>
              </a:rPr>
              <a:t>Student Body*     1,000 to 1,200</a:t>
            </a:r>
          </a:p>
          <a:p>
            <a:pPr>
              <a:buFontTx/>
              <a:buNone/>
            </a:pPr>
            <a:r>
              <a:rPr lang="en-US" sz="1200" b="1" dirty="0" smtClean="0">
                <a:solidFill>
                  <a:srgbClr val="000000"/>
                </a:solidFill>
              </a:rPr>
              <a:t>Total		 6,300*</a:t>
            </a:r>
          </a:p>
          <a:p>
            <a:pPr>
              <a:buFontTx/>
              <a:buNone/>
            </a:pPr>
            <a:r>
              <a:rPr lang="en-US" sz="1200" b="1" dirty="0" smtClean="0">
                <a:solidFill>
                  <a:srgbClr val="000000"/>
                </a:solidFill>
              </a:rPr>
              <a:t>*On average approximately 1,000 to 1,200 in-resident students per day attend over 2,200 classes conducted annually.</a:t>
            </a:r>
            <a:endParaRPr lang="en-US" sz="1200" b="1" dirty="0">
              <a:solidFill>
                <a:srgbClr val="000000"/>
              </a:solidFill>
            </a:endParaRPr>
          </a:p>
        </p:txBody>
      </p:sp>
      <p:graphicFrame>
        <p:nvGraphicFramePr>
          <p:cNvPr id="3" name="Chart 2"/>
          <p:cNvGraphicFramePr/>
          <p:nvPr>
            <p:extLst>
              <p:ext uri="{D42A27DB-BD31-4B8C-83A1-F6EECF244321}">
                <p14:modId xmlns:p14="http://schemas.microsoft.com/office/powerpoint/2010/main" val="2321349947"/>
              </p:ext>
            </p:extLst>
          </p:nvPr>
        </p:nvGraphicFramePr>
        <p:xfrm>
          <a:off x="4272280" y="558800"/>
          <a:ext cx="4531360" cy="287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126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alphaModFix amt="54000"/>
            <a:extLst>
              <a:ext uri="{28A0092B-C50C-407E-A947-70E740481C1C}">
                <a14:useLocalDpi xmlns:a14="http://schemas.microsoft.com/office/drawing/2010/main" val="0"/>
              </a:ext>
            </a:extLst>
          </a:blip>
          <a:stretch>
            <a:fillRect/>
          </a:stretch>
        </p:blipFill>
        <p:spPr>
          <a:xfrm>
            <a:off x="0" y="821414"/>
            <a:ext cx="5675057" cy="3697843"/>
          </a:xfrm>
          <a:prstGeom prst="rect">
            <a:avLst/>
          </a:prstGeom>
          <a:effectLst/>
        </p:spPr>
      </p:pic>
      <p:sp>
        <p:nvSpPr>
          <p:cNvPr id="2" name="Title 1"/>
          <p:cNvSpPr>
            <a:spLocks noGrp="1"/>
          </p:cNvSpPr>
          <p:nvPr>
            <p:ph type="title"/>
          </p:nvPr>
        </p:nvSpPr>
        <p:spPr/>
        <p:txBody>
          <a:bodyPr/>
          <a:lstStyle/>
          <a:p>
            <a:r>
              <a:rPr lang="en-US" sz="3600" dirty="0" smtClean="0"/>
              <a:t>Partnerships and Customers</a:t>
            </a:r>
            <a:endParaRPr lang="en-US" sz="3600" dirty="0"/>
          </a:p>
        </p:txBody>
      </p:sp>
      <p:sp>
        <p:nvSpPr>
          <p:cNvPr id="5" name="Slide Number Placeholder 4"/>
          <p:cNvSpPr>
            <a:spLocks noGrp="1"/>
          </p:cNvSpPr>
          <p:nvPr>
            <p:ph type="sldNum" sz="quarter" idx="12"/>
          </p:nvPr>
        </p:nvSpPr>
        <p:spPr/>
        <p:txBody>
          <a:bodyPr/>
          <a:lstStyle/>
          <a:p>
            <a:fld id="{836266C2-23C9-4679-9EA6-D74DA6C8C265}" type="slidenum">
              <a:rPr lang="en-US" smtClean="0">
                <a:solidFill>
                  <a:srgbClr val="FFFFFF">
                    <a:lumMod val="65000"/>
                  </a:srgbClr>
                </a:solidFill>
              </a:rPr>
              <a:pPr/>
              <a:t>12</a:t>
            </a:fld>
            <a:endParaRPr lang="en-US">
              <a:solidFill>
                <a:srgbClr val="FFFFFF">
                  <a:lumMod val="65000"/>
                </a:srgbClr>
              </a:solidFill>
            </a:endParaRPr>
          </a:p>
        </p:txBody>
      </p:sp>
      <p:sp>
        <p:nvSpPr>
          <p:cNvPr id="8" name="Rectangle 3"/>
          <p:cNvSpPr txBox="1">
            <a:spLocks noChangeArrowheads="1"/>
          </p:cNvSpPr>
          <p:nvPr/>
        </p:nvSpPr>
        <p:spPr bwMode="auto">
          <a:xfrm>
            <a:off x="4064000" y="1186727"/>
            <a:ext cx="5080000" cy="326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indent="-285750"/>
            <a:r>
              <a:rPr lang="en-US" sz="1800" b="0" kern="0" dirty="0">
                <a:solidFill>
                  <a:srgbClr val="000000"/>
                </a:solidFill>
              </a:rPr>
              <a:t>Federal Aviation Administration</a:t>
            </a:r>
          </a:p>
          <a:p>
            <a:pPr indent="-285750"/>
            <a:r>
              <a:rPr lang="en-US" sz="1800" b="0" kern="0" dirty="0">
                <a:solidFill>
                  <a:srgbClr val="000000"/>
                </a:solidFill>
              </a:rPr>
              <a:t>Department of Transportation</a:t>
            </a:r>
          </a:p>
          <a:p>
            <a:pPr indent="-285750"/>
            <a:r>
              <a:rPr lang="en-US" sz="1800" b="0" kern="0" dirty="0">
                <a:solidFill>
                  <a:srgbClr val="000000"/>
                </a:solidFill>
              </a:rPr>
              <a:t>Department of Defense</a:t>
            </a:r>
          </a:p>
          <a:p>
            <a:pPr indent="-285750"/>
            <a:r>
              <a:rPr lang="en-US" sz="1800" b="0" kern="0" dirty="0">
                <a:solidFill>
                  <a:srgbClr val="000000"/>
                </a:solidFill>
              </a:rPr>
              <a:t>Other Federal Agencies</a:t>
            </a:r>
          </a:p>
          <a:p>
            <a:pPr indent="-285750"/>
            <a:r>
              <a:rPr lang="en-US" sz="1800" b="0" kern="0" dirty="0">
                <a:solidFill>
                  <a:srgbClr val="000000"/>
                </a:solidFill>
              </a:rPr>
              <a:t>Aviation Industry</a:t>
            </a:r>
          </a:p>
          <a:p>
            <a:pPr indent="-285750"/>
            <a:r>
              <a:rPr lang="en-US" sz="1800" b="0" kern="0" dirty="0">
                <a:solidFill>
                  <a:srgbClr val="000000"/>
                </a:solidFill>
              </a:rPr>
              <a:t>State &amp; International </a:t>
            </a:r>
            <a:r>
              <a:rPr lang="en-US" sz="1800" b="0" kern="0" dirty="0" smtClean="0">
                <a:solidFill>
                  <a:srgbClr val="000000"/>
                </a:solidFill>
              </a:rPr>
              <a:t>Governments</a:t>
            </a:r>
          </a:p>
          <a:p>
            <a:pPr indent="-285750"/>
            <a:r>
              <a:rPr lang="en-US" sz="1800" b="0" kern="0" dirty="0" smtClean="0">
                <a:solidFill>
                  <a:srgbClr val="000000"/>
                </a:solidFill>
              </a:rPr>
              <a:t>Unions:  </a:t>
            </a:r>
            <a:r>
              <a:rPr lang="en-US" sz="1600" b="0" kern="0" dirty="0" smtClean="0">
                <a:solidFill>
                  <a:srgbClr val="000000"/>
                </a:solidFill>
              </a:rPr>
              <a:t>AFGE Local 2282, LIUNA Local 2097, NATCA, PASS, PAACE, NAGE</a:t>
            </a:r>
          </a:p>
          <a:p>
            <a:pPr indent="-285750"/>
            <a:r>
              <a:rPr lang="en-US" sz="1800" b="0" kern="0" dirty="0" smtClean="0">
                <a:solidFill>
                  <a:srgbClr val="000000"/>
                </a:solidFill>
              </a:rPr>
              <a:t>Primary &amp; Secondary Academic Institutions</a:t>
            </a:r>
            <a:endParaRPr lang="en-US" sz="1800" b="0" kern="0" dirty="0">
              <a:solidFill>
                <a:srgbClr val="000000"/>
              </a:solidFill>
            </a:endParaRPr>
          </a:p>
        </p:txBody>
      </p:sp>
    </p:spTree>
    <p:extLst>
      <p:ext uri="{BB962C8B-B14F-4D97-AF65-F5344CB8AC3E}">
        <p14:creationId xmlns:p14="http://schemas.microsoft.com/office/powerpoint/2010/main" val="138786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vin O'Connor\Desktop\FAALC.jpg"/>
          <p:cNvPicPr>
            <a:picLocks noChangeAspect="1" noChangeArrowheads="1"/>
          </p:cNvPicPr>
          <p:nvPr/>
        </p:nvPicPr>
        <p:blipFill rotWithShape="1">
          <a:blip r:embed="rId3">
            <a:extLst>
              <a:ext uri="{28A0092B-C50C-407E-A947-70E740481C1C}">
                <a14:useLocalDpi xmlns:a14="http://schemas.microsoft.com/office/drawing/2010/main" val="0"/>
              </a:ext>
            </a:extLst>
          </a:blip>
          <a:srcRect l="1029"/>
          <a:stretch/>
        </p:blipFill>
        <p:spPr bwMode="auto">
          <a:xfrm>
            <a:off x="0" y="3117427"/>
            <a:ext cx="7333368" cy="14259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416" y="1458177"/>
            <a:ext cx="2139518" cy="176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descr="Y:\Photos\4020\AML4020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416" y="2791596"/>
            <a:ext cx="2132712" cy="17518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7" y="359970"/>
            <a:ext cx="6697134" cy="457200"/>
          </a:xfrm>
        </p:spPr>
        <p:txBody>
          <a:bodyPr/>
          <a:lstStyle/>
          <a:p>
            <a:r>
              <a:rPr lang="en-US" sz="3600" dirty="0" smtClean="0"/>
              <a:t>FAA Logistics Center </a:t>
            </a:r>
            <a:br>
              <a:rPr lang="en-US" sz="3600" dirty="0" smtClean="0"/>
            </a:br>
            <a:r>
              <a:rPr lang="en-US" sz="2000" i="1" dirty="0" smtClean="0"/>
              <a:t>(AMC Org)</a:t>
            </a:r>
            <a:endParaRPr lang="en-US" sz="2000" i="1" dirty="0"/>
          </a:p>
        </p:txBody>
      </p:sp>
      <p:sp>
        <p:nvSpPr>
          <p:cNvPr id="3" name="Content Placeholder 2"/>
          <p:cNvSpPr>
            <a:spLocks noGrp="1"/>
          </p:cNvSpPr>
          <p:nvPr>
            <p:ph idx="1"/>
          </p:nvPr>
        </p:nvSpPr>
        <p:spPr>
          <a:xfrm>
            <a:off x="410632" y="1232703"/>
            <a:ext cx="8050213" cy="3293269"/>
          </a:xfrm>
        </p:spPr>
        <p:txBody>
          <a:bodyPr/>
          <a:lstStyle/>
          <a:p>
            <a:pPr marL="285750" indent="-285750">
              <a:lnSpc>
                <a:spcPct val="120000"/>
              </a:lnSpc>
            </a:pPr>
            <a:r>
              <a:rPr lang="en-US" sz="2000" dirty="0"/>
              <a:t>Only </a:t>
            </a:r>
            <a:r>
              <a:rPr lang="en-US" sz="2000" dirty="0" smtClean="0"/>
              <a:t>source </a:t>
            </a:r>
            <a:r>
              <a:rPr lang="en-US" sz="2000" dirty="0"/>
              <a:t>of </a:t>
            </a:r>
            <a:r>
              <a:rPr lang="en-US" sz="2000" dirty="0" smtClean="0"/>
              <a:t>Maintenance, Repair, &amp; Operations</a:t>
            </a:r>
            <a:br>
              <a:rPr lang="en-US" sz="2000" dirty="0" smtClean="0"/>
            </a:br>
            <a:r>
              <a:rPr lang="en-US" sz="2000" dirty="0" smtClean="0"/>
              <a:t>for FAA</a:t>
            </a:r>
            <a:endParaRPr lang="en-US" sz="2000" dirty="0"/>
          </a:p>
          <a:p>
            <a:pPr marL="285750" indent="-285750">
              <a:lnSpc>
                <a:spcPct val="120000"/>
              </a:lnSpc>
            </a:pPr>
            <a:r>
              <a:rPr lang="en-US" sz="2000" dirty="0"/>
              <a:t>Supports 48,000 different systems</a:t>
            </a:r>
          </a:p>
          <a:p>
            <a:pPr marL="285750" indent="-285750">
              <a:lnSpc>
                <a:spcPct val="120000"/>
              </a:lnSpc>
            </a:pPr>
            <a:r>
              <a:rPr lang="en-US" sz="2000" dirty="0"/>
              <a:t>Manages over $760M in </a:t>
            </a:r>
            <a:r>
              <a:rPr lang="en-US" sz="2000" dirty="0" smtClean="0"/>
              <a:t>inventory</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3524" y="2115"/>
            <a:ext cx="2144786" cy="1462617"/>
          </a:xfrm>
          <a:prstGeom prst="rect">
            <a:avLst/>
          </a:prstGeom>
        </p:spPr>
      </p:pic>
    </p:spTree>
    <p:extLst>
      <p:ext uri="{BB962C8B-B14F-4D97-AF65-F5344CB8AC3E}">
        <p14:creationId xmlns:p14="http://schemas.microsoft.com/office/powerpoint/2010/main" val="191761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85" y="368437"/>
            <a:ext cx="6852708" cy="457200"/>
          </a:xfrm>
        </p:spPr>
        <p:txBody>
          <a:bodyPr/>
          <a:lstStyle/>
          <a:p>
            <a:r>
              <a:rPr lang="en-US" sz="3600" dirty="0" smtClean="0"/>
              <a:t>FAA Academy</a:t>
            </a:r>
            <a:br>
              <a:rPr lang="en-US" sz="3600" dirty="0" smtClean="0"/>
            </a:br>
            <a:r>
              <a:rPr lang="en-US" sz="2000" i="1" dirty="0" smtClean="0"/>
              <a:t>(</a:t>
            </a:r>
            <a:r>
              <a:rPr lang="en-US" sz="2000" i="1" dirty="0"/>
              <a:t>AMC Org)</a:t>
            </a:r>
            <a:endParaRPr lang="en-US" sz="2000" dirty="0"/>
          </a:p>
        </p:txBody>
      </p:sp>
      <p:sp>
        <p:nvSpPr>
          <p:cNvPr id="6" name="Content Placeholder 5"/>
          <p:cNvSpPr>
            <a:spLocks noGrp="1"/>
          </p:cNvSpPr>
          <p:nvPr>
            <p:ph idx="1"/>
          </p:nvPr>
        </p:nvSpPr>
        <p:spPr>
          <a:xfrm>
            <a:off x="454898" y="1181901"/>
            <a:ext cx="8050213" cy="3293269"/>
          </a:xfrm>
        </p:spPr>
        <p:txBody>
          <a:bodyPr/>
          <a:lstStyle/>
          <a:p>
            <a:r>
              <a:rPr lang="en-US" sz="2000" dirty="0"/>
              <a:t>Sole provider of aviation technical </a:t>
            </a:r>
            <a:r>
              <a:rPr lang="en-US" sz="2000" dirty="0" smtClean="0"/>
              <a:t>training</a:t>
            </a:r>
            <a:endParaRPr lang="en-US" sz="2000" dirty="0"/>
          </a:p>
          <a:p>
            <a:r>
              <a:rPr lang="en-US" sz="2000" dirty="0"/>
              <a:t>Trains </a:t>
            </a:r>
            <a:r>
              <a:rPr lang="en-US" sz="2000" dirty="0" smtClean="0"/>
              <a:t>approximately 80,000 </a:t>
            </a:r>
            <a:r>
              <a:rPr lang="en-US" sz="2000" dirty="0"/>
              <a:t>students </a:t>
            </a:r>
            <a:r>
              <a:rPr lang="en-US" sz="2000" dirty="0" smtClean="0"/>
              <a:t/>
            </a:r>
            <a:br>
              <a:rPr lang="en-US" sz="2000" dirty="0" smtClean="0"/>
            </a:br>
            <a:r>
              <a:rPr lang="en-US" sz="2000" dirty="0" smtClean="0"/>
              <a:t>annually</a:t>
            </a:r>
            <a:endParaRPr lang="en-US" sz="2000" dirty="0"/>
          </a:p>
          <a:p>
            <a:r>
              <a:rPr lang="en-US" sz="2000" dirty="0"/>
              <a:t>Accredited through </a:t>
            </a:r>
            <a:r>
              <a:rPr lang="en-US" sz="2000" dirty="0" smtClean="0"/>
              <a:t>the North </a:t>
            </a:r>
            <a:r>
              <a:rPr lang="en-US" sz="2000" dirty="0"/>
              <a:t>Central </a:t>
            </a:r>
            <a:r>
              <a:rPr lang="en-US" sz="2000" dirty="0" smtClean="0"/>
              <a:t/>
            </a:r>
            <a:br>
              <a:rPr lang="en-US" sz="2000" dirty="0" smtClean="0"/>
            </a:br>
            <a:r>
              <a:rPr lang="en-US" sz="2000" dirty="0" smtClean="0"/>
              <a:t>Association </a:t>
            </a:r>
            <a:r>
              <a:rPr lang="en-US" sz="2000" dirty="0"/>
              <a:t>(NCA) of Colleges and Schools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pic>
        <p:nvPicPr>
          <p:cNvPr id="18"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5375" y="0"/>
            <a:ext cx="1870674" cy="113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375" y="2058363"/>
            <a:ext cx="1870675" cy="1161654"/>
          </a:xfrm>
          <a:prstGeom prst="rect">
            <a:avLst/>
          </a:prstGeom>
          <a:ln>
            <a:noFill/>
            <a:prstDash val="solid"/>
          </a:ln>
          <a:effectLst>
            <a:outerShdw blurRad="292100" dist="139700" dir="2700000" algn="tl" rotWithShape="0">
              <a:srgbClr val="333333">
                <a:alpha val="65000"/>
              </a:srgbClr>
            </a:outerShdw>
          </a:effectLst>
        </p:spPr>
      </p:pic>
      <p:pic>
        <p:nvPicPr>
          <p:cNvPr id="20" name="Picture 2" descr="H:\New Pics-Stella-June 2014-Student Names\DSC_21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1337" y="3215896"/>
            <a:ext cx="2339597" cy="1326952"/>
          </a:xfrm>
          <a:prstGeom prst="rect">
            <a:avLst/>
          </a:prstGeom>
          <a:noFill/>
          <a:ln>
            <a:noFill/>
            <a:prstDash val="solid"/>
          </a:ln>
          <a:extLst>
            <a:ext uri="{909E8E84-426E-40DD-AFC4-6F175D3DCCD1}">
              <a14:hiddenFill xmlns:a14="http://schemas.microsoft.com/office/drawing/2010/main">
                <a:solidFill>
                  <a:srgbClr val="FFFFFF"/>
                </a:solidFill>
              </a14:hiddenFill>
            </a:ext>
          </a:extLst>
        </p:spPr>
      </p:pic>
      <p:pic>
        <p:nvPicPr>
          <p:cNvPr id="17" name="Picture Placeholder 4"/>
          <p:cNvPicPr>
            <a:picLocks noChangeAspect="1"/>
          </p:cNvPicPr>
          <p:nvPr/>
        </p:nvPicPr>
        <p:blipFill rotWithShape="1">
          <a:blip r:embed="rId6" cstate="print">
            <a:extLst>
              <a:ext uri="{28A0092B-C50C-407E-A947-70E740481C1C}">
                <a14:useLocalDpi xmlns:a14="http://schemas.microsoft.com/office/drawing/2010/main" val="0"/>
              </a:ext>
            </a:extLst>
          </a:blip>
          <a:srcRect t="3865"/>
          <a:stretch/>
        </p:blipFill>
        <p:spPr>
          <a:xfrm>
            <a:off x="3848424" y="3216854"/>
            <a:ext cx="3018042" cy="1326952"/>
          </a:xfrm>
          <a:prstGeom prst="rect">
            <a:avLst/>
          </a:prstGeom>
        </p:spPr>
      </p:pic>
      <p:pic>
        <p:nvPicPr>
          <p:cNvPr id="12" name="Picture 11" descr="Acadimy Background.psd"/>
          <p:cNvPicPr>
            <a:picLocks noChangeAspect="1"/>
          </p:cNvPicPr>
          <p:nvPr/>
        </p:nvPicPr>
        <p:blipFill rotWithShape="1">
          <a:blip r:embed="rId7" cstate="print">
            <a:extLst>
              <a:ext uri="{28A0092B-C50C-407E-A947-70E740481C1C}">
                <a14:useLocalDpi xmlns:a14="http://schemas.microsoft.com/office/drawing/2010/main" val="0"/>
              </a:ext>
            </a:extLst>
          </a:blip>
          <a:srcRect t="14624" b="7371"/>
          <a:stretch/>
        </p:blipFill>
        <p:spPr>
          <a:xfrm>
            <a:off x="0" y="3216854"/>
            <a:ext cx="3856891" cy="132695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9416" y="999155"/>
            <a:ext cx="1884253" cy="1058899"/>
          </a:xfrm>
          <a:prstGeom prst="rect">
            <a:avLst/>
          </a:prstGeom>
        </p:spPr>
      </p:pic>
    </p:spTree>
    <p:extLst>
      <p:ext uri="{BB962C8B-B14F-4D97-AF65-F5344CB8AC3E}">
        <p14:creationId xmlns:p14="http://schemas.microsoft.com/office/powerpoint/2010/main" val="416646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393833"/>
            <a:ext cx="8472488" cy="457200"/>
          </a:xfrm>
        </p:spPr>
        <p:txBody>
          <a:bodyPr/>
          <a:lstStyle/>
          <a:p>
            <a:r>
              <a:rPr lang="en-US" sz="3600" dirty="0" smtClean="0"/>
              <a:t>Enterprise Services Center </a:t>
            </a:r>
            <a:br>
              <a:rPr lang="en-US" sz="3600" dirty="0" smtClean="0"/>
            </a:br>
            <a:r>
              <a:rPr lang="en-US" sz="2000" i="1" dirty="0" smtClean="0"/>
              <a:t>(AMC Org)</a:t>
            </a:r>
            <a:endParaRPr lang="en-US" sz="3600" i="1" dirty="0"/>
          </a:p>
        </p:txBody>
      </p:sp>
      <p:sp>
        <p:nvSpPr>
          <p:cNvPr id="3" name="Content Placeholder 2"/>
          <p:cNvSpPr>
            <a:spLocks noGrp="1"/>
          </p:cNvSpPr>
          <p:nvPr>
            <p:ph idx="1"/>
          </p:nvPr>
        </p:nvSpPr>
        <p:spPr>
          <a:xfrm>
            <a:off x="512236" y="1198835"/>
            <a:ext cx="6633631" cy="3293269"/>
          </a:xfrm>
        </p:spPr>
        <p:txBody>
          <a:bodyPr/>
          <a:lstStyle/>
          <a:p>
            <a:r>
              <a:rPr lang="en-US" sz="2000" dirty="0"/>
              <a:t>One of </a:t>
            </a:r>
            <a:r>
              <a:rPr lang="en-US" sz="2000" dirty="0" smtClean="0"/>
              <a:t>four designated Shared </a:t>
            </a:r>
            <a:r>
              <a:rPr lang="en-US" sz="2000" dirty="0"/>
              <a:t>Service Providers </a:t>
            </a:r>
            <a:r>
              <a:rPr lang="en-US" sz="2000" dirty="0" smtClean="0"/>
              <a:t>in Government</a:t>
            </a:r>
            <a:endParaRPr lang="en-US" sz="2000" dirty="0"/>
          </a:p>
          <a:p>
            <a:r>
              <a:rPr lang="en-US" sz="2000" dirty="0"/>
              <a:t>Handles financial services for </a:t>
            </a:r>
            <a:r>
              <a:rPr lang="en-US" sz="2000" dirty="0" smtClean="0"/>
              <a:t>the entire </a:t>
            </a:r>
            <a:r>
              <a:rPr lang="en-US" sz="2000" dirty="0"/>
              <a:t>DOT</a:t>
            </a:r>
          </a:p>
          <a:p>
            <a:r>
              <a:rPr lang="en-US" sz="2000" dirty="0" smtClean="0"/>
              <a:t>Only </a:t>
            </a:r>
            <a:r>
              <a:rPr lang="en-US" sz="2000" dirty="0"/>
              <a:t>Government entity to achieve </a:t>
            </a:r>
            <a:r>
              <a:rPr lang="en-US" sz="2000" dirty="0" smtClean="0"/>
              <a:t>3</a:t>
            </a:r>
            <a:r>
              <a:rPr lang="en-US" sz="2000" baseline="30000" dirty="0" smtClean="0"/>
              <a:t>rd</a:t>
            </a:r>
            <a:r>
              <a:rPr lang="en-US" sz="2000" dirty="0" smtClean="0"/>
              <a:t> </a:t>
            </a:r>
            <a:r>
              <a:rPr lang="en-US" sz="2000" dirty="0"/>
              <a:t>Party Assessment </a:t>
            </a:r>
            <a:r>
              <a:rPr lang="en-US" sz="2000" dirty="0" smtClean="0"/>
              <a:t>Organization </a:t>
            </a:r>
            <a:br>
              <a:rPr lang="en-US" sz="2000" dirty="0" smtClean="0"/>
            </a:br>
            <a:r>
              <a:rPr lang="en-US" sz="2000" dirty="0" smtClean="0"/>
              <a:t>Certification </a:t>
            </a:r>
            <a:r>
              <a:rPr lang="en-US" sz="2000" dirty="0"/>
              <a:t>(3PAO)</a:t>
            </a:r>
          </a:p>
          <a:p>
            <a:endParaRPr lang="en-US" sz="20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15</a:t>
            </a:fld>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2859" y="681300"/>
            <a:ext cx="1678075" cy="219334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850" y="2877263"/>
            <a:ext cx="3103475" cy="1665544"/>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15884" b="8518"/>
          <a:stretch/>
        </p:blipFill>
        <p:spPr>
          <a:xfrm>
            <a:off x="7482859" y="2852962"/>
            <a:ext cx="1678075" cy="1691427"/>
          </a:xfrm>
          <a:prstGeom prst="rect">
            <a:avLst/>
          </a:prstGeom>
        </p:spPr>
      </p:pic>
    </p:spTree>
    <p:extLst>
      <p:ext uri="{BB962C8B-B14F-4D97-AF65-F5344CB8AC3E}">
        <p14:creationId xmlns:p14="http://schemas.microsoft.com/office/powerpoint/2010/main" val="97731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47-NASA-CAM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69698"/>
            <a:ext cx="2204785" cy="137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7825" y="385366"/>
            <a:ext cx="8472488" cy="457200"/>
          </a:xfrm>
        </p:spPr>
        <p:txBody>
          <a:bodyPr/>
          <a:lstStyle/>
          <a:p>
            <a:r>
              <a:rPr lang="en-US" sz="3600" dirty="0" smtClean="0"/>
              <a:t>Civil Aerospace Medical Institute </a:t>
            </a:r>
            <a:br>
              <a:rPr lang="en-US" sz="3600" dirty="0" smtClean="0"/>
            </a:br>
            <a:r>
              <a:rPr lang="en-US" sz="2000" i="1" dirty="0" smtClean="0"/>
              <a:t>(AVS LOB)</a:t>
            </a:r>
            <a:endParaRPr lang="en-US" sz="2000" i="1" dirty="0"/>
          </a:p>
        </p:txBody>
      </p:sp>
      <p:sp>
        <p:nvSpPr>
          <p:cNvPr id="3" name="Content Placeholder 2"/>
          <p:cNvSpPr>
            <a:spLocks noGrp="1"/>
          </p:cNvSpPr>
          <p:nvPr>
            <p:ph idx="1"/>
          </p:nvPr>
        </p:nvSpPr>
        <p:spPr>
          <a:xfrm>
            <a:off x="571500" y="1148032"/>
            <a:ext cx="8050213" cy="3293269"/>
          </a:xfrm>
        </p:spPr>
        <p:txBody>
          <a:bodyPr/>
          <a:lstStyle/>
          <a:p>
            <a:r>
              <a:rPr lang="en-US" sz="2000" dirty="0"/>
              <a:t>Aviation &amp; Space Human Factors </a:t>
            </a:r>
            <a:r>
              <a:rPr lang="en-US" sz="2000" dirty="0" smtClean="0"/>
              <a:t/>
            </a:r>
            <a:br>
              <a:rPr lang="en-US" sz="2000" dirty="0" smtClean="0"/>
            </a:br>
            <a:r>
              <a:rPr lang="en-US" sz="2000" dirty="0" smtClean="0"/>
              <a:t>and </a:t>
            </a:r>
            <a:r>
              <a:rPr lang="en-US" sz="2000" dirty="0"/>
              <a:t>Medical Research </a:t>
            </a:r>
          </a:p>
          <a:p>
            <a:r>
              <a:rPr lang="en-US" sz="2000" dirty="0"/>
              <a:t>Operates a medical clinic for MMAC</a:t>
            </a:r>
          </a:p>
          <a:p>
            <a:r>
              <a:rPr lang="en-US" sz="2000" dirty="0"/>
              <a:t>Issues 425,000 medical certificates </a:t>
            </a:r>
            <a:r>
              <a:rPr lang="en-US" sz="2000" dirty="0" smtClean="0"/>
              <a:t/>
            </a:r>
            <a:br>
              <a:rPr lang="en-US" sz="2000" dirty="0" smtClean="0"/>
            </a:br>
            <a:r>
              <a:rPr lang="en-US" sz="2000" dirty="0" smtClean="0"/>
              <a:t>annually</a:t>
            </a:r>
            <a:endParaRPr lang="en-US" sz="2000" dirty="0"/>
          </a:p>
          <a:p>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pic>
        <p:nvPicPr>
          <p:cNvPr id="2052" name="Picture 4" descr="SurvivalT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91" y="3169694"/>
            <a:ext cx="2463947" cy="137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DSCN68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571" y="1660529"/>
            <a:ext cx="2001129" cy="150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amichamb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1339" y="3160888"/>
            <a:ext cx="2001128" cy="13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FlexSim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9099" y="3169673"/>
            <a:ext cx="2519765" cy="137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8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viation "/>
          <p:cNvPicPr>
            <a:picLocks noChangeAspect="1" noChangeArrowheads="1"/>
          </p:cNvPicPr>
          <p:nvPr/>
        </p:nvPicPr>
        <p:blipFill rotWithShape="1">
          <a:blip r:embed="rId3">
            <a:extLst>
              <a:ext uri="{28A0092B-C50C-407E-A947-70E740481C1C}">
                <a14:useLocalDpi xmlns:a14="http://schemas.microsoft.com/office/drawing/2010/main" val="0"/>
              </a:ext>
            </a:extLst>
          </a:blip>
          <a:srcRect l="4514"/>
          <a:stretch/>
        </p:blipFill>
        <p:spPr bwMode="auto">
          <a:xfrm>
            <a:off x="0" y="2899833"/>
            <a:ext cx="6525173" cy="16400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551" y="385364"/>
            <a:ext cx="4024622" cy="457200"/>
          </a:xfrm>
        </p:spPr>
        <p:txBody>
          <a:bodyPr/>
          <a:lstStyle/>
          <a:p>
            <a:r>
              <a:rPr lang="en-US" sz="3200" dirty="0" smtClean="0"/>
              <a:t>Flight Standards </a:t>
            </a:r>
            <a:r>
              <a:rPr lang="en-US" sz="2000" i="1" dirty="0" smtClean="0"/>
              <a:t>(Tenant, AVS LOB)</a:t>
            </a:r>
            <a:endParaRPr lang="en-US" sz="2000" i="1" dirty="0"/>
          </a:p>
        </p:txBody>
      </p:sp>
      <p:sp>
        <p:nvSpPr>
          <p:cNvPr id="3" name="Content Placeholder 2"/>
          <p:cNvSpPr>
            <a:spLocks noGrp="1"/>
          </p:cNvSpPr>
          <p:nvPr>
            <p:ph sz="half" idx="1"/>
          </p:nvPr>
        </p:nvSpPr>
        <p:spPr>
          <a:xfrm>
            <a:off x="325965" y="1148033"/>
            <a:ext cx="4112320" cy="3293269"/>
          </a:xfrm>
        </p:spPr>
        <p:txBody>
          <a:bodyPr/>
          <a:lstStyle/>
          <a:p>
            <a:r>
              <a:rPr lang="en-US" sz="1800" dirty="0" smtClean="0"/>
              <a:t>Sets standards  and provides oversight, certification, inspection, surveillance, investigation and enforcement</a:t>
            </a:r>
            <a:endParaRPr lang="en-US" sz="1800" dirty="0"/>
          </a:p>
        </p:txBody>
      </p:sp>
      <p:sp>
        <p:nvSpPr>
          <p:cNvPr id="4" name="Content Placeholder 3"/>
          <p:cNvSpPr>
            <a:spLocks noGrp="1"/>
          </p:cNvSpPr>
          <p:nvPr>
            <p:ph sz="half" idx="2"/>
          </p:nvPr>
        </p:nvSpPr>
        <p:spPr>
          <a:xfrm>
            <a:off x="4815938" y="1131099"/>
            <a:ext cx="3949700" cy="3293269"/>
          </a:xfrm>
        </p:spPr>
        <p:txBody>
          <a:bodyPr/>
          <a:lstStyle/>
          <a:p>
            <a:r>
              <a:rPr lang="en-US" sz="1800" dirty="0" smtClean="0"/>
              <a:t>Develops, maintains, </a:t>
            </a:r>
            <a:r>
              <a:rPr lang="en-US" sz="1800" dirty="0"/>
              <a:t>and </a:t>
            </a:r>
            <a:r>
              <a:rPr lang="en-US" sz="1800" dirty="0" smtClean="0"/>
              <a:t>operates </a:t>
            </a:r>
            <a:r>
              <a:rPr lang="en-US" sz="1800" dirty="0"/>
              <a:t>national programs for </a:t>
            </a:r>
            <a:r>
              <a:rPr lang="en-US" sz="1800" dirty="0" smtClean="0"/>
              <a:t>registration </a:t>
            </a:r>
            <a:r>
              <a:rPr lang="en-US" sz="1800" dirty="0"/>
              <a:t>of </a:t>
            </a:r>
            <a:r>
              <a:rPr lang="en-US" sz="1800" dirty="0" smtClean="0"/>
              <a:t>all US aircraft </a:t>
            </a:r>
            <a:r>
              <a:rPr lang="en-US" sz="1800" dirty="0"/>
              <a:t>and certification of airmen.</a:t>
            </a:r>
          </a:p>
        </p:txBody>
      </p:sp>
      <p:sp>
        <p:nvSpPr>
          <p:cNvPr id="5" name="Slide Number Placeholder 4"/>
          <p:cNvSpPr>
            <a:spLocks noGrp="1"/>
          </p:cNvSpPr>
          <p:nvPr>
            <p:ph type="sldNum" sz="quarter" idx="12"/>
          </p:nvPr>
        </p:nvSpPr>
        <p:spPr/>
        <p:txBody>
          <a:bodyPr/>
          <a:lstStyle/>
          <a:p>
            <a:fld id="{836266C2-23C9-4679-9EA6-D74DA6C8C265}" type="slidenum">
              <a:rPr lang="en-US" smtClean="0"/>
              <a:pPr/>
              <a:t>17</a:t>
            </a:fld>
            <a:endParaRPr lang="en-US"/>
          </a:p>
        </p:txBody>
      </p:sp>
      <p:sp>
        <p:nvSpPr>
          <p:cNvPr id="6" name="Title 1"/>
          <p:cNvSpPr txBox="1">
            <a:spLocks/>
          </p:cNvSpPr>
          <p:nvPr/>
        </p:nvSpPr>
        <p:spPr bwMode="auto">
          <a:xfrm>
            <a:off x="4472147" y="385145"/>
            <a:ext cx="453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200" kern="0" dirty="0" smtClean="0"/>
              <a:t>Civil Aviation Registry </a:t>
            </a:r>
          </a:p>
          <a:p>
            <a:pPr>
              <a:buNone/>
            </a:pPr>
            <a:r>
              <a:rPr lang="en-US" sz="2000" i="1" kern="0" dirty="0" smtClean="0"/>
              <a:t>(Tenant, AVS LOB)</a:t>
            </a:r>
            <a:endParaRPr lang="en-US" sz="2000" i="1" kern="0" dirty="0"/>
          </a:p>
        </p:txBody>
      </p:sp>
      <p:pic>
        <p:nvPicPr>
          <p:cNvPr id="2052" name="Picture 4" descr="Image result for us airmen regist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87" r="11628" b="25287"/>
          <a:stretch/>
        </p:blipFill>
        <p:spPr bwMode="auto">
          <a:xfrm>
            <a:off x="3900236" y="2899834"/>
            <a:ext cx="2360246" cy="1651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irplane with N numb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582" b="12508"/>
          <a:stretch/>
        </p:blipFill>
        <p:spPr bwMode="auto">
          <a:xfrm>
            <a:off x="6141667" y="2899834"/>
            <a:ext cx="3019267"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75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7" y="469058"/>
            <a:ext cx="3979602" cy="457200"/>
          </a:xfrm>
        </p:spPr>
        <p:txBody>
          <a:bodyPr/>
          <a:lstStyle/>
          <a:p>
            <a:r>
              <a:rPr lang="en-US" sz="2800" dirty="0" smtClean="0"/>
              <a:t>Transportation Safety Institute </a:t>
            </a:r>
            <a:r>
              <a:rPr lang="en-US" sz="2000" i="1" dirty="0" smtClean="0"/>
              <a:t>(Tenant, DOT)</a:t>
            </a:r>
            <a:endParaRPr lang="en-US" sz="3600" i="1" dirty="0"/>
          </a:p>
        </p:txBody>
      </p:sp>
      <p:sp>
        <p:nvSpPr>
          <p:cNvPr id="3" name="Content Placeholder 2"/>
          <p:cNvSpPr>
            <a:spLocks noGrp="1"/>
          </p:cNvSpPr>
          <p:nvPr>
            <p:ph sz="half" idx="1"/>
          </p:nvPr>
        </p:nvSpPr>
        <p:spPr>
          <a:xfrm>
            <a:off x="546107" y="1266571"/>
            <a:ext cx="3948113" cy="3293269"/>
          </a:xfrm>
        </p:spPr>
        <p:txBody>
          <a:bodyPr/>
          <a:lstStyle/>
          <a:p>
            <a:r>
              <a:rPr lang="en-US" sz="1800" dirty="0" smtClean="0"/>
              <a:t>Provides safety and security training for aviation, highway traffic, transit, motor carrier, and hazardous materials.</a:t>
            </a:r>
            <a:endParaRPr lang="en-US" sz="1800" dirty="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4950"/>
          <a:stretch/>
        </p:blipFill>
        <p:spPr>
          <a:xfrm>
            <a:off x="1" y="3095211"/>
            <a:ext cx="6893984" cy="1446673"/>
          </a:xfrm>
        </p:spPr>
      </p:pic>
      <p:sp>
        <p:nvSpPr>
          <p:cNvPr id="5" name="Slide Number Placeholder 4"/>
          <p:cNvSpPr>
            <a:spLocks noGrp="1"/>
          </p:cNvSpPr>
          <p:nvPr>
            <p:ph type="sldNum" sz="quarter" idx="12"/>
          </p:nvPr>
        </p:nvSpPr>
        <p:spPr/>
        <p:txBody>
          <a:bodyPr/>
          <a:lstStyle/>
          <a:p>
            <a:fld id="{836266C2-23C9-4679-9EA6-D74DA6C8C265}" type="slidenum">
              <a:rPr lang="en-US" smtClean="0"/>
              <a:pPr/>
              <a:t>18</a:t>
            </a:fld>
            <a:endParaRPr lang="en-US"/>
          </a:p>
        </p:txBody>
      </p:sp>
      <p:sp>
        <p:nvSpPr>
          <p:cNvPr id="7" name="Title 1"/>
          <p:cNvSpPr txBox="1">
            <a:spLocks/>
          </p:cNvSpPr>
          <p:nvPr/>
        </p:nvSpPr>
        <p:spPr bwMode="auto">
          <a:xfrm>
            <a:off x="4953002" y="409789"/>
            <a:ext cx="424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800" kern="0" dirty="0" smtClean="0"/>
              <a:t>2</a:t>
            </a:r>
            <a:r>
              <a:rPr lang="en-US" sz="2800" kern="0" baseline="30000" dirty="0" smtClean="0"/>
              <a:t>nd</a:t>
            </a:r>
            <a:r>
              <a:rPr lang="en-US" sz="2800" kern="0" dirty="0" smtClean="0"/>
              <a:t> Level Engineering</a:t>
            </a:r>
            <a:r>
              <a:rPr lang="en-US" sz="3200" kern="0" dirty="0" smtClean="0"/>
              <a:t/>
            </a:r>
            <a:br>
              <a:rPr lang="en-US" sz="3200" kern="0" dirty="0" smtClean="0"/>
            </a:br>
            <a:r>
              <a:rPr lang="en-US" sz="2000" i="1" kern="0" dirty="0" smtClean="0"/>
              <a:t>(Tenant, ATO LOB)</a:t>
            </a:r>
            <a:endParaRPr lang="en-US" sz="3600" i="1" kern="0" dirty="0"/>
          </a:p>
        </p:txBody>
      </p:sp>
      <p:sp>
        <p:nvSpPr>
          <p:cNvPr id="9" name="Content Placeholder 2"/>
          <p:cNvSpPr txBox="1">
            <a:spLocks/>
          </p:cNvSpPr>
          <p:nvPr/>
        </p:nvSpPr>
        <p:spPr bwMode="auto">
          <a:xfrm>
            <a:off x="5229756" y="1266572"/>
            <a:ext cx="3685648" cy="178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800">
                <a:solidFill>
                  <a:schemeClr val="tx1"/>
                </a:solidFill>
                <a:latin typeface="+mn-lt"/>
              </a:defRPr>
            </a:lvl4pPr>
            <a:lvl5pPr marL="2057400" indent="-228600" algn="l" rtl="0" fontAlgn="base">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n-US" sz="1800" kern="0" dirty="0" smtClean="0"/>
              <a:t>Provides support for software, hardware, technical documentation, and direct engineering support for the NAS.</a:t>
            </a:r>
            <a:endParaRPr lang="en-US" sz="1800" kern="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5355"/>
          <a:stretch/>
        </p:blipFill>
        <p:spPr>
          <a:xfrm>
            <a:off x="6887973" y="3098800"/>
            <a:ext cx="2272961" cy="1441563"/>
          </a:xfrm>
          <a:prstGeom prst="rect">
            <a:avLst/>
          </a:prstGeom>
        </p:spPr>
      </p:pic>
    </p:spTree>
    <p:extLst>
      <p:ext uri="{BB962C8B-B14F-4D97-AF65-F5344CB8AC3E}">
        <p14:creationId xmlns:p14="http://schemas.microsoft.com/office/powerpoint/2010/main" val="2207909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4502" y="1325833"/>
            <a:ext cx="8050213" cy="3293269"/>
          </a:xfrm>
        </p:spPr>
        <p:txBody>
          <a:bodyPr/>
          <a:lstStyle/>
          <a:p>
            <a:r>
              <a:rPr lang="en-US" sz="1800" dirty="0" smtClean="0"/>
              <a:t>Using FAA aircraft (owned, leased, rented, UAS), conducts flight inspection; currency; proficiency, qualification, and standardization; research, development, test and evaluation; support; training; and transportation. </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
        <p:nvSpPr>
          <p:cNvPr id="6" name="Rectangle 5"/>
          <p:cNvSpPr/>
          <p:nvPr/>
        </p:nvSpPr>
        <p:spPr bwMode="auto">
          <a:xfrm>
            <a:off x="0" y="-41242"/>
            <a:ext cx="5837473" cy="455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10" name="Picture 2" descr="Above the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b="18025"/>
          <a:stretch/>
        </p:blipFill>
        <p:spPr bwMode="auto">
          <a:xfrm>
            <a:off x="6678561" y="3006615"/>
            <a:ext cx="2465439" cy="15285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ight Inspection Fl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73" y="3006615"/>
            <a:ext cx="2399803"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allenger mainten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409" y="3006615"/>
            <a:ext cx="2004724" cy="1528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hallenger Capit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06616"/>
            <a:ext cx="2381250" cy="153352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bwMode="auto">
          <a:xfrm>
            <a:off x="301622" y="486968"/>
            <a:ext cx="847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smtClean="0"/>
              <a:t>Flight Program Operations </a:t>
            </a:r>
            <a:br>
              <a:rPr lang="en-US" sz="3600" kern="0" dirty="0" smtClean="0"/>
            </a:br>
            <a:r>
              <a:rPr lang="en-US" sz="2000" i="1" kern="0" dirty="0" smtClean="0"/>
              <a:t>(Tenant ATO LOB)</a:t>
            </a:r>
            <a:endParaRPr lang="en-US" sz="2000" i="1" kern="0" dirty="0"/>
          </a:p>
        </p:txBody>
      </p:sp>
    </p:spTree>
    <p:extLst>
      <p:ext uri="{BB962C8B-B14F-4D97-AF65-F5344CB8AC3E}">
        <p14:creationId xmlns:p14="http://schemas.microsoft.com/office/powerpoint/2010/main" val="3506274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782634" y="629511"/>
            <a:ext cx="4894315" cy="1386695"/>
          </a:xfrm>
        </p:spPr>
        <p:txBody>
          <a:bodyPr/>
          <a:lstStyle/>
          <a:p>
            <a:pPr marL="0" indent="0">
              <a:buNone/>
            </a:pPr>
            <a:r>
              <a:rPr lang="en-US" sz="2000" dirty="0" smtClean="0"/>
              <a:t>Mission:</a:t>
            </a:r>
            <a:r>
              <a:rPr lang="en-US" sz="2000" dirty="0"/>
              <a:t/>
            </a:r>
            <a:br>
              <a:rPr lang="en-US" sz="2000" dirty="0"/>
            </a:br>
            <a:endParaRPr lang="en-US" sz="1000" dirty="0" smtClean="0"/>
          </a:p>
          <a:p>
            <a:pPr marL="0" indent="0">
              <a:buNone/>
            </a:pPr>
            <a:r>
              <a:rPr lang="en-US" sz="1400" b="0" dirty="0" smtClean="0"/>
              <a:t>Serve </a:t>
            </a:r>
            <a:r>
              <a:rPr lang="en-US" sz="1400" b="0" dirty="0"/>
              <a:t>the United States by ensuring a fast, safe, efficient, accessible and convenient transportation system that meets our vital national interests and enhances the quality of life of the American people, today and into the future</a:t>
            </a:r>
            <a:r>
              <a:rPr lang="en-US" sz="1400" b="0" dirty="0" smtClean="0"/>
              <a:t>.</a:t>
            </a:r>
          </a:p>
        </p:txBody>
      </p:sp>
      <p:sp>
        <p:nvSpPr>
          <p:cNvPr id="2" name="Slide Number Placeholder 1"/>
          <p:cNvSpPr>
            <a:spLocks noGrp="1"/>
          </p:cNvSpPr>
          <p:nvPr>
            <p:ph type="sldNum" sz="quarter" idx="12"/>
          </p:nvPr>
        </p:nvSpPr>
        <p:spPr/>
        <p:txBody>
          <a:bodyPr/>
          <a:lstStyle/>
          <a:p>
            <a:fld id="{8579F915-29B1-4ADF-B1F4-B9108899500C}" type="slidenum">
              <a:rPr lang="en-US" smtClean="0">
                <a:solidFill>
                  <a:srgbClr val="FFFFFF">
                    <a:lumMod val="65000"/>
                  </a:srgbClr>
                </a:solidFill>
              </a:rPr>
              <a:pPr/>
              <a:t>2</a:t>
            </a:fld>
            <a:endParaRPr lang="en-US" dirty="0">
              <a:solidFill>
                <a:srgbClr val="FFFFFF">
                  <a:lumMod val="65000"/>
                </a:srgb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25" y="509360"/>
            <a:ext cx="2801059" cy="2150626"/>
          </a:xfrm>
          <a:prstGeom prst="rect">
            <a:avLst/>
          </a:prstGeom>
        </p:spPr>
      </p:pic>
      <p:sp>
        <p:nvSpPr>
          <p:cNvPr id="14" name="Rectangle 13"/>
          <p:cNvSpPr/>
          <p:nvPr/>
        </p:nvSpPr>
        <p:spPr>
          <a:xfrm>
            <a:off x="3782634" y="2358520"/>
            <a:ext cx="3426927" cy="861774"/>
          </a:xfrm>
          <a:prstGeom prst="rect">
            <a:avLst/>
          </a:prstGeom>
        </p:spPr>
        <p:txBody>
          <a:bodyPr wrap="square">
            <a:spAutoFit/>
          </a:bodyPr>
          <a:lstStyle/>
          <a:p>
            <a:pPr>
              <a:buFontTx/>
              <a:buNone/>
            </a:pPr>
            <a:r>
              <a:rPr lang="en-US" sz="2000" b="1" dirty="0" smtClean="0">
                <a:solidFill>
                  <a:srgbClr val="000000"/>
                </a:solidFill>
              </a:rPr>
              <a:t>55,000 </a:t>
            </a:r>
            <a:r>
              <a:rPr lang="en-US" sz="2000" b="1" dirty="0">
                <a:solidFill>
                  <a:srgbClr val="000000"/>
                </a:solidFill>
              </a:rPr>
              <a:t>employees</a:t>
            </a:r>
          </a:p>
          <a:p>
            <a:pPr>
              <a:buFontTx/>
              <a:buNone/>
            </a:pPr>
            <a:r>
              <a:rPr lang="en-US" sz="2000" b="1" dirty="0" smtClean="0">
                <a:solidFill>
                  <a:srgbClr val="000000"/>
                </a:solidFill>
              </a:rPr>
              <a:t>$</a:t>
            </a:r>
            <a:r>
              <a:rPr lang="en-US" sz="2000" b="1" dirty="0">
                <a:solidFill>
                  <a:srgbClr val="000000"/>
                </a:solidFill>
              </a:rPr>
              <a:t>70 </a:t>
            </a:r>
            <a:r>
              <a:rPr lang="en-US" sz="2000" b="1" dirty="0" smtClean="0">
                <a:solidFill>
                  <a:srgbClr val="000000"/>
                </a:solidFill>
              </a:rPr>
              <a:t>billion budget</a:t>
            </a:r>
            <a:endParaRPr lang="en-US" sz="2000" b="1" dirty="0">
              <a:solidFill>
                <a:srgbClr val="000000"/>
              </a:solidFill>
            </a:endParaRPr>
          </a:p>
        </p:txBody>
      </p:sp>
    </p:spTree>
    <p:extLst>
      <p:ext uri="{BB962C8B-B14F-4D97-AF65-F5344CB8AC3E}">
        <p14:creationId xmlns:p14="http://schemas.microsoft.com/office/powerpoint/2010/main" val="35582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617035" y="905977"/>
            <a:ext cx="4145472" cy="3293269"/>
          </a:xfrm>
        </p:spPr>
        <p:txBody>
          <a:bodyPr/>
          <a:lstStyle/>
          <a:p>
            <a:r>
              <a:rPr lang="en-US" sz="1800" b="0" dirty="0" smtClean="0"/>
              <a:t>Quality </a:t>
            </a:r>
            <a:r>
              <a:rPr lang="en-US" sz="1800" b="0" dirty="0"/>
              <a:t>Systems </a:t>
            </a:r>
            <a:r>
              <a:rPr lang="en-US" sz="1800" b="0" dirty="0" smtClean="0"/>
              <a:t>and </a:t>
            </a:r>
            <a:r>
              <a:rPr lang="en-US" sz="1800" b="0" dirty="0"/>
              <a:t>Business </a:t>
            </a:r>
            <a:r>
              <a:rPr lang="en-US" sz="1800" b="0" dirty="0" smtClean="0"/>
              <a:t>Resources</a:t>
            </a:r>
            <a:endParaRPr lang="en-US" sz="1800" b="0" dirty="0"/>
          </a:p>
          <a:p>
            <a:r>
              <a:rPr lang="en-US" sz="1800" b="0" dirty="0" smtClean="0"/>
              <a:t>Budget and Performance</a:t>
            </a:r>
            <a:endParaRPr lang="en-US" sz="1800" b="0" dirty="0"/>
          </a:p>
          <a:p>
            <a:r>
              <a:rPr lang="en-US" sz="1800" b="0" dirty="0" smtClean="0"/>
              <a:t>Facility Management</a:t>
            </a:r>
          </a:p>
          <a:p>
            <a:endParaRPr lang="en-US" sz="1800" b="0" dirty="0"/>
          </a:p>
          <a:p>
            <a:pPr marL="0" indent="0">
              <a:buNone/>
            </a:pPr>
            <a:endParaRPr lang="en-US" sz="1800" b="0" dirty="0" smtClean="0"/>
          </a:p>
          <a:p>
            <a:pPr marL="0" indent="0">
              <a:buNone/>
            </a:pPr>
            <a:endParaRPr lang="en-US" sz="1800" b="0" dirty="0" smtClean="0"/>
          </a:p>
          <a:p>
            <a:r>
              <a:rPr lang="en-US" sz="1800" b="0" dirty="0" smtClean="0"/>
              <a:t>U.S. Coast Guard</a:t>
            </a:r>
          </a:p>
          <a:p>
            <a:r>
              <a:rPr lang="en-US" sz="1800" b="0" dirty="0" smtClean="0"/>
              <a:t>Office of Inspector General</a:t>
            </a:r>
          </a:p>
          <a:p>
            <a:r>
              <a:rPr lang="en-US" sz="1800" b="0" dirty="0" smtClean="0"/>
              <a:t>U.S. Air Force Flight Standards Agency</a:t>
            </a:r>
            <a:endParaRPr lang="en-US" sz="1800" b="0" dirty="0"/>
          </a:p>
        </p:txBody>
      </p:sp>
      <p:sp>
        <p:nvSpPr>
          <p:cNvPr id="9" name="Content Placeholder 2"/>
          <p:cNvSpPr>
            <a:spLocks noGrp="1"/>
          </p:cNvSpPr>
          <p:nvPr>
            <p:ph sz="half" idx="2"/>
          </p:nvPr>
        </p:nvSpPr>
        <p:spPr>
          <a:xfrm>
            <a:off x="5312728" y="1210777"/>
            <a:ext cx="4906537" cy="3183421"/>
          </a:xfrm>
        </p:spPr>
        <p:txBody>
          <a:bodyPr/>
          <a:lstStyle/>
          <a:p>
            <a:r>
              <a:rPr lang="en-US" sz="1800" b="0" dirty="0" smtClean="0"/>
              <a:t>Human Resources</a:t>
            </a:r>
            <a:endParaRPr lang="en-US" sz="1800" b="0" dirty="0"/>
          </a:p>
          <a:p>
            <a:r>
              <a:rPr lang="en-US" sz="1800" b="0" dirty="0" smtClean="0"/>
              <a:t>Public Affairs</a:t>
            </a:r>
          </a:p>
          <a:p>
            <a:r>
              <a:rPr lang="en-US" sz="1800" b="0" dirty="0" smtClean="0"/>
              <a:t>Legal Counsel</a:t>
            </a:r>
          </a:p>
          <a:p>
            <a:r>
              <a:rPr lang="en-US" sz="1800" b="0" dirty="0" smtClean="0"/>
              <a:t>Civil Rights</a:t>
            </a:r>
            <a:endParaRPr lang="en-US" sz="1800" b="0" dirty="0"/>
          </a:p>
          <a:p>
            <a:r>
              <a:rPr lang="en-US" sz="1800" b="0" dirty="0" smtClean="0"/>
              <a:t>Security and Investigations</a:t>
            </a:r>
            <a:endParaRPr lang="en-US" sz="1800" b="0" dirty="0"/>
          </a:p>
          <a:p>
            <a:r>
              <a:rPr lang="en-US" sz="1800" b="0" dirty="0" smtClean="0"/>
              <a:t>Acquisition</a:t>
            </a:r>
            <a:endParaRPr lang="en-US" sz="1800" b="0" dirty="0"/>
          </a:p>
          <a:p>
            <a:r>
              <a:rPr lang="en-US" sz="1800" b="0" dirty="0" smtClean="0"/>
              <a:t>Material and </a:t>
            </a:r>
            <a:r>
              <a:rPr lang="en-US" sz="1800" b="0" dirty="0"/>
              <a:t>Personal </a:t>
            </a:r>
            <a:r>
              <a:rPr lang="en-US" sz="1800" b="0" dirty="0" smtClean="0"/>
              <a:t>Property</a:t>
            </a:r>
            <a:endParaRPr lang="en-US" sz="1800" b="0" dirty="0"/>
          </a:p>
          <a:p>
            <a:r>
              <a:rPr lang="en-US" sz="1800" b="0" dirty="0"/>
              <a:t>FAA Small </a:t>
            </a:r>
            <a:r>
              <a:rPr lang="en-US" sz="1800" b="0" dirty="0" smtClean="0"/>
              <a:t>Business</a:t>
            </a:r>
            <a:endParaRPr lang="en-US" sz="1800" b="0" dirty="0"/>
          </a:p>
          <a:p>
            <a:r>
              <a:rPr lang="en-US" sz="1800" b="0" dirty="0" smtClean="0"/>
              <a:t>Strategic Acquisitions</a:t>
            </a:r>
            <a:endParaRPr lang="en-US" sz="1800" b="0" dirty="0"/>
          </a:p>
        </p:txBody>
      </p:sp>
      <p:sp>
        <p:nvSpPr>
          <p:cNvPr id="5" name="Slide Number Placeholder 4"/>
          <p:cNvSpPr>
            <a:spLocks noGrp="1"/>
          </p:cNvSpPr>
          <p:nvPr>
            <p:ph type="sldNum" sz="quarter" idx="12"/>
          </p:nvPr>
        </p:nvSpPr>
        <p:spPr/>
        <p:txBody>
          <a:bodyPr/>
          <a:lstStyle/>
          <a:p>
            <a:fld id="{836266C2-23C9-4679-9EA6-D74DA6C8C265}" type="slidenum">
              <a:rPr lang="en-US" sz="1100" smtClean="0"/>
              <a:pPr/>
              <a:t>20</a:t>
            </a:fld>
            <a:endParaRPr lang="en-US" sz="1100"/>
          </a:p>
        </p:txBody>
      </p:sp>
      <p:sp>
        <p:nvSpPr>
          <p:cNvPr id="12" name="Title 1"/>
          <p:cNvSpPr txBox="1">
            <a:spLocks/>
          </p:cNvSpPr>
          <p:nvPr/>
        </p:nvSpPr>
        <p:spPr bwMode="auto">
          <a:xfrm>
            <a:off x="379141" y="351497"/>
            <a:ext cx="40590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smtClean="0"/>
              <a:t>Staff Offices</a:t>
            </a:r>
            <a:endParaRPr lang="en-US" sz="2000" i="1" kern="0" dirty="0"/>
          </a:p>
        </p:txBody>
      </p:sp>
      <p:sp>
        <p:nvSpPr>
          <p:cNvPr id="14" name="Rectangle 13"/>
          <p:cNvSpPr/>
          <p:nvPr/>
        </p:nvSpPr>
        <p:spPr>
          <a:xfrm>
            <a:off x="5023960" y="820752"/>
            <a:ext cx="2071023" cy="400110"/>
          </a:xfrm>
          <a:prstGeom prst="rect">
            <a:avLst/>
          </a:prstGeom>
        </p:spPr>
        <p:txBody>
          <a:bodyPr wrap="none">
            <a:spAutoFit/>
          </a:bodyPr>
          <a:lstStyle/>
          <a:p>
            <a:pPr>
              <a:buNone/>
            </a:pPr>
            <a:r>
              <a:rPr lang="en-US" sz="2000" b="1" i="1" kern="0" dirty="0" smtClean="0">
                <a:solidFill>
                  <a:srgbClr val="1D2F68"/>
                </a:solidFill>
                <a:latin typeface="+mj-lt"/>
                <a:ea typeface="+mj-ea"/>
                <a:cs typeface="+mj-cs"/>
              </a:rPr>
              <a:t>(Tenants</a:t>
            </a:r>
            <a:r>
              <a:rPr lang="en-US" sz="2000" b="1" i="1" kern="0" dirty="0">
                <a:solidFill>
                  <a:srgbClr val="1D2F68"/>
                </a:solidFill>
                <a:latin typeface="+mj-lt"/>
                <a:ea typeface="+mj-ea"/>
                <a:cs typeface="+mj-cs"/>
              </a:rPr>
              <a:t>, FAA)</a:t>
            </a:r>
          </a:p>
        </p:txBody>
      </p:sp>
      <p:sp>
        <p:nvSpPr>
          <p:cNvPr id="15" name="Title 1"/>
          <p:cNvSpPr txBox="1">
            <a:spLocks/>
          </p:cNvSpPr>
          <p:nvPr/>
        </p:nvSpPr>
        <p:spPr bwMode="auto">
          <a:xfrm>
            <a:off x="5007034" y="358933"/>
            <a:ext cx="40590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smtClean="0"/>
              <a:t>Support</a:t>
            </a:r>
            <a:endParaRPr lang="en-US" sz="2000" i="1" kern="0" dirty="0"/>
          </a:p>
        </p:txBody>
      </p:sp>
      <p:sp>
        <p:nvSpPr>
          <p:cNvPr id="16" name="Title 1"/>
          <p:cNvSpPr txBox="1">
            <a:spLocks/>
          </p:cNvSpPr>
          <p:nvPr/>
        </p:nvSpPr>
        <p:spPr bwMode="auto">
          <a:xfrm>
            <a:off x="375427" y="2625684"/>
            <a:ext cx="40590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smtClean="0"/>
              <a:t>External</a:t>
            </a:r>
            <a:endParaRPr lang="en-US" sz="2000" i="1" kern="0" dirty="0"/>
          </a:p>
        </p:txBody>
      </p:sp>
    </p:spTree>
    <p:extLst>
      <p:ext uri="{BB962C8B-B14F-4D97-AF65-F5344CB8AC3E}">
        <p14:creationId xmlns:p14="http://schemas.microsoft.com/office/powerpoint/2010/main" val="2428099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3</a:t>
            </a:fld>
            <a:endParaRPr lang="en-US" dirty="0">
              <a:solidFill>
                <a:srgbClr val="FFFFFF">
                  <a:lumMod val="65000"/>
                </a:srgb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805" y="2528033"/>
            <a:ext cx="761445" cy="78581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605" y="285707"/>
            <a:ext cx="807520" cy="8353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645" y="334580"/>
            <a:ext cx="864028" cy="7864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665" y="1848881"/>
            <a:ext cx="1423988" cy="7239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2645" y="3211323"/>
            <a:ext cx="980620" cy="9806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001" y="1710105"/>
            <a:ext cx="989239" cy="100145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8130" y="3333104"/>
            <a:ext cx="948303" cy="94830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8139" y="3552413"/>
            <a:ext cx="1370432" cy="639535"/>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29" y="3296500"/>
            <a:ext cx="963613" cy="98490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608" y="2160815"/>
            <a:ext cx="1016907" cy="734433"/>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1975" y="1599405"/>
            <a:ext cx="1268395" cy="347214"/>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179" y="209364"/>
            <a:ext cx="1403765" cy="956699"/>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25471" y="340548"/>
            <a:ext cx="709613" cy="709613"/>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78940" y="1050159"/>
            <a:ext cx="2402468" cy="2402468"/>
          </a:xfrm>
          <a:prstGeom prst="rect">
            <a:avLst/>
          </a:prstGeom>
        </p:spPr>
      </p:pic>
    </p:spTree>
    <p:extLst>
      <p:ext uri="{BB962C8B-B14F-4D97-AF65-F5344CB8AC3E}">
        <p14:creationId xmlns:p14="http://schemas.microsoft.com/office/powerpoint/2010/main" val="183357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290759" y="197897"/>
            <a:ext cx="8472488" cy="457200"/>
          </a:xfrm>
        </p:spPr>
        <p:txBody>
          <a:bodyPr/>
          <a:lstStyle/>
          <a:p>
            <a:r>
              <a:rPr lang="en-US" dirty="0" smtClean="0"/>
              <a:t>FAA Organizational Overview</a:t>
            </a:r>
            <a:endParaRPr lang="en-US" dirty="0"/>
          </a:p>
        </p:txBody>
      </p:sp>
      <p:sp>
        <p:nvSpPr>
          <p:cNvPr id="4" name="Slide Number Placeholder 5"/>
          <p:cNvSpPr>
            <a:spLocks noGrp="1"/>
          </p:cNvSpPr>
          <p:nvPr>
            <p:ph type="sldNum" sz="quarter" idx="12"/>
          </p:nvPr>
        </p:nvSpPr>
        <p:spPr/>
        <p:txBody>
          <a:bodyPr/>
          <a:lstStyle/>
          <a:p>
            <a:fld id="{B3B1794D-CE01-4982-8A1C-98D478D9AB49}" type="slidenum">
              <a:rPr lang="en-US"/>
              <a:pPr/>
              <a:t>4</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6472"/>
          <a:stretch/>
        </p:blipFill>
        <p:spPr>
          <a:xfrm>
            <a:off x="0" y="847246"/>
            <a:ext cx="9161048" cy="4296259"/>
          </a:xfrm>
          <a:prstGeom prst="rect">
            <a:avLst/>
          </a:prstGeom>
        </p:spPr>
      </p:pic>
      <p:sp>
        <p:nvSpPr>
          <p:cNvPr id="6" name="TextBox 5"/>
          <p:cNvSpPr txBox="1"/>
          <p:nvPr/>
        </p:nvSpPr>
        <p:spPr bwMode="auto">
          <a:xfrm>
            <a:off x="103322" y="960900"/>
            <a:ext cx="1544665"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20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Airports </a:t>
            </a:r>
            <a:endParaRPr lang="en-US" sz="20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a:p>
            <a:pPr algn="ctr">
              <a:buNone/>
            </a:pP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t>
            </a:r>
            <a:r>
              <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ARP</a:t>
            </a: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t>
            </a:r>
            <a:endPar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p:txBody>
      </p:sp>
      <p:sp>
        <p:nvSpPr>
          <p:cNvPr id="8" name="TextBox 7"/>
          <p:cNvSpPr txBox="1"/>
          <p:nvPr/>
        </p:nvSpPr>
        <p:spPr bwMode="auto">
          <a:xfrm>
            <a:off x="1986368" y="960900"/>
            <a:ext cx="154466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Air Traffic Organization </a:t>
            </a:r>
            <a:endParaRPr lang="en-US" sz="15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a:p>
            <a:pPr algn="ctr">
              <a:buNone/>
            </a:pP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(ATO)</a:t>
            </a:r>
            <a:endPar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p:txBody>
      </p:sp>
      <p:sp>
        <p:nvSpPr>
          <p:cNvPr id="9" name="TextBox 8"/>
          <p:cNvSpPr txBox="1"/>
          <p:nvPr/>
        </p:nvSpPr>
        <p:spPr bwMode="auto">
          <a:xfrm>
            <a:off x="3753182" y="935331"/>
            <a:ext cx="1544665"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20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Aviation Safety </a:t>
            </a:r>
            <a:endParaRPr lang="en-US" sz="20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a:p>
            <a:pPr algn="ctr">
              <a:buNone/>
            </a:pP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(AVS)</a:t>
            </a:r>
            <a:endPar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p:txBody>
      </p:sp>
      <p:sp>
        <p:nvSpPr>
          <p:cNvPr id="10" name="TextBox 9"/>
          <p:cNvSpPr txBox="1"/>
          <p:nvPr/>
        </p:nvSpPr>
        <p:spPr bwMode="auto">
          <a:xfrm>
            <a:off x="5629767" y="991436"/>
            <a:ext cx="1544665"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2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Commercial Space Transportation </a:t>
            </a:r>
          </a:p>
          <a:p>
            <a:pPr algn="ctr">
              <a:buNone/>
            </a:pP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(AST)</a:t>
            </a:r>
            <a:endPar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p:txBody>
      </p:sp>
      <p:sp>
        <p:nvSpPr>
          <p:cNvPr id="11" name="TextBox 10"/>
          <p:cNvSpPr txBox="1"/>
          <p:nvPr/>
        </p:nvSpPr>
        <p:spPr bwMode="auto">
          <a:xfrm>
            <a:off x="7506354" y="983984"/>
            <a:ext cx="1544665"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6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Security &amp; Hazardous Materials Safety </a:t>
            </a:r>
            <a:endParaRPr lang="en-US" sz="16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a:p>
            <a:pPr algn="ctr">
              <a:buNone/>
            </a:pPr>
            <a:r>
              <a:rPr lang="en-US" sz="1400" b="1" dirty="0" smtClean="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rPr>
              <a:t>(ASH)</a:t>
            </a:r>
            <a:endParaRPr lang="en-US" sz="1400" b="1" dirty="0">
              <a:solidFill>
                <a:schemeClr val="bg1"/>
              </a:solidFill>
              <a:effectLst>
                <a:outerShdw blurRad="50800" dist="38100" dir="5400000" algn="t" rotWithShape="0">
                  <a:prstClr val="black">
                    <a:alpha val="40000"/>
                  </a:prstClr>
                </a:outerShdw>
              </a:effectLst>
              <a:latin typeface="Arial Black" charset="0"/>
              <a:ea typeface="Arial Black" charset="0"/>
              <a:cs typeface="Arial Black" charset="0"/>
            </a:endParaRPr>
          </a:p>
        </p:txBody>
      </p:sp>
      <p:pic>
        <p:nvPicPr>
          <p:cNvPr id="3" name="Picture 2" descr="FAA 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36" y="33993"/>
            <a:ext cx="809761" cy="8097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6" name="Group 80895"/>
          <p:cNvGrpSpPr/>
          <p:nvPr/>
        </p:nvGrpSpPr>
        <p:grpSpPr>
          <a:xfrm>
            <a:off x="415677" y="573113"/>
            <a:ext cx="8118673" cy="3908735"/>
            <a:chOff x="525895" y="784796"/>
            <a:chExt cx="7490128" cy="3719225"/>
          </a:xfrm>
        </p:grpSpPr>
        <p:sp>
          <p:nvSpPr>
            <p:cNvPr id="26" name="Summing Junction 25"/>
            <p:cNvSpPr/>
            <p:nvPr/>
          </p:nvSpPr>
          <p:spPr bwMode="auto">
            <a:xfrm>
              <a:off x="525895" y="784796"/>
              <a:ext cx="7490128" cy="3719225"/>
            </a:xfrm>
            <a:prstGeom prst="flowChartSummingJunction">
              <a:avLst/>
            </a:prstGeom>
            <a:solidFill>
              <a:schemeClr val="accent1">
                <a:lumMod val="90000"/>
              </a:schemeClr>
            </a:solidFill>
            <a:ln>
              <a:noFill/>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3" name="TextBox 2"/>
            <p:cNvSpPr txBox="1"/>
            <p:nvPr/>
          </p:nvSpPr>
          <p:spPr bwMode="auto">
            <a:xfrm>
              <a:off x="5573681" y="1915715"/>
              <a:ext cx="1644346" cy="199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lvl="0">
                <a:spcAft>
                  <a:spcPts val="0"/>
                </a:spcAft>
              </a:pPr>
              <a:r>
                <a:rPr lang="en-US" sz="900" dirty="0" smtClean="0"/>
                <a:t> Audits and Evaluations</a:t>
              </a:r>
            </a:p>
            <a:p>
              <a:pPr lvl="0">
                <a:spcAft>
                  <a:spcPts val="0"/>
                </a:spcAft>
              </a:pPr>
              <a:r>
                <a:rPr lang="en-US" sz="900" dirty="0" smtClean="0"/>
                <a:t> Chief Counsel *</a:t>
              </a:r>
            </a:p>
            <a:p>
              <a:pPr lvl="0">
                <a:spcAft>
                  <a:spcPts val="0"/>
                </a:spcAft>
              </a:pPr>
              <a:r>
                <a:rPr lang="en-US" sz="900" dirty="0" smtClean="0"/>
                <a:t> Civil Rights *</a:t>
              </a:r>
            </a:p>
            <a:p>
              <a:pPr lvl="0">
                <a:spcAft>
                  <a:spcPts val="0"/>
                </a:spcAft>
              </a:pPr>
              <a:r>
                <a:rPr lang="en-US" sz="900" dirty="0" smtClean="0"/>
                <a:t> Communications</a:t>
              </a:r>
            </a:p>
            <a:p>
              <a:pPr lvl="0">
                <a:spcAft>
                  <a:spcPts val="0"/>
                </a:spcAft>
              </a:pPr>
              <a:r>
                <a:rPr lang="en-US" sz="900" b="1" i="1" dirty="0" smtClean="0">
                  <a:solidFill>
                    <a:schemeClr val="tx2"/>
                  </a:solidFill>
                </a:rPr>
                <a:t> Finance and Management</a:t>
              </a:r>
            </a:p>
            <a:p>
              <a:pPr lvl="0">
                <a:spcAft>
                  <a:spcPts val="0"/>
                </a:spcAft>
              </a:pPr>
              <a:r>
                <a:rPr lang="en-US" sz="900" dirty="0" smtClean="0"/>
                <a:t> Government and Industry</a:t>
              </a:r>
            </a:p>
            <a:p>
              <a:pPr lvl="0">
                <a:spcAft>
                  <a:spcPts val="0"/>
                </a:spcAft>
              </a:pPr>
              <a:r>
                <a:rPr lang="en-US" sz="900" dirty="0" smtClean="0"/>
                <a:t> Human Resource Mgmt</a:t>
              </a:r>
            </a:p>
            <a:p>
              <a:pPr lvl="0">
                <a:spcAft>
                  <a:spcPts val="0"/>
                </a:spcAft>
              </a:pPr>
              <a:r>
                <a:rPr lang="en-US" sz="900" dirty="0" smtClean="0"/>
                <a:t> </a:t>
              </a:r>
              <a:r>
                <a:rPr lang="en-US" sz="900" dirty="0" err="1" smtClean="0"/>
                <a:t>NextGen</a:t>
              </a:r>
              <a:endParaRPr lang="en-US" sz="900" dirty="0" smtClean="0"/>
            </a:p>
            <a:p>
              <a:pPr lvl="0">
                <a:spcAft>
                  <a:spcPts val="0"/>
                </a:spcAft>
              </a:pPr>
              <a:r>
                <a:rPr lang="en-US" sz="900" dirty="0" smtClean="0"/>
                <a:t> Policy, International Affairs    </a:t>
              </a:r>
            </a:p>
            <a:p>
              <a:pPr lvl="0">
                <a:lnSpc>
                  <a:spcPct val="50000"/>
                </a:lnSpc>
                <a:spcAft>
                  <a:spcPts val="0"/>
                </a:spcAft>
                <a:buNone/>
              </a:pPr>
              <a:r>
                <a:rPr lang="en-US" sz="900" dirty="0"/>
                <a:t> </a:t>
              </a:r>
              <a:r>
                <a:rPr lang="en-US" sz="900" dirty="0" smtClean="0"/>
                <a:t> and Environmental</a:t>
              </a:r>
            </a:p>
          </p:txBody>
        </p:sp>
        <p:sp>
          <p:nvSpPr>
            <p:cNvPr id="29" name="TextBox 28"/>
            <p:cNvSpPr txBox="1"/>
            <p:nvPr/>
          </p:nvSpPr>
          <p:spPr bwMode="auto">
            <a:xfrm>
              <a:off x="4836699" y="1475189"/>
              <a:ext cx="2442342" cy="48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lnSpc>
                  <a:spcPct val="70000"/>
                </a:lnSpc>
                <a:buFontTx/>
                <a:buNone/>
              </a:pPr>
              <a:r>
                <a:rPr lang="en-US" sz="1400" b="1" dirty="0" smtClean="0"/>
                <a:t>Agency Level </a:t>
              </a:r>
            </a:p>
            <a:p>
              <a:pPr algn="ctr">
                <a:lnSpc>
                  <a:spcPct val="70000"/>
                </a:lnSpc>
                <a:buFontTx/>
                <a:buNone/>
              </a:pPr>
              <a:r>
                <a:rPr lang="en-US" sz="1400" b="1" dirty="0" smtClean="0"/>
                <a:t>Staff Offices</a:t>
              </a:r>
              <a:endParaRPr lang="en-US" sz="1400" b="1" dirty="0"/>
            </a:p>
          </p:txBody>
        </p:sp>
      </p:grpSp>
      <p:sp>
        <p:nvSpPr>
          <p:cNvPr id="80898" name="Rectangle 2"/>
          <p:cNvSpPr>
            <a:spLocks noGrp="1" noChangeArrowheads="1"/>
          </p:cNvSpPr>
          <p:nvPr>
            <p:ph type="title"/>
          </p:nvPr>
        </p:nvSpPr>
        <p:spPr>
          <a:xfrm>
            <a:off x="0" y="39814"/>
            <a:ext cx="9144000" cy="457200"/>
          </a:xfrm>
        </p:spPr>
        <p:txBody>
          <a:bodyPr/>
          <a:lstStyle/>
          <a:p>
            <a:pPr algn="ctr"/>
            <a:r>
              <a:rPr lang="en-US" sz="2800" dirty="0" smtClean="0"/>
              <a:t>Where does the Aeronautical Center fit in?</a:t>
            </a:r>
            <a:endParaRPr lang="en-US" sz="2800" dirty="0"/>
          </a:p>
        </p:txBody>
      </p:sp>
      <p:sp>
        <p:nvSpPr>
          <p:cNvPr id="4" name="Slide Number Placeholder 5"/>
          <p:cNvSpPr>
            <a:spLocks noGrp="1"/>
          </p:cNvSpPr>
          <p:nvPr>
            <p:ph type="sldNum" sz="quarter" idx="12"/>
          </p:nvPr>
        </p:nvSpPr>
        <p:spPr/>
        <p:txBody>
          <a:bodyPr/>
          <a:lstStyle/>
          <a:p>
            <a:fld id="{B3B1794D-CE01-4982-8A1C-98D478D9AB49}" type="slidenum">
              <a:rPr lang="en-US"/>
              <a:pPr/>
              <a:t>5</a:t>
            </a:fld>
            <a:endParaRPr lang="en-US" dirty="0"/>
          </a:p>
        </p:txBody>
      </p:sp>
      <p:grpSp>
        <p:nvGrpSpPr>
          <p:cNvPr id="31" name="Group 30"/>
          <p:cNvGrpSpPr/>
          <p:nvPr/>
        </p:nvGrpSpPr>
        <p:grpSpPr>
          <a:xfrm>
            <a:off x="521630" y="895092"/>
            <a:ext cx="5737522" cy="3322748"/>
            <a:chOff x="764270" y="1192823"/>
            <a:chExt cx="5346447" cy="2941001"/>
          </a:xfrm>
        </p:grpSpPr>
        <p:sp>
          <p:nvSpPr>
            <p:cNvPr id="25" name="Summing Junction 24"/>
            <p:cNvSpPr/>
            <p:nvPr/>
          </p:nvSpPr>
          <p:spPr bwMode="auto">
            <a:xfrm>
              <a:off x="764270" y="1192823"/>
              <a:ext cx="4819695" cy="2941001"/>
            </a:xfrm>
            <a:prstGeom prst="flowChartSummingJunction">
              <a:avLst/>
            </a:prstGeom>
            <a:solidFill>
              <a:srgbClr val="1789A0"/>
            </a:solidFill>
            <a:ln>
              <a:noFill/>
            </a:ln>
            <a:effectLst>
              <a:outerShdw blurRad="50800" dist="38100" dir="2700000" algn="tl" rotWithShape="0">
                <a:srgbClr val="000000">
                  <a:alpha val="43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7" name="TextBox 6"/>
            <p:cNvSpPr txBox="1"/>
            <p:nvPr/>
          </p:nvSpPr>
          <p:spPr bwMode="auto">
            <a:xfrm>
              <a:off x="3560398" y="2317004"/>
              <a:ext cx="2550319" cy="55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Aft>
                  <a:spcPts val="0"/>
                </a:spcAft>
              </a:pPr>
              <a:r>
                <a:rPr lang="en-US" sz="1400" b="1" dirty="0">
                  <a:solidFill>
                    <a:srgbClr val="FFC000"/>
                  </a:solidFill>
                </a:rPr>
                <a:t> </a:t>
              </a:r>
              <a:r>
                <a:rPr lang="en-US" sz="1400" b="1" dirty="0" smtClean="0">
                  <a:solidFill>
                    <a:srgbClr val="FFC000"/>
                  </a:solidFill>
                </a:rPr>
                <a:t>Tech Center</a:t>
              </a:r>
            </a:p>
            <a:p>
              <a:pPr>
                <a:spcAft>
                  <a:spcPts val="0"/>
                </a:spcAft>
              </a:pPr>
              <a:r>
                <a:rPr lang="en-US" sz="1400" b="1" dirty="0" smtClean="0">
                  <a:solidFill>
                    <a:srgbClr val="FFC000"/>
                  </a:solidFill>
                </a:rPr>
                <a:t> Aeronautical Center</a:t>
              </a:r>
              <a:endParaRPr lang="en-US" sz="1400" b="1" dirty="0">
                <a:solidFill>
                  <a:srgbClr val="FFC000"/>
                </a:solidFill>
              </a:endParaRPr>
            </a:p>
          </p:txBody>
        </p:sp>
        <p:sp>
          <p:nvSpPr>
            <p:cNvPr id="28" name="TextBox 27"/>
            <p:cNvSpPr txBox="1"/>
            <p:nvPr/>
          </p:nvSpPr>
          <p:spPr bwMode="auto">
            <a:xfrm>
              <a:off x="3560047" y="1963049"/>
              <a:ext cx="1514970" cy="32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smtClean="0">
                  <a:solidFill>
                    <a:srgbClr val="FFC000"/>
                  </a:solidFill>
                </a:rPr>
                <a:t>Centers</a:t>
              </a:r>
              <a:endParaRPr lang="en-US" sz="1800" b="1" dirty="0">
                <a:solidFill>
                  <a:srgbClr val="FFC000"/>
                </a:solidFill>
              </a:endParaRPr>
            </a:p>
          </p:txBody>
        </p:sp>
      </p:grpSp>
      <p:grpSp>
        <p:nvGrpSpPr>
          <p:cNvPr id="30" name="Group 29"/>
          <p:cNvGrpSpPr/>
          <p:nvPr/>
        </p:nvGrpSpPr>
        <p:grpSpPr>
          <a:xfrm>
            <a:off x="9897" y="1063829"/>
            <a:ext cx="3953814" cy="2917065"/>
            <a:chOff x="2280857" y="678924"/>
            <a:chExt cx="4696527" cy="3418909"/>
          </a:xfrm>
        </p:grpSpPr>
        <p:graphicFrame>
          <p:nvGraphicFramePr>
            <p:cNvPr id="27" name="Diagram 26"/>
            <p:cNvGraphicFramePr/>
            <p:nvPr>
              <p:extLst>
                <p:ext uri="{D42A27DB-BD31-4B8C-83A1-F6EECF244321}">
                  <p14:modId xmlns:p14="http://schemas.microsoft.com/office/powerpoint/2010/main" val="2762462286"/>
                </p:ext>
              </p:extLst>
            </p:nvPr>
          </p:nvGraphicFramePr>
          <p:xfrm>
            <a:off x="2280857" y="678924"/>
            <a:ext cx="4696527" cy="3418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Summing Junction 17"/>
            <p:cNvSpPr/>
            <p:nvPr/>
          </p:nvSpPr>
          <p:spPr bwMode="auto">
            <a:xfrm>
              <a:off x="4137893" y="1951262"/>
              <a:ext cx="966654" cy="963152"/>
            </a:xfrm>
            <a:prstGeom prst="flowChartSummingJunction">
              <a:avLst/>
            </a:prstGeom>
            <a:solidFill>
              <a:srgbClr val="0000FF"/>
            </a:solidFill>
            <a:ln>
              <a:noFill/>
            </a:ln>
            <a:effectLst>
              <a:outerShdw blurRad="50800" dist="38100" dir="2700000" algn="tl" rotWithShape="0">
                <a:srgbClr val="000000">
                  <a:alpha val="43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3" name="TextBox 22"/>
            <p:cNvSpPr txBox="1"/>
            <p:nvPr/>
          </p:nvSpPr>
          <p:spPr bwMode="auto">
            <a:xfrm>
              <a:off x="4114755" y="2271245"/>
              <a:ext cx="1012928" cy="37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000" b="1" dirty="0" smtClean="0">
                  <a:solidFill>
                    <a:schemeClr val="bg1"/>
                  </a:solidFill>
                </a:rPr>
                <a:t>5 LOBs</a:t>
              </a:r>
              <a:endParaRPr lang="en-US" sz="1000" b="1" dirty="0">
                <a:solidFill>
                  <a:schemeClr val="bg1"/>
                </a:solidFill>
              </a:endParaRPr>
            </a:p>
          </p:txBody>
        </p:sp>
      </p:grpSp>
    </p:spTree>
    <p:extLst>
      <p:ext uri="{BB962C8B-B14F-4D97-AF65-F5344CB8AC3E}">
        <p14:creationId xmlns:p14="http://schemas.microsoft.com/office/powerpoint/2010/main" val="61859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1+#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0896"/>
                                        </p:tgtEl>
                                        <p:attrNameLst>
                                          <p:attrName>style.visibility</p:attrName>
                                        </p:attrNameLst>
                                      </p:cBhvr>
                                      <p:to>
                                        <p:strVal val="visible"/>
                                      </p:to>
                                    </p:set>
                                    <p:anim calcmode="lin" valueType="num">
                                      <p:cBhvr additive="base">
                                        <p:cTn id="19" dur="1000" fill="hold"/>
                                        <p:tgtEl>
                                          <p:spTgt spid="80896"/>
                                        </p:tgtEl>
                                        <p:attrNameLst>
                                          <p:attrName>ppt_x</p:attrName>
                                        </p:attrNameLst>
                                      </p:cBhvr>
                                      <p:tavLst>
                                        <p:tav tm="0">
                                          <p:val>
                                            <p:strVal val="1+#ppt_w/2"/>
                                          </p:val>
                                        </p:tav>
                                        <p:tav tm="100000">
                                          <p:val>
                                            <p:strVal val="#ppt_x"/>
                                          </p:val>
                                        </p:tav>
                                      </p:tavLst>
                                    </p:anim>
                                    <p:anim calcmode="lin" valueType="num">
                                      <p:cBhvr additive="base">
                                        <p:cTn id="20" dur="1000" fill="hold"/>
                                        <p:tgtEl>
                                          <p:spTgt spid="808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7996"/>
          <a:stretch/>
        </p:blipFill>
        <p:spPr>
          <a:xfrm>
            <a:off x="-1536" y="-464949"/>
            <a:ext cx="9162692" cy="4990454"/>
          </a:xfrm>
          <a:prstGeom prst="rect">
            <a:avLst/>
          </a:prstGeom>
        </p:spPr>
      </p:pic>
      <p:sp>
        <p:nvSpPr>
          <p:cNvPr id="2" name="Title 1"/>
          <p:cNvSpPr>
            <a:spLocks noGrp="1"/>
          </p:cNvSpPr>
          <p:nvPr>
            <p:ph type="title"/>
          </p:nvPr>
        </p:nvSpPr>
        <p:spPr/>
        <p:txBody>
          <a:bodyPr/>
          <a:lstStyle/>
          <a:p>
            <a:r>
              <a:rPr lang="en-US" dirty="0" smtClean="0"/>
              <a:t>MMAC Overview</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spTree>
    <p:extLst>
      <p:ext uri="{BB962C8B-B14F-4D97-AF65-F5344CB8AC3E}">
        <p14:creationId xmlns:p14="http://schemas.microsoft.com/office/powerpoint/2010/main" val="375865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Was Mike </a:t>
            </a:r>
            <a:r>
              <a:rPr lang="en-US" dirty="0" err="1" smtClean="0"/>
              <a:t>Monroney</a:t>
            </a:r>
            <a:r>
              <a:rPr lang="en-US" dirty="0" smtClean="0"/>
              <a: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370" y="1209523"/>
            <a:ext cx="2103120" cy="262119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bwMode="auto">
          <a:xfrm>
            <a:off x="3048000" y="1054328"/>
            <a:ext cx="585311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err="1"/>
              <a:t>Almer</a:t>
            </a:r>
            <a:r>
              <a:rPr lang="en-US" sz="1600" b="1" dirty="0"/>
              <a:t> Stillwell "Mike" </a:t>
            </a:r>
            <a:r>
              <a:rPr lang="en-US" sz="1600" b="1" dirty="0" err="1"/>
              <a:t>Monroney</a:t>
            </a:r>
            <a:r>
              <a:rPr lang="en-US" sz="1600" b="1" dirty="0"/>
              <a:t> </a:t>
            </a:r>
            <a:r>
              <a:rPr lang="en-US" sz="1600" dirty="0" smtClean="0"/>
              <a:t>represented </a:t>
            </a:r>
            <a:r>
              <a:rPr lang="en-US" sz="1600" dirty="0"/>
              <a:t>Oklahoma's 5th congressional district in the United States House of Representatives from 1939 until 1951, and represented Oklahoma in the United States Senate from 1951 until 1969</a:t>
            </a:r>
            <a:r>
              <a:rPr lang="en-US" sz="1600" dirty="0" smtClean="0"/>
              <a:t>.</a:t>
            </a:r>
          </a:p>
          <a:p>
            <a:pPr>
              <a:buFontTx/>
              <a:buNone/>
            </a:pPr>
            <a:r>
              <a:rPr lang="en-US" sz="1600" dirty="0" smtClean="0"/>
              <a:t>As </a:t>
            </a:r>
            <a:r>
              <a:rPr lang="en-US" sz="1600" dirty="0"/>
              <a:t>chairman of the Aviation Subcommittee of the Senate Commerce Committee, </a:t>
            </a:r>
            <a:r>
              <a:rPr lang="en-US" sz="1600" dirty="0" err="1"/>
              <a:t>Monroney</a:t>
            </a:r>
            <a:r>
              <a:rPr lang="en-US" sz="1600" dirty="0"/>
              <a:t> wrote and sponsored the Federal Aviation Act of 1958 that created the Federal Aviation Administration, to improve aviation safety and achieve better coordination of air traffic. </a:t>
            </a:r>
            <a:endParaRPr lang="en-US" sz="1600" dirty="0" smtClean="0"/>
          </a:p>
          <a:p>
            <a:pPr>
              <a:buFontTx/>
              <a:buNone/>
            </a:pPr>
            <a:r>
              <a:rPr lang="en-US" sz="1600" dirty="0" smtClean="0"/>
              <a:t>As </a:t>
            </a:r>
            <a:r>
              <a:rPr lang="en-US" sz="1600" dirty="0"/>
              <a:t>a result of </a:t>
            </a:r>
            <a:r>
              <a:rPr lang="en-US" sz="1600" dirty="0" err="1"/>
              <a:t>Monroney's</a:t>
            </a:r>
            <a:r>
              <a:rPr lang="en-US" sz="1600" dirty="0"/>
              <a:t> contributions to aviation, he was known as "Mr. Aviation" in the Senate.</a:t>
            </a:r>
          </a:p>
        </p:txBody>
      </p:sp>
    </p:spTree>
    <p:extLst>
      <p:ext uri="{BB962C8B-B14F-4D97-AF65-F5344CB8AC3E}">
        <p14:creationId xmlns:p14="http://schemas.microsoft.com/office/powerpoint/2010/main" val="11741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MMAC Mission Statement</a:t>
            </a:r>
            <a:endParaRPr lang="en-US" sz="3600" dirty="0"/>
          </a:p>
        </p:txBody>
      </p:sp>
      <p:sp>
        <p:nvSpPr>
          <p:cNvPr id="5" name="Slide Number Placeholder 4"/>
          <p:cNvSpPr>
            <a:spLocks noGrp="1"/>
          </p:cNvSpPr>
          <p:nvPr>
            <p:ph type="sldNum" sz="quarter" idx="12"/>
          </p:nvPr>
        </p:nvSpPr>
        <p:spPr/>
        <p:txBody>
          <a:bodyPr/>
          <a:lstStyle/>
          <a:p>
            <a:fld id="{836266C2-23C9-4679-9EA6-D74DA6C8C265}" type="slidenum">
              <a:rPr lang="en-US" smtClean="0">
                <a:solidFill>
                  <a:srgbClr val="FFFFFF">
                    <a:lumMod val="65000"/>
                  </a:srgbClr>
                </a:solidFill>
              </a:rPr>
              <a:pPr/>
              <a:t>8</a:t>
            </a:fld>
            <a:endParaRPr lang="en-US" dirty="0">
              <a:solidFill>
                <a:srgbClr val="FFFFFF">
                  <a:lumMod val="65000"/>
                </a:srgb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57" y="763949"/>
            <a:ext cx="5520905" cy="3678786"/>
          </a:xfrm>
          <a:prstGeom prst="rect">
            <a:avLst/>
          </a:prstGeom>
        </p:spPr>
      </p:pic>
      <p:sp>
        <p:nvSpPr>
          <p:cNvPr id="3" name="TextBox 2"/>
          <p:cNvSpPr txBox="1"/>
          <p:nvPr/>
        </p:nvSpPr>
        <p:spPr bwMode="auto">
          <a:xfrm>
            <a:off x="6183087" y="933484"/>
            <a:ext cx="28215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400" b="1" dirty="0" smtClean="0">
                <a:solidFill>
                  <a:srgbClr val="000000"/>
                </a:solidFill>
              </a:rPr>
              <a:t>Top 10 Employers in Oklahoma</a:t>
            </a:r>
            <a:endParaRPr lang="en-US" sz="1400" b="1" dirty="0">
              <a:solidFill>
                <a:srgbClr val="000000"/>
              </a:solidFill>
            </a:endParaRPr>
          </a:p>
        </p:txBody>
      </p:sp>
      <p:cxnSp>
        <p:nvCxnSpPr>
          <p:cNvPr id="7" name="Straight Connector 6"/>
          <p:cNvCxnSpPr/>
          <p:nvPr/>
        </p:nvCxnSpPr>
        <p:spPr bwMode="auto">
          <a:xfrm>
            <a:off x="6365966" y="1265101"/>
            <a:ext cx="2499360" cy="0"/>
          </a:xfrm>
          <a:prstGeom prst="line">
            <a:avLst/>
          </a:prstGeom>
          <a:ln/>
          <a:extLst/>
        </p:spPr>
        <p:style>
          <a:lnRef idx="1">
            <a:schemeClr val="dk1"/>
          </a:lnRef>
          <a:fillRef idx="0">
            <a:schemeClr val="dk1"/>
          </a:fillRef>
          <a:effectRef idx="0">
            <a:schemeClr val="dk1"/>
          </a:effectRef>
          <a:fontRef idx="minor">
            <a:schemeClr val="tx1"/>
          </a:fontRef>
        </p:style>
      </p:cxnSp>
      <p:sp>
        <p:nvSpPr>
          <p:cNvPr id="8" name="TextBox 7"/>
          <p:cNvSpPr txBox="1"/>
          <p:nvPr/>
        </p:nvSpPr>
        <p:spPr bwMode="auto">
          <a:xfrm>
            <a:off x="6365966" y="1506559"/>
            <a:ext cx="2717073"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28600" indent="-228600">
              <a:buFontTx/>
              <a:buAutoNum type="arabicPeriod"/>
            </a:pPr>
            <a:r>
              <a:rPr lang="en-US" sz="1100" b="1" dirty="0" smtClean="0">
                <a:solidFill>
                  <a:srgbClr val="FFFFFF">
                    <a:lumMod val="50000"/>
                  </a:srgbClr>
                </a:solidFill>
              </a:rPr>
              <a:t>State of Oklahoma</a:t>
            </a:r>
          </a:p>
          <a:p>
            <a:pPr marL="228600" indent="-228600">
              <a:buFontTx/>
              <a:buAutoNum type="arabicPeriod"/>
            </a:pPr>
            <a:r>
              <a:rPr lang="en-US" sz="1100" b="1" dirty="0" smtClean="0">
                <a:solidFill>
                  <a:srgbClr val="FFFFFF">
                    <a:lumMod val="50000"/>
                  </a:srgbClr>
                </a:solidFill>
              </a:rPr>
              <a:t>Tinker Air Force Base</a:t>
            </a:r>
          </a:p>
          <a:p>
            <a:pPr marL="228600" indent="-228600">
              <a:buFontTx/>
              <a:buAutoNum type="arabicPeriod"/>
            </a:pPr>
            <a:r>
              <a:rPr lang="en-US" sz="1100" b="1" dirty="0" smtClean="0">
                <a:solidFill>
                  <a:srgbClr val="FFFFFF">
                    <a:lumMod val="50000"/>
                  </a:srgbClr>
                </a:solidFill>
              </a:rPr>
              <a:t>University of Oklahoma</a:t>
            </a:r>
          </a:p>
          <a:p>
            <a:pPr marL="228600" indent="-228600">
              <a:buFontTx/>
              <a:buAutoNum type="arabicPeriod"/>
            </a:pPr>
            <a:r>
              <a:rPr lang="en-US" sz="1100" b="1" dirty="0" smtClean="0">
                <a:solidFill>
                  <a:srgbClr val="000000"/>
                </a:solidFill>
              </a:rPr>
              <a:t>FAA Aeronautical Center</a:t>
            </a:r>
          </a:p>
          <a:p>
            <a:pPr marL="228600" indent="-228600">
              <a:buFontTx/>
              <a:buAutoNum type="arabicPeriod"/>
            </a:pPr>
            <a:r>
              <a:rPr lang="en-US" sz="1100" b="1" dirty="0" smtClean="0">
                <a:solidFill>
                  <a:srgbClr val="FFFFFF">
                    <a:lumMod val="50000"/>
                  </a:srgbClr>
                </a:solidFill>
              </a:rPr>
              <a:t>INTEGRIS Health</a:t>
            </a:r>
          </a:p>
          <a:p>
            <a:pPr marL="228600" indent="-228600">
              <a:buFontTx/>
              <a:buAutoNum type="arabicPeriod"/>
            </a:pPr>
            <a:r>
              <a:rPr lang="en-US" sz="1100" b="1" dirty="0" smtClean="0">
                <a:solidFill>
                  <a:srgbClr val="FFFFFF">
                    <a:lumMod val="50000"/>
                  </a:srgbClr>
                </a:solidFill>
              </a:rPr>
              <a:t>Hobby Lobby </a:t>
            </a:r>
          </a:p>
          <a:p>
            <a:pPr marL="228600" indent="-228600">
              <a:buFontTx/>
              <a:buAutoNum type="arabicPeriod"/>
            </a:pPr>
            <a:r>
              <a:rPr lang="en-US" sz="1100" b="1" dirty="0" smtClean="0">
                <a:solidFill>
                  <a:srgbClr val="FFFFFF">
                    <a:lumMod val="50000"/>
                  </a:srgbClr>
                </a:solidFill>
              </a:rPr>
              <a:t>OU Health Sciences Center</a:t>
            </a:r>
          </a:p>
          <a:p>
            <a:pPr marL="228600" indent="-228600">
              <a:buFontTx/>
              <a:buAutoNum type="arabicPeriod"/>
            </a:pPr>
            <a:r>
              <a:rPr lang="en-US" sz="1100" b="1" dirty="0" smtClean="0">
                <a:solidFill>
                  <a:srgbClr val="FFFFFF">
                    <a:lumMod val="50000"/>
                  </a:srgbClr>
                </a:solidFill>
              </a:rPr>
              <a:t>City of Oklahoma City</a:t>
            </a:r>
          </a:p>
          <a:p>
            <a:pPr marL="228600" indent="-228600">
              <a:buFontTx/>
              <a:buAutoNum type="arabicPeriod"/>
            </a:pPr>
            <a:r>
              <a:rPr lang="en-US" sz="1100" b="1" dirty="0" smtClean="0">
                <a:solidFill>
                  <a:srgbClr val="FFFFFF">
                    <a:lumMod val="50000"/>
                  </a:srgbClr>
                </a:solidFill>
              </a:rPr>
              <a:t>Mercy Health Center</a:t>
            </a:r>
          </a:p>
          <a:p>
            <a:pPr marL="228600" indent="-228600">
              <a:buFontTx/>
              <a:buAutoNum type="arabicPeriod"/>
            </a:pPr>
            <a:r>
              <a:rPr lang="en-US" sz="1100" b="1" dirty="0" smtClean="0">
                <a:solidFill>
                  <a:srgbClr val="FFFFFF">
                    <a:lumMod val="50000"/>
                  </a:srgbClr>
                </a:solidFill>
              </a:rPr>
              <a:t>OG&amp;E Energy Corp</a:t>
            </a:r>
            <a:r>
              <a:rPr lang="en-US" sz="1100" b="1" dirty="0" smtClean="0">
                <a:solidFill>
                  <a:srgbClr val="000000"/>
                </a:solidFill>
              </a:rPr>
              <a:t/>
            </a:r>
            <a:br>
              <a:rPr lang="en-US" sz="1100" b="1" dirty="0" smtClean="0">
                <a:solidFill>
                  <a:srgbClr val="000000"/>
                </a:solidFill>
              </a:rPr>
            </a:br>
            <a:endParaRPr lang="en-US" sz="1100" b="1" dirty="0" smtClean="0">
              <a:solidFill>
                <a:srgbClr val="000000"/>
              </a:solidFill>
            </a:endParaRPr>
          </a:p>
          <a:p>
            <a:pPr marL="228600" indent="-228600">
              <a:buFontTx/>
              <a:buAutoNum type="arabicPeriod"/>
            </a:pPr>
            <a:endParaRPr lang="en-US" sz="1100" b="1" dirty="0" smtClean="0">
              <a:solidFill>
                <a:srgbClr val="000000"/>
              </a:solidFill>
            </a:endParaRPr>
          </a:p>
        </p:txBody>
      </p:sp>
    </p:spTree>
    <p:extLst>
      <p:ext uri="{BB962C8B-B14F-4D97-AF65-F5344CB8AC3E}">
        <p14:creationId xmlns:p14="http://schemas.microsoft.com/office/powerpoint/2010/main" val="8768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MAC-Ae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8449" cy="5143500"/>
          </a:xfrm>
          <a:prstGeom prst="rect">
            <a:avLst/>
          </a:prstGeom>
        </p:spPr>
      </p:pic>
      <p:sp>
        <p:nvSpPr>
          <p:cNvPr id="7" name="Slide Number Placeholder 4"/>
          <p:cNvSpPr>
            <a:spLocks noGrp="1"/>
          </p:cNvSpPr>
          <p:nvPr>
            <p:ph type="sldNum" sz="quarter" idx="12"/>
          </p:nvPr>
        </p:nvSpPr>
        <p:spPr>
          <a:xfrm>
            <a:off x="6969125" y="4686300"/>
            <a:ext cx="1587040" cy="342900"/>
          </a:xfrm>
        </p:spPr>
        <p:txBody>
          <a:bodyPr/>
          <a:lstStyle/>
          <a:p>
            <a:fld id="{836266C2-23C9-4679-9EA6-D74DA6C8C265}" type="slidenum">
              <a:rPr lang="en-US" smtClean="0"/>
              <a:pPr/>
              <a:t>9</a:t>
            </a:fld>
            <a:endParaRPr lang="en-US"/>
          </a:p>
        </p:txBody>
      </p:sp>
      <p:sp>
        <p:nvSpPr>
          <p:cNvPr id="8" name="Title 1"/>
          <p:cNvSpPr txBox="1">
            <a:spLocks/>
          </p:cNvSpPr>
          <p:nvPr/>
        </p:nvSpPr>
        <p:spPr>
          <a:xfrm>
            <a:off x="0" y="151868"/>
            <a:ext cx="9144000" cy="4572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3600" kern="0" dirty="0" smtClean="0">
                <a:solidFill>
                  <a:schemeClr val="accent3"/>
                </a:solidFill>
              </a:rPr>
              <a:t>MMAC From the Air </a:t>
            </a:r>
            <a:endParaRPr lang="en-US" sz="3600" kern="0" dirty="0">
              <a:solidFill>
                <a:schemeClr val="accent3"/>
              </a:solidFill>
            </a:endParaRPr>
          </a:p>
        </p:txBody>
      </p:sp>
    </p:spTree>
    <p:extLst>
      <p:ext uri="{BB962C8B-B14F-4D97-AF65-F5344CB8AC3E}">
        <p14:creationId xmlns:p14="http://schemas.microsoft.com/office/powerpoint/2010/main" val="58049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altLang="en-US" sz="800" b="0" i="0" u="none" strike="noStrike" cap="none" normalizeH="0" baseline="0" smtClean="0">
            <a:ln>
              <a:noFill/>
            </a:ln>
            <a:solidFill>
              <a:srgbClr val="FFCC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altLang="en-US" sz="800" b="0" i="0" u="none" strike="noStrike" cap="none" normalizeH="0" baseline="0" smtClean="0">
            <a:ln>
              <a:noFill/>
            </a:ln>
            <a:solidFill>
              <a:srgbClr val="FFCC00"/>
            </a:solidFill>
            <a:effectLst/>
            <a:latin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9C6957-122F-4058-905E-CFD00F00E5DC}">
  <ds:schemaRef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0A7FFAC-FCB2-433D-930F-36225F40BB45}">
  <ds:schemaRefs>
    <ds:schemaRef ds:uri="http://schemas.microsoft.com/sharepoint/v3/contenttype/forms"/>
  </ds:schemaRefs>
</ds:datastoreItem>
</file>

<file path=customXml/itemProps3.xml><?xml version="1.0" encoding="utf-8"?>
<ds:datastoreItem xmlns:ds="http://schemas.openxmlformats.org/officeDocument/2006/customXml" ds:itemID="{6DB03D73-7CFB-44F7-8DC8-7113A2493594}"/>
</file>

<file path=docProps/app.xml><?xml version="1.0" encoding="utf-8"?>
<Properties xmlns="http://schemas.openxmlformats.org/officeDocument/2006/extended-properties" xmlns:vt="http://schemas.openxmlformats.org/officeDocument/2006/docPropsVTypes">
  <Template/>
  <TotalTime>25074</TotalTime>
  <Words>4180</Words>
  <Application>Microsoft Office PowerPoint</Application>
  <PresentationFormat>On-screen Show (16:9)</PresentationFormat>
  <Paragraphs>463</Paragraphs>
  <Slides>20</Slides>
  <Notes>18</Notes>
  <HiddenSlides>0</HiddenSlides>
  <MMClips>0</MMClips>
  <ScaleCrop>false</ScaleCrop>
  <HeadingPairs>
    <vt:vector size="4" baseType="variant">
      <vt:variant>
        <vt:lpstr>Theme</vt:lpstr>
      </vt:variant>
      <vt:variant>
        <vt:i4>10</vt:i4>
      </vt:variant>
      <vt:variant>
        <vt:lpstr>Slide Titles</vt:lpstr>
      </vt:variant>
      <vt:variant>
        <vt:i4>20</vt:i4>
      </vt:variant>
    </vt:vector>
  </HeadingPairs>
  <TitlesOfParts>
    <vt:vector size="30" baseType="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It’s a Great Day to Fly!</vt:lpstr>
      <vt:lpstr>PowerPoint Presentation</vt:lpstr>
      <vt:lpstr>PowerPoint Presentation</vt:lpstr>
      <vt:lpstr>FAA Organizational Overview</vt:lpstr>
      <vt:lpstr>Where does the Aeronautical Center fit in?</vt:lpstr>
      <vt:lpstr>MMAC Overview</vt:lpstr>
      <vt:lpstr>Who Was Mike Monroney?</vt:lpstr>
      <vt:lpstr>MMAC Mission Statement</vt:lpstr>
      <vt:lpstr>PowerPoint Presentation</vt:lpstr>
      <vt:lpstr>MMAC Impact in the Community</vt:lpstr>
      <vt:lpstr>Center Population</vt:lpstr>
      <vt:lpstr>Partnerships and Customers</vt:lpstr>
      <vt:lpstr>FAA Logistics Center  (AMC Org)</vt:lpstr>
      <vt:lpstr>FAA Academy (AMC Org)</vt:lpstr>
      <vt:lpstr>Enterprise Services Center  (AMC Org)</vt:lpstr>
      <vt:lpstr>Civil Aerospace Medical Institute  (AVS LOB)</vt:lpstr>
      <vt:lpstr>Flight Standards (Tenant, AVS LOB)</vt:lpstr>
      <vt:lpstr>Transportation Safety Institute (Tenant, DOT)</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FAA/DOT</cp:lastModifiedBy>
  <cp:revision>605</cp:revision>
  <cp:lastPrinted>2017-02-28T19:57:15Z</cp:lastPrinted>
  <dcterms:created xsi:type="dcterms:W3CDTF">2005-01-28T20:32:53Z</dcterms:created>
  <dcterms:modified xsi:type="dcterms:W3CDTF">2017-03-02T20:30:24Z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