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8" r:id="rId2"/>
    <p:sldMasterId id="2147483730" r:id="rId3"/>
    <p:sldMasterId id="2147483743" r:id="rId4"/>
    <p:sldMasterId id="2147483757" r:id="rId5"/>
  </p:sldMasterIdLst>
  <p:notesMasterIdLst>
    <p:notesMasterId r:id="rId31"/>
  </p:notesMasterIdLst>
  <p:handoutMasterIdLst>
    <p:handoutMasterId r:id="rId32"/>
  </p:handoutMasterIdLst>
  <p:sldIdLst>
    <p:sldId id="977" r:id="rId6"/>
    <p:sldId id="1001" r:id="rId7"/>
    <p:sldId id="1002" r:id="rId8"/>
    <p:sldId id="1003" r:id="rId9"/>
    <p:sldId id="1004" r:id="rId10"/>
    <p:sldId id="991" r:id="rId11"/>
    <p:sldId id="1006" r:id="rId12"/>
    <p:sldId id="1005" r:id="rId13"/>
    <p:sldId id="1012" r:id="rId14"/>
    <p:sldId id="1016" r:id="rId15"/>
    <p:sldId id="1011" r:id="rId16"/>
    <p:sldId id="1013" r:id="rId17"/>
    <p:sldId id="996" r:id="rId18"/>
    <p:sldId id="997" r:id="rId19"/>
    <p:sldId id="998" r:id="rId20"/>
    <p:sldId id="999" r:id="rId21"/>
    <p:sldId id="1000" r:id="rId22"/>
    <p:sldId id="1007" r:id="rId23"/>
    <p:sldId id="1014" r:id="rId24"/>
    <p:sldId id="1008" r:id="rId25"/>
    <p:sldId id="1009" r:id="rId26"/>
    <p:sldId id="1010" r:id="rId27"/>
    <p:sldId id="993" r:id="rId28"/>
    <p:sldId id="1015" r:id="rId29"/>
    <p:sldId id="982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99"/>
    <a:srgbClr val="0000CC"/>
    <a:srgbClr val="0066FF"/>
    <a:srgbClr val="6666FF"/>
    <a:srgbClr val="0033CC"/>
    <a:srgbClr val="3366FF"/>
    <a:srgbClr val="6699FF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0" autoAdjust="0"/>
    <p:restoredTop sz="94967" autoAdjust="0"/>
  </p:normalViewPr>
  <p:slideViewPr>
    <p:cSldViewPr>
      <p:cViewPr varScale="1">
        <p:scale>
          <a:sx n="83" d="100"/>
          <a:sy n="83" d="100"/>
        </p:scale>
        <p:origin x="-5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84" d="100"/>
          <a:sy n="184" d="100"/>
        </p:scale>
        <p:origin x="-20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161" cy="465140"/>
          </a:xfrm>
          <a:prstGeom prst="rect">
            <a:avLst/>
          </a:prstGeom>
        </p:spPr>
        <p:txBody>
          <a:bodyPr vert="horz" lIns="92222" tIns="46111" rIns="92222" bIns="46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7" y="3"/>
            <a:ext cx="3038161" cy="465140"/>
          </a:xfrm>
          <a:prstGeom prst="rect">
            <a:avLst/>
          </a:prstGeom>
        </p:spPr>
        <p:txBody>
          <a:bodyPr vert="horz" lIns="92222" tIns="46111" rIns="92222" bIns="46111" rtlCol="0"/>
          <a:lstStyle>
            <a:lvl1pPr algn="r">
              <a:defRPr sz="1200"/>
            </a:lvl1pPr>
          </a:lstStyle>
          <a:p>
            <a:fld id="{B74F0700-E8B8-40B0-BBB6-103A7F558434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66"/>
            <a:ext cx="3038161" cy="465140"/>
          </a:xfrm>
          <a:prstGeom prst="rect">
            <a:avLst/>
          </a:prstGeom>
        </p:spPr>
        <p:txBody>
          <a:bodyPr vert="horz" lIns="92222" tIns="46111" rIns="92222" bIns="46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7" y="8829666"/>
            <a:ext cx="3038161" cy="465140"/>
          </a:xfrm>
          <a:prstGeom prst="rect">
            <a:avLst/>
          </a:prstGeom>
        </p:spPr>
        <p:txBody>
          <a:bodyPr vert="horz" lIns="92222" tIns="46111" rIns="92222" bIns="46111" rtlCol="0" anchor="b"/>
          <a:lstStyle>
            <a:lvl1pPr algn="r">
              <a:defRPr sz="1200"/>
            </a:lvl1pPr>
          </a:lstStyle>
          <a:p>
            <a:fld id="{BF9E3F13-E986-4178-BB4D-C45ABC999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72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fld id="{838FF916-9816-4546-B3DC-C2FF1FE2314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3" rIns="93167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4"/>
            <a:ext cx="5608320" cy="4183380"/>
          </a:xfrm>
          <a:prstGeom prst="rect">
            <a:avLst/>
          </a:prstGeom>
        </p:spPr>
        <p:txBody>
          <a:bodyPr vert="horz" lIns="93167" tIns="46583" rIns="93167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/>
            </a:lvl1pPr>
          </a:lstStyle>
          <a:p>
            <a:fld id="{087CE0A6-9DF2-48A2-8030-D9E98154A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9F715EB-3535-4E8B-BEA1-ECEF56735516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1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2822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697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8112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45270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29414-F79C-47B1-8CC9-CA428193780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2822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697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8112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45270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29414-F79C-47B1-8CC9-CA428193780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6F528ED-B6D3-46EB-9C63-017A96FE8AEE}" type="slidenum">
              <a:rPr lang="en-US" smtClean="0">
                <a:latin typeface="Calibri" pitchFamily="34" charset="0"/>
              </a:rPr>
              <a:pPr>
                <a:defRPr/>
              </a:pPr>
              <a:t>7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1389" indent="-28899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5983" indent="-2311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8375" indent="-2311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0768" indent="-2311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3161" indent="-2311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5554" indent="-2311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7948" indent="-2311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0340" indent="-2311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AF114-A7A8-4391-8009-FB22368927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372" eaLnBrk="0" hangingPunct="0">
              <a:defRPr sz="1200">
                <a:solidFill>
                  <a:schemeClr val="bg1"/>
                </a:solidFill>
                <a:latin typeface="Arial" charset="0"/>
              </a:defRPr>
            </a:lvl1pPr>
            <a:lvl2pPr marL="747654" indent="-287559" defTabSz="931372" eaLnBrk="0" hangingPunct="0">
              <a:defRPr sz="1200">
                <a:solidFill>
                  <a:schemeClr val="bg1"/>
                </a:solidFill>
                <a:latin typeface="Arial" charset="0"/>
              </a:defRPr>
            </a:lvl2pPr>
            <a:lvl3pPr marL="1150237" indent="-230048" defTabSz="931372" eaLnBrk="0" hangingPunct="0">
              <a:defRPr sz="1200">
                <a:solidFill>
                  <a:schemeClr val="bg1"/>
                </a:solidFill>
                <a:latin typeface="Arial" charset="0"/>
              </a:defRPr>
            </a:lvl3pPr>
            <a:lvl4pPr marL="1610331" indent="-230048" defTabSz="931372" eaLnBrk="0" hangingPunct="0">
              <a:defRPr sz="1200">
                <a:solidFill>
                  <a:schemeClr val="bg1"/>
                </a:solidFill>
                <a:latin typeface="Arial" charset="0"/>
              </a:defRPr>
            </a:lvl4pPr>
            <a:lvl5pPr marL="2070424" indent="-230048" defTabSz="931372" eaLnBrk="0" hangingPunct="0">
              <a:defRPr sz="1200">
                <a:solidFill>
                  <a:schemeClr val="bg1"/>
                </a:solidFill>
                <a:latin typeface="Arial" charset="0"/>
              </a:defRPr>
            </a:lvl5pPr>
            <a:lvl6pPr marL="2530519" indent="-230048" defTabSz="93137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6pPr>
            <a:lvl7pPr marL="2990614" indent="-230048" defTabSz="93137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7pPr>
            <a:lvl8pPr marL="3450708" indent="-230048" defTabSz="93137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8pPr>
            <a:lvl9pPr marL="3910802" indent="-230048" defTabSz="93137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BE6A763-971C-460D-B4BB-58AB96DC9AC4}" type="slidenum">
              <a:rPr lang="en-US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969845" y="8830223"/>
            <a:ext cx="3038959" cy="46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4" tIns="46577" rIns="93154" bIns="46577" anchor="b"/>
          <a:lstStyle>
            <a:lvl1pPr defTabSz="925513" eaLnBrk="0" hangingPunct="0">
              <a:defRPr sz="12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25513" eaLnBrk="0" hangingPunct="0">
              <a:defRPr sz="12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25513" eaLnBrk="0" hangingPunct="0">
              <a:defRPr sz="12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25513" eaLnBrk="0" hangingPunct="0">
              <a:defRPr sz="12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25513" eaLnBrk="0" hangingPunct="0">
              <a:defRPr sz="12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437C0B08-65FE-435E-933B-9BAE88A54D80}" type="slidenum">
              <a:rPr lang="en-US">
                <a:solidFill>
                  <a:schemeClr val="tx1"/>
                </a:solidFill>
              </a:rPr>
              <a:pPr algn="r" eaLnBrk="1" hangingPunct="1"/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161" y="4417507"/>
            <a:ext cx="5606080" cy="4181224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 lIns="93154" tIns="46577" rIns="93154" bIns="46577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210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6775"/>
          </a:xfrm>
        </p:spPr>
        <p:txBody>
          <a:bodyPr anchor="t" anchorCtr="0"/>
          <a:lstStyle>
            <a:lvl1pPr algn="l">
              <a:defRPr>
                <a:solidFill>
                  <a:srgbClr val="1E43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172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1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172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0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172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3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6775"/>
          </a:xfrm>
        </p:spPr>
        <p:txBody>
          <a:bodyPr anchor="t" anchorCtr="0"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172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6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93ED-F0A8-4B7B-A911-4ECC8C8CC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2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21" y="1221816"/>
            <a:ext cx="8765627" cy="470601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 marL="1143000" indent="-228600">
              <a:buClrTx/>
              <a:buFont typeface="Arial" panose="020B0604020202020204" pitchFamily="34" charset="0"/>
              <a:buChar char="‒"/>
              <a:defRPr sz="14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D0A61-0772-4EBF-B866-582CFB7EE4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18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20CBF-E497-4637-B481-0ADBB7D32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19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562600" y="0"/>
          <a:ext cx="3581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9" name="Image" r:id="rId3" imgW="4647619" imgH="8901587" progId="Photoshop.Image.6">
                  <p:embed/>
                </p:oleObj>
              </mc:Choice>
              <mc:Fallback>
                <p:oleObj name="Image" r:id="rId3" imgW="4647619" imgH="8901587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0"/>
                        <a:ext cx="3581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4" name="Picture 7" descr="NEW FAA LOGO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8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3" descr="NEW FAA LOGO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458788" y="1754188"/>
            <a:ext cx="495141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755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61630-3B00-4B5F-AB50-433E3C3D25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72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8559C-CA50-4352-BD5C-E4E983A5A5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91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FA307-6535-45B2-A147-72671ABA57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9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J:\Graphics\Presentations\2013\ANG-E_Directorate_Review\Beth_Burkett\background_art\Title_Slide_Dk_blue_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6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6775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172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8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EE30-6839-4823-B96A-4E4DDD46A2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1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441B-99A0-4F5F-B7AC-3F80865CC2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31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36978-9E65-45C1-A8CF-A22D926769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82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8992D-9497-4435-AE8F-3A33EBC41B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50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4F2E-1BA4-4BC0-853C-7A0907263D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10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62C53-88B7-4A35-8F30-4E6C84F6B1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16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0DE14-E020-4BDF-A846-23E93A4F3D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70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562600" y="0"/>
          <a:ext cx="3581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73" name="Image" r:id="rId3" imgW="4647619" imgH="8901587" progId="Photoshop.Image.6">
                  <p:embed/>
                </p:oleObj>
              </mc:Choice>
              <mc:Fallback>
                <p:oleObj name="Image" r:id="rId3" imgW="4647619" imgH="8901587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0"/>
                        <a:ext cx="3581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4" name="Picture 7" descr="NEW FAA LOGO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8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3" descr="NEW FAA LOGO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458788" y="1754188"/>
            <a:ext cx="495141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9773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61630-3B00-4B5F-AB50-433E3C3D25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50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8559C-CA50-4352-BD5C-E4E983A5A5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4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defRPr sz="2400"/>
            </a:lvl2pPr>
            <a:lvl3pPr>
              <a:defRPr sz="21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172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1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FA307-6535-45B2-A147-72671ABA57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18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EE30-6839-4823-B96A-4E4DDD46A2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04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441B-99A0-4F5F-B7AC-3F80865CC2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42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36978-9E65-45C1-A8CF-A22D926769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92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8992D-9497-4435-AE8F-3A33EBC41B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17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4F2E-1BA4-4BC0-853C-7A0907263D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95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62C53-88B7-4A35-8F30-4E6C84F6B1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48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0DE14-E020-4BDF-A846-23E93A4F3D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35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_imagery_no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7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382814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AA_NG_PPT_01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9113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41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022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86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19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0913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0525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513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051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04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172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5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fld id="{33FB0416-419B-4980-A4CF-B15C22D0BE36}" type="slidenum">
              <a:rPr lang="en-US" sz="1600">
                <a:solidFill>
                  <a:srgbClr val="000000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700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_imagery_no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7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40461028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9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84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79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409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45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2592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8130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50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951288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/>
            </a:lvl1pPr>
            <a:lvl2pPr marL="342900" indent="-1682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/>
            </a:lvl2pPr>
            <a:lvl3pPr marL="457200" indent="-1682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/>
            </a:lvl3pPr>
            <a:lvl4pPr marL="685800" indent="-1682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/>
            </a:lvl4pPr>
            <a:lvl5pPr marL="800100" indent="-1682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951288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/>
            </a:lvl1pPr>
            <a:lvl2pPr marL="342900" indent="-1682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/>
            </a:lvl2pPr>
            <a:lvl3pPr marL="457200" indent="-1682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/>
            </a:lvl3pPr>
            <a:lvl4pPr marL="685800" indent="-228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/>
            </a:lvl4pPr>
            <a:lvl5pPr marL="800100" indent="-1682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486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657600" y="6172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4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58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88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915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fld id="{33FB0416-419B-4980-A4CF-B15C22D0BE36}" type="slidenum">
              <a:rPr lang="en-US" sz="1600">
                <a:solidFill>
                  <a:srgbClr val="000000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0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172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7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172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7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 b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172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46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icture2"/>
          <p:cNvPicPr>
            <a:picLocks noChangeAspect="1" noChangeArrowheads="1"/>
          </p:cNvPicPr>
          <p:nvPr userDrawn="1"/>
        </p:nvPicPr>
        <p:blipFill>
          <a:blip r:embed="rId17">
            <a:lum bright="7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J:\Graphics\Presentations\2013\ANG-E_Directorate_Review\Beth_Burkett\background_art\ANG_E_bkgnd_01.jp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4409"/>
            <a:ext cx="9144000" cy="86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172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0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  <p:sldLayoutId id="2147483771" r:id="rId13"/>
    <p:sldLayoutId id="2147483772" r:id="rId14"/>
    <p:sldLayoutId id="214748377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7338" indent="-287338" algn="l" defTabSz="914400" rtl="0" eaLnBrk="1" latinLnBrk="0" hangingPunct="1">
        <a:spcBef>
          <a:spcPts val="600"/>
        </a:spcBef>
        <a:spcAft>
          <a:spcPts val="0"/>
        </a:spcAft>
        <a:buClr>
          <a:srgbClr val="002060"/>
        </a:buClr>
        <a:buSzPct val="100000"/>
        <a:buFont typeface="Arial" pitchFamily="34" charset="0"/>
        <a:buChar char="•"/>
        <a:defRPr sz="2400" b="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622300" indent="-334963" algn="l" defTabSz="914400" rtl="0" eaLnBrk="1" latinLnBrk="0" hangingPunct="1">
        <a:spcBef>
          <a:spcPts val="800"/>
        </a:spcBef>
        <a:spcAft>
          <a:spcPts val="1000"/>
        </a:spcAft>
        <a:buClr>
          <a:srgbClr val="7030A0"/>
        </a:buClr>
        <a:buSzPct val="85000"/>
        <a:buFont typeface="Wingdings" pitchFamily="2" charset="2"/>
        <a:buChar char="§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862013" indent="-287338" algn="l" defTabSz="914400" rtl="0" eaLnBrk="1" latinLnBrk="0" hangingPunct="1">
        <a:lnSpc>
          <a:spcPts val="2000"/>
        </a:lnSpc>
        <a:spcBef>
          <a:spcPts val="0"/>
        </a:spcBef>
        <a:buFont typeface="Arial" pitchFamily="34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371600" indent="-285750" algn="l" defTabSz="914400" rtl="0" eaLnBrk="1" latinLnBrk="0" hangingPunct="1">
        <a:spcBef>
          <a:spcPct val="20000"/>
        </a:spcBef>
        <a:buSzPct val="90000"/>
        <a:buFont typeface="Arial" pitchFamily="34" charset="0"/>
        <a:buChar char="–"/>
        <a:defRPr sz="18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1771650" indent="-285750" algn="l" defTabSz="914400" rtl="0" eaLnBrk="1" latinLnBrk="0" hangingPunct="1">
        <a:spcBef>
          <a:spcPct val="20000"/>
        </a:spcBef>
        <a:buSzPct val="85000"/>
        <a:buFont typeface="Arial" pitchFamily="34" charset="0"/>
        <a:buChar char="»"/>
        <a:defRPr sz="18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A866D7-DA12-42D8-952A-B375AF5B18D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FFFFFF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0B06BD6-21A4-46F8-AF6C-65970714F40A}" type="slidenum">
              <a:rPr lang="en-US" sz="1200" b="1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1031" name="Group 9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2" name="Picture 10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22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j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A866D7-DA12-42D8-952A-B375AF5B18D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FFFFFF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0B06BD6-21A4-46F8-AF6C-65970714F40A}" type="slidenum">
              <a:rPr lang="en-US" sz="1200" b="1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1031" name="Group 9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2" name="Picture 10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125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j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228600"/>
            <a:ext cx="8204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57200" y="6172200"/>
            <a:ext cx="4784725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JRC Readiness Process Workshop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3FFF2D8-3494-460E-920D-06E9B370CD31}" type="slidenum">
              <a:rPr lang="en-US" sz="1200" b="1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3" name="Picture 8" descr="NEW FAA LOGO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9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457200" y="6400800"/>
            <a:ext cx="374015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February  26, 2013</a:t>
            </a:r>
          </a:p>
        </p:txBody>
      </p:sp>
    </p:spTree>
    <p:extLst>
      <p:ext uri="{BB962C8B-B14F-4D97-AF65-F5344CB8AC3E}">
        <p14:creationId xmlns:p14="http://schemas.microsoft.com/office/powerpoint/2010/main" val="210021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228600"/>
            <a:ext cx="8204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57200" y="6172200"/>
            <a:ext cx="4784725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JRC Readiness Process Workshop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3FFF2D8-3494-460E-920D-06E9B370CD31}" type="slidenum">
              <a:rPr lang="en-US" sz="1200" b="1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smtClean="0">
              <a:solidFill>
                <a:srgbClr val="FFFFFF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3" name="Picture 8" descr="NEW FAA LOGO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9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457200" y="6400800"/>
            <a:ext cx="374015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February  26, 2013</a:t>
            </a:r>
          </a:p>
        </p:txBody>
      </p:sp>
    </p:spTree>
    <p:extLst>
      <p:ext uri="{BB962C8B-B14F-4D97-AF65-F5344CB8AC3E}">
        <p14:creationId xmlns:p14="http://schemas.microsoft.com/office/powerpoint/2010/main" val="209022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1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4.xls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3.emf"/><Relationship Id="rId11" Type="http://schemas.openxmlformats.org/officeDocument/2006/relationships/image" Target="../media/image56.jpeg"/><Relationship Id="rId5" Type="http://schemas.openxmlformats.org/officeDocument/2006/relationships/oleObject" Target="../embeddings/Microsoft_Excel_97-2003_Worksheet3.xls"/><Relationship Id="rId10" Type="http://schemas.openxmlformats.org/officeDocument/2006/relationships/image" Target="../media/image55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5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emf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J:\Graphics\Presentations\2013\ANG-E_Directorate_Review\Beth_Burkett\Dark_Tech_Center_Buil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52400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525" y="304800"/>
            <a:ext cx="9134475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Aviation Research Division</a:t>
            </a:r>
          </a:p>
          <a:p>
            <a:r>
              <a:rPr lang="en-US" sz="4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J. Hughes Technical Cen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5181600"/>
            <a:ext cx="1371600" cy="8256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to: 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5194110"/>
            <a:ext cx="5943600" cy="8256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REDAC Subcommittee for Aircraft Safety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Eric Neiderman, Manager,  FAA Aviation Research Division	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8, 2017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3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41922527"/>
              </p:ext>
            </p:extLst>
          </p:nvPr>
        </p:nvGraphicFramePr>
        <p:xfrm>
          <a:off x="-1508760" y="788531"/>
          <a:ext cx="7457789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6" name="Worksheet" r:id="rId4" imgW="4907343" imgH="3055566" progId="Excel.Sheet.8">
                  <p:embed/>
                </p:oleObj>
              </mc:Choice>
              <mc:Fallback>
                <p:oleObj name="Worksheet" r:id="rId4" imgW="4907343" imgH="3055566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08760" y="788531"/>
                        <a:ext cx="7457789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15440" y="746760"/>
            <a:ext cx="140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2060"/>
                </a:solidFill>
              </a:rPr>
              <a:t>Degrees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645896"/>
              </p:ext>
            </p:extLst>
          </p:nvPr>
        </p:nvGraphicFramePr>
        <p:xfrm>
          <a:off x="4191000" y="2438400"/>
          <a:ext cx="5181600" cy="672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7" name="Worksheet" r:id="rId7" imgW="4274800" imgH="5539794" progId="Excel.Sheet.8">
                  <p:embed/>
                </p:oleObj>
              </mc:Choice>
              <mc:Fallback>
                <p:oleObj name="Worksheet" r:id="rId7" imgW="4274800" imgH="553979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438400"/>
                        <a:ext cx="5181600" cy="6720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913120" y="2819400"/>
            <a:ext cx="1808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2060"/>
                </a:solidFill>
              </a:rPr>
              <a:t>Disciplines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0002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Staffing (continued)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4267200"/>
            <a:ext cx="29742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15 PMP Certified</a:t>
            </a:r>
          </a:p>
          <a:p>
            <a:r>
              <a:rPr lang="en-US" sz="1200" b="1" dirty="0" smtClean="0"/>
              <a:t>  3 Executive Leadership Program Graduates</a:t>
            </a:r>
          </a:p>
          <a:p>
            <a:r>
              <a:rPr lang="en-US" sz="1200" b="1" dirty="0" smtClean="0"/>
              <a:t>  1 Federal Executive Institute Graduate </a:t>
            </a:r>
          </a:p>
          <a:p>
            <a:r>
              <a:rPr lang="en-US" sz="1200" b="1" dirty="0" smtClean="0"/>
              <a:t>  4 Licensed Pilots</a:t>
            </a:r>
          </a:p>
          <a:p>
            <a:r>
              <a:rPr lang="en-US" sz="1200" b="1" dirty="0"/>
              <a:t> </a:t>
            </a:r>
            <a:r>
              <a:rPr lang="en-US" sz="1200" b="1" dirty="0" smtClean="0"/>
              <a:t> 4 Adjunct Professors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9753600" y="1828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38"/>
            <a:ext cx="9144000" cy="6032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42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22076090"/>
              </p:ext>
            </p:extLst>
          </p:nvPr>
        </p:nvGraphicFramePr>
        <p:xfrm>
          <a:off x="174625" y="992188"/>
          <a:ext cx="4849813" cy="293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4" name="Worksheet" r:id="rId5" imgW="4869092" imgH="2948994" progId="Excel.Sheet.8">
                  <p:embed/>
                </p:oleObj>
              </mc:Choice>
              <mc:Fallback>
                <p:oleObj name="Worksheet" r:id="rId5" imgW="4869092" imgH="2948994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992188"/>
                        <a:ext cx="4849813" cy="293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99909420"/>
              </p:ext>
            </p:extLst>
          </p:nvPr>
        </p:nvGraphicFramePr>
        <p:xfrm>
          <a:off x="4380707" y="3581400"/>
          <a:ext cx="42481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5" name="Worksheet" r:id="rId8" imgW="4267236" imgH="2293566" progId="Excel.Sheet.8">
                  <p:embed/>
                </p:oleObj>
              </mc:Choice>
              <mc:Fallback>
                <p:oleObj name="Worksheet" r:id="rId8" imgW="4267236" imgH="2293566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0707" y="3581400"/>
                        <a:ext cx="424815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1676400" y="896586"/>
            <a:ext cx="190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»"/>
              <a:defRPr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»"/>
              <a:defRPr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»"/>
              <a:defRPr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»"/>
              <a:defRPr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002060"/>
                </a:solidFill>
                <a:latin typeface="Calibri" pitchFamily="34" charset="0"/>
              </a:rPr>
              <a:t>Years of Service </a:t>
            </a: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5583238" y="3295650"/>
            <a:ext cx="21923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»"/>
              <a:defRPr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»"/>
              <a:defRPr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»"/>
              <a:defRPr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»"/>
              <a:defRPr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b="1">
                <a:solidFill>
                  <a:srgbClr val="002060"/>
                </a:solidFill>
                <a:latin typeface="Calibri" pitchFamily="34" charset="0"/>
              </a:rPr>
              <a:t>Retirement Eligibility</a:t>
            </a:r>
          </a:p>
        </p:txBody>
      </p:sp>
      <p:pic>
        <p:nvPicPr>
          <p:cNvPr id="10247" name="Picture 136" descr="http://sr.photos3.fotosearch.com/bthumb/CSP/CSP993/k1520955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0272">
            <a:off x="4794250" y="1144588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8" descr="http://sr.photos2.fotosearch.com/bthumb/CSP/CSP811/k1839962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55713"/>
            <a:ext cx="1447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2" descr="http://sr.photos2.fotosearch.com/bthumb/CSP/CSP708/k19262974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7935" r="10488" b="7359"/>
          <a:stretch/>
        </p:blipFill>
        <p:spPr bwMode="auto">
          <a:xfrm>
            <a:off x="6019800" y="1811871"/>
            <a:ext cx="1322961" cy="13716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3725863"/>
            <a:ext cx="1011238" cy="227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" dirty="0"/>
              <a:t>Years of Service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384968" y="2345531"/>
            <a:ext cx="1301750" cy="227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" dirty="0"/>
              <a:t>Number of Employees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691732" y="4729956"/>
            <a:ext cx="1377950" cy="227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" b="1" dirty="0"/>
              <a:t>Number of Employees</a:t>
            </a:r>
          </a:p>
        </p:txBody>
      </p:sp>
      <p:sp>
        <p:nvSpPr>
          <p:cNvPr id="10253" name="AutoShape 19" descr="Image result for old dog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54" name="AutoShape 21" descr="Image result for old dog images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55" name="AutoShape 23" descr="Image result for old dog images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56" name="AutoShape 25" descr="Image result for old dog images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116638" y="5715000"/>
            <a:ext cx="688975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" b="1" dirty="0"/>
              <a:t>Eligibility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-20002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Staffing (continued)</a:t>
            </a:r>
          </a:p>
        </p:txBody>
      </p:sp>
    </p:spTree>
    <p:extLst>
      <p:ext uri="{BB962C8B-B14F-4D97-AF65-F5344CB8AC3E}">
        <p14:creationId xmlns:p14="http://schemas.microsoft.com/office/powerpoint/2010/main" val="16255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420269" y="914424"/>
            <a:ext cx="2705100" cy="4572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1531" y="1524000"/>
            <a:ext cx="85519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Division Overview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Technical Staff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Laboratories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Highlights</a:t>
            </a:r>
            <a:endParaRPr lang="en-US" sz="36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Questions and  Answers</a:t>
            </a:r>
            <a:endParaRPr lang="en-US" sz="3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4025" y="-19367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Agenda/Topics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561531" y="2667000"/>
            <a:ext cx="5839269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848600" y="6356350"/>
            <a:ext cx="838200" cy="365125"/>
          </a:xfrm>
          <a:prstGeom prst="rect">
            <a:avLst/>
          </a:prstGeom>
        </p:spPr>
        <p:txBody>
          <a:bodyPr/>
          <a:lstStyle/>
          <a:p>
            <a:fld id="{638D2534-4F29-4D6A-99CA-34A9E7D541B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20002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Laboratories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540356"/>
              </p:ext>
            </p:extLst>
          </p:nvPr>
        </p:nvGraphicFramePr>
        <p:xfrm>
          <a:off x="746760" y="670560"/>
          <a:ext cx="7848600" cy="272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469444"/>
                <a:gridCol w="37789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Specialty</a:t>
                      </a:r>
                      <a:r>
                        <a:rPr lang="en-US" baseline="0" dirty="0" smtClean="0"/>
                        <a:t>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Laboratory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dirty="0" smtClean="0"/>
                        <a:t>Use/Capability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Safety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Computer Science &amp; Fluid Dynamics Laboratory</a:t>
                      </a:r>
                    </a:p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Building 202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Conduct advanced fluid flow measurement techniques</a:t>
                      </a:r>
                    </a:p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Maintain the operation and calibration of instrumentation for fire testing</a:t>
                      </a:r>
                    </a:p>
                  </a:txBody>
                  <a:tcPr marL="1459" marR="1459" marT="1459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Fire Safety</a:t>
                      </a:r>
                      <a:endParaRPr lang="en-US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Materials Fire Test Facility</a:t>
                      </a:r>
                    </a:p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Building 203</a:t>
                      </a:r>
                      <a:endParaRPr lang="en-US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 rate of heat release tests</a:t>
                      </a:r>
                    </a:p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 Bunsen burner flammability tests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Fire Safety</a:t>
                      </a:r>
                      <a:endParaRPr lang="en-US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Airflow Induction Test 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Facility Building 204 </a:t>
                      </a:r>
                      <a:endParaRPr lang="en-US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Conduct </a:t>
                      </a:r>
                      <a:r>
                        <a:rPr lang="en-US" sz="1400" u="none" strike="noStrike" baseline="0" dirty="0">
                          <a:effectLst/>
                        </a:rPr>
                        <a:t>lithium battery fire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tests</a:t>
                      </a:r>
                      <a:endParaRPr lang="en-US" sz="1400" u="none" strike="noStrike" baseline="0" dirty="0">
                        <a:effectLst/>
                      </a:endParaRPr>
                    </a:p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Conduct </a:t>
                      </a:r>
                      <a:r>
                        <a:rPr lang="en-US" sz="1400" u="none" strike="noStrike" baseline="0" dirty="0">
                          <a:effectLst/>
                        </a:rPr>
                        <a:t>tests on composite fuel tank flammability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Safety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baseline="0" dirty="0">
                          <a:effectLst/>
                        </a:rPr>
                        <a:t>Engine Nacelle Fire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Simulator</a:t>
                      </a:r>
                    </a:p>
                    <a:p>
                      <a:pPr algn="l" fontAlgn="b"/>
                      <a:r>
                        <a:rPr lang="en-US" sz="1400" u="none" strike="noStrike" baseline="0" dirty="0" smtClean="0">
                          <a:effectLst/>
                        </a:rPr>
                        <a:t>Building 205 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Develop </a:t>
                      </a:r>
                      <a:r>
                        <a:rPr lang="en-US" sz="1400" u="none" strike="noStrike" baseline="0" dirty="0">
                          <a:effectLst/>
                        </a:rPr>
                        <a:t>engine halon replacement criteria 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</a:tr>
            </a:tbl>
          </a:graphicData>
        </a:graphic>
      </p:graphicFrame>
      <p:pic>
        <p:nvPicPr>
          <p:cNvPr id="58370" name="Picture 2" descr="http://172.26.159.74/lab_guide/images/published/lab114_imag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5" y="3542885"/>
            <a:ext cx="2612791" cy="21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http://172.26.159.74/lab_guide/images/published/lab118_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80" y="3542885"/>
            <a:ext cx="2852432" cy="188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29523" y="6472039"/>
            <a:ext cx="15696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Materials Fire Test Facility </a:t>
            </a:r>
            <a:endParaRPr lang="en-US" sz="1000" dirty="0"/>
          </a:p>
        </p:txBody>
      </p:sp>
      <p:pic>
        <p:nvPicPr>
          <p:cNvPr id="58374" name="Picture 6" descr="http://172.26.159.74/lab_guide/images/published/lab117_imag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31958"/>
            <a:ext cx="2492626" cy="29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29400" y="5465859"/>
            <a:ext cx="17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Engine Nacelle Fire Simulator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44018" y="5657020"/>
            <a:ext cx="28087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Computer Science &amp; Fluid Dynamics Laboratory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223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D2534-4F29-4D6A-99CA-34A9E7D541B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10" descr="http://172.26.159.74/lab_guide/images/published/lab124_ima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1668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096380"/>
              </p:ext>
            </p:extLst>
          </p:nvPr>
        </p:nvGraphicFramePr>
        <p:xfrm>
          <a:off x="739140" y="670560"/>
          <a:ext cx="7848600" cy="3150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469444"/>
                <a:gridCol w="37789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Specialty</a:t>
                      </a:r>
                      <a:r>
                        <a:rPr lang="en-US" baseline="0" dirty="0" smtClean="0"/>
                        <a:t>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Laboratory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dirty="0" smtClean="0"/>
                        <a:t>Use/Capability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Safety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baseline="0" dirty="0">
                          <a:effectLst/>
                        </a:rPr>
                        <a:t>Full-scale Fire Test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Facility</a:t>
                      </a:r>
                    </a:p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Building 275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Conduct </a:t>
                      </a:r>
                      <a:r>
                        <a:rPr lang="en-US" sz="1400" u="none" strike="noStrike" baseline="0" dirty="0">
                          <a:effectLst/>
                        </a:rPr>
                        <a:t>test on:  halon replacement, magnesium alloy seats, lithium batteries, cargo compartments.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Fire Safety</a:t>
                      </a:r>
                      <a:endParaRPr lang="en-US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Chemistry 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and Materials 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Science 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Laboratory </a:t>
                      </a:r>
                      <a:endParaRPr lang="en-US" sz="1400" u="none" strike="noStrike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Building 277</a:t>
                      </a:r>
                      <a:endParaRPr lang="en-US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Test </a:t>
                      </a:r>
                      <a:r>
                        <a:rPr lang="en-US" sz="1400" u="none" strike="noStrike" baseline="0" dirty="0">
                          <a:effectLst/>
                        </a:rPr>
                        <a:t>ultra-fire resistant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material</a:t>
                      </a:r>
                    </a:p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Perform </a:t>
                      </a:r>
                      <a:r>
                        <a:rPr lang="en-US" sz="1400" u="none" strike="noStrike" baseline="0" dirty="0">
                          <a:effectLst/>
                        </a:rPr>
                        <a:t>advanced material fire characterization and modeling </a:t>
                      </a:r>
                    </a:p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Perform </a:t>
                      </a:r>
                      <a:r>
                        <a:rPr lang="en-US" sz="1400" u="none" strike="noStrike" baseline="0" dirty="0">
                          <a:effectLst/>
                        </a:rPr>
                        <a:t>toxicity and toxic gas analysis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Fire Safety</a:t>
                      </a:r>
                      <a:endParaRPr lang="en-US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baseline="0" dirty="0">
                          <a:effectLst/>
                        </a:rPr>
                        <a:t>Aircraft Components Fire Test Facility </a:t>
                      </a:r>
                      <a:endParaRPr lang="en-US" sz="1400" u="none" strike="noStrike" baseline="0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Building 287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Test </a:t>
                      </a:r>
                      <a:r>
                        <a:rPr lang="en-US" sz="1400" u="none" strike="noStrike" baseline="0" dirty="0">
                          <a:effectLst/>
                        </a:rPr>
                        <a:t>in-flight fire resistance of composite materials </a:t>
                      </a:r>
                      <a:br>
                        <a:rPr lang="en-US" sz="1400" u="none" strike="noStrike" baseline="0" dirty="0">
                          <a:effectLst/>
                        </a:rPr>
                      </a:br>
                      <a:r>
                        <a:rPr lang="en-US" sz="1400" u="none" strike="noStrike" baseline="0" dirty="0" smtClean="0">
                          <a:effectLst/>
                        </a:rPr>
                        <a:t>Perform </a:t>
                      </a:r>
                      <a:r>
                        <a:rPr lang="en-US" sz="1400" u="none" strike="noStrike" baseline="0" dirty="0">
                          <a:effectLst/>
                        </a:rPr>
                        <a:t>research on next generation fire test burner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Safety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baseline="0" dirty="0" smtClean="0">
                          <a:effectLst/>
                        </a:rPr>
                        <a:t>Aircraft </a:t>
                      </a:r>
                      <a:r>
                        <a:rPr lang="en-US" sz="1400" u="none" strike="noStrike" baseline="0" dirty="0">
                          <a:effectLst/>
                        </a:rPr>
                        <a:t>Test Pad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Conduct </a:t>
                      </a:r>
                      <a:r>
                        <a:rPr lang="en-US" sz="1400" u="none" strike="noStrike" baseline="0" dirty="0">
                          <a:effectLst/>
                        </a:rPr>
                        <a:t>real-engine fire extinguishment  and laptop fire smoke hazards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tests</a:t>
                      </a:r>
                    </a:p>
                  </a:txBody>
                  <a:tcPr marL="1459" marR="1459" marT="1459" marB="0" anchor="b"/>
                </a:tc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20002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Laboratories (continued)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5660" y="6010994"/>
            <a:ext cx="10454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Aircraft Test Pad</a:t>
            </a:r>
            <a:endParaRPr lang="en-US" sz="1000" dirty="0"/>
          </a:p>
        </p:txBody>
      </p:sp>
      <p:pic>
        <p:nvPicPr>
          <p:cNvPr id="14" name="Picture 8" descr="http://172.26.159.74/lab_guide/images/published/lab115_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18322"/>
            <a:ext cx="2616200" cy="19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14106" y="5941223"/>
            <a:ext cx="1531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Full-scale Fire Test Facility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0275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338007"/>
              </p:ext>
            </p:extLst>
          </p:nvPr>
        </p:nvGraphicFramePr>
        <p:xfrm>
          <a:off x="739140" y="670560"/>
          <a:ext cx="7848600" cy="3360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469444"/>
                <a:gridCol w="37789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Specialty</a:t>
                      </a:r>
                      <a:r>
                        <a:rPr lang="en-US" baseline="0" dirty="0" smtClean="0"/>
                        <a:t>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Laboratory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dirty="0" smtClean="0"/>
                        <a:t>Use/Capability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Human Factors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Research Development Human </a:t>
                      </a:r>
                    </a:p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Factors Lab </a:t>
                      </a:r>
                    </a:p>
                    <a:p>
                      <a:pPr algn="l" fontAlgn="b"/>
                      <a:r>
                        <a:rPr lang="en-US" sz="1400" u="none" strike="noStrike" baseline="0" dirty="0" smtClean="0">
                          <a:effectLst/>
                        </a:rPr>
                        <a:t>Building 28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Conduct human factors research in the air traffic control environment, the airway facilities maintenance environment, and the flight deck/air traffic control integration environment.</a:t>
                      </a:r>
                    </a:p>
                  </a:txBody>
                  <a:tcPr marL="1459" marR="1459" marT="1459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System Safety Management</a:t>
                      </a:r>
                      <a:endParaRPr lang="en-US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baseline="0" dirty="0">
                          <a:effectLst/>
                        </a:rPr>
                        <a:t>Safety Data Analysis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Lab</a:t>
                      </a:r>
                    </a:p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Building 300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Develop analytical </a:t>
                      </a:r>
                      <a:r>
                        <a:rPr lang="en-US" sz="1400" u="none" strike="noStrike" baseline="0" dirty="0">
                          <a:effectLst/>
                        </a:rPr>
                        <a:t>tools and safety risk assessment capabilities to track and analyze safety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issues</a:t>
                      </a:r>
                      <a:endParaRPr lang="en-US" sz="1400" u="none" strike="noStrike" baseline="0" dirty="0">
                        <a:effectLst/>
                      </a:endParaRPr>
                    </a:p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Provide </a:t>
                      </a:r>
                      <a:r>
                        <a:rPr lang="en-US" sz="1400" u="none" strike="noStrike" baseline="0" dirty="0">
                          <a:effectLst/>
                        </a:rPr>
                        <a:t>Aviation Safety Information and Analysis (ASIAS) enhanced repository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server</a:t>
                      </a:r>
                      <a:endParaRPr lang="en-US" sz="1400" u="none" strike="noStrike" baseline="0" dirty="0">
                        <a:effectLst/>
                      </a:endParaRPr>
                    </a:p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Distribute </a:t>
                      </a:r>
                      <a:r>
                        <a:rPr lang="en-US" sz="1400" u="none" strike="noStrike" baseline="0" dirty="0">
                          <a:effectLst/>
                        </a:rPr>
                        <a:t>NAS safety data (eg ASDE-X and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ADS-B)</a:t>
                      </a:r>
                      <a:endParaRPr lang="en-US" sz="1400" u="none" strike="noStrike" baseline="0" dirty="0">
                        <a:effectLst/>
                      </a:endParaRPr>
                    </a:p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Provide </a:t>
                      </a:r>
                      <a:r>
                        <a:rPr lang="en-US" sz="1400" u="none" strike="noStrike" baseline="0" dirty="0">
                          <a:effectLst/>
                        </a:rPr>
                        <a:t>data analysis, sharing, risk modeling, quality assurance and safety risk management capabilities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20002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Laboratories (continued)</a:t>
            </a:r>
          </a:p>
        </p:txBody>
      </p:sp>
      <p:pic>
        <p:nvPicPr>
          <p:cNvPr id="60418" name="Picture 2" descr="http://172.26.159.74/lab_guide/images/published/lab130_ima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40" y="4114800"/>
            <a:ext cx="30087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0" y="5945504"/>
            <a:ext cx="1438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Safety Data Analysis Lab</a:t>
            </a:r>
            <a:endParaRPr lang="en-US" sz="1000" dirty="0"/>
          </a:p>
        </p:txBody>
      </p:sp>
      <p:pic>
        <p:nvPicPr>
          <p:cNvPr id="9" name="Picture 1041" descr="RDHF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2440609" cy="183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2600" y="5945504"/>
            <a:ext cx="2420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Research Development Human Factors Lab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53312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16756"/>
              </p:ext>
            </p:extLst>
          </p:nvPr>
        </p:nvGraphicFramePr>
        <p:xfrm>
          <a:off x="739140" y="670560"/>
          <a:ext cx="7848600" cy="229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469444"/>
                <a:gridCol w="37789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Specialty</a:t>
                      </a:r>
                      <a:r>
                        <a:rPr lang="en-US" baseline="0" dirty="0" smtClean="0"/>
                        <a:t>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Laboratory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dirty="0" smtClean="0"/>
                        <a:t>Use/Capability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Continued Airworthiness</a:t>
                      </a:r>
                      <a:endParaRPr lang="en-US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baseline="0" dirty="0">
                          <a:effectLst/>
                        </a:rPr>
                        <a:t>Arc Fault Evaluation Lab </a:t>
                      </a:r>
                      <a:endParaRPr lang="en-US" sz="1400" u="none" strike="noStrike" baseline="0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Building 209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Develop electrical </a:t>
                      </a:r>
                      <a:r>
                        <a:rPr lang="en-US" sz="1400" u="none" strike="noStrike" baseline="0" dirty="0">
                          <a:effectLst/>
                        </a:rPr>
                        <a:t>circuit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protection</a:t>
                      </a:r>
                      <a:endParaRPr lang="en-US" sz="1400" u="none" strike="noStrike" baseline="0" dirty="0">
                        <a:effectLst/>
                      </a:endParaRPr>
                    </a:p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Assess </a:t>
                      </a:r>
                      <a:r>
                        <a:rPr lang="en-US" sz="1400" u="none" strike="noStrike" baseline="0" dirty="0">
                          <a:effectLst/>
                        </a:rPr>
                        <a:t>of destructive voltage and fault current </a:t>
                      </a:r>
                    </a:p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Evaluate normal </a:t>
                      </a:r>
                      <a:r>
                        <a:rPr lang="en-US" sz="1400" u="none" strike="noStrike" baseline="0" dirty="0">
                          <a:effectLst/>
                        </a:rPr>
                        <a:t>and abnormal power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conditions</a:t>
                      </a:r>
                      <a:endParaRPr lang="en-US" sz="1400" u="none" strike="noStrike" baseline="0" dirty="0">
                        <a:effectLst/>
                      </a:endParaRPr>
                    </a:p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Test primary </a:t>
                      </a:r>
                      <a:r>
                        <a:rPr lang="en-US" sz="1400" u="none" strike="noStrike" baseline="0" dirty="0">
                          <a:effectLst/>
                        </a:rPr>
                        <a:t>and secondary aircraft power distribution 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Continued Airworthiness</a:t>
                      </a:r>
                      <a:endParaRPr lang="en-US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baseline="0" dirty="0">
                          <a:effectLst/>
                        </a:rPr>
                        <a:t>Full-scale Aircraft Structural Test Evaluation and Research (FASTER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)</a:t>
                      </a:r>
                    </a:p>
                    <a:p>
                      <a:pPr algn="l" fontAlgn="b"/>
                      <a:r>
                        <a:rPr lang="en-US" sz="1400" u="none" strike="noStrike" baseline="0" dirty="0" smtClean="0">
                          <a:effectLst/>
                        </a:rPr>
                        <a:t>Building 211  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Characterize </a:t>
                      </a:r>
                      <a:r>
                        <a:rPr lang="en-US" sz="1400" u="none" strike="noStrike" baseline="0" dirty="0">
                          <a:effectLst/>
                        </a:rPr>
                        <a:t>fatigue and damage tolerance of legacy and next generation aircraft fuselage structures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20002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Laboratories (continued)</a:t>
            </a:r>
          </a:p>
        </p:txBody>
      </p:sp>
      <p:pic>
        <p:nvPicPr>
          <p:cNvPr id="59394" name="Picture 2" descr="http://172.26.159.74/lab_guide/images/published/lab129_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3882886" cy="235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63742" y="5715000"/>
            <a:ext cx="1431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Arc Fault Evaluation Lab</a:t>
            </a:r>
            <a:endParaRPr lang="en-US" sz="1000" dirty="0"/>
          </a:p>
        </p:txBody>
      </p:sp>
      <p:pic>
        <p:nvPicPr>
          <p:cNvPr id="59396" name="Picture 4" descr="http://172.26.159.74/lab_guide/images/published/lab121_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58" y="3025645"/>
            <a:ext cx="1927081" cy="299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96200" y="4328573"/>
            <a:ext cx="570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FASTER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8707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8D2534-4F29-4D6A-99CA-34A9E7D541B9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813609"/>
              </p:ext>
            </p:extLst>
          </p:nvPr>
        </p:nvGraphicFramePr>
        <p:xfrm>
          <a:off x="739140" y="670560"/>
          <a:ext cx="7848600" cy="2507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469444"/>
                <a:gridCol w="37789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Specialty</a:t>
                      </a:r>
                      <a:r>
                        <a:rPr lang="en-US" baseline="0" dirty="0" smtClean="0"/>
                        <a:t>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Laboratory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dirty="0" smtClean="0"/>
                        <a:t>Use/Capability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Propulsion and Fuel Systems and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NextGen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: Alternative Fuels </a:t>
                      </a:r>
                      <a:endParaRPr lang="en-US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baseline="0" dirty="0" smtClean="0">
                          <a:effectLst/>
                        </a:rPr>
                        <a:t>Propulsion and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airPOWER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Engineering Research (POWER) Lab</a:t>
                      </a:r>
                    </a:p>
                    <a:p>
                      <a:pPr algn="l" fontAlgn="b"/>
                      <a:r>
                        <a:rPr lang="en-US" sz="1400" u="none" strike="noStrike" baseline="0" dirty="0" smtClean="0">
                          <a:effectLst/>
                        </a:rPr>
                        <a:t>Building 292 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Test </a:t>
                      </a:r>
                      <a:r>
                        <a:rPr lang="en-US" sz="1400" u="none" strike="noStrike" baseline="0" dirty="0">
                          <a:effectLst/>
                        </a:rPr>
                        <a:t>NextGen alternative fuels for general aviation </a:t>
                      </a:r>
                      <a:endParaRPr lang="en-US" sz="1400" u="none" strike="noStrike" baseline="0" dirty="0" smtClean="0">
                        <a:effectLst/>
                      </a:endParaRPr>
                    </a:p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u="none" strike="noStrike" baseline="0" dirty="0" smtClean="0">
                          <a:effectLst/>
                        </a:rPr>
                        <a:t>Evaluate </a:t>
                      </a:r>
                      <a:r>
                        <a:rPr lang="en-US" sz="1400" u="none" strike="noStrike" baseline="0" dirty="0">
                          <a:effectLst/>
                        </a:rPr>
                        <a:t>safety and performance of high compression engines operating on ultra low lead (ULL) and unleaded (UL) </a:t>
                      </a:r>
                      <a:endParaRPr lang="en-US" sz="1400" u="none" strike="noStrike" baseline="0" dirty="0" smtClean="0">
                        <a:effectLst/>
                      </a:endParaRPr>
                    </a:p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Continued Airworthiness,   Advanced Materials &amp; Structural Safety   </a:t>
                      </a:r>
                      <a:endParaRPr lang="en-US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Structures and Materials Lab</a:t>
                      </a:r>
                    </a:p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Building 245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 structural tests of full-scale aircraft components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59" marR="1459" marT="1459" marB="0" anchor="b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20002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Laboratories (continued)</a:t>
            </a:r>
          </a:p>
        </p:txBody>
      </p:sp>
      <p:pic>
        <p:nvPicPr>
          <p:cNvPr id="62466" name="Picture 2" descr="http://172.26.159.74/lab_guide/images/published/lab122_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" y="3299060"/>
            <a:ext cx="3711078" cy="247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0" y="5764097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POWER Lab</a:t>
            </a:r>
            <a:endParaRPr lang="en-US" sz="1000" dirty="0"/>
          </a:p>
        </p:txBody>
      </p:sp>
      <p:pic>
        <p:nvPicPr>
          <p:cNvPr id="62468" name="Picture 4" descr="http://172.26.159.74/lab_guide/images/published/lab123_summa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32" y="3291440"/>
            <a:ext cx="3429000" cy="253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88380" y="5775767"/>
            <a:ext cx="15712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Structures &amp; Materials Lab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02935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923868-A0B5-4867-91BC-8267D9336C9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7800" y="707648"/>
            <a:ext cx="88566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600" b="1" dirty="0"/>
              <a:t>Building 245 Expansion </a:t>
            </a:r>
            <a:r>
              <a:rPr lang="en-US" sz="2600" b="1" dirty="0" smtClean="0"/>
              <a:t>and December 2016 Dedication Structures </a:t>
            </a:r>
            <a:r>
              <a:rPr lang="en-US" sz="2600" b="1" dirty="0"/>
              <a:t>and Materials Lab </a:t>
            </a:r>
          </a:p>
        </p:txBody>
      </p:sp>
      <p:pic>
        <p:nvPicPr>
          <p:cNvPr id="11" name="Picture 2" descr="C:\Users\teresa lucchesi\AppData\Local\Microsoft\Windows\Temporary Internet Files\Content.Outlook\ZVXQJ08N\Knopp DSC5138 3_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11" y="1713770"/>
            <a:ext cx="2993917" cy="19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" y="1713770"/>
            <a:ext cx="2998612" cy="200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 descr="C:\Users\teresa lucchesi\AppData\Local\Microsoft\Windows\Temporary Internet Files\Content.Outlook\ZVXQJ08N\DSC_03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00" y="1713770"/>
            <a:ext cx="2998612" cy="199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1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3410" r="2050" b="5303"/>
          <a:stretch/>
        </p:blipFill>
        <p:spPr bwMode="auto">
          <a:xfrm>
            <a:off x="2461847" y="3733800"/>
            <a:ext cx="4548553" cy="221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89386"/>
            <a:ext cx="8229600" cy="12573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Laboratories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420269" y="914424"/>
            <a:ext cx="2705100" cy="4572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1531" y="1524000"/>
            <a:ext cx="85519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Division Overview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Technical Staff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Laboratories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Highlights</a:t>
            </a:r>
            <a:endParaRPr lang="en-US" sz="36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Questions and  Answers</a:t>
            </a:r>
            <a:endParaRPr lang="en-US" sz="3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4025" y="-19367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Agenda/Topics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561531" y="3276600"/>
            <a:ext cx="5839269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420269" y="914424"/>
            <a:ext cx="2705100" cy="4572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1531" y="1524000"/>
            <a:ext cx="85519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Division Overview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Technical Staff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Laboratories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Highlights</a:t>
            </a:r>
            <a:endParaRPr lang="en-US" sz="36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Questions and  Answers</a:t>
            </a:r>
            <a:endParaRPr lang="en-US" sz="3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4025" y="-19367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Agenda/Topics</a:t>
            </a:r>
          </a:p>
        </p:txBody>
      </p:sp>
    </p:spTree>
    <p:extLst>
      <p:ext uri="{BB962C8B-B14F-4D97-AF65-F5344CB8AC3E}">
        <p14:creationId xmlns:p14="http://schemas.microsoft.com/office/powerpoint/2010/main" val="8575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13" y="-3048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Recognitions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" y="533400"/>
            <a:ext cx="9063990" cy="5463382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Angela Campbell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      </a:t>
            </a:r>
            <a:r>
              <a:rPr lang="en-US" sz="1600" b="1" dirty="0" err="1" smtClean="0">
                <a:solidFill>
                  <a:schemeClr val="tx1"/>
                </a:solidFill>
              </a:rPr>
              <a:t>NextGen</a:t>
            </a:r>
            <a:r>
              <a:rPr lang="en-US" sz="1600" b="1" dirty="0" smtClean="0">
                <a:solidFill>
                  <a:schemeClr val="tx1"/>
                </a:solidFill>
              </a:rPr>
              <a:t> Rising Star Award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       IEEE Outstanding Aviation Research Award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00" b="1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Cliff Johnson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       </a:t>
            </a:r>
            <a:r>
              <a:rPr lang="en-US" sz="1600" b="1" dirty="0" smtClean="0">
                <a:solidFill>
                  <a:schemeClr val="tx1"/>
                </a:solidFill>
              </a:rPr>
              <a:t>IEEE Outstanding </a:t>
            </a:r>
            <a:r>
              <a:rPr lang="en-US" sz="1600" b="1" dirty="0">
                <a:solidFill>
                  <a:schemeClr val="tx1"/>
                </a:solidFill>
              </a:rPr>
              <a:t>Technical </a:t>
            </a:r>
            <a:r>
              <a:rPr lang="en-US" sz="1600" b="1" dirty="0" smtClean="0">
                <a:solidFill>
                  <a:schemeClr val="tx1"/>
                </a:solidFill>
              </a:rPr>
              <a:t>Leadership</a:t>
            </a:r>
          </a:p>
          <a:p>
            <a:pPr>
              <a:spcBef>
                <a:spcPts val="0"/>
              </a:spcBef>
              <a:defRPr/>
            </a:pPr>
            <a:endParaRPr lang="en-US" sz="10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Tanya </a:t>
            </a:r>
            <a:r>
              <a:rPr lang="en-US" sz="1800" b="1" dirty="0" err="1" smtClean="0">
                <a:solidFill>
                  <a:schemeClr val="tx2"/>
                </a:solidFill>
              </a:rPr>
              <a:t>Mittendorf</a:t>
            </a:r>
            <a:endParaRPr lang="en-US" sz="18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       </a:t>
            </a:r>
            <a:r>
              <a:rPr lang="en-US" sz="1600" b="1" dirty="0" smtClean="0">
                <a:solidFill>
                  <a:schemeClr val="tx1"/>
                </a:solidFill>
              </a:rPr>
              <a:t>DOT Excellence Award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00" b="1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Lithium Battery Team (Dave Blake, Dadia Dhaval, Dick Hill, Tom Maloney, Dave Mills, Steve Summer, and Harry Webster)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       </a:t>
            </a:r>
            <a:r>
              <a:rPr lang="en-US" sz="1600" b="1" dirty="0" smtClean="0">
                <a:solidFill>
                  <a:schemeClr val="tx1"/>
                </a:solidFill>
              </a:rPr>
              <a:t>DOT Safety Award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5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Airport Pavement Group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       </a:t>
            </a:r>
            <a:r>
              <a:rPr lang="en-US" sz="1600" b="1" dirty="0" smtClean="0">
                <a:solidFill>
                  <a:schemeClr val="tx1"/>
                </a:solidFill>
              </a:rPr>
              <a:t>American Concrete Pavement Associations Knutson </a:t>
            </a:r>
            <a:r>
              <a:rPr lang="en-US" sz="1600" b="1" dirty="0">
                <a:solidFill>
                  <a:schemeClr val="tx1"/>
                </a:solidFill>
              </a:rPr>
              <a:t>Award for Technical </a:t>
            </a:r>
            <a:r>
              <a:rPr lang="en-US" sz="1600" b="1" dirty="0" smtClean="0">
                <a:solidFill>
                  <a:schemeClr val="tx1"/>
                </a:solidFill>
              </a:rPr>
              <a:t>Achievement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Jim Patterson - FAA - Protecting </a:t>
            </a:r>
            <a:r>
              <a:rPr lang="en-US" sz="1800" b="1" dirty="0">
                <a:solidFill>
                  <a:schemeClr val="tx2"/>
                </a:solidFill>
              </a:rPr>
              <a:t>Migratory Birds through Revised Obstruction Lighting </a:t>
            </a:r>
            <a:r>
              <a:rPr lang="en-US" sz="1800" b="1" dirty="0" smtClean="0">
                <a:solidFill>
                  <a:schemeClr val="tx2"/>
                </a:solidFill>
              </a:rPr>
              <a:t>Standards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b="1" dirty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</a:rPr>
              <a:t>   </a:t>
            </a:r>
            <a:r>
              <a:rPr lang="en-US" sz="1600" b="1" dirty="0" smtClean="0">
                <a:solidFill>
                  <a:schemeClr val="tx2"/>
                </a:solidFill>
              </a:rPr>
              <a:t>   </a:t>
            </a:r>
            <a:r>
              <a:rPr lang="en-US" sz="1600" b="1" dirty="0" smtClean="0">
                <a:solidFill>
                  <a:schemeClr val="tx1"/>
                </a:solidFill>
              </a:rPr>
              <a:t>Presidential </a:t>
            </a:r>
            <a:r>
              <a:rPr lang="en-US" sz="1600" b="1" dirty="0">
                <a:solidFill>
                  <a:schemeClr val="tx1"/>
                </a:solidFill>
              </a:rPr>
              <a:t>Migratory Bird Federal </a:t>
            </a:r>
            <a:r>
              <a:rPr lang="en-US" sz="1600" b="1" dirty="0" smtClean="0">
                <a:solidFill>
                  <a:schemeClr val="tx1"/>
                </a:solidFill>
              </a:rPr>
              <a:t>Stewardship Award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601813" cy="259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830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B5A2C-FE90-4B85-8572-E5521DB3D2D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223838" y="-177679"/>
            <a:ext cx="8686800" cy="1143001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Initiatives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533400" y="838200"/>
            <a:ext cx="878840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pitchFamily="34" charset="0"/>
              <a:buChar char="•"/>
              <a:defRPr sz="28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sz="2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pitchFamily="34" charset="0"/>
              <a:buChar char="•"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Char char=""/>
              <a:defRPr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pitchFamily="34" charset="0"/>
              <a:buChar char="»"/>
              <a:defRPr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0">
              <a:buFont typeface="Arial" pitchFamily="34" charset="0"/>
              <a:buNone/>
              <a:defRPr/>
            </a:pPr>
            <a:r>
              <a:rPr lang="en-US" sz="2600" b="1" dirty="0" smtClean="0">
                <a:solidFill>
                  <a:schemeClr val="tx1"/>
                </a:solidFill>
              </a:rPr>
              <a:t>Training</a:t>
            </a:r>
          </a:p>
          <a:p>
            <a:pPr>
              <a:buClr>
                <a:schemeClr val="tx1"/>
              </a:buClr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OSHA Training - June 2016</a:t>
            </a:r>
          </a:p>
          <a:p>
            <a:pPr>
              <a:buClr>
                <a:schemeClr val="tx1"/>
              </a:buClr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University of </a:t>
            </a:r>
            <a:r>
              <a:rPr lang="en-US" sz="1800" dirty="0">
                <a:solidFill>
                  <a:schemeClr val="tx1"/>
                </a:solidFill>
              </a:rPr>
              <a:t>Kansas Short Course - Aircraft Icing - June </a:t>
            </a:r>
            <a:r>
              <a:rPr lang="en-US" sz="1800" dirty="0" smtClean="0">
                <a:solidFill>
                  <a:schemeClr val="tx1"/>
                </a:solidFill>
              </a:rPr>
              <a:t>2016</a:t>
            </a:r>
          </a:p>
          <a:p>
            <a:pPr>
              <a:buClr>
                <a:schemeClr val="tx1"/>
              </a:buClr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FAA </a:t>
            </a:r>
            <a:r>
              <a:rPr lang="en-US" sz="1800" dirty="0">
                <a:solidFill>
                  <a:schemeClr val="tx1"/>
                </a:solidFill>
              </a:rPr>
              <a:t>Certification </a:t>
            </a:r>
            <a:r>
              <a:rPr lang="en-US" sz="1800" dirty="0" smtClean="0">
                <a:solidFill>
                  <a:schemeClr val="tx1"/>
                </a:solidFill>
              </a:rPr>
              <a:t>Process - September 2016</a:t>
            </a:r>
          </a:p>
          <a:p>
            <a:pPr>
              <a:buClr>
                <a:schemeClr val="tx1"/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KSN Training - October 2016</a:t>
            </a:r>
          </a:p>
          <a:p>
            <a:pPr>
              <a:buClr>
                <a:schemeClr val="tx1"/>
              </a:buClr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SAE Overview of the FAA’s Certification Process - November 2016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Boeing 787 Familiarization – February 2017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ClrTx/>
              <a:buFont typeface="Arial" pitchFamily="34" charset="0"/>
              <a:buNone/>
              <a:defRPr/>
            </a:pPr>
            <a:endParaRPr lang="en-US" alt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Tx/>
              <a:defRPr/>
            </a:pPr>
            <a:endParaRPr lang="en-US" alt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3" descr="C:\Users\Teresa Lucchesi\AppData\Local\Microsoft\Windows\Temporary Internet Files\Content.Outlook\R2S3KAS9\FAA_1786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3632200" cy="242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1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609600" y="973138"/>
            <a:ext cx="7620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en-US" sz="2600" b="1" dirty="0"/>
              <a:t>PEGASAS COE Fellows Program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dirty="0"/>
              <a:t>Placed seven students at the Technical Center and two students at CAMI</a:t>
            </a:r>
          </a:p>
        </p:txBody>
      </p:sp>
      <p:pic>
        <p:nvPicPr>
          <p:cNvPr id="15365" name="Picture 3" descr="C:\Users\Teresa Lucchesi\AppData\Local\Microsoft\Windows\Temporary Internet Files\Content.Outlook\R2S3KAS9\FAA_9770 Pegasas COE July 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1981200"/>
            <a:ext cx="6832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2447925" y="5430838"/>
            <a:ext cx="4360863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Calibri" pitchFamily="34" charset="0"/>
              </a:rPr>
              <a:t>PEGASAS COE Fellows Program - Student Final Presentations</a:t>
            </a:r>
          </a:p>
          <a:p>
            <a:pPr algn="ctr" eaLnBrk="1" hangingPunct="1"/>
            <a:r>
              <a:rPr lang="en-US" sz="1200">
                <a:latin typeface="Calibri" pitchFamily="34" charset="0"/>
              </a:rPr>
              <a:t>July 20-21, 2016</a:t>
            </a:r>
            <a:endParaRPr lang="en-US" sz="12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253502"/>
            <a:ext cx="8229600" cy="1257300"/>
          </a:xfrm>
        </p:spPr>
        <p:txBody>
          <a:bodyPr/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483D9095-DF8D-49C6-AC65-AACC43023C95}" type="slidenum">
              <a:rPr lang="en-US" altLang="en-US">
                <a:solidFill>
                  <a:srgbClr val="898989"/>
                </a:solidFill>
                <a:latin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701675"/>
            <a:ext cx="814705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38" y="84138"/>
            <a:ext cx="89773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FAA William J. Hughes Technical Center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050925" y="1787525"/>
            <a:ext cx="728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>
                <a:solidFill>
                  <a:srgbClr val="FFFF00"/>
                </a:solidFill>
                <a:latin typeface="Arial" pitchFamily="34" charset="0"/>
              </a:rPr>
              <a:t>“Work on the future, live at the beach!”</a:t>
            </a:r>
          </a:p>
        </p:txBody>
      </p:sp>
    </p:spTree>
    <p:extLst>
      <p:ext uri="{BB962C8B-B14F-4D97-AF65-F5344CB8AC3E}">
        <p14:creationId xmlns:p14="http://schemas.microsoft.com/office/powerpoint/2010/main" val="3163773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420269" y="914424"/>
            <a:ext cx="2705100" cy="4572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1531" y="1524000"/>
            <a:ext cx="85519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Division Overview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Technical Staff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Laboratories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Highlights</a:t>
            </a:r>
            <a:endParaRPr lang="en-US" sz="36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Questions and  Answers</a:t>
            </a:r>
            <a:endParaRPr lang="en-US" sz="3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4025" y="-19367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Agenda/Topics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561531" y="3810000"/>
            <a:ext cx="5839269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388" name="Picture 4" descr="Image result for questio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0" name="Picture 6" descr="Image result for questio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9" name="Picture 7" descr="J:\Graphics\Presentations\Inside the Fence_2013_July\Fleet_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9" y="0"/>
            <a:ext cx="9144001" cy="600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14400" y="533400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smtClean="0"/>
              <a:t>THANK YOU!</a:t>
            </a:r>
            <a:endParaRPr lang="en-US" sz="4000" b="1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848600" y="6356350"/>
            <a:ext cx="838200" cy="365125"/>
          </a:xfrm>
          <a:prstGeom prst="rect">
            <a:avLst/>
          </a:prstGeom>
        </p:spPr>
        <p:txBody>
          <a:bodyPr/>
          <a:lstStyle/>
          <a:p>
            <a:fld id="{638D2534-4F29-4D6A-99CA-34A9E7D541B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3" y="56712"/>
            <a:ext cx="7930537" cy="596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0136" y="671144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Division Overview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B593ED-F0A8-4B7B-A911-4ECC8C8CCE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1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457200" y="-18464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Mission, Vision, and Values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chemeClr val="tx1"/>
                </a:solidFill>
              </a:rPr>
              <a:t>Mission</a:t>
            </a:r>
            <a:r>
              <a:rPr lang="en-US" sz="2400" dirty="0" smtClean="0">
                <a:solidFill>
                  <a:schemeClr val="tx1"/>
                </a:solidFill>
              </a:rPr>
              <a:t> - Develop scientific solutions to current and future air transportation challenges by conducting applied research and development in collaboration with industry, academia, and government.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chemeClr val="tx1"/>
                </a:solidFill>
              </a:rPr>
              <a:t>Vision</a:t>
            </a:r>
            <a:r>
              <a:rPr lang="en-US" sz="2400" dirty="0" smtClean="0">
                <a:solidFill>
                  <a:schemeClr val="tx1"/>
                </a:solidFill>
              </a:rPr>
              <a:t> - Extend the Wright brother’s legacy of research and development to ensure maximum safety, efficiency, and environmental stewardship for the air transportation system.</a:t>
            </a:r>
            <a:endParaRPr lang="en-US" sz="2400" dirty="0" smtClean="0"/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457200" y="-18756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Mission, Vision, and Values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en-US" sz="4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b="1" u="sng" dirty="0" smtClean="0">
                <a:solidFill>
                  <a:schemeClr val="tx1"/>
                </a:solidFill>
              </a:rPr>
              <a:t>Values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000" b="1" u="sng" dirty="0" smtClean="0">
                <a:solidFill>
                  <a:schemeClr val="tx1"/>
                </a:solidFill>
              </a:rPr>
              <a:t>Agility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r>
              <a:rPr lang="en-US" sz="2000" dirty="0" smtClean="0">
                <a:solidFill>
                  <a:schemeClr val="tx1"/>
                </a:solidFill>
              </a:rPr>
              <a:t>  Expeditiously conduct and apply research to provide solutions to safety, efficiency, and environmental challenges.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000" b="1" u="sng" dirty="0" smtClean="0">
                <a:solidFill>
                  <a:schemeClr val="tx1"/>
                </a:solidFill>
              </a:rPr>
              <a:t>Strategy</a:t>
            </a:r>
            <a:r>
              <a:rPr lang="en-US" sz="2000" dirty="0" smtClean="0">
                <a:solidFill>
                  <a:schemeClr val="tx1"/>
                </a:solidFill>
              </a:rPr>
              <a:t>.  Develop and pursue a strategic research vision to identify and resolve issues before they emerge.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000" b="1" u="sng" dirty="0" smtClean="0">
                <a:solidFill>
                  <a:schemeClr val="tx1"/>
                </a:solidFill>
              </a:rPr>
              <a:t>Leadership</a:t>
            </a:r>
            <a:r>
              <a:rPr lang="en-US" sz="2000" b="1" dirty="0" smtClean="0">
                <a:solidFill>
                  <a:schemeClr val="tx1"/>
                </a:solidFill>
              </a:rPr>
              <a:t>.  </a:t>
            </a:r>
            <a:r>
              <a:rPr lang="en-US" sz="2000" dirty="0" smtClean="0">
                <a:solidFill>
                  <a:schemeClr val="tx1"/>
                </a:solidFill>
              </a:rPr>
              <a:t>Lead the world in applied research and development for air transportation system evolution. 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000" b="1" u="sng" dirty="0" smtClean="0">
                <a:solidFill>
                  <a:schemeClr val="tx1"/>
                </a:solidFill>
              </a:rPr>
              <a:t>Learning</a:t>
            </a:r>
            <a:r>
              <a:rPr lang="en-US" sz="2000" b="1" dirty="0" smtClean="0">
                <a:solidFill>
                  <a:schemeClr val="tx1"/>
                </a:solidFill>
              </a:rPr>
              <a:t>.  </a:t>
            </a:r>
            <a:r>
              <a:rPr lang="en-US" sz="2000" dirty="0" smtClean="0">
                <a:solidFill>
                  <a:schemeClr val="tx1"/>
                </a:solidFill>
              </a:rPr>
              <a:t>Invest in employee growth and future generations of researchers and practitioners.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000" b="1" u="sng" dirty="0" smtClean="0">
                <a:solidFill>
                  <a:schemeClr val="tx1"/>
                </a:solidFill>
              </a:rPr>
              <a:t>Integrity and Stewardship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r>
              <a:rPr lang="en-US" sz="2000" dirty="0" smtClean="0">
                <a:solidFill>
                  <a:schemeClr val="tx1"/>
                </a:solidFill>
              </a:rPr>
              <a:t>  Act as stewards for scientific integrity and rigor for the National Airspace System.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29" y="-13631"/>
            <a:ext cx="9195329" cy="609974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 bwMode="auto">
          <a:xfrm>
            <a:off x="741213" y="4593914"/>
            <a:ext cx="7680960" cy="182880"/>
          </a:xfrm>
          <a:prstGeom prst="rect">
            <a:avLst/>
          </a:prstGeom>
          <a:gradFill>
            <a:gsLst>
              <a:gs pos="82000">
                <a:srgbClr val="4FCE1C">
                  <a:lumMod val="74000"/>
                  <a:alpha val="78000"/>
                </a:srgbClr>
              </a:gs>
              <a:gs pos="68000">
                <a:srgbClr val="6DB1C1"/>
              </a:gs>
              <a:gs pos="16000">
                <a:srgbClr val="4FCE1C">
                  <a:lumMod val="74000"/>
                  <a:alpha val="80000"/>
                </a:srgbClr>
              </a:gs>
              <a:gs pos="32000">
                <a:srgbClr val="6DB1C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50800" stA="47000" endPos="77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Left Bracket 51"/>
          <p:cNvSpPr/>
          <p:nvPr/>
        </p:nvSpPr>
        <p:spPr bwMode="auto">
          <a:xfrm rot="16200000">
            <a:off x="4393750" y="3646180"/>
            <a:ext cx="369501" cy="7657803"/>
          </a:xfrm>
          <a:prstGeom prst="leftBracke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h="4445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36504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78D3ABA1-EA94-43C0-B992-7CBCC31144F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pPr algn="ctr"/>
            <a:r>
              <a:rPr lang="en-US" sz="3200" dirty="0" smtClean="0"/>
              <a:t>Technical Center </a:t>
            </a:r>
            <a:r>
              <a:rPr lang="en-US" sz="3200" dirty="0"/>
              <a:t>Research &amp; Development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1197497" y="1730642"/>
            <a:ext cx="1193800" cy="1114789"/>
            <a:chOff x="1176867" y="1730642"/>
            <a:chExt cx="1193800" cy="1114789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1176867" y="2429933"/>
              <a:ext cx="1193800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FontTx/>
                <a:buNone/>
              </a:pPr>
              <a:r>
                <a:rPr lang="en-US" sz="1050" b="1" dirty="0" smtClean="0"/>
                <a:t>Airport and Terminal</a:t>
              </a:r>
              <a:endParaRPr lang="en-US" sz="1050" b="1" dirty="0"/>
            </a:p>
          </p:txBody>
        </p:sp>
        <p:pic>
          <p:nvPicPr>
            <p:cNvPr id="21" name="Picture 2" descr="M:\Graphics\Diagrams\EndToEnd_7phasesofFlight\2016_August\images\01_airport_marking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500" y="1730642"/>
              <a:ext cx="918534" cy="696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4" name="Group 1023"/>
          <p:cNvGrpSpPr/>
          <p:nvPr/>
        </p:nvGrpSpPr>
        <p:grpSpPr>
          <a:xfrm>
            <a:off x="77803" y="2132208"/>
            <a:ext cx="1193800" cy="953207"/>
            <a:chOff x="77803" y="2132208"/>
            <a:chExt cx="1193800" cy="953207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77803" y="2831499"/>
              <a:ext cx="1193800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FontTx/>
                <a:buNone/>
              </a:pPr>
              <a:r>
                <a:rPr lang="en-US" sz="1050" b="1" dirty="0" smtClean="0"/>
                <a:t>Pavement</a:t>
              </a:r>
              <a:endParaRPr lang="en-US" sz="1050" b="1" dirty="0"/>
            </a:p>
          </p:txBody>
        </p:sp>
        <p:pic>
          <p:nvPicPr>
            <p:cNvPr id="22" name="Picture 3" descr="M:\Graphics\Diagrams\EndToEnd_7phasesofFlight\2016_August\images\02_pavemen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20" y="2132208"/>
              <a:ext cx="918534" cy="696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" name="Group 91"/>
          <p:cNvGrpSpPr/>
          <p:nvPr/>
        </p:nvGrpSpPr>
        <p:grpSpPr>
          <a:xfrm>
            <a:off x="4556579" y="1349642"/>
            <a:ext cx="1193800" cy="1114789"/>
            <a:chOff x="4621630" y="1349642"/>
            <a:chExt cx="1193800" cy="1114789"/>
          </a:xfrm>
        </p:grpSpPr>
        <p:sp>
          <p:nvSpPr>
            <p:cNvPr id="8" name="TextBox 7"/>
            <p:cNvSpPr txBox="1"/>
            <p:nvPr/>
          </p:nvSpPr>
          <p:spPr bwMode="auto">
            <a:xfrm>
              <a:off x="4621630" y="2048933"/>
              <a:ext cx="1193800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FontTx/>
                <a:buNone/>
              </a:pPr>
              <a:r>
                <a:rPr lang="en-US" sz="1050" b="1" dirty="0" smtClean="0"/>
                <a:t>Aircraft</a:t>
              </a:r>
            </a:p>
            <a:p>
              <a:pPr algn="ctr">
                <a:spcBef>
                  <a:spcPts val="0"/>
                </a:spcBef>
                <a:buFontTx/>
                <a:buNone/>
              </a:pPr>
              <a:r>
                <a:rPr lang="en-US" sz="1050" b="1" dirty="0" smtClean="0"/>
                <a:t>Structures</a:t>
              </a:r>
              <a:endParaRPr lang="en-US" sz="1050" b="1" dirty="0"/>
            </a:p>
          </p:txBody>
        </p:sp>
        <p:pic>
          <p:nvPicPr>
            <p:cNvPr id="23" name="Picture 4" descr="M:\Graphics\Diagrams\EndToEnd_7phasesofFlight\2016_August\images\03_structure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690" y="1349642"/>
              <a:ext cx="918534" cy="696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 bwMode="auto">
          <a:xfrm>
            <a:off x="6810554" y="2250756"/>
            <a:ext cx="11938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sz="1050" b="1" dirty="0" smtClean="0"/>
              <a:t>Digital Systems</a:t>
            </a:r>
            <a:endParaRPr lang="en-US" sz="1050" b="1" dirty="0"/>
          </a:p>
        </p:txBody>
      </p:sp>
      <p:pic>
        <p:nvPicPr>
          <p:cNvPr id="25" name="Picture 6" descr="M:\Graphics\Diagrams\EndToEnd_7phasesofFlight\2016_August\images\05_digital_system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780" y="1504940"/>
            <a:ext cx="918534" cy="696380"/>
          </a:xfrm>
          <a:prstGeom prst="rect">
            <a:avLst/>
          </a:prstGeom>
          <a:noFill/>
          <a:effectLst>
            <a:outerShdw blurRad="114300" dist="63500" dir="2700000" algn="ctr" rotWithShape="0">
              <a:schemeClr val="tx1"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89"/>
          <p:cNvGrpSpPr/>
          <p:nvPr/>
        </p:nvGrpSpPr>
        <p:grpSpPr>
          <a:xfrm>
            <a:off x="7876314" y="1838890"/>
            <a:ext cx="1193800" cy="953207"/>
            <a:chOff x="6822813" y="1730642"/>
            <a:chExt cx="1193800" cy="953207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6822813" y="2429933"/>
              <a:ext cx="1193800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FontTx/>
                <a:buNone/>
              </a:pPr>
              <a:r>
                <a:rPr lang="en-US" sz="1050" b="1" dirty="0" smtClean="0"/>
                <a:t>Weather</a:t>
              </a:r>
              <a:endParaRPr lang="en-US" sz="1050" b="1" dirty="0"/>
            </a:p>
          </p:txBody>
        </p:sp>
        <p:pic>
          <p:nvPicPr>
            <p:cNvPr id="26" name="Picture 7" descr="M:\Graphics\Diagrams\EndToEnd_7phasesofFlight\2016_August\images\06_weather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802" y="1730642"/>
              <a:ext cx="918534" cy="696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 bwMode="auto">
          <a:xfrm>
            <a:off x="2563230" y="5832193"/>
            <a:ext cx="11938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sz="1050" b="1" dirty="0" smtClean="0"/>
              <a:t>Human Factors</a:t>
            </a:r>
            <a:endParaRPr lang="en-US" sz="1050" b="1" dirty="0"/>
          </a:p>
        </p:txBody>
      </p:sp>
      <p:pic>
        <p:nvPicPr>
          <p:cNvPr id="27" name="Picture 8" descr="M:\Graphics\Diagrams\EndToEnd_7phasesofFlight\2016_August\images\07_human_facto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43" y="4678406"/>
            <a:ext cx="1365733" cy="1035421"/>
          </a:xfrm>
          <a:prstGeom prst="rect">
            <a:avLst/>
          </a:prstGeom>
          <a:noFill/>
          <a:ln w="0">
            <a:solidFill>
              <a:schemeClr val="tx1"/>
            </a:solidFill>
          </a:ln>
          <a:effectLst>
            <a:outerShdw blurRad="114300" dist="63500" dir="2700000" algn="ctr" rotWithShape="0">
              <a:schemeClr val="tx1"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roup 90"/>
          <p:cNvGrpSpPr/>
          <p:nvPr/>
        </p:nvGrpSpPr>
        <p:grpSpPr>
          <a:xfrm>
            <a:off x="5676273" y="1423492"/>
            <a:ext cx="1193800" cy="950295"/>
            <a:chOff x="5713550" y="1423492"/>
            <a:chExt cx="1193800" cy="950295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5713550" y="2119871"/>
              <a:ext cx="1193800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FontTx/>
                <a:buNone/>
              </a:pPr>
              <a:r>
                <a:rPr lang="en-US" sz="1050" b="1" dirty="0" smtClean="0"/>
                <a:t>Propulsion</a:t>
              </a:r>
              <a:endParaRPr lang="en-US" sz="1050" b="1" dirty="0"/>
            </a:p>
          </p:txBody>
        </p:sp>
        <p:pic>
          <p:nvPicPr>
            <p:cNvPr id="29" name="Picture 10" descr="M:\Graphics\Diagrams\EndToEnd_7phasesofFlight\2016_August\images\09_propulsions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490" y="1423492"/>
              <a:ext cx="918534" cy="696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Group 93"/>
          <p:cNvGrpSpPr/>
          <p:nvPr/>
        </p:nvGrpSpPr>
        <p:grpSpPr>
          <a:xfrm>
            <a:off x="3474877" y="1297754"/>
            <a:ext cx="1193800" cy="950295"/>
            <a:chOff x="2314278" y="1425842"/>
            <a:chExt cx="1193800" cy="950295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2314278" y="2122221"/>
              <a:ext cx="1193800" cy="25391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FontTx/>
                <a:buNone/>
              </a:pPr>
              <a:r>
                <a:rPr lang="en-US" sz="1050" b="1" dirty="0" smtClean="0"/>
                <a:t>Fire Safety</a:t>
              </a:r>
              <a:endParaRPr lang="en-US" sz="1050" b="1" dirty="0"/>
            </a:p>
          </p:txBody>
        </p:sp>
        <p:pic>
          <p:nvPicPr>
            <p:cNvPr id="30" name="Picture 11" descr="M:\Graphics\Diagrams\EndToEnd_7phasesofFlight\2016_August\images\10_fire_safety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983" y="1425842"/>
              <a:ext cx="918534" cy="696380"/>
            </a:xfrm>
            <a:prstGeom prst="rect">
              <a:avLst/>
            </a:prstGeom>
            <a:noFill/>
            <a:ln w="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" name="Group 92"/>
          <p:cNvGrpSpPr/>
          <p:nvPr/>
        </p:nvGrpSpPr>
        <p:grpSpPr>
          <a:xfrm>
            <a:off x="2374176" y="1402933"/>
            <a:ext cx="1193800" cy="950295"/>
            <a:chOff x="3460596" y="1349641"/>
            <a:chExt cx="1193800" cy="950295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3460596" y="2046020"/>
              <a:ext cx="1193800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FontTx/>
                <a:buNone/>
              </a:pPr>
              <a:r>
                <a:rPr lang="en-US" sz="1050" b="1" dirty="0" smtClean="0"/>
                <a:t>UAS</a:t>
              </a:r>
              <a:endParaRPr lang="en-US" sz="1050" b="1" dirty="0"/>
            </a:p>
          </p:txBody>
        </p:sp>
        <p:pic>
          <p:nvPicPr>
            <p:cNvPr id="31" name="Picture 12" descr="M:\Graphics\Diagrams\EndToEnd_7phasesofFlight\2016_August\images\11_UAS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066" y="1349641"/>
              <a:ext cx="918534" cy="696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Group 88"/>
          <p:cNvGrpSpPr/>
          <p:nvPr/>
        </p:nvGrpSpPr>
        <p:grpSpPr>
          <a:xfrm>
            <a:off x="8011427" y="2958457"/>
            <a:ext cx="1193800" cy="950295"/>
            <a:chOff x="7915663" y="2117158"/>
            <a:chExt cx="1193800" cy="950295"/>
          </a:xfrm>
        </p:grpSpPr>
        <p:sp>
          <p:nvSpPr>
            <p:cNvPr id="18" name="TextBox 17"/>
            <p:cNvSpPr txBox="1"/>
            <p:nvPr/>
          </p:nvSpPr>
          <p:spPr bwMode="auto">
            <a:xfrm>
              <a:off x="7915663" y="2813537"/>
              <a:ext cx="1193800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FontTx/>
                <a:buNone/>
              </a:pPr>
              <a:r>
                <a:rPr lang="en-US" sz="1050" b="1" dirty="0" smtClean="0"/>
                <a:t>Icing</a:t>
              </a:r>
              <a:endParaRPr lang="en-US" sz="1050" b="1" dirty="0"/>
            </a:p>
          </p:txBody>
        </p:sp>
        <p:pic>
          <p:nvPicPr>
            <p:cNvPr id="32" name="Picture 13" descr="M:\Graphics\Diagrams\EndToEnd_7phasesofFlight\2016_August\images\12_deicing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0832" y="2117158"/>
              <a:ext cx="918534" cy="696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 bwMode="auto">
          <a:xfrm>
            <a:off x="4255607" y="5832193"/>
            <a:ext cx="11938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sz="1050" b="1" dirty="0" smtClean="0"/>
              <a:t>Cyber Security</a:t>
            </a:r>
            <a:endParaRPr lang="en-US" sz="1050" b="1" dirty="0"/>
          </a:p>
        </p:txBody>
      </p:sp>
      <p:pic>
        <p:nvPicPr>
          <p:cNvPr id="33" name="Picture 14" descr="M:\Graphics\Diagrams\EndToEnd_7phasesofFlight\2016_August\images\13_cyber_security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29" y="4660580"/>
            <a:ext cx="1331895" cy="1009767"/>
          </a:xfrm>
          <a:prstGeom prst="rect">
            <a:avLst/>
          </a:prstGeom>
          <a:noFill/>
          <a:effectLst>
            <a:outerShdw blurRad="114300" dist="63500" dir="2700000" algn="ctr" rotWithShape="0">
              <a:schemeClr val="tx1"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 bwMode="auto">
          <a:xfrm>
            <a:off x="6213654" y="5684243"/>
            <a:ext cx="11938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sz="1050" b="1" dirty="0" smtClean="0"/>
              <a:t>System Safety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1050" b="1" dirty="0" smtClean="0"/>
              <a:t>Management</a:t>
            </a:r>
          </a:p>
        </p:txBody>
      </p:sp>
      <p:pic>
        <p:nvPicPr>
          <p:cNvPr id="34" name="Picture 15" descr="M:\Graphics\Diagrams\EndToEnd_7phasesofFlight\2016_August\images\14_safety_mngt_sys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12897"/>
            <a:ext cx="1331896" cy="1025903"/>
          </a:xfrm>
          <a:prstGeom prst="rect">
            <a:avLst/>
          </a:prstGeom>
          <a:noFill/>
          <a:effectLst>
            <a:outerShdw blurRad="114300" dist="63500" dir="2700000" algn="ctr" rotWithShape="0">
              <a:schemeClr val="tx1"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 bwMode="auto">
          <a:xfrm>
            <a:off x="1057870" y="2767940"/>
            <a:ext cx="786324" cy="930141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 w="sm" len="sm"/>
          </a:ln>
          <a:effectLst>
            <a:outerShdw blurRad="38100" dist="12700" dir="8100000" algn="tr" rotWithShape="0">
              <a:schemeClr val="tx1">
                <a:alpha val="65000"/>
              </a:schemeClr>
            </a:outerShdw>
          </a:effectLst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>
            <a:off x="2201552" y="2366860"/>
            <a:ext cx="221343" cy="1233013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 w="sm" len="sm"/>
          </a:ln>
          <a:effectLst>
            <a:outerShdw blurRad="38100" dist="12700" dir="8100000" algn="tr" rotWithShape="0">
              <a:schemeClr val="tx1">
                <a:alpha val="65000"/>
              </a:schemeClr>
            </a:outerShdw>
          </a:effectLst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2562785" y="2046022"/>
            <a:ext cx="314823" cy="1591478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 w="sm" len="sm"/>
          </a:ln>
          <a:effectLst>
            <a:outerShdw blurRad="38100" dist="12700" dir="8100000" algn="tr" rotWithShape="0">
              <a:schemeClr val="tx1">
                <a:alpha val="65000"/>
              </a:schemeClr>
            </a:outerShdw>
          </a:effectLst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flipH="1">
            <a:off x="3432817" y="1910502"/>
            <a:ext cx="246199" cy="1297722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 w="sm" len="sm"/>
          </a:ln>
          <a:effectLst>
            <a:outerShdw blurRad="38100" dist="12700" dir="8100000" algn="tr" rotWithShape="0">
              <a:schemeClr val="tx1">
                <a:alpha val="65000"/>
              </a:schemeClr>
            </a:outerShdw>
          </a:effectLst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H="1">
            <a:off x="4572000" y="1980463"/>
            <a:ext cx="180109" cy="1090983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 w="sm" len="sm"/>
          </a:ln>
          <a:effectLst>
            <a:outerShdw blurRad="38100" dist="12700" dir="8100000" algn="tr" rotWithShape="0">
              <a:schemeClr val="tx1">
                <a:alpha val="65000"/>
              </a:schemeClr>
            </a:outerShdw>
          </a:effectLst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flipH="1">
            <a:off x="6870073" y="2395028"/>
            <a:ext cx="1111306" cy="690387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 w="sm" len="sm"/>
          </a:ln>
          <a:effectLst>
            <a:outerShdw blurRad="38100" dist="12700" dir="8100000" algn="tr" rotWithShape="0">
              <a:schemeClr val="tx1">
                <a:alpha val="65000"/>
              </a:schemeClr>
            </a:outerShdw>
          </a:effectLst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 flipH="1">
            <a:off x="5736865" y="2064978"/>
            <a:ext cx="152967" cy="1219621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 w="sm" len="sm"/>
          </a:ln>
          <a:effectLst>
            <a:outerShdw blurRad="38100" dist="12700" dir="8100000" algn="tr" rotWithShape="0">
              <a:schemeClr val="tx1">
                <a:alpha val="65000"/>
              </a:schemeClr>
            </a:outerShdw>
          </a:effectLst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flipH="1">
            <a:off x="6810554" y="3208224"/>
            <a:ext cx="1336043" cy="525576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 w="sm" len="sm"/>
          </a:ln>
          <a:effectLst>
            <a:outerShdw blurRad="38100" dist="12700" dir="8100000" algn="tr" rotWithShape="0">
              <a:schemeClr val="tx1">
                <a:alpha val="65000"/>
              </a:schemeClr>
            </a:outerShdw>
          </a:effectLst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 bwMode="auto">
          <a:xfrm>
            <a:off x="4452257" y="3562221"/>
            <a:ext cx="404285" cy="135860"/>
          </a:xfrm>
          <a:prstGeom prst="ellipse">
            <a:avLst/>
          </a:prstGeom>
          <a:solidFill>
            <a:srgbClr val="9F9F9F">
              <a:alpha val="18824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639" y="3355759"/>
            <a:ext cx="822263" cy="378041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 bwMode="auto">
          <a:xfrm flipH="1">
            <a:off x="6019800" y="2201320"/>
            <a:ext cx="937980" cy="1061426"/>
          </a:xfrm>
          <a:prstGeom prst="line">
            <a:avLst/>
          </a:prstGeom>
          <a:ln>
            <a:solidFill>
              <a:schemeClr val="bg1"/>
            </a:solidFill>
            <a:headEnd type="oval" w="sm" len="sm"/>
            <a:tailEnd type="oval" w="sm" len="sm"/>
          </a:ln>
          <a:effectLst>
            <a:outerShdw blurRad="38100" dist="12700" dir="8100000" algn="tr" rotWithShape="0">
              <a:schemeClr val="tx1">
                <a:alpha val="65000"/>
              </a:schemeClr>
            </a:outerShdw>
          </a:effectLst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93074" y="5811414"/>
            <a:ext cx="2255837" cy="9509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ounded Rectangle 81"/>
          <p:cNvSpPr/>
          <p:nvPr/>
        </p:nvSpPr>
        <p:spPr bwMode="auto">
          <a:xfrm>
            <a:off x="7322530" y="5482738"/>
            <a:ext cx="1701800" cy="103639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7311295" y="4400370"/>
            <a:ext cx="1701800" cy="103639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7316160" y="3260053"/>
            <a:ext cx="1701800" cy="103639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7221157" y="2181715"/>
            <a:ext cx="1701800" cy="103639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8" name="Rounded Rectangle 87"/>
          <p:cNvSpPr/>
          <p:nvPr/>
        </p:nvSpPr>
        <p:spPr bwMode="auto">
          <a:xfrm>
            <a:off x="5483413" y="4344076"/>
            <a:ext cx="1701800" cy="103639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>
            <a:off x="5487380" y="3278497"/>
            <a:ext cx="1701800" cy="103639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5380163" y="2167058"/>
            <a:ext cx="1701800" cy="103639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3684102" y="4332965"/>
            <a:ext cx="1701800" cy="103639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3687155" y="3281427"/>
            <a:ext cx="1701800" cy="103639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3616819" y="2179760"/>
            <a:ext cx="1701800" cy="103639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1834180" y="2167059"/>
            <a:ext cx="1701800" cy="103639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167542" y="4336396"/>
            <a:ext cx="1701800" cy="103639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45746" y="3266653"/>
            <a:ext cx="1701800" cy="103639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61305" y="2180004"/>
            <a:ext cx="1701800" cy="103639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493966" y="749053"/>
            <a:ext cx="2041525" cy="11416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192" name="Title 1"/>
          <p:cNvSpPr>
            <a:spLocks noGrp="1"/>
          </p:cNvSpPr>
          <p:nvPr>
            <p:ph type="title"/>
          </p:nvPr>
        </p:nvSpPr>
        <p:spPr>
          <a:xfrm>
            <a:off x="454025" y="-19367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Aviation Research Division</a:t>
            </a:r>
          </a:p>
        </p:txBody>
      </p:sp>
      <p:sp>
        <p:nvSpPr>
          <p:cNvPr id="7193" name="Text Box 13"/>
          <p:cNvSpPr txBox="1">
            <a:spLocks noChangeArrowheads="1"/>
          </p:cNvSpPr>
          <p:nvPr/>
        </p:nvSpPr>
        <p:spPr bwMode="auto">
          <a:xfrm>
            <a:off x="2392661" y="2190872"/>
            <a:ext cx="1170498" cy="107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/>
              <a:t>Human Factors</a:t>
            </a:r>
          </a:p>
          <a:p>
            <a:pPr algn="ctr" eaLnBrk="1" hangingPunct="1"/>
            <a:r>
              <a:rPr lang="en-US" altLang="en-US" sz="800" dirty="0"/>
              <a:t>Branch</a:t>
            </a:r>
          </a:p>
          <a:p>
            <a:pPr algn="ctr" eaLnBrk="1" hangingPunct="1"/>
            <a:r>
              <a:rPr lang="en-US" altLang="en-US" sz="800" dirty="0" smtClean="0"/>
              <a:t>ANG-E25</a:t>
            </a:r>
          </a:p>
          <a:p>
            <a:pPr algn="ctr" eaLnBrk="1" hangingPunct="1"/>
            <a:r>
              <a:rPr lang="en-US" altLang="en-US" sz="800" b="1" dirty="0" smtClean="0"/>
              <a:t>Ken </a:t>
            </a:r>
            <a:r>
              <a:rPr lang="en-US" altLang="en-US" sz="800" b="1" dirty="0"/>
              <a:t>Allendoerfer</a:t>
            </a:r>
          </a:p>
          <a:p>
            <a:pPr algn="ctr" eaLnBrk="1" hangingPunct="1"/>
            <a:endParaRPr lang="en-US" altLang="en-US" sz="800" b="1" dirty="0"/>
          </a:p>
          <a:p>
            <a:pPr algn="ctr" eaLnBrk="1" hangingPunct="1"/>
            <a:r>
              <a:rPr lang="en-US" altLang="en-US" sz="800" dirty="0"/>
              <a:t> 13 FAA Employees</a:t>
            </a:r>
          </a:p>
          <a:p>
            <a:pPr algn="ctr" eaLnBrk="1" hangingPunct="1"/>
            <a:r>
              <a:rPr lang="en-US" altLang="en-US" sz="800" dirty="0"/>
              <a:t>   23 Contractor FTEs</a:t>
            </a:r>
          </a:p>
          <a:p>
            <a:pPr algn="ctr" eaLnBrk="1" hangingPunct="1"/>
            <a:endParaRPr lang="en-US" altLang="en-US" sz="800" b="1" dirty="0"/>
          </a:p>
        </p:txBody>
      </p:sp>
      <p:sp>
        <p:nvSpPr>
          <p:cNvPr id="7194" name="Text Box 14"/>
          <p:cNvSpPr txBox="1">
            <a:spLocks noChangeArrowheads="1"/>
          </p:cNvSpPr>
          <p:nvPr/>
        </p:nvSpPr>
        <p:spPr bwMode="auto">
          <a:xfrm>
            <a:off x="5003800" y="1098550"/>
            <a:ext cx="16033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/>
              <a:t> </a:t>
            </a:r>
          </a:p>
        </p:txBody>
      </p:sp>
      <p:sp>
        <p:nvSpPr>
          <p:cNvPr id="7196" name="Text Box 23"/>
          <p:cNvSpPr txBox="1">
            <a:spLocks noChangeArrowheads="1"/>
          </p:cNvSpPr>
          <p:nvPr/>
        </p:nvSpPr>
        <p:spPr bwMode="auto">
          <a:xfrm>
            <a:off x="6062055" y="4497878"/>
            <a:ext cx="1260475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/>
              <a:t>System Safety </a:t>
            </a:r>
          </a:p>
          <a:p>
            <a:pPr algn="ctr" eaLnBrk="1" hangingPunct="1"/>
            <a:r>
              <a:rPr lang="en-US" altLang="en-US" sz="800" dirty="0"/>
              <a:t>Section</a:t>
            </a:r>
          </a:p>
          <a:p>
            <a:pPr algn="ctr" eaLnBrk="1" hangingPunct="1"/>
            <a:r>
              <a:rPr lang="en-US" altLang="en-US" sz="800" dirty="0" smtClean="0"/>
              <a:t>ANG-E272</a:t>
            </a:r>
          </a:p>
          <a:p>
            <a:pPr algn="ctr" eaLnBrk="1" hangingPunct="1"/>
            <a:endParaRPr lang="en-US" altLang="en-US" sz="800" dirty="0"/>
          </a:p>
          <a:p>
            <a:pPr algn="ctr" eaLnBrk="1" hangingPunct="1"/>
            <a:r>
              <a:rPr lang="en-US" altLang="en-US" sz="800" b="1" dirty="0"/>
              <a:t>Hossein Eghbali</a:t>
            </a:r>
          </a:p>
          <a:p>
            <a:pPr algn="ctr" eaLnBrk="1" hangingPunct="1"/>
            <a:r>
              <a:rPr lang="en-US" altLang="en-US" sz="800" dirty="0"/>
              <a:t> </a:t>
            </a:r>
          </a:p>
        </p:txBody>
      </p:sp>
      <p:sp>
        <p:nvSpPr>
          <p:cNvPr id="7197" name="Text Box 24"/>
          <p:cNvSpPr txBox="1">
            <a:spLocks noChangeArrowheads="1"/>
          </p:cNvSpPr>
          <p:nvPr/>
        </p:nvSpPr>
        <p:spPr bwMode="auto">
          <a:xfrm>
            <a:off x="6021756" y="3475038"/>
            <a:ext cx="1362075" cy="7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/>
              <a:t>Software and </a:t>
            </a:r>
          </a:p>
          <a:p>
            <a:pPr algn="ctr" eaLnBrk="1" hangingPunct="1"/>
            <a:r>
              <a:rPr lang="en-US" altLang="en-US" sz="800" dirty="0"/>
              <a:t>Electronics Section</a:t>
            </a:r>
          </a:p>
          <a:p>
            <a:pPr algn="ctr" eaLnBrk="1" hangingPunct="1"/>
            <a:r>
              <a:rPr lang="en-US" altLang="en-US" sz="800" dirty="0" smtClean="0"/>
              <a:t>ANG-E271</a:t>
            </a:r>
          </a:p>
          <a:p>
            <a:pPr algn="ctr" eaLnBrk="1" hangingPunct="1"/>
            <a:endParaRPr lang="en-US" altLang="en-US" sz="800" dirty="0"/>
          </a:p>
          <a:p>
            <a:pPr algn="ctr" eaLnBrk="1" hangingPunct="1"/>
            <a:r>
              <a:rPr lang="en-US" altLang="en-US" sz="800" b="1" dirty="0"/>
              <a:t>Alanna Randazzo </a:t>
            </a:r>
          </a:p>
        </p:txBody>
      </p:sp>
      <p:sp>
        <p:nvSpPr>
          <p:cNvPr id="7198" name="Text Box 25"/>
          <p:cNvSpPr txBox="1">
            <a:spLocks noChangeArrowheads="1"/>
          </p:cNvSpPr>
          <p:nvPr/>
        </p:nvSpPr>
        <p:spPr bwMode="auto">
          <a:xfrm>
            <a:off x="6030267" y="2163763"/>
            <a:ext cx="1125615" cy="107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/>
              <a:t>Software and </a:t>
            </a:r>
          </a:p>
          <a:p>
            <a:pPr algn="ctr" eaLnBrk="1" hangingPunct="1"/>
            <a:r>
              <a:rPr lang="en-US" altLang="en-US" sz="800" dirty="0"/>
              <a:t>Systems Branch</a:t>
            </a:r>
          </a:p>
          <a:p>
            <a:pPr algn="ctr" eaLnBrk="1" hangingPunct="1"/>
            <a:r>
              <a:rPr lang="en-US" altLang="en-US" sz="800" dirty="0"/>
              <a:t>ANG-E27</a:t>
            </a:r>
          </a:p>
          <a:p>
            <a:pPr algn="ctr" eaLnBrk="1" hangingPunct="1"/>
            <a:r>
              <a:rPr lang="en-US" altLang="en-US" sz="800" b="1" dirty="0"/>
              <a:t>John Lapointe</a:t>
            </a:r>
          </a:p>
          <a:p>
            <a:pPr algn="ctr" eaLnBrk="1" hangingPunct="1"/>
            <a:endParaRPr lang="en-US" altLang="en-US" sz="800" b="1" dirty="0"/>
          </a:p>
          <a:p>
            <a:pPr algn="ctr" eaLnBrk="1" hangingPunct="1"/>
            <a:r>
              <a:rPr lang="en-US" altLang="en-US" sz="800" dirty="0" smtClean="0"/>
              <a:t>22 </a:t>
            </a:r>
            <a:r>
              <a:rPr lang="en-US" altLang="en-US" sz="800" dirty="0"/>
              <a:t>FAA Employees</a:t>
            </a:r>
          </a:p>
          <a:p>
            <a:pPr algn="ctr" eaLnBrk="1" hangingPunct="1"/>
            <a:r>
              <a:rPr lang="en-US" altLang="en-US" sz="800" dirty="0"/>
              <a:t>13 Contractor FTEs</a:t>
            </a:r>
          </a:p>
          <a:p>
            <a:pPr algn="ctr" eaLnBrk="1" hangingPunct="1"/>
            <a:endParaRPr lang="en-US" altLang="en-US" sz="800" b="1" dirty="0"/>
          </a:p>
        </p:txBody>
      </p:sp>
      <p:sp>
        <p:nvSpPr>
          <p:cNvPr id="7199" name="Text Box 26"/>
          <p:cNvSpPr txBox="1">
            <a:spLocks noChangeArrowheads="1"/>
          </p:cNvSpPr>
          <p:nvPr/>
        </p:nvSpPr>
        <p:spPr bwMode="auto">
          <a:xfrm>
            <a:off x="768107" y="4517904"/>
            <a:ext cx="1127125" cy="7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/>
              <a:t>Material Fire</a:t>
            </a:r>
          </a:p>
          <a:p>
            <a:pPr algn="ctr" eaLnBrk="1" hangingPunct="1"/>
            <a:r>
              <a:rPr lang="en-US" altLang="en-US" sz="800" dirty="0"/>
              <a:t>Test Section</a:t>
            </a:r>
          </a:p>
          <a:p>
            <a:pPr algn="ctr" eaLnBrk="1" hangingPunct="1"/>
            <a:r>
              <a:rPr lang="en-US" altLang="en-US" sz="800" dirty="0" smtClean="0"/>
              <a:t>ANG-E212</a:t>
            </a:r>
          </a:p>
          <a:p>
            <a:pPr algn="ctr" eaLnBrk="1" hangingPunct="1"/>
            <a:endParaRPr lang="en-US" altLang="en-US" sz="800" dirty="0"/>
          </a:p>
          <a:p>
            <a:pPr algn="ctr" eaLnBrk="1" hangingPunct="1"/>
            <a:r>
              <a:rPr lang="en-US" altLang="en-US" sz="800" b="1" dirty="0"/>
              <a:t>Tim Marker</a:t>
            </a:r>
          </a:p>
        </p:txBody>
      </p:sp>
      <p:sp>
        <p:nvSpPr>
          <p:cNvPr id="7200" name="Text Box 27"/>
          <p:cNvSpPr txBox="1">
            <a:spLocks noChangeArrowheads="1"/>
          </p:cNvSpPr>
          <p:nvPr/>
        </p:nvSpPr>
        <p:spPr bwMode="auto">
          <a:xfrm>
            <a:off x="634757" y="3367213"/>
            <a:ext cx="1377950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/>
              <a:t>System</a:t>
            </a:r>
          </a:p>
          <a:p>
            <a:pPr algn="ctr" eaLnBrk="1" hangingPunct="1"/>
            <a:r>
              <a:rPr lang="en-US" altLang="en-US" sz="800" dirty="0"/>
              <a:t> Fire Protection</a:t>
            </a:r>
          </a:p>
          <a:p>
            <a:pPr algn="ctr" eaLnBrk="1" hangingPunct="1"/>
            <a:r>
              <a:rPr lang="en-US" altLang="en-US" sz="800" dirty="0"/>
              <a:t>Section</a:t>
            </a:r>
          </a:p>
          <a:p>
            <a:pPr algn="ctr" eaLnBrk="1" hangingPunct="1"/>
            <a:r>
              <a:rPr lang="en-US" altLang="en-US" sz="800" dirty="0" smtClean="0"/>
              <a:t>ANG-E211</a:t>
            </a:r>
          </a:p>
          <a:p>
            <a:pPr algn="ctr" eaLnBrk="1" hangingPunct="1"/>
            <a:endParaRPr lang="en-US" altLang="en-US" sz="800" dirty="0"/>
          </a:p>
          <a:p>
            <a:pPr algn="ctr" eaLnBrk="1" hangingPunct="1"/>
            <a:r>
              <a:rPr lang="en-US" altLang="en-US" sz="800" b="1" dirty="0"/>
              <a:t>Dave Blake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265491" y="856760"/>
            <a:ext cx="1316038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50" dirty="0"/>
              <a:t>Aviation Research</a:t>
            </a:r>
          </a:p>
          <a:p>
            <a:pPr algn="ctr" eaLnBrk="1" hangingPunct="1">
              <a:defRPr/>
            </a:pPr>
            <a:r>
              <a:rPr lang="en-US" sz="1050" dirty="0" smtClean="0"/>
              <a:t>Division, ANG-E2 </a:t>
            </a:r>
            <a:endParaRPr lang="en-US" sz="1050" dirty="0"/>
          </a:p>
          <a:p>
            <a:pPr algn="ctr" eaLnBrk="1" hangingPunct="1">
              <a:defRPr/>
            </a:pPr>
            <a:r>
              <a:rPr lang="en-US" sz="1050" b="1" dirty="0" smtClean="0"/>
              <a:t>Eric Neiderman </a:t>
            </a:r>
          </a:p>
          <a:p>
            <a:pPr algn="ctr" eaLnBrk="1" hangingPunct="1">
              <a:defRPr/>
            </a:pPr>
            <a:endParaRPr lang="en-US" sz="600" b="1" dirty="0" smtClean="0"/>
          </a:p>
          <a:p>
            <a:pPr algn="ctr" eaLnBrk="1" hangingPunct="1">
              <a:defRPr/>
            </a:pPr>
            <a:r>
              <a:rPr lang="en-US" sz="800" dirty="0" smtClean="0"/>
              <a:t>121 FAA </a:t>
            </a:r>
            <a:r>
              <a:rPr lang="en-US" sz="800" dirty="0"/>
              <a:t>Employees</a:t>
            </a:r>
          </a:p>
          <a:p>
            <a:pPr algn="ctr" eaLnBrk="1" hangingPunct="1">
              <a:defRPr/>
            </a:pPr>
            <a:r>
              <a:rPr lang="en-US" sz="800" dirty="0" smtClean="0"/>
              <a:t>~164 </a:t>
            </a:r>
            <a:r>
              <a:rPr lang="en-US" sz="800" dirty="0"/>
              <a:t>Contractor FTEs</a:t>
            </a:r>
          </a:p>
          <a:p>
            <a:pPr algn="ctr" eaLnBrk="1" hangingPunct="1">
              <a:defRPr/>
            </a:pPr>
            <a:endParaRPr lang="en-US" sz="1050" b="1" dirty="0"/>
          </a:p>
        </p:txBody>
      </p:sp>
      <p:sp>
        <p:nvSpPr>
          <p:cNvPr id="7205" name="Text Box 31"/>
          <p:cNvSpPr txBox="1">
            <a:spLocks noChangeArrowheads="1"/>
          </p:cNvSpPr>
          <p:nvPr/>
        </p:nvSpPr>
        <p:spPr bwMode="auto">
          <a:xfrm>
            <a:off x="736158" y="2212485"/>
            <a:ext cx="1083936" cy="107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/>
              <a:t>Fire Safety</a:t>
            </a:r>
          </a:p>
          <a:p>
            <a:pPr algn="ctr" eaLnBrk="1" hangingPunct="1"/>
            <a:r>
              <a:rPr lang="en-US" altLang="en-US" sz="800" dirty="0"/>
              <a:t>Branch</a:t>
            </a:r>
          </a:p>
          <a:p>
            <a:pPr algn="ctr" eaLnBrk="1" hangingPunct="1"/>
            <a:r>
              <a:rPr lang="en-US" altLang="en-US" sz="800" dirty="0"/>
              <a:t>ANG-E21</a:t>
            </a:r>
          </a:p>
          <a:p>
            <a:pPr algn="ctr" eaLnBrk="1" hangingPunct="1"/>
            <a:r>
              <a:rPr lang="en-US" altLang="en-US" sz="800" b="1" dirty="0" smtClean="0"/>
              <a:t>Dave Blake (A)</a:t>
            </a:r>
          </a:p>
          <a:p>
            <a:pPr algn="ctr" eaLnBrk="1" hangingPunct="1"/>
            <a:endParaRPr lang="en-US" altLang="en-US" sz="800" b="1" dirty="0"/>
          </a:p>
          <a:p>
            <a:pPr algn="ctr" eaLnBrk="1" hangingPunct="1"/>
            <a:r>
              <a:rPr lang="en-US" altLang="en-US" sz="800" dirty="0" smtClean="0"/>
              <a:t>25 </a:t>
            </a:r>
            <a:r>
              <a:rPr lang="en-US" altLang="en-US" sz="800" dirty="0"/>
              <a:t>FAA Employees</a:t>
            </a:r>
          </a:p>
          <a:p>
            <a:pPr algn="ctr" eaLnBrk="1" hangingPunct="1"/>
            <a:r>
              <a:rPr lang="en-US" altLang="en-US" sz="800" dirty="0"/>
              <a:t>17 Contractor FTEs</a:t>
            </a:r>
          </a:p>
          <a:p>
            <a:pPr algn="ctr" eaLnBrk="1" hangingPunct="1"/>
            <a:endParaRPr lang="en-US" altLang="en-US" sz="800" b="1" dirty="0"/>
          </a:p>
        </p:txBody>
      </p:sp>
      <p:pic>
        <p:nvPicPr>
          <p:cNvPr id="7207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14" y="2244503"/>
            <a:ext cx="618172" cy="912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89" y="2245580"/>
            <a:ext cx="609600" cy="903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903288"/>
            <a:ext cx="627063" cy="866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1" y="4425950"/>
            <a:ext cx="635000" cy="866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02" y="4443656"/>
            <a:ext cx="644525" cy="876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8889" y="3123593"/>
            <a:ext cx="0" cy="1732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" name="Straight Connector 11263"/>
          <p:cNvCxnSpPr/>
          <p:nvPr/>
        </p:nvCxnSpPr>
        <p:spPr>
          <a:xfrm flipH="1">
            <a:off x="70097" y="3788508"/>
            <a:ext cx="809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82064" y="4845905"/>
            <a:ext cx="809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5411913" y="3118830"/>
            <a:ext cx="3175" cy="1693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5411913" y="3705472"/>
            <a:ext cx="809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5415088" y="4813179"/>
            <a:ext cx="809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3611505" y="3081220"/>
            <a:ext cx="8000" cy="1715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3611505" y="3707913"/>
            <a:ext cx="809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622679" y="4794740"/>
            <a:ext cx="809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7244070" y="3123593"/>
            <a:ext cx="9829" cy="2775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7250724" y="3780328"/>
            <a:ext cx="809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7253899" y="4875213"/>
            <a:ext cx="809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7" name="Straight Connector 11266"/>
          <p:cNvCxnSpPr/>
          <p:nvPr/>
        </p:nvCxnSpPr>
        <p:spPr>
          <a:xfrm>
            <a:off x="921730" y="2076207"/>
            <a:ext cx="7131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4" name="Straight Connector 11273"/>
          <p:cNvCxnSpPr/>
          <p:nvPr/>
        </p:nvCxnSpPr>
        <p:spPr>
          <a:xfrm>
            <a:off x="915380" y="2071445"/>
            <a:ext cx="0" cy="9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2595324" y="2077795"/>
            <a:ext cx="0" cy="9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558087" y="1922769"/>
            <a:ext cx="0" cy="27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8063893" y="2071445"/>
            <a:ext cx="0" cy="9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317643" y="2079382"/>
            <a:ext cx="0" cy="9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30" name="Picture 3" descr="C:\Users\TERESA~1\AppData\Local\Temp\1\notesC4CC09\IMG_8305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9" y="3389313"/>
            <a:ext cx="650875" cy="81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317572" y="2235711"/>
            <a:ext cx="1674887" cy="1200323"/>
            <a:chOff x="7378241" y="2710188"/>
            <a:chExt cx="1674887" cy="1200323"/>
          </a:xfrm>
          <a:noFill/>
        </p:grpSpPr>
        <p:sp>
          <p:nvSpPr>
            <p:cNvPr id="11335" name="Text Box 16"/>
            <p:cNvSpPr txBox="1">
              <a:spLocks noChangeArrowheads="1"/>
            </p:cNvSpPr>
            <p:nvPr/>
          </p:nvSpPr>
          <p:spPr bwMode="auto">
            <a:xfrm>
              <a:off x="7927513" y="2710188"/>
              <a:ext cx="1125615" cy="120032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sz="800" dirty="0"/>
                <a:t>Structures and </a:t>
              </a:r>
            </a:p>
            <a:p>
              <a:pPr algn="ctr">
                <a:defRPr/>
              </a:pPr>
              <a:r>
                <a:rPr lang="en-US" sz="800" dirty="0"/>
                <a:t>Propulsion Branch</a:t>
              </a:r>
            </a:p>
            <a:p>
              <a:pPr algn="ctr">
                <a:defRPr/>
              </a:pPr>
              <a:r>
                <a:rPr lang="en-US" sz="800" dirty="0"/>
                <a:t>ANG-E28</a:t>
              </a:r>
            </a:p>
            <a:p>
              <a:pPr algn="ctr">
                <a:defRPr/>
              </a:pPr>
              <a:r>
                <a:rPr lang="en-US" sz="800" b="1" dirty="0"/>
                <a:t>Ken Knopp</a:t>
              </a:r>
            </a:p>
            <a:p>
              <a:pPr algn="ctr">
                <a:defRPr/>
              </a:pPr>
              <a:endParaRPr lang="en-US" sz="800" b="1" dirty="0"/>
            </a:p>
            <a:p>
              <a:pPr algn="ctr">
                <a:defRPr/>
              </a:pPr>
              <a:r>
                <a:rPr lang="en-US" sz="800" dirty="0" smtClean="0"/>
                <a:t> 30 FAA </a:t>
              </a:r>
              <a:r>
                <a:rPr lang="en-US" sz="800" dirty="0"/>
                <a:t>Employees</a:t>
              </a:r>
            </a:p>
            <a:p>
              <a:pPr algn="ctr">
                <a:defRPr/>
              </a:pPr>
              <a:r>
                <a:rPr lang="en-US" sz="800" dirty="0" smtClean="0"/>
                <a:t> 24 </a:t>
              </a:r>
              <a:r>
                <a:rPr lang="en-US" sz="800" dirty="0"/>
                <a:t>Contractor FTEs</a:t>
              </a:r>
            </a:p>
            <a:p>
              <a:pPr algn="ctr">
                <a:defRPr/>
              </a:pPr>
              <a:endParaRPr lang="en-US" sz="800" b="1" dirty="0"/>
            </a:p>
            <a:p>
              <a:pPr algn="ctr">
                <a:defRPr/>
              </a:pPr>
              <a:endParaRPr lang="en-US" sz="800" b="1" dirty="0"/>
            </a:p>
          </p:txBody>
        </p:sp>
        <p:pic>
          <p:nvPicPr>
            <p:cNvPr id="11336" name="Picture 2" descr="knoppKen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21" t="6960" r="24511" b="18415"/>
            <a:stretch/>
          </p:blipFill>
          <p:spPr bwMode="auto">
            <a:xfrm>
              <a:off x="7378241" y="2750102"/>
              <a:ext cx="624877" cy="8830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35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755" y="4434742"/>
            <a:ext cx="638175" cy="866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45" name="Text Box 12"/>
          <p:cNvSpPr txBox="1">
            <a:spLocks noChangeArrowheads="1"/>
          </p:cNvSpPr>
          <p:nvPr/>
        </p:nvSpPr>
        <p:spPr bwMode="auto">
          <a:xfrm>
            <a:off x="4240057" y="2218102"/>
            <a:ext cx="1125615" cy="107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/>
              <a:t>Airport Technology</a:t>
            </a:r>
          </a:p>
          <a:p>
            <a:pPr algn="ctr" eaLnBrk="1" hangingPunct="1"/>
            <a:r>
              <a:rPr lang="en-US" altLang="en-US" sz="800" dirty="0"/>
              <a:t>R&amp;D Branch</a:t>
            </a:r>
          </a:p>
          <a:p>
            <a:pPr algn="ctr" eaLnBrk="1" hangingPunct="1"/>
            <a:r>
              <a:rPr lang="en-US" altLang="en-US" sz="800" dirty="0"/>
              <a:t>ANG-E26</a:t>
            </a:r>
          </a:p>
          <a:p>
            <a:pPr algn="ctr" eaLnBrk="1" hangingPunct="1"/>
            <a:r>
              <a:rPr lang="en-US" altLang="en-US" sz="800" b="1" dirty="0"/>
              <a:t>Michel Hovan</a:t>
            </a:r>
          </a:p>
          <a:p>
            <a:pPr algn="ctr" eaLnBrk="1" hangingPunct="1"/>
            <a:endParaRPr lang="en-US" altLang="en-US" sz="800" b="1" dirty="0"/>
          </a:p>
          <a:p>
            <a:pPr algn="ctr" eaLnBrk="1" hangingPunct="1"/>
            <a:r>
              <a:rPr lang="en-US" altLang="en-US" sz="800" dirty="0" smtClean="0"/>
              <a:t>22 </a:t>
            </a:r>
            <a:r>
              <a:rPr lang="en-US" altLang="en-US" sz="800" dirty="0"/>
              <a:t>FAA Employees</a:t>
            </a:r>
          </a:p>
          <a:p>
            <a:pPr algn="ctr" eaLnBrk="1" hangingPunct="1"/>
            <a:r>
              <a:rPr lang="en-US" altLang="en-US" sz="800" dirty="0"/>
              <a:t>80 Contractor FTEs</a:t>
            </a:r>
          </a:p>
          <a:p>
            <a:pPr algn="ctr" eaLnBrk="1" hangingPunct="1"/>
            <a:endParaRPr lang="en-US" altLang="en-US" sz="800" b="1" dirty="0"/>
          </a:p>
        </p:txBody>
      </p:sp>
      <p:sp>
        <p:nvSpPr>
          <p:cNvPr id="7246" name="Text Box 28"/>
          <p:cNvSpPr txBox="1">
            <a:spLocks noChangeArrowheads="1"/>
          </p:cNvSpPr>
          <p:nvPr/>
        </p:nvSpPr>
        <p:spPr bwMode="auto">
          <a:xfrm>
            <a:off x="7891341" y="4540250"/>
            <a:ext cx="1189038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/>
              <a:t>Propulsion and </a:t>
            </a:r>
          </a:p>
          <a:p>
            <a:pPr algn="ctr" eaLnBrk="1" hangingPunct="1"/>
            <a:r>
              <a:rPr lang="en-US" altLang="en-US" sz="800" dirty="0"/>
              <a:t>Fuels Section</a:t>
            </a:r>
          </a:p>
          <a:p>
            <a:pPr algn="ctr" eaLnBrk="1" hangingPunct="1"/>
            <a:r>
              <a:rPr lang="en-US" altLang="en-US" sz="800" dirty="0" smtClean="0"/>
              <a:t>ANG-E282</a:t>
            </a:r>
          </a:p>
          <a:p>
            <a:pPr algn="ctr" eaLnBrk="1" hangingPunct="1"/>
            <a:endParaRPr lang="en-US" altLang="en-US" sz="800" dirty="0"/>
          </a:p>
          <a:p>
            <a:pPr algn="ctr" eaLnBrk="1" hangingPunct="1"/>
            <a:r>
              <a:rPr lang="en-US" altLang="en-US" sz="800" b="1" dirty="0"/>
              <a:t>Tom Flournoy</a:t>
            </a:r>
          </a:p>
          <a:p>
            <a:pPr algn="ctr" eaLnBrk="1" hangingPunct="1"/>
            <a:r>
              <a:rPr lang="en-US" altLang="en-US" sz="800" dirty="0"/>
              <a:t> </a:t>
            </a:r>
          </a:p>
        </p:txBody>
      </p:sp>
      <p:sp>
        <p:nvSpPr>
          <p:cNvPr id="7247" name="Text Box 32"/>
          <p:cNvSpPr txBox="1">
            <a:spLocks noChangeArrowheads="1"/>
          </p:cNvSpPr>
          <p:nvPr/>
        </p:nvSpPr>
        <p:spPr bwMode="auto">
          <a:xfrm>
            <a:off x="4193810" y="3384127"/>
            <a:ext cx="1389063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/>
              <a:t>Airport Safety </a:t>
            </a:r>
          </a:p>
          <a:p>
            <a:pPr algn="ctr" eaLnBrk="1" hangingPunct="1"/>
            <a:r>
              <a:rPr lang="en-US" altLang="en-US" sz="800" dirty="0"/>
              <a:t>R&amp;D Section</a:t>
            </a:r>
          </a:p>
          <a:p>
            <a:pPr algn="ctr" eaLnBrk="1" hangingPunct="1"/>
            <a:r>
              <a:rPr lang="en-US" altLang="en-US" sz="800" dirty="0" smtClean="0"/>
              <a:t>ANG-E261</a:t>
            </a:r>
          </a:p>
          <a:p>
            <a:pPr algn="ctr" eaLnBrk="1" hangingPunct="1"/>
            <a:endParaRPr lang="en-US" altLang="en-US" sz="800" dirty="0"/>
          </a:p>
          <a:p>
            <a:pPr algn="ctr" eaLnBrk="1" hangingPunct="1"/>
            <a:r>
              <a:rPr lang="en-US" altLang="en-US" sz="800" b="1" dirty="0"/>
              <a:t>Jim Patterson</a:t>
            </a:r>
          </a:p>
          <a:p>
            <a:pPr algn="ctr" eaLnBrk="1" hangingPunct="1"/>
            <a:r>
              <a:rPr lang="en-US" altLang="en-US" sz="800" dirty="0"/>
              <a:t> </a:t>
            </a:r>
          </a:p>
        </p:txBody>
      </p:sp>
      <p:pic>
        <p:nvPicPr>
          <p:cNvPr id="7248" name="Picture 3" descr="C:\Users\TERESA~1\AppData\Local\Temp\1\notesC4CC09\weinstein phot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04" y="3353655"/>
            <a:ext cx="649287" cy="850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9" name="Picture 2" descr="C:\Users\TERESA~1\AppData\Local\Temp\1\notesC4CC09\DSC_2153JimPatterson_s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47" y="3371117"/>
            <a:ext cx="638175" cy="83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50" name="Picture 4" descr="C:\Users\teresa lucchesi\Desktop\Pictures\IMG_8314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 r="15833" b="20781"/>
          <a:stretch>
            <a:fillRect/>
          </a:stretch>
        </p:blipFill>
        <p:spPr bwMode="auto">
          <a:xfrm>
            <a:off x="3687888" y="2243259"/>
            <a:ext cx="628650" cy="89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5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0" t="44962" r="35603" b="38675"/>
          <a:stretch>
            <a:fillRect/>
          </a:stretch>
        </p:blipFill>
        <p:spPr bwMode="auto">
          <a:xfrm>
            <a:off x="7424616" y="4509108"/>
            <a:ext cx="614363" cy="841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52" name="Picture 2" descr="C:\Users\TERESA~1\AppData\Local\Temp\1\notesC4CC09\DSC_0269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r="9393" b="5682"/>
          <a:stretch>
            <a:fillRect/>
          </a:stretch>
        </p:blipFill>
        <p:spPr bwMode="auto">
          <a:xfrm>
            <a:off x="5568343" y="3339856"/>
            <a:ext cx="662720" cy="909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53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r="9248" b="12270"/>
          <a:stretch>
            <a:fillRect/>
          </a:stretch>
        </p:blipFill>
        <p:spPr bwMode="auto">
          <a:xfrm>
            <a:off x="6832600" y="795338"/>
            <a:ext cx="601663" cy="86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_s14370"/>
          <p:cNvSpPr>
            <a:spLocks noChangeArrowheads="1"/>
          </p:cNvSpPr>
          <p:nvPr/>
        </p:nvSpPr>
        <p:spPr bwMode="auto">
          <a:xfrm>
            <a:off x="7285038" y="812800"/>
            <a:ext cx="1490662" cy="1028700"/>
          </a:xfrm>
          <a:prstGeom prst="roundRect">
            <a:avLst>
              <a:gd name="adj" fmla="val 16667"/>
            </a:avLst>
          </a:prstGeom>
          <a:noFill/>
          <a:ln w="0">
            <a:noFill/>
            <a:round/>
            <a:headEnd/>
            <a:tailEnd/>
          </a:ln>
          <a:effectLst>
            <a:outerShdw blurRad="127000" dist="38100" dir="5400000" algn="t" rotWithShape="0">
              <a:prstClr val="black">
                <a:alpha val="23000"/>
              </a:prstClr>
            </a:outerShdw>
          </a:effectLst>
        </p:spPr>
        <p:txBody>
          <a:bodyPr wrap="none" lIns="1991" tIns="995" rIns="1991" bIns="9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+mn-lt"/>
                <a:cs typeface="Arial"/>
              </a:rPr>
              <a:t> </a:t>
            </a:r>
            <a:endParaRPr lang="en-US" sz="800" dirty="0">
              <a:solidFill>
                <a:prstClr val="black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+mn-lt"/>
              </a:rPr>
              <a:t> 9  FAA </a:t>
            </a:r>
            <a:r>
              <a:rPr lang="en-US" sz="800" dirty="0">
                <a:solidFill>
                  <a:prstClr val="black"/>
                </a:solidFill>
                <a:latin typeface="+mn-lt"/>
              </a:rPr>
              <a:t>Employee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+mn-lt"/>
              </a:rPr>
              <a:t>  </a:t>
            </a:r>
            <a:r>
              <a:rPr lang="en-US" sz="800" dirty="0" smtClean="0">
                <a:solidFill>
                  <a:prstClr val="black"/>
                </a:solidFill>
                <a:latin typeface="+mn-lt"/>
              </a:rPr>
              <a:t>7 </a:t>
            </a:r>
            <a:r>
              <a:rPr lang="en-US" sz="800" dirty="0">
                <a:solidFill>
                  <a:prstClr val="black"/>
                </a:solidFill>
                <a:latin typeface="+mn-lt"/>
              </a:rPr>
              <a:t>Contractor FTEs</a:t>
            </a:r>
          </a:p>
        </p:txBody>
      </p:sp>
      <p:pic>
        <p:nvPicPr>
          <p:cNvPr id="7255" name="Picture 2" descr="C:\Users\teresa lucchesi\AppData\Local\Microsoft\Windows\Temporary Internet Files\Content.Outlook\ZVXQJ08N\XLEE-20140512-IMG_1507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4"/>
          <a:stretch>
            <a:fillRect/>
          </a:stretch>
        </p:blipFill>
        <p:spPr bwMode="auto">
          <a:xfrm>
            <a:off x="5937250" y="792163"/>
            <a:ext cx="617538" cy="877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56" name="TextBox 2"/>
          <p:cNvSpPr txBox="1">
            <a:spLocks noChangeArrowheads="1"/>
          </p:cNvSpPr>
          <p:nvPr/>
        </p:nvSpPr>
        <p:spPr bwMode="auto">
          <a:xfrm>
            <a:off x="6650038" y="1613755"/>
            <a:ext cx="95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Isidore Venetos</a:t>
            </a:r>
          </a:p>
          <a:p>
            <a:pPr algn="ctr" eaLnBrk="1" hangingPunct="1"/>
            <a:r>
              <a:rPr lang="en-US" altLang="en-US" sz="800" dirty="0"/>
              <a:t>ASISP Program </a:t>
            </a:r>
          </a:p>
          <a:p>
            <a:pPr algn="ctr" eaLnBrk="1" hangingPunct="1"/>
            <a:r>
              <a:rPr lang="en-US" altLang="en-US" sz="800" dirty="0"/>
              <a:t>Manager</a:t>
            </a:r>
            <a:endParaRPr lang="en-US" altLang="en-US" sz="800" i="1" dirty="0">
              <a:solidFill>
                <a:schemeClr val="bg1"/>
              </a:solidFill>
            </a:endParaRPr>
          </a:p>
        </p:txBody>
      </p:sp>
      <p:sp>
        <p:nvSpPr>
          <p:cNvPr id="7257" name="TextBox 76"/>
          <p:cNvSpPr txBox="1">
            <a:spLocks noChangeArrowheads="1"/>
          </p:cNvSpPr>
          <p:nvPr/>
        </p:nvSpPr>
        <p:spPr bwMode="auto">
          <a:xfrm>
            <a:off x="5789613" y="1620105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Xiaogong Lee</a:t>
            </a:r>
          </a:p>
          <a:p>
            <a:pPr algn="ctr" eaLnBrk="1" hangingPunct="1"/>
            <a:r>
              <a:rPr lang="en-US" altLang="en-US" sz="800" dirty="0"/>
              <a:t>Scientific and </a:t>
            </a:r>
          </a:p>
          <a:p>
            <a:pPr algn="ctr" eaLnBrk="1" hangingPunct="1"/>
            <a:r>
              <a:rPr lang="en-US" altLang="en-US" sz="800" dirty="0"/>
              <a:t>Technical Advisor</a:t>
            </a:r>
          </a:p>
        </p:txBody>
      </p:sp>
      <p:sp>
        <p:nvSpPr>
          <p:cNvPr id="7258" name="Text Box 32"/>
          <p:cNvSpPr txBox="1">
            <a:spLocks noChangeArrowheads="1"/>
          </p:cNvSpPr>
          <p:nvPr/>
        </p:nvSpPr>
        <p:spPr bwMode="auto">
          <a:xfrm>
            <a:off x="4211394" y="4517904"/>
            <a:ext cx="1389063" cy="7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/>
              <a:t>Airport Pavement </a:t>
            </a:r>
          </a:p>
          <a:p>
            <a:pPr algn="ctr" eaLnBrk="1" hangingPunct="1"/>
            <a:r>
              <a:rPr lang="en-US" altLang="en-US" sz="800" dirty="0"/>
              <a:t>Section</a:t>
            </a:r>
          </a:p>
          <a:p>
            <a:pPr algn="ctr" eaLnBrk="1" hangingPunct="1"/>
            <a:r>
              <a:rPr lang="en-US" altLang="en-US" sz="800" dirty="0" smtClean="0"/>
              <a:t>ANG-E262</a:t>
            </a:r>
          </a:p>
          <a:p>
            <a:pPr algn="ctr" eaLnBrk="1" hangingPunct="1"/>
            <a:endParaRPr lang="en-US" altLang="en-US" sz="800" dirty="0"/>
          </a:p>
          <a:p>
            <a:pPr algn="ctr" eaLnBrk="1" hangingPunct="1"/>
            <a:r>
              <a:rPr lang="en-US" altLang="en-US" sz="800" b="1" dirty="0"/>
              <a:t>Jeff Gagnon</a:t>
            </a:r>
            <a:r>
              <a:rPr lang="en-US" altLang="en-US" sz="800" dirty="0"/>
              <a:t> 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7253047" y="5899150"/>
            <a:ext cx="41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65" name="Text Box 16"/>
          <p:cNvSpPr txBox="1">
            <a:spLocks noChangeArrowheads="1"/>
          </p:cNvSpPr>
          <p:nvPr/>
        </p:nvSpPr>
        <p:spPr bwMode="auto">
          <a:xfrm>
            <a:off x="8060317" y="5662366"/>
            <a:ext cx="1023022" cy="7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/>
              <a:t>Fuels and Energy </a:t>
            </a:r>
          </a:p>
          <a:p>
            <a:pPr algn="ctr" eaLnBrk="1" hangingPunct="1"/>
            <a:r>
              <a:rPr lang="en-US" altLang="en-US" sz="800" dirty="0"/>
              <a:t>Section</a:t>
            </a:r>
          </a:p>
          <a:p>
            <a:pPr algn="ctr" eaLnBrk="1" hangingPunct="1"/>
            <a:r>
              <a:rPr lang="en-US" altLang="en-US" sz="800" dirty="0" smtClean="0"/>
              <a:t>ANG-E283</a:t>
            </a:r>
          </a:p>
          <a:p>
            <a:pPr algn="ctr" eaLnBrk="1" hangingPunct="1"/>
            <a:endParaRPr lang="en-US" altLang="en-US" sz="800" dirty="0"/>
          </a:p>
          <a:p>
            <a:pPr algn="ctr" eaLnBrk="1" hangingPunct="1"/>
            <a:r>
              <a:rPr lang="en-US" altLang="en-US" sz="800" b="1" dirty="0"/>
              <a:t>Dave Atwood </a:t>
            </a:r>
          </a:p>
        </p:txBody>
      </p:sp>
      <p:pic>
        <p:nvPicPr>
          <p:cNvPr id="7266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t="-53" r="14194" b="11334"/>
          <a:stretch>
            <a:fillRect/>
          </a:stretch>
        </p:blipFill>
        <p:spPr bwMode="auto">
          <a:xfrm>
            <a:off x="7430096" y="5583238"/>
            <a:ext cx="668337" cy="866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3" descr="C:\Users\TERESA~1\AppData\Local\Temp\1\notesC4CC09\IMG_8305e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42" y="2310793"/>
            <a:ext cx="600565" cy="81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ext Box 28"/>
          <p:cNvSpPr txBox="1">
            <a:spLocks noChangeArrowheads="1"/>
          </p:cNvSpPr>
          <p:nvPr/>
        </p:nvSpPr>
        <p:spPr bwMode="auto">
          <a:xfrm>
            <a:off x="7952589" y="3437242"/>
            <a:ext cx="1189038" cy="7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dirty="0" smtClean="0"/>
              <a:t>Structures and Materials Branch ANG-E281</a:t>
            </a:r>
          </a:p>
          <a:p>
            <a:pPr algn="ctr" eaLnBrk="1" hangingPunct="1"/>
            <a:endParaRPr lang="en-US" altLang="en-US" sz="800" dirty="0"/>
          </a:p>
          <a:p>
            <a:pPr algn="ctr" eaLnBrk="1" hangingPunct="1"/>
            <a:r>
              <a:rPr lang="en-US" altLang="en-US" sz="800" b="1" dirty="0" smtClean="0"/>
              <a:t>Ed Weinstein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12016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938"/>
            <a:ext cx="9144000" cy="60613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0" name="AutoShape 2" descr="Image result for eniac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AutoShape 4" descr="Image result for eniac pictures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2" name="Group 9"/>
          <p:cNvGrpSpPr>
            <a:grpSpLocks/>
          </p:cNvGrpSpPr>
          <p:nvPr/>
        </p:nvGrpSpPr>
        <p:grpSpPr bwMode="auto">
          <a:xfrm>
            <a:off x="823783" y="1311458"/>
            <a:ext cx="1684337" cy="1752600"/>
            <a:chOff x="677252" y="1447800"/>
            <a:chExt cx="1684948" cy="1752600"/>
          </a:xfrm>
        </p:grpSpPr>
        <p:pic>
          <p:nvPicPr>
            <p:cNvPr id="4121" name="Picture 2" descr="Body builder- isolated man Stock Photo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848" y="1674874"/>
              <a:ext cx="943756" cy="141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677252" y="1447800"/>
              <a:ext cx="1684948" cy="1752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3719383" y="3064058"/>
            <a:ext cx="185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/>
              <a:t>Responsiveness</a:t>
            </a:r>
          </a:p>
        </p:txBody>
      </p:sp>
      <p:sp>
        <p:nvSpPr>
          <p:cNvPr id="4104" name="TextBox 16"/>
          <p:cNvSpPr txBox="1">
            <a:spLocks noChangeArrowheads="1"/>
          </p:cNvSpPr>
          <p:nvPr/>
        </p:nvSpPr>
        <p:spPr bwMode="auto">
          <a:xfrm>
            <a:off x="6565770" y="3064058"/>
            <a:ext cx="1610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/>
              <a:t>Relationships</a:t>
            </a:r>
          </a:p>
        </p:txBody>
      </p:sp>
      <p:sp>
        <p:nvSpPr>
          <p:cNvPr id="4105" name="TextBox 17"/>
          <p:cNvSpPr txBox="1">
            <a:spLocks noChangeArrowheads="1"/>
          </p:cNvSpPr>
          <p:nvPr/>
        </p:nvSpPr>
        <p:spPr bwMode="auto">
          <a:xfrm>
            <a:off x="1287215" y="3064058"/>
            <a:ext cx="7400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1"/>
              <a:t>Rigor</a:t>
            </a:r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5098920" y="3733983"/>
            <a:ext cx="1684338" cy="1935163"/>
            <a:chOff x="5127604" y="3870125"/>
            <a:chExt cx="1684948" cy="1935331"/>
          </a:xfrm>
        </p:grpSpPr>
        <p:pic>
          <p:nvPicPr>
            <p:cNvPr id="4119" name="Picture 18" descr="Research Royalty Free Stock Pho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451" y="3870125"/>
              <a:ext cx="1593254" cy="172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Oval 26"/>
            <p:cNvSpPr/>
            <p:nvPr/>
          </p:nvSpPr>
          <p:spPr>
            <a:xfrm>
              <a:off x="5127604" y="4052704"/>
              <a:ext cx="1684948" cy="1752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1966783" y="3902258"/>
            <a:ext cx="1684337" cy="1752600"/>
            <a:chOff x="1646394" y="4038600"/>
            <a:chExt cx="1684948" cy="1752600"/>
          </a:xfrm>
        </p:grpSpPr>
        <p:pic>
          <p:nvPicPr>
            <p:cNvPr id="4117" name="Picture 16" descr="Thinking man black Royalty Free Stock Phot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602" y="4267200"/>
              <a:ext cx="1143000" cy="1143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val 27"/>
            <p:cNvSpPr/>
            <p:nvPr/>
          </p:nvSpPr>
          <p:spPr>
            <a:xfrm>
              <a:off x="1646394" y="4038600"/>
              <a:ext cx="1684948" cy="1752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108" name="Group 8"/>
          <p:cNvGrpSpPr>
            <a:grpSpLocks/>
          </p:cNvGrpSpPr>
          <p:nvPr/>
        </p:nvGrpSpPr>
        <p:grpSpPr bwMode="auto">
          <a:xfrm>
            <a:off x="3536820" y="1311458"/>
            <a:ext cx="2019300" cy="1752600"/>
            <a:chOff x="3390656" y="1757758"/>
            <a:chExt cx="2019544" cy="1752600"/>
          </a:xfrm>
        </p:grpSpPr>
        <p:pic>
          <p:nvPicPr>
            <p:cNvPr id="4115" name="Picture 4" descr="Black hare illustration Stock Phot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656" y="1981200"/>
              <a:ext cx="2019544" cy="1346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Oval 28"/>
            <p:cNvSpPr/>
            <p:nvPr/>
          </p:nvSpPr>
          <p:spPr>
            <a:xfrm>
              <a:off x="3524022" y="1757758"/>
              <a:ext cx="1686129" cy="1752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109" name="Group 7"/>
          <p:cNvGrpSpPr>
            <a:grpSpLocks/>
          </p:cNvGrpSpPr>
          <p:nvPr/>
        </p:nvGrpSpPr>
        <p:grpSpPr bwMode="auto">
          <a:xfrm>
            <a:off x="6395908" y="1311458"/>
            <a:ext cx="1685925" cy="1752600"/>
            <a:chOff x="6250351" y="1752600"/>
            <a:chExt cx="1684948" cy="1752600"/>
          </a:xfrm>
        </p:grpSpPr>
        <p:pic>
          <p:nvPicPr>
            <p:cNvPr id="4113" name="Picture 6" descr="Handshake icon vector sillouette black business Stock Photograph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143917"/>
              <a:ext cx="1445917" cy="98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/>
            <p:nvPr/>
          </p:nvSpPr>
          <p:spPr>
            <a:xfrm>
              <a:off x="6250351" y="1752600"/>
              <a:ext cx="1684948" cy="1752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110" name="TextBox 30"/>
          <p:cNvSpPr txBox="1">
            <a:spLocks noChangeArrowheads="1"/>
          </p:cNvSpPr>
          <p:nvPr/>
        </p:nvSpPr>
        <p:spPr bwMode="auto">
          <a:xfrm>
            <a:off x="2241420" y="5669146"/>
            <a:ext cx="12608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/>
              <a:t>Resources</a:t>
            </a:r>
          </a:p>
        </p:txBody>
      </p:sp>
      <p:sp>
        <p:nvSpPr>
          <p:cNvPr id="4111" name="TextBox 31"/>
          <p:cNvSpPr txBox="1">
            <a:spLocks noChangeArrowheads="1"/>
          </p:cNvSpPr>
          <p:nvPr/>
        </p:nvSpPr>
        <p:spPr bwMode="auto">
          <a:xfrm>
            <a:off x="5229095" y="5669146"/>
            <a:ext cx="16760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/>
              <a:t>Requirements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63776" y="-196352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Aviation Research Management Approach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33856" y="609600"/>
            <a:ext cx="2242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“The Five R’s”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09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420269" y="914424"/>
            <a:ext cx="2705100" cy="4572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1531" y="1524000"/>
            <a:ext cx="85519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Division Overview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Technical Staff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Laboratories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Highlights</a:t>
            </a:r>
            <a:endParaRPr lang="en-US" sz="36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Questions and  Answers</a:t>
            </a:r>
            <a:endParaRPr lang="en-US" sz="3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4025" y="-19367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Agenda/Topics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561531" y="2133600"/>
            <a:ext cx="5839269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7BB347-3EB2-43C8-8910-B77ABFAF1E5A}"/>
</file>

<file path=customXml/itemProps2.xml><?xml version="1.0" encoding="utf-8"?>
<ds:datastoreItem xmlns:ds="http://schemas.openxmlformats.org/officeDocument/2006/customXml" ds:itemID="{C643658F-9778-47A6-A2ED-35E177DF8E66}"/>
</file>

<file path=customXml/itemProps3.xml><?xml version="1.0" encoding="utf-8"?>
<ds:datastoreItem xmlns:ds="http://schemas.openxmlformats.org/officeDocument/2006/customXml" ds:itemID="{05FCA029-5E1E-4520-A72F-E095F990054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42396</TotalTime>
  <Words>1197</Words>
  <Application>Microsoft Office PowerPoint</Application>
  <PresentationFormat>On-screen Show (4:3)</PresentationFormat>
  <Paragraphs>340</Paragraphs>
  <Slides>25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Office Theme</vt:lpstr>
      <vt:lpstr>1_Custom Design</vt:lpstr>
      <vt:lpstr>2_Custom Design</vt:lpstr>
      <vt:lpstr>3_Custom Design</vt:lpstr>
      <vt:lpstr>4_Custom Design</vt:lpstr>
      <vt:lpstr>Image</vt:lpstr>
      <vt:lpstr>Worksheet</vt:lpstr>
      <vt:lpstr>PowerPoint Presentation</vt:lpstr>
      <vt:lpstr>Agenda/Topics</vt:lpstr>
      <vt:lpstr>Division Overview</vt:lpstr>
      <vt:lpstr>Mission, Vision, and Values </vt:lpstr>
      <vt:lpstr>Mission, Vision, and Values </vt:lpstr>
      <vt:lpstr>Technical Center Research &amp; Development</vt:lpstr>
      <vt:lpstr>Aviation Research Division</vt:lpstr>
      <vt:lpstr>Aviation Research Management Approach</vt:lpstr>
      <vt:lpstr>Agenda/Topics</vt:lpstr>
      <vt:lpstr>Staffing (continued)</vt:lpstr>
      <vt:lpstr>Staffing (continued)</vt:lpstr>
      <vt:lpstr>Agenda/Topics</vt:lpstr>
      <vt:lpstr>Laboratories</vt:lpstr>
      <vt:lpstr>Laboratories (continued)</vt:lpstr>
      <vt:lpstr>Laboratories (continued)</vt:lpstr>
      <vt:lpstr>Laboratories (continued)</vt:lpstr>
      <vt:lpstr>Laboratories (continued)</vt:lpstr>
      <vt:lpstr>PowerPoint Presentation</vt:lpstr>
      <vt:lpstr>Agenda/Topics</vt:lpstr>
      <vt:lpstr>Recognitions</vt:lpstr>
      <vt:lpstr>Initiatives</vt:lpstr>
      <vt:lpstr>Initiatives</vt:lpstr>
      <vt:lpstr>PowerPoint Presentation</vt:lpstr>
      <vt:lpstr>Agenda/Topics</vt:lpstr>
      <vt:lpstr>PowerPoint Presentation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CTR Hess</dc:creator>
  <cp:lastModifiedBy>Neiderman, Eric (FAA)</cp:lastModifiedBy>
  <cp:revision>615</cp:revision>
  <cp:lastPrinted>2016-10-04T19:04:22Z</cp:lastPrinted>
  <dcterms:created xsi:type="dcterms:W3CDTF">2012-05-14T17:34:53Z</dcterms:created>
  <dcterms:modified xsi:type="dcterms:W3CDTF">2017-03-01T19:40:23Z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