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73" r:id="rId3"/>
    <p:sldId id="275" r:id="rId4"/>
    <p:sldId id="282" r:id="rId5"/>
    <p:sldId id="277" r:id="rId6"/>
    <p:sldId id="292" r:id="rId7"/>
    <p:sldId id="291" r:id="rId8"/>
    <p:sldId id="286" r:id="rId9"/>
    <p:sldId id="284" r:id="rId10"/>
    <p:sldId id="285" r:id="rId11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5"/>
            <p14:sldId id="282"/>
            <p14:sldId id="277"/>
            <p14:sldId id="292"/>
            <p14:sldId id="291"/>
            <p14:sldId id="286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0294" autoAdjust="0"/>
  </p:normalViewPr>
  <p:slideViewPr>
    <p:cSldViewPr snapToGrid="0">
      <p:cViewPr>
        <p:scale>
          <a:sx n="100" d="100"/>
          <a:sy n="100" d="100"/>
        </p:scale>
        <p:origin x="-1152" y="-173"/>
      </p:cViewPr>
      <p:guideLst>
        <p:guide orient="horz" pos="402"/>
        <p:guide pos="339"/>
      </p:guideLst>
    </p:cSldViewPr>
  </p:slideViewPr>
  <p:outlineViewPr>
    <p:cViewPr>
      <p:scale>
        <a:sx n="33" d="100"/>
        <a:sy n="33" d="100"/>
      </p:scale>
      <p:origin x="0" y="1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2E135-9114-4F3E-80C4-24A1366E2262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98AC499-3C67-4B9E-A771-F11FB3C8BA74}">
      <dgm:prSet phldrT="[Text]"/>
      <dgm:spPr/>
      <dgm:t>
        <a:bodyPr/>
        <a:lstStyle/>
        <a:p>
          <a:r>
            <a:rPr lang="en-US" b="1" dirty="0" smtClean="0"/>
            <a:t>DNA</a:t>
          </a:r>
          <a:endParaRPr lang="en-US" b="1" dirty="0"/>
        </a:p>
      </dgm:t>
    </dgm:pt>
    <dgm:pt modelId="{C0E71605-9DCC-4CD5-BA34-937213FB729E}" type="parTrans" cxnId="{FA52725D-38CE-4D16-96F4-72E67B44F785}">
      <dgm:prSet/>
      <dgm:spPr/>
      <dgm:t>
        <a:bodyPr/>
        <a:lstStyle/>
        <a:p>
          <a:endParaRPr lang="en-US"/>
        </a:p>
      </dgm:t>
    </dgm:pt>
    <dgm:pt modelId="{2A68FE9E-9128-4D1C-A5E1-AEDB3AEC4CF1}" type="sibTrans" cxnId="{FA52725D-38CE-4D16-96F4-72E67B44F785}">
      <dgm:prSet/>
      <dgm:spPr/>
      <dgm:t>
        <a:bodyPr/>
        <a:lstStyle/>
        <a:p>
          <a:endParaRPr lang="en-US"/>
        </a:p>
      </dgm:t>
    </dgm:pt>
    <dgm:pt modelId="{438CBB07-513D-417B-B273-32E04308E64A}">
      <dgm:prSet phldrT="[Text]"/>
      <dgm:spPr>
        <a:solidFill>
          <a:srgbClr val="F75E09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b="1" dirty="0" smtClean="0"/>
            <a:t>RNA</a:t>
          </a:r>
          <a:endParaRPr lang="en-US" dirty="0"/>
        </a:p>
      </dgm:t>
    </dgm:pt>
    <dgm:pt modelId="{1ED26C48-4804-4C35-8338-DC7D82147228}" type="parTrans" cxnId="{2D78B0B0-D963-4D80-A59E-0707CBFF79DE}">
      <dgm:prSet/>
      <dgm:spPr/>
      <dgm:t>
        <a:bodyPr/>
        <a:lstStyle/>
        <a:p>
          <a:endParaRPr lang="en-US"/>
        </a:p>
      </dgm:t>
    </dgm:pt>
    <dgm:pt modelId="{245AD477-F847-4889-9933-704776B72340}" type="sibTrans" cxnId="{2D78B0B0-D963-4D80-A59E-0707CBFF79DE}">
      <dgm:prSet/>
      <dgm:spPr/>
      <dgm:t>
        <a:bodyPr/>
        <a:lstStyle/>
        <a:p>
          <a:endParaRPr lang="en-US"/>
        </a:p>
      </dgm:t>
    </dgm:pt>
    <dgm:pt modelId="{824D7957-DABE-4D40-AA8B-EA8AEC34F2F9}">
      <dgm:prSet phldrT="[Text]"/>
      <dgm:spPr>
        <a:solidFill>
          <a:srgbClr val="008000"/>
        </a:solidFill>
      </dgm:spPr>
      <dgm:t>
        <a:bodyPr/>
        <a:lstStyle/>
        <a:p>
          <a:r>
            <a:rPr lang="en-US" b="1" dirty="0" smtClean="0"/>
            <a:t>Protein</a:t>
          </a:r>
          <a:endParaRPr lang="en-US" b="1" dirty="0"/>
        </a:p>
      </dgm:t>
    </dgm:pt>
    <dgm:pt modelId="{5528A2C8-0C29-48A1-9227-B7CC079426B3}" type="parTrans" cxnId="{244D26F8-97C8-43E5-8AB0-1980179C39EC}">
      <dgm:prSet/>
      <dgm:spPr/>
      <dgm:t>
        <a:bodyPr/>
        <a:lstStyle/>
        <a:p>
          <a:endParaRPr lang="en-US"/>
        </a:p>
      </dgm:t>
    </dgm:pt>
    <dgm:pt modelId="{68CA69CD-FF6F-4B45-9DE0-92F7D1527BC7}" type="sibTrans" cxnId="{244D26F8-97C8-43E5-8AB0-1980179C39EC}">
      <dgm:prSet/>
      <dgm:spPr/>
      <dgm:t>
        <a:bodyPr/>
        <a:lstStyle/>
        <a:p>
          <a:endParaRPr lang="en-US"/>
        </a:p>
      </dgm:t>
    </dgm:pt>
    <dgm:pt modelId="{4CE9C674-C086-40DA-9EB9-24D55CE9A93E}" type="pres">
      <dgm:prSet presAssocID="{C722E135-9114-4F3E-80C4-24A1366E2262}" presName="Name0" presStyleCnt="0">
        <dgm:presLayoutVars>
          <dgm:dir/>
          <dgm:animLvl val="lvl"/>
          <dgm:resizeHandles val="exact"/>
        </dgm:presLayoutVars>
      </dgm:prSet>
      <dgm:spPr/>
    </dgm:pt>
    <dgm:pt modelId="{1E223F5D-4824-4882-B1B1-C78462F78E1B}" type="pres">
      <dgm:prSet presAssocID="{A98AC499-3C67-4B9E-A771-F11FB3C8BA7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680F-CA80-4BAA-B1F0-E036039E7142}" type="pres">
      <dgm:prSet presAssocID="{2A68FE9E-9128-4D1C-A5E1-AEDB3AEC4CF1}" presName="parTxOnlySpace" presStyleCnt="0"/>
      <dgm:spPr/>
    </dgm:pt>
    <dgm:pt modelId="{B0586DB6-F5A9-4A02-9070-8DAB894E5B36}" type="pres">
      <dgm:prSet presAssocID="{438CBB07-513D-417B-B273-32E04308E6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3CF0E-1124-4D71-A023-749AE9B763FE}" type="pres">
      <dgm:prSet presAssocID="{245AD477-F847-4889-9933-704776B72340}" presName="parTxOnlySpace" presStyleCnt="0"/>
      <dgm:spPr/>
    </dgm:pt>
    <dgm:pt modelId="{412E552C-D743-4FFB-8B74-CF931BE3F7F2}" type="pres">
      <dgm:prSet presAssocID="{824D7957-DABE-4D40-AA8B-EA8AEC34F2F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C3461-0BD5-401C-83F9-13F89004095A}" type="presOf" srcId="{A98AC499-3C67-4B9E-A771-F11FB3C8BA74}" destId="{1E223F5D-4824-4882-B1B1-C78462F78E1B}" srcOrd="0" destOrd="0" presId="urn:microsoft.com/office/officeart/2005/8/layout/chevron1"/>
    <dgm:cxn modelId="{93FBD203-D051-4493-93B2-5DF0159E6D09}" type="presOf" srcId="{C722E135-9114-4F3E-80C4-24A1366E2262}" destId="{4CE9C674-C086-40DA-9EB9-24D55CE9A93E}" srcOrd="0" destOrd="0" presId="urn:microsoft.com/office/officeart/2005/8/layout/chevron1"/>
    <dgm:cxn modelId="{89EB2BD4-871E-4A4C-A461-9DCA29305F0C}" type="presOf" srcId="{824D7957-DABE-4D40-AA8B-EA8AEC34F2F9}" destId="{412E552C-D743-4FFB-8B74-CF931BE3F7F2}" srcOrd="0" destOrd="0" presId="urn:microsoft.com/office/officeart/2005/8/layout/chevron1"/>
    <dgm:cxn modelId="{C342BA5F-A9C8-44D0-833E-FF943F25D4AE}" type="presOf" srcId="{438CBB07-513D-417B-B273-32E04308E64A}" destId="{B0586DB6-F5A9-4A02-9070-8DAB894E5B36}" srcOrd="0" destOrd="0" presId="urn:microsoft.com/office/officeart/2005/8/layout/chevron1"/>
    <dgm:cxn modelId="{244D26F8-97C8-43E5-8AB0-1980179C39EC}" srcId="{C722E135-9114-4F3E-80C4-24A1366E2262}" destId="{824D7957-DABE-4D40-AA8B-EA8AEC34F2F9}" srcOrd="2" destOrd="0" parTransId="{5528A2C8-0C29-48A1-9227-B7CC079426B3}" sibTransId="{68CA69CD-FF6F-4B45-9DE0-92F7D1527BC7}"/>
    <dgm:cxn modelId="{2D78B0B0-D963-4D80-A59E-0707CBFF79DE}" srcId="{C722E135-9114-4F3E-80C4-24A1366E2262}" destId="{438CBB07-513D-417B-B273-32E04308E64A}" srcOrd="1" destOrd="0" parTransId="{1ED26C48-4804-4C35-8338-DC7D82147228}" sibTransId="{245AD477-F847-4889-9933-704776B72340}"/>
    <dgm:cxn modelId="{FA52725D-38CE-4D16-96F4-72E67B44F785}" srcId="{C722E135-9114-4F3E-80C4-24A1366E2262}" destId="{A98AC499-3C67-4B9E-A771-F11FB3C8BA74}" srcOrd="0" destOrd="0" parTransId="{C0E71605-9DCC-4CD5-BA34-937213FB729E}" sibTransId="{2A68FE9E-9128-4D1C-A5E1-AEDB3AEC4CF1}"/>
    <dgm:cxn modelId="{F46A5A2D-76EB-43D7-9B56-938E4D3B1FFC}" type="presParOf" srcId="{4CE9C674-C086-40DA-9EB9-24D55CE9A93E}" destId="{1E223F5D-4824-4882-B1B1-C78462F78E1B}" srcOrd="0" destOrd="0" presId="urn:microsoft.com/office/officeart/2005/8/layout/chevron1"/>
    <dgm:cxn modelId="{D57702F1-6F6E-4BC3-8A59-51EB15F0E49F}" type="presParOf" srcId="{4CE9C674-C086-40DA-9EB9-24D55CE9A93E}" destId="{A9DB680F-CA80-4BAA-B1F0-E036039E7142}" srcOrd="1" destOrd="0" presId="urn:microsoft.com/office/officeart/2005/8/layout/chevron1"/>
    <dgm:cxn modelId="{B6F853F4-57E2-48DA-A600-CFA6EB25FB49}" type="presParOf" srcId="{4CE9C674-C086-40DA-9EB9-24D55CE9A93E}" destId="{B0586DB6-F5A9-4A02-9070-8DAB894E5B36}" srcOrd="2" destOrd="0" presId="urn:microsoft.com/office/officeart/2005/8/layout/chevron1"/>
    <dgm:cxn modelId="{4C32295E-CC0D-4008-A134-E284D4DA8E68}" type="presParOf" srcId="{4CE9C674-C086-40DA-9EB9-24D55CE9A93E}" destId="{B3F3CF0E-1124-4D71-A023-749AE9B763FE}" srcOrd="3" destOrd="0" presId="urn:microsoft.com/office/officeart/2005/8/layout/chevron1"/>
    <dgm:cxn modelId="{759B237F-DBBB-4616-BF21-6BB5710C9E3F}" type="presParOf" srcId="{4CE9C674-C086-40DA-9EB9-24D55CE9A93E}" destId="{412E552C-D743-4FFB-8B74-CF931BE3F7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23F5D-4824-4882-B1B1-C78462F78E1B}">
      <dsp:nvSpPr>
        <dsp:cNvPr id="0" name=""/>
        <dsp:cNvSpPr/>
      </dsp:nvSpPr>
      <dsp:spPr>
        <a:xfrm>
          <a:off x="2358" y="101488"/>
          <a:ext cx="2873391" cy="11493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DNA</a:t>
          </a:r>
          <a:endParaRPr lang="en-US" sz="3500" b="1" kern="1200" dirty="0"/>
        </a:p>
      </dsp:txBody>
      <dsp:txXfrm>
        <a:off x="577036" y="101488"/>
        <a:ext cx="1724035" cy="1149356"/>
      </dsp:txXfrm>
    </dsp:sp>
    <dsp:sp modelId="{B0586DB6-F5A9-4A02-9070-8DAB894E5B36}">
      <dsp:nvSpPr>
        <dsp:cNvPr id="0" name=""/>
        <dsp:cNvSpPr/>
      </dsp:nvSpPr>
      <dsp:spPr>
        <a:xfrm>
          <a:off x="2588410" y="101488"/>
          <a:ext cx="2873391" cy="1149356"/>
        </a:xfrm>
        <a:prstGeom prst="chevron">
          <a:avLst/>
        </a:prstGeom>
        <a:solidFill>
          <a:srgbClr val="F75E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RNA</a:t>
          </a:r>
          <a:endParaRPr lang="en-US" sz="3500" kern="1200" dirty="0"/>
        </a:p>
      </dsp:txBody>
      <dsp:txXfrm>
        <a:off x="3163088" y="101488"/>
        <a:ext cx="1724035" cy="1149356"/>
      </dsp:txXfrm>
    </dsp:sp>
    <dsp:sp modelId="{412E552C-D743-4FFB-8B74-CF931BE3F7F2}">
      <dsp:nvSpPr>
        <dsp:cNvPr id="0" name=""/>
        <dsp:cNvSpPr/>
      </dsp:nvSpPr>
      <dsp:spPr>
        <a:xfrm>
          <a:off x="5174463" y="101488"/>
          <a:ext cx="2873391" cy="1149356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Protein</a:t>
          </a:r>
          <a:endParaRPr lang="en-US" sz="3500" b="1" kern="1200" dirty="0"/>
        </a:p>
      </dsp:txBody>
      <dsp:txXfrm>
        <a:off x="5749141" y="101488"/>
        <a:ext cx="1724035" cy="1149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Besides under-reporting, this</a:t>
            </a:r>
            <a:r>
              <a:rPr lang="en-US" baseline="0" dirty="0" smtClean="0"/>
              <a:t> can also falsely attribute fatigue impairment for individuals who are fatigue resistant: those whose genetic inheritance makes them less susceptible than most people to the effects of sleep loss.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Genes that are up-regulated</a:t>
            </a:r>
            <a:r>
              <a:rPr lang="en-US" baseline="0" dirty="0" smtClean="0"/>
              <a:t> (turned on) are expressed as RNA molecules.</a:t>
            </a:r>
          </a:p>
          <a:p>
            <a:r>
              <a:rPr lang="en-US" baseline="0" dirty="0" smtClean="0"/>
              <a:t>Down-regulation (turning off) results in a decrease or absence of RNA molecule.</a:t>
            </a:r>
          </a:p>
          <a:p>
            <a:r>
              <a:rPr lang="en-US" baseline="0" dirty="0" smtClean="0"/>
              <a:t>Fatigue is one aeromedical stressor of great importance, and hard to measure via other approaches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r>
              <a:rPr lang="en-US" baseline="0" dirty="0" smtClean="0"/>
              <a:t> performance metrics directly is not a viable option for post-mortem accident investigation, and often too time-consuming for a pre-flight fitness for duty assay.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Modafinil</a:t>
            </a:r>
            <a:r>
              <a:rPr lang="en-US" dirty="0" smtClean="0"/>
              <a:t>: a countermeasure</a:t>
            </a:r>
            <a:r>
              <a:rPr lang="en-US" baseline="0" dirty="0" smtClean="0"/>
              <a:t> to sleep deprivation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" y="1884870"/>
            <a:ext cx="9102852" cy="3250692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85011" y="250169"/>
            <a:ext cx="6941611" cy="89283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85012" y="1156621"/>
            <a:ext cx="6904622" cy="724567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060999" y="2123306"/>
            <a:ext cx="5746201" cy="14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By</a:t>
            </a:r>
            <a:r>
              <a:rPr lang="en-US" sz="1600" dirty="0">
                <a:solidFill>
                  <a:srgbClr val="1D2F68"/>
                </a:solidFill>
              </a:rPr>
              <a:t>: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3953445"/>
            <a:ext cx="3397250" cy="119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4686300"/>
            <a:ext cx="1672032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4686300"/>
            <a:ext cx="2895600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4188" y="4686300"/>
            <a:ext cx="1707316" cy="3429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131094"/>
            <a:ext cx="3948113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131094"/>
            <a:ext cx="3949700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4187" y="4686300"/>
            <a:ext cx="172197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4" name="Picture 13" descr="FAA logo&amp;text_white_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85011" y="250169"/>
            <a:ext cx="7815149" cy="892831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Developing Objective Metrics for Fatigue Impairment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626807" y="2163742"/>
            <a:ext cx="3867125" cy="30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  <a:buFontTx/>
              <a:buNone/>
            </a:pPr>
            <a:r>
              <a:rPr lang="en-US" sz="1600" dirty="0" smtClean="0"/>
              <a:t>REDAC SAS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2619934" y="2782026"/>
            <a:ext cx="3465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Hilary Uyhelji, PhD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636288" y="3206549"/>
            <a:ext cx="3465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9 March 2017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FAA needs improved fatigue metrics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</a:rPr>
              <a:t>In accident statistics, fatigue is generally inferred from the </a:t>
            </a:r>
            <a:r>
              <a:rPr lang="en-US" sz="2000" u="sng" dirty="0">
                <a:solidFill>
                  <a:schemeClr val="bg1"/>
                </a:solidFill>
              </a:rPr>
              <a:t>time of day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</a:rPr>
              <a:t> that the incident took place (midnight to 6 a.m.). Single vehicle accidents in which suicide has been ruled out are also included. Other factors that are considered include </a:t>
            </a:r>
            <a:r>
              <a:rPr lang="en-US" sz="2000" u="sng" dirty="0">
                <a:solidFill>
                  <a:schemeClr val="bg1"/>
                </a:solidFill>
              </a:rPr>
              <a:t>time on task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</a:rPr>
              <a:t>(greater than 9 hours) and the </a:t>
            </a:r>
            <a:r>
              <a:rPr lang="en-US" sz="2000" u="sng" dirty="0">
                <a:solidFill>
                  <a:schemeClr val="bg1"/>
                </a:solidFill>
              </a:rPr>
              <a:t>work schedule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</a:rPr>
              <a:t>of the previous seven days. You can see that this is not very exact — the contribution of fatigue to accidents is probably under-reported</a:t>
            </a:r>
            <a:r>
              <a:rPr lang="en-US" sz="2000" b="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://www.faa.gov/about/initiatives/maintenance_hf/fatigue/faq/#q05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65046"/>
            <a:ext cx="8472488" cy="457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RNA responds to stress and can be measured to identify stress presence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</a:t>
            </a:fld>
            <a:endParaRPr lang="en-US" dirty="0"/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748537"/>
              </p:ext>
            </p:extLst>
          </p:nvPr>
        </p:nvGraphicFramePr>
        <p:xfrm>
          <a:off x="495301" y="1131094"/>
          <a:ext cx="8050213" cy="13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6" descr="C:\Users\AAM610HU\AppData\Local\Microsoft\Windows\Temporary Internet Files\Content.IE5\ZLWL6VH1\old_book_png_by_absurdwordpreferred-d2xq9yc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2566284"/>
            <a:ext cx="2888679" cy="16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AM610HU\AppData\Local\Microsoft\Windows\Temporary Internet Files\Content.IE5\ZWR07A10\Text-x-generic-highlight-yellow-pen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23" y="2576630"/>
            <a:ext cx="2157977" cy="16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C:\Users\AAM610HU\AppData\Local\Microsoft\Windows\Temporary Internet Files\Content.IE5\3NVSVETV\building,blocks,castle,child,computers,toys,wood-23711ed2efc0aa105c3456595656b91e_h[1]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2223"/>
          <a:stretch/>
        </p:blipFill>
        <p:spPr bwMode="auto">
          <a:xfrm>
            <a:off x="6035040" y="2581288"/>
            <a:ext cx="2560320" cy="16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2186"/>
            <a:ext cx="4143375" cy="457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Fatigue impairs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4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95301" y="1131094"/>
            <a:ext cx="3573779" cy="329326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Fatigue impairs attention (in most people)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RNA levels for biomarker genes are associated with fatigue impairment levels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14047" b="11704"/>
          <a:stretch/>
        </p:blipFill>
        <p:spPr>
          <a:xfrm>
            <a:off x="4450080" y="99060"/>
            <a:ext cx="461772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08886"/>
            <a:ext cx="8715375" cy="457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Research RNA biomarkers that can be measured as a fatigue-impairment metric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9038" r="7643" b="10962"/>
          <a:stretch/>
        </p:blipFill>
        <p:spPr>
          <a:xfrm>
            <a:off x="2125980" y="1127961"/>
            <a:ext cx="4861560" cy="35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426"/>
            <a:ext cx="8472488" cy="457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Comparison across multiple types of sleep deprivation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FY18 TCRG (study years 2018-2022)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4 study groups: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Well-rested control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Total sleep deprivation for 62 h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Chronic sleep deprivation – nighttime sleep of ~5 h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Chronic sleep deprivation –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daytime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sleep of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~5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426"/>
            <a:ext cx="8472488" cy="457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Comparison across multiple types of sleep deprivation (cont.)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Outcome: validate RNA metrics across multiple types of sleep loss, and multiple measures of performance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Attention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 making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Responses to feedback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3146"/>
            <a:ext cx="8472488" cy="457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Gene expression patterns in response to </a:t>
            </a:r>
            <a:r>
              <a:rPr lang="en-US" sz="3600" dirty="0" err="1" smtClean="0">
                <a:solidFill>
                  <a:schemeClr val="bg1"/>
                </a:solidFill>
              </a:rPr>
              <a:t>modafinil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FY19 TCRG (study years 2017-2021)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30 people x 2 study runs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36 h total sleep deprivation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36 h total sleep deprivation +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modafinil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Outcome: discover how RNA metrics are affected by presence of a fatigue drug countermeasure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modafinil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326946"/>
            <a:ext cx="8639175" cy="457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Goal: develop RNA-based fatigue-impairment metric for two applications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>
                <a:solidFill>
                  <a:schemeClr val="bg1"/>
                </a:solidFill>
              </a:rPr>
              <a:t>Molecular Flight Recorder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accident investigation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Sleep-</a:t>
            </a:r>
            <a:r>
              <a:rPr lang="en-US" dirty="0" err="1" smtClean="0">
                <a:solidFill>
                  <a:schemeClr val="bg1"/>
                </a:solidFill>
              </a:rPr>
              <a:t>alyzer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kit to test fitness for duty for accident prevention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9</a:t>
            </a:fld>
            <a:endParaRPr lang="en-US"/>
          </a:p>
        </p:txBody>
      </p:sp>
      <p:pic>
        <p:nvPicPr>
          <p:cNvPr id="5" name="Picture 4" descr="C:\Users\AAM610HU\AppData\Local\Microsoft\Windows\Temporary Internet Files\Content.IE5\ZLWL6VH1\flight_recorder_07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76" y="3200400"/>
            <a:ext cx="2750851" cy="12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C1A60C-E8BE-401B-BD65-A82745719572}"/>
</file>

<file path=customXml/itemProps2.xml><?xml version="1.0" encoding="utf-8"?>
<ds:datastoreItem xmlns:ds="http://schemas.openxmlformats.org/officeDocument/2006/customXml" ds:itemID="{7B53B770-AFB5-42BF-B409-56F1A11AD9C8}"/>
</file>

<file path=customXml/itemProps3.xml><?xml version="1.0" encoding="utf-8"?>
<ds:datastoreItem xmlns:ds="http://schemas.openxmlformats.org/officeDocument/2006/customXml" ds:itemID="{DA4A7037-1FFD-4979-A95F-64277576B8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3994</TotalTime>
  <Words>441</Words>
  <Application>Microsoft Office PowerPoint</Application>
  <PresentationFormat>On-screen Show (16:9)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1_Custom Design</vt:lpstr>
      <vt:lpstr>2_Custom Design</vt:lpstr>
      <vt:lpstr>Developing Objective Metrics for Fatigue Impairment</vt:lpstr>
      <vt:lpstr>FAA needs improved fatigue metrics</vt:lpstr>
      <vt:lpstr>RNA responds to stress and can be measured to identify stress presence</vt:lpstr>
      <vt:lpstr>Fatigue impairs performance</vt:lpstr>
      <vt:lpstr>Research RNA biomarkers that can be measured as a fatigue-impairment metric</vt:lpstr>
      <vt:lpstr>Comparison across multiple types of sleep deprivation</vt:lpstr>
      <vt:lpstr>Comparison across multiple types of sleep deprivation (cont.)</vt:lpstr>
      <vt:lpstr>Gene expression patterns in response to modafinil</vt:lpstr>
      <vt:lpstr>Goal: develop RNA-based fatigue-impairment metric for two applications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Butler, Rick (FAA)</cp:lastModifiedBy>
  <cp:revision>169</cp:revision>
  <dcterms:created xsi:type="dcterms:W3CDTF">2005-01-28T20:32:53Z</dcterms:created>
  <dcterms:modified xsi:type="dcterms:W3CDTF">2017-03-08T16:05:06Z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