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6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4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58" r:id="rId1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991933"/>
    <a:srgbClr val="6586BB"/>
    <a:srgbClr val="CCBA00"/>
    <a:srgbClr val="E27814"/>
    <a:srgbClr val="66523D"/>
    <a:srgbClr val="C01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preferSingleView="1">
    <p:restoredLeft sz="14402" autoAdjust="0"/>
    <p:restoredTop sz="90940" autoAdjust="0"/>
  </p:normalViewPr>
  <p:slideViewPr>
    <p:cSldViewPr>
      <p:cViewPr>
        <p:scale>
          <a:sx n="70" d="100"/>
          <a:sy n="70" d="100"/>
        </p:scale>
        <p:origin x="1416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61F6EE-C0B4-46C0-A572-45DF2780D1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6852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506194-2C90-41E6-B617-792CFB39606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9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203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3187B-3033-48D1-BE29-51F4EB23650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6986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DF25B6-6EA2-4CDA-A2BF-BC6B8D277C9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38970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81983E-B937-49A0-A58E-243FCD0C9DF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51" tIns="46476" rIns="92951" bIns="46476" anchor="b"/>
          <a:lstStyle/>
          <a:p>
            <a:pPr algn="r" defTabSz="465138" eaLnBrk="1" hangingPunct="1"/>
            <a:fld id="{397D6D38-D739-44E3-944E-E56EDB29420F}" type="slidenum">
              <a:rPr lang="en-US" sz="1200">
                <a:solidFill>
                  <a:srgbClr val="000000"/>
                </a:solidFill>
              </a:rPr>
              <a:pPr algn="r" defTabSz="465138" eaLnBrk="1" hangingPunct="1"/>
              <a:t>10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03725"/>
            <a:ext cx="5597525" cy="4171950"/>
          </a:xfrm>
          <a:noFill/>
          <a:ln/>
        </p:spPr>
        <p:txBody>
          <a:bodyPr lIns="92951" tIns="46476" rIns="92951" bIns="46476"/>
          <a:lstStyle/>
          <a:p>
            <a:pPr defTabSz="457200"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42145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81983E-B937-49A0-A58E-243FCD0C9DF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51" tIns="46476" rIns="92951" bIns="46476" anchor="b"/>
          <a:lstStyle/>
          <a:p>
            <a:pPr algn="r" defTabSz="465138" eaLnBrk="1" hangingPunct="1"/>
            <a:fld id="{397D6D38-D739-44E3-944E-E56EDB29420F}" type="slidenum">
              <a:rPr lang="en-US" sz="1200">
                <a:solidFill>
                  <a:srgbClr val="000000"/>
                </a:solidFill>
              </a:rPr>
              <a:pPr algn="r" defTabSz="465138" eaLnBrk="1" hangingPunct="1"/>
              <a:t>11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03725"/>
            <a:ext cx="5597525" cy="4171950"/>
          </a:xfrm>
          <a:noFill/>
          <a:ln/>
        </p:spPr>
        <p:txBody>
          <a:bodyPr lIns="92951" tIns="46476" rIns="92951" bIns="46476"/>
          <a:lstStyle/>
          <a:p>
            <a:pPr defTabSz="457200"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13834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321921-4E0A-44FC-88DD-523450D71F4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17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9277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d_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066800"/>
            <a:ext cx="8229600" cy="1295400"/>
          </a:xfrm>
        </p:spPr>
        <p:txBody>
          <a:bodyPr/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514600"/>
            <a:ext cx="8229600" cy="609600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3827E1-6766-4FD5-B0CD-FC25A537D5DD}" type="datetime1">
              <a:rPr lang="en-US" altLang="en-US" smtClean="0"/>
              <a:t>2/27/2017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SAS Oklahoma City 2017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060F3-A0A1-4321-AB00-988BE73AF9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0872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AB7DCD-AA35-4536-BD41-9DD8C657A1DC}" type="datetime1">
              <a:rPr lang="en-US" altLang="en-US" smtClean="0"/>
              <a:t>2/27/2017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SAS Oklahoma City 2017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1B03E-A1A1-4948-9349-D10FC211A1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318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524000"/>
            <a:ext cx="8229600" cy="4114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67200" y="64008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fld id="{2828B481-9B8B-4153-A3F7-A6FAC764BD3A}" type="datetime1">
              <a:rPr lang="en-US" altLang="en-US" smtClean="0"/>
              <a:t>2/27/2017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3000" y="64008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SAS Oklahoma City 2017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400800"/>
            <a:ext cx="533400" cy="304800"/>
          </a:xfrm>
        </p:spPr>
        <p:txBody>
          <a:bodyPr/>
          <a:lstStyle>
            <a:lvl1pPr>
              <a:defRPr/>
            </a:lvl1pPr>
          </a:lstStyle>
          <a:p>
            <a:fld id="{3664DE9B-E7D1-4F26-A611-54A7384337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25497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657600"/>
            <a:ext cx="8229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C8D98-7D32-465D-B56C-E0CE798074F2}" type="datetime1">
              <a:rPr lang="en-US" smtClean="0"/>
              <a:t>2/27/2017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SAS Oklahoma City 2017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B0D07-08F8-4513-8910-6AF4FB5BA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7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9214A8-217A-42C0-BA7A-6E29D0AFCB6E}" type="datetime1">
              <a:rPr lang="en-US" altLang="en-US" smtClean="0"/>
              <a:t>2/27/2017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SAS Oklahoma City 2017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B6F523-8A73-41D7-A1D8-B1FDE5C9A9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78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CF2694-3116-47DB-9E5F-D0E526A1DD3F}" type="datetime1">
              <a:rPr lang="en-US" altLang="en-US" smtClean="0"/>
              <a:t>2/27/2017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SAS Oklahoma City 2017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5CE91-1A2F-4E27-A8E7-E0E34DE25A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619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797382-AE8C-41C8-8E86-2F96442E3F65}" type="datetime1">
              <a:rPr lang="en-US" altLang="en-US" smtClean="0"/>
              <a:t>2/27/2017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SAS Oklahoma City 2017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9893B-6023-4552-9043-4D6175E00D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5790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694BB0-2EC2-46D3-8711-C04FC2B6AEED}" type="datetime1">
              <a:rPr lang="en-US" altLang="en-US" smtClean="0"/>
              <a:t>2/27/2017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SAS Oklahoma City 2017</a:t>
            </a: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5C242-EE7A-40F4-9545-B4FC31168F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115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30888C-3B54-419C-93EC-3422F789D9F5}" type="datetime1">
              <a:rPr lang="en-US" altLang="en-US" smtClean="0"/>
              <a:t>2/27/2017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SAS Oklahoma City 2017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F609-FBEC-43EA-929D-A67A2E8775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3136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716010-3763-4AD1-BABF-305A98C7C363}" type="datetime1">
              <a:rPr lang="en-US" altLang="en-US" smtClean="0"/>
              <a:t>2/27/2017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SAS Oklahoma City 2017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99823-383B-4F1A-81A5-F5850C400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0855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CAFC7F-69BC-4A06-9CFA-4D659DA73047}" type="datetime1">
              <a:rPr lang="en-US" altLang="en-US" smtClean="0"/>
              <a:t>2/27/2017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SAS Oklahoma City 2017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9597E-E8E2-4E88-9FDA-C02E586015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641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C9E3C6-B505-433C-A1AF-5724A0F1B815}" type="datetime1">
              <a:rPr lang="en-US" altLang="en-US" smtClean="0"/>
              <a:t>2/27/2017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SAS Oklahoma City 2017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FB1FA7-272B-4252-BCFE-73AF61322B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399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267200" y="6400800"/>
            <a:ext cx="1905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003366"/>
                </a:solidFill>
                <a:latin typeface="+mn-lt"/>
              </a:defRPr>
            </a:lvl1pPr>
          </a:lstStyle>
          <a:p>
            <a:fld id="{6AAC5473-1256-4C15-A79D-D2D45B545513}" type="datetime1">
              <a:rPr lang="en-US" altLang="en-US" smtClean="0"/>
              <a:t>2/27/2017</a:t>
            </a:fld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43000" y="6400800"/>
            <a:ext cx="2895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003366"/>
                </a:solidFill>
                <a:latin typeface="+mn-lt"/>
              </a:defRPr>
            </a:lvl1pPr>
          </a:lstStyle>
          <a:p>
            <a:r>
              <a:rPr lang="en-US" altLang="en-US" smtClean="0"/>
              <a:t>SAS Oklahoma City 2017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4008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003366"/>
                </a:solidFill>
                <a:latin typeface="+mn-lt"/>
              </a:defRPr>
            </a:lvl1pPr>
          </a:lstStyle>
          <a:p>
            <a:fld id="{6424839A-3F9D-4074-99B0-4FD2283C3EF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6402388" y="6407150"/>
            <a:ext cx="2316162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/>
            <a:r>
              <a:rPr lang="en-US" altLang="en-US" sz="1000">
                <a:solidFill>
                  <a:srgbClr val="003366"/>
                </a:solidFill>
                <a:latin typeface="Verdana" panose="020B0604030504040204" pitchFamily="34" charset="0"/>
              </a:rPr>
              <a:t>DELTA AIR LINES,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rgbClr val="C019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01933"/>
          </a:solidFill>
          <a:latin typeface="Verdana" panose="020B0604030504040204" pitchFamily="34" charset="0"/>
          <a:ea typeface="ＭＳ Ｐゴシック" panose="020B0600070205080204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01933"/>
          </a:solidFill>
          <a:latin typeface="Verdana" panose="020B0604030504040204" pitchFamily="34" charset="0"/>
          <a:ea typeface="ＭＳ Ｐゴシック" panose="020B0600070205080204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01933"/>
          </a:solidFill>
          <a:latin typeface="Verdana" panose="020B0604030504040204" pitchFamily="34" charset="0"/>
          <a:ea typeface="ＭＳ Ｐゴシック" panose="020B0600070205080204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01933"/>
          </a:solidFill>
          <a:latin typeface="Verdana" panose="020B0604030504040204" pitchFamily="34" charset="0"/>
          <a:ea typeface="ＭＳ Ｐゴシック" panose="020B0600070205080204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01933"/>
          </a:solidFill>
          <a:latin typeface="Verdana" panose="020B0604030504040204" pitchFamily="34" charset="0"/>
          <a:ea typeface="ＭＳ Ｐゴシック" panose="020B0600070205080204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01933"/>
          </a:solidFill>
          <a:latin typeface="Verdana" panose="020B0604030504040204" pitchFamily="34" charset="0"/>
          <a:ea typeface="ＭＳ Ｐゴシック" panose="020B0600070205080204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01933"/>
          </a:solidFill>
          <a:latin typeface="Verdana" panose="020B0604030504040204" pitchFamily="34" charset="0"/>
          <a:ea typeface="ＭＳ Ｐゴシック" panose="020B0600070205080204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01933"/>
          </a:solidFill>
          <a:latin typeface="Verdana" panose="020B0604030504040204" pitchFamily="34" charset="0"/>
          <a:ea typeface="ＭＳ Ｐゴシック" panose="020B0600070205080204" pitchFamily="34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C01933"/>
        </a:buClr>
        <a:buFont typeface="Times" panose="02020603050405020304" pitchFamily="18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342900" algn="l" rtl="0" eaLnBrk="1" fontAlgn="base" hangingPunct="1">
        <a:spcBef>
          <a:spcPct val="20000"/>
        </a:spcBef>
        <a:spcAft>
          <a:spcPct val="0"/>
        </a:spcAft>
        <a:buClr>
          <a:srgbClr val="C01933"/>
        </a:buClr>
        <a:buFont typeface="Arial" panose="020B0604020202020204" pitchFamily="34" charset="0"/>
        <a:buAutoNum type="arabicPeriod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744538" indent="-173038" algn="l" rtl="0" eaLnBrk="1" fontAlgn="base" hangingPunct="1">
        <a:spcBef>
          <a:spcPct val="20000"/>
        </a:spcBef>
        <a:spcAft>
          <a:spcPct val="0"/>
        </a:spcAft>
        <a:buClr>
          <a:srgbClr val="C01933"/>
        </a:buClr>
        <a:buFont typeface="Times" panose="02020603050405020304" pitchFamily="18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7113" indent="-168275" algn="l" rtl="0" eaLnBrk="1" fontAlgn="base" hangingPunct="1">
        <a:spcBef>
          <a:spcPct val="20000"/>
        </a:spcBef>
        <a:spcAft>
          <a:spcPct val="0"/>
        </a:spcAft>
        <a:buClr>
          <a:srgbClr val="C01933"/>
        </a:buClr>
        <a:buFont typeface="Times" panose="02020603050405020304" pitchFamily="18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20800" indent="-179388" algn="l" rtl="0" eaLnBrk="1" fontAlgn="base" hangingPunct="1">
        <a:spcBef>
          <a:spcPct val="20000"/>
        </a:spcBef>
        <a:spcAft>
          <a:spcPct val="0"/>
        </a:spcAft>
        <a:buClr>
          <a:srgbClr val="C01933"/>
        </a:buClr>
        <a:buFont typeface="Times" panose="02020603050405020304" pitchFamily="18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Fatigue Research</a:t>
            </a:r>
            <a:br>
              <a:rPr lang="en-US" altLang="en-US" dirty="0" smtClean="0"/>
            </a:br>
            <a:r>
              <a:rPr lang="en-US" altLang="en-US" sz="2000" dirty="0" smtClean="0"/>
              <a:t>Why we still need it from a U.S. regulatory perspective</a:t>
            </a:r>
            <a:endParaRPr lang="en-US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819400"/>
            <a:ext cx="8229600" cy="609600"/>
          </a:xfrm>
        </p:spPr>
        <p:txBody>
          <a:bodyPr/>
          <a:lstStyle/>
          <a:p>
            <a:r>
              <a:rPr lang="en-US" altLang="en-US" dirty="0" smtClean="0"/>
              <a:t>Capt Jim Mangie</a:t>
            </a:r>
          </a:p>
          <a:p>
            <a:r>
              <a:rPr lang="en-US" altLang="en-US" dirty="0" smtClean="0"/>
              <a:t>SAS Oklahoma City</a:t>
            </a:r>
          </a:p>
          <a:p>
            <a:r>
              <a:rPr lang="en-US" altLang="en-US" dirty="0" smtClean="0"/>
              <a:t>8-9 March 2017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SAS Oklahoma City 2017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67BAF9-0510-4BD0-A58E-14C83F96B346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2294" name="Footer Placeholder 4"/>
          <p:cNvSpPr txBox="1">
            <a:spLocks noGrp="1"/>
          </p:cNvSpPr>
          <p:nvPr/>
        </p:nvSpPr>
        <p:spPr bwMode="auto">
          <a:xfrm>
            <a:off x="1143000" y="64008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457200" eaLnBrk="1" hangingPunct="1"/>
            <a:endParaRPr lang="en-US" sz="1000">
              <a:solidFill>
                <a:srgbClr val="003366"/>
              </a:solidFill>
              <a:latin typeface="Verdana" pitchFamily="34" charset="0"/>
            </a:endParaRPr>
          </a:p>
        </p:txBody>
      </p:sp>
      <p:sp>
        <p:nvSpPr>
          <p:cNvPr id="12296" name="Rectangle 3"/>
          <p:cNvSpPr txBox="1">
            <a:spLocks noChangeArrowheads="1"/>
          </p:cNvSpPr>
          <p:nvPr/>
        </p:nvSpPr>
        <p:spPr bwMode="auto">
          <a:xfrm>
            <a:off x="482600" y="1524000"/>
            <a:ext cx="8229600" cy="314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1" indent="-342900" eaLnBrk="1" hangingPunct="1">
              <a:spcBef>
                <a:spcPct val="20000"/>
              </a:spcBef>
              <a:buClr>
                <a:srgbClr val="C01933"/>
              </a:buClr>
            </a:pPr>
            <a:r>
              <a:rPr lang="en-US" sz="2800" b="1" dirty="0" smtClean="0"/>
              <a:t>Fatigue </a:t>
            </a:r>
            <a:r>
              <a:rPr lang="en-US" sz="2800" b="1" dirty="0"/>
              <a:t>Risk Management </a:t>
            </a:r>
            <a:r>
              <a:rPr lang="en-US" sz="2800" b="1" dirty="0" smtClean="0"/>
              <a:t>System</a:t>
            </a:r>
            <a:endParaRPr lang="en-US" sz="2800" b="1" dirty="0"/>
          </a:p>
          <a:p>
            <a:pPr lvl="1" indent="-342900" eaLnBrk="1" hangingPunct="1">
              <a:spcBef>
                <a:spcPct val="20000"/>
              </a:spcBef>
              <a:buClr>
                <a:srgbClr val="C01933"/>
              </a:buClr>
            </a:pPr>
            <a:endParaRPr lang="en-US" sz="1200" b="1" dirty="0"/>
          </a:p>
          <a:p>
            <a:pPr lvl="1" indent="-342900" eaLnBrk="1" hangingPunct="1">
              <a:spcBef>
                <a:spcPct val="20000"/>
              </a:spcBef>
              <a:buClr>
                <a:srgbClr val="C01933"/>
              </a:buClr>
            </a:pPr>
            <a:r>
              <a:rPr lang="en-US" sz="2200" dirty="0"/>
              <a:t>	</a:t>
            </a:r>
            <a:r>
              <a:rPr lang="en-US" sz="2200" b="1" i="1" dirty="0"/>
              <a:t>A data driven means of continuously monitoring and managing fatigue-related safety risk based upon scientific principles and knowledge as well as operational experience that  aims to ensures relevant personnel are performing at adequate levels of </a:t>
            </a:r>
            <a:r>
              <a:rPr lang="en-US" sz="2200" b="1" i="1" dirty="0" smtClean="0"/>
              <a:t>alertness.</a:t>
            </a:r>
            <a:endParaRPr lang="en-US" sz="2200" b="1" i="1" dirty="0"/>
          </a:p>
          <a:p>
            <a:pPr lvl="1" indent="-342900" eaLnBrk="1" hangingPunct="1">
              <a:spcBef>
                <a:spcPct val="20000"/>
              </a:spcBef>
              <a:buClr>
                <a:srgbClr val="C01933"/>
              </a:buClr>
              <a:buFont typeface="Arial" charset="0"/>
              <a:buNone/>
            </a:pPr>
            <a:endParaRPr lang="en-US" sz="2200" b="1" dirty="0">
              <a:latin typeface="Verdana" pitchFamily="34" charset="0"/>
            </a:endParaRPr>
          </a:p>
        </p:txBody>
      </p:sp>
      <p:sp>
        <p:nvSpPr>
          <p:cNvPr id="12298" name="Rectangle 2"/>
          <p:cNvSpPr txBox="1">
            <a:spLocks noChangeArrowheads="1"/>
          </p:cNvSpPr>
          <p:nvPr/>
        </p:nvSpPr>
        <p:spPr bwMode="auto">
          <a:xfrm>
            <a:off x="482600" y="533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 eaLnBrk="1" hangingPunct="1"/>
            <a:r>
              <a:rPr lang="en-US" sz="3600" b="1" dirty="0">
                <a:solidFill>
                  <a:srgbClr val="C01933"/>
                </a:solidFill>
                <a:latin typeface="Verdana" pitchFamily="34" charset="0"/>
              </a:rPr>
              <a:t>FRMS</a:t>
            </a:r>
            <a:br>
              <a:rPr lang="en-US" sz="3600" b="1" dirty="0">
                <a:solidFill>
                  <a:srgbClr val="C01933"/>
                </a:solidFill>
                <a:latin typeface="Verdana" pitchFamily="34" charset="0"/>
              </a:rPr>
            </a:br>
            <a:endParaRPr lang="en-US" sz="3600" b="1" dirty="0">
              <a:solidFill>
                <a:srgbClr val="C01933"/>
              </a:solidFill>
              <a:latin typeface="Verdana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BC99-E597-4499-B86B-12B43D2AC1E2}" type="datetime1">
              <a:rPr lang="en-US" altLang="en-US" smtClean="0"/>
              <a:t>2/27/2017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64933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SAS Oklahoma City 2017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67BAF9-0510-4BD0-A58E-14C83F96B346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2294" name="Footer Placeholder 4"/>
          <p:cNvSpPr txBox="1">
            <a:spLocks noGrp="1"/>
          </p:cNvSpPr>
          <p:nvPr/>
        </p:nvSpPr>
        <p:spPr bwMode="auto">
          <a:xfrm>
            <a:off x="1143000" y="64008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457200" eaLnBrk="1" hangingPunct="1"/>
            <a:endParaRPr lang="en-US" sz="1000">
              <a:solidFill>
                <a:srgbClr val="003366"/>
              </a:solidFill>
              <a:latin typeface="Verdana" pitchFamily="34" charset="0"/>
            </a:endParaRPr>
          </a:p>
        </p:txBody>
      </p:sp>
      <p:sp>
        <p:nvSpPr>
          <p:cNvPr id="12296" name="Rectangle 3"/>
          <p:cNvSpPr txBox="1">
            <a:spLocks noChangeArrowheads="1"/>
          </p:cNvSpPr>
          <p:nvPr/>
        </p:nvSpPr>
        <p:spPr bwMode="auto">
          <a:xfrm>
            <a:off x="457200" y="1378424"/>
            <a:ext cx="8229600" cy="4560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1" indent="-342900" algn="l"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sz="1800" b="1" dirty="0" smtClean="0">
                <a:latin typeface="Verdana" pitchFamily="34" charset="0"/>
              </a:rPr>
              <a:t>Rules are science </a:t>
            </a:r>
            <a:r>
              <a:rPr lang="en-US" sz="1800" b="1" dirty="0" smtClean="0">
                <a:latin typeface="Verdana" pitchFamily="34" charset="0"/>
              </a:rPr>
              <a:t>based:  100</a:t>
            </a:r>
            <a:r>
              <a:rPr lang="en-US" sz="1800" b="1" dirty="0" smtClean="0">
                <a:latin typeface="Verdana" pitchFamily="34" charset="0"/>
              </a:rPr>
              <a:t>+ studies </a:t>
            </a:r>
            <a:r>
              <a:rPr lang="en-US" sz="1800" b="1" dirty="0" smtClean="0">
                <a:latin typeface="Verdana" pitchFamily="34" charset="0"/>
              </a:rPr>
              <a:t>used</a:t>
            </a:r>
          </a:p>
          <a:p>
            <a:pPr lvl="1" indent="-342900" algn="l"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sz="1600" b="1" dirty="0" smtClean="0">
              <a:latin typeface="Verdana" pitchFamily="34" charset="0"/>
            </a:endParaRPr>
          </a:p>
          <a:p>
            <a:pPr marL="114300" lvl="1" algn="l" eaLnBrk="1" hangingPunct="1">
              <a:spcBef>
                <a:spcPct val="20000"/>
              </a:spcBef>
            </a:pPr>
            <a:r>
              <a:rPr lang="en-US" sz="1600" dirty="0" smtClean="0">
                <a:latin typeface="Verdana" pitchFamily="34" charset="0"/>
              </a:rPr>
              <a:t>Did </a:t>
            </a:r>
            <a:r>
              <a:rPr lang="en-US" sz="1600" dirty="0" smtClean="0">
                <a:latin typeface="Verdana" pitchFamily="34" charset="0"/>
              </a:rPr>
              <a:t>we apply the science correctly</a:t>
            </a:r>
            <a:r>
              <a:rPr lang="en-US" sz="1600" dirty="0" smtClean="0">
                <a:latin typeface="Verdana" pitchFamily="34" charset="0"/>
              </a:rPr>
              <a:t>?</a:t>
            </a:r>
            <a:endParaRPr lang="en-US" sz="1600" dirty="0" smtClean="0">
              <a:latin typeface="Verdana" pitchFamily="34" charset="0"/>
            </a:endParaRPr>
          </a:p>
          <a:p>
            <a:pPr marL="114300" lvl="1" algn="l" eaLnBrk="1" hangingPunct="1">
              <a:spcBef>
                <a:spcPct val="20000"/>
              </a:spcBef>
            </a:pPr>
            <a:r>
              <a:rPr lang="en-US" sz="1600" dirty="0" smtClean="0">
                <a:latin typeface="Verdana" pitchFamily="34" charset="0"/>
              </a:rPr>
              <a:t>Are </a:t>
            </a:r>
            <a:r>
              <a:rPr lang="en-US" sz="1600" dirty="0" smtClean="0">
                <a:latin typeface="Verdana" pitchFamily="34" charset="0"/>
              </a:rPr>
              <a:t>the rules actually mitigating fatigue to an </a:t>
            </a:r>
            <a:r>
              <a:rPr lang="en-US" sz="1600" dirty="0" smtClean="0">
                <a:latin typeface="Verdana" pitchFamily="34" charset="0"/>
              </a:rPr>
              <a:t>acceptable </a:t>
            </a:r>
            <a:r>
              <a:rPr lang="en-US" sz="1600" dirty="0" smtClean="0">
                <a:latin typeface="Verdana" pitchFamily="34" charset="0"/>
              </a:rPr>
              <a:t>level</a:t>
            </a:r>
            <a:r>
              <a:rPr lang="en-US" sz="1600" dirty="0" smtClean="0">
                <a:latin typeface="Verdana" pitchFamily="34" charset="0"/>
              </a:rPr>
              <a:t>?</a:t>
            </a:r>
          </a:p>
          <a:p>
            <a:pPr marL="400050" lvl="1" indent="-285750" algn="l"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sz="1600" dirty="0" smtClean="0">
              <a:latin typeface="Verdana" pitchFamily="34" charset="0"/>
            </a:endParaRPr>
          </a:p>
          <a:p>
            <a:pPr lvl="1" indent="-342900" algn="l"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sz="1800" b="1" dirty="0" smtClean="0">
                <a:latin typeface="Verdana" pitchFamily="34" charset="0"/>
              </a:rPr>
              <a:t>FRMP is required from every carrier and approved by the </a:t>
            </a:r>
            <a:r>
              <a:rPr lang="en-US" sz="1800" b="1" dirty="0" smtClean="0">
                <a:latin typeface="Verdana" pitchFamily="34" charset="0"/>
              </a:rPr>
              <a:t>FAA</a:t>
            </a:r>
          </a:p>
          <a:p>
            <a:pPr lvl="1" indent="-342900" algn="l"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sz="1600" b="1" dirty="0" smtClean="0">
              <a:latin typeface="Verdana" pitchFamily="34" charset="0"/>
            </a:endParaRPr>
          </a:p>
          <a:p>
            <a:pPr marL="114300" lvl="1" algn="l" eaLnBrk="1" hangingPunct="1">
              <a:spcBef>
                <a:spcPct val="20000"/>
              </a:spcBef>
            </a:pPr>
            <a:r>
              <a:rPr lang="en-US" sz="1600" dirty="0" smtClean="0">
                <a:latin typeface="Verdana" pitchFamily="34" charset="0"/>
              </a:rPr>
              <a:t>What </a:t>
            </a:r>
            <a:r>
              <a:rPr lang="en-US" sz="1600" dirty="0" smtClean="0">
                <a:latin typeface="Verdana" pitchFamily="34" charset="0"/>
              </a:rPr>
              <a:t>are the SPIs the FAA should be using for </a:t>
            </a:r>
            <a:r>
              <a:rPr lang="en-US" sz="1600" dirty="0" smtClean="0">
                <a:latin typeface="Verdana" pitchFamily="34" charset="0"/>
              </a:rPr>
              <a:t>approval</a:t>
            </a:r>
            <a:r>
              <a:rPr lang="en-US" sz="1600" dirty="0" smtClean="0">
                <a:latin typeface="Verdana" pitchFamily="34" charset="0"/>
              </a:rPr>
              <a:t>? </a:t>
            </a:r>
            <a:endParaRPr lang="en-US" sz="1600" dirty="0" smtClean="0">
              <a:latin typeface="Verdana" pitchFamily="34" charset="0"/>
            </a:endParaRPr>
          </a:p>
          <a:p>
            <a:pPr marL="114300" lvl="1" algn="l" eaLnBrk="1" hangingPunct="1">
              <a:spcBef>
                <a:spcPct val="20000"/>
              </a:spcBef>
            </a:pPr>
            <a:r>
              <a:rPr lang="en-US" sz="1600" dirty="0" smtClean="0">
                <a:latin typeface="Verdana" pitchFamily="34" charset="0"/>
              </a:rPr>
              <a:t>How </a:t>
            </a:r>
            <a:r>
              <a:rPr lang="en-US" sz="1600" dirty="0" smtClean="0">
                <a:latin typeface="Verdana" pitchFamily="34" charset="0"/>
              </a:rPr>
              <a:t>can the regulator tell if the plan is working</a:t>
            </a:r>
            <a:r>
              <a:rPr lang="en-US" sz="1600" dirty="0" smtClean="0">
                <a:latin typeface="Verdana" pitchFamily="34" charset="0"/>
              </a:rPr>
              <a:t>?</a:t>
            </a:r>
          </a:p>
          <a:p>
            <a:pPr marL="400050" lvl="1" indent="-285750" algn="l"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sz="1600" dirty="0" smtClean="0">
              <a:latin typeface="Verdana" pitchFamily="34" charset="0"/>
            </a:endParaRPr>
          </a:p>
          <a:p>
            <a:pPr lvl="1" indent="-342900" algn="l"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sz="1800" b="1" dirty="0" smtClean="0">
                <a:latin typeface="Verdana" pitchFamily="34" charset="0"/>
              </a:rPr>
              <a:t>FRMS allows operations outside of prescriptive </a:t>
            </a:r>
            <a:r>
              <a:rPr lang="en-US" sz="1800" b="1" dirty="0" smtClean="0">
                <a:latin typeface="Verdana" pitchFamily="34" charset="0"/>
              </a:rPr>
              <a:t>limits</a:t>
            </a:r>
          </a:p>
          <a:p>
            <a:pPr lvl="1" indent="-342900" algn="l"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sz="1600" b="1" dirty="0" smtClean="0">
              <a:latin typeface="Verdana" pitchFamily="34" charset="0"/>
            </a:endParaRPr>
          </a:p>
          <a:p>
            <a:pPr marL="114300" lvl="1" algn="l" eaLnBrk="1" hangingPunct="1">
              <a:spcBef>
                <a:spcPct val="20000"/>
              </a:spcBef>
            </a:pPr>
            <a:r>
              <a:rPr lang="en-US" sz="1600" dirty="0" smtClean="0">
                <a:latin typeface="Verdana" pitchFamily="34" charset="0"/>
              </a:rPr>
              <a:t>How </a:t>
            </a:r>
            <a:r>
              <a:rPr lang="en-US" sz="1600" dirty="0" smtClean="0">
                <a:latin typeface="Verdana" pitchFamily="34" charset="0"/>
              </a:rPr>
              <a:t>can a carrier demonstrate an equivalent level </a:t>
            </a:r>
            <a:r>
              <a:rPr lang="en-US" sz="1600" dirty="0" smtClean="0">
                <a:latin typeface="Verdana" pitchFamily="34" charset="0"/>
              </a:rPr>
              <a:t>of </a:t>
            </a:r>
            <a:r>
              <a:rPr lang="en-US" sz="1600" dirty="0" smtClean="0">
                <a:latin typeface="Verdana" pitchFamily="34" charset="0"/>
              </a:rPr>
              <a:t>safety</a:t>
            </a:r>
            <a:r>
              <a:rPr lang="en-US" sz="1600" dirty="0" smtClean="0">
                <a:latin typeface="Verdana" pitchFamily="34" charset="0"/>
              </a:rPr>
              <a:t>?</a:t>
            </a:r>
            <a:endParaRPr lang="en-US" sz="1600" dirty="0" smtClean="0">
              <a:latin typeface="Verdana" pitchFamily="34" charset="0"/>
            </a:endParaRPr>
          </a:p>
          <a:p>
            <a:pPr marL="114300" lvl="1" algn="l" eaLnBrk="1" hangingPunct="1">
              <a:spcBef>
                <a:spcPct val="20000"/>
              </a:spcBef>
            </a:pPr>
            <a:r>
              <a:rPr lang="en-US" sz="1600" dirty="0" smtClean="0">
                <a:latin typeface="Verdana" pitchFamily="34" charset="0"/>
              </a:rPr>
              <a:t>How </a:t>
            </a:r>
            <a:r>
              <a:rPr lang="en-US" sz="1600" dirty="0" smtClean="0">
                <a:latin typeface="Verdana" pitchFamily="34" charset="0"/>
              </a:rPr>
              <a:t>an the FAA validate a safety case for </a:t>
            </a:r>
            <a:r>
              <a:rPr lang="en-US" sz="1600" dirty="0" smtClean="0">
                <a:latin typeface="Verdana" pitchFamily="34" charset="0"/>
              </a:rPr>
              <a:t>rare</a:t>
            </a:r>
            <a:r>
              <a:rPr lang="en-US" sz="1600" dirty="0">
                <a:latin typeface="Verdana" pitchFamily="34" charset="0"/>
              </a:rPr>
              <a:t> </a:t>
            </a:r>
            <a:r>
              <a:rPr lang="en-US" sz="1600" dirty="0" smtClean="0">
                <a:latin typeface="Verdana" pitchFamily="34" charset="0"/>
              </a:rPr>
              <a:t>circumstances </a:t>
            </a:r>
            <a:r>
              <a:rPr lang="en-US" sz="1600" dirty="0" smtClean="0">
                <a:latin typeface="Verdana" pitchFamily="34" charset="0"/>
              </a:rPr>
              <a:t>where a statistically </a:t>
            </a:r>
            <a:r>
              <a:rPr lang="en-US" sz="1600" dirty="0" smtClean="0">
                <a:latin typeface="Verdana" pitchFamily="34" charset="0"/>
              </a:rPr>
              <a:t>significant amount </a:t>
            </a:r>
            <a:r>
              <a:rPr lang="en-US" sz="1600" dirty="0" smtClean="0">
                <a:latin typeface="Verdana" pitchFamily="34" charset="0"/>
              </a:rPr>
              <a:t>of subjective data is impossible to collect? </a:t>
            </a:r>
            <a:endParaRPr lang="en-US" sz="1600" dirty="0">
              <a:latin typeface="Verdana" pitchFamily="34" charset="0"/>
            </a:endParaRPr>
          </a:p>
          <a:p>
            <a:pPr lvl="1" indent="-342900"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sz="2200" dirty="0">
              <a:latin typeface="Verdana" pitchFamily="34" charset="0"/>
            </a:endParaRPr>
          </a:p>
        </p:txBody>
      </p:sp>
      <p:sp>
        <p:nvSpPr>
          <p:cNvPr id="12298" name="Rectangle 2"/>
          <p:cNvSpPr txBox="1">
            <a:spLocks noChangeArrowheads="1"/>
          </p:cNvSpPr>
          <p:nvPr/>
        </p:nvSpPr>
        <p:spPr bwMode="auto">
          <a:xfrm>
            <a:off x="457200" y="307431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US" sz="3600" b="1" dirty="0" smtClean="0">
                <a:solidFill>
                  <a:srgbClr val="C01933"/>
                </a:solidFill>
                <a:latin typeface="Verdana" pitchFamily="34" charset="0"/>
              </a:rPr>
              <a:t>Why do we need research</a:t>
            </a:r>
            <a:r>
              <a:rPr lang="en-US" sz="3600" b="1" dirty="0" smtClean="0">
                <a:solidFill>
                  <a:srgbClr val="C01933"/>
                </a:solidFill>
                <a:latin typeface="Verdana" pitchFamily="34" charset="0"/>
              </a:rPr>
              <a:t>?</a:t>
            </a:r>
            <a:endParaRPr lang="en-US" sz="3600" b="1" dirty="0">
              <a:solidFill>
                <a:srgbClr val="C01933"/>
              </a:solidFill>
              <a:latin typeface="Verdana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A237-FBC0-44A9-88DC-7B8598A9B8B0}" type="datetime1">
              <a:rPr lang="en-US" altLang="en-US" smtClean="0"/>
              <a:t>2/27/2017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03758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457200" tIns="1097280" rIns="84053" bIns="42025"/>
          <a:lstStyle>
            <a:lvl1pPr algn="l" defTabSz="92551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algn="l" defTabSz="92551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l" defTabSz="92551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l" defTabSz="92551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l" defTabSz="92551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7" y="946484"/>
            <a:ext cx="9144000" cy="496503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1"/>
            <a:ext cx="8305800" cy="838200"/>
          </a:xfrm>
        </p:spPr>
        <p:txBody>
          <a:bodyPr/>
          <a:lstStyle/>
          <a:p>
            <a:r>
              <a:rPr lang="en-US" b="1" dirty="0" smtClean="0"/>
              <a:t>Significant Changes &amp; Revisions</a:t>
            </a:r>
            <a:br>
              <a:rPr lang="en-US" b="1" dirty="0" smtClean="0"/>
            </a:br>
            <a:r>
              <a:rPr lang="en-US" b="1" dirty="0" smtClean="0"/>
              <a:t>Part 117</a:t>
            </a:r>
            <a:endParaRPr lang="en-US" b="1" dirty="0" smtClean="0"/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9144000" cy="3657600"/>
          </a:xfrm>
          <a:noFill/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dirty="0" smtClean="0"/>
              <a:t>Definitions</a:t>
            </a:r>
            <a:endParaRPr lang="en-US" sz="2000" dirty="0" smtClean="0"/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dirty="0" smtClean="0"/>
              <a:t> Flight Time Limitations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dirty="0" smtClean="0"/>
              <a:t> Flight Duty Period (FDP) Limitations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dirty="0" smtClean="0"/>
              <a:t> Reserve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dirty="0" smtClean="0"/>
              <a:t> Rest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dirty="0" smtClean="0"/>
              <a:t> Cumulative Limitations 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dirty="0" smtClean="0"/>
              <a:t> Fatigue Risk Management System (FRMS)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</a:pPr>
            <a:r>
              <a:rPr lang="en-US" sz="2400" dirty="0" smtClean="0"/>
              <a:t>	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SAS Oklahoma City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00F71C-84D9-4E7F-BCAF-A308731B2CEB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C864F-B63D-4FBB-B31B-FF7EDBBBAAAD}" type="datetime1">
              <a:rPr lang="en-US" altLang="en-US" smtClean="0"/>
              <a:t>2/27/2017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49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11707" y="342900"/>
            <a:ext cx="8229600" cy="8382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Definitions</a:t>
            </a:r>
          </a:p>
        </p:txBody>
      </p:sp>
      <p:sp>
        <p:nvSpPr>
          <p:cNvPr id="5126" name="Rectangle 1027"/>
          <p:cNvSpPr>
            <a:spLocks noGrp="1" noChangeArrowheads="1"/>
          </p:cNvSpPr>
          <p:nvPr>
            <p:ph idx="1"/>
          </p:nvPr>
        </p:nvSpPr>
        <p:spPr>
          <a:xfrm>
            <a:off x="411707" y="1181100"/>
            <a:ext cx="8229600" cy="4114800"/>
          </a:xfrm>
          <a:noFill/>
        </p:spPr>
        <p:txBody>
          <a:bodyPr/>
          <a:lstStyle/>
          <a:p>
            <a:pPr marL="342900" indent="-342900" eaLnBrk="1" hangingPunct="1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b="1" dirty="0" smtClean="0"/>
              <a:t>Acclimated </a:t>
            </a:r>
            <a:r>
              <a:rPr lang="en-US" dirty="0" smtClean="0"/>
              <a:t>- In theater for 72 hours or 36 consecutive hours free of </a:t>
            </a:r>
            <a:r>
              <a:rPr lang="en-US" dirty="0" smtClean="0"/>
              <a:t>duty</a:t>
            </a:r>
          </a:p>
          <a:p>
            <a:pPr marL="342900" indent="-342900" eaLnBrk="1" hangingPunct="1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342900" indent="-342900" eaLnBrk="1" hangingPunct="1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b="1" dirty="0" smtClean="0"/>
              <a:t> Duty </a:t>
            </a:r>
            <a:r>
              <a:rPr lang="en-US" dirty="0" smtClean="0"/>
              <a:t>- Tasks performed as required by the certificate holder (administrative work is included</a:t>
            </a:r>
            <a:r>
              <a:rPr lang="en-US" dirty="0" smtClean="0"/>
              <a:t>)</a:t>
            </a:r>
          </a:p>
          <a:p>
            <a:pPr marL="342900" indent="-342900" eaLnBrk="1" hangingPunct="1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342900" indent="-342900" eaLnBrk="1" hangingPunct="1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b="1" dirty="0" smtClean="0"/>
              <a:t> Flight Duty Period (FDP) </a:t>
            </a:r>
            <a:r>
              <a:rPr lang="en-US" dirty="0" smtClean="0"/>
              <a:t>-</a:t>
            </a:r>
            <a:r>
              <a:rPr lang="en-US" b="1" dirty="0" smtClean="0"/>
              <a:t> </a:t>
            </a:r>
            <a:r>
              <a:rPr lang="en-US" dirty="0" smtClean="0"/>
              <a:t>Report to </a:t>
            </a:r>
            <a:r>
              <a:rPr lang="en-US" dirty="0" smtClean="0"/>
              <a:t>block-in</a:t>
            </a:r>
          </a:p>
          <a:p>
            <a:pPr marL="342900" indent="-342900" eaLnBrk="1" hangingPunct="1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342900" indent="-342900" eaLnBrk="1" hangingPunct="1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b="1" dirty="0" smtClean="0"/>
              <a:t> Reserve Availability Period (RAP) </a:t>
            </a:r>
            <a:r>
              <a:rPr lang="en-US" dirty="0" smtClean="0"/>
              <a:t>- Available assignment period for a short call reserve </a:t>
            </a:r>
            <a:endParaRPr lang="en-US" dirty="0" smtClean="0"/>
          </a:p>
          <a:p>
            <a:pPr marL="342900" indent="-342900" eaLnBrk="1" hangingPunct="1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342900" indent="-342900" eaLnBrk="1" hangingPunct="1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b="1" dirty="0" smtClean="0"/>
              <a:t> Unforeseen Operational Circumstance </a:t>
            </a:r>
            <a:r>
              <a:rPr lang="en-US" dirty="0" smtClean="0"/>
              <a:t>- Unplanned event of insufficient duration to allow adjustments to the schedule</a:t>
            </a:r>
          </a:p>
          <a:p>
            <a:pPr marL="228600" indent="-228600" eaLnBrk="1" hangingPunct="1"/>
            <a:endParaRPr lang="en-US" sz="20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SAS Oklahoma City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222D25-5205-4514-975C-D384EC51F9D6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D607-5EDC-4D9B-8E32-CC66A9E1C12B}" type="datetime1">
              <a:rPr lang="en-US" altLang="en-US" smtClean="0"/>
              <a:t>2/27/2017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585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pPr eaLnBrk="1" hangingPunct="1"/>
            <a:r>
              <a:rPr lang="en-US" b="1" dirty="0" smtClean="0"/>
              <a:t>Flight Time Limitations</a:t>
            </a:r>
            <a:br>
              <a:rPr lang="en-US" b="1" dirty="0" smtClean="0"/>
            </a:br>
            <a:r>
              <a:rPr lang="en-US" sz="2400" dirty="0" smtClean="0"/>
              <a:t>**** Limits </a:t>
            </a:r>
            <a:r>
              <a:rPr lang="en-US" sz="2400" dirty="0" smtClean="0"/>
              <a:t>Are “Hard</a:t>
            </a:r>
            <a:r>
              <a:rPr lang="en-US" sz="2400" dirty="0" smtClean="0"/>
              <a:t>” ****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SAS Oklahoma City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E18D4-D7E5-4A21-A765-F90D70388C0C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944B5-6ED6-4B71-B0DA-3B9527897DD2}" type="datetime1">
              <a:rPr lang="en-US" altLang="en-US" smtClean="0"/>
              <a:t>2/27/2017</a:t>
            </a:fld>
            <a:endParaRPr lang="en-US" alt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38748"/>
              </p:ext>
            </p:extLst>
          </p:nvPr>
        </p:nvGraphicFramePr>
        <p:xfrm>
          <a:off x="762000" y="1676400"/>
          <a:ext cx="7696199" cy="1911096"/>
        </p:xfrm>
        <a:graphic>
          <a:graphicData uri="http://schemas.openxmlformats.org/drawingml/2006/table">
            <a:tbl>
              <a:tblPr firstRow="1" firstCol="1" bandRow="1"/>
              <a:tblGrid>
                <a:gridCol w="4120021"/>
                <a:gridCol w="3576178"/>
              </a:tblGrid>
              <a:tr h="32004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 117 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Table A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Maximum Flight Time Limits for </a:t>
                      </a:r>
                      <a:r>
                        <a:rPr lang="en-US" sz="1800" b="1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Unaugmented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Operations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 of Report </a:t>
                      </a:r>
                      <a:endParaRPr lang="en-US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Acclimated Time Zone)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Maximum Flight </a:t>
                      </a: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Hours)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00:00-04:59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05:00-19:59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20:00-23:59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378897"/>
              </p:ext>
            </p:extLst>
          </p:nvPr>
        </p:nvGraphicFramePr>
        <p:xfrm>
          <a:off x="761998" y="4201964"/>
          <a:ext cx="7696200" cy="1275208"/>
        </p:xfrm>
        <a:graphic>
          <a:graphicData uri="http://schemas.openxmlformats.org/drawingml/2006/table">
            <a:tbl>
              <a:tblPr firstRow="1" firstCol="1" bandRow="1"/>
              <a:tblGrid>
                <a:gridCol w="4114802"/>
                <a:gridCol w="3581398"/>
              </a:tblGrid>
              <a:tr h="318802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 117 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Maximum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Flight Time Limits for </a:t>
                      </a:r>
                      <a:r>
                        <a:rPr lang="en-US" sz="18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Augmented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Operations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8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Pilots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Maximum Flight Time (Hours)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08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76367" y="320865"/>
            <a:ext cx="8305800" cy="898335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Flight Duty Period Limits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000" dirty="0" err="1" smtClean="0"/>
              <a:t>Unaugmented</a:t>
            </a:r>
            <a:r>
              <a:rPr lang="en-US" sz="2000" dirty="0" smtClean="0"/>
              <a:t> </a:t>
            </a:r>
            <a:r>
              <a:rPr lang="en-US" sz="2000" dirty="0" smtClean="0"/>
              <a:t>Operations</a:t>
            </a:r>
            <a:endParaRPr lang="en-US" sz="14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SAS Oklahoma City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DC12F7-8DEB-45AC-A4E8-549D8492B280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C21E-D2C2-457C-9C2B-3396452FE21A}" type="datetime1">
              <a:rPr lang="en-US" altLang="en-US" smtClean="0"/>
              <a:t>2/27/2017</a:t>
            </a:fld>
            <a:endParaRPr lang="en-US" alt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8448" y="1233985"/>
            <a:ext cx="8229600" cy="4114800"/>
          </a:xfrm>
        </p:spPr>
        <p:txBody>
          <a:bodyPr/>
          <a:lstStyle/>
          <a:p>
            <a:pPr marL="285750" indent="-285750">
              <a:buClrTx/>
              <a:buFont typeface="Wingdings" panose="05000000000000000000" pitchFamily="2" charset="2"/>
              <a:buChar char="Q"/>
            </a:pPr>
            <a:r>
              <a:rPr lang="en-US" sz="1600" dirty="0" smtClean="0"/>
              <a:t>Can be extended 2 hours</a:t>
            </a:r>
          </a:p>
          <a:p>
            <a:pPr marL="285750" indent="-285750">
              <a:buClrTx/>
              <a:buFont typeface="Wingdings" panose="05000000000000000000" pitchFamily="2" charset="2"/>
              <a:buChar char="Q"/>
            </a:pPr>
            <a:r>
              <a:rPr lang="en-US" sz="1600" dirty="0" smtClean="0"/>
              <a:t>Need 30 hours free from duty for additional extensions</a:t>
            </a:r>
          </a:p>
          <a:p>
            <a:pPr marL="285750" indent="-285750">
              <a:buClrTx/>
              <a:buFont typeface="Wingdings" panose="05000000000000000000" pitchFamily="2" charset="2"/>
              <a:buChar char="Q"/>
            </a:pPr>
            <a:r>
              <a:rPr lang="en-US" sz="1600" dirty="0" smtClean="0"/>
              <a:t>30-minute extensions unlimited</a:t>
            </a:r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360255"/>
              </p:ext>
            </p:extLst>
          </p:nvPr>
        </p:nvGraphicFramePr>
        <p:xfrm>
          <a:off x="276367" y="2414994"/>
          <a:ext cx="8639032" cy="4171188"/>
        </p:xfrm>
        <a:graphic>
          <a:graphicData uri="http://schemas.openxmlformats.org/drawingml/2006/table">
            <a:tbl>
              <a:tblPr firstRow="1" firstCol="1" bandRow="1"/>
              <a:tblGrid>
                <a:gridCol w="1381389"/>
                <a:gridCol w="1044072"/>
                <a:gridCol w="963760"/>
                <a:gridCol w="1019979"/>
                <a:gridCol w="1057458"/>
                <a:gridCol w="1057458"/>
                <a:gridCol w="1057458"/>
                <a:gridCol w="1057458"/>
              </a:tblGrid>
              <a:tr h="236539"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 117 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Table B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Flight Duty Period for </a:t>
                      </a:r>
                      <a:r>
                        <a:rPr lang="en-US" sz="14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Unaugmented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Operations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3079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Scheduled Time of Start (Acclimated Time Zone)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Maximum Flight Duty Period (Hours) for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Lineholders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Based on Number of Flight Segments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30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00:00-03:59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04:00-04:59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05:00-05:59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06:00-06:59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07:00-11:59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12:00-12:59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13:00-16:59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17:00-21:59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22:00-22:59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23:00-23:59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079">
                <a:tc gridSpan="8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Reduce FDP by 30 minutes if not acclimated to departure station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Note: From start of short call to end of FDP cannot exceed the lesser of table plus 4 hours or 16 hours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715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4890" y="149926"/>
            <a:ext cx="8229600" cy="8382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Flight Duty Period Limits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000" dirty="0" smtClean="0"/>
              <a:t>Augmented </a:t>
            </a:r>
            <a:r>
              <a:rPr lang="en-US" sz="2000" dirty="0" smtClean="0"/>
              <a:t>Operations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36981777"/>
              </p:ext>
            </p:extLst>
          </p:nvPr>
        </p:nvGraphicFramePr>
        <p:xfrm>
          <a:off x="304800" y="2070292"/>
          <a:ext cx="8723195" cy="3038699"/>
        </p:xfrm>
        <a:graphic>
          <a:graphicData uri="http://schemas.openxmlformats.org/drawingml/2006/table">
            <a:tbl>
              <a:tblPr firstRow="1" firstCol="1" bandRow="1"/>
              <a:tblGrid>
                <a:gridCol w="1386681"/>
                <a:gridCol w="1209314"/>
                <a:gridCol w="1225440"/>
                <a:gridCol w="1225440"/>
                <a:gridCol w="1225440"/>
                <a:gridCol w="1225440"/>
                <a:gridCol w="1225440"/>
              </a:tblGrid>
              <a:tr h="248064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 117 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Table C Flight Duty Period for Augmented Operations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8064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Scheduled Time of Start (Acclimated Time Zone)</a:t>
                      </a: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Maximum Flight Duty Period (Hours) Based on Rest Facility and Number of Pilots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16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Class 1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 Facility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Class 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 Facility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Class 3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 Facility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90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Pilots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Pilots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Pilots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Pilots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Pilots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Pilots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00:00-05:59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15.5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13.5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06:00-06:59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18.5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16.5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07:00-12:59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16.5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15.5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13:00-16:59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18.5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16.5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17:00-23:59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15.5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13.5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11">
                <a:tc gridSpan="7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Reduce FDP by 30 minutes if not acclimated to departure station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Note: From start of short call to end of FDP cannot exceed table plus 4 hours</a:t>
                      </a:r>
                    </a:p>
                  </a:txBody>
                  <a:tcPr marL="91265" marR="91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9D63C6-6931-4D0E-B006-287D457ECFB6}" type="datetime1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SAS Oklahoma City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8ABCC-8034-49FE-940D-EE107C03CA2F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4890" y="1142703"/>
            <a:ext cx="54136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US" sz="1600" dirty="0" smtClean="0">
                <a:solidFill>
                  <a:schemeClr val="tx1"/>
                </a:solidFill>
              </a:rPr>
              <a:t>Can be extended 2 hours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US" sz="1600" dirty="0" smtClean="0">
                <a:solidFill>
                  <a:schemeClr val="tx1"/>
                </a:solidFill>
              </a:rPr>
              <a:t>Need 30 hours free from duty for additional extensions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US" sz="1600" dirty="0" smtClean="0">
                <a:solidFill>
                  <a:schemeClr val="tx1"/>
                </a:solidFill>
              </a:rPr>
              <a:t>30-minute extensions unlimited</a:t>
            </a:r>
            <a:endParaRPr lang="en-US" sz="1600" dirty="0"/>
          </a:p>
        </p:txBody>
      </p:sp>
      <p:sp>
        <p:nvSpPr>
          <p:cNvPr id="8200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5318637"/>
            <a:ext cx="8229600" cy="153234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200" dirty="0" smtClean="0"/>
              <a:t>(1) </a:t>
            </a:r>
            <a:r>
              <a:rPr lang="en-US" sz="1200" b="1" i="1" dirty="0" smtClean="0"/>
              <a:t>“</a:t>
            </a:r>
            <a:r>
              <a:rPr lang="en-US" sz="1200" b="1" i="1" u="sng" dirty="0" smtClean="0"/>
              <a:t>Class 1 rest facility”</a:t>
            </a:r>
            <a:r>
              <a:rPr lang="en-US" sz="1200" dirty="0" smtClean="0"/>
              <a:t> means a bunk or other surface that allows for a flat sleeping position and is located separate from both the flight deck and passenger cabin in an area that is temperature-controlled, allows the flightcrew member to control light, and provides isolation from noise and disturbance.</a:t>
            </a:r>
            <a:endParaRPr lang="en-US" sz="12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1200" dirty="0" smtClean="0"/>
              <a:t>(2) </a:t>
            </a:r>
            <a:r>
              <a:rPr lang="en-US" sz="1200" b="1" i="1" dirty="0" smtClean="0"/>
              <a:t>“</a:t>
            </a:r>
            <a:r>
              <a:rPr lang="en-US" sz="1200" b="1" i="1" u="sng" dirty="0" smtClean="0"/>
              <a:t>Class 2 rest facility”</a:t>
            </a:r>
            <a:r>
              <a:rPr lang="en-US" sz="1200" dirty="0" smtClean="0"/>
              <a:t> means a seat in an aircraft cabin that allows for a flat or near flat sleeping position; is separated from passengers by a minimum of a curtain to provide darkness and some sound mitigation; and is reasonably free from disturbance by passengers or flightcrew members.</a:t>
            </a:r>
          </a:p>
          <a:p>
            <a:pPr eaLnBrk="1" hangingPunct="1">
              <a:lnSpc>
                <a:spcPct val="90000"/>
              </a:lnSpc>
            </a:pPr>
            <a:r>
              <a:rPr lang="en-US" sz="1200" dirty="0" smtClean="0"/>
              <a:t>(3) </a:t>
            </a:r>
            <a:r>
              <a:rPr lang="en-US" sz="1200" b="1" i="1" dirty="0" smtClean="0"/>
              <a:t>“</a:t>
            </a:r>
            <a:r>
              <a:rPr lang="en-US" sz="1200" b="1" i="1" u="sng" dirty="0" smtClean="0"/>
              <a:t>Class 3 rest facility”</a:t>
            </a:r>
            <a:r>
              <a:rPr lang="en-US" sz="1200" dirty="0" smtClean="0"/>
              <a:t> means a seat in an aircraft cabin or flight deck that reclines at least 40 degrees and provides leg and foot support.</a:t>
            </a:r>
            <a:endParaRPr lang="en-US" sz="1200" b="1" i="1" u="sng" dirty="0" smtClean="0"/>
          </a:p>
          <a:p>
            <a:pPr algn="ctr" eaLnBrk="1" hangingPunct="1">
              <a:lnSpc>
                <a:spcPct val="90000"/>
              </a:lnSpc>
            </a:pPr>
            <a:endParaRPr lang="en-US" sz="1200" b="1" i="1" u="sng" dirty="0" smtClean="0">
              <a:solidFill>
                <a:srgbClr val="C01933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74051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Reserve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114800"/>
          </a:xfrm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buClrTx/>
              <a:buFont typeface="Wingdings" panose="05000000000000000000" pitchFamily="2" charset="2"/>
              <a:buChar char="Q"/>
            </a:pPr>
            <a:r>
              <a:rPr lang="en-US" sz="2000" b="1" dirty="0" smtClean="0"/>
              <a:t> Long </a:t>
            </a:r>
            <a:r>
              <a:rPr lang="en-US" sz="2000" b="1" dirty="0" smtClean="0"/>
              <a:t>Call</a:t>
            </a:r>
          </a:p>
          <a:p>
            <a:pPr marL="342900" indent="-342900" eaLnBrk="1" hangingPunct="1">
              <a:lnSpc>
                <a:spcPct val="80000"/>
              </a:lnSpc>
              <a:buClrTx/>
              <a:buFont typeface="Wingdings" panose="05000000000000000000" pitchFamily="2" charset="2"/>
              <a:buChar char="Q"/>
            </a:pPr>
            <a:endParaRPr lang="en-US" sz="2000" b="1" dirty="0" smtClean="0"/>
          </a:p>
          <a:p>
            <a:pPr marL="742950" lvl="1" indent="-285750"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en-US" sz="1600" dirty="0" smtClean="0"/>
              <a:t>	</a:t>
            </a:r>
            <a:r>
              <a:rPr lang="en-US" sz="1600" dirty="0" smtClean="0"/>
              <a:t>After </a:t>
            </a:r>
            <a:r>
              <a:rPr lang="en-US" sz="1600" dirty="0" smtClean="0"/>
              <a:t>a legal rest</a:t>
            </a:r>
          </a:p>
          <a:p>
            <a:pPr marL="742950" lvl="1" indent="-285750"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en-US" sz="1600" dirty="0" smtClean="0"/>
              <a:t>	</a:t>
            </a:r>
            <a:r>
              <a:rPr lang="en-US" sz="1600" dirty="0" smtClean="0"/>
              <a:t>Same </a:t>
            </a:r>
            <a:r>
              <a:rPr lang="en-US" sz="1600" dirty="0" smtClean="0"/>
              <a:t>limits as a </a:t>
            </a:r>
            <a:r>
              <a:rPr lang="en-US" sz="1600" dirty="0" err="1" smtClean="0"/>
              <a:t>lineholder</a:t>
            </a:r>
            <a:endParaRPr lang="en-US" sz="1600" dirty="0" smtClean="0"/>
          </a:p>
          <a:p>
            <a:pPr eaLnBrk="1" hangingPunct="1">
              <a:lnSpc>
                <a:spcPct val="80000"/>
              </a:lnSpc>
            </a:pPr>
            <a:endParaRPr lang="en-US" sz="1600" dirty="0" smtClean="0"/>
          </a:p>
          <a:p>
            <a:pPr marL="342900" indent="-342900" eaLnBrk="1" hangingPunct="1">
              <a:lnSpc>
                <a:spcPct val="80000"/>
              </a:lnSpc>
              <a:buClrTx/>
              <a:buFont typeface="Wingdings" panose="05000000000000000000" pitchFamily="2" charset="2"/>
              <a:buChar char="Q"/>
            </a:pPr>
            <a:r>
              <a:rPr lang="en-US" sz="2000" dirty="0" smtClean="0"/>
              <a:t> </a:t>
            </a:r>
            <a:r>
              <a:rPr lang="en-US" sz="2000" b="1" dirty="0" smtClean="0"/>
              <a:t>Short Call</a:t>
            </a:r>
          </a:p>
          <a:p>
            <a:pPr eaLnBrk="1" hangingPunct="1">
              <a:lnSpc>
                <a:spcPct val="80000"/>
              </a:lnSpc>
              <a:buClrTx/>
            </a:pPr>
            <a:endParaRPr lang="en-US" sz="2000" b="1" dirty="0" smtClean="0"/>
          </a:p>
          <a:p>
            <a:pPr marL="742950" lvl="1" indent="-285750"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en-US" sz="1600" dirty="0" smtClean="0"/>
              <a:t>Max time </a:t>
            </a:r>
            <a:r>
              <a:rPr lang="en-US" sz="1600" dirty="0" smtClean="0"/>
              <a:t>eligible (phone available) for assignment (RAP)</a:t>
            </a:r>
          </a:p>
          <a:p>
            <a:pPr eaLnBrk="1" hangingPunct="1">
              <a:lnSpc>
                <a:spcPct val="80000"/>
              </a:lnSpc>
              <a:buClrTx/>
            </a:pPr>
            <a:r>
              <a:rPr lang="en-US" sz="1600" dirty="0" smtClean="0"/>
              <a:t>		</a:t>
            </a:r>
            <a:r>
              <a:rPr lang="en-US" sz="1600" i="1" dirty="0" smtClean="0">
                <a:solidFill>
                  <a:schemeClr val="tx2"/>
                </a:solidFill>
              </a:rPr>
              <a:t>--14 hours</a:t>
            </a:r>
          </a:p>
          <a:p>
            <a:pPr marL="742950" lvl="1" indent="-285750"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en-US" sz="1600" dirty="0" smtClean="0"/>
              <a:t>Total </a:t>
            </a:r>
            <a:r>
              <a:rPr lang="en-US" sz="1600" dirty="0" smtClean="0"/>
              <a:t>time from beginning of RAP to end of FDP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		</a:t>
            </a:r>
            <a:r>
              <a:rPr lang="en-US" sz="1600" i="1" dirty="0" smtClean="0">
                <a:solidFill>
                  <a:schemeClr val="tx2"/>
                </a:solidFill>
              </a:rPr>
              <a:t>--</a:t>
            </a:r>
            <a:r>
              <a:rPr lang="en-US" sz="1600" i="1" dirty="0" err="1" smtClean="0">
                <a:solidFill>
                  <a:schemeClr val="tx2"/>
                </a:solidFill>
              </a:rPr>
              <a:t>Unaugmented</a:t>
            </a:r>
            <a:r>
              <a:rPr lang="en-US" sz="1600" i="1" dirty="0" smtClean="0">
                <a:solidFill>
                  <a:schemeClr val="tx2"/>
                </a:solidFill>
              </a:rPr>
              <a:t>-lesser of 16 hours or Table B+4 hrs</a:t>
            </a:r>
            <a:r>
              <a:rPr lang="en-US" sz="1600" i="1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		</a:t>
            </a:r>
            <a:r>
              <a:rPr lang="en-US" sz="1600" i="1" dirty="0" smtClean="0">
                <a:solidFill>
                  <a:schemeClr val="tx2"/>
                </a:solidFill>
              </a:rPr>
              <a:t>--Augmented-Table C+4 hrs.</a:t>
            </a:r>
          </a:p>
          <a:p>
            <a:pPr marL="742950" lvl="1" indent="-285750"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en-US" sz="1600" dirty="0" smtClean="0"/>
              <a:t>FDP </a:t>
            </a:r>
            <a:r>
              <a:rPr lang="en-US" sz="1600" dirty="0" smtClean="0"/>
              <a:t>begins before and operates into the WOCL </a:t>
            </a:r>
          </a:p>
          <a:p>
            <a:pPr eaLnBrk="1" hangingPunct="1">
              <a:lnSpc>
                <a:spcPct val="80000"/>
              </a:lnSpc>
              <a:buClrTx/>
            </a:pPr>
            <a:r>
              <a:rPr lang="en-US" sz="1600" dirty="0" smtClean="0"/>
              <a:t>		</a:t>
            </a:r>
            <a:r>
              <a:rPr lang="en-US" sz="1600" i="1" dirty="0" smtClean="0">
                <a:solidFill>
                  <a:schemeClr val="tx2"/>
                </a:solidFill>
              </a:rPr>
              <a:t>--12 hours min notice</a:t>
            </a:r>
          </a:p>
          <a:p>
            <a:pPr marL="742950" lvl="1" indent="-285750"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en-US" sz="1600" dirty="0" smtClean="0"/>
              <a:t>Long </a:t>
            </a:r>
            <a:r>
              <a:rPr lang="en-US" sz="1600" dirty="0" smtClean="0"/>
              <a:t>Call to Short Call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		</a:t>
            </a:r>
            <a:r>
              <a:rPr lang="en-US" sz="1600" dirty="0" smtClean="0">
                <a:solidFill>
                  <a:schemeClr val="tx2"/>
                </a:solidFill>
              </a:rPr>
              <a:t>--</a:t>
            </a:r>
            <a:r>
              <a:rPr lang="en-US" sz="1600" i="1" dirty="0" smtClean="0">
                <a:solidFill>
                  <a:schemeClr val="tx2"/>
                </a:solidFill>
              </a:rPr>
              <a:t>10 hours with 8 hour uninterrupted sleep opportunity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	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	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SAS Oklahoma City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395164-2CC6-4B95-910D-8A7CB5598F8F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4510-F538-487D-B57D-4DD7CA8B10FF}" type="datetime1">
              <a:rPr lang="en-US" altLang="en-US" smtClean="0"/>
              <a:t>2/27/2017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219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Rest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buClrTx/>
              <a:buFont typeface="Wingdings" panose="05000000000000000000" pitchFamily="2" charset="2"/>
              <a:buChar char="Q"/>
            </a:pPr>
            <a:r>
              <a:rPr lang="en-US" sz="2000" dirty="0" smtClean="0"/>
              <a:t>10 Hours (non-reducible) with an 8 hour uninterrupted sleep opportunity</a:t>
            </a:r>
          </a:p>
          <a:p>
            <a:pPr marL="342900" indent="-342900" eaLnBrk="1" hangingPunct="1">
              <a:lnSpc>
                <a:spcPct val="90000"/>
              </a:lnSpc>
              <a:buClrTx/>
              <a:buFont typeface="Wingdings" panose="05000000000000000000" pitchFamily="2" charset="2"/>
              <a:buChar char="Q"/>
            </a:pPr>
            <a:endParaRPr lang="en-US" sz="2000" dirty="0" smtClean="0"/>
          </a:p>
          <a:p>
            <a:pPr marL="342900" indent="-342900" eaLnBrk="1" hangingPunct="1">
              <a:lnSpc>
                <a:spcPct val="90000"/>
              </a:lnSpc>
              <a:buClrTx/>
              <a:buFont typeface="Wingdings" panose="05000000000000000000" pitchFamily="2" charset="2"/>
              <a:buChar char="Q"/>
            </a:pPr>
            <a:r>
              <a:rPr lang="en-US" sz="2000" dirty="0" smtClean="0"/>
              <a:t>30 consecutive hours free from all duty in any 168 consecutive hour period</a:t>
            </a:r>
          </a:p>
          <a:p>
            <a:pPr marL="342900" indent="-342900" eaLnBrk="1" hangingPunct="1">
              <a:lnSpc>
                <a:spcPct val="90000"/>
              </a:lnSpc>
              <a:buClrTx/>
              <a:buFont typeface="Wingdings" panose="05000000000000000000" pitchFamily="2" charset="2"/>
              <a:buChar char="Q"/>
            </a:pPr>
            <a:endParaRPr lang="en-US" sz="2000" dirty="0" smtClean="0"/>
          </a:p>
          <a:p>
            <a:pPr marL="342900" indent="-342900" eaLnBrk="1" hangingPunct="1">
              <a:lnSpc>
                <a:spcPct val="90000"/>
              </a:lnSpc>
              <a:buClrTx/>
              <a:buFont typeface="Wingdings" panose="05000000000000000000" pitchFamily="2" charset="2"/>
              <a:buChar char="Q"/>
            </a:pPr>
            <a:r>
              <a:rPr lang="en-US" sz="2000" dirty="0" smtClean="0"/>
              <a:t>More than 60 degrees travel while away from base for 168 hours or greater: 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buClrTx/>
            </a:pPr>
            <a:endParaRPr lang="en-US" sz="2000" dirty="0" smtClean="0"/>
          </a:p>
          <a:p>
            <a:pPr marL="800100" lvl="1">
              <a:lnSpc>
                <a:spcPct val="90000"/>
              </a:lnSpc>
              <a:buClrTx/>
              <a:buFont typeface="Wingdings" panose="05000000000000000000" pitchFamily="2" charset="2"/>
              <a:buChar char="§"/>
            </a:pPr>
            <a:r>
              <a:rPr lang="en-US" sz="2000" dirty="0" smtClean="0"/>
              <a:t>56 </a:t>
            </a:r>
            <a:r>
              <a:rPr lang="en-US" sz="2000" dirty="0" smtClean="0"/>
              <a:t>consecutive hours upon return to </a:t>
            </a:r>
            <a:r>
              <a:rPr lang="en-US" sz="2000" dirty="0" smtClean="0"/>
              <a:t>base to </a:t>
            </a:r>
            <a:r>
              <a:rPr lang="en-US" sz="2000" dirty="0" smtClean="0"/>
              <a:t>include 3 physiological </a:t>
            </a:r>
            <a:r>
              <a:rPr lang="en-US" sz="2000" dirty="0" smtClean="0"/>
              <a:t>nights (2200-0700</a:t>
            </a:r>
            <a:r>
              <a:rPr lang="en-US" sz="2000" dirty="0" smtClean="0"/>
              <a:t>)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SAS Oklahoma City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AD5056-DDF5-45B3-AFAF-F4744EC1FED8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609D-FC66-4BCD-8DB7-A74A81EAEF55}" type="datetime1">
              <a:rPr lang="en-US" altLang="en-US" smtClean="0"/>
              <a:t>2/27/2017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367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Cumulative Limitations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382000" cy="4114800"/>
          </a:xfrm>
        </p:spPr>
        <p:txBody>
          <a:bodyPr/>
          <a:lstStyle/>
          <a:p>
            <a:pPr marL="342900" indent="-342900" eaLnBrk="1" hangingPunct="1">
              <a:buClrTx/>
              <a:buFont typeface="Wingdings" panose="05000000000000000000" pitchFamily="2" charset="2"/>
              <a:buChar char="Q"/>
            </a:pPr>
            <a:r>
              <a:rPr lang="en-US" sz="2000" b="1" dirty="0" smtClean="0"/>
              <a:t>Flight </a:t>
            </a:r>
            <a:r>
              <a:rPr lang="en-US" sz="2000" b="1" dirty="0" smtClean="0"/>
              <a:t>Time </a:t>
            </a:r>
            <a:r>
              <a:rPr lang="en-US" sz="2000" b="1" dirty="0" smtClean="0"/>
              <a:t>Limitations</a:t>
            </a:r>
          </a:p>
          <a:p>
            <a:pPr marL="342900" indent="-342900" eaLnBrk="1" hangingPunct="1">
              <a:buClrTx/>
              <a:buFont typeface="Wingdings" panose="05000000000000000000" pitchFamily="2" charset="2"/>
              <a:buChar char="Q"/>
            </a:pPr>
            <a:endParaRPr lang="en-US" sz="2000" b="1" dirty="0" smtClean="0"/>
          </a:p>
          <a:p>
            <a:pPr marL="800100" lvl="1">
              <a:buClrTx/>
              <a:buFont typeface="Wingdings" panose="05000000000000000000" pitchFamily="2" charset="2"/>
              <a:buChar char="§"/>
            </a:pPr>
            <a:r>
              <a:rPr lang="en-US" sz="2000" dirty="0" smtClean="0"/>
              <a:t>1000 </a:t>
            </a:r>
            <a:r>
              <a:rPr lang="en-US" sz="2000" dirty="0" smtClean="0"/>
              <a:t>block hours in any 365 consecutive calendar </a:t>
            </a:r>
            <a:r>
              <a:rPr lang="en-US" sz="2000" dirty="0" smtClean="0"/>
              <a:t>day period</a:t>
            </a:r>
            <a:endParaRPr lang="en-US" sz="2000" dirty="0" smtClean="0"/>
          </a:p>
          <a:p>
            <a:pPr marL="800100" lvl="1">
              <a:buClrTx/>
              <a:buFont typeface="Wingdings" panose="05000000000000000000" pitchFamily="2" charset="2"/>
              <a:buChar char="§"/>
            </a:pPr>
            <a:r>
              <a:rPr lang="en-US" sz="2000" dirty="0" smtClean="0"/>
              <a:t>100 </a:t>
            </a:r>
            <a:r>
              <a:rPr lang="en-US" sz="2000" dirty="0" smtClean="0"/>
              <a:t>block hours in any 672 consecutive hours (28 days)</a:t>
            </a:r>
          </a:p>
          <a:p>
            <a:pPr marL="342900" indent="-342900" eaLnBrk="1" hangingPunct="1">
              <a:buClrTx/>
              <a:buFont typeface="Wingdings" panose="05000000000000000000" pitchFamily="2" charset="2"/>
              <a:buChar char="Q"/>
            </a:pPr>
            <a:endParaRPr lang="en-US" sz="2000" dirty="0" smtClean="0"/>
          </a:p>
          <a:p>
            <a:pPr marL="342900" indent="-342900" eaLnBrk="1" hangingPunct="1">
              <a:buClrTx/>
              <a:buFont typeface="Wingdings" panose="05000000000000000000" pitchFamily="2" charset="2"/>
              <a:buChar char="Q"/>
            </a:pPr>
            <a:r>
              <a:rPr lang="en-US" sz="2000" b="1" dirty="0" smtClean="0"/>
              <a:t>Flight </a:t>
            </a:r>
            <a:r>
              <a:rPr lang="en-US" sz="2000" b="1" dirty="0" smtClean="0"/>
              <a:t>Duty Period </a:t>
            </a:r>
            <a:r>
              <a:rPr lang="en-US" sz="2000" b="1" dirty="0" smtClean="0"/>
              <a:t>Limitations</a:t>
            </a:r>
          </a:p>
          <a:p>
            <a:pPr marL="342900" indent="-342900" eaLnBrk="1" hangingPunct="1">
              <a:buClrTx/>
              <a:buFont typeface="Wingdings" panose="05000000000000000000" pitchFamily="2" charset="2"/>
              <a:buChar char="Q"/>
            </a:pPr>
            <a:endParaRPr lang="en-US" sz="2000" b="1" dirty="0" smtClean="0"/>
          </a:p>
          <a:p>
            <a:pPr marL="800100" lvl="1">
              <a:buClrTx/>
              <a:buFont typeface="Wingdings" panose="05000000000000000000" pitchFamily="2" charset="2"/>
              <a:buChar char="§"/>
            </a:pPr>
            <a:r>
              <a:rPr lang="en-US" sz="2000" dirty="0" smtClean="0"/>
              <a:t>60 </a:t>
            </a:r>
            <a:r>
              <a:rPr lang="en-US" sz="2000" dirty="0" smtClean="0"/>
              <a:t>FDP hours in any 168 consecutive hours (7 days)</a:t>
            </a:r>
          </a:p>
          <a:p>
            <a:pPr marL="800100" lvl="1">
              <a:buClrTx/>
              <a:buFont typeface="Wingdings" panose="05000000000000000000" pitchFamily="2" charset="2"/>
              <a:buChar char="§"/>
            </a:pPr>
            <a:r>
              <a:rPr lang="en-US" sz="2000" dirty="0" smtClean="0"/>
              <a:t>190 </a:t>
            </a:r>
            <a:r>
              <a:rPr lang="en-US" sz="2000" dirty="0" smtClean="0"/>
              <a:t>FDP hours in any 672 consecutive hours (28 days)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b="1" dirty="0" smtClean="0"/>
              <a:t>NOTE:</a:t>
            </a:r>
            <a:r>
              <a:rPr lang="en-US" b="1" dirty="0" smtClean="0"/>
              <a:t>  There are no cumulative Duty limitations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SAS Oklahoma City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1BA27B-F508-4D5A-93A5-9C7EB8A1E92B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23C13-2C17-4A9C-9559-7420D4FB18A6}" type="datetime1">
              <a:rPr lang="en-US" altLang="en-US" smtClean="0"/>
              <a:t>2/27/2017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650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C01933"/>
      </a:dk2>
      <a:lt2>
        <a:srgbClr val="808080"/>
      </a:lt2>
      <a:accent1>
        <a:srgbClr val="003366"/>
      </a:accent1>
      <a:accent2>
        <a:srgbClr val="E01933"/>
      </a:accent2>
      <a:accent3>
        <a:srgbClr val="FFFFFF"/>
      </a:accent3>
      <a:accent4>
        <a:srgbClr val="000000"/>
      </a:accent4>
      <a:accent5>
        <a:srgbClr val="AAADB8"/>
      </a:accent5>
      <a:accent6>
        <a:srgbClr val="CB162D"/>
      </a:accent6>
      <a:hlink>
        <a:srgbClr val="991933"/>
      </a:hlink>
      <a:folHlink>
        <a:srgbClr val="002A50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012753-A805-4E77-9249-8ED17468B208}"/>
</file>

<file path=customXml/itemProps2.xml><?xml version="1.0" encoding="utf-8"?>
<ds:datastoreItem xmlns:ds="http://schemas.openxmlformats.org/officeDocument/2006/customXml" ds:itemID="{0C2B3F73-0998-40D6-8A6C-33EC2B9EF365}"/>
</file>

<file path=customXml/itemProps3.xml><?xml version="1.0" encoding="utf-8"?>
<ds:datastoreItem xmlns:ds="http://schemas.openxmlformats.org/officeDocument/2006/customXml" ds:itemID="{BE15E4F2-2553-473E-998F-C260EEC4270C}"/>
</file>

<file path=docProps/app.xml><?xml version="1.0" encoding="utf-8"?>
<Properties xmlns="http://schemas.openxmlformats.org/officeDocument/2006/extended-properties" xmlns:vt="http://schemas.openxmlformats.org/officeDocument/2006/docPropsVTypes">
  <Template>Delta PPT Template BLANK</Template>
  <TotalTime>118</TotalTime>
  <Words>946</Words>
  <Application>Microsoft Office PowerPoint</Application>
  <PresentationFormat>On-screen Show (4:3)</PresentationFormat>
  <Paragraphs>293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ＭＳ Ｐゴシック</vt:lpstr>
      <vt:lpstr>Verdana</vt:lpstr>
      <vt:lpstr>Times</vt:lpstr>
      <vt:lpstr>Blank Presentation</vt:lpstr>
      <vt:lpstr>Fatigue Research Why we still need it from a U.S. regulatory perspective</vt:lpstr>
      <vt:lpstr>Significant Changes &amp; Revisions Part 117</vt:lpstr>
      <vt:lpstr>Definitions</vt:lpstr>
      <vt:lpstr>Flight Time Limitations **** Limits Are “Hard” **** </vt:lpstr>
      <vt:lpstr>Flight Duty Period Limits Unaugmented Operations</vt:lpstr>
      <vt:lpstr>Flight Duty Period Limits Augmented Operations</vt:lpstr>
      <vt:lpstr>Reserve</vt:lpstr>
      <vt:lpstr>Rest</vt:lpstr>
      <vt:lpstr>Cumulative Limitations</vt:lpstr>
      <vt:lpstr>PowerPoint Presentation</vt:lpstr>
      <vt:lpstr>PowerPoint Presentation</vt:lpstr>
      <vt:lpstr>PowerPoint Presentation</vt:lpstr>
    </vt:vector>
  </TitlesOfParts>
  <Company>Delta Air Lines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Fatigue Research Why we still need it from a U.S. regulatory perspective</dc:title>
  <dc:creator>641556</dc:creator>
  <cp:lastModifiedBy>641556</cp:lastModifiedBy>
  <cp:revision>9</cp:revision>
  <dcterms:created xsi:type="dcterms:W3CDTF">2017-02-27T18:14:09Z</dcterms:created>
  <dcterms:modified xsi:type="dcterms:W3CDTF">2017-02-27T20:12:25Z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