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73" r:id="rId3"/>
    <p:sldId id="277" r:id="rId4"/>
    <p:sldId id="275" r:id="rId5"/>
    <p:sldId id="276" r:id="rId6"/>
    <p:sldId id="281" r:id="rId7"/>
    <p:sldId id="280" r:id="rId8"/>
    <p:sldId id="282" r:id="rId9"/>
    <p:sldId id="278" r:id="rId10"/>
    <p:sldId id="284" r:id="rId11"/>
    <p:sldId id="283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7"/>
            <p14:sldId id="275"/>
            <p14:sldId id="276"/>
            <p14:sldId id="281"/>
            <p14:sldId id="280"/>
            <p14:sldId id="282"/>
            <p14:sldId id="278"/>
            <p14:sldId id="284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2" autoAdjust="0"/>
    <p:restoredTop sz="79072" autoAdjust="0"/>
  </p:normalViewPr>
  <p:slideViewPr>
    <p:cSldViewPr snapToGrid="0">
      <p:cViewPr varScale="1">
        <p:scale>
          <a:sx n="93" d="100"/>
          <a:sy n="93" d="100"/>
        </p:scale>
        <p:origin x="-1704" y="-90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 userDrawn="1"/>
        </p:nvGrpSpPr>
        <p:grpSpPr bwMode="auto">
          <a:xfrm>
            <a:off x="6997474" y="6097937"/>
            <a:ext cx="2047875" cy="660400"/>
            <a:chOff x="3596" y="3859"/>
            <a:chExt cx="1290" cy="416"/>
          </a:xfrm>
        </p:grpSpPr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13408" y="354380"/>
            <a:ext cx="4134369" cy="1395412"/>
          </a:xfrm>
        </p:spPr>
        <p:txBody>
          <a:bodyPr/>
          <a:lstStyle/>
          <a:p>
            <a:r>
              <a:rPr lang="en-US" dirty="0" smtClean="0"/>
              <a:t>FY20 AVS R&amp;D Strategic Guidance</a:t>
            </a:r>
            <a:endParaRPr lang="en-US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856613" y="3147909"/>
            <a:ext cx="25922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Subcommittee on Aircraft Safety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843970" y="3756364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Mark S. Orr</a:t>
            </a: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850253" y="4134892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March </a:t>
            </a:r>
            <a:r>
              <a:rPr lang="en-US" sz="1600" dirty="0"/>
              <a:t>9</a:t>
            </a:r>
            <a:r>
              <a:rPr lang="en-US" sz="1600" dirty="0" smtClean="0"/>
              <a:t>, 2017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&amp; Key Terms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FY20 </a:t>
            </a:r>
            <a:r>
              <a:rPr lang="en-US" dirty="0" smtClean="0"/>
              <a:t>AVS R&amp;D Strategic Guidance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900" dirty="0"/>
              <a:t>ARC: Any landing or takeoff involving abnormal runway or landing surface contact.</a:t>
            </a:r>
          </a:p>
          <a:p>
            <a:pPr marL="0" indent="0">
              <a:buNone/>
            </a:pPr>
            <a:r>
              <a:rPr lang="en-US" sz="900" dirty="0"/>
              <a:t>CFIT: Controlled Flight Into or Toward Terrain.  In-flight collision or near collision with terrain, water, or obstacle without indication of loss of control.</a:t>
            </a:r>
          </a:p>
          <a:p>
            <a:pPr marL="0" indent="0">
              <a:buNone/>
            </a:pPr>
            <a:r>
              <a:rPr lang="en-US" sz="900" dirty="0"/>
              <a:t>Fire-NI: Fire/Smoke (Non-Impact).  Fire or smoke in or on the aircraft, in flight or on the ground, which is not the result of impact.</a:t>
            </a:r>
          </a:p>
          <a:p>
            <a:pPr marL="0" indent="0">
              <a:buNone/>
            </a:pPr>
            <a:r>
              <a:rPr lang="en-US" sz="900" dirty="0"/>
              <a:t>Fuel: Fuel related.  One or more </a:t>
            </a:r>
            <a:r>
              <a:rPr lang="en-US" sz="900" dirty="0" smtClean="0"/>
              <a:t>power plants </a:t>
            </a:r>
            <a:r>
              <a:rPr lang="en-US" sz="900" dirty="0"/>
              <a:t>experienced reduced or no power output due to fuel exhaustion, fuel starvation/mismanagement, fuel contamination/wrong fuel, or carburetor and/or induction icing.</a:t>
            </a:r>
          </a:p>
          <a:p>
            <a:pPr marL="0" indent="0">
              <a:buNone/>
            </a:pPr>
            <a:r>
              <a:rPr lang="en-US" sz="900" dirty="0"/>
              <a:t>GCOL: Ground Collision.  Collision while taxiing to or from a runway in use.</a:t>
            </a:r>
          </a:p>
          <a:p>
            <a:pPr marL="0" indent="0">
              <a:buNone/>
            </a:pPr>
            <a:r>
              <a:rPr lang="en-US" sz="900" dirty="0"/>
              <a:t>ICE: Icing.  Accumulation of snow, ice, freezing rain, or frost on aircraft surfaces that adversely affects aircraft control or performance. </a:t>
            </a:r>
          </a:p>
          <a:p>
            <a:pPr marL="0" indent="0">
              <a:buNone/>
            </a:pPr>
            <a:r>
              <a:rPr lang="en-US" sz="900" dirty="0"/>
              <a:t>LALT: Low Altitude Operations.</a:t>
            </a:r>
          </a:p>
          <a:p>
            <a:pPr marL="0" indent="0">
              <a:buNone/>
            </a:pPr>
            <a:r>
              <a:rPr lang="en-US" sz="900" dirty="0"/>
              <a:t>LOC: Loss of Control.</a:t>
            </a:r>
          </a:p>
          <a:p>
            <a:pPr marL="0" indent="0">
              <a:buNone/>
            </a:pPr>
            <a:r>
              <a:rPr lang="en-US" sz="900" dirty="0"/>
              <a:t>LOC-G: Loss of Control – Ground.  Loss of aircraft control while the aircraft is on the ground.</a:t>
            </a:r>
          </a:p>
          <a:p>
            <a:pPr marL="0" indent="0">
              <a:buNone/>
            </a:pPr>
            <a:r>
              <a:rPr lang="en-US" sz="900" dirty="0"/>
              <a:t>LOC-I: Loss of Control – In Flight.  Loss of aircraft control while or deviation from intended flight-path in-flight.</a:t>
            </a:r>
          </a:p>
          <a:p>
            <a:pPr marL="0" indent="0">
              <a:buNone/>
            </a:pPr>
            <a:r>
              <a:rPr lang="en-US" sz="900" dirty="0"/>
              <a:t>MAC: Midair/Near Midair Collision.  </a:t>
            </a:r>
            <a:r>
              <a:rPr lang="en-US" sz="900" dirty="0" err="1"/>
              <a:t>Airprox</a:t>
            </a:r>
            <a:r>
              <a:rPr lang="en-US" sz="900" dirty="0"/>
              <a:t>, ACAS alerts, loss of separation, as well as near collisions or collisions between aircraft in flight.</a:t>
            </a:r>
          </a:p>
          <a:p>
            <a:pPr marL="0" indent="0">
              <a:buNone/>
            </a:pPr>
            <a:r>
              <a:rPr lang="en-US" sz="900" dirty="0"/>
              <a:t>Other: Any occurrence not covered under another category.</a:t>
            </a:r>
          </a:p>
          <a:p>
            <a:pPr marL="0" indent="0">
              <a:buNone/>
            </a:pPr>
            <a:r>
              <a:rPr lang="en-US" sz="900" dirty="0"/>
              <a:t>Other-Bird: Occurrences involving collisions / near collisions with bird(s) / </a:t>
            </a:r>
            <a:r>
              <a:rPr lang="en-US" sz="900" dirty="0" smtClean="0"/>
              <a:t>wildlife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900" dirty="0"/>
              <a:t>Ramp: Ground Handling.  Occurrences during (or as a result of) ground handling operations.</a:t>
            </a:r>
          </a:p>
          <a:p>
            <a:pPr marL="0" indent="0">
              <a:buNone/>
            </a:pPr>
            <a:r>
              <a:rPr lang="en-US" sz="900" dirty="0" smtClean="0"/>
              <a:t>RE-Landing</a:t>
            </a:r>
            <a:r>
              <a:rPr lang="en-US" sz="900" dirty="0"/>
              <a:t>: Runway Excursion Landing.  A veer off or overrun off the runway surface.</a:t>
            </a:r>
          </a:p>
          <a:p>
            <a:pPr marL="0" indent="0">
              <a:buNone/>
            </a:pPr>
            <a:r>
              <a:rPr lang="en-US" sz="900" dirty="0"/>
              <a:t>RE-Takeoff: Runway Excursion Takeoff.  A veer off or overrun off the runway surface.</a:t>
            </a:r>
          </a:p>
          <a:p>
            <a:pPr marL="0" indent="0">
              <a:buNone/>
            </a:pPr>
            <a:r>
              <a:rPr lang="en-US" sz="900" dirty="0"/>
              <a:t>RI: Runway Incursion: – vehicle, aircraft or person. Any occurrence at an aerodrome involving the incorrect presence of an aircraft, vehicle or person on the protected area of a surface designated for the landing and take-off of aircraft.</a:t>
            </a:r>
          </a:p>
          <a:p>
            <a:pPr marL="0" indent="0">
              <a:buNone/>
            </a:pPr>
            <a:r>
              <a:rPr lang="en-US" sz="900" dirty="0"/>
              <a:t>RNAV: Area Navigation.  A method of navigation that permits aircraft operation on any desired flight path within the coverage of navigation aids</a:t>
            </a:r>
          </a:p>
          <a:p>
            <a:pPr marL="0" indent="0">
              <a:buNone/>
            </a:pPr>
            <a:r>
              <a:rPr lang="en-US" sz="900" dirty="0"/>
              <a:t>SCF-NP: System/Component Failure or Malfunction (</a:t>
            </a:r>
            <a:r>
              <a:rPr lang="en-US" sz="900" dirty="0" smtClean="0"/>
              <a:t>Non-Power plant</a:t>
            </a:r>
            <a:r>
              <a:rPr lang="en-US" sz="900" dirty="0"/>
              <a:t>).  Failure or malfunction of an aircraft system or component – other than the </a:t>
            </a:r>
            <a:r>
              <a:rPr lang="en-US" sz="900" dirty="0" smtClean="0"/>
              <a:t>power plant</a:t>
            </a:r>
            <a:r>
              <a:rPr lang="en-US" sz="900" dirty="0"/>
              <a:t>.</a:t>
            </a:r>
          </a:p>
          <a:p>
            <a:pPr marL="0" indent="0">
              <a:buNone/>
            </a:pPr>
            <a:r>
              <a:rPr lang="en-US" sz="900" dirty="0"/>
              <a:t>SCF-PP: System/Component Failure or Malfunction (</a:t>
            </a:r>
            <a:r>
              <a:rPr lang="en-US" sz="900" dirty="0" smtClean="0"/>
              <a:t>Power plant</a:t>
            </a:r>
            <a:r>
              <a:rPr lang="en-US" sz="900" dirty="0"/>
              <a:t>).  Failure or malfunction of an aircraft system or component – related to the </a:t>
            </a:r>
            <a:r>
              <a:rPr lang="en-US" sz="900" dirty="0" smtClean="0"/>
              <a:t>power plant</a:t>
            </a:r>
            <a:r>
              <a:rPr lang="en-US" sz="900" dirty="0"/>
              <a:t>.</a:t>
            </a:r>
          </a:p>
          <a:p>
            <a:pPr marL="0" indent="0">
              <a:buNone/>
            </a:pPr>
            <a:r>
              <a:rPr lang="en-US" sz="900" dirty="0"/>
              <a:t>STRIKE: Obstacle and wire strikes</a:t>
            </a:r>
          </a:p>
          <a:p>
            <a:pPr marL="0" indent="0">
              <a:buNone/>
            </a:pPr>
            <a:r>
              <a:rPr lang="en-US" sz="900" dirty="0"/>
              <a:t>TURB: Turbulence Encounter.  In-flight turbulence encounter.</a:t>
            </a:r>
          </a:p>
          <a:p>
            <a:pPr marL="0" indent="0">
              <a:buNone/>
            </a:pPr>
            <a:r>
              <a:rPr lang="en-US" sz="900" dirty="0"/>
              <a:t>UNK: Unknown or Undetermined.  Insufficient information exists to categorize the occurrence.</a:t>
            </a:r>
          </a:p>
          <a:p>
            <a:pPr marL="0" indent="0">
              <a:buNone/>
            </a:pPr>
            <a:r>
              <a:rPr lang="en-US" sz="900" dirty="0"/>
              <a:t>USOS: Undershoot/Overshoot.  A touchdown off the runway/helipad/helideck surface.</a:t>
            </a:r>
          </a:p>
          <a:p>
            <a:pPr marL="0" indent="0">
              <a:buNone/>
            </a:pPr>
            <a:r>
              <a:rPr lang="en-US" sz="900" dirty="0"/>
              <a:t>VIS: Degraded Visibility.</a:t>
            </a:r>
          </a:p>
          <a:p>
            <a:pPr marL="0" indent="0">
              <a:buNone/>
            </a:pPr>
            <a:r>
              <a:rPr lang="en-US" sz="900" dirty="0"/>
              <a:t>WSTRW: </a:t>
            </a:r>
            <a:r>
              <a:rPr lang="en-US" sz="900" dirty="0" smtClean="0"/>
              <a:t>Wind shear </a:t>
            </a:r>
            <a:r>
              <a:rPr lang="en-US" sz="900" dirty="0"/>
              <a:t>or Thunderstorm.  Flight into </a:t>
            </a:r>
            <a:r>
              <a:rPr lang="en-US" sz="900" dirty="0" smtClean="0"/>
              <a:t>wind shear </a:t>
            </a:r>
            <a:r>
              <a:rPr lang="en-US" sz="900" dirty="0"/>
              <a:t>or thunderstorm.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5635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00405"/>
            <a:ext cx="8050213" cy="4391025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Strategic Guidance </a:t>
            </a:r>
            <a:r>
              <a:rPr lang="en-US" sz="2400" dirty="0"/>
              <a:t>emphasizes areas of particular importance to aircraft </a:t>
            </a:r>
            <a:r>
              <a:rPr lang="en-US" sz="2400" dirty="0" smtClean="0"/>
              <a:t>safety based on hazards, risks, and safety issues that drive AVS research needs.</a:t>
            </a:r>
          </a:p>
          <a:p>
            <a:r>
              <a:rPr lang="en-US" sz="2400" dirty="0" smtClean="0"/>
              <a:t>The Strategic Guidance is approved by AVS-1 and distributed to all AVS Services &amp; Offices.</a:t>
            </a:r>
          </a:p>
          <a:p>
            <a:r>
              <a:rPr lang="en-US" sz="2400" dirty="0" smtClean="0"/>
              <a:t>The FY20 Strategic Guidance is currently under review by the AVS RED Group. AVS-1 approval is expected by end of April.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FY20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91264"/>
            <a:ext cx="8472488" cy="609600"/>
          </a:xfrm>
        </p:spPr>
        <p:txBody>
          <a:bodyPr/>
          <a:lstStyle/>
          <a:p>
            <a:r>
              <a:rPr lang="en-US" dirty="0" smtClean="0"/>
              <a:t>Strategic Guidance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636504" y="6248400"/>
            <a:ext cx="1905000" cy="457200"/>
          </a:xfrm>
        </p:spPr>
        <p:txBody>
          <a:bodyPr/>
          <a:lstStyle/>
          <a:p>
            <a:fld id="{78D3ABA1-EA94-43C0-B992-7CBCC31144F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495300" y="884993"/>
            <a:ext cx="8050213" cy="4391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000" b="1" u="sng" dirty="0" smtClean="0"/>
              <a:t>The Strategic Guidance 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u="sng" dirty="0" smtClean="0"/>
          </a:p>
          <a:p>
            <a:pPr lvl="1">
              <a:spcBef>
                <a:spcPts val="480"/>
              </a:spcBef>
              <a:defRPr/>
            </a:pPr>
            <a:r>
              <a:rPr lang="en-US" sz="1800" dirty="0" smtClean="0"/>
              <a:t>Highlights focused </a:t>
            </a:r>
            <a:r>
              <a:rPr lang="en-US" sz="1800" dirty="0"/>
              <a:t>safety hazard and risk data to the research sponsoring </a:t>
            </a:r>
            <a:r>
              <a:rPr lang="en-US" sz="1800" dirty="0" smtClean="0"/>
              <a:t>offices</a:t>
            </a:r>
          </a:p>
          <a:p>
            <a:pPr lvl="1">
              <a:spcBef>
                <a:spcPts val="480"/>
              </a:spcBef>
              <a:defRPr/>
            </a:pPr>
            <a:r>
              <a:rPr lang="en-US" sz="1800" dirty="0" smtClean="0"/>
              <a:t>Provides examples </a:t>
            </a:r>
            <a:r>
              <a:rPr lang="en-US" sz="1800" dirty="0"/>
              <a:t>of safety hazard and risk data that </a:t>
            </a:r>
            <a:r>
              <a:rPr lang="en-US" sz="1800" dirty="0" smtClean="0"/>
              <a:t>drive </a:t>
            </a:r>
            <a:r>
              <a:rPr lang="en-US" sz="1800" dirty="0"/>
              <a:t>research; however </a:t>
            </a:r>
            <a:r>
              <a:rPr lang="en-US" sz="1800" dirty="0" smtClean="0"/>
              <a:t>research sponsors </a:t>
            </a:r>
            <a:r>
              <a:rPr lang="en-US" sz="1800" dirty="0"/>
              <a:t>should also consider other data sources</a:t>
            </a:r>
          </a:p>
          <a:p>
            <a:pPr lvl="1">
              <a:spcBef>
                <a:spcPts val="480"/>
              </a:spcBef>
              <a:defRPr/>
            </a:pPr>
            <a:r>
              <a:rPr lang="en-US" sz="1800" dirty="0" smtClean="0"/>
              <a:t>Supports implementation </a:t>
            </a:r>
            <a:r>
              <a:rPr lang="en-US" sz="1800" dirty="0"/>
              <a:t>of Safety Management System (SMS) processes</a:t>
            </a:r>
          </a:p>
          <a:p>
            <a:pPr lvl="1">
              <a:spcBef>
                <a:spcPts val="480"/>
              </a:spcBef>
              <a:defRPr/>
            </a:pPr>
            <a:r>
              <a:rPr lang="en-US" sz="1800" dirty="0" smtClean="0"/>
              <a:t>Gives </a:t>
            </a:r>
            <a:r>
              <a:rPr lang="en-US" sz="1800" dirty="0"/>
              <a:t>guidance for sponsoring offices and TCRGs to consider as they develop requirements</a:t>
            </a:r>
          </a:p>
          <a:p>
            <a:pPr lvl="1">
              <a:spcBef>
                <a:spcPts val="480"/>
              </a:spcBef>
              <a:defRPr/>
            </a:pPr>
            <a:r>
              <a:rPr lang="en-US" sz="1800" dirty="0"/>
              <a:t>Used by sponsor management to apply adequate resources for requirement development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 dirty="0" smtClean="0"/>
              <a:t>The Strategic Guidance is NOT…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u="sng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AVS Strategic </a:t>
            </a:r>
            <a:r>
              <a:rPr lang="en-US" sz="1800" dirty="0" smtClean="0"/>
              <a:t>Guidance </a:t>
            </a:r>
            <a:r>
              <a:rPr lang="en-US" sz="1800" dirty="0"/>
              <a:t>is not a checklist for the AVS RED Group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FY20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FY20 AVS R&amp;D Strategic Guidance Highlights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4216"/>
            <a:ext cx="8050213" cy="4391025"/>
          </a:xfrm>
        </p:spPr>
        <p:txBody>
          <a:bodyPr/>
          <a:lstStyle/>
          <a:p>
            <a:r>
              <a:rPr lang="en-US" sz="2400" dirty="0" smtClean="0"/>
              <a:t>Aviation Safety Risks for AVS-Wide Consideration</a:t>
            </a:r>
          </a:p>
          <a:p>
            <a:r>
              <a:rPr lang="en-US" sz="2400" dirty="0" smtClean="0"/>
              <a:t>Risks to Aviation Safety in the Current NAS</a:t>
            </a:r>
          </a:p>
          <a:p>
            <a:pPr lvl="1"/>
            <a:r>
              <a:rPr lang="en-US" sz="2000" dirty="0" smtClean="0"/>
              <a:t>Commercial Aviation (Part 121)</a:t>
            </a:r>
          </a:p>
          <a:p>
            <a:pPr lvl="1"/>
            <a:r>
              <a:rPr lang="en-US" sz="2000" dirty="0" smtClean="0"/>
              <a:t>General Aviation</a:t>
            </a:r>
          </a:p>
          <a:p>
            <a:pPr lvl="1"/>
            <a:r>
              <a:rPr lang="en-US" sz="2000" dirty="0" smtClean="0"/>
              <a:t>Rotorcraft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Unmanned aircraft</a:t>
            </a:r>
          </a:p>
          <a:p>
            <a:r>
              <a:rPr lang="en-US" sz="2400" dirty="0" smtClean="0"/>
              <a:t>Emerging Risks to Aviation Safety</a:t>
            </a:r>
          </a:p>
          <a:p>
            <a:pPr lvl="1"/>
            <a:r>
              <a:rPr lang="en-US" sz="2000" dirty="0" smtClean="0"/>
              <a:t>FAA Part 121</a:t>
            </a:r>
          </a:p>
          <a:p>
            <a:pPr lvl="1"/>
            <a:r>
              <a:rPr lang="en-US" sz="2000" dirty="0" smtClean="0"/>
              <a:t>REDAC SAS Emerging Issues and Future Opportunities</a:t>
            </a:r>
          </a:p>
          <a:p>
            <a:r>
              <a:rPr lang="en-US" sz="2400" dirty="0" smtClean="0"/>
              <a:t>Significant Safety Issues</a:t>
            </a:r>
          </a:p>
          <a:p>
            <a:pPr lvl="1"/>
            <a:r>
              <a:rPr lang="en-US" sz="2000" dirty="0" smtClean="0"/>
              <a:t>Risk-Based Decision Making Strategic Initiative</a:t>
            </a:r>
          </a:p>
          <a:p>
            <a:r>
              <a:rPr lang="en-US" sz="2400" dirty="0" smtClean="0"/>
              <a:t>Key Technology Areas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200" b="0" i="1" dirty="0" smtClean="0">
                <a:solidFill>
                  <a:srgbClr val="FF0000"/>
                </a:solidFill>
              </a:rPr>
              <a:t>(items in red text are new in the FY20 Strategic Guidance)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FY20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FY20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41847"/>
            <a:ext cx="8472488" cy="609600"/>
          </a:xfrm>
        </p:spPr>
        <p:txBody>
          <a:bodyPr/>
          <a:lstStyle/>
          <a:p>
            <a:r>
              <a:rPr lang="en-US" sz="3200" dirty="0" smtClean="0"/>
              <a:t>Commercial Aviation Safety Team Data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22450" y="2735"/>
            <a:ext cx="5497513" cy="750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1794" y="5787642"/>
            <a:ext cx="78750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/>
              <a:t>Source: Commercial Aviation Safety Team (CAST) – Domestic U.S. Part 121 Operations</a:t>
            </a:r>
          </a:p>
          <a:p>
            <a:pPr>
              <a:buNone/>
            </a:pPr>
            <a:r>
              <a:rPr lang="en-US" sz="1200" dirty="0"/>
              <a:t>Outcomes: Categorized according to Common CAST/ICAO Common Taxonomy Team (CICCT) – Occurrences </a:t>
            </a:r>
            <a:r>
              <a:rPr lang="en-US" sz="1200" dirty="0" smtClean="0"/>
              <a:t>Taxonomy</a:t>
            </a:r>
          </a:p>
          <a:p>
            <a:pPr>
              <a:buNone/>
            </a:pPr>
            <a:r>
              <a:rPr lang="en-US" sz="1200" dirty="0" smtClean="0"/>
              <a:t>Fatality Risk: Sum of equivalent full planeloads perished per event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908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41396" y="-1022566"/>
            <a:ext cx="5864048" cy="808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76300" y="6012329"/>
            <a:ext cx="7096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200" dirty="0"/>
              <a:t>General Aviation Joint Steering Committee (GAJSC) Data                                                                                                                Common CAST/ICAO Common Taxonomy Team (CICCT) Defining Event</a:t>
            </a:r>
          </a:p>
        </p:txBody>
      </p:sp>
    </p:spTree>
    <p:extLst>
      <p:ext uri="{BB962C8B-B14F-4D97-AF65-F5344CB8AC3E}">
        <p14:creationId xmlns:p14="http://schemas.microsoft.com/office/powerpoint/2010/main" val="4168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1" y="921251"/>
            <a:ext cx="7772846" cy="4142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Helicopter Safety Team Data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FY20 AVS R&amp;D Strategic Guidance</a:t>
            </a:r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387252" y="4969268"/>
            <a:ext cx="8610601" cy="117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2000" kern="0" dirty="0" smtClean="0"/>
              <a:t>“Priority” Occurrence Category by JHSAT/JHIMDAT Taxonomy</a:t>
            </a:r>
            <a:r>
              <a:rPr lang="en-US" sz="2400" kern="0" dirty="0" smtClean="0"/>
              <a:t/>
            </a:r>
            <a:br>
              <a:rPr lang="en-US" sz="2400" kern="0" dirty="0" smtClean="0"/>
            </a:br>
            <a:r>
              <a:rPr lang="en-US" sz="1800" kern="0" dirty="0" smtClean="0"/>
              <a:t>CY 2009 – 2013 (104 fatal accidents)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3511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Unmanned Risks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FY20 AVS R&amp;D Strategic Guidance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312999"/>
              </p:ext>
            </p:extLst>
          </p:nvPr>
        </p:nvGraphicFramePr>
        <p:xfrm>
          <a:off x="1351076" y="1222340"/>
          <a:ext cx="678605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28"/>
                <a:gridCol w="33930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of Airspace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Lost 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B, C, 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Flyaway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C, 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Unseen by manned aircraft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C, 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Visual Line of Sight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 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Controller Workload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</a:t>
                      </a:r>
                      <a:r>
                        <a:rPr lang="en-US" baseline="0" dirty="0" smtClean="0"/>
                        <a:t> 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1181529" y="4649257"/>
            <a:ext cx="75360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200" b="1" dirty="0" smtClean="0"/>
              <a:t>Risks identified by Safety Risk Management Panels in 2015 and 2016 for distinct classes of airspace.</a:t>
            </a:r>
          </a:p>
          <a:p>
            <a:pPr>
              <a:buFontTx/>
              <a:buNone/>
            </a:pPr>
            <a:r>
              <a:rPr lang="en-US" sz="1200" b="1" dirty="0" smtClean="0"/>
              <a:t>Class D and Class G airspace have not yet been addressed.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999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EEB1B4-3E99-42B7-9D8F-5DBA0060775A}"/>
</file>

<file path=customXml/itemProps2.xml><?xml version="1.0" encoding="utf-8"?>
<ds:datastoreItem xmlns:ds="http://schemas.openxmlformats.org/officeDocument/2006/customXml" ds:itemID="{DEFBF646-9686-49B3-80E1-3A6DC40E23EC}"/>
</file>

<file path=customXml/itemProps3.xml><?xml version="1.0" encoding="utf-8"?>
<ds:datastoreItem xmlns:ds="http://schemas.openxmlformats.org/officeDocument/2006/customXml" ds:itemID="{E7BD0763-70E2-411A-B0AF-D14B84C433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2818</TotalTime>
  <Words>934</Words>
  <Application>Microsoft Office PowerPoint</Application>
  <PresentationFormat>On-screen Show (4:3)</PresentationFormat>
  <Paragraphs>104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1_Custom Design</vt:lpstr>
      <vt:lpstr>2_Custom Design</vt:lpstr>
      <vt:lpstr>FY20 AVS R&amp;D Strategic Guidance</vt:lpstr>
      <vt:lpstr>Introduction</vt:lpstr>
      <vt:lpstr>Strategic Guidance</vt:lpstr>
      <vt:lpstr>FY20 AVS R&amp;D Strategic Guidance Highlights</vt:lpstr>
      <vt:lpstr>Back-Up Slides</vt:lpstr>
      <vt:lpstr>Commercial Aviation Safety Team Data</vt:lpstr>
      <vt:lpstr>PowerPoint Presentation</vt:lpstr>
      <vt:lpstr>Helicopter Safety Team Data</vt:lpstr>
      <vt:lpstr>Unmanned Risks</vt:lpstr>
      <vt:lpstr>Acronyms &amp; Key Terms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Tim Evans</cp:lastModifiedBy>
  <cp:revision>168</cp:revision>
  <dcterms:created xsi:type="dcterms:W3CDTF">2005-01-28T20:32:53Z</dcterms:created>
  <dcterms:modified xsi:type="dcterms:W3CDTF">2017-03-02T15:33:33Z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