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  <p:sldMasterId id="2147483661" r:id="rId2"/>
  </p:sldMasterIdLst>
  <p:notesMasterIdLst>
    <p:notesMasterId r:id="rId13"/>
  </p:notesMasterIdLst>
  <p:handoutMasterIdLst>
    <p:handoutMasterId r:id="rId14"/>
  </p:handoutMasterIdLst>
  <p:sldIdLst>
    <p:sldId id="273" r:id="rId3"/>
    <p:sldId id="277" r:id="rId4"/>
    <p:sldId id="275" r:id="rId5"/>
    <p:sldId id="276" r:id="rId6"/>
    <p:sldId id="281" r:id="rId7"/>
    <p:sldId id="280" r:id="rId8"/>
    <p:sldId id="282" r:id="rId9"/>
    <p:sldId id="278" r:id="rId10"/>
    <p:sldId id="284" r:id="rId11"/>
    <p:sldId id="283" r:id="rId12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buChar char="•"/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D0E1773-2C58-4A1C-9F4D-09A126D9EB70}">
          <p14:sldIdLst>
            <p14:sldId id="273"/>
            <p14:sldId id="277"/>
            <p14:sldId id="275"/>
            <p14:sldId id="276"/>
            <p14:sldId id="281"/>
            <p14:sldId id="280"/>
            <p14:sldId id="282"/>
            <p14:sldId id="278"/>
            <p14:sldId id="284"/>
            <p14:sldId id="28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99"/>
    <a:srgbClr val="FFCC00"/>
    <a:srgbClr val="DDDDDD"/>
    <a:srgbClr val="C0C0C0"/>
    <a:srgbClr val="1D2F68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42" autoAdjust="0"/>
    <p:restoredTop sz="79072" autoAdjust="0"/>
  </p:normalViewPr>
  <p:slideViewPr>
    <p:cSldViewPr snapToGrid="0">
      <p:cViewPr varScale="1">
        <p:scale>
          <a:sx n="93" d="100"/>
          <a:sy n="93" d="100"/>
        </p:scale>
        <p:origin x="-1704" y="-90"/>
      </p:cViewPr>
      <p:guideLst>
        <p:guide orient="horz" pos="536"/>
        <p:guide pos="3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customXml" Target="../customXml/item3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customXml" Target="../customXml/item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fld id="{87C48A99-3596-4E58-ABE8-9D998A9384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560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6488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20" tIns="45510" rIns="91020" bIns="45510" numCol="1" anchor="b" anchorCtr="0" compatLnSpc="1">
            <a:prstTxWarp prst="textNoShape">
              <a:avLst/>
            </a:prstTxWarp>
          </a:bodyPr>
          <a:lstStyle>
            <a:lvl1pPr algn="r" defTabSz="911225">
              <a:spcBef>
                <a:spcPct val="0"/>
              </a:spcBef>
              <a:buFontTx/>
              <a:buNone/>
              <a:defRPr sz="1200">
                <a:latin typeface="Times New Roman" pitchFamily="18" charset="0"/>
              </a:defRPr>
            </a:lvl1pPr>
          </a:lstStyle>
          <a:p>
            <a:fld id="{55D68406-F15C-4303-97CE-0E3EE5988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067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338345-9CBA-4181-BEB7-82A779821C66}" type="slidenum">
              <a:rPr lang="en-US"/>
              <a:pPr/>
              <a:t>1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 template photo_3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1523" y="10411"/>
            <a:ext cx="4761999" cy="6858000"/>
          </a:xfrm>
          <a:prstGeom prst="rect">
            <a:avLst/>
          </a:prstGeom>
        </p:spPr>
      </p:pic>
      <p:sp>
        <p:nvSpPr>
          <p:cNvPr id="63490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27476" y="354380"/>
            <a:ext cx="4134369" cy="1395412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en-US" noProof="0" dirty="0" smtClean="0"/>
              <a:t>Select to edit master title</a:t>
            </a:r>
          </a:p>
        </p:txBody>
      </p:sp>
      <p:sp>
        <p:nvSpPr>
          <p:cNvPr id="63491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30651" y="1795830"/>
            <a:ext cx="4108027" cy="1067092"/>
          </a:xfrm>
        </p:spPr>
        <p:txBody>
          <a:bodyPr/>
          <a:lstStyle>
            <a:lvl1pPr marL="0" indent="0">
              <a:buFontTx/>
              <a:buNone/>
              <a:defRPr sz="3200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 dirty="0" smtClean="0"/>
              <a:t>Select to edit master subtitle</a:t>
            </a:r>
          </a:p>
        </p:txBody>
      </p:sp>
      <p:sp>
        <p:nvSpPr>
          <p:cNvPr id="63515" name="Text Box 1051"/>
          <p:cNvSpPr txBox="1">
            <a:spLocks noChangeArrowheads="1"/>
          </p:cNvSpPr>
          <p:nvPr userDrawn="1"/>
        </p:nvSpPr>
        <p:spPr bwMode="auto">
          <a:xfrm>
            <a:off x="270886" y="3393862"/>
            <a:ext cx="405973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sz="1600" dirty="0">
                <a:solidFill>
                  <a:srgbClr val="1D2F68"/>
                </a:solidFill>
              </a:rPr>
              <a:t>Presented to:</a:t>
            </a:r>
          </a:p>
          <a:p>
            <a:pPr>
              <a:buFontTx/>
              <a:buNone/>
            </a:pPr>
            <a:r>
              <a:rPr lang="en-US" sz="1600" dirty="0">
                <a:solidFill>
                  <a:srgbClr val="1D2F68"/>
                </a:solidFill>
              </a:rPr>
              <a:t>By:</a:t>
            </a:r>
          </a:p>
          <a:p>
            <a:pPr>
              <a:buFontTx/>
              <a:buNone/>
            </a:pPr>
            <a:r>
              <a:rPr lang="en-US" sz="1600" dirty="0">
                <a:solidFill>
                  <a:srgbClr val="1D2F68"/>
                </a:solidFill>
              </a:rPr>
              <a:t>Date:</a:t>
            </a:r>
          </a:p>
        </p:txBody>
      </p:sp>
      <p:grpSp>
        <p:nvGrpSpPr>
          <p:cNvPr id="63544" name="Group 1080"/>
          <p:cNvGrpSpPr>
            <a:grpSpLocks/>
          </p:cNvGrpSpPr>
          <p:nvPr userDrawn="1"/>
        </p:nvGrpSpPr>
        <p:grpSpPr bwMode="auto">
          <a:xfrm>
            <a:off x="5977852" y="177768"/>
            <a:ext cx="2895600" cy="909638"/>
            <a:chOff x="3700" y="171"/>
            <a:chExt cx="1824" cy="573"/>
          </a:xfrm>
        </p:grpSpPr>
        <p:pic>
          <p:nvPicPr>
            <p:cNvPr id="63543" name="Picture 1079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700" y="171"/>
              <a:ext cx="573" cy="5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3535" name="Text Box 1071"/>
            <p:cNvSpPr txBox="1">
              <a:spLocks noChangeArrowheads="1"/>
            </p:cNvSpPr>
            <p:nvPr userDrawn="1"/>
          </p:nvSpPr>
          <p:spPr bwMode="ltGray">
            <a:xfrm>
              <a:off x="4288" y="288"/>
              <a:ext cx="1236" cy="3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800" b="1">
                  <a:solidFill>
                    <a:schemeClr val="bg1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800" b="1">
                  <a:solidFill>
                    <a:schemeClr val="bg1"/>
                  </a:solidFill>
                </a:rPr>
                <a:t>Administration</a:t>
              </a:r>
            </a:p>
          </p:txBody>
        </p:sp>
      </p:grpSp>
      <p:grpSp>
        <p:nvGrpSpPr>
          <p:cNvPr id="9" name="Group 25"/>
          <p:cNvGrpSpPr>
            <a:grpSpLocks/>
          </p:cNvGrpSpPr>
          <p:nvPr userDrawn="1"/>
        </p:nvGrpSpPr>
        <p:grpSpPr bwMode="auto">
          <a:xfrm>
            <a:off x="6997474" y="6097937"/>
            <a:ext cx="2047875" cy="660400"/>
            <a:chOff x="3596" y="3859"/>
            <a:chExt cx="1290" cy="416"/>
          </a:xfrm>
        </p:grpSpPr>
        <p:pic>
          <p:nvPicPr>
            <p:cNvPr id="10" name="Picture 26"/>
            <p:cNvPicPr>
              <a:picLocks noChangeAspect="1" noChangeArrowheads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596" y="3859"/>
              <a:ext cx="416" cy="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1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Administration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11" name="Footer Placeholder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78889" y="6248400"/>
            <a:ext cx="107727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fld id="{74438B1A-AF1B-4C8B-993E-1BADE62A245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255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508125"/>
            <a:ext cx="3948113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5813" y="1508125"/>
            <a:ext cx="3949700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6266C2-23C9-4679-9EA6-D74DA6C8C2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0093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6FF14-FC6A-41B6-B2DC-884C6B7C3F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6315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79F915-29B1-4ADF-B1F4-B910889950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371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87D554-CBC1-41AB-90CF-337CEC897EA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9863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solidFill>
            <a:srgbClr val="1D2F68"/>
          </a:solidFill>
          <a:ln w="9525">
            <a:solidFill>
              <a:srgbClr val="1D2F68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title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78889" y="6248400"/>
            <a:ext cx="107727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b="0" i="0">
                <a:solidFill>
                  <a:schemeClr val="bg1">
                    <a:lumMod val="65000"/>
                  </a:schemeClr>
                </a:solidFill>
                <a:latin typeface="Helvetica Neue Medium"/>
                <a:cs typeface="Helvetica Neue Medium"/>
              </a:defRPr>
            </a:lvl1pPr>
          </a:lstStyle>
          <a:p>
            <a:fld id="{74438B1A-AF1B-4C8B-993E-1BADE62A2451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56345" name="Group 25"/>
          <p:cNvGrpSpPr>
            <a:grpSpLocks/>
          </p:cNvGrpSpPr>
          <p:nvPr userDrawn="1"/>
        </p:nvGrpSpPr>
        <p:grpSpPr bwMode="auto">
          <a:xfrm>
            <a:off x="5492289" y="6126158"/>
            <a:ext cx="2047875" cy="660400"/>
            <a:chOff x="3596" y="3859"/>
            <a:chExt cx="1290" cy="416"/>
          </a:xfrm>
        </p:grpSpPr>
        <p:pic>
          <p:nvPicPr>
            <p:cNvPr id="56346" name="Picture 26"/>
            <p:cNvPicPr>
              <a:picLocks noChangeAspect="1" noChangeArrowheads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596" y="3859"/>
              <a:ext cx="416" cy="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347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bg1"/>
                  </a:solidFill>
                </a:rPr>
                <a:t>Administration</a:t>
              </a:r>
            </a:p>
          </p:txBody>
        </p:sp>
      </p:grpSp>
      <p:sp>
        <p:nvSpPr>
          <p:cNvPr id="56349" name="Text Box 29" hidden="1"/>
          <p:cNvSpPr txBox="1">
            <a:spLocks noChangeArrowheads="1"/>
          </p:cNvSpPr>
          <p:nvPr userDrawn="1"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b="1" dirty="0">
                <a:solidFill>
                  <a:srgbClr val="C0C0C0"/>
                </a:solidFill>
              </a:rPr>
              <a:t>&lt;Presentation Title – Change on Master Slide&gt;</a:t>
            </a:r>
            <a:endParaRPr lang="en-US" sz="1200" dirty="0">
              <a:solidFill>
                <a:srgbClr val="C0C0C0"/>
              </a:solidFill>
            </a:endParaRPr>
          </a:p>
        </p:txBody>
      </p:sp>
      <p:sp>
        <p:nvSpPr>
          <p:cNvPr id="56350" name="Text Box 30" hidden="1"/>
          <p:cNvSpPr txBox="1">
            <a:spLocks noChangeArrowheads="1"/>
          </p:cNvSpPr>
          <p:nvPr userDrawn="1"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dirty="0">
                <a:solidFill>
                  <a:srgbClr val="C0C0C0"/>
                </a:solidFill>
              </a:rPr>
              <a:t>&lt;Date of Presentation – Change on Master Slide&gt;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5" r:id="rId3"/>
    <p:sldLayoutId id="2147483657" r:id="rId4"/>
    <p:sldLayoutId id="2147483658" r:id="rId5"/>
    <p:sldLayoutId id="2147483660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0" y="6035675"/>
            <a:ext cx="9144000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344488"/>
            <a:ext cx="8472488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Select to edit master title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508125"/>
            <a:ext cx="8050213" cy="439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Select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63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9463" y="6248400"/>
            <a:ext cx="173736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 b="0" i="0">
                <a:solidFill>
                  <a:schemeClr val="accent6"/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14356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 b="0" i="0">
                <a:solidFill>
                  <a:schemeClr val="accent6"/>
                </a:solidFill>
                <a:latin typeface="Helvetica Neue Medium"/>
                <a:cs typeface="Helvetica Neue Medium"/>
              </a:defRPr>
            </a:lvl1pPr>
          </a:lstStyle>
          <a:p>
            <a:endParaRPr lang="en-US" dirty="0"/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7110" y="6248400"/>
            <a:ext cx="104905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b="0" i="0">
                <a:solidFill>
                  <a:schemeClr val="accent6"/>
                </a:solidFill>
                <a:latin typeface="Helvetica Neue Medium"/>
                <a:cs typeface="Helvetica Neue Medium"/>
              </a:defRPr>
            </a:lvl1pPr>
          </a:lstStyle>
          <a:p>
            <a:fld id="{74438B1A-AF1B-4C8B-993E-1BADE62A2451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56345" name="Group 25"/>
          <p:cNvGrpSpPr>
            <a:grpSpLocks/>
          </p:cNvGrpSpPr>
          <p:nvPr userDrawn="1"/>
        </p:nvGrpSpPr>
        <p:grpSpPr bwMode="auto">
          <a:xfrm>
            <a:off x="5492289" y="6126158"/>
            <a:ext cx="2047875" cy="660400"/>
            <a:chOff x="3596" y="3859"/>
            <a:chExt cx="1290" cy="416"/>
          </a:xfrm>
        </p:grpSpPr>
        <p:pic>
          <p:nvPicPr>
            <p:cNvPr id="56346" name="Picture 26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3596" y="3859"/>
              <a:ext cx="416" cy="4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347" name="Text Box 27"/>
            <p:cNvSpPr txBox="1">
              <a:spLocks noChangeArrowheads="1"/>
            </p:cNvSpPr>
            <p:nvPr userDrawn="1"/>
          </p:nvSpPr>
          <p:spPr bwMode="auto">
            <a:xfrm>
              <a:off x="4023" y="3947"/>
              <a:ext cx="863" cy="2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accent6"/>
                  </a:solidFill>
                </a:rPr>
                <a:t>Federal Aviation</a:t>
              </a:r>
            </a:p>
            <a:p>
              <a:pPr>
                <a:lnSpc>
                  <a:spcPct val="85000"/>
                </a:lnSpc>
                <a:spcBef>
                  <a:spcPct val="0"/>
                </a:spcBef>
                <a:buFontTx/>
                <a:buNone/>
              </a:pPr>
              <a:r>
                <a:rPr lang="en-US" sz="1200" b="1" dirty="0">
                  <a:solidFill>
                    <a:schemeClr val="accent6"/>
                  </a:solidFill>
                </a:rPr>
                <a:t>Administration</a:t>
              </a:r>
            </a:p>
          </p:txBody>
        </p:sp>
      </p:grpSp>
      <p:sp>
        <p:nvSpPr>
          <p:cNvPr id="56349" name="Text Box 29" hidden="1"/>
          <p:cNvSpPr txBox="1">
            <a:spLocks noChangeArrowheads="1"/>
          </p:cNvSpPr>
          <p:nvPr userDrawn="1"/>
        </p:nvSpPr>
        <p:spPr bwMode="auto">
          <a:xfrm>
            <a:off x="449263" y="6205538"/>
            <a:ext cx="47847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b="1" dirty="0">
                <a:solidFill>
                  <a:srgbClr val="C0C0C0"/>
                </a:solidFill>
              </a:rPr>
              <a:t>&lt;Presentation Title – Change on Master Slide&gt;</a:t>
            </a:r>
            <a:endParaRPr lang="en-US" sz="1200" dirty="0">
              <a:solidFill>
                <a:srgbClr val="C0C0C0"/>
              </a:solidFill>
            </a:endParaRPr>
          </a:p>
        </p:txBody>
      </p:sp>
      <p:sp>
        <p:nvSpPr>
          <p:cNvPr id="56350" name="Text Box 30" hidden="1"/>
          <p:cNvSpPr txBox="1">
            <a:spLocks noChangeArrowheads="1"/>
          </p:cNvSpPr>
          <p:nvPr userDrawn="1"/>
        </p:nvSpPr>
        <p:spPr bwMode="auto">
          <a:xfrm>
            <a:off x="441325" y="6384925"/>
            <a:ext cx="37401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200" dirty="0">
                <a:solidFill>
                  <a:srgbClr val="C0C0C0"/>
                </a:solidFill>
              </a:rPr>
              <a:t>&lt;Date of Presentation – Change on Master Slide&gt;</a:t>
            </a:r>
          </a:p>
        </p:txBody>
      </p:sp>
    </p:spTree>
    <p:extLst>
      <p:ext uri="{BB962C8B-B14F-4D97-AF65-F5344CB8AC3E}">
        <p14:creationId xmlns:p14="http://schemas.microsoft.com/office/powerpoint/2010/main" val="2988165268"/>
      </p:ext>
    </p:extLst>
  </p:cSld>
  <p:clrMap bg1="lt1" tx1="dk1" bg2="lt2" tx2="dk2" accent1="accent1" accent2="accent2" accent3="accent3" accent4="accent4" accent5="accent5" accent6="accent6" hlink="hlink" folHlink="folHlink"/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rgbClr val="1D2F68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13408" y="354380"/>
            <a:ext cx="4134369" cy="1395412"/>
          </a:xfrm>
        </p:spPr>
        <p:txBody>
          <a:bodyPr/>
          <a:lstStyle/>
          <a:p>
            <a:r>
              <a:rPr lang="en-US" dirty="0" smtClean="0"/>
              <a:t>FY20 AVS R&amp;D Strategic Guidance</a:t>
            </a:r>
            <a:endParaRPr lang="en-US" dirty="0"/>
          </a:p>
        </p:txBody>
      </p:sp>
      <p:sp>
        <p:nvSpPr>
          <p:cNvPr id="32785" name="Text Box 17"/>
          <p:cNvSpPr txBox="1">
            <a:spLocks noChangeArrowheads="1"/>
          </p:cNvSpPr>
          <p:nvPr/>
        </p:nvSpPr>
        <p:spPr bwMode="auto">
          <a:xfrm>
            <a:off x="1856613" y="3147909"/>
            <a:ext cx="259229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FontTx/>
              <a:buNone/>
            </a:pPr>
            <a:r>
              <a:rPr lang="en-US" sz="1600" dirty="0" smtClean="0"/>
              <a:t>Subcommittee on Aircraft Safety</a:t>
            </a:r>
            <a:endParaRPr lang="en-US" sz="1600" dirty="0"/>
          </a:p>
        </p:txBody>
      </p:sp>
      <p:sp>
        <p:nvSpPr>
          <p:cNvPr id="32786" name="Text Box 18"/>
          <p:cNvSpPr txBox="1">
            <a:spLocks noChangeArrowheads="1"/>
          </p:cNvSpPr>
          <p:nvPr/>
        </p:nvSpPr>
        <p:spPr bwMode="auto">
          <a:xfrm>
            <a:off x="1843970" y="3756364"/>
            <a:ext cx="34655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600" dirty="0" smtClean="0"/>
              <a:t>Mark S. Orr</a:t>
            </a:r>
            <a:endParaRPr lang="en-US" sz="1600" dirty="0"/>
          </a:p>
        </p:txBody>
      </p:sp>
      <p:sp>
        <p:nvSpPr>
          <p:cNvPr id="32787" name="Text Box 19"/>
          <p:cNvSpPr txBox="1">
            <a:spLocks noChangeArrowheads="1"/>
          </p:cNvSpPr>
          <p:nvPr/>
        </p:nvSpPr>
        <p:spPr bwMode="auto">
          <a:xfrm>
            <a:off x="1850253" y="4134892"/>
            <a:ext cx="34655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None/>
            </a:pPr>
            <a:r>
              <a:rPr lang="en-US" sz="1600" dirty="0" smtClean="0"/>
              <a:t>March </a:t>
            </a:r>
            <a:r>
              <a:rPr lang="en-US" sz="1600" dirty="0"/>
              <a:t>9</a:t>
            </a:r>
            <a:r>
              <a:rPr lang="en-US" sz="1600" dirty="0" smtClean="0"/>
              <a:t>, 2017</a:t>
            </a:r>
            <a:endParaRPr lang="en-US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Acronyms &amp; Key Terms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0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509462" y="6248400"/>
            <a:ext cx="3262438" cy="457200"/>
          </a:xfrm>
        </p:spPr>
        <p:txBody>
          <a:bodyPr/>
          <a:lstStyle/>
          <a:p>
            <a:r>
              <a:rPr lang="en-US" dirty="0" smtClean="0"/>
              <a:t>FY20 </a:t>
            </a:r>
            <a:r>
              <a:rPr lang="en-US" dirty="0" smtClean="0"/>
              <a:t>AVS R&amp;D Strategic Guidance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900" dirty="0"/>
              <a:t>ARC: Any landing or takeoff involving abnormal runway or landing surface contact.</a:t>
            </a:r>
          </a:p>
          <a:p>
            <a:pPr marL="0" indent="0">
              <a:buNone/>
            </a:pPr>
            <a:r>
              <a:rPr lang="en-US" sz="900" dirty="0"/>
              <a:t>CFIT: Controlled Flight Into or Toward Terrain.  In-flight collision or near collision with terrain, water, or obstacle without indication of loss of control.</a:t>
            </a:r>
          </a:p>
          <a:p>
            <a:pPr marL="0" indent="0">
              <a:buNone/>
            </a:pPr>
            <a:r>
              <a:rPr lang="en-US" sz="900" dirty="0"/>
              <a:t>Fire-NI: Fire/Smoke (Non-Impact).  Fire or smoke in or on the aircraft, in flight or on the ground, which is not the result of impact.</a:t>
            </a:r>
          </a:p>
          <a:p>
            <a:pPr marL="0" indent="0">
              <a:buNone/>
            </a:pPr>
            <a:r>
              <a:rPr lang="en-US" sz="900" dirty="0"/>
              <a:t>Fuel: Fuel related.  One or more </a:t>
            </a:r>
            <a:r>
              <a:rPr lang="en-US" sz="900" dirty="0" smtClean="0"/>
              <a:t>power plants </a:t>
            </a:r>
            <a:r>
              <a:rPr lang="en-US" sz="900" dirty="0"/>
              <a:t>experienced reduced or no power output due to fuel exhaustion, fuel starvation/mismanagement, fuel contamination/wrong fuel, or carburetor and/or induction icing.</a:t>
            </a:r>
          </a:p>
          <a:p>
            <a:pPr marL="0" indent="0">
              <a:buNone/>
            </a:pPr>
            <a:r>
              <a:rPr lang="en-US" sz="900" dirty="0"/>
              <a:t>GCOL: Ground Collision.  Collision while taxiing to or from a runway in use.</a:t>
            </a:r>
          </a:p>
          <a:p>
            <a:pPr marL="0" indent="0">
              <a:buNone/>
            </a:pPr>
            <a:r>
              <a:rPr lang="en-US" sz="900" dirty="0"/>
              <a:t>ICE: Icing.  Accumulation of snow, ice, freezing rain, or frost on aircraft surfaces that adversely affects aircraft control or performance. </a:t>
            </a:r>
          </a:p>
          <a:p>
            <a:pPr marL="0" indent="0">
              <a:buNone/>
            </a:pPr>
            <a:r>
              <a:rPr lang="en-US" sz="900" dirty="0"/>
              <a:t>LALT: Low Altitude Operations.</a:t>
            </a:r>
          </a:p>
          <a:p>
            <a:pPr marL="0" indent="0">
              <a:buNone/>
            </a:pPr>
            <a:r>
              <a:rPr lang="en-US" sz="900" dirty="0"/>
              <a:t>LOC: Loss of Control.</a:t>
            </a:r>
          </a:p>
          <a:p>
            <a:pPr marL="0" indent="0">
              <a:buNone/>
            </a:pPr>
            <a:r>
              <a:rPr lang="en-US" sz="900" dirty="0"/>
              <a:t>LOC-G: Loss of Control – Ground.  Loss of aircraft control while the aircraft is on the ground.</a:t>
            </a:r>
          </a:p>
          <a:p>
            <a:pPr marL="0" indent="0">
              <a:buNone/>
            </a:pPr>
            <a:r>
              <a:rPr lang="en-US" sz="900" dirty="0"/>
              <a:t>LOC-I: Loss of Control – In Flight.  Loss of aircraft control while or deviation from intended flight-path in-flight.</a:t>
            </a:r>
          </a:p>
          <a:p>
            <a:pPr marL="0" indent="0">
              <a:buNone/>
            </a:pPr>
            <a:r>
              <a:rPr lang="en-US" sz="900" dirty="0"/>
              <a:t>MAC: Midair/Near Midair Collision.  </a:t>
            </a:r>
            <a:r>
              <a:rPr lang="en-US" sz="900" dirty="0" err="1"/>
              <a:t>Airprox</a:t>
            </a:r>
            <a:r>
              <a:rPr lang="en-US" sz="900" dirty="0"/>
              <a:t>, ACAS alerts, loss of separation, as well as near collisions or collisions between aircraft in flight.</a:t>
            </a:r>
          </a:p>
          <a:p>
            <a:pPr marL="0" indent="0">
              <a:buNone/>
            </a:pPr>
            <a:r>
              <a:rPr lang="en-US" sz="900" dirty="0"/>
              <a:t>Other: Any occurrence not covered under another category.</a:t>
            </a:r>
          </a:p>
          <a:p>
            <a:pPr marL="0" indent="0">
              <a:buNone/>
            </a:pPr>
            <a:r>
              <a:rPr lang="en-US" sz="900" dirty="0"/>
              <a:t>Other-Bird: Occurrences involving collisions / near collisions with bird(s) / </a:t>
            </a:r>
            <a:r>
              <a:rPr lang="en-US" sz="900" dirty="0" smtClean="0"/>
              <a:t>wildlife</a:t>
            </a:r>
            <a:endParaRPr lang="en-US" sz="9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900" dirty="0"/>
              <a:t>Ramp: Ground Handling.  Occurrences during (or as a result of) ground handling operations.</a:t>
            </a:r>
          </a:p>
          <a:p>
            <a:pPr marL="0" indent="0">
              <a:buNone/>
            </a:pPr>
            <a:r>
              <a:rPr lang="en-US" sz="900" dirty="0" smtClean="0"/>
              <a:t>RE-Landing</a:t>
            </a:r>
            <a:r>
              <a:rPr lang="en-US" sz="900" dirty="0"/>
              <a:t>: Runway Excursion Landing.  A veer off or overrun off the runway surface.</a:t>
            </a:r>
          </a:p>
          <a:p>
            <a:pPr marL="0" indent="0">
              <a:buNone/>
            </a:pPr>
            <a:r>
              <a:rPr lang="en-US" sz="900" dirty="0"/>
              <a:t>RE-Takeoff: Runway Excursion Takeoff.  A veer off or overrun off the runway surface.</a:t>
            </a:r>
          </a:p>
          <a:p>
            <a:pPr marL="0" indent="0">
              <a:buNone/>
            </a:pPr>
            <a:r>
              <a:rPr lang="en-US" sz="900" dirty="0"/>
              <a:t>RI: Runway Incursion: – vehicle, aircraft or person. Any occurrence at an aerodrome involving the incorrect presence of an aircraft, vehicle or person on the protected area of a surface designated for the landing and take-off of aircraft.</a:t>
            </a:r>
          </a:p>
          <a:p>
            <a:pPr marL="0" indent="0">
              <a:buNone/>
            </a:pPr>
            <a:r>
              <a:rPr lang="en-US" sz="900" dirty="0"/>
              <a:t>RNAV: Area Navigation.  A method of navigation that permits aircraft operation on any desired flight path within the coverage of navigation aids</a:t>
            </a:r>
          </a:p>
          <a:p>
            <a:pPr marL="0" indent="0">
              <a:buNone/>
            </a:pPr>
            <a:r>
              <a:rPr lang="en-US" sz="900" dirty="0"/>
              <a:t>SCF-NP: System/Component Failure or Malfunction (</a:t>
            </a:r>
            <a:r>
              <a:rPr lang="en-US" sz="900" dirty="0" smtClean="0"/>
              <a:t>Non-Power plant</a:t>
            </a:r>
            <a:r>
              <a:rPr lang="en-US" sz="900" dirty="0"/>
              <a:t>).  Failure or malfunction of an aircraft system or component – other than the </a:t>
            </a:r>
            <a:r>
              <a:rPr lang="en-US" sz="900" dirty="0" smtClean="0"/>
              <a:t>power plant</a:t>
            </a:r>
            <a:r>
              <a:rPr lang="en-US" sz="900" dirty="0"/>
              <a:t>.</a:t>
            </a:r>
          </a:p>
          <a:p>
            <a:pPr marL="0" indent="0">
              <a:buNone/>
            </a:pPr>
            <a:r>
              <a:rPr lang="en-US" sz="900" dirty="0"/>
              <a:t>SCF-PP: System/Component Failure or Malfunction (</a:t>
            </a:r>
            <a:r>
              <a:rPr lang="en-US" sz="900" dirty="0" smtClean="0"/>
              <a:t>Power plant</a:t>
            </a:r>
            <a:r>
              <a:rPr lang="en-US" sz="900" dirty="0"/>
              <a:t>).  Failure or malfunction of an aircraft system or component – related to the </a:t>
            </a:r>
            <a:r>
              <a:rPr lang="en-US" sz="900" dirty="0" smtClean="0"/>
              <a:t>power plant</a:t>
            </a:r>
            <a:r>
              <a:rPr lang="en-US" sz="900" dirty="0"/>
              <a:t>.</a:t>
            </a:r>
          </a:p>
          <a:p>
            <a:pPr marL="0" indent="0">
              <a:buNone/>
            </a:pPr>
            <a:r>
              <a:rPr lang="en-US" sz="900" dirty="0"/>
              <a:t>STRIKE: Obstacle and wire strikes</a:t>
            </a:r>
          </a:p>
          <a:p>
            <a:pPr marL="0" indent="0">
              <a:buNone/>
            </a:pPr>
            <a:r>
              <a:rPr lang="en-US" sz="900" dirty="0"/>
              <a:t>TURB: Turbulence Encounter.  In-flight turbulence encounter.</a:t>
            </a:r>
          </a:p>
          <a:p>
            <a:pPr marL="0" indent="0">
              <a:buNone/>
            </a:pPr>
            <a:r>
              <a:rPr lang="en-US" sz="900" dirty="0"/>
              <a:t>UNK: Unknown or Undetermined.  Insufficient information exists to categorize the occurrence.</a:t>
            </a:r>
          </a:p>
          <a:p>
            <a:pPr marL="0" indent="0">
              <a:buNone/>
            </a:pPr>
            <a:r>
              <a:rPr lang="en-US" sz="900" dirty="0"/>
              <a:t>USOS: Undershoot/Overshoot.  A touchdown off the runway/helipad/helideck surface.</a:t>
            </a:r>
          </a:p>
          <a:p>
            <a:pPr marL="0" indent="0">
              <a:buNone/>
            </a:pPr>
            <a:r>
              <a:rPr lang="en-US" sz="900" dirty="0"/>
              <a:t>VIS: Degraded Visibility.</a:t>
            </a:r>
          </a:p>
          <a:p>
            <a:pPr marL="0" indent="0">
              <a:buNone/>
            </a:pPr>
            <a:r>
              <a:rPr lang="en-US" sz="900" dirty="0"/>
              <a:t>WSTRW: </a:t>
            </a:r>
            <a:r>
              <a:rPr lang="en-US" sz="900" dirty="0" smtClean="0"/>
              <a:t>Wind shear </a:t>
            </a:r>
            <a:r>
              <a:rPr lang="en-US" sz="900" dirty="0"/>
              <a:t>or Thunderstorm.  Flight into </a:t>
            </a:r>
            <a:r>
              <a:rPr lang="en-US" sz="900" dirty="0" smtClean="0"/>
              <a:t>wind shear </a:t>
            </a:r>
            <a:r>
              <a:rPr lang="en-US" sz="900" dirty="0"/>
              <a:t>or thunderstorm.</a:t>
            </a:r>
          </a:p>
          <a:p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556354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200405"/>
            <a:ext cx="8050213" cy="4391025"/>
          </a:xfrm>
        </p:spPr>
        <p:txBody>
          <a:bodyPr/>
          <a:lstStyle/>
          <a:p>
            <a:r>
              <a:rPr lang="en-US" sz="2400" dirty="0"/>
              <a:t>The </a:t>
            </a:r>
            <a:r>
              <a:rPr lang="en-US" sz="2400" dirty="0" smtClean="0"/>
              <a:t>Strategic Guidance </a:t>
            </a:r>
            <a:r>
              <a:rPr lang="en-US" sz="2400" dirty="0"/>
              <a:t>emphasizes areas of particular importance to aircraft </a:t>
            </a:r>
            <a:r>
              <a:rPr lang="en-US" sz="2400" dirty="0" smtClean="0"/>
              <a:t>safety based on hazards, risks, and safety issues that drive AVS research needs.</a:t>
            </a:r>
          </a:p>
          <a:p>
            <a:r>
              <a:rPr lang="en-US" sz="2400" dirty="0" smtClean="0"/>
              <a:t>The Strategic Guidance is approved by AVS-1 and distributed to all AVS Services &amp; Offices.</a:t>
            </a:r>
          </a:p>
          <a:p>
            <a:r>
              <a:rPr lang="en-US" sz="2400" dirty="0" smtClean="0"/>
              <a:t>The FY20 Strategic Guidance is currently under review by the AVS RED Group. AVS-1 approval is expected by end of April.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509462" y="6248400"/>
            <a:ext cx="3262438" cy="457200"/>
          </a:xfrm>
        </p:spPr>
        <p:txBody>
          <a:bodyPr/>
          <a:lstStyle/>
          <a:p>
            <a:r>
              <a:rPr lang="en-US" dirty="0" smtClean="0"/>
              <a:t>FY20 AVS R&amp;D Strategic Guidance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02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91264"/>
            <a:ext cx="8472488" cy="609600"/>
          </a:xfrm>
        </p:spPr>
        <p:txBody>
          <a:bodyPr/>
          <a:lstStyle/>
          <a:p>
            <a:r>
              <a:rPr lang="en-US" dirty="0" smtClean="0"/>
              <a:t>Strategic Guidance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636504" y="6248400"/>
            <a:ext cx="1905000" cy="457200"/>
          </a:xfrm>
        </p:spPr>
        <p:txBody>
          <a:bodyPr/>
          <a:lstStyle/>
          <a:p>
            <a:fld id="{78D3ABA1-EA94-43C0-B992-7CBCC31144F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Rectangle 3"/>
          <p:cNvSpPr txBox="1">
            <a:spLocks noGrp="1" noChangeArrowheads="1"/>
          </p:cNvSpPr>
          <p:nvPr>
            <p:ph idx="1"/>
          </p:nvPr>
        </p:nvSpPr>
        <p:spPr>
          <a:xfrm>
            <a:off x="495300" y="884993"/>
            <a:ext cx="8050213" cy="43910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lang="en-US" sz="2000" b="1" u="sng" dirty="0" smtClean="0"/>
              <a:t>The Strategic Guidance …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000" b="1" u="sng" dirty="0" smtClean="0"/>
          </a:p>
          <a:p>
            <a:pPr lvl="1">
              <a:spcBef>
                <a:spcPts val="480"/>
              </a:spcBef>
              <a:defRPr/>
            </a:pPr>
            <a:r>
              <a:rPr lang="en-US" sz="1800" dirty="0" smtClean="0"/>
              <a:t>Highlights focused </a:t>
            </a:r>
            <a:r>
              <a:rPr lang="en-US" sz="1800" dirty="0"/>
              <a:t>safety hazard and risk data to the research sponsoring </a:t>
            </a:r>
            <a:r>
              <a:rPr lang="en-US" sz="1800" dirty="0" smtClean="0"/>
              <a:t>offices</a:t>
            </a:r>
          </a:p>
          <a:p>
            <a:pPr lvl="1">
              <a:spcBef>
                <a:spcPts val="480"/>
              </a:spcBef>
              <a:defRPr/>
            </a:pPr>
            <a:r>
              <a:rPr lang="en-US" sz="1800" dirty="0" smtClean="0"/>
              <a:t>Provides examples </a:t>
            </a:r>
            <a:r>
              <a:rPr lang="en-US" sz="1800" dirty="0"/>
              <a:t>of safety hazard and risk data that </a:t>
            </a:r>
            <a:r>
              <a:rPr lang="en-US" sz="1800" dirty="0" smtClean="0"/>
              <a:t>drive </a:t>
            </a:r>
            <a:r>
              <a:rPr lang="en-US" sz="1800" dirty="0"/>
              <a:t>research; however </a:t>
            </a:r>
            <a:r>
              <a:rPr lang="en-US" sz="1800" dirty="0" smtClean="0"/>
              <a:t>research sponsors </a:t>
            </a:r>
            <a:r>
              <a:rPr lang="en-US" sz="1800" dirty="0"/>
              <a:t>should also consider other data sources</a:t>
            </a:r>
          </a:p>
          <a:p>
            <a:pPr lvl="1">
              <a:spcBef>
                <a:spcPts val="480"/>
              </a:spcBef>
              <a:defRPr/>
            </a:pPr>
            <a:r>
              <a:rPr lang="en-US" sz="1800" dirty="0" smtClean="0"/>
              <a:t>Supports implementation </a:t>
            </a:r>
            <a:r>
              <a:rPr lang="en-US" sz="1800" dirty="0"/>
              <a:t>of Safety Management System (SMS) processes</a:t>
            </a:r>
          </a:p>
          <a:p>
            <a:pPr lvl="1">
              <a:spcBef>
                <a:spcPts val="480"/>
              </a:spcBef>
              <a:defRPr/>
            </a:pPr>
            <a:r>
              <a:rPr lang="en-US" sz="1800" dirty="0" smtClean="0"/>
              <a:t>Gives </a:t>
            </a:r>
            <a:r>
              <a:rPr lang="en-US" sz="1800" dirty="0"/>
              <a:t>guidance for sponsoring offices and TCRGs to consider as they develop requirements</a:t>
            </a:r>
          </a:p>
          <a:p>
            <a:pPr lvl="1">
              <a:spcBef>
                <a:spcPts val="480"/>
              </a:spcBef>
              <a:defRPr/>
            </a:pPr>
            <a:r>
              <a:rPr lang="en-US" sz="1800" dirty="0"/>
              <a:t>Used by sponsor management to apply adequate resources for requirement development</a:t>
            </a:r>
          </a:p>
          <a:p>
            <a:pPr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sz="2000" b="1" u="sng" dirty="0" smtClean="0"/>
              <a:t>The Strategic Guidance is NOT…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2000" b="1" u="sng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800" dirty="0"/>
              <a:t>AVS Strategic </a:t>
            </a:r>
            <a:r>
              <a:rPr lang="en-US" sz="1800" dirty="0" smtClean="0"/>
              <a:t>Guidance </a:t>
            </a:r>
            <a:r>
              <a:rPr lang="en-US" sz="1800" dirty="0"/>
              <a:t>is not a checklist for the AVS RED Group</a:t>
            </a:r>
          </a:p>
          <a:p>
            <a:pPr marL="0" indent="0">
              <a:lnSpc>
                <a:spcPct val="80000"/>
              </a:lnSpc>
              <a:buNone/>
            </a:pPr>
            <a:endParaRPr lang="en-US" sz="2000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509462" y="6248400"/>
            <a:ext cx="3262438" cy="457200"/>
          </a:xfrm>
        </p:spPr>
        <p:txBody>
          <a:bodyPr/>
          <a:lstStyle/>
          <a:p>
            <a:r>
              <a:rPr lang="en-US" dirty="0" smtClean="0"/>
              <a:t>FY20 AVS R&amp;D Strategic Guidance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42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FY20 AVS R&amp;D Strategic Guidance Highlights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44216"/>
            <a:ext cx="8050213" cy="4391025"/>
          </a:xfrm>
        </p:spPr>
        <p:txBody>
          <a:bodyPr/>
          <a:lstStyle/>
          <a:p>
            <a:r>
              <a:rPr lang="en-US" sz="2400" dirty="0" smtClean="0"/>
              <a:t>Aviation Safety Risks for AVS-Wide Consideration</a:t>
            </a:r>
          </a:p>
          <a:p>
            <a:r>
              <a:rPr lang="en-US" sz="2400" dirty="0" smtClean="0"/>
              <a:t>Risks to Aviation Safety in the Current NAS</a:t>
            </a:r>
          </a:p>
          <a:p>
            <a:pPr lvl="1"/>
            <a:r>
              <a:rPr lang="en-US" sz="2000" dirty="0" smtClean="0"/>
              <a:t>Commercial Aviation (Part 121)</a:t>
            </a:r>
          </a:p>
          <a:p>
            <a:pPr lvl="1"/>
            <a:r>
              <a:rPr lang="en-US" sz="2000" dirty="0" smtClean="0"/>
              <a:t>General Aviation</a:t>
            </a:r>
          </a:p>
          <a:p>
            <a:pPr lvl="1"/>
            <a:r>
              <a:rPr lang="en-US" sz="2000" dirty="0" smtClean="0"/>
              <a:t>Rotorcraft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</a:rPr>
              <a:t>Unmanned aircraft</a:t>
            </a:r>
          </a:p>
          <a:p>
            <a:r>
              <a:rPr lang="en-US" sz="2400" dirty="0" smtClean="0"/>
              <a:t>Emerging Risks to Aviation Safety</a:t>
            </a:r>
          </a:p>
          <a:p>
            <a:pPr lvl="1"/>
            <a:r>
              <a:rPr lang="en-US" sz="2000" dirty="0" smtClean="0"/>
              <a:t>FAA Part 121</a:t>
            </a:r>
          </a:p>
          <a:p>
            <a:pPr lvl="1"/>
            <a:r>
              <a:rPr lang="en-US" sz="2000" dirty="0" smtClean="0"/>
              <a:t>REDAC SAS Emerging Issues and Future Opportunities</a:t>
            </a:r>
          </a:p>
          <a:p>
            <a:r>
              <a:rPr lang="en-US" sz="2400" dirty="0" smtClean="0"/>
              <a:t>Significant Safety Issues</a:t>
            </a:r>
          </a:p>
          <a:p>
            <a:pPr lvl="1"/>
            <a:r>
              <a:rPr lang="en-US" sz="2000" dirty="0" smtClean="0"/>
              <a:t>Risk-Based Decision Making Strategic Initiative</a:t>
            </a:r>
          </a:p>
          <a:p>
            <a:r>
              <a:rPr lang="en-US" sz="2400" dirty="0" smtClean="0"/>
              <a:t>Key Technology Areas</a:t>
            </a:r>
            <a:endParaRPr lang="en-US" sz="1400" dirty="0"/>
          </a:p>
          <a:p>
            <a:pPr marL="0" indent="0">
              <a:buNone/>
            </a:pPr>
            <a:endParaRPr lang="en-US" sz="1400" dirty="0" smtClean="0"/>
          </a:p>
          <a:p>
            <a:pPr marL="0" indent="0">
              <a:buNone/>
            </a:pPr>
            <a:r>
              <a:rPr lang="en-US" sz="1200" b="0" i="1" dirty="0" smtClean="0">
                <a:solidFill>
                  <a:srgbClr val="FF0000"/>
                </a:solidFill>
              </a:rPr>
              <a:t>(items in red text are new in the FY20 Strategic Guidance)</a:t>
            </a:r>
          </a:p>
          <a:p>
            <a:pPr lvl="1"/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509462" y="6248400"/>
            <a:ext cx="3262438" cy="457200"/>
          </a:xfrm>
        </p:spPr>
        <p:txBody>
          <a:bodyPr/>
          <a:lstStyle/>
          <a:p>
            <a:r>
              <a:rPr lang="en-US" dirty="0" smtClean="0"/>
              <a:t>FY20 AVS R&amp;D Strategic Guidance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6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Back-Up Slides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509462" y="6248400"/>
            <a:ext cx="3262438" cy="457200"/>
          </a:xfrm>
        </p:spPr>
        <p:txBody>
          <a:bodyPr/>
          <a:lstStyle/>
          <a:p>
            <a:r>
              <a:rPr lang="en-US" dirty="0" smtClean="0"/>
              <a:t>FY20 AVS R&amp;D Strategic Guidance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223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241847"/>
            <a:ext cx="8472488" cy="609600"/>
          </a:xfrm>
        </p:spPr>
        <p:txBody>
          <a:bodyPr/>
          <a:lstStyle/>
          <a:p>
            <a:r>
              <a:rPr lang="en-US" sz="3200" dirty="0" smtClean="0"/>
              <a:t>Commercial Aviation Safety Team Data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822450" y="2735"/>
            <a:ext cx="5497513" cy="7507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671794" y="5787642"/>
            <a:ext cx="787503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1200" dirty="0"/>
              <a:t>Source: Commercial Aviation Safety Team (CAST) – Domestic U.S. Part 121 Operations</a:t>
            </a:r>
          </a:p>
          <a:p>
            <a:pPr>
              <a:buNone/>
            </a:pPr>
            <a:r>
              <a:rPr lang="en-US" sz="1200" dirty="0"/>
              <a:t>Outcomes: Categorized according to Common CAST/ICAO Common Taxonomy Team (CICCT) – Occurrences </a:t>
            </a:r>
            <a:r>
              <a:rPr lang="en-US" sz="1200" dirty="0" smtClean="0"/>
              <a:t>Taxonomy</a:t>
            </a:r>
          </a:p>
          <a:p>
            <a:pPr>
              <a:buNone/>
            </a:pPr>
            <a:r>
              <a:rPr lang="en-US" sz="1200" dirty="0" smtClean="0"/>
              <a:t>Fatality Risk: Sum of equivalent full planeloads perished per event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4908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41396" y="-1022566"/>
            <a:ext cx="5864048" cy="8080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876300" y="6012329"/>
            <a:ext cx="70961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1200" dirty="0"/>
              <a:t>General Aviation Joint Steering Committee (GAJSC) Data                                                                                                                Common CAST/ICAO Common Taxonomy Team (CICCT) Defining Event</a:t>
            </a:r>
          </a:p>
        </p:txBody>
      </p:sp>
    </p:spTree>
    <p:extLst>
      <p:ext uri="{BB962C8B-B14F-4D97-AF65-F5344CB8AC3E}">
        <p14:creationId xmlns:p14="http://schemas.microsoft.com/office/powerpoint/2010/main" val="41686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131" y="921251"/>
            <a:ext cx="7772846" cy="41429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Helicopter Safety Team Data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509462" y="6248400"/>
            <a:ext cx="3262438" cy="457200"/>
          </a:xfrm>
        </p:spPr>
        <p:txBody>
          <a:bodyPr/>
          <a:lstStyle/>
          <a:p>
            <a:r>
              <a:rPr lang="en-US" dirty="0" smtClean="0"/>
              <a:t>FY20 AVS R&amp;D Strategic Guidance</a:t>
            </a:r>
            <a:endParaRPr lang="en-US" dirty="0"/>
          </a:p>
        </p:txBody>
      </p:sp>
      <p:sp>
        <p:nvSpPr>
          <p:cNvPr id="8" name="Title 4"/>
          <p:cNvSpPr txBox="1">
            <a:spLocks/>
          </p:cNvSpPr>
          <p:nvPr/>
        </p:nvSpPr>
        <p:spPr bwMode="auto">
          <a:xfrm>
            <a:off x="387252" y="4969268"/>
            <a:ext cx="8610601" cy="1173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D2F68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D2F68"/>
                </a:solidFill>
                <a:latin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D2F68"/>
                </a:solidFill>
                <a:latin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D2F68"/>
                </a:solidFill>
                <a:latin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D2F68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D2F68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D2F68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D2F68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1D2F68"/>
                </a:solidFill>
                <a:latin typeface="Arial" charset="0"/>
              </a:defRPr>
            </a:lvl9pPr>
          </a:lstStyle>
          <a:p>
            <a:pPr algn="ctr">
              <a:buNone/>
            </a:pPr>
            <a:r>
              <a:rPr lang="en-US" sz="2000" kern="0" dirty="0" smtClean="0"/>
              <a:t>“Priority” Occurrence Category by JHSAT/JHIMDAT Taxonomy</a:t>
            </a:r>
            <a:r>
              <a:rPr lang="en-US" sz="2400" kern="0" dirty="0" smtClean="0"/>
              <a:t/>
            </a:r>
            <a:br>
              <a:rPr lang="en-US" sz="2400" kern="0" dirty="0" smtClean="0"/>
            </a:br>
            <a:r>
              <a:rPr lang="en-US" sz="1800" kern="0" dirty="0" smtClean="0"/>
              <a:t>CY 2009 – 2013 (104 fatal accidents)</a:t>
            </a: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235110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Unmanned Risks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4438B1A-AF1B-4C8B-993E-1BADE62A245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4294967295"/>
          </p:nvPr>
        </p:nvSpPr>
        <p:spPr>
          <a:xfrm>
            <a:off x="509462" y="6248400"/>
            <a:ext cx="3262438" cy="457200"/>
          </a:xfrm>
        </p:spPr>
        <p:txBody>
          <a:bodyPr/>
          <a:lstStyle/>
          <a:p>
            <a:r>
              <a:rPr lang="en-US" dirty="0" smtClean="0"/>
              <a:t>FY20 AVS R&amp;D Strategic Guidance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312999"/>
              </p:ext>
            </p:extLst>
          </p:nvPr>
        </p:nvGraphicFramePr>
        <p:xfrm>
          <a:off x="1351076" y="1222340"/>
          <a:ext cx="6786056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3028"/>
                <a:gridCol w="3393028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Risk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Class</a:t>
                      </a:r>
                      <a:r>
                        <a:rPr lang="en-US" baseline="0" dirty="0" smtClean="0"/>
                        <a:t> of Airspace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Lost Link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A, B, C, 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Flyaway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B, C, 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Unseen by manned aircraft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B, C, 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Loss of Visual Line of Sight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C, 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Loss of Control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A, 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Increased Controller Workload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A,</a:t>
                      </a:r>
                      <a:r>
                        <a:rPr lang="en-US" baseline="0" dirty="0" smtClean="0"/>
                        <a:t> E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 bwMode="auto">
          <a:xfrm>
            <a:off x="1181529" y="4649257"/>
            <a:ext cx="7536037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rtlCol="0">
            <a:spAutoFit/>
          </a:bodyPr>
          <a:lstStyle/>
          <a:p>
            <a:pPr>
              <a:buFontTx/>
              <a:buNone/>
            </a:pPr>
            <a:r>
              <a:rPr lang="en-US" sz="1200" b="1" dirty="0" smtClean="0"/>
              <a:t>Risks identified by Safety Risk Management Panels in 2015 and 2016 for distinct classes of airspace.</a:t>
            </a:r>
          </a:p>
          <a:p>
            <a:pPr>
              <a:buFontTx/>
              <a:buNone/>
            </a:pPr>
            <a:r>
              <a:rPr lang="en-US" sz="1200" b="1" dirty="0" smtClean="0"/>
              <a:t>Class D and Class G airspace have not yet been addressed.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239990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>
        <a:spAutoFit/>
      </a:bodyPr>
      <a:lstStyle>
        <a:defPPr>
          <a:buFontTx/>
          <a:buNone/>
          <a:defRPr sz="1200" b="1" dirty="0">
            <a:solidFill>
              <a:srgbClr val="C0C0C0"/>
            </a:solidFill>
          </a:defRPr>
        </a:defPPr>
      </a:lstStyle>
    </a:tx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miter lim="800000"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>
        <a:spAutoFit/>
      </a:bodyPr>
      <a:lstStyle>
        <a:defPPr>
          <a:buFontTx/>
          <a:buNone/>
          <a:defRPr sz="1200" b="1" dirty="0">
            <a:solidFill>
              <a:srgbClr val="C0C0C0"/>
            </a:solidFill>
          </a:defRPr>
        </a:defPPr>
      </a:lstStyle>
    </a:txDef>
  </a:objectDefaults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A7335E1805E44495268AE629753871" ma:contentTypeVersion="6" ma:contentTypeDescription="Create a new document." ma:contentTypeScope="" ma:versionID="bafd424518a3d855d9383cb3da8610d1">
  <xsd:schema xmlns:xsd="http://www.w3.org/2001/XMLSchema" xmlns:xs="http://www.w3.org/2001/XMLSchema" xmlns:p="http://schemas.microsoft.com/office/2006/metadata/properties" xmlns:ns2="a4c11e10-6fbc-43d3-ac72-3e5fce9ced22" targetNamespace="http://schemas.microsoft.com/office/2006/metadata/properties" ma:root="true" ma:fieldsID="c1e546dc03a8a1795afe111ee3498295" ns2:_="">
    <xsd:import namespace="a4c11e10-6fbc-43d3-ac72-3e5fce9ced2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c11e10-6fbc-43d3-ac72-3e5fce9ced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DEEB1B4-3E99-42B7-9D8F-5DBA0060775A}"/>
</file>

<file path=customXml/itemProps2.xml><?xml version="1.0" encoding="utf-8"?>
<ds:datastoreItem xmlns:ds="http://schemas.openxmlformats.org/officeDocument/2006/customXml" ds:itemID="{DEFBF646-9686-49B3-80E1-3A6DC40E23EC}"/>
</file>

<file path=customXml/itemProps3.xml><?xml version="1.0" encoding="utf-8"?>
<ds:datastoreItem xmlns:ds="http://schemas.openxmlformats.org/officeDocument/2006/customXml" ds:itemID="{E7BD0763-70E2-411A-B0AF-D14B84C433F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2818</TotalTime>
  <Words>934</Words>
  <Application>Microsoft Office PowerPoint</Application>
  <PresentationFormat>On-screen Show (4:3)</PresentationFormat>
  <Paragraphs>104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1_Custom Design</vt:lpstr>
      <vt:lpstr>2_Custom Design</vt:lpstr>
      <vt:lpstr>FY20 AVS R&amp;D Strategic Guidance</vt:lpstr>
      <vt:lpstr>Introduction</vt:lpstr>
      <vt:lpstr>Strategic Guidance</vt:lpstr>
      <vt:lpstr>FY20 AVS R&amp;D Strategic Guidance Highlights</vt:lpstr>
      <vt:lpstr>Back-Up Slides</vt:lpstr>
      <vt:lpstr>Commercial Aviation Safety Team Data</vt:lpstr>
      <vt:lpstr>PowerPoint Presentation</vt:lpstr>
      <vt:lpstr>Helicopter Safety Team Data</vt:lpstr>
      <vt:lpstr>Unmanned Risks</vt:lpstr>
      <vt:lpstr>Acronyms &amp; Key Terms</vt:lpstr>
    </vt:vector>
  </TitlesOfParts>
  <Company>FAA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MTONEY</dc:creator>
  <cp:lastModifiedBy>Tim Evans</cp:lastModifiedBy>
  <cp:revision>168</cp:revision>
  <dcterms:created xsi:type="dcterms:W3CDTF">2005-01-28T20:32:53Z</dcterms:created>
  <dcterms:modified xsi:type="dcterms:W3CDTF">2017-03-02T15:33:33Z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0x0101009DA7335E1805E44495268AE629753871</vt:lpwstr>
  </property>
</Properties>
</file>