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407" r:id="rId2"/>
    <p:sldId id="408" r:id="rId3"/>
    <p:sldId id="409" r:id="rId4"/>
    <p:sldId id="400" r:id="rId5"/>
    <p:sldId id="418" r:id="rId6"/>
    <p:sldId id="416" r:id="rId7"/>
    <p:sldId id="410" r:id="rId8"/>
    <p:sldId id="411" r:id="rId9"/>
    <p:sldId id="419" r:id="rId10"/>
    <p:sldId id="420" r:id="rId11"/>
    <p:sldId id="423" r:id="rId12"/>
    <p:sldId id="424" r:id="rId13"/>
    <p:sldId id="422" r:id="rId14"/>
    <p:sldId id="41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68"/>
    <a:srgbClr val="A6A8F8"/>
    <a:srgbClr val="1116D5"/>
    <a:srgbClr val="FF0000"/>
    <a:srgbClr val="FFFF99"/>
    <a:srgbClr val="FFCC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8849" autoAdjust="0"/>
  </p:normalViewPr>
  <p:slideViewPr>
    <p:cSldViewPr>
      <p:cViewPr>
        <p:scale>
          <a:sx n="80" d="100"/>
          <a:sy n="80" d="100"/>
        </p:scale>
        <p:origin x="-750" y="-810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204" y="-4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161B5-F924-4740-86F5-037054E5BFA0}" type="doc">
      <dgm:prSet loTypeId="urn:microsoft.com/office/officeart/2005/8/layout/target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AU"/>
        </a:p>
      </dgm:t>
    </dgm:pt>
    <dgm:pt modelId="{F9E885D0-5335-4F45-8E83-5A6B82C63CBB}">
      <dgm:prSet phldrT="[Text]" custT="1"/>
      <dgm:spPr>
        <a:xfrm>
          <a:off x="1289962" y="1200024"/>
          <a:ext cx="6497247" cy="2628634"/>
        </a:xfrm>
        <a:solidFill>
          <a:srgbClr val="99CC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AU" sz="2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Human Performance  </a:t>
          </a:r>
          <a:r>
            <a:rPr lang="en-AU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“</a:t>
          </a:r>
          <a:r>
            <a:rPr lang="en-AU" sz="2400" i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Focuses on all job-related factors at the individual, group and organisational level”</a:t>
          </a:r>
        </a:p>
        <a:p>
          <a:pPr algn="ctr"/>
          <a:r>
            <a:rPr lang="en-AU" sz="2400" i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TOPICS</a:t>
          </a:r>
          <a:endParaRPr lang="en-AU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B83EFB0-D8C8-4F3F-92F5-1B27A3D43E27}" type="parTrans" cxnId="{397E50F6-9A41-4091-85A9-8303326D611D}">
      <dgm:prSet/>
      <dgm:spPr/>
      <dgm:t>
        <a:bodyPr/>
        <a:lstStyle/>
        <a:p>
          <a:endParaRPr lang="en-AU">
            <a:solidFill>
              <a:schemeClr val="tx1"/>
            </a:solidFill>
          </a:endParaRPr>
        </a:p>
      </dgm:t>
    </dgm:pt>
    <dgm:pt modelId="{E8B78399-1B81-4C61-800D-7335B1266E21}" type="sibTrans" cxnId="{397E50F6-9A41-4091-85A9-8303326D611D}">
      <dgm:prSet/>
      <dgm:spPr/>
      <dgm:t>
        <a:bodyPr/>
        <a:lstStyle/>
        <a:p>
          <a:endParaRPr lang="en-AU">
            <a:solidFill>
              <a:schemeClr val="tx1"/>
            </a:solidFill>
          </a:endParaRPr>
        </a:p>
      </dgm:t>
    </dgm:pt>
    <dgm:pt modelId="{8244D6F5-0F7C-4DFA-9379-E69A1F3F918E}">
      <dgm:prSet phldrT="[Text]" custT="1"/>
      <dgm:spPr>
        <a:xfrm>
          <a:off x="1262434" y="3888433"/>
          <a:ext cx="6552291" cy="1712536"/>
        </a:xfrm>
        <a:solidFill>
          <a:srgbClr val="CCEC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Human Factors  </a:t>
          </a:r>
          <a:r>
            <a:rPr lang="en-AU" sz="1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“</a:t>
          </a:r>
          <a:r>
            <a:rPr lang="en-AU" sz="1800" i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Discipline applying scientific knowledge to optimise well-being and system performance”</a:t>
          </a:r>
          <a:endParaRPr lang="en-AU" sz="1800" i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E1FD96D-D65F-4263-A69C-D7913D6B4488}" type="parTrans" cxnId="{FBA29994-FF36-4D4B-A2BD-D5E38DC58ABC}">
      <dgm:prSet/>
      <dgm:spPr/>
      <dgm:t>
        <a:bodyPr/>
        <a:lstStyle/>
        <a:p>
          <a:endParaRPr lang="en-AU">
            <a:solidFill>
              <a:schemeClr val="tx1"/>
            </a:solidFill>
          </a:endParaRPr>
        </a:p>
      </dgm:t>
    </dgm:pt>
    <dgm:pt modelId="{C99A951B-7B76-4E4B-81F8-270C6FB99554}" type="sibTrans" cxnId="{FBA29994-FF36-4D4B-A2BD-D5E38DC58ABC}">
      <dgm:prSet/>
      <dgm:spPr/>
      <dgm:t>
        <a:bodyPr/>
        <a:lstStyle/>
        <a:p>
          <a:endParaRPr lang="en-AU">
            <a:solidFill>
              <a:schemeClr val="tx1"/>
            </a:solidFill>
          </a:endParaRPr>
        </a:p>
      </dgm:t>
    </dgm:pt>
    <dgm:pt modelId="{CBAE41C6-F1EE-41BE-917A-87B0B11D2B9E}" type="pres">
      <dgm:prSet presAssocID="{0CD161B5-F924-4740-86F5-037054E5BFA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44AF39ED-DA21-4146-AB06-79AEA767DD3F}" type="pres">
      <dgm:prSet presAssocID="{0CD161B5-F924-4740-86F5-037054E5BFA0}" presName="outerBox" presStyleCnt="0"/>
      <dgm:spPr/>
      <dgm:t>
        <a:bodyPr/>
        <a:lstStyle/>
        <a:p>
          <a:endParaRPr lang="en-AU"/>
        </a:p>
      </dgm:t>
    </dgm:pt>
    <dgm:pt modelId="{488ADA45-5E8F-4160-95FE-3E72DF0184A2}" type="pres">
      <dgm:prSet presAssocID="{0CD161B5-F924-4740-86F5-037054E5BFA0}" presName="outerBoxParent" presStyleLbl="node1" presStyleIdx="0" presStyleCnt="2" custLinFactNeighborY="-1370"/>
      <dgm:spPr>
        <a:prstGeom prst="roundRect">
          <a:avLst>
            <a:gd name="adj" fmla="val 8500"/>
          </a:avLst>
        </a:prstGeom>
      </dgm:spPr>
      <dgm:t>
        <a:bodyPr/>
        <a:lstStyle/>
        <a:p>
          <a:endParaRPr lang="en-AU"/>
        </a:p>
      </dgm:t>
    </dgm:pt>
    <dgm:pt modelId="{A429B8A3-AE68-4591-9353-13816402252C}" type="pres">
      <dgm:prSet presAssocID="{0CD161B5-F924-4740-86F5-037054E5BFA0}" presName="outerBoxChildren" presStyleCnt="0"/>
      <dgm:spPr/>
      <dgm:t>
        <a:bodyPr/>
        <a:lstStyle/>
        <a:p>
          <a:endParaRPr lang="en-AU"/>
        </a:p>
      </dgm:t>
    </dgm:pt>
    <dgm:pt modelId="{3235F959-3E6E-4099-B914-CA4366CBCBF0}" type="pres">
      <dgm:prSet presAssocID="{0CD161B5-F924-4740-86F5-037054E5BFA0}" presName="middleBox" presStyleCnt="0"/>
      <dgm:spPr/>
      <dgm:t>
        <a:bodyPr/>
        <a:lstStyle/>
        <a:p>
          <a:endParaRPr lang="en-AU"/>
        </a:p>
      </dgm:t>
    </dgm:pt>
    <dgm:pt modelId="{B05253F2-9A2A-4D02-96DE-DB31544F97FE}" type="pres">
      <dgm:prSet presAssocID="{0CD161B5-F924-4740-86F5-037054E5BFA0}" presName="middleBoxParent" presStyleLbl="node1" presStyleIdx="1" presStyleCnt="2" custScaleX="83834" custScaleY="104984" custLinFactNeighborX="-534" custLinFactNeighborY="10522"/>
      <dgm:spPr>
        <a:prstGeom prst="roundRect">
          <a:avLst>
            <a:gd name="adj" fmla="val 10500"/>
          </a:avLst>
        </a:prstGeom>
      </dgm:spPr>
      <dgm:t>
        <a:bodyPr/>
        <a:lstStyle/>
        <a:p>
          <a:endParaRPr lang="en-AU"/>
        </a:p>
      </dgm:t>
    </dgm:pt>
    <dgm:pt modelId="{53CEA912-37B0-4E32-BF13-E91E5C3ACA57}" type="pres">
      <dgm:prSet presAssocID="{0CD161B5-F924-4740-86F5-037054E5BFA0}" presName="middleBoxChildren" presStyleCnt="0"/>
      <dgm:spPr/>
      <dgm:t>
        <a:bodyPr/>
        <a:lstStyle/>
        <a:p>
          <a:endParaRPr lang="en-AU"/>
        </a:p>
      </dgm:t>
    </dgm:pt>
  </dgm:ptLst>
  <dgm:cxnLst>
    <dgm:cxn modelId="{C2D7D569-16F1-4389-A0B3-A8629C6C34C9}" type="presOf" srcId="{F9E885D0-5335-4F45-8E83-5A6B82C63CBB}" destId="{488ADA45-5E8F-4160-95FE-3E72DF0184A2}" srcOrd="0" destOrd="0" presId="urn:microsoft.com/office/officeart/2005/8/layout/target2"/>
    <dgm:cxn modelId="{83E0B90F-2FB3-433A-8E6D-68A5C525D9E8}" type="presOf" srcId="{0CD161B5-F924-4740-86F5-037054E5BFA0}" destId="{CBAE41C6-F1EE-41BE-917A-87B0B11D2B9E}" srcOrd="0" destOrd="0" presId="urn:microsoft.com/office/officeart/2005/8/layout/target2"/>
    <dgm:cxn modelId="{798BD863-6A00-4C0C-9755-2E06F01A7C7E}" type="presOf" srcId="{8244D6F5-0F7C-4DFA-9379-E69A1F3F918E}" destId="{B05253F2-9A2A-4D02-96DE-DB31544F97FE}" srcOrd="0" destOrd="0" presId="urn:microsoft.com/office/officeart/2005/8/layout/target2"/>
    <dgm:cxn modelId="{FBA29994-FF36-4D4B-A2BD-D5E38DC58ABC}" srcId="{0CD161B5-F924-4740-86F5-037054E5BFA0}" destId="{8244D6F5-0F7C-4DFA-9379-E69A1F3F918E}" srcOrd="1" destOrd="0" parTransId="{6E1FD96D-D65F-4263-A69C-D7913D6B4488}" sibTransId="{C99A951B-7B76-4E4B-81F8-270C6FB99554}"/>
    <dgm:cxn modelId="{397E50F6-9A41-4091-85A9-8303326D611D}" srcId="{0CD161B5-F924-4740-86F5-037054E5BFA0}" destId="{F9E885D0-5335-4F45-8E83-5A6B82C63CBB}" srcOrd="0" destOrd="0" parTransId="{1B83EFB0-D8C8-4F3F-92F5-1B27A3D43E27}" sibTransId="{E8B78399-1B81-4C61-800D-7335B1266E21}"/>
    <dgm:cxn modelId="{30C5AB54-6DCC-49BD-8183-0ACBFF9D9559}" type="presParOf" srcId="{CBAE41C6-F1EE-41BE-917A-87B0B11D2B9E}" destId="{44AF39ED-DA21-4146-AB06-79AEA767DD3F}" srcOrd="0" destOrd="0" presId="urn:microsoft.com/office/officeart/2005/8/layout/target2"/>
    <dgm:cxn modelId="{744156B3-7AEC-421C-8B3F-599B913E2604}" type="presParOf" srcId="{44AF39ED-DA21-4146-AB06-79AEA767DD3F}" destId="{488ADA45-5E8F-4160-95FE-3E72DF0184A2}" srcOrd="0" destOrd="0" presId="urn:microsoft.com/office/officeart/2005/8/layout/target2"/>
    <dgm:cxn modelId="{68D1DCBF-08D4-4B04-A64E-688FE3D9945C}" type="presParOf" srcId="{44AF39ED-DA21-4146-AB06-79AEA767DD3F}" destId="{A429B8A3-AE68-4591-9353-13816402252C}" srcOrd="1" destOrd="0" presId="urn:microsoft.com/office/officeart/2005/8/layout/target2"/>
    <dgm:cxn modelId="{0A878032-1621-4126-A295-DE2EFD2A3672}" type="presParOf" srcId="{CBAE41C6-F1EE-41BE-917A-87B0B11D2B9E}" destId="{3235F959-3E6E-4099-B914-CA4366CBCBF0}" srcOrd="1" destOrd="0" presId="urn:microsoft.com/office/officeart/2005/8/layout/target2"/>
    <dgm:cxn modelId="{927B878B-C79B-4C69-980A-3CFB861DB031}" type="presParOf" srcId="{3235F959-3E6E-4099-B914-CA4366CBCBF0}" destId="{B05253F2-9A2A-4D02-96DE-DB31544F97FE}" srcOrd="0" destOrd="0" presId="urn:microsoft.com/office/officeart/2005/8/layout/target2"/>
    <dgm:cxn modelId="{B1B8CF8A-6EF8-4720-ACEB-457ACB1825F1}" type="presParOf" srcId="{3235F959-3E6E-4099-B914-CA4366CBCBF0}" destId="{53CEA912-37B0-4E32-BF13-E91E5C3ACA57}" srcOrd="1" destOrd="0" presId="urn:microsoft.com/office/officeart/2005/8/layout/target2"/>
  </dgm:cxnLst>
  <dgm:bg>
    <a:solidFill>
      <a:srgbClr val="6699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DA45-5E8F-4160-95FE-3E72DF0184A2}">
      <dsp:nvSpPr>
        <dsp:cNvPr id="0" name=""/>
        <dsp:cNvSpPr/>
      </dsp:nvSpPr>
      <dsp:spPr>
        <a:xfrm>
          <a:off x="0" y="0"/>
          <a:ext cx="8394897" cy="5256583"/>
        </a:xfrm>
        <a:prstGeom prst="roundRect">
          <a:avLst>
            <a:gd name="adj" fmla="val 8500"/>
          </a:avLst>
        </a:prstGeom>
        <a:solidFill>
          <a:srgbClr val="99CC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4079693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Human Performance  </a:t>
          </a:r>
          <a:r>
            <a:rPr lang="en-AU" sz="2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“</a:t>
          </a:r>
          <a:r>
            <a:rPr lang="en-AU" sz="2400" i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Focuses on all job-related factors at the individual, group and organisational level”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i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TOPICS</a:t>
          </a:r>
          <a:endParaRPr lang="en-AU" sz="2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30866" y="130866"/>
        <a:ext cx="8133165" cy="4994851"/>
      </dsp:txXfrm>
    </dsp:sp>
    <dsp:sp modelId="{B05253F2-9A2A-4D02-96DE-DB31544F97FE}">
      <dsp:nvSpPr>
        <dsp:cNvPr id="0" name=""/>
        <dsp:cNvSpPr/>
      </dsp:nvSpPr>
      <dsp:spPr>
        <a:xfrm>
          <a:off x="811916" y="1393583"/>
          <a:ext cx="6685889" cy="3863000"/>
        </a:xfrm>
        <a:prstGeom prst="roundRect">
          <a:avLst>
            <a:gd name="adj" fmla="val 10500"/>
          </a:avLst>
        </a:prstGeom>
        <a:solidFill>
          <a:srgbClr val="CCEC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2336552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Human Factors  </a:t>
          </a:r>
          <a:r>
            <a:rPr lang="en-AU" sz="1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“</a:t>
          </a:r>
          <a:r>
            <a:rPr lang="en-AU" sz="1800" i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Discipline applying scientific knowledge to optimise well-being and system performance”</a:t>
          </a:r>
          <a:endParaRPr lang="en-AU" sz="1800" i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930717" y="1512384"/>
        <a:ext cx="6448287" cy="362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4A9DBDE-C33A-4506-A521-CA79087D8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E21B253-3276-4644-B892-F58C641C1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9B896-21D2-4183-B555-25D0B8124138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Simulation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2060"/>
                </a:solidFill>
              </a:rPr>
              <a:t>Flight Deck</a:t>
            </a:r>
          </a:p>
          <a:p>
            <a:pPr lvl="2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GA, UAS &amp; Rotorcraft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Angle of attack, enhanced flight vision systems, combined vision systems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2060"/>
                </a:solidFill>
              </a:rPr>
              <a:t>Air Traffic</a:t>
            </a:r>
          </a:p>
          <a:p>
            <a:pPr lvl="2">
              <a:spcBef>
                <a:spcPts val="300"/>
              </a:spcBef>
            </a:pPr>
            <a:r>
              <a:rPr lang="en-US" sz="1100" dirty="0" err="1">
                <a:solidFill>
                  <a:srgbClr val="002060"/>
                </a:solidFill>
              </a:rPr>
              <a:t>En</a:t>
            </a:r>
            <a:r>
              <a:rPr lang="en-US" sz="1100" dirty="0">
                <a:solidFill>
                  <a:srgbClr val="002060"/>
                </a:solidFill>
              </a:rPr>
              <a:t> Route, TRACON, Tower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Identify information requirements and evaluate new technologies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Assess trust in automation</a:t>
            </a:r>
          </a:p>
          <a:p>
            <a:pPr>
              <a:spcBef>
                <a:spcPts val="300"/>
              </a:spcBef>
            </a:pPr>
            <a:r>
              <a:rPr lang="en-US" sz="1600" dirty="0" err="1">
                <a:solidFill>
                  <a:srgbClr val="002060"/>
                </a:solidFill>
              </a:rPr>
              <a:t>Biophysiological</a:t>
            </a:r>
            <a:r>
              <a:rPr lang="en-US" sz="1600" dirty="0">
                <a:solidFill>
                  <a:srgbClr val="002060"/>
                </a:solidFill>
              </a:rPr>
              <a:t> Research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Fatigue Risk Management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LED Lighting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Color Vision Requirements</a:t>
            </a:r>
          </a:p>
          <a:p>
            <a:pPr lvl="0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Human and Organizational Assessment</a:t>
            </a:r>
            <a:endParaRPr lang="en-US" sz="1400" dirty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Surveys, Training Assessments and System Safety Reviews</a:t>
            </a:r>
          </a:p>
          <a:p>
            <a:pPr lvl="0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Training and Performance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Conduct job analyses, develop individual and group performance metrics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Evaluate training programs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Maintain ATCS database; conduct analyses that respond to sponsors’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Simulation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2060"/>
                </a:solidFill>
              </a:rPr>
              <a:t>Flight Deck</a:t>
            </a:r>
          </a:p>
          <a:p>
            <a:pPr lvl="2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GA, UAS &amp; Rotorcraft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Angle of attack, enhanced flight vision systems, combined vision systems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2060"/>
                </a:solidFill>
              </a:rPr>
              <a:t>Air Traffic</a:t>
            </a:r>
          </a:p>
          <a:p>
            <a:pPr lvl="2">
              <a:spcBef>
                <a:spcPts val="300"/>
              </a:spcBef>
            </a:pPr>
            <a:r>
              <a:rPr lang="en-US" sz="1100" dirty="0" err="1">
                <a:solidFill>
                  <a:srgbClr val="002060"/>
                </a:solidFill>
              </a:rPr>
              <a:t>En</a:t>
            </a:r>
            <a:r>
              <a:rPr lang="en-US" sz="1100" dirty="0">
                <a:solidFill>
                  <a:srgbClr val="002060"/>
                </a:solidFill>
              </a:rPr>
              <a:t> Route, TRACON, Tower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Identify information requirements and evaluate new technologies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Assess trust in automation</a:t>
            </a:r>
          </a:p>
          <a:p>
            <a:pPr>
              <a:spcBef>
                <a:spcPts val="300"/>
              </a:spcBef>
            </a:pPr>
            <a:r>
              <a:rPr lang="en-US" sz="1600" dirty="0" err="1">
                <a:solidFill>
                  <a:srgbClr val="002060"/>
                </a:solidFill>
              </a:rPr>
              <a:t>Biophysiological</a:t>
            </a:r>
            <a:r>
              <a:rPr lang="en-US" sz="1600" dirty="0">
                <a:solidFill>
                  <a:srgbClr val="002060"/>
                </a:solidFill>
              </a:rPr>
              <a:t> Research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Fatigue Risk Management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LED Lighting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Color Vision Requirements</a:t>
            </a:r>
          </a:p>
          <a:p>
            <a:pPr lvl="0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Human and Organizational Assessment</a:t>
            </a:r>
            <a:endParaRPr lang="en-US" sz="1400" dirty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Surveys, Training Assessments and System Safety Reviews</a:t>
            </a:r>
          </a:p>
          <a:p>
            <a:pPr lvl="0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Training and Performance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Conduct job analyses, develop individual and group performance metrics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Evaluate training programs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Maintain ATCS database; conduct analyses that respond to sponsors’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3175" y="6873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Integrate DAA display into UAS simulations using the Tech Center’s Unmanned Aircraft Traffic Display (UATD)</a:t>
            </a:r>
          </a:p>
          <a:p>
            <a:pPr lvl="1"/>
            <a:endParaRPr lang="en-US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Update UATD by integrating NASA autoresolver algorithm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Expertise: Fatigue Management, Color Vision, Survey Methodology and Organizational Research, Data Analysis and 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AB53D-842A-45D9-A883-79AB754299A8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Vacancies 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9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Vacancies N=5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3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Simulation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2060"/>
                </a:solidFill>
              </a:rPr>
              <a:t>Flight Deck</a:t>
            </a:r>
          </a:p>
          <a:p>
            <a:pPr lvl="2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GA, UAS &amp; Rotorcraft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Angle of attack, enhanced flight vision systems, combined vision systems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2060"/>
                </a:solidFill>
              </a:rPr>
              <a:t>Air Traffic</a:t>
            </a:r>
          </a:p>
          <a:p>
            <a:pPr lvl="2">
              <a:spcBef>
                <a:spcPts val="300"/>
              </a:spcBef>
            </a:pPr>
            <a:r>
              <a:rPr lang="en-US" sz="1100" dirty="0" err="1">
                <a:solidFill>
                  <a:srgbClr val="002060"/>
                </a:solidFill>
              </a:rPr>
              <a:t>En</a:t>
            </a:r>
            <a:r>
              <a:rPr lang="en-US" sz="1100" dirty="0">
                <a:solidFill>
                  <a:srgbClr val="002060"/>
                </a:solidFill>
              </a:rPr>
              <a:t> Route, TRACON, Tower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Identify information requirements and evaluate new technologies</a:t>
            </a:r>
          </a:p>
          <a:p>
            <a:pPr lvl="3">
              <a:spcBef>
                <a:spcPts val="300"/>
              </a:spcBef>
            </a:pPr>
            <a:r>
              <a:rPr lang="en-US" sz="1100" dirty="0">
                <a:solidFill>
                  <a:srgbClr val="002060"/>
                </a:solidFill>
              </a:rPr>
              <a:t>Assess trust in automation</a:t>
            </a:r>
          </a:p>
          <a:p>
            <a:pPr>
              <a:spcBef>
                <a:spcPts val="300"/>
              </a:spcBef>
            </a:pPr>
            <a:r>
              <a:rPr lang="en-US" sz="1600" dirty="0" err="1">
                <a:solidFill>
                  <a:srgbClr val="002060"/>
                </a:solidFill>
              </a:rPr>
              <a:t>Biophysiological</a:t>
            </a:r>
            <a:r>
              <a:rPr lang="en-US" sz="1600" dirty="0">
                <a:solidFill>
                  <a:srgbClr val="002060"/>
                </a:solidFill>
              </a:rPr>
              <a:t> Research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Fatigue Risk Management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LED Lighting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Color Vision Requirements</a:t>
            </a:r>
          </a:p>
          <a:p>
            <a:pPr lvl="0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Human and Organizational Assessment</a:t>
            </a:r>
            <a:endParaRPr lang="en-US" sz="1400" dirty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Surveys, Training Assessments and System Safety Reviews</a:t>
            </a:r>
          </a:p>
          <a:p>
            <a:pPr lvl="0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Training and Performance 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Conduct job analyses, develop individual and group performance metrics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Evaluate training programs</a:t>
            </a:r>
          </a:p>
          <a:p>
            <a:pPr lvl="1">
              <a:spcBef>
                <a:spcPts val="300"/>
              </a:spcBef>
            </a:pPr>
            <a:r>
              <a:rPr lang="en-US" sz="1050" dirty="0">
                <a:solidFill>
                  <a:srgbClr val="002060"/>
                </a:solidFill>
              </a:rPr>
              <a:t>Maintain ATCS database; conduct analyses that respond to sponsors’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5676900" y="0"/>
            <a:ext cx="3467100" cy="6858000"/>
            <a:chOff x="5137031" y="586596"/>
            <a:chExt cx="3467404" cy="6858002"/>
          </a:xfrm>
        </p:grpSpPr>
        <p:grpSp>
          <p:nvGrpSpPr>
            <p:cNvPr id="5" name="Group 13"/>
            <p:cNvGrpSpPr>
              <a:grpSpLocks/>
            </p:cNvGrpSpPr>
            <p:nvPr userDrawn="1"/>
          </p:nvGrpSpPr>
          <p:grpSpPr bwMode="auto">
            <a:xfrm>
              <a:off x="5137031" y="586596"/>
              <a:ext cx="3466569" cy="6858002"/>
              <a:chOff x="3843068" y="457200"/>
              <a:chExt cx="3466569" cy="6858002"/>
            </a:xfrm>
          </p:grpSpPr>
          <p:pic>
            <p:nvPicPr>
              <p:cNvPr id="7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93" t="5788" r="12286" b="6036"/>
              <a:stretch>
                <a:fillRect/>
              </a:stretch>
            </p:blipFill>
            <p:spPr bwMode="auto">
              <a:xfrm>
                <a:off x="3843068" y="457200"/>
                <a:ext cx="3449732" cy="604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16"/>
              <p:cNvSpPr>
                <a:spLocks noChangeArrowheads="1"/>
              </p:cNvSpPr>
              <p:nvPr userDrawn="1"/>
            </p:nvSpPr>
            <p:spPr bwMode="auto">
              <a:xfrm>
                <a:off x="3859906" y="4856673"/>
                <a:ext cx="3449731" cy="2458529"/>
              </a:xfrm>
              <a:prstGeom prst="rect">
                <a:avLst/>
              </a:prstGeom>
              <a:solidFill>
                <a:srgbClr val="1D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 userDrawn="1"/>
          </p:nvSpPr>
          <p:spPr bwMode="auto">
            <a:xfrm>
              <a:off x="5137031" y="595222"/>
              <a:ext cx="3467404" cy="1630393"/>
            </a:xfrm>
            <a:prstGeom prst="rect">
              <a:avLst/>
            </a:prstGeom>
            <a:solidFill>
              <a:srgbClr val="1D2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</p:grpSp>
      <p:grpSp>
        <p:nvGrpSpPr>
          <p:cNvPr id="9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10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5788025" y="4398963"/>
            <a:ext cx="33559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994025" y="4398963"/>
            <a:ext cx="169862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98742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1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1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6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smtClean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600158" y="64028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5AEA7EA-CABD-417A-8879-4699B0724B2A}" type="slidenum">
              <a:rPr lang="en-US" sz="1600" b="1" kern="120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70" r:id="rId3"/>
    <p:sldLayoutId id="2147484471" r:id="rId4"/>
    <p:sldLayoutId id="2147484472" r:id="rId5"/>
    <p:sldLayoutId id="21474844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emf"/><Relationship Id="rId10" Type="http://schemas.openxmlformats.org/officeDocument/2006/relationships/hyperlink" Target="http://www.google.com/url?sa=i&amp;rct=j&amp;q=&amp;esrc=s&amp;source=images&amp;cd=&amp;cad=rja&amp;uact=8&amp;ved=0ahUKEwj17fDS_6bSAhUq2IMKHdMSCDIQjRwIBw&amp;url=http://actigraphcorp.com/products/wgt3x-bt-monitor/&amp;psig=AFQjCNGQxeKDKV_fRavSiGmI_yvBnamTRQ&amp;ust=1487966040837213" TargetMode="External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3528" y="589706"/>
            <a:ext cx="8472488" cy="609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altLang="en-US" sz="3600" dirty="0" smtClean="0"/>
              <a:t>Human Factors Research Division (AAM-500)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5085184"/>
            <a:ext cx="3168352" cy="648072"/>
          </a:xfrm>
        </p:spPr>
        <p:txBody>
          <a:bodyPr/>
          <a:lstStyle/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altLang="en-US" sz="1800" dirty="0" smtClean="0">
                <a:solidFill>
                  <a:srgbClr val="1D2F68"/>
                </a:solidFill>
                <a:latin typeface="+mj-lt"/>
              </a:rPr>
              <a:t>Flight Deck Human Factors Research Branch (AAM-510)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10470" r="-577" b="6196"/>
          <a:stretch/>
        </p:blipFill>
        <p:spPr bwMode="auto">
          <a:xfrm>
            <a:off x="4644008" y="1988840"/>
            <a:ext cx="429768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72668" y="5085184"/>
            <a:ext cx="3240360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solidFill>
                  <a:srgbClr val="1D2F68"/>
                </a:solidFill>
                <a:latin typeface="+mj-lt"/>
              </a:rPr>
              <a:t>NAS Human Factors Safety Research Branch (AAM-520)</a:t>
            </a:r>
            <a:endParaRPr lang="en-US" altLang="en-US" sz="1800" dirty="0">
              <a:solidFill>
                <a:srgbClr val="1D2F68"/>
              </a:solidFill>
              <a:latin typeface="+mj-lt"/>
            </a:endParaRPr>
          </a:p>
        </p:txBody>
      </p:sp>
      <p:pic>
        <p:nvPicPr>
          <p:cNvPr id="1026" name="Picture 2" descr="http://planes.findthebest.com/sites/default/files/1617/media/images/Cessna_Citation_Mustang_1_307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1" y="2011680"/>
            <a:ext cx="4022066" cy="268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1314"/>
            <a:ext cx="3227387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188640"/>
            <a:ext cx="8472488" cy="609600"/>
          </a:xfrm>
        </p:spPr>
        <p:txBody>
          <a:bodyPr/>
          <a:lstStyle/>
          <a:p>
            <a:r>
              <a:rPr lang="en-US" sz="2800" dirty="0" smtClean="0"/>
              <a:t>Capabilities (cont.)</a:t>
            </a:r>
            <a:endParaRPr lang="en-US" sz="28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8" y="1082002"/>
            <a:ext cx="2438635" cy="132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1" y="2696195"/>
            <a:ext cx="2254148" cy="1314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3" y="4213262"/>
            <a:ext cx="2236585" cy="166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210797"/>
            <a:ext cx="2229842" cy="167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908719"/>
            <a:ext cx="2232247" cy="167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22" y="917589"/>
            <a:ext cx="23943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81" y="2748335"/>
            <a:ext cx="1901825" cy="1328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Image result for pulsar actigraphy wat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41" y="2582739"/>
            <a:ext cx="1638349" cy="1638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ualtrics mobile screensho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22" y="4160163"/>
            <a:ext cx="2813188" cy="1771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6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188640"/>
            <a:ext cx="8472488" cy="609600"/>
          </a:xfrm>
        </p:spPr>
        <p:txBody>
          <a:bodyPr/>
          <a:lstStyle/>
          <a:p>
            <a:r>
              <a:rPr lang="en-US" sz="2800" dirty="0" smtClean="0"/>
              <a:t>Capabilities (cont.)</a:t>
            </a:r>
            <a:endParaRPr lang="en-US" sz="2800" dirty="0"/>
          </a:p>
        </p:txBody>
      </p:sp>
      <p:pic>
        <p:nvPicPr>
          <p:cNvPr id="2" name="Picture 2" descr="C:\Users\AAM510CR\AppData\Local\Microsoft\Windows\Temporary Internet Files\Content.Outlook\LBXN1KG9\Cockpit_from_vid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39" y="974586"/>
            <a:ext cx="2708917" cy="1883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AM510CR\AppData\Local\Microsoft\Windows\Temporary Internet Files\Content.Outlook\LBXN1KG9\EFVS_from_vide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" y="3642656"/>
            <a:ext cx="3594795" cy="2162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AM510CR\AppData\Local\Microsoft\Windows\Temporary Internet Files\Content.Outlook\LBXN1KG9\IMG_0048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8961"/>
          <a:stretch/>
        </p:blipFill>
        <p:spPr bwMode="auto">
          <a:xfrm>
            <a:off x="5405208" y="3061262"/>
            <a:ext cx="2189179" cy="1330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34" y="4331521"/>
            <a:ext cx="2011548" cy="1508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I:\Tower Scanning study\Pictures\DSC_42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9" y="4366440"/>
            <a:ext cx="2164137" cy="1438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5952583" y="4111025"/>
            <a:ext cx="1094428" cy="684017"/>
            <a:chOff x="4576354" y="2097786"/>
            <a:chExt cx="4002976" cy="2606040"/>
          </a:xfrm>
        </p:grpSpPr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354" y="2097786"/>
              <a:ext cx="4002976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125" y="3793374"/>
              <a:ext cx="1488376" cy="9104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C:\Users\AAM510CR\AppData\Local\Microsoft\Windows\Temporary Internet Files\Content.Outlook\LBXN1KG9\Tower_1_croppe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8" y="1007570"/>
            <a:ext cx="2803287" cy="234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AM510CR\AppData\Local\Microsoft\Windows\Temporary Internet Files\Content.Outlook\LBXN1KG9\DSC_424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13" y="937650"/>
            <a:ext cx="1284810" cy="1932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398497"/>
            <a:ext cx="3850571" cy="3747230"/>
            <a:chOff x="519329" y="1761351"/>
            <a:chExt cx="3326184" cy="3236916"/>
          </a:xfrm>
        </p:grpSpPr>
        <p:sp>
          <p:nvSpPr>
            <p:cNvPr id="4" name="Freeform 1"/>
            <p:cNvSpPr>
              <a:spLocks noChangeArrowheads="1"/>
            </p:cNvSpPr>
            <p:nvPr/>
          </p:nvSpPr>
          <p:spPr bwMode="auto">
            <a:xfrm>
              <a:off x="519335" y="2439174"/>
              <a:ext cx="1417221" cy="1316713"/>
            </a:xfrm>
            <a:custGeom>
              <a:avLst/>
              <a:gdLst>
                <a:gd name="T0" fmla="*/ 2687 w 3532"/>
                <a:gd name="T1" fmla="*/ 719 h 3282"/>
                <a:gd name="T2" fmla="*/ 2687 w 3532"/>
                <a:gd name="T3" fmla="*/ 719 h 3282"/>
                <a:gd name="T4" fmla="*/ 2687 w 3532"/>
                <a:gd name="T5" fmla="*/ 594 h 3282"/>
                <a:gd name="T6" fmla="*/ 2218 w 3532"/>
                <a:gd name="T7" fmla="*/ 94 h 3282"/>
                <a:gd name="T8" fmla="*/ 1750 w 3532"/>
                <a:gd name="T9" fmla="*/ 375 h 3282"/>
                <a:gd name="T10" fmla="*/ 781 w 3532"/>
                <a:gd name="T11" fmla="*/ 0 h 3282"/>
                <a:gd name="T12" fmla="*/ 750 w 3532"/>
                <a:gd name="T13" fmla="*/ 0 h 3282"/>
                <a:gd name="T14" fmla="*/ 0 w 3532"/>
                <a:gd name="T15" fmla="*/ 3281 h 3282"/>
                <a:gd name="T16" fmla="*/ 593 w 3532"/>
                <a:gd name="T17" fmla="*/ 2906 h 3282"/>
                <a:gd name="T18" fmla="*/ 750 w 3532"/>
                <a:gd name="T19" fmla="*/ 2343 h 3282"/>
                <a:gd name="T20" fmla="*/ 1750 w 3532"/>
                <a:gd name="T21" fmla="*/ 2219 h 3282"/>
                <a:gd name="T22" fmla="*/ 2031 w 3532"/>
                <a:gd name="T23" fmla="*/ 2062 h 3282"/>
                <a:gd name="T24" fmla="*/ 2718 w 3532"/>
                <a:gd name="T25" fmla="*/ 1625 h 3282"/>
                <a:gd name="T26" fmla="*/ 3531 w 3532"/>
                <a:gd name="T27" fmla="*/ 1000 h 3282"/>
                <a:gd name="T28" fmla="*/ 2687 w 3532"/>
                <a:gd name="T29" fmla="*/ 719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2" h="3282">
                  <a:moveTo>
                    <a:pt x="2687" y="719"/>
                  </a:moveTo>
                  <a:lnTo>
                    <a:pt x="2687" y="719"/>
                  </a:lnTo>
                  <a:cubicBezTo>
                    <a:pt x="2687" y="656"/>
                    <a:pt x="2687" y="625"/>
                    <a:pt x="2687" y="594"/>
                  </a:cubicBezTo>
                  <a:cubicBezTo>
                    <a:pt x="2687" y="312"/>
                    <a:pt x="2468" y="94"/>
                    <a:pt x="2218" y="94"/>
                  </a:cubicBezTo>
                  <a:cubicBezTo>
                    <a:pt x="2000" y="94"/>
                    <a:pt x="1843" y="187"/>
                    <a:pt x="1750" y="375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0" y="3281"/>
                    <a:pt x="0" y="3281"/>
                    <a:pt x="0" y="3281"/>
                  </a:cubicBezTo>
                  <a:cubicBezTo>
                    <a:pt x="593" y="2906"/>
                    <a:pt x="593" y="2906"/>
                    <a:pt x="593" y="2906"/>
                  </a:cubicBezTo>
                  <a:cubicBezTo>
                    <a:pt x="562" y="2719"/>
                    <a:pt x="625" y="2531"/>
                    <a:pt x="750" y="2343"/>
                  </a:cubicBezTo>
                  <a:cubicBezTo>
                    <a:pt x="1000" y="2031"/>
                    <a:pt x="1437" y="2000"/>
                    <a:pt x="1750" y="2219"/>
                  </a:cubicBezTo>
                  <a:cubicBezTo>
                    <a:pt x="2031" y="2062"/>
                    <a:pt x="2031" y="2062"/>
                    <a:pt x="2031" y="2062"/>
                  </a:cubicBezTo>
                  <a:cubicBezTo>
                    <a:pt x="2718" y="1625"/>
                    <a:pt x="2718" y="1625"/>
                    <a:pt x="2718" y="1625"/>
                  </a:cubicBezTo>
                  <a:cubicBezTo>
                    <a:pt x="2937" y="1343"/>
                    <a:pt x="3218" y="1125"/>
                    <a:pt x="3531" y="1000"/>
                  </a:cubicBezTo>
                  <a:lnTo>
                    <a:pt x="2687" y="719"/>
                  </a:lnTo>
                </a:path>
              </a:pathLst>
            </a:custGeom>
            <a:solidFill>
              <a:srgbClr val="A6A8F8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>
              <a:off x="519329" y="3265659"/>
              <a:ext cx="1003203" cy="1644120"/>
            </a:xfrm>
            <a:custGeom>
              <a:avLst/>
              <a:gdLst>
                <a:gd name="T0" fmla="*/ 2500 w 2501"/>
                <a:gd name="T1" fmla="*/ 0 h 4095"/>
                <a:gd name="T2" fmla="*/ 2500 w 2501"/>
                <a:gd name="T3" fmla="*/ 0 h 4095"/>
                <a:gd name="T4" fmla="*/ 1718 w 2501"/>
                <a:gd name="T5" fmla="*/ 469 h 4095"/>
                <a:gd name="T6" fmla="*/ 1656 w 2501"/>
                <a:gd name="T7" fmla="*/ 375 h 4095"/>
                <a:gd name="T8" fmla="*/ 937 w 2501"/>
                <a:gd name="T9" fmla="*/ 438 h 4095"/>
                <a:gd name="T10" fmla="*/ 875 w 2501"/>
                <a:gd name="T11" fmla="*/ 969 h 4095"/>
                <a:gd name="T12" fmla="*/ 0 w 2501"/>
                <a:gd name="T13" fmla="*/ 1500 h 4095"/>
                <a:gd name="T14" fmla="*/ 2093 w 2501"/>
                <a:gd name="T15" fmla="*/ 4094 h 4095"/>
                <a:gd name="T16" fmla="*/ 2156 w 2501"/>
                <a:gd name="T17" fmla="*/ 3469 h 4095"/>
                <a:gd name="T18" fmla="*/ 1812 w 2501"/>
                <a:gd name="T19" fmla="*/ 3000 h 4095"/>
                <a:gd name="T20" fmla="*/ 2343 w 2501"/>
                <a:gd name="T21" fmla="*/ 2125 h 4095"/>
                <a:gd name="T22" fmla="*/ 2406 w 2501"/>
                <a:gd name="T23" fmla="*/ 1625 h 4095"/>
                <a:gd name="T24" fmla="*/ 2468 w 2501"/>
                <a:gd name="T25" fmla="*/ 1000 h 4095"/>
                <a:gd name="T26" fmla="*/ 2406 w 2501"/>
                <a:gd name="T27" fmla="*/ 532 h 4095"/>
                <a:gd name="T28" fmla="*/ 2500 w 2501"/>
                <a:gd name="T29" fmla="*/ 0 h 4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1" h="4095">
                  <a:moveTo>
                    <a:pt x="2500" y="0"/>
                  </a:moveTo>
                  <a:lnTo>
                    <a:pt x="2500" y="0"/>
                  </a:lnTo>
                  <a:cubicBezTo>
                    <a:pt x="1718" y="469"/>
                    <a:pt x="1718" y="469"/>
                    <a:pt x="1718" y="469"/>
                  </a:cubicBezTo>
                  <a:cubicBezTo>
                    <a:pt x="1718" y="438"/>
                    <a:pt x="1687" y="407"/>
                    <a:pt x="1656" y="375"/>
                  </a:cubicBezTo>
                  <a:cubicBezTo>
                    <a:pt x="1437" y="219"/>
                    <a:pt x="1125" y="250"/>
                    <a:pt x="937" y="438"/>
                  </a:cubicBezTo>
                  <a:cubicBezTo>
                    <a:pt x="812" y="594"/>
                    <a:pt x="812" y="813"/>
                    <a:pt x="875" y="969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2093" y="4094"/>
                    <a:pt x="2093" y="4094"/>
                    <a:pt x="2093" y="4094"/>
                  </a:cubicBezTo>
                  <a:cubicBezTo>
                    <a:pt x="2156" y="3469"/>
                    <a:pt x="2156" y="3469"/>
                    <a:pt x="2156" y="3469"/>
                  </a:cubicBezTo>
                  <a:cubicBezTo>
                    <a:pt x="2000" y="3375"/>
                    <a:pt x="1875" y="3219"/>
                    <a:pt x="1812" y="3000"/>
                  </a:cubicBezTo>
                  <a:cubicBezTo>
                    <a:pt x="1718" y="2625"/>
                    <a:pt x="1968" y="2250"/>
                    <a:pt x="2343" y="2125"/>
                  </a:cubicBezTo>
                  <a:cubicBezTo>
                    <a:pt x="2406" y="1625"/>
                    <a:pt x="2406" y="1625"/>
                    <a:pt x="2406" y="1625"/>
                  </a:cubicBezTo>
                  <a:cubicBezTo>
                    <a:pt x="2468" y="1000"/>
                    <a:pt x="2468" y="1000"/>
                    <a:pt x="2468" y="1000"/>
                  </a:cubicBezTo>
                  <a:cubicBezTo>
                    <a:pt x="2437" y="844"/>
                    <a:pt x="2406" y="688"/>
                    <a:pt x="2406" y="532"/>
                  </a:cubicBezTo>
                  <a:cubicBezTo>
                    <a:pt x="2406" y="344"/>
                    <a:pt x="2437" y="157"/>
                    <a:pt x="2500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1322602" y="3844375"/>
              <a:ext cx="1441991" cy="1153892"/>
            </a:xfrm>
            <a:custGeom>
              <a:avLst/>
              <a:gdLst>
                <a:gd name="T0" fmla="*/ 3592 w 3593"/>
                <a:gd name="T1" fmla="*/ 2875 h 2876"/>
                <a:gd name="T2" fmla="*/ 3592 w 3593"/>
                <a:gd name="T3" fmla="*/ 2875 h 2876"/>
                <a:gd name="T4" fmla="*/ 3186 w 3593"/>
                <a:gd name="T5" fmla="*/ 2469 h 2876"/>
                <a:gd name="T6" fmla="*/ 2592 w 3593"/>
                <a:gd name="T7" fmla="*/ 2437 h 2876"/>
                <a:gd name="T8" fmla="*/ 2217 w 3593"/>
                <a:gd name="T9" fmla="*/ 1469 h 2876"/>
                <a:gd name="T10" fmla="*/ 1437 w 3593"/>
                <a:gd name="T11" fmla="*/ 656 h 2876"/>
                <a:gd name="T12" fmla="*/ 687 w 3593"/>
                <a:gd name="T13" fmla="*/ 0 h 2876"/>
                <a:gd name="T14" fmla="*/ 562 w 3593"/>
                <a:gd name="T15" fmla="*/ 906 h 2876"/>
                <a:gd name="T16" fmla="*/ 437 w 3593"/>
                <a:gd name="T17" fmla="*/ 937 h 2876"/>
                <a:gd name="T18" fmla="*/ 62 w 3593"/>
                <a:gd name="T19" fmla="*/ 1500 h 2876"/>
                <a:gd name="T20" fmla="*/ 437 w 3593"/>
                <a:gd name="T21" fmla="*/ 1875 h 2876"/>
                <a:gd name="T22" fmla="*/ 312 w 3593"/>
                <a:gd name="T23" fmla="*/ 2875 h 2876"/>
                <a:gd name="T24" fmla="*/ 3592 w 3593"/>
                <a:gd name="T25" fmla="*/ 2875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93" h="2876">
                  <a:moveTo>
                    <a:pt x="3592" y="2875"/>
                  </a:moveTo>
                  <a:lnTo>
                    <a:pt x="3592" y="2875"/>
                  </a:lnTo>
                  <a:cubicBezTo>
                    <a:pt x="3186" y="2469"/>
                    <a:pt x="3186" y="2469"/>
                    <a:pt x="3186" y="2469"/>
                  </a:cubicBezTo>
                  <a:cubicBezTo>
                    <a:pt x="2999" y="2531"/>
                    <a:pt x="2780" y="2531"/>
                    <a:pt x="2592" y="2437"/>
                  </a:cubicBezTo>
                  <a:cubicBezTo>
                    <a:pt x="2249" y="2250"/>
                    <a:pt x="2093" y="1844"/>
                    <a:pt x="2217" y="1469"/>
                  </a:cubicBezTo>
                  <a:cubicBezTo>
                    <a:pt x="1437" y="656"/>
                    <a:pt x="1437" y="656"/>
                    <a:pt x="1437" y="656"/>
                  </a:cubicBezTo>
                  <a:cubicBezTo>
                    <a:pt x="1125" y="531"/>
                    <a:pt x="843" y="312"/>
                    <a:pt x="687" y="0"/>
                  </a:cubicBezTo>
                  <a:cubicBezTo>
                    <a:pt x="562" y="906"/>
                    <a:pt x="562" y="906"/>
                    <a:pt x="562" y="906"/>
                  </a:cubicBezTo>
                  <a:cubicBezTo>
                    <a:pt x="531" y="906"/>
                    <a:pt x="468" y="906"/>
                    <a:pt x="437" y="937"/>
                  </a:cubicBezTo>
                  <a:cubicBezTo>
                    <a:pt x="156" y="969"/>
                    <a:pt x="0" y="1250"/>
                    <a:pt x="62" y="1500"/>
                  </a:cubicBezTo>
                  <a:cubicBezTo>
                    <a:pt x="93" y="1719"/>
                    <a:pt x="250" y="1844"/>
                    <a:pt x="437" y="1875"/>
                  </a:cubicBezTo>
                  <a:cubicBezTo>
                    <a:pt x="312" y="2875"/>
                    <a:pt x="312" y="2875"/>
                    <a:pt x="312" y="2875"/>
                  </a:cubicBezTo>
                  <a:lnTo>
                    <a:pt x="3592" y="287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2086947" y="3955873"/>
              <a:ext cx="1654311" cy="1040627"/>
            </a:xfrm>
            <a:custGeom>
              <a:avLst/>
              <a:gdLst>
                <a:gd name="T0" fmla="*/ 4124 w 4125"/>
                <a:gd name="T1" fmla="*/ 0 h 2595"/>
                <a:gd name="T2" fmla="*/ 4124 w 4125"/>
                <a:gd name="T3" fmla="*/ 0 h 2595"/>
                <a:gd name="T4" fmla="*/ 3499 w 4125"/>
                <a:gd name="T5" fmla="*/ 63 h 2595"/>
                <a:gd name="T6" fmla="*/ 3093 w 4125"/>
                <a:gd name="T7" fmla="*/ 500 h 2595"/>
                <a:gd name="T8" fmla="*/ 2124 w 4125"/>
                <a:gd name="T9" fmla="*/ 188 h 2595"/>
                <a:gd name="T10" fmla="*/ 999 w 4125"/>
                <a:gd name="T11" fmla="*/ 313 h 2595"/>
                <a:gd name="T12" fmla="*/ 187 w 4125"/>
                <a:gd name="T13" fmla="*/ 531 h 2595"/>
                <a:gd name="T14" fmla="*/ 0 w 4125"/>
                <a:gd name="T15" fmla="*/ 500 h 2595"/>
                <a:gd name="T16" fmla="*/ 655 w 4125"/>
                <a:gd name="T17" fmla="*/ 1156 h 2595"/>
                <a:gd name="T18" fmla="*/ 561 w 4125"/>
                <a:gd name="T19" fmla="*/ 1250 h 2595"/>
                <a:gd name="T20" fmla="*/ 811 w 4125"/>
                <a:gd name="T21" fmla="*/ 1938 h 2595"/>
                <a:gd name="T22" fmla="*/ 1311 w 4125"/>
                <a:gd name="T23" fmla="*/ 1875 h 2595"/>
                <a:gd name="T24" fmla="*/ 2030 w 4125"/>
                <a:gd name="T25" fmla="*/ 2594 h 2595"/>
                <a:gd name="T26" fmla="*/ 4124 w 4125"/>
                <a:gd name="T27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5" h="2595">
                  <a:moveTo>
                    <a:pt x="4124" y="0"/>
                  </a:moveTo>
                  <a:lnTo>
                    <a:pt x="4124" y="0"/>
                  </a:lnTo>
                  <a:cubicBezTo>
                    <a:pt x="3499" y="63"/>
                    <a:pt x="3499" y="63"/>
                    <a:pt x="3499" y="63"/>
                  </a:cubicBezTo>
                  <a:cubicBezTo>
                    <a:pt x="3436" y="250"/>
                    <a:pt x="3280" y="406"/>
                    <a:pt x="3093" y="500"/>
                  </a:cubicBezTo>
                  <a:cubicBezTo>
                    <a:pt x="2749" y="688"/>
                    <a:pt x="2311" y="531"/>
                    <a:pt x="2124" y="188"/>
                  </a:cubicBezTo>
                  <a:cubicBezTo>
                    <a:pt x="999" y="313"/>
                    <a:pt x="999" y="313"/>
                    <a:pt x="999" y="313"/>
                  </a:cubicBezTo>
                  <a:cubicBezTo>
                    <a:pt x="749" y="438"/>
                    <a:pt x="468" y="531"/>
                    <a:pt x="187" y="531"/>
                  </a:cubicBezTo>
                  <a:cubicBezTo>
                    <a:pt x="125" y="531"/>
                    <a:pt x="62" y="500"/>
                    <a:pt x="0" y="500"/>
                  </a:cubicBezTo>
                  <a:cubicBezTo>
                    <a:pt x="655" y="1156"/>
                    <a:pt x="655" y="1156"/>
                    <a:pt x="655" y="1156"/>
                  </a:cubicBezTo>
                  <a:cubicBezTo>
                    <a:pt x="624" y="1188"/>
                    <a:pt x="593" y="1219"/>
                    <a:pt x="561" y="1250"/>
                  </a:cubicBezTo>
                  <a:cubicBezTo>
                    <a:pt x="468" y="1500"/>
                    <a:pt x="561" y="1813"/>
                    <a:pt x="811" y="1938"/>
                  </a:cubicBezTo>
                  <a:cubicBezTo>
                    <a:pt x="968" y="2000"/>
                    <a:pt x="1186" y="1969"/>
                    <a:pt x="1311" y="1875"/>
                  </a:cubicBezTo>
                  <a:cubicBezTo>
                    <a:pt x="2030" y="2594"/>
                    <a:pt x="2030" y="2594"/>
                    <a:pt x="2030" y="2594"/>
                  </a:cubicBezTo>
                  <a:lnTo>
                    <a:pt x="4124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2649588" y="2527663"/>
              <a:ext cx="1178363" cy="1592796"/>
            </a:xfrm>
            <a:custGeom>
              <a:avLst/>
              <a:gdLst>
                <a:gd name="T0" fmla="*/ 2938 w 2939"/>
                <a:gd name="T1" fmla="*/ 3281 h 3969"/>
                <a:gd name="T2" fmla="*/ 2938 w 2939"/>
                <a:gd name="T3" fmla="*/ 3281 h 3969"/>
                <a:gd name="T4" fmla="*/ 2188 w 2939"/>
                <a:gd name="T5" fmla="*/ 0 h 3969"/>
                <a:gd name="T6" fmla="*/ 1813 w 2939"/>
                <a:gd name="T7" fmla="*/ 593 h 3969"/>
                <a:gd name="T8" fmla="*/ 1906 w 2939"/>
                <a:gd name="T9" fmla="*/ 1156 h 3969"/>
                <a:gd name="T10" fmla="*/ 1063 w 2939"/>
                <a:gd name="T11" fmla="*/ 1750 h 3969"/>
                <a:gd name="T12" fmla="*/ 469 w 2939"/>
                <a:gd name="T13" fmla="*/ 2687 h 3969"/>
                <a:gd name="T14" fmla="*/ 0 w 2939"/>
                <a:gd name="T15" fmla="*/ 3593 h 3969"/>
                <a:gd name="T16" fmla="*/ 875 w 2939"/>
                <a:gd name="T17" fmla="*/ 3499 h 3969"/>
                <a:gd name="T18" fmla="*/ 938 w 2939"/>
                <a:gd name="T19" fmla="*/ 3625 h 3969"/>
                <a:gd name="T20" fmla="*/ 1594 w 2939"/>
                <a:gd name="T21" fmla="*/ 3843 h 3969"/>
                <a:gd name="T22" fmla="*/ 1875 w 2939"/>
                <a:gd name="T23" fmla="*/ 3406 h 3969"/>
                <a:gd name="T24" fmla="*/ 2938 w 2939"/>
                <a:gd name="T25" fmla="*/ 3312 h 3969"/>
                <a:gd name="T26" fmla="*/ 2938 w 2939"/>
                <a:gd name="T27" fmla="*/ 3281 h 3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9" h="3969">
                  <a:moveTo>
                    <a:pt x="2938" y="3281"/>
                  </a:moveTo>
                  <a:lnTo>
                    <a:pt x="2938" y="3281"/>
                  </a:lnTo>
                  <a:cubicBezTo>
                    <a:pt x="2188" y="0"/>
                    <a:pt x="2188" y="0"/>
                    <a:pt x="2188" y="0"/>
                  </a:cubicBezTo>
                  <a:cubicBezTo>
                    <a:pt x="1813" y="593"/>
                    <a:pt x="1813" y="593"/>
                    <a:pt x="1813" y="593"/>
                  </a:cubicBezTo>
                  <a:cubicBezTo>
                    <a:pt x="1938" y="750"/>
                    <a:pt x="1969" y="968"/>
                    <a:pt x="1906" y="1156"/>
                  </a:cubicBezTo>
                  <a:cubicBezTo>
                    <a:pt x="1844" y="1562"/>
                    <a:pt x="1469" y="1812"/>
                    <a:pt x="1063" y="1750"/>
                  </a:cubicBezTo>
                  <a:cubicBezTo>
                    <a:pt x="469" y="2687"/>
                    <a:pt x="469" y="2687"/>
                    <a:pt x="469" y="2687"/>
                  </a:cubicBezTo>
                  <a:cubicBezTo>
                    <a:pt x="406" y="3031"/>
                    <a:pt x="219" y="3343"/>
                    <a:pt x="0" y="3593"/>
                  </a:cubicBezTo>
                  <a:cubicBezTo>
                    <a:pt x="875" y="3499"/>
                    <a:pt x="875" y="3499"/>
                    <a:pt x="875" y="3499"/>
                  </a:cubicBezTo>
                  <a:cubicBezTo>
                    <a:pt x="906" y="3531"/>
                    <a:pt x="906" y="3562"/>
                    <a:pt x="938" y="3625"/>
                  </a:cubicBezTo>
                  <a:cubicBezTo>
                    <a:pt x="1031" y="3843"/>
                    <a:pt x="1344" y="3968"/>
                    <a:pt x="1594" y="3843"/>
                  </a:cubicBezTo>
                  <a:cubicBezTo>
                    <a:pt x="1781" y="3750"/>
                    <a:pt x="1875" y="3593"/>
                    <a:pt x="1875" y="3406"/>
                  </a:cubicBezTo>
                  <a:cubicBezTo>
                    <a:pt x="2938" y="3312"/>
                    <a:pt x="2938" y="3312"/>
                    <a:pt x="2938" y="3312"/>
                  </a:cubicBezTo>
                  <a:lnTo>
                    <a:pt x="2938" y="3281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262109" y="1798522"/>
              <a:ext cx="1242059" cy="1605185"/>
            </a:xfrm>
            <a:custGeom>
              <a:avLst/>
              <a:gdLst>
                <a:gd name="T0" fmla="*/ 2469 w 3095"/>
                <a:gd name="T1" fmla="*/ 2438 h 4001"/>
                <a:gd name="T2" fmla="*/ 2469 w 3095"/>
                <a:gd name="T3" fmla="*/ 2438 h 4001"/>
                <a:gd name="T4" fmla="*/ 3094 w 3095"/>
                <a:gd name="T5" fmla="*/ 1469 h 4001"/>
                <a:gd name="T6" fmla="*/ 0 w 3095"/>
                <a:gd name="T7" fmla="*/ 0 h 4001"/>
                <a:gd name="T8" fmla="*/ 250 w 3095"/>
                <a:gd name="T9" fmla="*/ 719 h 4001"/>
                <a:gd name="T10" fmla="*/ 750 w 3095"/>
                <a:gd name="T11" fmla="*/ 1000 h 4001"/>
                <a:gd name="T12" fmla="*/ 657 w 3095"/>
                <a:gd name="T13" fmla="*/ 2000 h 4001"/>
                <a:gd name="T14" fmla="*/ 1032 w 3095"/>
                <a:gd name="T15" fmla="*/ 3094 h 4001"/>
                <a:gd name="T16" fmla="*/ 1438 w 3095"/>
                <a:gd name="T17" fmla="*/ 4000 h 4001"/>
                <a:gd name="T18" fmla="*/ 1938 w 3095"/>
                <a:gd name="T19" fmla="*/ 3250 h 4001"/>
                <a:gd name="T20" fmla="*/ 2063 w 3095"/>
                <a:gd name="T21" fmla="*/ 3281 h 4001"/>
                <a:gd name="T22" fmla="*/ 2657 w 3095"/>
                <a:gd name="T23" fmla="*/ 2906 h 4001"/>
                <a:gd name="T24" fmla="*/ 2469 w 3095"/>
                <a:gd name="T25" fmla="*/ 2438 h 4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5" h="4001">
                  <a:moveTo>
                    <a:pt x="2469" y="2438"/>
                  </a:moveTo>
                  <a:lnTo>
                    <a:pt x="2469" y="2438"/>
                  </a:lnTo>
                  <a:cubicBezTo>
                    <a:pt x="3094" y="1469"/>
                    <a:pt x="3094" y="1469"/>
                    <a:pt x="3094" y="14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0" y="719"/>
                    <a:pt x="250" y="719"/>
                    <a:pt x="250" y="719"/>
                  </a:cubicBezTo>
                  <a:cubicBezTo>
                    <a:pt x="438" y="719"/>
                    <a:pt x="625" y="813"/>
                    <a:pt x="750" y="1000"/>
                  </a:cubicBezTo>
                  <a:cubicBezTo>
                    <a:pt x="1000" y="1313"/>
                    <a:pt x="969" y="1750"/>
                    <a:pt x="657" y="2000"/>
                  </a:cubicBezTo>
                  <a:cubicBezTo>
                    <a:pt x="1032" y="3094"/>
                    <a:pt x="1032" y="3094"/>
                    <a:pt x="1032" y="3094"/>
                  </a:cubicBezTo>
                  <a:cubicBezTo>
                    <a:pt x="1250" y="3344"/>
                    <a:pt x="1407" y="3656"/>
                    <a:pt x="1438" y="4000"/>
                  </a:cubicBezTo>
                  <a:cubicBezTo>
                    <a:pt x="1938" y="3250"/>
                    <a:pt x="1938" y="3250"/>
                    <a:pt x="1938" y="3250"/>
                  </a:cubicBezTo>
                  <a:cubicBezTo>
                    <a:pt x="1969" y="3281"/>
                    <a:pt x="2000" y="3281"/>
                    <a:pt x="2063" y="3281"/>
                  </a:cubicBezTo>
                  <a:cubicBezTo>
                    <a:pt x="2313" y="3344"/>
                    <a:pt x="2594" y="3188"/>
                    <a:pt x="2657" y="2906"/>
                  </a:cubicBezTo>
                  <a:cubicBezTo>
                    <a:pt x="2688" y="2719"/>
                    <a:pt x="2625" y="2531"/>
                    <a:pt x="2469" y="243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Freeform 12"/>
            <p:cNvSpPr>
              <a:spLocks noChangeArrowheads="1"/>
            </p:cNvSpPr>
            <p:nvPr/>
          </p:nvSpPr>
          <p:spPr bwMode="auto">
            <a:xfrm>
              <a:off x="908580" y="1761351"/>
              <a:ext cx="1641923" cy="1153892"/>
            </a:xfrm>
            <a:custGeom>
              <a:avLst/>
              <a:gdLst>
                <a:gd name="T0" fmla="*/ 3843 w 4094"/>
                <a:gd name="T1" fmla="*/ 1938 h 2876"/>
                <a:gd name="T2" fmla="*/ 3843 w 4094"/>
                <a:gd name="T3" fmla="*/ 1938 h 2876"/>
                <a:gd name="T4" fmla="*/ 3937 w 4094"/>
                <a:gd name="T5" fmla="*/ 1250 h 2876"/>
                <a:gd name="T6" fmla="*/ 3437 w 4094"/>
                <a:gd name="T7" fmla="*/ 1063 h 2876"/>
                <a:gd name="T8" fmla="*/ 3094 w 4094"/>
                <a:gd name="T9" fmla="*/ 0 h 2876"/>
                <a:gd name="T10" fmla="*/ 0 w 4094"/>
                <a:gd name="T11" fmla="*/ 1500 h 2876"/>
                <a:gd name="T12" fmla="*/ 688 w 4094"/>
                <a:gd name="T13" fmla="*/ 1750 h 2876"/>
                <a:gd name="T14" fmla="*/ 1250 w 4094"/>
                <a:gd name="T15" fmla="*/ 1532 h 2876"/>
                <a:gd name="T16" fmla="*/ 1969 w 4094"/>
                <a:gd name="T17" fmla="*/ 2219 h 2876"/>
                <a:gd name="T18" fmla="*/ 3063 w 4094"/>
                <a:gd name="T19" fmla="*/ 2594 h 2876"/>
                <a:gd name="T20" fmla="*/ 3125 w 4094"/>
                <a:gd name="T21" fmla="*/ 2594 h 2876"/>
                <a:gd name="T22" fmla="*/ 4031 w 4094"/>
                <a:gd name="T23" fmla="*/ 2875 h 2876"/>
                <a:gd name="T24" fmla="*/ 3749 w 4094"/>
                <a:gd name="T25" fmla="*/ 2000 h 2876"/>
                <a:gd name="T26" fmla="*/ 3843 w 4094"/>
                <a:gd name="T27" fmla="*/ 1938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4" h="2876">
                  <a:moveTo>
                    <a:pt x="3843" y="1938"/>
                  </a:moveTo>
                  <a:lnTo>
                    <a:pt x="3843" y="1938"/>
                  </a:lnTo>
                  <a:cubicBezTo>
                    <a:pt x="4062" y="1782"/>
                    <a:pt x="4093" y="1469"/>
                    <a:pt x="3937" y="1250"/>
                  </a:cubicBezTo>
                  <a:cubicBezTo>
                    <a:pt x="3812" y="1094"/>
                    <a:pt x="3624" y="1032"/>
                    <a:pt x="3437" y="1063"/>
                  </a:cubicBezTo>
                  <a:cubicBezTo>
                    <a:pt x="3094" y="0"/>
                    <a:pt x="3094" y="0"/>
                    <a:pt x="3094" y="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688" y="1750"/>
                    <a:pt x="688" y="1750"/>
                    <a:pt x="688" y="1750"/>
                  </a:cubicBezTo>
                  <a:cubicBezTo>
                    <a:pt x="844" y="1594"/>
                    <a:pt x="1032" y="1532"/>
                    <a:pt x="1250" y="1532"/>
                  </a:cubicBezTo>
                  <a:cubicBezTo>
                    <a:pt x="1625" y="1532"/>
                    <a:pt x="1969" y="1813"/>
                    <a:pt x="1969" y="2219"/>
                  </a:cubicBezTo>
                  <a:cubicBezTo>
                    <a:pt x="3063" y="2594"/>
                    <a:pt x="3063" y="2594"/>
                    <a:pt x="3063" y="2594"/>
                  </a:cubicBezTo>
                  <a:cubicBezTo>
                    <a:pt x="3094" y="2594"/>
                    <a:pt x="3094" y="2594"/>
                    <a:pt x="3125" y="2594"/>
                  </a:cubicBezTo>
                  <a:cubicBezTo>
                    <a:pt x="3437" y="2594"/>
                    <a:pt x="3749" y="2688"/>
                    <a:pt x="4031" y="2875"/>
                  </a:cubicBezTo>
                  <a:cubicBezTo>
                    <a:pt x="3749" y="2000"/>
                    <a:pt x="3749" y="2000"/>
                    <a:pt x="3749" y="2000"/>
                  </a:cubicBezTo>
                  <a:cubicBezTo>
                    <a:pt x="3781" y="2000"/>
                    <a:pt x="3812" y="1969"/>
                    <a:pt x="3843" y="1938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26" name="Freeform 54"/>
            <p:cNvSpPr>
              <a:spLocks noEditPoints="1"/>
            </p:cNvSpPr>
            <p:nvPr/>
          </p:nvSpPr>
          <p:spPr bwMode="auto">
            <a:xfrm>
              <a:off x="1731615" y="3055456"/>
              <a:ext cx="917972" cy="823913"/>
            </a:xfrm>
            <a:custGeom>
              <a:avLst/>
              <a:gdLst>
                <a:gd name="T0" fmla="*/ 86 w 105"/>
                <a:gd name="T1" fmla="*/ 28 h 93"/>
                <a:gd name="T2" fmla="*/ 66 w 105"/>
                <a:gd name="T3" fmla="*/ 20 h 93"/>
                <a:gd name="T4" fmla="*/ 45 w 105"/>
                <a:gd name="T5" fmla="*/ 10 h 93"/>
                <a:gd name="T6" fmla="*/ 19 w 105"/>
                <a:gd name="T7" fmla="*/ 28 h 93"/>
                <a:gd name="T8" fmla="*/ 18 w 105"/>
                <a:gd name="T9" fmla="*/ 65 h 93"/>
                <a:gd name="T10" fmla="*/ 18 w 105"/>
                <a:gd name="T11" fmla="*/ 49 h 93"/>
                <a:gd name="T12" fmla="*/ 18 w 105"/>
                <a:gd name="T13" fmla="*/ 65 h 93"/>
                <a:gd name="T14" fmla="*/ 18 w 105"/>
                <a:gd name="T15" fmla="*/ 89 h 93"/>
                <a:gd name="T16" fmla="*/ 33 w 105"/>
                <a:gd name="T17" fmla="*/ 77 h 93"/>
                <a:gd name="T18" fmla="*/ 40 w 105"/>
                <a:gd name="T19" fmla="*/ 88 h 93"/>
                <a:gd name="T20" fmla="*/ 35 w 105"/>
                <a:gd name="T21" fmla="*/ 56 h 93"/>
                <a:gd name="T22" fmla="*/ 35 w 105"/>
                <a:gd name="T23" fmla="*/ 38 h 93"/>
                <a:gd name="T24" fmla="*/ 35 w 105"/>
                <a:gd name="T25" fmla="*/ 21 h 93"/>
                <a:gd name="T26" fmla="*/ 35 w 105"/>
                <a:gd name="T27" fmla="*/ 38 h 93"/>
                <a:gd name="T28" fmla="*/ 48 w 105"/>
                <a:gd name="T29" fmla="*/ 65 h 93"/>
                <a:gd name="T30" fmla="*/ 50 w 105"/>
                <a:gd name="T31" fmla="*/ 49 h 93"/>
                <a:gd name="T32" fmla="*/ 57 w 105"/>
                <a:gd name="T33" fmla="*/ 61 h 93"/>
                <a:gd name="T34" fmla="*/ 62 w 105"/>
                <a:gd name="T35" fmla="*/ 38 h 93"/>
                <a:gd name="T36" fmla="*/ 69 w 105"/>
                <a:gd name="T37" fmla="*/ 23 h 93"/>
                <a:gd name="T38" fmla="*/ 71 w 105"/>
                <a:gd name="T39" fmla="*/ 23 h 93"/>
                <a:gd name="T40" fmla="*/ 83 w 105"/>
                <a:gd name="T41" fmla="*/ 48 h 93"/>
                <a:gd name="T42" fmla="*/ 53 w 105"/>
                <a:gd name="T43" fmla="*/ 89 h 93"/>
                <a:gd name="T44" fmla="*/ 68 w 105"/>
                <a:gd name="T45" fmla="*/ 77 h 93"/>
                <a:gd name="T46" fmla="*/ 75 w 105"/>
                <a:gd name="T47" fmla="*/ 88 h 93"/>
                <a:gd name="T48" fmla="*/ 80 w 105"/>
                <a:gd name="T49" fmla="*/ 65 h 93"/>
                <a:gd name="T50" fmla="*/ 87 w 105"/>
                <a:gd name="T51" fmla="*/ 51 h 93"/>
                <a:gd name="T52" fmla="*/ 88 w 105"/>
                <a:gd name="T53" fmla="*/ 51 h 93"/>
                <a:gd name="T54" fmla="*/ 11 w 105"/>
                <a:gd name="T55" fmla="*/ 60 h 93"/>
                <a:gd name="T56" fmla="*/ 14 w 105"/>
                <a:gd name="T57" fmla="*/ 49 h 93"/>
                <a:gd name="T58" fmla="*/ 28 w 105"/>
                <a:gd name="T59" fmla="*/ 89 h 93"/>
                <a:gd name="T60" fmla="*/ 31 w 105"/>
                <a:gd name="T61" fmla="*/ 78 h 93"/>
                <a:gd name="T62" fmla="*/ 42 w 105"/>
                <a:gd name="T63" fmla="*/ 89 h 93"/>
                <a:gd name="T64" fmla="*/ 51 w 105"/>
                <a:gd name="T65" fmla="*/ 89 h 93"/>
                <a:gd name="T66" fmla="*/ 35 w 105"/>
                <a:gd name="T67" fmla="*/ 75 h 93"/>
                <a:gd name="T68" fmla="*/ 35 w 105"/>
                <a:gd name="T69" fmla="*/ 57 h 93"/>
                <a:gd name="T70" fmla="*/ 21 w 105"/>
                <a:gd name="T71" fmla="*/ 64 h 93"/>
                <a:gd name="T72" fmla="*/ 21 w 105"/>
                <a:gd name="T73" fmla="*/ 50 h 93"/>
                <a:gd name="T74" fmla="*/ 19 w 105"/>
                <a:gd name="T75" fmla="*/ 47 h 93"/>
                <a:gd name="T76" fmla="*/ 9 w 105"/>
                <a:gd name="T77" fmla="*/ 38 h 93"/>
                <a:gd name="T78" fmla="*/ 28 w 105"/>
                <a:gd name="T79" fmla="*/ 33 h 93"/>
                <a:gd name="T80" fmla="*/ 31 w 105"/>
                <a:gd name="T81" fmla="*/ 22 h 93"/>
                <a:gd name="T82" fmla="*/ 33 w 105"/>
                <a:gd name="T83" fmla="*/ 19 h 93"/>
                <a:gd name="T84" fmla="*/ 43 w 105"/>
                <a:gd name="T85" fmla="*/ 10 h 93"/>
                <a:gd name="T86" fmla="*/ 42 w 105"/>
                <a:gd name="T87" fmla="*/ 33 h 93"/>
                <a:gd name="T88" fmla="*/ 49 w 105"/>
                <a:gd name="T89" fmla="*/ 29 h 93"/>
                <a:gd name="T90" fmla="*/ 64 w 105"/>
                <a:gd name="T91" fmla="*/ 34 h 93"/>
                <a:gd name="T92" fmla="*/ 66 w 105"/>
                <a:gd name="T93" fmla="*/ 22 h 93"/>
                <a:gd name="T94" fmla="*/ 68 w 105"/>
                <a:gd name="T95" fmla="*/ 19 h 93"/>
                <a:gd name="T96" fmla="*/ 78 w 105"/>
                <a:gd name="T97" fmla="*/ 10 h 93"/>
                <a:gd name="T98" fmla="*/ 76 w 105"/>
                <a:gd name="T99" fmla="*/ 34 h 93"/>
                <a:gd name="T100" fmla="*/ 74 w 105"/>
                <a:gd name="T101" fmla="*/ 21 h 93"/>
                <a:gd name="T102" fmla="*/ 64 w 105"/>
                <a:gd name="T103" fmla="*/ 88 h 93"/>
                <a:gd name="T104" fmla="*/ 66 w 105"/>
                <a:gd name="T105" fmla="*/ 78 h 93"/>
                <a:gd name="T106" fmla="*/ 76 w 105"/>
                <a:gd name="T107" fmla="*/ 90 h 93"/>
                <a:gd name="T108" fmla="*/ 74 w 105"/>
                <a:gd name="T109" fmla="*/ 77 h 93"/>
                <a:gd name="T110" fmla="*/ 70 w 105"/>
                <a:gd name="T111" fmla="*/ 75 h 93"/>
                <a:gd name="T112" fmla="*/ 70 w 105"/>
                <a:gd name="T113" fmla="*/ 57 h 93"/>
                <a:gd name="T114" fmla="*/ 82 w 105"/>
                <a:gd name="T115" fmla="*/ 62 h 93"/>
                <a:gd name="T116" fmla="*/ 84 w 105"/>
                <a:gd name="T117" fmla="*/ 50 h 93"/>
                <a:gd name="T118" fmla="*/ 86 w 105"/>
                <a:gd name="T119" fmla="*/ 47 h 93"/>
                <a:gd name="T120" fmla="*/ 96 w 105"/>
                <a:gd name="T121" fmla="*/ 38 h 93"/>
                <a:gd name="T122" fmla="*/ 94 w 105"/>
                <a:gd name="T123" fmla="*/ 62 h 93"/>
                <a:gd name="T124" fmla="*/ 92 w 105"/>
                <a:gd name="T125" fmla="*/ 4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93">
                  <a:moveTo>
                    <a:pt x="92" y="48"/>
                  </a:moveTo>
                  <a:cubicBezTo>
                    <a:pt x="95" y="46"/>
                    <a:pt x="97" y="41"/>
                    <a:pt x="97" y="38"/>
                  </a:cubicBezTo>
                  <a:cubicBezTo>
                    <a:pt x="97" y="32"/>
                    <a:pt x="93" y="28"/>
                    <a:pt x="88" y="28"/>
                  </a:cubicBezTo>
                  <a:cubicBezTo>
                    <a:pt x="87" y="28"/>
                    <a:pt x="86" y="28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4" y="25"/>
                    <a:pt x="80" y="21"/>
                    <a:pt x="74" y="20"/>
                  </a:cubicBezTo>
                  <a:cubicBezTo>
                    <a:pt x="78" y="18"/>
                    <a:pt x="80" y="13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65" y="0"/>
                    <a:pt x="60" y="4"/>
                    <a:pt x="60" y="10"/>
                  </a:cubicBezTo>
                  <a:cubicBezTo>
                    <a:pt x="60" y="13"/>
                    <a:pt x="63" y="18"/>
                    <a:pt x="66" y="20"/>
                  </a:cubicBezTo>
                  <a:cubicBezTo>
                    <a:pt x="61" y="21"/>
                    <a:pt x="57" y="25"/>
                    <a:pt x="54" y="28"/>
                  </a:cubicBezTo>
                  <a:cubicBezTo>
                    <a:pt x="54" y="28"/>
                    <a:pt x="53" y="28"/>
                    <a:pt x="53" y="28"/>
                  </a:cubicBezTo>
                  <a:cubicBezTo>
                    <a:pt x="52" y="28"/>
                    <a:pt x="51" y="28"/>
                    <a:pt x="51" y="28"/>
                  </a:cubicBezTo>
                  <a:cubicBezTo>
                    <a:pt x="49" y="25"/>
                    <a:pt x="44" y="21"/>
                    <a:pt x="39" y="20"/>
                  </a:cubicBezTo>
                  <a:cubicBezTo>
                    <a:pt x="43" y="18"/>
                    <a:pt x="45" y="13"/>
                    <a:pt x="45" y="10"/>
                  </a:cubicBezTo>
                  <a:cubicBezTo>
                    <a:pt x="45" y="4"/>
                    <a:pt x="40" y="0"/>
                    <a:pt x="35" y="0"/>
                  </a:cubicBezTo>
                  <a:cubicBezTo>
                    <a:pt x="30" y="0"/>
                    <a:pt x="25" y="4"/>
                    <a:pt x="25" y="10"/>
                  </a:cubicBezTo>
                  <a:cubicBezTo>
                    <a:pt x="25" y="13"/>
                    <a:pt x="28" y="18"/>
                    <a:pt x="31" y="20"/>
                  </a:cubicBezTo>
                  <a:cubicBezTo>
                    <a:pt x="26" y="21"/>
                    <a:pt x="21" y="25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2" y="28"/>
                    <a:pt x="8" y="32"/>
                    <a:pt x="8" y="38"/>
                  </a:cubicBezTo>
                  <a:cubicBezTo>
                    <a:pt x="8" y="41"/>
                    <a:pt x="10" y="46"/>
                    <a:pt x="13" y="48"/>
                  </a:cubicBezTo>
                  <a:cubicBezTo>
                    <a:pt x="6" y="50"/>
                    <a:pt x="0" y="56"/>
                    <a:pt x="0" y="61"/>
                  </a:cubicBezTo>
                  <a:cubicBezTo>
                    <a:pt x="0" y="64"/>
                    <a:pt x="9" y="65"/>
                    <a:pt x="18" y="65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7" y="49"/>
                    <a:pt x="18" y="49"/>
                  </a:cubicBezTo>
                  <a:cubicBezTo>
                    <a:pt x="18" y="49"/>
                    <a:pt x="19" y="49"/>
                    <a:pt x="20" y="4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5"/>
                    <a:pt x="23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9"/>
                    <a:pt x="28" y="73"/>
                    <a:pt x="31" y="76"/>
                  </a:cubicBezTo>
                  <a:cubicBezTo>
                    <a:pt x="23" y="78"/>
                    <a:pt x="18" y="84"/>
                    <a:pt x="18" y="89"/>
                  </a:cubicBezTo>
                  <a:cubicBezTo>
                    <a:pt x="18" y="92"/>
                    <a:pt x="26" y="93"/>
                    <a:pt x="35" y="9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7"/>
                    <a:pt x="34" y="77"/>
                    <a:pt x="35" y="77"/>
                  </a:cubicBezTo>
                  <a:cubicBezTo>
                    <a:pt x="36" y="77"/>
                    <a:pt x="37" y="77"/>
                    <a:pt x="37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44" y="93"/>
                    <a:pt x="53" y="92"/>
                    <a:pt x="53" y="89"/>
                  </a:cubicBezTo>
                  <a:cubicBezTo>
                    <a:pt x="53" y="84"/>
                    <a:pt x="47" y="78"/>
                    <a:pt x="39" y="76"/>
                  </a:cubicBezTo>
                  <a:cubicBezTo>
                    <a:pt x="43" y="73"/>
                    <a:pt x="45" y="69"/>
                    <a:pt x="45" y="66"/>
                  </a:cubicBezTo>
                  <a:cubicBezTo>
                    <a:pt x="45" y="60"/>
                    <a:pt x="40" y="56"/>
                    <a:pt x="35" y="56"/>
                  </a:cubicBezTo>
                  <a:cubicBezTo>
                    <a:pt x="34" y="56"/>
                    <a:pt x="34" y="56"/>
                    <a:pt x="33" y="56"/>
                  </a:cubicBezTo>
                  <a:cubicBezTo>
                    <a:pt x="31" y="52"/>
                    <a:pt x="27" y="49"/>
                    <a:pt x="22" y="48"/>
                  </a:cubicBezTo>
                  <a:cubicBezTo>
                    <a:pt x="25" y="46"/>
                    <a:pt x="27" y="41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7"/>
                    <a:pt x="32" y="38"/>
                    <a:pt x="35" y="38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8" y="38"/>
                    <a:pt x="40" y="37"/>
                    <a:pt x="43" y="37"/>
                  </a:cubicBezTo>
                  <a:cubicBezTo>
                    <a:pt x="43" y="37"/>
                    <a:pt x="43" y="37"/>
                    <a:pt x="43" y="38"/>
                  </a:cubicBezTo>
                  <a:cubicBezTo>
                    <a:pt x="43" y="41"/>
                    <a:pt x="45" y="46"/>
                    <a:pt x="48" y="48"/>
                  </a:cubicBezTo>
                  <a:cubicBezTo>
                    <a:pt x="44" y="49"/>
                    <a:pt x="41" y="51"/>
                    <a:pt x="39" y="53"/>
                  </a:cubicBezTo>
                  <a:cubicBezTo>
                    <a:pt x="44" y="55"/>
                    <a:pt x="48" y="60"/>
                    <a:pt x="48" y="65"/>
                  </a:cubicBezTo>
                  <a:cubicBezTo>
                    <a:pt x="49" y="65"/>
                    <a:pt x="51" y="65"/>
                    <a:pt x="53" y="65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2" y="49"/>
                    <a:pt x="53" y="49"/>
                  </a:cubicBezTo>
                  <a:cubicBezTo>
                    <a:pt x="53" y="49"/>
                    <a:pt x="54" y="49"/>
                    <a:pt x="55" y="49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4" y="65"/>
                    <a:pt x="56" y="65"/>
                    <a:pt x="57" y="65"/>
                  </a:cubicBezTo>
                  <a:cubicBezTo>
                    <a:pt x="57" y="60"/>
                    <a:pt x="61" y="55"/>
                    <a:pt x="66" y="53"/>
                  </a:cubicBezTo>
                  <a:cubicBezTo>
                    <a:pt x="64" y="51"/>
                    <a:pt x="61" y="49"/>
                    <a:pt x="57" y="48"/>
                  </a:cubicBezTo>
                  <a:cubicBezTo>
                    <a:pt x="60" y="46"/>
                    <a:pt x="62" y="41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37"/>
                    <a:pt x="67" y="38"/>
                    <a:pt x="70" y="3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9" y="21"/>
                    <a:pt x="70" y="21"/>
                  </a:cubicBezTo>
                  <a:cubicBezTo>
                    <a:pt x="71" y="21"/>
                    <a:pt x="72" y="21"/>
                    <a:pt x="73" y="21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3" y="38"/>
                    <a:pt x="76" y="37"/>
                    <a:pt x="78" y="37"/>
                  </a:cubicBezTo>
                  <a:cubicBezTo>
                    <a:pt x="78" y="37"/>
                    <a:pt x="78" y="37"/>
                    <a:pt x="78" y="38"/>
                  </a:cubicBezTo>
                  <a:cubicBezTo>
                    <a:pt x="78" y="41"/>
                    <a:pt x="80" y="46"/>
                    <a:pt x="83" y="48"/>
                  </a:cubicBezTo>
                  <a:cubicBezTo>
                    <a:pt x="78" y="49"/>
                    <a:pt x="74" y="52"/>
                    <a:pt x="72" y="56"/>
                  </a:cubicBezTo>
                  <a:cubicBezTo>
                    <a:pt x="71" y="56"/>
                    <a:pt x="71" y="56"/>
                    <a:pt x="70" y="56"/>
                  </a:cubicBezTo>
                  <a:cubicBezTo>
                    <a:pt x="65" y="56"/>
                    <a:pt x="60" y="60"/>
                    <a:pt x="60" y="65"/>
                  </a:cubicBezTo>
                  <a:cubicBezTo>
                    <a:pt x="60" y="69"/>
                    <a:pt x="63" y="73"/>
                    <a:pt x="66" y="76"/>
                  </a:cubicBezTo>
                  <a:cubicBezTo>
                    <a:pt x="58" y="78"/>
                    <a:pt x="53" y="84"/>
                    <a:pt x="53" y="89"/>
                  </a:cubicBezTo>
                  <a:cubicBezTo>
                    <a:pt x="53" y="92"/>
                    <a:pt x="61" y="93"/>
                    <a:pt x="70" y="93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7"/>
                    <a:pt x="69" y="77"/>
                    <a:pt x="70" y="77"/>
                  </a:cubicBezTo>
                  <a:cubicBezTo>
                    <a:pt x="71" y="77"/>
                    <a:pt x="72" y="77"/>
                    <a:pt x="73" y="77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9" y="93"/>
                    <a:pt x="88" y="92"/>
                    <a:pt x="88" y="89"/>
                  </a:cubicBezTo>
                  <a:cubicBezTo>
                    <a:pt x="88" y="84"/>
                    <a:pt x="82" y="78"/>
                    <a:pt x="74" y="76"/>
                  </a:cubicBezTo>
                  <a:cubicBezTo>
                    <a:pt x="78" y="73"/>
                    <a:pt x="80" y="69"/>
                    <a:pt x="80" y="6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2" y="65"/>
                    <a:pt x="85" y="65"/>
                    <a:pt x="88" y="6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9"/>
                    <a:pt x="87" y="49"/>
                    <a:pt x="88" y="49"/>
                  </a:cubicBezTo>
                  <a:cubicBezTo>
                    <a:pt x="88" y="49"/>
                    <a:pt x="89" y="49"/>
                    <a:pt x="90" y="49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6" y="65"/>
                    <a:pt x="105" y="64"/>
                    <a:pt x="105" y="61"/>
                  </a:cubicBezTo>
                  <a:cubicBezTo>
                    <a:pt x="105" y="56"/>
                    <a:pt x="100" y="50"/>
                    <a:pt x="92" y="48"/>
                  </a:cubicBezTo>
                  <a:close/>
                  <a:moveTo>
                    <a:pt x="11" y="60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6" y="63"/>
                    <a:pt x="2" y="62"/>
                    <a:pt x="2" y="61"/>
                  </a:cubicBezTo>
                  <a:cubicBezTo>
                    <a:pt x="2" y="57"/>
                    <a:pt x="7" y="51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1" y="60"/>
                  </a:lnTo>
                  <a:close/>
                  <a:moveTo>
                    <a:pt x="29" y="88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23" y="91"/>
                    <a:pt x="19" y="90"/>
                    <a:pt x="19" y="89"/>
                  </a:cubicBezTo>
                  <a:cubicBezTo>
                    <a:pt x="19" y="85"/>
                    <a:pt x="24" y="79"/>
                    <a:pt x="31" y="7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2" y="79"/>
                    <a:pt x="32" y="79"/>
                    <a:pt x="32" y="79"/>
                  </a:cubicBezTo>
                  <a:lnTo>
                    <a:pt x="29" y="88"/>
                  </a:lnTo>
                  <a:close/>
                  <a:moveTo>
                    <a:pt x="51" y="89"/>
                  </a:moveTo>
                  <a:cubicBezTo>
                    <a:pt x="51" y="90"/>
                    <a:pt x="47" y="91"/>
                    <a:pt x="39" y="92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6" y="79"/>
                    <a:pt x="51" y="85"/>
                    <a:pt x="51" y="89"/>
                  </a:cubicBezTo>
                  <a:close/>
                  <a:moveTo>
                    <a:pt x="43" y="66"/>
                  </a:moveTo>
                  <a:cubicBezTo>
                    <a:pt x="43" y="69"/>
                    <a:pt x="41" y="72"/>
                    <a:pt x="38" y="74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6" y="75"/>
                    <a:pt x="36" y="75"/>
                    <a:pt x="35" y="75"/>
                  </a:cubicBezTo>
                  <a:cubicBezTo>
                    <a:pt x="34" y="75"/>
                    <a:pt x="34" y="75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9" y="72"/>
                    <a:pt x="27" y="69"/>
                    <a:pt x="27" y="66"/>
                  </a:cubicBezTo>
                  <a:cubicBezTo>
                    <a:pt x="27" y="61"/>
                    <a:pt x="31" y="57"/>
                    <a:pt x="35" y="57"/>
                  </a:cubicBezTo>
                  <a:cubicBezTo>
                    <a:pt x="39" y="57"/>
                    <a:pt x="43" y="61"/>
                    <a:pt x="43" y="66"/>
                  </a:cubicBezTo>
                  <a:close/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29" y="58"/>
                    <a:pt x="26" y="60"/>
                    <a:pt x="26" y="63"/>
                  </a:cubicBezTo>
                  <a:cubicBezTo>
                    <a:pt x="24" y="64"/>
                    <a:pt x="23" y="64"/>
                    <a:pt x="21" y="6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50"/>
                    <a:pt x="30" y="53"/>
                    <a:pt x="32" y="56"/>
                  </a:cubicBezTo>
                  <a:close/>
                  <a:moveTo>
                    <a:pt x="21" y="46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8"/>
                    <a:pt x="18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1" y="45"/>
                    <a:pt x="9" y="41"/>
                    <a:pt x="9" y="38"/>
                  </a:cubicBezTo>
                  <a:cubicBezTo>
                    <a:pt x="9" y="33"/>
                    <a:pt x="13" y="30"/>
                    <a:pt x="18" y="30"/>
                  </a:cubicBezTo>
                  <a:cubicBezTo>
                    <a:pt x="22" y="30"/>
                    <a:pt x="26" y="33"/>
                    <a:pt x="26" y="38"/>
                  </a:cubicBezTo>
                  <a:cubicBezTo>
                    <a:pt x="26" y="41"/>
                    <a:pt x="24" y="45"/>
                    <a:pt x="21" y="46"/>
                  </a:cubicBezTo>
                  <a:close/>
                  <a:moveTo>
                    <a:pt x="29" y="32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28" y="36"/>
                    <a:pt x="27" y="35"/>
                  </a:cubicBezTo>
                  <a:cubicBezTo>
                    <a:pt x="26" y="32"/>
                    <a:pt x="24" y="30"/>
                    <a:pt x="21" y="29"/>
                  </a:cubicBezTo>
                  <a:cubicBezTo>
                    <a:pt x="23" y="25"/>
                    <a:pt x="27" y="23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lnTo>
                    <a:pt x="29" y="32"/>
                  </a:lnTo>
                  <a:close/>
                  <a:moveTo>
                    <a:pt x="37" y="19"/>
                  </a:moveTo>
                  <a:cubicBezTo>
                    <a:pt x="36" y="19"/>
                    <a:pt x="36" y="20"/>
                    <a:pt x="35" y="20"/>
                  </a:cubicBezTo>
                  <a:cubicBezTo>
                    <a:pt x="34" y="20"/>
                    <a:pt x="34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9" y="17"/>
                    <a:pt x="27" y="13"/>
                    <a:pt x="27" y="10"/>
                  </a:cubicBezTo>
                  <a:cubicBezTo>
                    <a:pt x="27" y="5"/>
                    <a:pt x="31" y="2"/>
                    <a:pt x="35" y="2"/>
                  </a:cubicBezTo>
                  <a:cubicBezTo>
                    <a:pt x="39" y="2"/>
                    <a:pt x="43" y="5"/>
                    <a:pt x="43" y="10"/>
                  </a:cubicBezTo>
                  <a:cubicBezTo>
                    <a:pt x="43" y="13"/>
                    <a:pt x="41" y="17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lnTo>
                    <a:pt x="37" y="19"/>
                  </a:lnTo>
                  <a:close/>
                  <a:moveTo>
                    <a:pt x="39" y="36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4" y="23"/>
                    <a:pt x="47" y="25"/>
                    <a:pt x="49" y="29"/>
                  </a:cubicBezTo>
                  <a:cubicBezTo>
                    <a:pt x="46" y="30"/>
                    <a:pt x="44" y="32"/>
                    <a:pt x="43" y="35"/>
                  </a:cubicBezTo>
                  <a:cubicBezTo>
                    <a:pt x="42" y="36"/>
                    <a:pt x="41" y="36"/>
                    <a:pt x="39" y="36"/>
                  </a:cubicBezTo>
                  <a:close/>
                  <a:moveTo>
                    <a:pt x="64" y="32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6"/>
                    <a:pt x="63" y="36"/>
                    <a:pt x="62" y="35"/>
                  </a:cubicBezTo>
                  <a:cubicBezTo>
                    <a:pt x="61" y="32"/>
                    <a:pt x="59" y="30"/>
                    <a:pt x="56" y="29"/>
                  </a:cubicBezTo>
                  <a:cubicBezTo>
                    <a:pt x="58" y="25"/>
                    <a:pt x="62" y="23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7" y="23"/>
                    <a:pt x="67" y="23"/>
                    <a:pt x="67" y="23"/>
                  </a:cubicBezTo>
                  <a:lnTo>
                    <a:pt x="64" y="32"/>
                  </a:lnTo>
                  <a:close/>
                  <a:moveTo>
                    <a:pt x="72" y="19"/>
                  </a:moveTo>
                  <a:cubicBezTo>
                    <a:pt x="71" y="19"/>
                    <a:pt x="71" y="20"/>
                    <a:pt x="70" y="20"/>
                  </a:cubicBezTo>
                  <a:cubicBezTo>
                    <a:pt x="69" y="20"/>
                    <a:pt x="69" y="19"/>
                    <a:pt x="68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4" y="17"/>
                    <a:pt x="62" y="13"/>
                    <a:pt x="62" y="10"/>
                  </a:cubicBezTo>
                  <a:cubicBezTo>
                    <a:pt x="62" y="5"/>
                    <a:pt x="66" y="2"/>
                    <a:pt x="70" y="2"/>
                  </a:cubicBezTo>
                  <a:cubicBezTo>
                    <a:pt x="75" y="2"/>
                    <a:pt x="78" y="5"/>
                    <a:pt x="78" y="10"/>
                  </a:cubicBezTo>
                  <a:cubicBezTo>
                    <a:pt x="78" y="13"/>
                    <a:pt x="76" y="17"/>
                    <a:pt x="74" y="18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2" y="19"/>
                  </a:lnTo>
                  <a:close/>
                  <a:moveTo>
                    <a:pt x="74" y="36"/>
                  </a:moveTo>
                  <a:cubicBezTo>
                    <a:pt x="76" y="34"/>
                    <a:pt x="76" y="34"/>
                    <a:pt x="76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9" y="23"/>
                    <a:pt x="82" y="25"/>
                    <a:pt x="84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79" y="32"/>
                    <a:pt x="78" y="35"/>
                  </a:cubicBezTo>
                  <a:cubicBezTo>
                    <a:pt x="77" y="36"/>
                    <a:pt x="76" y="36"/>
                    <a:pt x="74" y="36"/>
                  </a:cubicBezTo>
                  <a:close/>
                  <a:moveTo>
                    <a:pt x="64" y="88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58" y="91"/>
                    <a:pt x="55" y="90"/>
                    <a:pt x="54" y="89"/>
                  </a:cubicBezTo>
                  <a:cubicBezTo>
                    <a:pt x="54" y="85"/>
                    <a:pt x="59" y="79"/>
                    <a:pt x="66" y="7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7" y="79"/>
                    <a:pt x="67" y="79"/>
                    <a:pt x="67" y="79"/>
                  </a:cubicBezTo>
                  <a:lnTo>
                    <a:pt x="64" y="88"/>
                  </a:lnTo>
                  <a:close/>
                  <a:moveTo>
                    <a:pt x="86" y="89"/>
                  </a:moveTo>
                  <a:cubicBezTo>
                    <a:pt x="86" y="90"/>
                    <a:pt x="82" y="91"/>
                    <a:pt x="74" y="92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81" y="79"/>
                    <a:pt x="86" y="85"/>
                    <a:pt x="86" y="89"/>
                  </a:cubicBezTo>
                  <a:close/>
                  <a:moveTo>
                    <a:pt x="74" y="74"/>
                  </a:moveTo>
                  <a:cubicBezTo>
                    <a:pt x="73" y="75"/>
                    <a:pt x="73" y="75"/>
                    <a:pt x="73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0" y="75"/>
                  </a:cubicBezTo>
                  <a:cubicBezTo>
                    <a:pt x="69" y="75"/>
                    <a:pt x="69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2"/>
                    <a:pt x="62" y="69"/>
                    <a:pt x="62" y="66"/>
                  </a:cubicBezTo>
                  <a:cubicBezTo>
                    <a:pt x="62" y="61"/>
                    <a:pt x="66" y="57"/>
                    <a:pt x="70" y="57"/>
                  </a:cubicBezTo>
                  <a:cubicBezTo>
                    <a:pt x="75" y="57"/>
                    <a:pt x="78" y="61"/>
                    <a:pt x="78" y="66"/>
                  </a:cubicBezTo>
                  <a:cubicBezTo>
                    <a:pt x="78" y="69"/>
                    <a:pt x="76" y="72"/>
                    <a:pt x="74" y="74"/>
                  </a:cubicBezTo>
                  <a:close/>
                  <a:moveTo>
                    <a:pt x="81" y="60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2" y="64"/>
                    <a:pt x="81" y="64"/>
                    <a:pt x="80" y="63"/>
                  </a:cubicBezTo>
                  <a:cubicBezTo>
                    <a:pt x="79" y="60"/>
                    <a:pt x="76" y="58"/>
                    <a:pt x="73" y="56"/>
                  </a:cubicBezTo>
                  <a:cubicBezTo>
                    <a:pt x="75" y="53"/>
                    <a:pt x="79" y="50"/>
                    <a:pt x="84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5" y="51"/>
                    <a:pt x="85" y="51"/>
                    <a:pt x="85" y="51"/>
                  </a:cubicBezTo>
                  <a:lnTo>
                    <a:pt x="81" y="60"/>
                  </a:lnTo>
                  <a:close/>
                  <a:moveTo>
                    <a:pt x="89" y="47"/>
                  </a:moveTo>
                  <a:cubicBezTo>
                    <a:pt x="89" y="47"/>
                    <a:pt x="88" y="48"/>
                    <a:pt x="88" y="48"/>
                  </a:cubicBezTo>
                  <a:cubicBezTo>
                    <a:pt x="87" y="48"/>
                    <a:pt x="86" y="47"/>
                    <a:pt x="86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1" y="45"/>
                    <a:pt x="80" y="41"/>
                    <a:pt x="80" y="38"/>
                  </a:cubicBezTo>
                  <a:cubicBezTo>
                    <a:pt x="80" y="33"/>
                    <a:pt x="83" y="30"/>
                    <a:pt x="88" y="30"/>
                  </a:cubicBezTo>
                  <a:cubicBezTo>
                    <a:pt x="92" y="30"/>
                    <a:pt x="96" y="33"/>
                    <a:pt x="96" y="38"/>
                  </a:cubicBezTo>
                  <a:cubicBezTo>
                    <a:pt x="96" y="41"/>
                    <a:pt x="94" y="45"/>
                    <a:pt x="91" y="46"/>
                  </a:cubicBezTo>
                  <a:cubicBezTo>
                    <a:pt x="90" y="47"/>
                    <a:pt x="90" y="47"/>
                    <a:pt x="90" y="47"/>
                  </a:cubicBezTo>
                  <a:lnTo>
                    <a:pt x="89" y="47"/>
                  </a:lnTo>
                  <a:close/>
                  <a:moveTo>
                    <a:pt x="92" y="64"/>
                  </a:move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8" y="51"/>
                    <a:pt x="104" y="57"/>
                    <a:pt x="104" y="61"/>
                  </a:cubicBezTo>
                  <a:cubicBezTo>
                    <a:pt x="103" y="62"/>
                    <a:pt x="99" y="63"/>
                    <a:pt x="92" y="64"/>
                  </a:cubicBezTo>
                  <a:close/>
                  <a:moveTo>
                    <a:pt x="92" y="64"/>
                  </a:moveTo>
                  <a:cubicBezTo>
                    <a:pt x="92" y="64"/>
                    <a:pt x="92" y="64"/>
                    <a:pt x="92" y="6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7" tIns="34290" rIns="68577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5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584930" y="2157821"/>
              <a:ext cx="800449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/>
                <a:t>Human Factors </a:t>
              </a:r>
              <a:r>
                <a:rPr lang="en-US" sz="900" dirty="0" smtClean="0"/>
                <a:t>Division,</a:t>
              </a:r>
            </a:p>
            <a:p>
              <a:pPr algn="ctr"/>
              <a:r>
                <a:rPr lang="en-US" sz="900" dirty="0" smtClean="0"/>
                <a:t>ANG-C1</a:t>
              </a:r>
              <a:endParaRPr lang="en-US" sz="9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514028" y="2336829"/>
              <a:ext cx="905844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Aircraft Maintenance </a:t>
              </a:r>
              <a:r>
                <a:rPr lang="en-US" sz="900" dirty="0" smtClean="0">
                  <a:solidFill>
                    <a:schemeClr val="bg1"/>
                  </a:solidFill>
                </a:rPr>
                <a:t>Division,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AFS-301A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790605" y="3402235"/>
              <a:ext cx="1054908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Safety Analysis Branch,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AAI-220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368531" y="4210475"/>
              <a:ext cx="1012074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Flight Standards Service – Air Transportation Division,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AFS-200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452261" y="4213099"/>
              <a:ext cx="791515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/>
                <a:t>Aircraft Certification Service,</a:t>
              </a:r>
            </a:p>
            <a:p>
              <a:pPr algn="ctr"/>
              <a:r>
                <a:rPr lang="en-US" sz="900" dirty="0"/>
                <a:t>ACE-114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64048" y="3645024"/>
              <a:ext cx="912709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Transport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Airplane Directorate,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ANM-111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08454" y="2706710"/>
              <a:ext cx="1054908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 smtClean="0"/>
                <a:t>Federal Air Surgeon, Office of Aerospace Medicine,</a:t>
              </a:r>
            </a:p>
            <a:p>
              <a:pPr algn="ctr"/>
              <a:r>
                <a:rPr lang="en-US" sz="900" dirty="0" smtClean="0"/>
                <a:t>AAM-1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38448" y="1409963"/>
            <a:ext cx="3830240" cy="3747229"/>
            <a:chOff x="519329" y="1761351"/>
            <a:chExt cx="3308622" cy="3236916"/>
          </a:xfrm>
        </p:grpSpPr>
        <p:sp>
          <p:nvSpPr>
            <p:cNvPr id="45" name="Freeform 1"/>
            <p:cNvSpPr>
              <a:spLocks noChangeArrowheads="1"/>
            </p:cNvSpPr>
            <p:nvPr/>
          </p:nvSpPr>
          <p:spPr bwMode="auto">
            <a:xfrm>
              <a:off x="519335" y="2439174"/>
              <a:ext cx="1417221" cy="1316713"/>
            </a:xfrm>
            <a:custGeom>
              <a:avLst/>
              <a:gdLst>
                <a:gd name="T0" fmla="*/ 2687 w 3532"/>
                <a:gd name="T1" fmla="*/ 719 h 3282"/>
                <a:gd name="T2" fmla="*/ 2687 w 3532"/>
                <a:gd name="T3" fmla="*/ 719 h 3282"/>
                <a:gd name="T4" fmla="*/ 2687 w 3532"/>
                <a:gd name="T5" fmla="*/ 594 h 3282"/>
                <a:gd name="T6" fmla="*/ 2218 w 3532"/>
                <a:gd name="T7" fmla="*/ 94 h 3282"/>
                <a:gd name="T8" fmla="*/ 1750 w 3532"/>
                <a:gd name="T9" fmla="*/ 375 h 3282"/>
                <a:gd name="T10" fmla="*/ 781 w 3532"/>
                <a:gd name="T11" fmla="*/ 0 h 3282"/>
                <a:gd name="T12" fmla="*/ 750 w 3532"/>
                <a:gd name="T13" fmla="*/ 0 h 3282"/>
                <a:gd name="T14" fmla="*/ 0 w 3532"/>
                <a:gd name="T15" fmla="*/ 3281 h 3282"/>
                <a:gd name="T16" fmla="*/ 593 w 3532"/>
                <a:gd name="T17" fmla="*/ 2906 h 3282"/>
                <a:gd name="T18" fmla="*/ 750 w 3532"/>
                <a:gd name="T19" fmla="*/ 2343 h 3282"/>
                <a:gd name="T20" fmla="*/ 1750 w 3532"/>
                <a:gd name="T21" fmla="*/ 2219 h 3282"/>
                <a:gd name="T22" fmla="*/ 2031 w 3532"/>
                <a:gd name="T23" fmla="*/ 2062 h 3282"/>
                <a:gd name="T24" fmla="*/ 2718 w 3532"/>
                <a:gd name="T25" fmla="*/ 1625 h 3282"/>
                <a:gd name="T26" fmla="*/ 3531 w 3532"/>
                <a:gd name="T27" fmla="*/ 1000 h 3282"/>
                <a:gd name="T28" fmla="*/ 2687 w 3532"/>
                <a:gd name="T29" fmla="*/ 719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2" h="3282">
                  <a:moveTo>
                    <a:pt x="2687" y="719"/>
                  </a:moveTo>
                  <a:lnTo>
                    <a:pt x="2687" y="719"/>
                  </a:lnTo>
                  <a:cubicBezTo>
                    <a:pt x="2687" y="656"/>
                    <a:pt x="2687" y="625"/>
                    <a:pt x="2687" y="594"/>
                  </a:cubicBezTo>
                  <a:cubicBezTo>
                    <a:pt x="2687" y="312"/>
                    <a:pt x="2468" y="94"/>
                    <a:pt x="2218" y="94"/>
                  </a:cubicBezTo>
                  <a:cubicBezTo>
                    <a:pt x="2000" y="94"/>
                    <a:pt x="1843" y="187"/>
                    <a:pt x="1750" y="375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0" y="3281"/>
                    <a:pt x="0" y="3281"/>
                    <a:pt x="0" y="3281"/>
                  </a:cubicBezTo>
                  <a:cubicBezTo>
                    <a:pt x="593" y="2906"/>
                    <a:pt x="593" y="2906"/>
                    <a:pt x="593" y="2906"/>
                  </a:cubicBezTo>
                  <a:cubicBezTo>
                    <a:pt x="562" y="2719"/>
                    <a:pt x="625" y="2531"/>
                    <a:pt x="750" y="2343"/>
                  </a:cubicBezTo>
                  <a:cubicBezTo>
                    <a:pt x="1000" y="2031"/>
                    <a:pt x="1437" y="2000"/>
                    <a:pt x="1750" y="2219"/>
                  </a:cubicBezTo>
                  <a:cubicBezTo>
                    <a:pt x="2031" y="2062"/>
                    <a:pt x="2031" y="2062"/>
                    <a:pt x="2031" y="2062"/>
                  </a:cubicBezTo>
                  <a:cubicBezTo>
                    <a:pt x="2718" y="1625"/>
                    <a:pt x="2718" y="1625"/>
                    <a:pt x="2718" y="1625"/>
                  </a:cubicBezTo>
                  <a:cubicBezTo>
                    <a:pt x="2937" y="1343"/>
                    <a:pt x="3218" y="1125"/>
                    <a:pt x="3531" y="1000"/>
                  </a:cubicBezTo>
                  <a:lnTo>
                    <a:pt x="2687" y="719"/>
                  </a:lnTo>
                </a:path>
              </a:pathLst>
            </a:custGeom>
            <a:solidFill>
              <a:srgbClr val="A6A8F8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50" name="Freeform 3"/>
            <p:cNvSpPr>
              <a:spLocks noChangeArrowheads="1"/>
            </p:cNvSpPr>
            <p:nvPr/>
          </p:nvSpPr>
          <p:spPr bwMode="auto">
            <a:xfrm>
              <a:off x="519329" y="3265659"/>
              <a:ext cx="1003203" cy="1644120"/>
            </a:xfrm>
            <a:custGeom>
              <a:avLst/>
              <a:gdLst>
                <a:gd name="T0" fmla="*/ 2500 w 2501"/>
                <a:gd name="T1" fmla="*/ 0 h 4095"/>
                <a:gd name="T2" fmla="*/ 2500 w 2501"/>
                <a:gd name="T3" fmla="*/ 0 h 4095"/>
                <a:gd name="T4" fmla="*/ 1718 w 2501"/>
                <a:gd name="T5" fmla="*/ 469 h 4095"/>
                <a:gd name="T6" fmla="*/ 1656 w 2501"/>
                <a:gd name="T7" fmla="*/ 375 h 4095"/>
                <a:gd name="T8" fmla="*/ 937 w 2501"/>
                <a:gd name="T9" fmla="*/ 438 h 4095"/>
                <a:gd name="T10" fmla="*/ 875 w 2501"/>
                <a:gd name="T11" fmla="*/ 969 h 4095"/>
                <a:gd name="T12" fmla="*/ 0 w 2501"/>
                <a:gd name="T13" fmla="*/ 1500 h 4095"/>
                <a:gd name="T14" fmla="*/ 2093 w 2501"/>
                <a:gd name="T15" fmla="*/ 4094 h 4095"/>
                <a:gd name="T16" fmla="*/ 2156 w 2501"/>
                <a:gd name="T17" fmla="*/ 3469 h 4095"/>
                <a:gd name="T18" fmla="*/ 1812 w 2501"/>
                <a:gd name="T19" fmla="*/ 3000 h 4095"/>
                <a:gd name="T20" fmla="*/ 2343 w 2501"/>
                <a:gd name="T21" fmla="*/ 2125 h 4095"/>
                <a:gd name="T22" fmla="*/ 2406 w 2501"/>
                <a:gd name="T23" fmla="*/ 1625 h 4095"/>
                <a:gd name="T24" fmla="*/ 2468 w 2501"/>
                <a:gd name="T25" fmla="*/ 1000 h 4095"/>
                <a:gd name="T26" fmla="*/ 2406 w 2501"/>
                <a:gd name="T27" fmla="*/ 532 h 4095"/>
                <a:gd name="T28" fmla="*/ 2500 w 2501"/>
                <a:gd name="T29" fmla="*/ 0 h 4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1" h="4095">
                  <a:moveTo>
                    <a:pt x="2500" y="0"/>
                  </a:moveTo>
                  <a:lnTo>
                    <a:pt x="2500" y="0"/>
                  </a:lnTo>
                  <a:cubicBezTo>
                    <a:pt x="1718" y="469"/>
                    <a:pt x="1718" y="469"/>
                    <a:pt x="1718" y="469"/>
                  </a:cubicBezTo>
                  <a:cubicBezTo>
                    <a:pt x="1718" y="438"/>
                    <a:pt x="1687" y="407"/>
                    <a:pt x="1656" y="375"/>
                  </a:cubicBezTo>
                  <a:cubicBezTo>
                    <a:pt x="1437" y="219"/>
                    <a:pt x="1125" y="250"/>
                    <a:pt x="937" y="438"/>
                  </a:cubicBezTo>
                  <a:cubicBezTo>
                    <a:pt x="812" y="594"/>
                    <a:pt x="812" y="813"/>
                    <a:pt x="875" y="969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2093" y="4094"/>
                    <a:pt x="2093" y="4094"/>
                    <a:pt x="2093" y="4094"/>
                  </a:cubicBezTo>
                  <a:cubicBezTo>
                    <a:pt x="2156" y="3469"/>
                    <a:pt x="2156" y="3469"/>
                    <a:pt x="2156" y="3469"/>
                  </a:cubicBezTo>
                  <a:cubicBezTo>
                    <a:pt x="2000" y="3375"/>
                    <a:pt x="1875" y="3219"/>
                    <a:pt x="1812" y="3000"/>
                  </a:cubicBezTo>
                  <a:cubicBezTo>
                    <a:pt x="1718" y="2625"/>
                    <a:pt x="1968" y="2250"/>
                    <a:pt x="2343" y="2125"/>
                  </a:cubicBezTo>
                  <a:cubicBezTo>
                    <a:pt x="2406" y="1625"/>
                    <a:pt x="2406" y="1625"/>
                    <a:pt x="2406" y="1625"/>
                  </a:cubicBezTo>
                  <a:cubicBezTo>
                    <a:pt x="2468" y="1000"/>
                    <a:pt x="2468" y="1000"/>
                    <a:pt x="2468" y="1000"/>
                  </a:cubicBezTo>
                  <a:cubicBezTo>
                    <a:pt x="2437" y="844"/>
                    <a:pt x="2406" y="688"/>
                    <a:pt x="2406" y="532"/>
                  </a:cubicBezTo>
                  <a:cubicBezTo>
                    <a:pt x="2406" y="344"/>
                    <a:pt x="2437" y="157"/>
                    <a:pt x="2500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1322602" y="3844375"/>
              <a:ext cx="1441991" cy="1153892"/>
            </a:xfrm>
            <a:custGeom>
              <a:avLst/>
              <a:gdLst>
                <a:gd name="T0" fmla="*/ 3592 w 3593"/>
                <a:gd name="T1" fmla="*/ 2875 h 2876"/>
                <a:gd name="T2" fmla="*/ 3592 w 3593"/>
                <a:gd name="T3" fmla="*/ 2875 h 2876"/>
                <a:gd name="T4" fmla="*/ 3186 w 3593"/>
                <a:gd name="T5" fmla="*/ 2469 h 2876"/>
                <a:gd name="T6" fmla="*/ 2592 w 3593"/>
                <a:gd name="T7" fmla="*/ 2437 h 2876"/>
                <a:gd name="T8" fmla="*/ 2217 w 3593"/>
                <a:gd name="T9" fmla="*/ 1469 h 2876"/>
                <a:gd name="T10" fmla="*/ 1437 w 3593"/>
                <a:gd name="T11" fmla="*/ 656 h 2876"/>
                <a:gd name="T12" fmla="*/ 687 w 3593"/>
                <a:gd name="T13" fmla="*/ 0 h 2876"/>
                <a:gd name="T14" fmla="*/ 562 w 3593"/>
                <a:gd name="T15" fmla="*/ 906 h 2876"/>
                <a:gd name="T16" fmla="*/ 437 w 3593"/>
                <a:gd name="T17" fmla="*/ 937 h 2876"/>
                <a:gd name="T18" fmla="*/ 62 w 3593"/>
                <a:gd name="T19" fmla="*/ 1500 h 2876"/>
                <a:gd name="T20" fmla="*/ 437 w 3593"/>
                <a:gd name="T21" fmla="*/ 1875 h 2876"/>
                <a:gd name="T22" fmla="*/ 312 w 3593"/>
                <a:gd name="T23" fmla="*/ 2875 h 2876"/>
                <a:gd name="T24" fmla="*/ 3592 w 3593"/>
                <a:gd name="T25" fmla="*/ 2875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93" h="2876">
                  <a:moveTo>
                    <a:pt x="3592" y="2875"/>
                  </a:moveTo>
                  <a:lnTo>
                    <a:pt x="3592" y="2875"/>
                  </a:lnTo>
                  <a:cubicBezTo>
                    <a:pt x="3186" y="2469"/>
                    <a:pt x="3186" y="2469"/>
                    <a:pt x="3186" y="2469"/>
                  </a:cubicBezTo>
                  <a:cubicBezTo>
                    <a:pt x="2999" y="2531"/>
                    <a:pt x="2780" y="2531"/>
                    <a:pt x="2592" y="2437"/>
                  </a:cubicBezTo>
                  <a:cubicBezTo>
                    <a:pt x="2249" y="2250"/>
                    <a:pt x="2093" y="1844"/>
                    <a:pt x="2217" y="1469"/>
                  </a:cubicBezTo>
                  <a:cubicBezTo>
                    <a:pt x="1437" y="656"/>
                    <a:pt x="1437" y="656"/>
                    <a:pt x="1437" y="656"/>
                  </a:cubicBezTo>
                  <a:cubicBezTo>
                    <a:pt x="1125" y="531"/>
                    <a:pt x="843" y="312"/>
                    <a:pt x="687" y="0"/>
                  </a:cubicBezTo>
                  <a:cubicBezTo>
                    <a:pt x="562" y="906"/>
                    <a:pt x="562" y="906"/>
                    <a:pt x="562" y="906"/>
                  </a:cubicBezTo>
                  <a:cubicBezTo>
                    <a:pt x="531" y="906"/>
                    <a:pt x="468" y="906"/>
                    <a:pt x="437" y="937"/>
                  </a:cubicBezTo>
                  <a:cubicBezTo>
                    <a:pt x="156" y="969"/>
                    <a:pt x="0" y="1250"/>
                    <a:pt x="62" y="1500"/>
                  </a:cubicBezTo>
                  <a:cubicBezTo>
                    <a:pt x="93" y="1719"/>
                    <a:pt x="250" y="1844"/>
                    <a:pt x="437" y="1875"/>
                  </a:cubicBezTo>
                  <a:cubicBezTo>
                    <a:pt x="312" y="2875"/>
                    <a:pt x="312" y="2875"/>
                    <a:pt x="312" y="2875"/>
                  </a:cubicBezTo>
                  <a:lnTo>
                    <a:pt x="3592" y="287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52" name="Freeform 7"/>
            <p:cNvSpPr>
              <a:spLocks noChangeArrowheads="1"/>
            </p:cNvSpPr>
            <p:nvPr/>
          </p:nvSpPr>
          <p:spPr bwMode="auto">
            <a:xfrm>
              <a:off x="2086947" y="3955873"/>
              <a:ext cx="1654311" cy="1040627"/>
            </a:xfrm>
            <a:custGeom>
              <a:avLst/>
              <a:gdLst>
                <a:gd name="T0" fmla="*/ 4124 w 4125"/>
                <a:gd name="T1" fmla="*/ 0 h 2595"/>
                <a:gd name="T2" fmla="*/ 4124 w 4125"/>
                <a:gd name="T3" fmla="*/ 0 h 2595"/>
                <a:gd name="T4" fmla="*/ 3499 w 4125"/>
                <a:gd name="T5" fmla="*/ 63 h 2595"/>
                <a:gd name="T6" fmla="*/ 3093 w 4125"/>
                <a:gd name="T7" fmla="*/ 500 h 2595"/>
                <a:gd name="T8" fmla="*/ 2124 w 4125"/>
                <a:gd name="T9" fmla="*/ 188 h 2595"/>
                <a:gd name="T10" fmla="*/ 999 w 4125"/>
                <a:gd name="T11" fmla="*/ 313 h 2595"/>
                <a:gd name="T12" fmla="*/ 187 w 4125"/>
                <a:gd name="T13" fmla="*/ 531 h 2595"/>
                <a:gd name="T14" fmla="*/ 0 w 4125"/>
                <a:gd name="T15" fmla="*/ 500 h 2595"/>
                <a:gd name="T16" fmla="*/ 655 w 4125"/>
                <a:gd name="T17" fmla="*/ 1156 h 2595"/>
                <a:gd name="T18" fmla="*/ 561 w 4125"/>
                <a:gd name="T19" fmla="*/ 1250 h 2595"/>
                <a:gd name="T20" fmla="*/ 811 w 4125"/>
                <a:gd name="T21" fmla="*/ 1938 h 2595"/>
                <a:gd name="T22" fmla="*/ 1311 w 4125"/>
                <a:gd name="T23" fmla="*/ 1875 h 2595"/>
                <a:gd name="T24" fmla="*/ 2030 w 4125"/>
                <a:gd name="T25" fmla="*/ 2594 h 2595"/>
                <a:gd name="T26" fmla="*/ 4124 w 4125"/>
                <a:gd name="T27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5" h="2595">
                  <a:moveTo>
                    <a:pt x="4124" y="0"/>
                  </a:moveTo>
                  <a:lnTo>
                    <a:pt x="4124" y="0"/>
                  </a:lnTo>
                  <a:cubicBezTo>
                    <a:pt x="3499" y="63"/>
                    <a:pt x="3499" y="63"/>
                    <a:pt x="3499" y="63"/>
                  </a:cubicBezTo>
                  <a:cubicBezTo>
                    <a:pt x="3436" y="250"/>
                    <a:pt x="3280" y="406"/>
                    <a:pt x="3093" y="500"/>
                  </a:cubicBezTo>
                  <a:cubicBezTo>
                    <a:pt x="2749" y="688"/>
                    <a:pt x="2311" y="531"/>
                    <a:pt x="2124" y="188"/>
                  </a:cubicBezTo>
                  <a:cubicBezTo>
                    <a:pt x="999" y="313"/>
                    <a:pt x="999" y="313"/>
                    <a:pt x="999" y="313"/>
                  </a:cubicBezTo>
                  <a:cubicBezTo>
                    <a:pt x="749" y="438"/>
                    <a:pt x="468" y="531"/>
                    <a:pt x="187" y="531"/>
                  </a:cubicBezTo>
                  <a:cubicBezTo>
                    <a:pt x="125" y="531"/>
                    <a:pt x="62" y="500"/>
                    <a:pt x="0" y="500"/>
                  </a:cubicBezTo>
                  <a:cubicBezTo>
                    <a:pt x="655" y="1156"/>
                    <a:pt x="655" y="1156"/>
                    <a:pt x="655" y="1156"/>
                  </a:cubicBezTo>
                  <a:cubicBezTo>
                    <a:pt x="624" y="1188"/>
                    <a:pt x="593" y="1219"/>
                    <a:pt x="561" y="1250"/>
                  </a:cubicBezTo>
                  <a:cubicBezTo>
                    <a:pt x="468" y="1500"/>
                    <a:pt x="561" y="1813"/>
                    <a:pt x="811" y="1938"/>
                  </a:cubicBezTo>
                  <a:cubicBezTo>
                    <a:pt x="968" y="2000"/>
                    <a:pt x="1186" y="1969"/>
                    <a:pt x="1311" y="1875"/>
                  </a:cubicBezTo>
                  <a:cubicBezTo>
                    <a:pt x="2030" y="2594"/>
                    <a:pt x="2030" y="2594"/>
                    <a:pt x="2030" y="2594"/>
                  </a:cubicBezTo>
                  <a:lnTo>
                    <a:pt x="4124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53" name="Freeform 8"/>
            <p:cNvSpPr>
              <a:spLocks noChangeArrowheads="1"/>
            </p:cNvSpPr>
            <p:nvPr/>
          </p:nvSpPr>
          <p:spPr bwMode="auto">
            <a:xfrm>
              <a:off x="2649588" y="2527663"/>
              <a:ext cx="1178363" cy="1592796"/>
            </a:xfrm>
            <a:custGeom>
              <a:avLst/>
              <a:gdLst>
                <a:gd name="T0" fmla="*/ 2938 w 2939"/>
                <a:gd name="T1" fmla="*/ 3281 h 3969"/>
                <a:gd name="T2" fmla="*/ 2938 w 2939"/>
                <a:gd name="T3" fmla="*/ 3281 h 3969"/>
                <a:gd name="T4" fmla="*/ 2188 w 2939"/>
                <a:gd name="T5" fmla="*/ 0 h 3969"/>
                <a:gd name="T6" fmla="*/ 1813 w 2939"/>
                <a:gd name="T7" fmla="*/ 593 h 3969"/>
                <a:gd name="T8" fmla="*/ 1906 w 2939"/>
                <a:gd name="T9" fmla="*/ 1156 h 3969"/>
                <a:gd name="T10" fmla="*/ 1063 w 2939"/>
                <a:gd name="T11" fmla="*/ 1750 h 3969"/>
                <a:gd name="T12" fmla="*/ 469 w 2939"/>
                <a:gd name="T13" fmla="*/ 2687 h 3969"/>
                <a:gd name="T14" fmla="*/ 0 w 2939"/>
                <a:gd name="T15" fmla="*/ 3593 h 3969"/>
                <a:gd name="T16" fmla="*/ 875 w 2939"/>
                <a:gd name="T17" fmla="*/ 3499 h 3969"/>
                <a:gd name="T18" fmla="*/ 938 w 2939"/>
                <a:gd name="T19" fmla="*/ 3625 h 3969"/>
                <a:gd name="T20" fmla="*/ 1594 w 2939"/>
                <a:gd name="T21" fmla="*/ 3843 h 3969"/>
                <a:gd name="T22" fmla="*/ 1875 w 2939"/>
                <a:gd name="T23" fmla="*/ 3406 h 3969"/>
                <a:gd name="T24" fmla="*/ 2938 w 2939"/>
                <a:gd name="T25" fmla="*/ 3312 h 3969"/>
                <a:gd name="T26" fmla="*/ 2938 w 2939"/>
                <a:gd name="T27" fmla="*/ 3281 h 3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9" h="3969">
                  <a:moveTo>
                    <a:pt x="2938" y="3281"/>
                  </a:moveTo>
                  <a:lnTo>
                    <a:pt x="2938" y="3281"/>
                  </a:lnTo>
                  <a:cubicBezTo>
                    <a:pt x="2188" y="0"/>
                    <a:pt x="2188" y="0"/>
                    <a:pt x="2188" y="0"/>
                  </a:cubicBezTo>
                  <a:cubicBezTo>
                    <a:pt x="1813" y="593"/>
                    <a:pt x="1813" y="593"/>
                    <a:pt x="1813" y="593"/>
                  </a:cubicBezTo>
                  <a:cubicBezTo>
                    <a:pt x="1938" y="750"/>
                    <a:pt x="1969" y="968"/>
                    <a:pt x="1906" y="1156"/>
                  </a:cubicBezTo>
                  <a:cubicBezTo>
                    <a:pt x="1844" y="1562"/>
                    <a:pt x="1469" y="1812"/>
                    <a:pt x="1063" y="1750"/>
                  </a:cubicBezTo>
                  <a:cubicBezTo>
                    <a:pt x="469" y="2687"/>
                    <a:pt x="469" y="2687"/>
                    <a:pt x="469" y="2687"/>
                  </a:cubicBezTo>
                  <a:cubicBezTo>
                    <a:pt x="406" y="3031"/>
                    <a:pt x="219" y="3343"/>
                    <a:pt x="0" y="3593"/>
                  </a:cubicBezTo>
                  <a:cubicBezTo>
                    <a:pt x="875" y="3499"/>
                    <a:pt x="875" y="3499"/>
                    <a:pt x="875" y="3499"/>
                  </a:cubicBezTo>
                  <a:cubicBezTo>
                    <a:pt x="906" y="3531"/>
                    <a:pt x="906" y="3562"/>
                    <a:pt x="938" y="3625"/>
                  </a:cubicBezTo>
                  <a:cubicBezTo>
                    <a:pt x="1031" y="3843"/>
                    <a:pt x="1344" y="3968"/>
                    <a:pt x="1594" y="3843"/>
                  </a:cubicBezTo>
                  <a:cubicBezTo>
                    <a:pt x="1781" y="3750"/>
                    <a:pt x="1875" y="3593"/>
                    <a:pt x="1875" y="3406"/>
                  </a:cubicBezTo>
                  <a:cubicBezTo>
                    <a:pt x="2938" y="3312"/>
                    <a:pt x="2938" y="3312"/>
                    <a:pt x="2938" y="3312"/>
                  </a:cubicBezTo>
                  <a:lnTo>
                    <a:pt x="2938" y="3281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2262109" y="1798522"/>
              <a:ext cx="1242059" cy="1605185"/>
            </a:xfrm>
            <a:custGeom>
              <a:avLst/>
              <a:gdLst>
                <a:gd name="T0" fmla="*/ 2469 w 3095"/>
                <a:gd name="T1" fmla="*/ 2438 h 4001"/>
                <a:gd name="T2" fmla="*/ 2469 w 3095"/>
                <a:gd name="T3" fmla="*/ 2438 h 4001"/>
                <a:gd name="T4" fmla="*/ 3094 w 3095"/>
                <a:gd name="T5" fmla="*/ 1469 h 4001"/>
                <a:gd name="T6" fmla="*/ 0 w 3095"/>
                <a:gd name="T7" fmla="*/ 0 h 4001"/>
                <a:gd name="T8" fmla="*/ 250 w 3095"/>
                <a:gd name="T9" fmla="*/ 719 h 4001"/>
                <a:gd name="T10" fmla="*/ 750 w 3095"/>
                <a:gd name="T11" fmla="*/ 1000 h 4001"/>
                <a:gd name="T12" fmla="*/ 657 w 3095"/>
                <a:gd name="T13" fmla="*/ 2000 h 4001"/>
                <a:gd name="T14" fmla="*/ 1032 w 3095"/>
                <a:gd name="T15" fmla="*/ 3094 h 4001"/>
                <a:gd name="T16" fmla="*/ 1438 w 3095"/>
                <a:gd name="T17" fmla="*/ 4000 h 4001"/>
                <a:gd name="T18" fmla="*/ 1938 w 3095"/>
                <a:gd name="T19" fmla="*/ 3250 h 4001"/>
                <a:gd name="T20" fmla="*/ 2063 w 3095"/>
                <a:gd name="T21" fmla="*/ 3281 h 4001"/>
                <a:gd name="T22" fmla="*/ 2657 w 3095"/>
                <a:gd name="T23" fmla="*/ 2906 h 4001"/>
                <a:gd name="T24" fmla="*/ 2469 w 3095"/>
                <a:gd name="T25" fmla="*/ 2438 h 4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5" h="4001">
                  <a:moveTo>
                    <a:pt x="2469" y="2438"/>
                  </a:moveTo>
                  <a:lnTo>
                    <a:pt x="2469" y="2438"/>
                  </a:lnTo>
                  <a:cubicBezTo>
                    <a:pt x="3094" y="1469"/>
                    <a:pt x="3094" y="1469"/>
                    <a:pt x="3094" y="14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0" y="719"/>
                    <a:pt x="250" y="719"/>
                    <a:pt x="250" y="719"/>
                  </a:cubicBezTo>
                  <a:cubicBezTo>
                    <a:pt x="438" y="719"/>
                    <a:pt x="625" y="813"/>
                    <a:pt x="750" y="1000"/>
                  </a:cubicBezTo>
                  <a:cubicBezTo>
                    <a:pt x="1000" y="1313"/>
                    <a:pt x="969" y="1750"/>
                    <a:pt x="657" y="2000"/>
                  </a:cubicBezTo>
                  <a:cubicBezTo>
                    <a:pt x="1032" y="3094"/>
                    <a:pt x="1032" y="3094"/>
                    <a:pt x="1032" y="3094"/>
                  </a:cubicBezTo>
                  <a:cubicBezTo>
                    <a:pt x="1250" y="3344"/>
                    <a:pt x="1407" y="3656"/>
                    <a:pt x="1438" y="4000"/>
                  </a:cubicBezTo>
                  <a:cubicBezTo>
                    <a:pt x="1938" y="3250"/>
                    <a:pt x="1938" y="3250"/>
                    <a:pt x="1938" y="3250"/>
                  </a:cubicBezTo>
                  <a:cubicBezTo>
                    <a:pt x="1969" y="3281"/>
                    <a:pt x="2000" y="3281"/>
                    <a:pt x="2063" y="3281"/>
                  </a:cubicBezTo>
                  <a:cubicBezTo>
                    <a:pt x="2313" y="3344"/>
                    <a:pt x="2594" y="3188"/>
                    <a:pt x="2657" y="2906"/>
                  </a:cubicBezTo>
                  <a:cubicBezTo>
                    <a:pt x="2688" y="2719"/>
                    <a:pt x="2625" y="2531"/>
                    <a:pt x="2469" y="243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55" name="Freeform 12"/>
            <p:cNvSpPr>
              <a:spLocks noChangeArrowheads="1"/>
            </p:cNvSpPr>
            <p:nvPr/>
          </p:nvSpPr>
          <p:spPr bwMode="auto">
            <a:xfrm>
              <a:off x="908580" y="1761351"/>
              <a:ext cx="1641923" cy="1153892"/>
            </a:xfrm>
            <a:custGeom>
              <a:avLst/>
              <a:gdLst>
                <a:gd name="T0" fmla="*/ 3843 w 4094"/>
                <a:gd name="T1" fmla="*/ 1938 h 2876"/>
                <a:gd name="T2" fmla="*/ 3843 w 4094"/>
                <a:gd name="T3" fmla="*/ 1938 h 2876"/>
                <a:gd name="T4" fmla="*/ 3937 w 4094"/>
                <a:gd name="T5" fmla="*/ 1250 h 2876"/>
                <a:gd name="T6" fmla="*/ 3437 w 4094"/>
                <a:gd name="T7" fmla="*/ 1063 h 2876"/>
                <a:gd name="T8" fmla="*/ 3094 w 4094"/>
                <a:gd name="T9" fmla="*/ 0 h 2876"/>
                <a:gd name="T10" fmla="*/ 0 w 4094"/>
                <a:gd name="T11" fmla="*/ 1500 h 2876"/>
                <a:gd name="T12" fmla="*/ 688 w 4094"/>
                <a:gd name="T13" fmla="*/ 1750 h 2876"/>
                <a:gd name="T14" fmla="*/ 1250 w 4094"/>
                <a:gd name="T15" fmla="*/ 1532 h 2876"/>
                <a:gd name="T16" fmla="*/ 1969 w 4094"/>
                <a:gd name="T17" fmla="*/ 2219 h 2876"/>
                <a:gd name="T18" fmla="*/ 3063 w 4094"/>
                <a:gd name="T19" fmla="*/ 2594 h 2876"/>
                <a:gd name="T20" fmla="*/ 3125 w 4094"/>
                <a:gd name="T21" fmla="*/ 2594 h 2876"/>
                <a:gd name="T22" fmla="*/ 4031 w 4094"/>
                <a:gd name="T23" fmla="*/ 2875 h 2876"/>
                <a:gd name="T24" fmla="*/ 3749 w 4094"/>
                <a:gd name="T25" fmla="*/ 2000 h 2876"/>
                <a:gd name="T26" fmla="*/ 3843 w 4094"/>
                <a:gd name="T27" fmla="*/ 1938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4" h="2876">
                  <a:moveTo>
                    <a:pt x="3843" y="1938"/>
                  </a:moveTo>
                  <a:lnTo>
                    <a:pt x="3843" y="1938"/>
                  </a:lnTo>
                  <a:cubicBezTo>
                    <a:pt x="4062" y="1782"/>
                    <a:pt x="4093" y="1469"/>
                    <a:pt x="3937" y="1250"/>
                  </a:cubicBezTo>
                  <a:cubicBezTo>
                    <a:pt x="3812" y="1094"/>
                    <a:pt x="3624" y="1032"/>
                    <a:pt x="3437" y="1063"/>
                  </a:cubicBezTo>
                  <a:cubicBezTo>
                    <a:pt x="3094" y="0"/>
                    <a:pt x="3094" y="0"/>
                    <a:pt x="3094" y="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688" y="1750"/>
                    <a:pt x="688" y="1750"/>
                    <a:pt x="688" y="1750"/>
                  </a:cubicBezTo>
                  <a:cubicBezTo>
                    <a:pt x="844" y="1594"/>
                    <a:pt x="1032" y="1532"/>
                    <a:pt x="1250" y="1532"/>
                  </a:cubicBezTo>
                  <a:cubicBezTo>
                    <a:pt x="1625" y="1532"/>
                    <a:pt x="1969" y="1813"/>
                    <a:pt x="1969" y="2219"/>
                  </a:cubicBezTo>
                  <a:cubicBezTo>
                    <a:pt x="3063" y="2594"/>
                    <a:pt x="3063" y="2594"/>
                    <a:pt x="3063" y="2594"/>
                  </a:cubicBezTo>
                  <a:cubicBezTo>
                    <a:pt x="3094" y="2594"/>
                    <a:pt x="3094" y="2594"/>
                    <a:pt x="3125" y="2594"/>
                  </a:cubicBezTo>
                  <a:cubicBezTo>
                    <a:pt x="3437" y="2594"/>
                    <a:pt x="3749" y="2688"/>
                    <a:pt x="4031" y="2875"/>
                  </a:cubicBezTo>
                  <a:cubicBezTo>
                    <a:pt x="3749" y="2000"/>
                    <a:pt x="3749" y="2000"/>
                    <a:pt x="3749" y="2000"/>
                  </a:cubicBezTo>
                  <a:cubicBezTo>
                    <a:pt x="3781" y="2000"/>
                    <a:pt x="3812" y="1969"/>
                    <a:pt x="3843" y="1938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txBody>
            <a:bodyPr wrap="none" lIns="182830" tIns="91414" rIns="182830" bIns="91414" anchor="ctr">
              <a:normAutofit/>
            </a:bodyPr>
            <a:lstStyle/>
            <a:p>
              <a:endParaRPr lang="en-US" sz="1500" dirty="0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1731615" y="3055456"/>
              <a:ext cx="917972" cy="823913"/>
            </a:xfrm>
            <a:custGeom>
              <a:avLst/>
              <a:gdLst>
                <a:gd name="T0" fmla="*/ 86 w 105"/>
                <a:gd name="T1" fmla="*/ 28 h 93"/>
                <a:gd name="T2" fmla="*/ 66 w 105"/>
                <a:gd name="T3" fmla="*/ 20 h 93"/>
                <a:gd name="T4" fmla="*/ 45 w 105"/>
                <a:gd name="T5" fmla="*/ 10 h 93"/>
                <a:gd name="T6" fmla="*/ 19 w 105"/>
                <a:gd name="T7" fmla="*/ 28 h 93"/>
                <a:gd name="T8" fmla="*/ 18 w 105"/>
                <a:gd name="T9" fmla="*/ 65 h 93"/>
                <a:gd name="T10" fmla="*/ 18 w 105"/>
                <a:gd name="T11" fmla="*/ 49 h 93"/>
                <a:gd name="T12" fmla="*/ 18 w 105"/>
                <a:gd name="T13" fmla="*/ 65 h 93"/>
                <a:gd name="T14" fmla="*/ 18 w 105"/>
                <a:gd name="T15" fmla="*/ 89 h 93"/>
                <a:gd name="T16" fmla="*/ 33 w 105"/>
                <a:gd name="T17" fmla="*/ 77 h 93"/>
                <a:gd name="T18" fmla="*/ 40 w 105"/>
                <a:gd name="T19" fmla="*/ 88 h 93"/>
                <a:gd name="T20" fmla="*/ 35 w 105"/>
                <a:gd name="T21" fmla="*/ 56 h 93"/>
                <a:gd name="T22" fmla="*/ 35 w 105"/>
                <a:gd name="T23" fmla="*/ 38 h 93"/>
                <a:gd name="T24" fmla="*/ 35 w 105"/>
                <a:gd name="T25" fmla="*/ 21 h 93"/>
                <a:gd name="T26" fmla="*/ 35 w 105"/>
                <a:gd name="T27" fmla="*/ 38 h 93"/>
                <a:gd name="T28" fmla="*/ 48 w 105"/>
                <a:gd name="T29" fmla="*/ 65 h 93"/>
                <a:gd name="T30" fmla="*/ 50 w 105"/>
                <a:gd name="T31" fmla="*/ 49 h 93"/>
                <a:gd name="T32" fmla="*/ 57 w 105"/>
                <a:gd name="T33" fmla="*/ 61 h 93"/>
                <a:gd name="T34" fmla="*/ 62 w 105"/>
                <a:gd name="T35" fmla="*/ 38 h 93"/>
                <a:gd name="T36" fmla="*/ 69 w 105"/>
                <a:gd name="T37" fmla="*/ 23 h 93"/>
                <a:gd name="T38" fmla="*/ 71 w 105"/>
                <a:gd name="T39" fmla="*/ 23 h 93"/>
                <a:gd name="T40" fmla="*/ 83 w 105"/>
                <a:gd name="T41" fmla="*/ 48 h 93"/>
                <a:gd name="T42" fmla="*/ 53 w 105"/>
                <a:gd name="T43" fmla="*/ 89 h 93"/>
                <a:gd name="T44" fmla="*/ 68 w 105"/>
                <a:gd name="T45" fmla="*/ 77 h 93"/>
                <a:gd name="T46" fmla="*/ 75 w 105"/>
                <a:gd name="T47" fmla="*/ 88 h 93"/>
                <a:gd name="T48" fmla="*/ 80 w 105"/>
                <a:gd name="T49" fmla="*/ 65 h 93"/>
                <a:gd name="T50" fmla="*/ 87 w 105"/>
                <a:gd name="T51" fmla="*/ 51 h 93"/>
                <a:gd name="T52" fmla="*/ 88 w 105"/>
                <a:gd name="T53" fmla="*/ 51 h 93"/>
                <a:gd name="T54" fmla="*/ 11 w 105"/>
                <a:gd name="T55" fmla="*/ 60 h 93"/>
                <a:gd name="T56" fmla="*/ 14 w 105"/>
                <a:gd name="T57" fmla="*/ 49 h 93"/>
                <a:gd name="T58" fmla="*/ 28 w 105"/>
                <a:gd name="T59" fmla="*/ 89 h 93"/>
                <a:gd name="T60" fmla="*/ 31 w 105"/>
                <a:gd name="T61" fmla="*/ 78 h 93"/>
                <a:gd name="T62" fmla="*/ 42 w 105"/>
                <a:gd name="T63" fmla="*/ 89 h 93"/>
                <a:gd name="T64" fmla="*/ 51 w 105"/>
                <a:gd name="T65" fmla="*/ 89 h 93"/>
                <a:gd name="T66" fmla="*/ 35 w 105"/>
                <a:gd name="T67" fmla="*/ 75 h 93"/>
                <a:gd name="T68" fmla="*/ 35 w 105"/>
                <a:gd name="T69" fmla="*/ 57 h 93"/>
                <a:gd name="T70" fmla="*/ 21 w 105"/>
                <a:gd name="T71" fmla="*/ 64 h 93"/>
                <a:gd name="T72" fmla="*/ 21 w 105"/>
                <a:gd name="T73" fmla="*/ 50 h 93"/>
                <a:gd name="T74" fmla="*/ 19 w 105"/>
                <a:gd name="T75" fmla="*/ 47 h 93"/>
                <a:gd name="T76" fmla="*/ 9 w 105"/>
                <a:gd name="T77" fmla="*/ 38 h 93"/>
                <a:gd name="T78" fmla="*/ 28 w 105"/>
                <a:gd name="T79" fmla="*/ 33 h 93"/>
                <a:gd name="T80" fmla="*/ 31 w 105"/>
                <a:gd name="T81" fmla="*/ 22 h 93"/>
                <a:gd name="T82" fmla="*/ 33 w 105"/>
                <a:gd name="T83" fmla="*/ 19 h 93"/>
                <a:gd name="T84" fmla="*/ 43 w 105"/>
                <a:gd name="T85" fmla="*/ 10 h 93"/>
                <a:gd name="T86" fmla="*/ 42 w 105"/>
                <a:gd name="T87" fmla="*/ 33 h 93"/>
                <a:gd name="T88" fmla="*/ 49 w 105"/>
                <a:gd name="T89" fmla="*/ 29 h 93"/>
                <a:gd name="T90" fmla="*/ 64 w 105"/>
                <a:gd name="T91" fmla="*/ 34 h 93"/>
                <a:gd name="T92" fmla="*/ 66 w 105"/>
                <a:gd name="T93" fmla="*/ 22 h 93"/>
                <a:gd name="T94" fmla="*/ 68 w 105"/>
                <a:gd name="T95" fmla="*/ 19 h 93"/>
                <a:gd name="T96" fmla="*/ 78 w 105"/>
                <a:gd name="T97" fmla="*/ 10 h 93"/>
                <a:gd name="T98" fmla="*/ 76 w 105"/>
                <a:gd name="T99" fmla="*/ 34 h 93"/>
                <a:gd name="T100" fmla="*/ 74 w 105"/>
                <a:gd name="T101" fmla="*/ 21 h 93"/>
                <a:gd name="T102" fmla="*/ 64 w 105"/>
                <a:gd name="T103" fmla="*/ 88 h 93"/>
                <a:gd name="T104" fmla="*/ 66 w 105"/>
                <a:gd name="T105" fmla="*/ 78 h 93"/>
                <a:gd name="T106" fmla="*/ 76 w 105"/>
                <a:gd name="T107" fmla="*/ 90 h 93"/>
                <a:gd name="T108" fmla="*/ 74 w 105"/>
                <a:gd name="T109" fmla="*/ 77 h 93"/>
                <a:gd name="T110" fmla="*/ 70 w 105"/>
                <a:gd name="T111" fmla="*/ 75 h 93"/>
                <a:gd name="T112" fmla="*/ 70 w 105"/>
                <a:gd name="T113" fmla="*/ 57 h 93"/>
                <a:gd name="T114" fmla="*/ 82 w 105"/>
                <a:gd name="T115" fmla="*/ 62 h 93"/>
                <a:gd name="T116" fmla="*/ 84 w 105"/>
                <a:gd name="T117" fmla="*/ 50 h 93"/>
                <a:gd name="T118" fmla="*/ 86 w 105"/>
                <a:gd name="T119" fmla="*/ 47 h 93"/>
                <a:gd name="T120" fmla="*/ 96 w 105"/>
                <a:gd name="T121" fmla="*/ 38 h 93"/>
                <a:gd name="T122" fmla="*/ 94 w 105"/>
                <a:gd name="T123" fmla="*/ 62 h 93"/>
                <a:gd name="T124" fmla="*/ 92 w 105"/>
                <a:gd name="T125" fmla="*/ 4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93">
                  <a:moveTo>
                    <a:pt x="92" y="48"/>
                  </a:moveTo>
                  <a:cubicBezTo>
                    <a:pt x="95" y="46"/>
                    <a:pt x="97" y="41"/>
                    <a:pt x="97" y="38"/>
                  </a:cubicBezTo>
                  <a:cubicBezTo>
                    <a:pt x="97" y="32"/>
                    <a:pt x="93" y="28"/>
                    <a:pt x="88" y="28"/>
                  </a:cubicBezTo>
                  <a:cubicBezTo>
                    <a:pt x="87" y="28"/>
                    <a:pt x="86" y="28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4" y="25"/>
                    <a:pt x="80" y="21"/>
                    <a:pt x="74" y="20"/>
                  </a:cubicBezTo>
                  <a:cubicBezTo>
                    <a:pt x="78" y="18"/>
                    <a:pt x="80" y="13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65" y="0"/>
                    <a:pt x="60" y="4"/>
                    <a:pt x="60" y="10"/>
                  </a:cubicBezTo>
                  <a:cubicBezTo>
                    <a:pt x="60" y="13"/>
                    <a:pt x="63" y="18"/>
                    <a:pt x="66" y="20"/>
                  </a:cubicBezTo>
                  <a:cubicBezTo>
                    <a:pt x="61" y="21"/>
                    <a:pt x="57" y="25"/>
                    <a:pt x="54" y="28"/>
                  </a:cubicBezTo>
                  <a:cubicBezTo>
                    <a:pt x="54" y="28"/>
                    <a:pt x="53" y="28"/>
                    <a:pt x="53" y="28"/>
                  </a:cubicBezTo>
                  <a:cubicBezTo>
                    <a:pt x="52" y="28"/>
                    <a:pt x="51" y="28"/>
                    <a:pt x="51" y="28"/>
                  </a:cubicBezTo>
                  <a:cubicBezTo>
                    <a:pt x="49" y="25"/>
                    <a:pt x="44" y="21"/>
                    <a:pt x="39" y="20"/>
                  </a:cubicBezTo>
                  <a:cubicBezTo>
                    <a:pt x="43" y="18"/>
                    <a:pt x="45" y="13"/>
                    <a:pt x="45" y="10"/>
                  </a:cubicBezTo>
                  <a:cubicBezTo>
                    <a:pt x="45" y="4"/>
                    <a:pt x="40" y="0"/>
                    <a:pt x="35" y="0"/>
                  </a:cubicBezTo>
                  <a:cubicBezTo>
                    <a:pt x="30" y="0"/>
                    <a:pt x="25" y="4"/>
                    <a:pt x="25" y="10"/>
                  </a:cubicBezTo>
                  <a:cubicBezTo>
                    <a:pt x="25" y="13"/>
                    <a:pt x="28" y="18"/>
                    <a:pt x="31" y="20"/>
                  </a:cubicBezTo>
                  <a:cubicBezTo>
                    <a:pt x="26" y="21"/>
                    <a:pt x="21" y="25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2" y="28"/>
                    <a:pt x="8" y="32"/>
                    <a:pt x="8" y="38"/>
                  </a:cubicBezTo>
                  <a:cubicBezTo>
                    <a:pt x="8" y="41"/>
                    <a:pt x="10" y="46"/>
                    <a:pt x="13" y="48"/>
                  </a:cubicBezTo>
                  <a:cubicBezTo>
                    <a:pt x="6" y="50"/>
                    <a:pt x="0" y="56"/>
                    <a:pt x="0" y="61"/>
                  </a:cubicBezTo>
                  <a:cubicBezTo>
                    <a:pt x="0" y="64"/>
                    <a:pt x="9" y="65"/>
                    <a:pt x="18" y="65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7" y="49"/>
                    <a:pt x="18" y="49"/>
                  </a:cubicBezTo>
                  <a:cubicBezTo>
                    <a:pt x="18" y="49"/>
                    <a:pt x="19" y="49"/>
                    <a:pt x="20" y="4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5"/>
                    <a:pt x="23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9"/>
                    <a:pt x="28" y="73"/>
                    <a:pt x="31" y="76"/>
                  </a:cubicBezTo>
                  <a:cubicBezTo>
                    <a:pt x="23" y="78"/>
                    <a:pt x="18" y="84"/>
                    <a:pt x="18" y="89"/>
                  </a:cubicBezTo>
                  <a:cubicBezTo>
                    <a:pt x="18" y="92"/>
                    <a:pt x="26" y="93"/>
                    <a:pt x="35" y="9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7"/>
                    <a:pt x="34" y="77"/>
                    <a:pt x="35" y="77"/>
                  </a:cubicBezTo>
                  <a:cubicBezTo>
                    <a:pt x="36" y="77"/>
                    <a:pt x="37" y="77"/>
                    <a:pt x="37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44" y="93"/>
                    <a:pt x="53" y="92"/>
                    <a:pt x="53" y="89"/>
                  </a:cubicBezTo>
                  <a:cubicBezTo>
                    <a:pt x="53" y="84"/>
                    <a:pt x="47" y="78"/>
                    <a:pt x="39" y="76"/>
                  </a:cubicBezTo>
                  <a:cubicBezTo>
                    <a:pt x="43" y="73"/>
                    <a:pt x="45" y="69"/>
                    <a:pt x="45" y="66"/>
                  </a:cubicBezTo>
                  <a:cubicBezTo>
                    <a:pt x="45" y="60"/>
                    <a:pt x="40" y="56"/>
                    <a:pt x="35" y="56"/>
                  </a:cubicBezTo>
                  <a:cubicBezTo>
                    <a:pt x="34" y="56"/>
                    <a:pt x="34" y="56"/>
                    <a:pt x="33" y="56"/>
                  </a:cubicBezTo>
                  <a:cubicBezTo>
                    <a:pt x="31" y="52"/>
                    <a:pt x="27" y="49"/>
                    <a:pt x="22" y="48"/>
                  </a:cubicBezTo>
                  <a:cubicBezTo>
                    <a:pt x="25" y="46"/>
                    <a:pt x="27" y="41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7"/>
                    <a:pt x="32" y="38"/>
                    <a:pt x="35" y="38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8" y="38"/>
                    <a:pt x="40" y="37"/>
                    <a:pt x="43" y="37"/>
                  </a:cubicBezTo>
                  <a:cubicBezTo>
                    <a:pt x="43" y="37"/>
                    <a:pt x="43" y="37"/>
                    <a:pt x="43" y="38"/>
                  </a:cubicBezTo>
                  <a:cubicBezTo>
                    <a:pt x="43" y="41"/>
                    <a:pt x="45" y="46"/>
                    <a:pt x="48" y="48"/>
                  </a:cubicBezTo>
                  <a:cubicBezTo>
                    <a:pt x="44" y="49"/>
                    <a:pt x="41" y="51"/>
                    <a:pt x="39" y="53"/>
                  </a:cubicBezTo>
                  <a:cubicBezTo>
                    <a:pt x="44" y="55"/>
                    <a:pt x="48" y="60"/>
                    <a:pt x="48" y="65"/>
                  </a:cubicBezTo>
                  <a:cubicBezTo>
                    <a:pt x="49" y="65"/>
                    <a:pt x="51" y="65"/>
                    <a:pt x="53" y="65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2" y="49"/>
                    <a:pt x="53" y="49"/>
                  </a:cubicBezTo>
                  <a:cubicBezTo>
                    <a:pt x="53" y="49"/>
                    <a:pt x="54" y="49"/>
                    <a:pt x="55" y="49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4" y="65"/>
                    <a:pt x="56" y="65"/>
                    <a:pt x="57" y="65"/>
                  </a:cubicBezTo>
                  <a:cubicBezTo>
                    <a:pt x="57" y="60"/>
                    <a:pt x="61" y="55"/>
                    <a:pt x="66" y="53"/>
                  </a:cubicBezTo>
                  <a:cubicBezTo>
                    <a:pt x="64" y="51"/>
                    <a:pt x="61" y="49"/>
                    <a:pt x="57" y="48"/>
                  </a:cubicBezTo>
                  <a:cubicBezTo>
                    <a:pt x="60" y="46"/>
                    <a:pt x="62" y="41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37"/>
                    <a:pt x="67" y="38"/>
                    <a:pt x="70" y="3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9" y="21"/>
                    <a:pt x="70" y="21"/>
                  </a:cubicBezTo>
                  <a:cubicBezTo>
                    <a:pt x="71" y="21"/>
                    <a:pt x="72" y="21"/>
                    <a:pt x="73" y="21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3" y="38"/>
                    <a:pt x="76" y="37"/>
                    <a:pt x="78" y="37"/>
                  </a:cubicBezTo>
                  <a:cubicBezTo>
                    <a:pt x="78" y="37"/>
                    <a:pt x="78" y="37"/>
                    <a:pt x="78" y="38"/>
                  </a:cubicBezTo>
                  <a:cubicBezTo>
                    <a:pt x="78" y="41"/>
                    <a:pt x="80" y="46"/>
                    <a:pt x="83" y="48"/>
                  </a:cubicBezTo>
                  <a:cubicBezTo>
                    <a:pt x="78" y="49"/>
                    <a:pt x="74" y="52"/>
                    <a:pt x="72" y="56"/>
                  </a:cubicBezTo>
                  <a:cubicBezTo>
                    <a:pt x="71" y="56"/>
                    <a:pt x="71" y="56"/>
                    <a:pt x="70" y="56"/>
                  </a:cubicBezTo>
                  <a:cubicBezTo>
                    <a:pt x="65" y="56"/>
                    <a:pt x="60" y="60"/>
                    <a:pt x="60" y="65"/>
                  </a:cubicBezTo>
                  <a:cubicBezTo>
                    <a:pt x="60" y="69"/>
                    <a:pt x="63" y="73"/>
                    <a:pt x="66" y="76"/>
                  </a:cubicBezTo>
                  <a:cubicBezTo>
                    <a:pt x="58" y="78"/>
                    <a:pt x="53" y="84"/>
                    <a:pt x="53" y="89"/>
                  </a:cubicBezTo>
                  <a:cubicBezTo>
                    <a:pt x="53" y="92"/>
                    <a:pt x="61" y="93"/>
                    <a:pt x="70" y="93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7"/>
                    <a:pt x="69" y="77"/>
                    <a:pt x="70" y="77"/>
                  </a:cubicBezTo>
                  <a:cubicBezTo>
                    <a:pt x="71" y="77"/>
                    <a:pt x="72" y="77"/>
                    <a:pt x="73" y="77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9" y="93"/>
                    <a:pt x="88" y="92"/>
                    <a:pt x="88" y="89"/>
                  </a:cubicBezTo>
                  <a:cubicBezTo>
                    <a:pt x="88" y="84"/>
                    <a:pt x="82" y="78"/>
                    <a:pt x="74" y="76"/>
                  </a:cubicBezTo>
                  <a:cubicBezTo>
                    <a:pt x="78" y="73"/>
                    <a:pt x="80" y="69"/>
                    <a:pt x="80" y="6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2" y="65"/>
                    <a:pt x="85" y="65"/>
                    <a:pt x="88" y="6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9"/>
                    <a:pt x="87" y="49"/>
                    <a:pt x="88" y="49"/>
                  </a:cubicBezTo>
                  <a:cubicBezTo>
                    <a:pt x="88" y="49"/>
                    <a:pt x="89" y="49"/>
                    <a:pt x="90" y="49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6" y="65"/>
                    <a:pt x="105" y="64"/>
                    <a:pt x="105" y="61"/>
                  </a:cubicBezTo>
                  <a:cubicBezTo>
                    <a:pt x="105" y="56"/>
                    <a:pt x="100" y="50"/>
                    <a:pt x="92" y="48"/>
                  </a:cubicBezTo>
                  <a:close/>
                  <a:moveTo>
                    <a:pt x="11" y="60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6" y="63"/>
                    <a:pt x="2" y="62"/>
                    <a:pt x="2" y="61"/>
                  </a:cubicBezTo>
                  <a:cubicBezTo>
                    <a:pt x="2" y="57"/>
                    <a:pt x="7" y="51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1" y="60"/>
                  </a:lnTo>
                  <a:close/>
                  <a:moveTo>
                    <a:pt x="29" y="88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23" y="91"/>
                    <a:pt x="19" y="90"/>
                    <a:pt x="19" y="89"/>
                  </a:cubicBezTo>
                  <a:cubicBezTo>
                    <a:pt x="19" y="85"/>
                    <a:pt x="24" y="79"/>
                    <a:pt x="31" y="7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2" y="79"/>
                    <a:pt x="32" y="79"/>
                    <a:pt x="32" y="79"/>
                  </a:cubicBezTo>
                  <a:lnTo>
                    <a:pt x="29" y="88"/>
                  </a:lnTo>
                  <a:close/>
                  <a:moveTo>
                    <a:pt x="51" y="89"/>
                  </a:moveTo>
                  <a:cubicBezTo>
                    <a:pt x="51" y="90"/>
                    <a:pt x="47" y="91"/>
                    <a:pt x="39" y="92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6" y="79"/>
                    <a:pt x="51" y="85"/>
                    <a:pt x="51" y="89"/>
                  </a:cubicBezTo>
                  <a:close/>
                  <a:moveTo>
                    <a:pt x="43" y="66"/>
                  </a:moveTo>
                  <a:cubicBezTo>
                    <a:pt x="43" y="69"/>
                    <a:pt x="41" y="72"/>
                    <a:pt x="38" y="74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6" y="75"/>
                    <a:pt x="36" y="75"/>
                    <a:pt x="35" y="75"/>
                  </a:cubicBezTo>
                  <a:cubicBezTo>
                    <a:pt x="34" y="75"/>
                    <a:pt x="34" y="75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9" y="72"/>
                    <a:pt x="27" y="69"/>
                    <a:pt x="27" y="66"/>
                  </a:cubicBezTo>
                  <a:cubicBezTo>
                    <a:pt x="27" y="61"/>
                    <a:pt x="31" y="57"/>
                    <a:pt x="35" y="57"/>
                  </a:cubicBezTo>
                  <a:cubicBezTo>
                    <a:pt x="39" y="57"/>
                    <a:pt x="43" y="61"/>
                    <a:pt x="43" y="66"/>
                  </a:cubicBezTo>
                  <a:close/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29" y="58"/>
                    <a:pt x="26" y="60"/>
                    <a:pt x="26" y="63"/>
                  </a:cubicBezTo>
                  <a:cubicBezTo>
                    <a:pt x="24" y="64"/>
                    <a:pt x="23" y="64"/>
                    <a:pt x="21" y="6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50"/>
                    <a:pt x="30" y="53"/>
                    <a:pt x="32" y="56"/>
                  </a:cubicBezTo>
                  <a:close/>
                  <a:moveTo>
                    <a:pt x="21" y="46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8"/>
                    <a:pt x="18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1" y="45"/>
                    <a:pt x="9" y="41"/>
                    <a:pt x="9" y="38"/>
                  </a:cubicBezTo>
                  <a:cubicBezTo>
                    <a:pt x="9" y="33"/>
                    <a:pt x="13" y="30"/>
                    <a:pt x="18" y="30"/>
                  </a:cubicBezTo>
                  <a:cubicBezTo>
                    <a:pt x="22" y="30"/>
                    <a:pt x="26" y="33"/>
                    <a:pt x="26" y="38"/>
                  </a:cubicBezTo>
                  <a:cubicBezTo>
                    <a:pt x="26" y="41"/>
                    <a:pt x="24" y="45"/>
                    <a:pt x="21" y="46"/>
                  </a:cubicBezTo>
                  <a:close/>
                  <a:moveTo>
                    <a:pt x="29" y="32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28" y="36"/>
                    <a:pt x="27" y="35"/>
                  </a:cubicBezTo>
                  <a:cubicBezTo>
                    <a:pt x="26" y="32"/>
                    <a:pt x="24" y="30"/>
                    <a:pt x="21" y="29"/>
                  </a:cubicBezTo>
                  <a:cubicBezTo>
                    <a:pt x="23" y="25"/>
                    <a:pt x="27" y="23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lnTo>
                    <a:pt x="29" y="32"/>
                  </a:lnTo>
                  <a:close/>
                  <a:moveTo>
                    <a:pt x="37" y="19"/>
                  </a:moveTo>
                  <a:cubicBezTo>
                    <a:pt x="36" y="19"/>
                    <a:pt x="36" y="20"/>
                    <a:pt x="35" y="20"/>
                  </a:cubicBezTo>
                  <a:cubicBezTo>
                    <a:pt x="34" y="20"/>
                    <a:pt x="34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9" y="17"/>
                    <a:pt x="27" y="13"/>
                    <a:pt x="27" y="10"/>
                  </a:cubicBezTo>
                  <a:cubicBezTo>
                    <a:pt x="27" y="5"/>
                    <a:pt x="31" y="2"/>
                    <a:pt x="35" y="2"/>
                  </a:cubicBezTo>
                  <a:cubicBezTo>
                    <a:pt x="39" y="2"/>
                    <a:pt x="43" y="5"/>
                    <a:pt x="43" y="10"/>
                  </a:cubicBezTo>
                  <a:cubicBezTo>
                    <a:pt x="43" y="13"/>
                    <a:pt x="41" y="17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lnTo>
                    <a:pt x="37" y="19"/>
                  </a:lnTo>
                  <a:close/>
                  <a:moveTo>
                    <a:pt x="39" y="36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4" y="23"/>
                    <a:pt x="47" y="25"/>
                    <a:pt x="49" y="29"/>
                  </a:cubicBezTo>
                  <a:cubicBezTo>
                    <a:pt x="46" y="30"/>
                    <a:pt x="44" y="32"/>
                    <a:pt x="43" y="35"/>
                  </a:cubicBezTo>
                  <a:cubicBezTo>
                    <a:pt x="42" y="36"/>
                    <a:pt x="41" y="36"/>
                    <a:pt x="39" y="36"/>
                  </a:cubicBezTo>
                  <a:close/>
                  <a:moveTo>
                    <a:pt x="64" y="32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6"/>
                    <a:pt x="63" y="36"/>
                    <a:pt x="62" y="35"/>
                  </a:cubicBezTo>
                  <a:cubicBezTo>
                    <a:pt x="61" y="32"/>
                    <a:pt x="59" y="30"/>
                    <a:pt x="56" y="29"/>
                  </a:cubicBezTo>
                  <a:cubicBezTo>
                    <a:pt x="58" y="25"/>
                    <a:pt x="62" y="23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7" y="23"/>
                    <a:pt x="67" y="23"/>
                    <a:pt x="67" y="23"/>
                  </a:cubicBezTo>
                  <a:lnTo>
                    <a:pt x="64" y="32"/>
                  </a:lnTo>
                  <a:close/>
                  <a:moveTo>
                    <a:pt x="72" y="19"/>
                  </a:moveTo>
                  <a:cubicBezTo>
                    <a:pt x="71" y="19"/>
                    <a:pt x="71" y="20"/>
                    <a:pt x="70" y="20"/>
                  </a:cubicBezTo>
                  <a:cubicBezTo>
                    <a:pt x="69" y="20"/>
                    <a:pt x="69" y="19"/>
                    <a:pt x="68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4" y="17"/>
                    <a:pt x="62" y="13"/>
                    <a:pt x="62" y="10"/>
                  </a:cubicBezTo>
                  <a:cubicBezTo>
                    <a:pt x="62" y="5"/>
                    <a:pt x="66" y="2"/>
                    <a:pt x="70" y="2"/>
                  </a:cubicBezTo>
                  <a:cubicBezTo>
                    <a:pt x="75" y="2"/>
                    <a:pt x="78" y="5"/>
                    <a:pt x="78" y="10"/>
                  </a:cubicBezTo>
                  <a:cubicBezTo>
                    <a:pt x="78" y="13"/>
                    <a:pt x="76" y="17"/>
                    <a:pt x="74" y="18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2" y="19"/>
                  </a:lnTo>
                  <a:close/>
                  <a:moveTo>
                    <a:pt x="74" y="36"/>
                  </a:moveTo>
                  <a:cubicBezTo>
                    <a:pt x="76" y="34"/>
                    <a:pt x="76" y="34"/>
                    <a:pt x="76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9" y="23"/>
                    <a:pt x="82" y="25"/>
                    <a:pt x="84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79" y="32"/>
                    <a:pt x="78" y="35"/>
                  </a:cubicBezTo>
                  <a:cubicBezTo>
                    <a:pt x="77" y="36"/>
                    <a:pt x="76" y="36"/>
                    <a:pt x="74" y="36"/>
                  </a:cubicBezTo>
                  <a:close/>
                  <a:moveTo>
                    <a:pt x="64" y="88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58" y="91"/>
                    <a:pt x="55" y="90"/>
                    <a:pt x="54" y="89"/>
                  </a:cubicBezTo>
                  <a:cubicBezTo>
                    <a:pt x="54" y="85"/>
                    <a:pt x="59" y="79"/>
                    <a:pt x="66" y="7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7" y="79"/>
                    <a:pt x="67" y="79"/>
                    <a:pt x="67" y="79"/>
                  </a:cubicBezTo>
                  <a:lnTo>
                    <a:pt x="64" y="88"/>
                  </a:lnTo>
                  <a:close/>
                  <a:moveTo>
                    <a:pt x="86" y="89"/>
                  </a:moveTo>
                  <a:cubicBezTo>
                    <a:pt x="86" y="90"/>
                    <a:pt x="82" y="91"/>
                    <a:pt x="74" y="92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81" y="79"/>
                    <a:pt x="86" y="85"/>
                    <a:pt x="86" y="89"/>
                  </a:cubicBezTo>
                  <a:close/>
                  <a:moveTo>
                    <a:pt x="74" y="74"/>
                  </a:moveTo>
                  <a:cubicBezTo>
                    <a:pt x="73" y="75"/>
                    <a:pt x="73" y="75"/>
                    <a:pt x="73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0" y="75"/>
                  </a:cubicBezTo>
                  <a:cubicBezTo>
                    <a:pt x="69" y="75"/>
                    <a:pt x="69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2"/>
                    <a:pt x="62" y="69"/>
                    <a:pt x="62" y="66"/>
                  </a:cubicBezTo>
                  <a:cubicBezTo>
                    <a:pt x="62" y="61"/>
                    <a:pt x="66" y="57"/>
                    <a:pt x="70" y="57"/>
                  </a:cubicBezTo>
                  <a:cubicBezTo>
                    <a:pt x="75" y="57"/>
                    <a:pt x="78" y="61"/>
                    <a:pt x="78" y="66"/>
                  </a:cubicBezTo>
                  <a:cubicBezTo>
                    <a:pt x="78" y="69"/>
                    <a:pt x="76" y="72"/>
                    <a:pt x="74" y="74"/>
                  </a:cubicBezTo>
                  <a:close/>
                  <a:moveTo>
                    <a:pt x="81" y="60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2" y="64"/>
                    <a:pt x="81" y="64"/>
                    <a:pt x="80" y="63"/>
                  </a:cubicBezTo>
                  <a:cubicBezTo>
                    <a:pt x="79" y="60"/>
                    <a:pt x="76" y="58"/>
                    <a:pt x="73" y="56"/>
                  </a:cubicBezTo>
                  <a:cubicBezTo>
                    <a:pt x="75" y="53"/>
                    <a:pt x="79" y="50"/>
                    <a:pt x="84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5" y="51"/>
                    <a:pt x="85" y="51"/>
                    <a:pt x="85" y="51"/>
                  </a:cubicBezTo>
                  <a:lnTo>
                    <a:pt x="81" y="60"/>
                  </a:lnTo>
                  <a:close/>
                  <a:moveTo>
                    <a:pt x="89" y="47"/>
                  </a:moveTo>
                  <a:cubicBezTo>
                    <a:pt x="89" y="47"/>
                    <a:pt x="88" y="48"/>
                    <a:pt x="88" y="48"/>
                  </a:cubicBezTo>
                  <a:cubicBezTo>
                    <a:pt x="87" y="48"/>
                    <a:pt x="86" y="47"/>
                    <a:pt x="86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1" y="45"/>
                    <a:pt x="80" y="41"/>
                    <a:pt x="80" y="38"/>
                  </a:cubicBezTo>
                  <a:cubicBezTo>
                    <a:pt x="80" y="33"/>
                    <a:pt x="83" y="30"/>
                    <a:pt x="88" y="30"/>
                  </a:cubicBezTo>
                  <a:cubicBezTo>
                    <a:pt x="92" y="30"/>
                    <a:pt x="96" y="33"/>
                    <a:pt x="96" y="38"/>
                  </a:cubicBezTo>
                  <a:cubicBezTo>
                    <a:pt x="96" y="41"/>
                    <a:pt x="94" y="45"/>
                    <a:pt x="91" y="46"/>
                  </a:cubicBezTo>
                  <a:cubicBezTo>
                    <a:pt x="90" y="47"/>
                    <a:pt x="90" y="47"/>
                    <a:pt x="90" y="47"/>
                  </a:cubicBezTo>
                  <a:lnTo>
                    <a:pt x="89" y="47"/>
                  </a:lnTo>
                  <a:close/>
                  <a:moveTo>
                    <a:pt x="92" y="64"/>
                  </a:move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8" y="51"/>
                    <a:pt x="104" y="57"/>
                    <a:pt x="104" y="61"/>
                  </a:cubicBezTo>
                  <a:cubicBezTo>
                    <a:pt x="103" y="62"/>
                    <a:pt x="99" y="63"/>
                    <a:pt x="92" y="64"/>
                  </a:cubicBezTo>
                  <a:close/>
                  <a:moveTo>
                    <a:pt x="92" y="64"/>
                  </a:moveTo>
                  <a:cubicBezTo>
                    <a:pt x="92" y="64"/>
                    <a:pt x="92" y="64"/>
                    <a:pt x="92" y="6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7" tIns="34290" rIns="68577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5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0868" y="2181348"/>
              <a:ext cx="1054908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/>
                <a:t>Flight Standards </a:t>
              </a:r>
              <a:r>
                <a:rPr lang="en-US" sz="900" dirty="0" smtClean="0"/>
                <a:t>Service,</a:t>
              </a:r>
            </a:p>
            <a:p>
              <a:pPr algn="ctr"/>
              <a:r>
                <a:rPr lang="en-US" sz="900" dirty="0" smtClean="0"/>
                <a:t>AFS-1</a:t>
              </a:r>
              <a:endParaRPr lang="en-US" sz="9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87303" y="2396723"/>
              <a:ext cx="849968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UAS Integration </a:t>
              </a:r>
              <a:r>
                <a:rPr lang="en-US" sz="900" dirty="0" smtClean="0">
                  <a:solidFill>
                    <a:schemeClr val="bg1"/>
                  </a:solidFill>
                </a:rPr>
                <a:t>Office,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AFS-80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39658" y="3333476"/>
              <a:ext cx="848677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ATO Safety and Technical </a:t>
              </a:r>
              <a:r>
                <a:rPr lang="en-US" sz="900" dirty="0" smtClean="0">
                  <a:solidFill>
                    <a:schemeClr val="bg1"/>
                  </a:solidFill>
                </a:rPr>
                <a:t>Training,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AJI-0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05984" y="4269580"/>
              <a:ext cx="1185896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FAA </a:t>
              </a:r>
              <a:r>
                <a:rPr lang="en-US" sz="900" dirty="0" smtClean="0">
                  <a:solidFill>
                    <a:schemeClr val="bg1"/>
                  </a:solidFill>
                </a:rPr>
                <a:t>Academy,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AMA-1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07614" y="4341588"/>
              <a:ext cx="853723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 smtClean="0"/>
                <a:t>Chief Scientific and Technical Advisors,</a:t>
              </a:r>
            </a:p>
            <a:p>
              <a:pPr algn="ctr"/>
              <a:r>
                <a:rPr lang="en-US" sz="900" dirty="0" smtClean="0"/>
                <a:t>AIR-100</a:t>
              </a:r>
              <a:endParaRPr lang="en-US" sz="9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3187" y="3693516"/>
              <a:ext cx="1054908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ATO Program Management </a:t>
              </a:r>
              <a:r>
                <a:rPr lang="en-US" sz="900" dirty="0" smtClean="0">
                  <a:solidFill>
                    <a:schemeClr val="bg1"/>
                  </a:solidFill>
                </a:rPr>
                <a:t>Organization,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AJM-0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7975" y="2745865"/>
              <a:ext cx="1054908" cy="300083"/>
            </a:xfrm>
            <a:prstGeom prst="rect">
              <a:avLst/>
            </a:prstGeom>
            <a:noFill/>
          </p:spPr>
          <p:txBody>
            <a:bodyPr wrap="square" lIns="68577" tIns="34290" rIns="68577" bIns="34290" rtlCol="0">
              <a:noAutofit/>
            </a:bodyPr>
            <a:lstStyle/>
            <a:p>
              <a:pPr algn="ctr"/>
              <a:r>
                <a:rPr lang="en-US" sz="900" dirty="0"/>
                <a:t>Management </a:t>
              </a:r>
              <a:r>
                <a:rPr lang="en-US" sz="900" dirty="0" smtClean="0"/>
                <a:t>Services,</a:t>
              </a:r>
            </a:p>
            <a:p>
              <a:pPr algn="ctr"/>
              <a:r>
                <a:rPr lang="en-US" sz="900" dirty="0" smtClean="0"/>
                <a:t>AJG-0</a:t>
              </a:r>
              <a:endParaRPr lang="en-US" sz="900" dirty="0"/>
            </a:p>
          </p:txBody>
        </p: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28625" y="260648"/>
            <a:ext cx="8472488" cy="609600"/>
          </a:xfrm>
        </p:spPr>
        <p:txBody>
          <a:bodyPr/>
          <a:lstStyle/>
          <a:p>
            <a:r>
              <a:rPr lang="en-US" sz="2800" dirty="0" smtClean="0"/>
              <a:t>These organizations sponsor our research: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7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 partner with several other organizations to accomplish our research: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91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211960" y="3284984"/>
            <a:ext cx="266429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36296" y="1342231"/>
            <a:ext cx="1431454" cy="1438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308304" y="1342231"/>
            <a:ext cx="1440160" cy="129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9512" y="3789040"/>
            <a:ext cx="266429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Image result for N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42645"/>
            <a:ext cx="1240938" cy="9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AM510CR\AppData\Local\Microsoft\Windows\Temporary Internet Files\Content.Outlook\LBXN1KG9\Wright Stat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0437"/>
            <a:ext cx="1296144" cy="10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74" y="1989571"/>
            <a:ext cx="88929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72654" y="1195289"/>
            <a:ext cx="5027538" cy="5055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Volpe the national transportation systems center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54" y="1196752"/>
            <a:ext cx="48863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272654" y="1196752"/>
            <a:ext cx="4886325" cy="49530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56176" y="887561"/>
            <a:ext cx="3435325" cy="919795"/>
            <a:chOff x="6156176" y="887561"/>
            <a:chExt cx="3435325" cy="919795"/>
          </a:xfrm>
        </p:grpSpPr>
        <p:sp>
          <p:nvSpPr>
            <p:cNvPr id="12" name="Oval 11"/>
            <p:cNvSpPr/>
            <p:nvPr/>
          </p:nvSpPr>
          <p:spPr bwMode="auto">
            <a:xfrm>
              <a:off x="6896965" y="887561"/>
              <a:ext cx="1953747" cy="919795"/>
            </a:xfrm>
            <a:prstGeom prst="ellipse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176" y="1100644"/>
              <a:ext cx="3435325" cy="6001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Flight Technologies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and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Procedures Division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AFS-400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25400"/>
            <a:ext cx="8472488" cy="936104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rgbClr val="002060"/>
                </a:solidFill>
              </a:rPr>
              <a:t>Current Human Performance Research Areas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908720"/>
            <a:ext cx="3948113" cy="5112568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FLIGHT DECK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UAS Detect and Avoid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Avionics Certification and Approval Criteria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Advanced Vision Systems (EFVS, EVS, CVS, HUD, HMD, etc.)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Fatigue Mitigation in Flight Operations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Maintenance Risk Management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Rotorcraft Safety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General Aviation Angle of Attack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>
                <a:solidFill>
                  <a:srgbClr val="002060"/>
                </a:solidFill>
              </a:rPr>
              <a:t>LaserEye</a:t>
            </a:r>
            <a:r>
              <a:rPr lang="en-US" sz="1600" b="1" dirty="0">
                <a:solidFill>
                  <a:srgbClr val="002060"/>
                </a:solidFill>
              </a:rPr>
              <a:t> Protection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Training for Complex Technologies and Automation</a:t>
            </a:r>
          </a:p>
          <a:p>
            <a:pPr marL="342900" lvl="1" indent="-342900">
              <a:buFontTx/>
              <a:buChar char="•"/>
            </a:pPr>
            <a:endParaRPr lang="en-US" sz="1700" dirty="0" smtClean="0">
              <a:solidFill>
                <a:srgbClr val="002060"/>
              </a:solidFill>
            </a:endParaRPr>
          </a:p>
          <a:p>
            <a:pPr marL="0" indent="-400050"/>
            <a:endParaRPr lang="en-US" sz="1700" dirty="0">
              <a:solidFill>
                <a:srgbClr val="002060"/>
              </a:solidFill>
            </a:endParaRPr>
          </a:p>
          <a:p>
            <a:pPr marL="742950" lvl="2" indent="-342900"/>
            <a:endParaRPr lang="en-US" sz="1700" b="1" dirty="0" smtClean="0">
              <a:solidFill>
                <a:srgbClr val="002060"/>
              </a:solidFill>
            </a:endParaRPr>
          </a:p>
          <a:p>
            <a:pPr marL="742950" lvl="2" indent="-342900"/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908720"/>
            <a:ext cx="4155165" cy="5112568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AIR TRAFFIC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Visual Scanning Techniques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1600" b="1" dirty="0" smtClean="0">
                <a:solidFill>
                  <a:srgbClr val="002060"/>
                </a:solidFill>
                <a:ea typeface="+mn-ea"/>
                <a:cs typeface="+mn-cs"/>
              </a:rPr>
              <a:t>Tech Ops Strategic Job Analysis</a:t>
            </a:r>
            <a:endParaRPr lang="en-US" altLang="en-US" sz="1600" b="1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1600" b="1" dirty="0" smtClean="0">
                <a:solidFill>
                  <a:srgbClr val="002060"/>
                </a:solidFill>
                <a:ea typeface="+mn-ea"/>
                <a:cs typeface="+mn-cs"/>
              </a:rPr>
              <a:t>Longitudinal Training &amp; Performance Database Evaluation of Radar</a:t>
            </a:r>
            <a:endParaRPr lang="en-US" altLang="en-US" sz="1600" b="1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1600" b="1" dirty="0" smtClean="0">
                <a:solidFill>
                  <a:srgbClr val="002060"/>
                </a:solidFill>
                <a:ea typeface="+mn-ea"/>
                <a:cs typeface="+mn-cs"/>
              </a:rPr>
              <a:t>Vector Aptitude Test Reasons for Field Training Failures Standardized</a:t>
            </a:r>
            <a:endParaRPr lang="en-US" altLang="en-US" sz="1600" b="1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1600" b="1" dirty="0" smtClean="0">
                <a:solidFill>
                  <a:srgbClr val="002060"/>
                </a:solidFill>
                <a:ea typeface="+mn-ea"/>
                <a:cs typeface="+mn-cs"/>
              </a:rPr>
              <a:t>Color Palette for ATC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267744" cy="1637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503"/>
            <a:ext cx="1150951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21373"/>
            <a:ext cx="2787013" cy="209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2805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9238"/>
            <a:ext cx="8472488" cy="79851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Human Factors within FAA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6783387" cy="4186238"/>
          </a:xfrm>
        </p:spPr>
        <p:txBody>
          <a:bodyPr/>
          <a:lstStyle/>
          <a:p>
            <a:pPr marL="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Multi-disciplinary field (combines psychology, engineering, physiology, and other areas)</a:t>
            </a:r>
            <a:r>
              <a:rPr lang="en-US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generate </a:t>
            </a:r>
            <a:r>
              <a:rPr lang="en-US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apply human performance information to acquire safe, efficient, and effective operational systems </a:t>
            </a:r>
          </a:p>
          <a:p>
            <a:pPr lvl="2" eaLnBrk="1" hangingPunct="1">
              <a:spcBef>
                <a:spcPts val="600"/>
              </a:spcBef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optimization of work environments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human capabilities and limitations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performance, fatigue, attention, user interface, human error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human psychological, social, physical and biological characteristics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27" y="254000"/>
            <a:ext cx="1806848" cy="1806848"/>
          </a:xfrm>
          <a:prstGeom prst="rect">
            <a:avLst/>
          </a:prstGeom>
          <a:noFill/>
          <a:ln w="3175" cap="sq">
            <a:solidFill>
              <a:srgbClr val="1116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7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084453"/>
              </p:ext>
            </p:extLst>
          </p:nvPr>
        </p:nvGraphicFramePr>
        <p:xfrm>
          <a:off x="395536" y="433996"/>
          <a:ext cx="839489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73832" y="3071813"/>
            <a:ext cx="1174750" cy="53181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Well-being (Fatigue)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80345" y="3062288"/>
            <a:ext cx="2033587" cy="5365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Equipment &amp; Tools (decision support tools)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7714" y="3724275"/>
            <a:ext cx="1008063" cy="5016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Training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14514" y="3724275"/>
            <a:ext cx="1008063" cy="5016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Selection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58927" y="4343400"/>
            <a:ext cx="1263650" cy="5016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Change Management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30527" y="4330700"/>
            <a:ext cx="1468437" cy="5016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Roles &amp; Responsibilities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29895" y="3724275"/>
            <a:ext cx="1008062" cy="50006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HP Assurance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32995" y="3071813"/>
            <a:ext cx="1112837" cy="5413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Procedures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50370" y="3724275"/>
            <a:ext cx="1203325" cy="50006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Leadership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257" y="3079750"/>
            <a:ext cx="1008063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1400" kern="0" dirty="0">
                <a:solidFill>
                  <a:prstClr val="black"/>
                </a:solidFill>
                <a:latin typeface="Calibri"/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18573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6375623" cy="6096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Ae</a:t>
            </a:r>
            <a:r>
              <a:rPr lang="en-US" altLang="en-US" sz="2800" dirty="0" smtClean="0">
                <a:solidFill>
                  <a:srgbClr val="002060"/>
                </a:solidFill>
              </a:rPr>
              <a:t>r</a:t>
            </a:r>
            <a:r>
              <a:rPr lang="en-US" altLang="en-US" sz="2800" dirty="0" smtClean="0"/>
              <a:t>ospace Human Factors Research Division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050213" cy="43910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1D2F68"/>
                </a:solidFill>
              </a:rPr>
              <a:t>Organized into two branches</a:t>
            </a:r>
          </a:p>
          <a:p>
            <a:pPr lvl="1">
              <a:defRPr/>
            </a:pPr>
            <a:r>
              <a:rPr lang="en-US" altLang="en-US" sz="1200" dirty="0">
                <a:solidFill>
                  <a:srgbClr val="1D2F68"/>
                </a:solidFill>
              </a:rPr>
              <a:t>NAS Human Factors </a:t>
            </a:r>
            <a:r>
              <a:rPr lang="en-US" altLang="en-US" sz="1200" dirty="0" smtClean="0">
                <a:solidFill>
                  <a:srgbClr val="1D2F68"/>
                </a:solidFill>
              </a:rPr>
              <a:t>Safety Research </a:t>
            </a:r>
            <a:r>
              <a:rPr lang="en-US" altLang="en-US" sz="1200" dirty="0">
                <a:solidFill>
                  <a:srgbClr val="1D2F68"/>
                </a:solidFill>
              </a:rPr>
              <a:t>(AAM-520)</a:t>
            </a:r>
          </a:p>
          <a:p>
            <a:pPr lvl="1">
              <a:defRPr/>
            </a:pPr>
            <a:r>
              <a:rPr lang="en-US" altLang="en-US" sz="1200" dirty="0">
                <a:solidFill>
                  <a:srgbClr val="1D2F68"/>
                </a:solidFill>
              </a:rPr>
              <a:t>Flight Deck Human Factors </a:t>
            </a:r>
            <a:r>
              <a:rPr lang="en-US" altLang="en-US" sz="1200" dirty="0" smtClean="0">
                <a:solidFill>
                  <a:srgbClr val="1D2F68"/>
                </a:solidFill>
              </a:rPr>
              <a:t>Research (AAM-510</a:t>
            </a:r>
            <a:r>
              <a:rPr lang="en-US" altLang="en-US" sz="1200" dirty="0">
                <a:solidFill>
                  <a:srgbClr val="1D2F68"/>
                </a:solidFill>
              </a:rPr>
              <a:t>)</a:t>
            </a: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Conduct field and laboratory research </a:t>
            </a:r>
          </a:p>
          <a:p>
            <a:pPr lvl="1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Pilots, air traffic controllers, technical operations, mechanics, dispatchers, avionics technicians, flight attendants, and ramp workers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en-US" sz="1800" dirty="0" smtClean="0">
                <a:solidFill>
                  <a:srgbClr val="002060"/>
                </a:solidFill>
                <a:latin typeface="+mj-lt"/>
              </a:rPr>
              <a:t>Research </a:t>
            </a:r>
            <a:r>
              <a:rPr lang="en-US" altLang="en-US" sz="1800" dirty="0">
                <a:solidFill>
                  <a:srgbClr val="002060"/>
                </a:solidFill>
                <a:latin typeface="+mj-lt"/>
              </a:rPr>
              <a:t>Drivers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US" altLang="en-US" sz="1200" dirty="0">
                <a:solidFill>
                  <a:srgbClr val="002060"/>
                </a:solidFill>
              </a:rPr>
              <a:t>AVS RE&amp;D Requirements Process for Flight </a:t>
            </a:r>
            <a:r>
              <a:rPr lang="en-US" altLang="en-US" sz="1200" dirty="0" smtClean="0">
                <a:solidFill>
                  <a:srgbClr val="002060"/>
                </a:solidFill>
              </a:rPr>
              <a:t>Deck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 smtClean="0">
                <a:solidFill>
                  <a:srgbClr val="002060"/>
                </a:solidFill>
              </a:rPr>
              <a:t>ATO </a:t>
            </a:r>
            <a:r>
              <a:rPr lang="en-US" altLang="en-US" sz="1200" dirty="0">
                <a:solidFill>
                  <a:srgbClr val="002060"/>
                </a:solidFill>
              </a:rPr>
              <a:t>Requirements Process for Air </a:t>
            </a:r>
            <a:r>
              <a:rPr lang="en-US" altLang="en-US" sz="1200" dirty="0" smtClean="0">
                <a:solidFill>
                  <a:srgbClr val="002060"/>
                </a:solidFill>
              </a:rPr>
              <a:t>Traffic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</a:rPr>
              <a:t>Research is primarily conducted under Program Directive/Level of Effort Agree­ments between the Federal Aviation Administration Human Factors Division (ANG-C1) and the Aerospace Human Factors Research Division (AAM-500) of the Civil Aerospace Medical Institute. </a:t>
            </a:r>
            <a:endParaRPr lang="en-US" altLang="en-US" sz="1000" dirty="0">
              <a:solidFill>
                <a:srgbClr val="002060"/>
              </a:solidFill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en-US" sz="1800" dirty="0">
                <a:solidFill>
                  <a:srgbClr val="002060"/>
                </a:solidFill>
                <a:latin typeface="+mj-lt"/>
              </a:rPr>
              <a:t>Emphasis on sponsor-driven </a:t>
            </a:r>
            <a:r>
              <a:rPr lang="en-US" altLang="en-US" sz="1800" dirty="0" smtClean="0">
                <a:solidFill>
                  <a:srgbClr val="002060"/>
                </a:solidFill>
                <a:latin typeface="+mj-lt"/>
              </a:rPr>
              <a:t>research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</a:rPr>
              <a:t>provides support and research results to sponsors so that they </a:t>
            </a:r>
            <a:r>
              <a:rPr lang="en-US" sz="1200" dirty="0" smtClean="0">
                <a:solidFill>
                  <a:srgbClr val="002060"/>
                </a:solidFill>
              </a:rPr>
              <a:t>may develop rulemaking, provide policy guidance, inform certification requirements and offer mitigation/solutions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srgbClr val="002060"/>
                </a:solidFill>
              </a:rPr>
              <a:t>Our research includes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D2F68"/>
                </a:solidFill>
              </a:rPr>
              <a:t>Design and optimization of work environments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D2F68"/>
                </a:solidFill>
              </a:rPr>
              <a:t>Considering human capabilities and limitations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200" dirty="0">
                <a:solidFill>
                  <a:srgbClr val="1D2F68"/>
                </a:solidFill>
              </a:rPr>
              <a:t>Human performance, fatigue, attention, user interface, human error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200" dirty="0">
                <a:solidFill>
                  <a:srgbClr val="1D2F68"/>
                </a:solidFill>
              </a:rPr>
              <a:t>Understanding </a:t>
            </a:r>
            <a:r>
              <a:rPr lang="en-US" sz="1200" dirty="0" smtClean="0">
                <a:solidFill>
                  <a:srgbClr val="1D2F68"/>
                </a:solidFill>
              </a:rPr>
              <a:t>how human </a:t>
            </a:r>
            <a:r>
              <a:rPr lang="en-US" sz="1200" dirty="0">
                <a:solidFill>
                  <a:srgbClr val="1D2F68"/>
                </a:solidFill>
              </a:rPr>
              <a:t>psychological, social, </a:t>
            </a:r>
            <a:r>
              <a:rPr lang="en-US" sz="1200" dirty="0" smtClean="0">
                <a:solidFill>
                  <a:srgbClr val="1D2F68"/>
                </a:solidFill>
              </a:rPr>
              <a:t>and </a:t>
            </a:r>
            <a:r>
              <a:rPr lang="en-US" sz="1200" dirty="0">
                <a:solidFill>
                  <a:srgbClr val="1D2F68"/>
                </a:solidFill>
              </a:rPr>
              <a:t>biological </a:t>
            </a:r>
            <a:r>
              <a:rPr lang="en-US" sz="1200" dirty="0" smtClean="0">
                <a:solidFill>
                  <a:srgbClr val="1D2F68"/>
                </a:solidFill>
              </a:rPr>
              <a:t>characteristics </a:t>
            </a:r>
            <a:r>
              <a:rPr lang="en-US" sz="1200" dirty="0">
                <a:solidFill>
                  <a:srgbClr val="1D2F68"/>
                </a:solidFill>
              </a:rPr>
              <a:t>affect job performance in aerospace occupations</a:t>
            </a:r>
          </a:p>
          <a:p>
            <a:pPr lvl="2" eaLnBrk="1" hangingPunct="1">
              <a:spcBef>
                <a:spcPct val="0"/>
              </a:spcBef>
              <a:buFont typeface="Arial" charset="0"/>
              <a:buChar char="•"/>
            </a:pPr>
            <a:endParaRPr lang="en-US" sz="1600" dirty="0">
              <a:solidFill>
                <a:srgbClr val="002060"/>
              </a:solidFill>
              <a:latin typeface="Arial (Headings)"/>
            </a:endParaRPr>
          </a:p>
          <a:p>
            <a:pPr lvl="1" eaLnBrk="1" hangingPunct="1">
              <a:spcAft>
                <a:spcPts val="0"/>
              </a:spcAft>
              <a:defRPr/>
            </a:pPr>
            <a:endParaRPr lang="en-US" alt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72" y="260648"/>
            <a:ext cx="1928019" cy="1928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5104"/>
            <a:ext cx="8472488" cy="889680"/>
          </a:xfrm>
        </p:spPr>
        <p:txBody>
          <a:bodyPr/>
          <a:lstStyle/>
          <a:p>
            <a:r>
              <a:rPr lang="en-US" sz="2800" dirty="0" smtClean="0"/>
              <a:t>Flight Deck Human Factors Research Laboratory (AAM-510)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941155"/>
            <a:ext cx="8050213" cy="4520293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Staff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PhD-level manager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10 PhD-level Research and Engineering Research Psychologist positions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002060"/>
                </a:solidFill>
              </a:rPr>
              <a:t>-30 </a:t>
            </a:r>
            <a:r>
              <a:rPr lang="en-US" sz="1600" dirty="0">
                <a:solidFill>
                  <a:srgbClr val="002060"/>
                </a:solidFill>
              </a:rPr>
              <a:t>years experience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3 </a:t>
            </a:r>
            <a:r>
              <a:rPr lang="en-US" sz="1800" dirty="0" smtClean="0">
                <a:solidFill>
                  <a:srgbClr val="002060"/>
                </a:solidFill>
              </a:rPr>
              <a:t>MA/MS-level Psychological Technician positions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6 years experience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~ 22 AAM-510/520 Student Volunteers 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2012 - 2017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649277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800" kern="0" dirty="0">
                <a:solidFill>
                  <a:srgbClr val="002060"/>
                </a:solidFill>
                <a:latin typeface="Arial"/>
              </a:rPr>
              <a:t>Determine the effects of stressors on human performance, identify human factors involved in accidents and incidents, and quantify the effects of advanced </a:t>
            </a:r>
            <a:r>
              <a:rPr lang="en-US" altLang="en-US" sz="1800" kern="0" dirty="0" err="1">
                <a:solidFill>
                  <a:srgbClr val="002060"/>
                </a:solidFill>
                <a:latin typeface="Arial"/>
              </a:rPr>
              <a:t>NextGen</a:t>
            </a:r>
            <a:r>
              <a:rPr lang="en-US" altLang="en-US" sz="1800" kern="0" dirty="0">
                <a:solidFill>
                  <a:srgbClr val="002060"/>
                </a:solidFill>
                <a:latin typeface="Arial"/>
              </a:rPr>
              <a:t> displays, procedures, and task design on pilot performance. </a:t>
            </a:r>
          </a:p>
        </p:txBody>
      </p:sp>
    </p:spTree>
    <p:extLst>
      <p:ext uri="{BB962C8B-B14F-4D97-AF65-F5344CB8AC3E}">
        <p14:creationId xmlns:p14="http://schemas.microsoft.com/office/powerpoint/2010/main" val="23525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4488"/>
            <a:ext cx="8472488" cy="609600"/>
          </a:xfrm>
        </p:spPr>
        <p:txBody>
          <a:bodyPr/>
          <a:lstStyle/>
          <a:p>
            <a:r>
              <a:rPr lang="en-US" sz="2800" dirty="0" smtClean="0"/>
              <a:t>Flight Deck Human Factors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36512" y="1092656"/>
            <a:ext cx="784887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 smtClean="0">
                <a:solidFill>
                  <a:srgbClr val="002060"/>
                </a:solidFill>
                <a:latin typeface="Arial"/>
              </a:rPr>
              <a:t>Simulation Research Capabilities</a:t>
            </a:r>
            <a:r>
              <a:rPr lang="en-US" altLang="en-US" kern="0" dirty="0" smtClean="0">
                <a:solidFill>
                  <a:srgbClr val="002060"/>
                </a:solidFill>
                <a:latin typeface="Arial"/>
              </a:rPr>
              <a:t> (Very Light Jet, Unmanned, Rotorcraft, Legacy General Aviation)</a:t>
            </a:r>
          </a:p>
          <a:p>
            <a:pPr marL="1030288" lvl="4" indent="-231775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 smtClean="0">
                <a:solidFill>
                  <a:srgbClr val="002060"/>
                </a:solidFill>
                <a:latin typeface="Arial"/>
              </a:rPr>
              <a:t>Interchangeable displays and systems to identify information requirements and evaluate new technologies (e.g., advanced vision systems, avionics, and advanced control systems)</a:t>
            </a:r>
          </a:p>
          <a:p>
            <a:pPr marL="1030288" lvl="4" indent="-231775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 smtClean="0">
                <a:solidFill>
                  <a:srgbClr val="002060"/>
                </a:solidFill>
                <a:latin typeface="Arial"/>
              </a:rPr>
              <a:t>Conduct HITL simulations of current/future technologies</a:t>
            </a:r>
          </a:p>
          <a:p>
            <a:pPr marL="1030288" lvl="4" indent="-231775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 smtClean="0">
                <a:solidFill>
                  <a:srgbClr val="002060"/>
                </a:solidFill>
                <a:latin typeface="Arial"/>
              </a:rPr>
              <a:t>Assess effects of automation on performance</a:t>
            </a:r>
          </a:p>
          <a:p>
            <a:pPr marL="1030288" lvl="4" indent="-231775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 smtClean="0">
                <a:solidFill>
                  <a:srgbClr val="002060"/>
                </a:solidFill>
                <a:latin typeface="Arial"/>
              </a:rPr>
              <a:t>Utilize HUD, HWD, and HDD technologies</a:t>
            </a:r>
            <a:endParaRPr lang="en-US" altLang="en-US" sz="2000" kern="0" dirty="0" smtClean="0">
              <a:solidFill>
                <a:srgbClr val="002060"/>
              </a:solidFill>
              <a:latin typeface="Arial"/>
            </a:endParaRPr>
          </a:p>
          <a:p>
            <a:pPr marL="511175" lvl="1" indent="-1714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 err="1" smtClean="0">
                <a:solidFill>
                  <a:srgbClr val="002060"/>
                </a:solidFill>
                <a:latin typeface="Arial"/>
              </a:rPr>
              <a:t>Biophysiological</a:t>
            </a:r>
            <a:r>
              <a:rPr lang="en-US" b="1" kern="0" dirty="0" smtClean="0">
                <a:solidFill>
                  <a:srgbClr val="002060"/>
                </a:solidFill>
                <a:latin typeface="Arial"/>
              </a:rPr>
              <a:t> Research</a:t>
            </a:r>
          </a:p>
          <a:p>
            <a:pPr marL="1030288" lvl="4" indent="-231775" eaLnBrk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 err="1" smtClean="0">
                <a:solidFill>
                  <a:srgbClr val="002060"/>
                </a:solidFill>
                <a:latin typeface="Arial"/>
              </a:rPr>
              <a:t>Colorvision</a:t>
            </a:r>
            <a:r>
              <a:rPr lang="en-US" altLang="en-US" sz="1800" kern="0" dirty="0" smtClean="0">
                <a:solidFill>
                  <a:srgbClr val="002060"/>
                </a:solidFill>
                <a:latin typeface="Arial"/>
              </a:rPr>
              <a:t> Research Lab</a:t>
            </a:r>
          </a:p>
          <a:p>
            <a:pPr marL="1030288" lvl="4" indent="-231775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800" kern="0" dirty="0" smtClean="0">
                <a:solidFill>
                  <a:srgbClr val="002060"/>
                </a:solidFill>
                <a:latin typeface="Arial"/>
              </a:rPr>
              <a:t>Fatigue Research Lab</a:t>
            </a:r>
            <a:endParaRPr lang="en-US" sz="1800" kern="0" dirty="0">
              <a:solidFill>
                <a:srgbClr val="002060"/>
              </a:solidFill>
              <a:latin typeface="Arial"/>
            </a:endParaRPr>
          </a:p>
          <a:p>
            <a:pPr marL="511175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Arial"/>
              </a:rPr>
              <a:t>Human </a:t>
            </a:r>
            <a:r>
              <a:rPr lang="en-US" b="1" kern="0" dirty="0">
                <a:solidFill>
                  <a:srgbClr val="002060"/>
                </a:solidFill>
                <a:latin typeface="Arial"/>
              </a:rPr>
              <a:t>and Organizational Assessment</a:t>
            </a:r>
          </a:p>
          <a:p>
            <a:pPr marL="1030288" lvl="4" indent="-231775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>
                <a:solidFill>
                  <a:srgbClr val="002060"/>
                </a:solidFill>
                <a:latin typeface="Arial"/>
              </a:rPr>
              <a:t>Surveys, Training </a:t>
            </a:r>
            <a:r>
              <a:rPr lang="en-US" altLang="en-US" sz="1800" kern="0" dirty="0" smtClean="0">
                <a:solidFill>
                  <a:srgbClr val="002060"/>
                </a:solidFill>
                <a:latin typeface="Arial"/>
              </a:rPr>
              <a:t>Assessments, and System Safety Reviews</a:t>
            </a:r>
            <a:endParaRPr lang="en-US" altLang="en-US" sz="18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9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48680"/>
            <a:ext cx="8472488" cy="889680"/>
          </a:xfrm>
        </p:spPr>
        <p:txBody>
          <a:bodyPr/>
          <a:lstStyle/>
          <a:p>
            <a:r>
              <a:rPr lang="en-US" sz="2800" dirty="0" smtClean="0"/>
              <a:t>NAS Human Factors Safety Research Laboratory (AAM-520)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211" y="2869147"/>
            <a:ext cx="8050213" cy="4520293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Staff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PhD-level manager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8</a:t>
            </a:r>
            <a:r>
              <a:rPr lang="en-US" sz="1600" dirty="0" smtClean="0">
                <a:solidFill>
                  <a:srgbClr val="002060"/>
                </a:solidFill>
              </a:rPr>
              <a:t> PhD-level Personnel Research and Engineering Research Psychologist positions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10-30 years experience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8</a:t>
            </a:r>
            <a:r>
              <a:rPr lang="en-US" sz="1600" dirty="0" smtClean="0">
                <a:solidFill>
                  <a:srgbClr val="002060"/>
                </a:solidFill>
              </a:rPr>
              <a:t> BS/MS-level Psychological Technician &amp; Statistician positions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New-15 </a:t>
            </a:r>
            <a:r>
              <a:rPr lang="en-US" sz="1600" dirty="0">
                <a:solidFill>
                  <a:srgbClr val="002060"/>
                </a:solidFill>
              </a:rPr>
              <a:t>years experience</a:t>
            </a:r>
          </a:p>
          <a:p>
            <a:pPr lvl="2"/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HQ </a:t>
            </a:r>
            <a:r>
              <a:rPr lang="en-US" sz="1800" dirty="0">
                <a:solidFill>
                  <a:srgbClr val="002060"/>
                </a:solidFill>
              </a:rPr>
              <a:t>program &amp; budget management provided by </a:t>
            </a:r>
            <a:r>
              <a:rPr lang="en-US" sz="1800" dirty="0" smtClean="0">
                <a:solidFill>
                  <a:srgbClr val="002060"/>
                </a:solidFill>
              </a:rPr>
              <a:t>ANG-C1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86830" y="1467941"/>
            <a:ext cx="540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1800" kern="0" dirty="0">
                <a:solidFill>
                  <a:srgbClr val="002060"/>
                </a:solidFill>
              </a:rPr>
              <a:t>Research focuses on the relationship of factors </a:t>
            </a:r>
            <a:endParaRPr lang="en-US" altLang="en-US" sz="1800" kern="0" dirty="0" smtClean="0">
              <a:solidFill>
                <a:srgbClr val="002060"/>
              </a:solidFill>
            </a:endParaRPr>
          </a:p>
          <a:p>
            <a:pPr marL="0" lvl="1"/>
            <a:r>
              <a:rPr lang="en-US" altLang="en-US" sz="1800" kern="0" dirty="0" smtClean="0">
                <a:solidFill>
                  <a:srgbClr val="002060"/>
                </a:solidFill>
              </a:rPr>
              <a:t>affecting individuals, teams, and organizations in </a:t>
            </a:r>
            <a:r>
              <a:rPr lang="en-US" altLang="en-US" sz="1800" kern="0" dirty="0">
                <a:solidFill>
                  <a:srgbClr val="002060"/>
                </a:solidFill>
              </a:rPr>
              <a:t>the </a:t>
            </a:r>
            <a:r>
              <a:rPr lang="en-US" altLang="en-US" sz="1800" kern="0" dirty="0" smtClean="0">
                <a:solidFill>
                  <a:srgbClr val="002060"/>
                </a:solidFill>
              </a:rPr>
              <a:t>work environment</a:t>
            </a:r>
            <a:r>
              <a:rPr lang="en-US" altLang="en-US" sz="1800" kern="0" dirty="0">
                <a:solidFill>
                  <a:srgbClr val="002060"/>
                </a:solidFill>
              </a:rPr>
              <a:t>. </a:t>
            </a:r>
            <a:r>
              <a:rPr lang="en-US" altLang="en-US" sz="1800" kern="0" dirty="0" smtClean="0">
                <a:solidFill>
                  <a:srgbClr val="002060"/>
                </a:solidFill>
              </a:rPr>
              <a:t>Examines </a:t>
            </a:r>
            <a:r>
              <a:rPr lang="en-US" altLang="en-US" sz="1800" kern="0" dirty="0">
                <a:solidFill>
                  <a:srgbClr val="002060"/>
                </a:solidFill>
              </a:rPr>
              <a:t>improved person-job fit </a:t>
            </a:r>
            <a:r>
              <a:rPr lang="en-US" altLang="en-US" sz="1800" kern="0" dirty="0" smtClean="0">
                <a:solidFill>
                  <a:srgbClr val="002060"/>
                </a:solidFill>
              </a:rPr>
              <a:t>through </a:t>
            </a:r>
            <a:r>
              <a:rPr lang="en-US" altLang="en-US" sz="1800" kern="0" dirty="0">
                <a:solidFill>
                  <a:srgbClr val="002060"/>
                </a:solidFill>
              </a:rPr>
              <a:t>training </a:t>
            </a:r>
            <a:r>
              <a:rPr lang="en-US" altLang="en-US" sz="1800" kern="0" dirty="0" smtClean="0">
                <a:solidFill>
                  <a:srgbClr val="002060"/>
                </a:solidFill>
              </a:rPr>
              <a:t>and </a:t>
            </a:r>
            <a:r>
              <a:rPr lang="en-US" altLang="en-US" sz="1800" kern="0" dirty="0">
                <a:solidFill>
                  <a:srgbClr val="002060"/>
                </a:solidFill>
              </a:rPr>
              <a:t>changes to technology.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9044"/>
            <a:ext cx="3001302" cy="176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2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AAM-520 Facilities/Capabilities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391025"/>
          </a:xfrm>
        </p:spPr>
        <p:txBody>
          <a:bodyPr/>
          <a:lstStyle/>
          <a:p>
            <a:r>
              <a:rPr lang="en-US" sz="1800" dirty="0" smtClean="0">
                <a:solidFill>
                  <a:srgbClr val="1D2F68"/>
                </a:solidFill>
              </a:rPr>
              <a:t>Air </a:t>
            </a:r>
            <a:r>
              <a:rPr lang="en-US" sz="1800" dirty="0">
                <a:solidFill>
                  <a:srgbClr val="1D2F68"/>
                </a:solidFill>
              </a:rPr>
              <a:t>Traffic Simulators for Enroute, TRACON, and Tower Environments</a:t>
            </a:r>
            <a:endParaRPr lang="en-US" sz="1800" dirty="0" smtClean="0">
              <a:solidFill>
                <a:srgbClr val="1D2F68"/>
              </a:solidFill>
            </a:endParaRPr>
          </a:p>
          <a:p>
            <a:pPr marL="566738" lvl="4" indent="-219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dirty="0" smtClean="0">
                <a:solidFill>
                  <a:srgbClr val="002060"/>
                </a:solidFill>
              </a:rPr>
              <a:t>Identify information requirements and evaluate new technologies</a:t>
            </a:r>
          </a:p>
          <a:p>
            <a:pPr marL="566738" lvl="4" indent="-219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dirty="0" smtClean="0">
                <a:solidFill>
                  <a:srgbClr val="002060"/>
                </a:solidFill>
              </a:rPr>
              <a:t>Conduct </a:t>
            </a:r>
            <a:r>
              <a:rPr lang="en-US" altLang="en-US" sz="1600" dirty="0">
                <a:solidFill>
                  <a:srgbClr val="002060"/>
                </a:solidFill>
              </a:rPr>
              <a:t>HITL simulations of current/future ATC environments</a:t>
            </a:r>
          </a:p>
          <a:p>
            <a:pPr marL="566738" lvl="4" indent="-219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2060"/>
                </a:solidFill>
              </a:rPr>
              <a:t>Assess effects of automation on </a:t>
            </a:r>
            <a:r>
              <a:rPr lang="en-US" altLang="en-US" sz="1600" dirty="0" smtClean="0">
                <a:solidFill>
                  <a:srgbClr val="002060"/>
                </a:solidFill>
              </a:rPr>
              <a:t>performance</a:t>
            </a:r>
          </a:p>
          <a:p>
            <a:pPr marL="347663" lvl="4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Two labs </a:t>
            </a:r>
            <a:r>
              <a:rPr lang="en-US" sz="1800" dirty="0">
                <a:solidFill>
                  <a:srgbClr val="002060"/>
                </a:solidFill>
              </a:rPr>
              <a:t>with 54 workstations </a:t>
            </a:r>
            <a:r>
              <a:rPr lang="en-US" sz="1800" dirty="0" smtClean="0">
                <a:solidFill>
                  <a:srgbClr val="002060"/>
                </a:solidFill>
              </a:rPr>
              <a:t>for </a:t>
            </a:r>
            <a:r>
              <a:rPr lang="en-US" sz="1800" dirty="0">
                <a:solidFill>
                  <a:srgbClr val="002060"/>
                </a:solidFill>
              </a:rPr>
              <a:t>mass computerized </a:t>
            </a:r>
            <a:r>
              <a:rPr lang="en-US" sz="1800" dirty="0" smtClean="0">
                <a:solidFill>
                  <a:srgbClr val="002060"/>
                </a:solidFill>
              </a:rPr>
              <a:t>testing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ATCS longitudinal database matching aptitude test, </a:t>
            </a:r>
            <a:r>
              <a:rPr lang="en-US" sz="1800" dirty="0" smtClean="0">
                <a:solidFill>
                  <a:srgbClr val="002060"/>
                </a:solidFill>
              </a:rPr>
              <a:t>experimental test scores, Academy test scores, </a:t>
            </a:r>
            <a:r>
              <a:rPr lang="en-US" sz="1800" dirty="0">
                <a:solidFill>
                  <a:srgbClr val="002060"/>
                </a:solidFill>
              </a:rPr>
              <a:t>FPPS (Federal Payroll and Personnel System) data, and field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2196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7" y="911300"/>
            <a:ext cx="2127198" cy="1409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" y="4310343"/>
            <a:ext cx="2130537" cy="1421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188640"/>
            <a:ext cx="8472488" cy="609600"/>
          </a:xfrm>
        </p:spPr>
        <p:txBody>
          <a:bodyPr/>
          <a:lstStyle/>
          <a:p>
            <a:r>
              <a:rPr lang="en-US" sz="2800" dirty="0" smtClean="0"/>
              <a:t>Capabilities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96" y="4253807"/>
            <a:ext cx="1846408" cy="1534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84" y="919057"/>
            <a:ext cx="2088232" cy="1393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77" y="2420888"/>
            <a:ext cx="1626679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0" y="2502042"/>
            <a:ext cx="2143032" cy="1421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79" y="913119"/>
            <a:ext cx="1875753" cy="1405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33" y="4281138"/>
            <a:ext cx="1975244" cy="148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4" y="2606777"/>
            <a:ext cx="2316683" cy="121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449198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275D68-6034-4303-B381-B4D88A47EC3B}"/>
</file>

<file path=customXml/itemProps2.xml><?xml version="1.0" encoding="utf-8"?>
<ds:datastoreItem xmlns:ds="http://schemas.openxmlformats.org/officeDocument/2006/customXml" ds:itemID="{A1E9D9F7-9772-46A5-98F3-DB1CE0F03FCB}"/>
</file>

<file path=customXml/itemProps3.xml><?xml version="1.0" encoding="utf-8"?>
<ds:datastoreItem xmlns:ds="http://schemas.openxmlformats.org/officeDocument/2006/customXml" ds:itemID="{DD253D98-7EB6-48C6-A1E3-258A73FB3C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14231</TotalTime>
  <Words>1158</Words>
  <Application>Microsoft Office PowerPoint</Application>
  <PresentationFormat>On-screen Show (4:3)</PresentationFormat>
  <Paragraphs>208</Paragraphs>
  <Slides>14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1_Custom Design</vt:lpstr>
      <vt:lpstr>Human Factors Research Division (AAM-500) </vt:lpstr>
      <vt:lpstr>Human Factors within FAA</vt:lpstr>
      <vt:lpstr>PowerPoint Presentation</vt:lpstr>
      <vt:lpstr>Aerospace Human Factors Research Division</vt:lpstr>
      <vt:lpstr>Flight Deck Human Factors Research Laboratory (AAM-510) </vt:lpstr>
      <vt:lpstr>Flight Deck Human Factors </vt:lpstr>
      <vt:lpstr>NAS Human Factors Safety Research Laboratory (AAM-520) </vt:lpstr>
      <vt:lpstr>AAM-520 Facilities/Capabilities</vt:lpstr>
      <vt:lpstr>Capabilities</vt:lpstr>
      <vt:lpstr>Capabilities (cont.)</vt:lpstr>
      <vt:lpstr>Capabilities (cont.)</vt:lpstr>
      <vt:lpstr>These organizations sponsor our research:</vt:lpstr>
      <vt:lpstr>We partner with several other organizations to accomplish our research:</vt:lpstr>
      <vt:lpstr>Current Human Performance Research Areas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Rowley, Crystal (FAA)</cp:lastModifiedBy>
  <cp:revision>530</cp:revision>
  <cp:lastPrinted>2017-01-24T18:10:59Z</cp:lastPrinted>
  <dcterms:created xsi:type="dcterms:W3CDTF">2005-01-28T20:32:53Z</dcterms:created>
  <dcterms:modified xsi:type="dcterms:W3CDTF">2017-03-02T18:07:44Z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