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94" r:id="rId3"/>
    <p:sldId id="497" r:id="rId4"/>
    <p:sldId id="529" r:id="rId5"/>
    <p:sldId id="495" r:id="rId6"/>
    <p:sldId id="533" r:id="rId7"/>
    <p:sldId id="476" r:id="rId8"/>
    <p:sldId id="477" r:id="rId9"/>
    <p:sldId id="524" r:id="rId10"/>
    <p:sldId id="480" r:id="rId11"/>
    <p:sldId id="515" r:id="rId12"/>
    <p:sldId id="534" r:id="rId13"/>
    <p:sldId id="532" r:id="rId14"/>
    <p:sldId id="467" r:id="rId15"/>
    <p:sldId id="530" r:id="rId16"/>
    <p:sldId id="43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Nowins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9E5EF"/>
    <a:srgbClr val="D9DDEF"/>
    <a:srgbClr val="34F62A"/>
    <a:srgbClr val="0066FF"/>
    <a:srgbClr val="3333FF"/>
    <a:srgbClr val="006600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8" autoAdjust="0"/>
    <p:restoredTop sz="90934" autoAdjust="0"/>
  </p:normalViewPr>
  <p:slideViewPr>
    <p:cSldViewPr snapToGrid="0" snapToObjects="1">
      <p:cViewPr>
        <p:scale>
          <a:sx n="300" d="100"/>
          <a:sy n="300" d="100"/>
        </p:scale>
        <p:origin x="-160" y="8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26" Type="http://schemas.openxmlformats.org/officeDocument/2006/relationships/customXml" Target="../customXml/item2.xml"/><Relationship Id="rId2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" Type="http://schemas.openxmlformats.org/officeDocument/2006/relationships/slide" Target="slides/slide5.xml"/><Relationship Id="rId25" Type="http://schemas.openxmlformats.org/officeDocument/2006/relationships/customXml" Target="../customXml/item1.xml"/><Relationship Id="rId20" Type="http://schemas.openxmlformats.org/officeDocument/2006/relationships/commentAuthors" Target="commentAuthors.xml"/><Relationship Id="rId1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theme" Target="theme/theme1.xml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22" Type="http://schemas.openxmlformats.org/officeDocument/2006/relationships/viewProps" Target="viewProps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9BBCFB-9EC8-4E16-B91D-0CC9D99BE288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C602CA-3D6A-416C-B8DE-B1E7C5B5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1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02CA-3D6A-416C-B8DE-B1E7C5B5F7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0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side is prior to deployment; Right</a:t>
            </a:r>
            <a:r>
              <a:rPr lang="en-US" baseline="0" dirty="0" smtClean="0"/>
              <a:t> side is after deployment, but may lead to re-designs (new versions).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02CA-3D6A-416C-B8DE-B1E7C5B5F7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two on V&amp;V and the two on RSSA are somewhat symmetrical in that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is more incremental,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more long-term “clean slate”.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02CA-3D6A-416C-B8DE-B1E7C5B5F7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02CA-3D6A-416C-B8DE-B1E7C5B5F7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EF4C-3543-40B9-80E7-DF82967939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9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4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6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ASA insigniaCMYK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863" y="152400"/>
            <a:ext cx="9318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NASA insigniaCMYK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863" y="152400"/>
            <a:ext cx="9318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CE7C-5F79-45F8-AA68-0F6D3E367C8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3/9/17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Internal NASA Use Only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9C37BF-17B8-4F46-BFBD-C8A47803C1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7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A7CB1-2BDB-4CF2-8CF6-B8FD49D4A8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3/9/17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Internal NASA Use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C7CE-A424-4825-A122-5370E1DFE6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CB7D-8DEE-4100-A86D-F6E4C4F95DA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3/9/17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Internal NASA Use Only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7160-CD92-4339-A05E-4784700F8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4CAA-EE29-48F1-B679-D59AAC7F4A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3/9/17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Internal NASA Use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3B343-9110-4E33-84CB-1372048B0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52"/>
            <a:ext cx="8229600" cy="741731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613"/>
            <a:ext cx="8229600" cy="4989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9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4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0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3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27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19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_sky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8" y="3"/>
            <a:ext cx="9150959" cy="79408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784147"/>
            <a:ext cx="9144000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ooter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5872"/>
            <a:ext cx="9144000" cy="2621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734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7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026" y="0"/>
            <a:ext cx="9489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010400" y="6674732"/>
            <a:ext cx="21336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F83CCDB-619D-4800-8564-F05B109397A5}" type="slidenum">
              <a:rPr lang="en-US" sz="1000" smtClean="0">
                <a:solidFill>
                  <a:schemeClr val="bg1"/>
                </a:solidFill>
                <a:ea typeface="ＭＳ Ｐゴシック" pitchFamily="124" charset="-128"/>
              </a:rPr>
              <a:pPr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1400" b="0">
                <a:ea typeface="ＭＳ Ｐゴシック" pitchFamily="-110" charset="-128"/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fld id="{E975ED78-3AA5-401F-B34B-4B358F54B23B}" type="datetime1">
              <a:rPr lang="en-US" smtClean="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defRPr/>
              </a:pPr>
              <a:t>3/9/17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Aft>
                <a:spcPct val="0"/>
              </a:spcAft>
              <a:defRPr sz="1000" b="0">
                <a:solidFill>
                  <a:srgbClr val="FF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r>
              <a:rPr lang="en-US" dirty="0" smtClean="0"/>
              <a:t>For Internal NASA Use Only</a:t>
            </a:r>
            <a:endParaRPr lang="en-US" dirty="0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defRPr sz="1200" b="0">
                <a:ea typeface="ＭＳ Ｐゴシック" pitchFamily="-110" charset="-128"/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fld id="{BA75CAC4-F6B2-46A2-A95D-9ECAC081BEFF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838200" y="4800600"/>
            <a:ext cx="1524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4572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25000"/>
              </a:spcAft>
              <a:defRPr/>
            </a:pPr>
            <a:endParaRPr lang="en-US" sz="900" b="1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25000"/>
              </a:spcAft>
              <a:defRPr/>
            </a:pPr>
            <a:endParaRPr lang="en-US" sz="1000" b="1" dirty="0">
              <a:solidFill>
                <a:srgbClr val="000000"/>
              </a:solidFill>
              <a:latin typeface="Arial" pitchFamily="-112" charset="0"/>
              <a:ea typeface="ＭＳ Ｐゴシック" pitchFamily="-65" charset="-128"/>
            </a:endParaRPr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>
            <a:off x="1588" y="1143000"/>
            <a:ext cx="91408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25000"/>
              </a:spcAft>
              <a:defRPr/>
            </a:pPr>
            <a:endParaRPr lang="en-US" sz="1000" b="1" dirty="0">
              <a:solidFill>
                <a:srgbClr val="000000"/>
              </a:solidFill>
              <a:latin typeface="Arial" pitchFamily="-112" charset="0"/>
              <a:ea typeface="ＭＳ Ｐゴシック" pitchFamily="-65" charset="-128"/>
            </a:endParaRPr>
          </a:p>
        </p:txBody>
      </p:sp>
      <p:pic>
        <p:nvPicPr>
          <p:cNvPr id="10251" name="Picture 11" descr="NASA insigniaCMYK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9318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7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microsoft.com/office/2007/relationships/hdphoto" Target="../media/hdphoto3.wdp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microsoft.com/office/2007/relationships/hdphoto" Target="../media/hdphoto1.wdp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bin_cover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26"/>
            <a:ext cx="9153203" cy="68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19" y="5216555"/>
            <a:ext cx="88443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NASA Airspace Operations and Safety Program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System-Wide Safety (SWS) </a:t>
            </a:r>
            <a:endParaRPr lang="en-US" sz="1400" dirty="0" smtClean="0">
              <a:solidFill>
                <a:srgbClr val="BFDBF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3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Impact/Benefit – Emerging Operations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977" y="1142945"/>
            <a:ext cx="5278327" cy="4967922"/>
          </a:xfrm>
        </p:spPr>
        <p:txBody>
          <a:bodyPr>
            <a:normAutofit fontScale="92500" lnSpcReduction="20000"/>
          </a:bodyPr>
          <a:lstStyle/>
          <a:p>
            <a:pPr marL="231775" indent="-231775"/>
            <a:r>
              <a:rPr lang="en-US" sz="2000" dirty="0"/>
              <a:t>High demand for enabling beyond visual line of </a:t>
            </a:r>
            <a:r>
              <a:rPr lang="en-US" sz="2000" dirty="0" smtClean="0"/>
              <a:t>sight (BVLOS) unmanned operations</a:t>
            </a:r>
            <a:endParaRPr lang="en-US" sz="2000" dirty="0"/>
          </a:p>
          <a:p>
            <a:pPr lvl="1"/>
            <a:r>
              <a:rPr lang="en-US" sz="1600" dirty="0"/>
              <a:t>Many, many applications under development</a:t>
            </a:r>
          </a:p>
          <a:p>
            <a:pPr lvl="1"/>
            <a:r>
              <a:rPr lang="en-US" sz="1600" dirty="0"/>
              <a:t>FAR Part 107 ops becoming commonplace</a:t>
            </a:r>
          </a:p>
          <a:p>
            <a:pPr lvl="1"/>
            <a:r>
              <a:rPr lang="en-US" sz="1600" dirty="0"/>
              <a:t>Many waivers being granted </a:t>
            </a:r>
          </a:p>
          <a:p>
            <a:pPr lvl="1"/>
            <a:r>
              <a:rPr lang="en-US" sz="1600" dirty="0"/>
              <a:t>More data needed to decide how/what to regulate</a:t>
            </a:r>
          </a:p>
          <a:p>
            <a:pPr lvl="1"/>
            <a:r>
              <a:rPr lang="en-US" sz="1600" dirty="0"/>
              <a:t>Early data is a warning sign (&gt;2000 reports in 2016</a:t>
            </a:r>
            <a:r>
              <a:rPr lang="en-US" sz="1600" dirty="0" smtClean="0"/>
              <a:t>)</a:t>
            </a:r>
          </a:p>
          <a:p>
            <a:pPr lvl="1"/>
            <a:endParaRPr lang="en-US" sz="2000" dirty="0" smtClean="0"/>
          </a:p>
          <a:p>
            <a:pPr marL="231775" indent="-231775"/>
            <a:r>
              <a:rPr lang="en-US" sz="2000" dirty="0"/>
              <a:t>Opportunity for infusion of RSSA early in development of operations</a:t>
            </a:r>
          </a:p>
          <a:p>
            <a:pPr lvl="1"/>
            <a:r>
              <a:rPr lang="en-US" sz="1600" dirty="0" smtClean="0"/>
              <a:t>Requirements </a:t>
            </a:r>
            <a:r>
              <a:rPr lang="en-US" sz="1600" dirty="0"/>
              <a:t>for safety monitoring can be “built in</a:t>
            </a:r>
            <a:r>
              <a:rPr lang="en-US" sz="1600" dirty="0" smtClean="0"/>
              <a:t>”</a:t>
            </a:r>
          </a:p>
          <a:p>
            <a:pPr lvl="1"/>
            <a:endParaRPr lang="en-US" sz="1600" dirty="0"/>
          </a:p>
          <a:p>
            <a:pPr marL="231775" indent="-231775"/>
            <a:r>
              <a:rPr lang="en-US" sz="2000" dirty="0" smtClean="0"/>
              <a:t>Opportunity to provide near-term benefit</a:t>
            </a:r>
            <a:endParaRPr lang="en-US" sz="2000" dirty="0"/>
          </a:p>
          <a:p>
            <a:pPr lvl="1"/>
            <a:r>
              <a:rPr lang="en-US" sz="1600" dirty="0" smtClean="0"/>
              <a:t>Many small UAV operators are new to aviation and could benefit from safety support</a:t>
            </a:r>
          </a:p>
          <a:p>
            <a:pPr lvl="1"/>
            <a:r>
              <a:rPr lang="en-US" sz="1600" dirty="0" smtClean="0"/>
              <a:t>Early </a:t>
            </a:r>
            <a:r>
              <a:rPr lang="en-US" sz="1600" dirty="0"/>
              <a:t>data </a:t>
            </a:r>
            <a:r>
              <a:rPr lang="en-US" sz="1600" dirty="0" smtClean="0"/>
              <a:t>suggests significant unknown hazards (&gt;2000 </a:t>
            </a:r>
            <a:r>
              <a:rPr lang="en-US" sz="1600" dirty="0"/>
              <a:t>reports in 2016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Early technologies supporting mitigation strategies, not yet mature enough for use in complex commercial aviation environments, may be ripe for use in small UAV operations</a:t>
            </a: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513621" y="5251743"/>
            <a:ext cx="3557239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11/19/2014 13:57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New York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New York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PRELIM INFO FROM FAA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OPS…ON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2 MILE FINAL FOR RUNWAY 31R OBSERVED A UAS OPERATING AT 300-400 FEET. NASSAU COUNTY PD AND NYPD AVIATION UNIT NOTIFIED. </a:t>
            </a:r>
            <a:endParaRPr lang="en-US" sz="1400" dirty="0"/>
          </a:p>
        </p:txBody>
      </p:sp>
      <p:pic>
        <p:nvPicPr>
          <p:cNvPr id="13318" name="Picture 6" descr="http://www.chambers.com.au/Images/hazard_mitig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801" y="3161741"/>
            <a:ext cx="23431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8245" y="3357425"/>
            <a:ext cx="1123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Constraints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883252" y="4316636"/>
            <a:ext cx="213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Enablers</a:t>
            </a:r>
          </a:p>
          <a:p>
            <a:r>
              <a:rPr lang="en-US" sz="1600" dirty="0" smtClean="0"/>
              <a:t>(RSSA </a:t>
            </a:r>
          </a:p>
          <a:p>
            <a:r>
              <a:rPr lang="en-US" sz="1600" dirty="0" smtClean="0"/>
              <a:t>technologies)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05195" y="3698897"/>
            <a:ext cx="2853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715573" y="4583377"/>
            <a:ext cx="2853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81036" y="6644022"/>
            <a:ext cx="1675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BVLOS – Beyond Visual Line of Sight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90" y="856770"/>
            <a:ext cx="40259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20" y="389136"/>
            <a:ext cx="7406050" cy="914400"/>
          </a:xfrm>
        </p:spPr>
        <p:txBody>
          <a:bodyPr/>
          <a:lstStyle/>
          <a:p>
            <a:r>
              <a:rPr lang="en-US" sz="800" b="1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sz="800" b="1" dirty="0">
                <a:solidFill>
                  <a:prstClr val="black"/>
                </a:solidFill>
                <a:latin typeface="Arial" charset="0"/>
              </a:rPr>
            </a:b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System-Wide Safety </a:t>
            </a:r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Assurance 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(SWSA</a:t>
            </a:r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) RTT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Status</a:t>
            </a:r>
            <a:r>
              <a:rPr lang="en-US" sz="3600" b="1" i="1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sz="3600" b="1" i="1" dirty="0">
                <a:solidFill>
                  <a:prstClr val="black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48" y="1195161"/>
            <a:ext cx="8965580" cy="5541887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1600" b="1" dirty="0" smtClean="0"/>
              <a:t>Data Tools and Prognostics</a:t>
            </a:r>
            <a:endParaRPr lang="en-US" sz="1600" b="1" dirty="0"/>
          </a:p>
          <a:p>
            <a:pPr lvl="1"/>
            <a:r>
              <a:rPr lang="en-US" sz="1600" i="1" dirty="0" smtClean="0">
                <a:cs typeface="Arial" panose="020B0604020202020204" pitchFamily="34" charset="0"/>
              </a:rPr>
              <a:t>NASA’s </a:t>
            </a:r>
            <a:r>
              <a:rPr lang="en-US" sz="1600" i="1" dirty="0">
                <a:cs typeface="Arial" panose="020B0604020202020204" pitchFamily="34" charset="0"/>
              </a:rPr>
              <a:t>anomaly detection tool for use in the ASIAS architecture (AVS/MITRE</a:t>
            </a:r>
            <a:r>
              <a:rPr lang="en-US" sz="1600" i="1" dirty="0" smtClean="0">
                <a:cs typeface="Arial" panose="020B0604020202020204" pitchFamily="34" charset="0"/>
              </a:rPr>
              <a:t>) </a:t>
            </a:r>
          </a:p>
          <a:p>
            <a:pPr lvl="2"/>
            <a:r>
              <a:rPr lang="en-US" sz="1200" i="1" dirty="0" smtClean="0">
                <a:cs typeface="Arial" panose="020B0604020202020204" pitchFamily="34" charset="0"/>
              </a:rPr>
              <a:t>Safety relevant anomalies detected</a:t>
            </a:r>
          </a:p>
          <a:p>
            <a:pPr lvl="2"/>
            <a:r>
              <a:rPr lang="en-US" sz="1200" i="1" dirty="0" smtClean="0">
                <a:cs typeface="Arial" panose="020B0604020202020204" pitchFamily="34" charset="0"/>
              </a:rPr>
              <a:t>Tool transferred to MITRE in January along with new feature that automatically groups anomalies</a:t>
            </a:r>
          </a:p>
          <a:p>
            <a:pPr lvl="2"/>
            <a:r>
              <a:rPr lang="en-US" sz="1200" i="1" dirty="0" smtClean="0">
                <a:cs typeface="Arial" panose="020B0604020202020204" pitchFamily="34" charset="0"/>
              </a:rPr>
              <a:t>NASA to visit MITRE in spring to train analysts</a:t>
            </a:r>
          </a:p>
          <a:p>
            <a:pPr lvl="1"/>
            <a:r>
              <a:rPr lang="en-US" sz="1600" i="1" dirty="0" smtClean="0">
                <a:cs typeface="Arial" panose="020B0604020202020204" pitchFamily="34" charset="0"/>
              </a:rPr>
              <a:t>Working to set up access to North Texas Facility for threaded track data to support use of NASA anomaly detection and precursor identification tools</a:t>
            </a:r>
          </a:p>
          <a:p>
            <a:pPr lvl="1"/>
            <a:r>
              <a:rPr lang="en-US" sz="1600" i="1" dirty="0" smtClean="0">
                <a:cs typeface="Arial" panose="020B0604020202020204" pitchFamily="34" charset="0"/>
              </a:rPr>
              <a:t>NASA and FAA teams discussing integrating NASA safety modeling </a:t>
            </a:r>
            <a:r>
              <a:rPr lang="en-US" sz="1600" i="1" dirty="0">
                <a:cs typeface="Arial" panose="020B0604020202020204" pitchFamily="34" charset="0"/>
              </a:rPr>
              <a:t>tools with the FAA’s Integrated Safety Assessment </a:t>
            </a:r>
            <a:r>
              <a:rPr lang="en-US" sz="1600" i="1" dirty="0" smtClean="0">
                <a:cs typeface="Arial" panose="020B0604020202020204" pitchFamily="34" charset="0"/>
              </a:rPr>
              <a:t>Model - ISAM </a:t>
            </a:r>
            <a:r>
              <a:rPr lang="en-US" sz="1600" i="1" dirty="0">
                <a:cs typeface="Arial" panose="020B0604020202020204" pitchFamily="34" charset="0"/>
              </a:rPr>
              <a:t>(AVS)</a:t>
            </a:r>
          </a:p>
          <a:p>
            <a:pPr lvl="1"/>
            <a:r>
              <a:rPr lang="en-US" sz="1600" i="1" dirty="0" smtClean="0">
                <a:cs typeface="Arial" panose="020B0604020202020204" pitchFamily="34" charset="0"/>
              </a:rPr>
              <a:t>NASPAS access to validate NASA </a:t>
            </a:r>
            <a:r>
              <a:rPr lang="en-US" sz="1600" i="1" dirty="0">
                <a:cs typeface="Arial" panose="020B0604020202020204" pitchFamily="34" charset="0"/>
              </a:rPr>
              <a:t>SBIR partner </a:t>
            </a:r>
            <a:r>
              <a:rPr lang="en-US" sz="1600" i="1" dirty="0" smtClean="0">
                <a:cs typeface="Arial" panose="020B0604020202020204" pitchFamily="34" charset="0"/>
              </a:rPr>
              <a:t>tool </a:t>
            </a:r>
            <a:r>
              <a:rPr lang="en-US" sz="1600" i="1" dirty="0">
                <a:cs typeface="Arial" panose="020B0604020202020204" pitchFamily="34" charset="0"/>
              </a:rPr>
              <a:t>to identify and model increased risks associated with infrastructure </a:t>
            </a:r>
            <a:r>
              <a:rPr lang="en-US" sz="1600" i="1" dirty="0" smtClean="0">
                <a:cs typeface="Arial" panose="020B0604020202020204" pitchFamily="34" charset="0"/>
              </a:rPr>
              <a:t>outages</a:t>
            </a:r>
          </a:p>
          <a:p>
            <a:pPr lvl="1"/>
            <a:r>
              <a:rPr lang="en-US" sz="1600" i="1" dirty="0" smtClean="0">
                <a:cs typeface="Arial" panose="020B0604020202020204" pitchFamily="34" charset="0"/>
              </a:rPr>
              <a:t>Next workshop scheduled for April 25, 2017</a:t>
            </a:r>
            <a:endParaRPr lang="en-US" sz="1600" i="1" dirty="0">
              <a:cs typeface="Arial" panose="020B0604020202020204" pitchFamily="34" charset="0"/>
            </a:endParaRPr>
          </a:p>
          <a:p>
            <a:r>
              <a:rPr lang="en-US" sz="1600" b="1" dirty="0" smtClean="0"/>
              <a:t>Human Performance</a:t>
            </a:r>
          </a:p>
          <a:p>
            <a:pPr lvl="1"/>
            <a:r>
              <a:rPr lang="en-US" sz="1600" i="1" dirty="0">
                <a:cs typeface="Arial" panose="020B0604020202020204" pitchFamily="34" charset="0"/>
              </a:rPr>
              <a:t>W</a:t>
            </a:r>
            <a:r>
              <a:rPr lang="en-US" sz="1600" i="1" dirty="0" smtClean="0">
                <a:cs typeface="Arial" panose="020B0604020202020204" pitchFamily="34" charset="0"/>
              </a:rPr>
              <a:t>orkshop at held at NASA Ames, October 12 – 13, 2016</a:t>
            </a:r>
          </a:p>
          <a:p>
            <a:pPr lvl="2"/>
            <a:r>
              <a:rPr lang="en-US" sz="1600" i="1" dirty="0" smtClean="0">
                <a:cs typeface="Arial" panose="020B0604020202020204" pitchFamily="34" charset="0"/>
              </a:rPr>
              <a:t>NASA ARC and </a:t>
            </a:r>
            <a:r>
              <a:rPr lang="en-US" sz="1600" i="1" dirty="0" err="1" smtClean="0">
                <a:cs typeface="Arial" panose="020B0604020202020204" pitchFamily="34" charset="0"/>
              </a:rPr>
              <a:t>LaRC</a:t>
            </a:r>
            <a:r>
              <a:rPr lang="en-US" sz="1600" i="1" dirty="0" smtClean="0">
                <a:cs typeface="Arial" panose="020B0604020202020204" pitchFamily="34" charset="0"/>
              </a:rPr>
              <a:t>, FAA (Kathy Abbott, lead) AVS &amp; ANG, UAAARL</a:t>
            </a:r>
          </a:p>
          <a:p>
            <a:pPr lvl="2"/>
            <a:r>
              <a:rPr lang="en-US" sz="1600" i="1" dirty="0" smtClean="0">
                <a:cs typeface="Arial" panose="020B0604020202020204" pitchFamily="34" charset="0"/>
              </a:rPr>
              <a:t>Topics included fatigue management, operator monitoring, flight path management, spatial disorientation, simulator capabilities, human-autonomy teaming, UTM</a:t>
            </a:r>
            <a:endParaRPr lang="en-US" sz="1600" i="1" dirty="0">
              <a:cs typeface="Arial" panose="020B0604020202020204" pitchFamily="34" charset="0"/>
            </a:endParaRPr>
          </a:p>
          <a:p>
            <a:pPr lvl="2"/>
            <a:r>
              <a:rPr lang="en-US" sz="1600" i="1" dirty="0" smtClean="0">
                <a:cs typeface="Arial" panose="020B0604020202020204" pitchFamily="34" charset="0"/>
              </a:rPr>
              <a:t>Follow-up planned as tag-on to HF REDAC at NASA Ames, March 30</a:t>
            </a:r>
            <a:endParaRPr lang="en-US" sz="1600" i="1" dirty="0">
              <a:cs typeface="Arial" panose="020B0604020202020204" pitchFamily="34" charset="0"/>
            </a:endParaRPr>
          </a:p>
          <a:p>
            <a:pPr marL="342900" lvl="1" indent="-342900">
              <a:buChar char="•"/>
            </a:pPr>
            <a:r>
              <a:rPr lang="en-US" sz="1600" b="1" dirty="0">
                <a:cs typeface="ＭＳ Ｐゴシック" pitchFamily="-112" charset="-128"/>
              </a:rPr>
              <a:t>Verification and Validation </a:t>
            </a:r>
            <a:endParaRPr lang="en-US" sz="1600" b="1" dirty="0" smtClean="0">
              <a:cs typeface="ＭＳ Ｐゴシック" pitchFamily="-112" charset="-128"/>
            </a:endParaRPr>
          </a:p>
          <a:p>
            <a:pPr lvl="1"/>
            <a:r>
              <a:rPr lang="en-US" sz="1600" i="1" dirty="0" smtClean="0">
                <a:cs typeface="Arial" panose="020B0604020202020204" pitchFamily="34" charset="0"/>
              </a:rPr>
              <a:t>Workshop in planning for Spring</a:t>
            </a:r>
            <a:endParaRPr lang="en-US" sz="1600" i="1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CC7CE-A424-4825-A122-5370E1DFE6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" descr="P:\02 Agency Seals\FAA_Seals_Hi_Res_TRANSPARENT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88" y="92374"/>
            <a:ext cx="949629" cy="8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9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4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858" y="899794"/>
            <a:ext cx="8603318" cy="56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 flipV="1">
            <a:off x="359078" y="3045350"/>
            <a:ext cx="8594108" cy="4826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59078" y="2472856"/>
            <a:ext cx="8586156" cy="86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D:\Transfer\10_Projects\1001_SAA Update for Jino\renders\Layers\Dynamic\airstri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104" y="6249722"/>
            <a:ext cx="864379" cy="2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Work Folders\16_Projects\1603_NASA slides for Russ\cit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28796" y="5819427"/>
            <a:ext cx="1283334" cy="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3160523" y="6041542"/>
            <a:ext cx="759460" cy="261610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Airport</a:t>
            </a:r>
            <a:endParaRPr lang="en-US" sz="1100" b="1" dirty="0"/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7336692" y="1375880"/>
            <a:ext cx="1221154" cy="430887"/>
          </a:xfrm>
          <a:prstGeom prst="rect">
            <a:avLst/>
          </a:prstGeom>
          <a:noFill/>
          <a:ln>
            <a:noFill/>
          </a:ln>
          <a:effectLst>
            <a:outerShdw blurRad="381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Traffic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340074" y="1719266"/>
            <a:ext cx="889009" cy="400514"/>
            <a:chOff x="7216165" y="2066580"/>
            <a:chExt cx="889009" cy="400514"/>
          </a:xfrm>
        </p:grpSpPr>
        <p:pic>
          <p:nvPicPr>
            <p:cNvPr id="25" name="Picture 24" descr="D:\Transfer\14_Projects\1402_Airspace Integration for Mead\Images\Clipart_Florida\747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3170" y="2153424"/>
              <a:ext cx="642004" cy="24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35"/>
            <p:cNvGrpSpPr/>
            <p:nvPr/>
          </p:nvGrpSpPr>
          <p:grpSpPr>
            <a:xfrm rot="13500000">
              <a:off x="7216164" y="2066581"/>
              <a:ext cx="400514" cy="400512"/>
              <a:chOff x="6140316" y="1821586"/>
              <a:chExt cx="1174890" cy="1174886"/>
            </a:xfrm>
          </p:grpSpPr>
          <p:sp>
            <p:nvSpPr>
              <p:cNvPr id="37" name="Arc 36"/>
              <p:cNvSpPr/>
              <p:nvPr/>
            </p:nvSpPr>
            <p:spPr>
              <a:xfrm>
                <a:off x="6140316" y="2284170"/>
                <a:ext cx="712302" cy="712302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>
                <a:off x="6140316" y="2050188"/>
                <a:ext cx="946284" cy="946284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6140321" y="1821586"/>
                <a:ext cx="1174885" cy="1174881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57359" y="4031913"/>
            <a:ext cx="560916" cy="26013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33" y="4640132"/>
            <a:ext cx="493843" cy="2279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113736" y="4808261"/>
            <a:ext cx="4746956" cy="1333264"/>
            <a:chOff x="4113736" y="4728751"/>
            <a:chExt cx="4746956" cy="1333264"/>
          </a:xfrm>
        </p:grpSpPr>
        <p:grpSp>
          <p:nvGrpSpPr>
            <p:cNvPr id="31" name="Group 30"/>
            <p:cNvGrpSpPr/>
            <p:nvPr/>
          </p:nvGrpSpPr>
          <p:grpSpPr>
            <a:xfrm>
              <a:off x="4113736" y="4728751"/>
              <a:ext cx="4746956" cy="1333264"/>
              <a:chOff x="4805473" y="4593584"/>
              <a:chExt cx="4746956" cy="133326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892037" y="4593584"/>
                <a:ext cx="4660392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400" b="1">
                    <a:solidFill>
                      <a:schemeClr val="bg1"/>
                    </a:solidFill>
                    <a:cs typeface="Arial" charset="0"/>
                  </a:defRPr>
                </a:lvl1pPr>
              </a:lstStyle>
              <a:p>
                <a:r>
                  <a:rPr lang="en-US" dirty="0"/>
                  <a:t>III. Low Altitude Populated</a:t>
                </a:r>
              </a:p>
              <a:p>
                <a:r>
                  <a:rPr lang="en-US" sz="1200" dirty="0" smtClean="0"/>
                  <a:t>Must </a:t>
                </a:r>
                <a:r>
                  <a:rPr lang="en-US" sz="1200" dirty="0"/>
                  <a:t>interface with dense controlled air traffic environments as well as operate safely amongst the traffic in uncontrolled </a:t>
                </a:r>
                <a:r>
                  <a:rPr lang="en-US" sz="1200" dirty="0" smtClean="0"/>
                  <a:t>airspace.</a:t>
                </a:r>
                <a:r>
                  <a:rPr lang="en-US" sz="1200" b="0" dirty="0" smtClean="0"/>
                  <a:t/>
                </a:r>
                <a:br>
                  <a:rPr lang="en-US" sz="1200" b="0" dirty="0" smtClean="0"/>
                </a:br>
                <a:r>
                  <a:rPr lang="en-US" sz="1200" b="0" i="1" dirty="0"/>
                  <a:t>(Example Use Case</a:t>
                </a:r>
                <a:r>
                  <a:rPr lang="en-US" sz="1200" b="0" i="1" dirty="0" smtClean="0"/>
                  <a:t>: Traffic Monitoring /Package Delivery</a:t>
                </a:r>
                <a:r>
                  <a:rPr lang="en-US" sz="1200" b="0" i="1" dirty="0"/>
                  <a:t>)</a:t>
                </a:r>
              </a:p>
              <a:p>
                <a:r>
                  <a:rPr lang="en-US" sz="1200" b="0" dirty="0" smtClean="0"/>
                  <a:t> </a:t>
                </a:r>
                <a:endParaRPr lang="en-US" sz="1200" b="0" dirty="0"/>
              </a:p>
            </p:txBody>
          </p:sp>
          <p:pic>
            <p:nvPicPr>
              <p:cNvPr id="1028" name="Picture 4" descr="D:\Work Folders\16_Projects\1603_NASA slides for Russ\quadcopter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2789" y="5569093"/>
                <a:ext cx="244398" cy="11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D:\Work Folders\16_Projects\1603_NASA slides for Russ\quadcopter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06382" y="5699865"/>
                <a:ext cx="244398" cy="11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D:\Work Folders\16_Projects\1603_NASA slides for Russ\quadcopter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427" y="5580245"/>
                <a:ext cx="242214" cy="11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D:\Work Folders\16_Projects\1603_NASA slides for Russ\quadcopter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5473" y="5815584"/>
                <a:ext cx="242214" cy="11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0" name="Picture 4" descr="D:\Work Folders\16_Projects\1603_NASA slides for Russ\quadcopter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010" y="5780346"/>
              <a:ext cx="242214" cy="1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27"/>
          <p:cNvSpPr txBox="1">
            <a:spLocks noChangeArrowheads="1"/>
          </p:cNvSpPr>
          <p:nvPr/>
        </p:nvSpPr>
        <p:spPr bwMode="auto">
          <a:xfrm>
            <a:off x="3011445" y="5001630"/>
            <a:ext cx="1059267" cy="430887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Terminal Airspace</a:t>
            </a:r>
            <a:endParaRPr lang="en-US" sz="1100" b="1" dirty="0"/>
          </a:p>
        </p:txBody>
      </p:sp>
      <p:sp>
        <p:nvSpPr>
          <p:cNvPr id="56" name="TextBox 27"/>
          <p:cNvSpPr txBox="1">
            <a:spLocks noChangeArrowheads="1"/>
          </p:cNvSpPr>
          <p:nvPr/>
        </p:nvSpPr>
        <p:spPr bwMode="auto">
          <a:xfrm>
            <a:off x="1016000" y="4254825"/>
            <a:ext cx="1680308" cy="430887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Non-cooperative Traffic</a:t>
            </a:r>
            <a:endParaRPr lang="en-US" sz="1100" b="1" dirty="0"/>
          </a:p>
        </p:txBody>
      </p:sp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4181228" y="4206633"/>
            <a:ext cx="1386095" cy="430887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Non-cooperative Traffic</a:t>
            </a:r>
            <a:endParaRPr lang="en-US" sz="11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55796" y="3813017"/>
            <a:ext cx="2443567" cy="0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52657" y="3813017"/>
            <a:ext cx="4694581" cy="0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96422" y="3366362"/>
            <a:ext cx="7832647" cy="1368650"/>
            <a:chOff x="1096422" y="3195980"/>
            <a:chExt cx="7832647" cy="1368650"/>
          </a:xfrm>
        </p:grpSpPr>
        <p:sp>
          <p:nvSpPr>
            <p:cNvPr id="17" name="TextBox 16"/>
            <p:cNvSpPr txBox="1"/>
            <p:nvPr/>
          </p:nvSpPr>
          <p:spPr>
            <a:xfrm>
              <a:off x="5167915" y="3333524"/>
              <a:ext cx="3761154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  <a:cs typeface="Arial" charset="0"/>
                </a:defRPr>
              </a:lvl1pPr>
            </a:lstStyle>
            <a:p>
              <a:r>
                <a:rPr lang="en-US" dirty="0"/>
                <a:t>II. Tweeners</a:t>
              </a:r>
            </a:p>
            <a:p>
              <a:r>
                <a:rPr lang="en-US" sz="1200" dirty="0" smtClean="0"/>
                <a:t>These UAS will operate at altitudes below critical NAS infrastructure and will need to routinely integrate with both cooperative and non-cooperative aircraft</a:t>
              </a:r>
              <a:r>
                <a:rPr lang="en-US" sz="1200" dirty="0"/>
                <a:t>. </a:t>
              </a:r>
              <a:r>
                <a:rPr lang="en-US" sz="1200" b="0" dirty="0"/>
                <a:t/>
              </a:r>
              <a:br>
                <a:rPr lang="en-US" sz="1200" b="0" dirty="0"/>
              </a:br>
              <a:r>
                <a:rPr lang="en-US" sz="1200" b="0" i="1" dirty="0"/>
                <a:t>(Example Use Case</a:t>
              </a:r>
              <a:r>
                <a:rPr lang="en-US" sz="1200" b="0" i="1" dirty="0" smtClean="0"/>
                <a:t>: Infrastructure Surveillance)</a:t>
              </a:r>
              <a:endParaRPr lang="en-US" sz="1200" b="0" i="1" dirty="0"/>
            </a:p>
            <a:p>
              <a:endParaRPr lang="en-US" sz="1200" b="0" dirty="0"/>
            </a:p>
          </p:txBody>
        </p:sp>
        <p:pic>
          <p:nvPicPr>
            <p:cNvPr id="1031" name="Picture 7" descr="D:\Work Folders\16_Projects\1603_NASA slides for Russ\bramor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8685" y="3195980"/>
              <a:ext cx="383882" cy="27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 descr="D:\Work Folders\16_Projects\1603_NASA slides for Russ\bramor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422" y="3713674"/>
              <a:ext cx="383882" cy="27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14913" y="4940286"/>
            <a:ext cx="2657239" cy="1600924"/>
            <a:chOff x="424813" y="4940286"/>
            <a:chExt cx="2235144" cy="1600924"/>
          </a:xfrm>
        </p:grpSpPr>
        <p:sp>
          <p:nvSpPr>
            <p:cNvPr id="19" name="TextBox 18"/>
            <p:cNvSpPr txBox="1"/>
            <p:nvPr/>
          </p:nvSpPr>
          <p:spPr>
            <a:xfrm>
              <a:off x="424813" y="4940286"/>
              <a:ext cx="223514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  <a:cs typeface="Arial" charset="0"/>
                </a:defRPr>
              </a:lvl1pPr>
            </a:lstStyle>
            <a:p>
              <a:r>
                <a:rPr lang="en-US" dirty="0"/>
                <a:t>IV. Low Altitude Unpopulated</a:t>
              </a:r>
            </a:p>
            <a:p>
              <a:r>
                <a:rPr lang="en-US" sz="1200" dirty="0" smtClean="0"/>
                <a:t>Low </a:t>
              </a:r>
              <a:r>
                <a:rPr lang="en-US" sz="1200" dirty="0"/>
                <a:t>risk BVLOS rural operations without aviation services. </a:t>
              </a:r>
              <a:r>
                <a:rPr lang="en-US" sz="1200" b="0" dirty="0" smtClean="0"/>
                <a:t/>
              </a:r>
              <a:br>
                <a:rPr lang="en-US" sz="1200" b="0" dirty="0" smtClean="0"/>
              </a:br>
              <a:r>
                <a:rPr lang="en-US" sz="1200" b="0" i="1" dirty="0"/>
                <a:t>(Example Use Case: </a:t>
              </a:r>
              <a:r>
                <a:rPr lang="en-US" sz="1200" b="0" i="1" dirty="0" smtClean="0"/>
                <a:t>Agriculture)</a:t>
              </a:r>
              <a:endParaRPr lang="en-US" sz="1200" b="0" i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143" y="5925879"/>
              <a:ext cx="628721" cy="359689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1005840" y="6125241"/>
              <a:ext cx="345650" cy="415969"/>
              <a:chOff x="1489503" y="2321383"/>
              <a:chExt cx="457287" cy="609504"/>
            </a:xfrm>
          </p:grpSpPr>
          <p:sp>
            <p:nvSpPr>
              <p:cNvPr id="65" name="Snip Same Side Corner Rectangle 61"/>
              <p:cNvSpPr/>
              <p:nvPr/>
            </p:nvSpPr>
            <p:spPr>
              <a:xfrm rot="1799308">
                <a:off x="1609938" y="2321383"/>
                <a:ext cx="336852" cy="609504"/>
              </a:xfrm>
              <a:custGeom>
                <a:avLst/>
                <a:gdLst>
                  <a:gd name="connsiteX0" fmla="*/ 174045 w 363669"/>
                  <a:gd name="connsiteY0" fmla="*/ 0 h 593525"/>
                  <a:gd name="connsiteX1" fmla="*/ 189624 w 363669"/>
                  <a:gd name="connsiteY1" fmla="*/ 0 h 593525"/>
                  <a:gd name="connsiteX2" fmla="*/ 363669 w 363669"/>
                  <a:gd name="connsiteY2" fmla="*/ 174045 h 593525"/>
                  <a:gd name="connsiteX3" fmla="*/ 363669 w 363669"/>
                  <a:gd name="connsiteY3" fmla="*/ 593525 h 593525"/>
                  <a:gd name="connsiteX4" fmla="*/ 363669 w 363669"/>
                  <a:gd name="connsiteY4" fmla="*/ 593525 h 593525"/>
                  <a:gd name="connsiteX5" fmla="*/ 0 w 363669"/>
                  <a:gd name="connsiteY5" fmla="*/ 593525 h 593525"/>
                  <a:gd name="connsiteX6" fmla="*/ 0 w 363669"/>
                  <a:gd name="connsiteY6" fmla="*/ 593525 h 593525"/>
                  <a:gd name="connsiteX7" fmla="*/ 0 w 363669"/>
                  <a:gd name="connsiteY7" fmla="*/ 174045 h 593525"/>
                  <a:gd name="connsiteX8" fmla="*/ 174045 w 363669"/>
                  <a:gd name="connsiteY8" fmla="*/ 0 h 593525"/>
                  <a:gd name="connsiteX0" fmla="*/ 174045 w 363669"/>
                  <a:gd name="connsiteY0" fmla="*/ 0 h 593525"/>
                  <a:gd name="connsiteX1" fmla="*/ 189624 w 363669"/>
                  <a:gd name="connsiteY1" fmla="*/ 0 h 593525"/>
                  <a:gd name="connsiteX2" fmla="*/ 336006 w 363669"/>
                  <a:gd name="connsiteY2" fmla="*/ 423094 h 593525"/>
                  <a:gd name="connsiteX3" fmla="*/ 363669 w 363669"/>
                  <a:gd name="connsiteY3" fmla="*/ 593525 h 593525"/>
                  <a:gd name="connsiteX4" fmla="*/ 363669 w 363669"/>
                  <a:gd name="connsiteY4" fmla="*/ 593525 h 593525"/>
                  <a:gd name="connsiteX5" fmla="*/ 0 w 363669"/>
                  <a:gd name="connsiteY5" fmla="*/ 593525 h 593525"/>
                  <a:gd name="connsiteX6" fmla="*/ 0 w 363669"/>
                  <a:gd name="connsiteY6" fmla="*/ 593525 h 593525"/>
                  <a:gd name="connsiteX7" fmla="*/ 0 w 363669"/>
                  <a:gd name="connsiteY7" fmla="*/ 174045 h 593525"/>
                  <a:gd name="connsiteX8" fmla="*/ 174045 w 363669"/>
                  <a:gd name="connsiteY8" fmla="*/ 0 h 593525"/>
                  <a:gd name="connsiteX0" fmla="*/ 174045 w 363669"/>
                  <a:gd name="connsiteY0" fmla="*/ 0 h 593525"/>
                  <a:gd name="connsiteX1" fmla="*/ 189624 w 363669"/>
                  <a:gd name="connsiteY1" fmla="*/ 0 h 593525"/>
                  <a:gd name="connsiteX2" fmla="*/ 336006 w 363669"/>
                  <a:gd name="connsiteY2" fmla="*/ 423094 h 593525"/>
                  <a:gd name="connsiteX3" fmla="*/ 363669 w 363669"/>
                  <a:gd name="connsiteY3" fmla="*/ 593525 h 593525"/>
                  <a:gd name="connsiteX4" fmla="*/ 363669 w 363669"/>
                  <a:gd name="connsiteY4" fmla="*/ 593525 h 593525"/>
                  <a:gd name="connsiteX5" fmla="*/ 0 w 363669"/>
                  <a:gd name="connsiteY5" fmla="*/ 593525 h 593525"/>
                  <a:gd name="connsiteX6" fmla="*/ 0 w 363669"/>
                  <a:gd name="connsiteY6" fmla="*/ 593525 h 593525"/>
                  <a:gd name="connsiteX7" fmla="*/ 30107 w 363669"/>
                  <a:gd name="connsiteY7" fmla="*/ 499443 h 593525"/>
                  <a:gd name="connsiteX8" fmla="*/ 174045 w 363669"/>
                  <a:gd name="connsiteY8" fmla="*/ 0 h 593525"/>
                  <a:gd name="connsiteX0" fmla="*/ 174045 w 363669"/>
                  <a:gd name="connsiteY0" fmla="*/ 0 h 597468"/>
                  <a:gd name="connsiteX1" fmla="*/ 189624 w 363669"/>
                  <a:gd name="connsiteY1" fmla="*/ 0 h 597468"/>
                  <a:gd name="connsiteX2" fmla="*/ 336006 w 363669"/>
                  <a:gd name="connsiteY2" fmla="*/ 423094 h 597468"/>
                  <a:gd name="connsiteX3" fmla="*/ 363669 w 363669"/>
                  <a:gd name="connsiteY3" fmla="*/ 593525 h 597468"/>
                  <a:gd name="connsiteX4" fmla="*/ 363669 w 363669"/>
                  <a:gd name="connsiteY4" fmla="*/ 593525 h 597468"/>
                  <a:gd name="connsiteX5" fmla="*/ 0 w 363669"/>
                  <a:gd name="connsiteY5" fmla="*/ 593525 h 597468"/>
                  <a:gd name="connsiteX6" fmla="*/ 111963 w 363669"/>
                  <a:gd name="connsiteY6" fmla="*/ 597468 h 597468"/>
                  <a:gd name="connsiteX7" fmla="*/ 30107 w 363669"/>
                  <a:gd name="connsiteY7" fmla="*/ 499443 h 597468"/>
                  <a:gd name="connsiteX8" fmla="*/ 174045 w 363669"/>
                  <a:gd name="connsiteY8" fmla="*/ 0 h 597468"/>
                  <a:gd name="connsiteX0" fmla="*/ 174045 w 363669"/>
                  <a:gd name="connsiteY0" fmla="*/ 0 h 597468"/>
                  <a:gd name="connsiteX1" fmla="*/ 189624 w 363669"/>
                  <a:gd name="connsiteY1" fmla="*/ 0 h 597468"/>
                  <a:gd name="connsiteX2" fmla="*/ 336006 w 363669"/>
                  <a:gd name="connsiteY2" fmla="*/ 423094 h 597468"/>
                  <a:gd name="connsiteX3" fmla="*/ 363669 w 363669"/>
                  <a:gd name="connsiteY3" fmla="*/ 593525 h 597468"/>
                  <a:gd name="connsiteX4" fmla="*/ 247743 w 363669"/>
                  <a:gd name="connsiteY4" fmla="*/ 523316 h 597468"/>
                  <a:gd name="connsiteX5" fmla="*/ 0 w 363669"/>
                  <a:gd name="connsiteY5" fmla="*/ 593525 h 597468"/>
                  <a:gd name="connsiteX6" fmla="*/ 111963 w 363669"/>
                  <a:gd name="connsiteY6" fmla="*/ 597468 h 597468"/>
                  <a:gd name="connsiteX7" fmla="*/ 30107 w 363669"/>
                  <a:gd name="connsiteY7" fmla="*/ 499443 h 597468"/>
                  <a:gd name="connsiteX8" fmla="*/ 174045 w 363669"/>
                  <a:gd name="connsiteY8" fmla="*/ 0 h 597468"/>
                  <a:gd name="connsiteX0" fmla="*/ 174045 w 336006"/>
                  <a:gd name="connsiteY0" fmla="*/ 0 h 597468"/>
                  <a:gd name="connsiteX1" fmla="*/ 189624 w 336006"/>
                  <a:gd name="connsiteY1" fmla="*/ 0 h 597468"/>
                  <a:gd name="connsiteX2" fmla="*/ 336006 w 336006"/>
                  <a:gd name="connsiteY2" fmla="*/ 423094 h 597468"/>
                  <a:gd name="connsiteX3" fmla="*/ 304314 w 336006"/>
                  <a:gd name="connsiteY3" fmla="*/ 490670 h 597468"/>
                  <a:gd name="connsiteX4" fmla="*/ 247743 w 336006"/>
                  <a:gd name="connsiteY4" fmla="*/ 523316 h 597468"/>
                  <a:gd name="connsiteX5" fmla="*/ 0 w 336006"/>
                  <a:gd name="connsiteY5" fmla="*/ 593525 h 597468"/>
                  <a:gd name="connsiteX6" fmla="*/ 111963 w 336006"/>
                  <a:gd name="connsiteY6" fmla="*/ 597468 h 597468"/>
                  <a:gd name="connsiteX7" fmla="*/ 30107 w 336006"/>
                  <a:gd name="connsiteY7" fmla="*/ 499443 h 597468"/>
                  <a:gd name="connsiteX8" fmla="*/ 174045 w 336006"/>
                  <a:gd name="connsiteY8" fmla="*/ 0 h 597468"/>
                  <a:gd name="connsiteX0" fmla="*/ 146745 w 308706"/>
                  <a:gd name="connsiteY0" fmla="*/ 0 h 605193"/>
                  <a:gd name="connsiteX1" fmla="*/ 162324 w 308706"/>
                  <a:gd name="connsiteY1" fmla="*/ 0 h 605193"/>
                  <a:gd name="connsiteX2" fmla="*/ 308706 w 308706"/>
                  <a:gd name="connsiteY2" fmla="*/ 423094 h 605193"/>
                  <a:gd name="connsiteX3" fmla="*/ 277014 w 308706"/>
                  <a:gd name="connsiteY3" fmla="*/ 490670 h 605193"/>
                  <a:gd name="connsiteX4" fmla="*/ 220443 w 308706"/>
                  <a:gd name="connsiteY4" fmla="*/ 523316 h 605193"/>
                  <a:gd name="connsiteX5" fmla="*/ 0 w 308706"/>
                  <a:gd name="connsiteY5" fmla="*/ 605193 h 605193"/>
                  <a:gd name="connsiteX6" fmla="*/ 84663 w 308706"/>
                  <a:gd name="connsiteY6" fmla="*/ 597468 h 605193"/>
                  <a:gd name="connsiteX7" fmla="*/ 2807 w 308706"/>
                  <a:gd name="connsiteY7" fmla="*/ 499443 h 605193"/>
                  <a:gd name="connsiteX8" fmla="*/ 146745 w 308706"/>
                  <a:gd name="connsiteY8" fmla="*/ 0 h 605193"/>
                  <a:gd name="connsiteX0" fmla="*/ 146745 w 308706"/>
                  <a:gd name="connsiteY0" fmla="*/ 0 h 605193"/>
                  <a:gd name="connsiteX1" fmla="*/ 162324 w 308706"/>
                  <a:gd name="connsiteY1" fmla="*/ 0 h 605193"/>
                  <a:gd name="connsiteX2" fmla="*/ 308706 w 308706"/>
                  <a:gd name="connsiteY2" fmla="*/ 423094 h 605193"/>
                  <a:gd name="connsiteX3" fmla="*/ 277014 w 308706"/>
                  <a:gd name="connsiteY3" fmla="*/ 490670 h 605193"/>
                  <a:gd name="connsiteX4" fmla="*/ 220443 w 308706"/>
                  <a:gd name="connsiteY4" fmla="*/ 523316 h 605193"/>
                  <a:gd name="connsiteX5" fmla="*/ 0 w 308706"/>
                  <a:gd name="connsiteY5" fmla="*/ 605193 h 605193"/>
                  <a:gd name="connsiteX6" fmla="*/ 115520 w 308706"/>
                  <a:gd name="connsiteY6" fmla="*/ 579661 h 605193"/>
                  <a:gd name="connsiteX7" fmla="*/ 2807 w 308706"/>
                  <a:gd name="connsiteY7" fmla="*/ 499443 h 605193"/>
                  <a:gd name="connsiteX8" fmla="*/ 146745 w 308706"/>
                  <a:gd name="connsiteY8" fmla="*/ 0 h 605193"/>
                  <a:gd name="connsiteX0" fmla="*/ 146745 w 308706"/>
                  <a:gd name="connsiteY0" fmla="*/ 0 h 605193"/>
                  <a:gd name="connsiteX1" fmla="*/ 162324 w 308706"/>
                  <a:gd name="connsiteY1" fmla="*/ 0 h 605193"/>
                  <a:gd name="connsiteX2" fmla="*/ 308706 w 308706"/>
                  <a:gd name="connsiteY2" fmla="*/ 423094 h 605193"/>
                  <a:gd name="connsiteX3" fmla="*/ 277014 w 308706"/>
                  <a:gd name="connsiteY3" fmla="*/ 490670 h 605193"/>
                  <a:gd name="connsiteX4" fmla="*/ 220443 w 308706"/>
                  <a:gd name="connsiteY4" fmla="*/ 523316 h 605193"/>
                  <a:gd name="connsiteX5" fmla="*/ 0 w 308706"/>
                  <a:gd name="connsiteY5" fmla="*/ 605193 h 605193"/>
                  <a:gd name="connsiteX6" fmla="*/ 115520 w 308706"/>
                  <a:gd name="connsiteY6" fmla="*/ 579661 h 605193"/>
                  <a:gd name="connsiteX7" fmla="*/ 1628 w 308706"/>
                  <a:gd name="connsiteY7" fmla="*/ 568677 h 605193"/>
                  <a:gd name="connsiteX8" fmla="*/ 146745 w 308706"/>
                  <a:gd name="connsiteY8" fmla="*/ 0 h 605193"/>
                  <a:gd name="connsiteX0" fmla="*/ 256639 w 418600"/>
                  <a:gd name="connsiteY0" fmla="*/ 0 h 692147"/>
                  <a:gd name="connsiteX1" fmla="*/ 272218 w 418600"/>
                  <a:gd name="connsiteY1" fmla="*/ 0 h 692147"/>
                  <a:gd name="connsiteX2" fmla="*/ 418600 w 418600"/>
                  <a:gd name="connsiteY2" fmla="*/ 423094 h 692147"/>
                  <a:gd name="connsiteX3" fmla="*/ 386908 w 418600"/>
                  <a:gd name="connsiteY3" fmla="*/ 490670 h 692147"/>
                  <a:gd name="connsiteX4" fmla="*/ 330337 w 418600"/>
                  <a:gd name="connsiteY4" fmla="*/ 523316 h 692147"/>
                  <a:gd name="connsiteX5" fmla="*/ 109894 w 418600"/>
                  <a:gd name="connsiteY5" fmla="*/ 605193 h 692147"/>
                  <a:gd name="connsiteX6" fmla="*/ 0 w 418600"/>
                  <a:gd name="connsiteY6" fmla="*/ 692147 h 692147"/>
                  <a:gd name="connsiteX7" fmla="*/ 111522 w 418600"/>
                  <a:gd name="connsiteY7" fmla="*/ 568677 h 692147"/>
                  <a:gd name="connsiteX8" fmla="*/ 256639 w 418600"/>
                  <a:gd name="connsiteY8" fmla="*/ 0 h 692147"/>
                  <a:gd name="connsiteX0" fmla="*/ 256639 w 418600"/>
                  <a:gd name="connsiteY0" fmla="*/ 0 h 692147"/>
                  <a:gd name="connsiteX1" fmla="*/ 272218 w 418600"/>
                  <a:gd name="connsiteY1" fmla="*/ 0 h 692147"/>
                  <a:gd name="connsiteX2" fmla="*/ 418600 w 418600"/>
                  <a:gd name="connsiteY2" fmla="*/ 423094 h 692147"/>
                  <a:gd name="connsiteX3" fmla="*/ 386908 w 418600"/>
                  <a:gd name="connsiteY3" fmla="*/ 490670 h 692147"/>
                  <a:gd name="connsiteX4" fmla="*/ 330337 w 418600"/>
                  <a:gd name="connsiteY4" fmla="*/ 523316 h 692147"/>
                  <a:gd name="connsiteX5" fmla="*/ 209532 w 418600"/>
                  <a:gd name="connsiteY5" fmla="*/ 587284 h 692147"/>
                  <a:gd name="connsiteX6" fmla="*/ 0 w 418600"/>
                  <a:gd name="connsiteY6" fmla="*/ 692147 h 692147"/>
                  <a:gd name="connsiteX7" fmla="*/ 111522 w 418600"/>
                  <a:gd name="connsiteY7" fmla="*/ 568677 h 692147"/>
                  <a:gd name="connsiteX8" fmla="*/ 256639 w 418600"/>
                  <a:gd name="connsiteY8" fmla="*/ 0 h 692147"/>
                  <a:gd name="connsiteX0" fmla="*/ 256639 w 418600"/>
                  <a:gd name="connsiteY0" fmla="*/ 0 h 692147"/>
                  <a:gd name="connsiteX1" fmla="*/ 272218 w 418600"/>
                  <a:gd name="connsiteY1" fmla="*/ 0 h 692147"/>
                  <a:gd name="connsiteX2" fmla="*/ 418600 w 418600"/>
                  <a:gd name="connsiteY2" fmla="*/ 423094 h 692147"/>
                  <a:gd name="connsiteX3" fmla="*/ 386908 w 418600"/>
                  <a:gd name="connsiteY3" fmla="*/ 490670 h 692147"/>
                  <a:gd name="connsiteX4" fmla="*/ 330337 w 418600"/>
                  <a:gd name="connsiteY4" fmla="*/ 523316 h 692147"/>
                  <a:gd name="connsiteX5" fmla="*/ 209532 w 418600"/>
                  <a:gd name="connsiteY5" fmla="*/ 587284 h 692147"/>
                  <a:gd name="connsiteX6" fmla="*/ 0 w 418600"/>
                  <a:gd name="connsiteY6" fmla="*/ 692147 h 692147"/>
                  <a:gd name="connsiteX7" fmla="*/ 111522 w 418600"/>
                  <a:gd name="connsiteY7" fmla="*/ 568677 h 692147"/>
                  <a:gd name="connsiteX8" fmla="*/ 256639 w 418600"/>
                  <a:gd name="connsiteY8" fmla="*/ 0 h 692147"/>
                  <a:gd name="connsiteX0" fmla="*/ 153454 w 315415"/>
                  <a:gd name="connsiteY0" fmla="*/ 0 h 619404"/>
                  <a:gd name="connsiteX1" fmla="*/ 169033 w 315415"/>
                  <a:gd name="connsiteY1" fmla="*/ 0 h 619404"/>
                  <a:gd name="connsiteX2" fmla="*/ 315415 w 315415"/>
                  <a:gd name="connsiteY2" fmla="*/ 423094 h 619404"/>
                  <a:gd name="connsiteX3" fmla="*/ 283723 w 315415"/>
                  <a:gd name="connsiteY3" fmla="*/ 490670 h 619404"/>
                  <a:gd name="connsiteX4" fmla="*/ 227152 w 315415"/>
                  <a:gd name="connsiteY4" fmla="*/ 523316 h 619404"/>
                  <a:gd name="connsiteX5" fmla="*/ 106347 w 315415"/>
                  <a:gd name="connsiteY5" fmla="*/ 587284 h 619404"/>
                  <a:gd name="connsiteX6" fmla="*/ 0 w 315415"/>
                  <a:gd name="connsiteY6" fmla="*/ 619404 h 619404"/>
                  <a:gd name="connsiteX7" fmla="*/ 8337 w 315415"/>
                  <a:gd name="connsiteY7" fmla="*/ 568677 h 619404"/>
                  <a:gd name="connsiteX8" fmla="*/ 153454 w 315415"/>
                  <a:gd name="connsiteY8" fmla="*/ 0 h 619404"/>
                  <a:gd name="connsiteX0" fmla="*/ 153454 w 315415"/>
                  <a:gd name="connsiteY0" fmla="*/ 0 h 619404"/>
                  <a:gd name="connsiteX1" fmla="*/ 169033 w 315415"/>
                  <a:gd name="connsiteY1" fmla="*/ 0 h 619404"/>
                  <a:gd name="connsiteX2" fmla="*/ 315415 w 315415"/>
                  <a:gd name="connsiteY2" fmla="*/ 423094 h 619404"/>
                  <a:gd name="connsiteX3" fmla="*/ 283723 w 315415"/>
                  <a:gd name="connsiteY3" fmla="*/ 490670 h 619404"/>
                  <a:gd name="connsiteX4" fmla="*/ 227152 w 315415"/>
                  <a:gd name="connsiteY4" fmla="*/ 523316 h 619404"/>
                  <a:gd name="connsiteX5" fmla="*/ 106347 w 315415"/>
                  <a:gd name="connsiteY5" fmla="*/ 587284 h 619404"/>
                  <a:gd name="connsiteX6" fmla="*/ 0 w 315415"/>
                  <a:gd name="connsiteY6" fmla="*/ 619404 h 619404"/>
                  <a:gd name="connsiteX7" fmla="*/ 8337 w 315415"/>
                  <a:gd name="connsiteY7" fmla="*/ 568677 h 619404"/>
                  <a:gd name="connsiteX8" fmla="*/ 153454 w 315415"/>
                  <a:gd name="connsiteY8" fmla="*/ 0 h 619404"/>
                  <a:gd name="connsiteX0" fmla="*/ 153454 w 315415"/>
                  <a:gd name="connsiteY0" fmla="*/ 0 h 619404"/>
                  <a:gd name="connsiteX1" fmla="*/ 169033 w 315415"/>
                  <a:gd name="connsiteY1" fmla="*/ 0 h 619404"/>
                  <a:gd name="connsiteX2" fmla="*/ 315415 w 315415"/>
                  <a:gd name="connsiteY2" fmla="*/ 423094 h 619404"/>
                  <a:gd name="connsiteX3" fmla="*/ 283723 w 315415"/>
                  <a:gd name="connsiteY3" fmla="*/ 490670 h 619404"/>
                  <a:gd name="connsiteX4" fmla="*/ 227152 w 315415"/>
                  <a:gd name="connsiteY4" fmla="*/ 523316 h 619404"/>
                  <a:gd name="connsiteX5" fmla="*/ 124751 w 315415"/>
                  <a:gd name="connsiteY5" fmla="*/ 581063 h 619404"/>
                  <a:gd name="connsiteX6" fmla="*/ 0 w 315415"/>
                  <a:gd name="connsiteY6" fmla="*/ 619404 h 619404"/>
                  <a:gd name="connsiteX7" fmla="*/ 8337 w 315415"/>
                  <a:gd name="connsiteY7" fmla="*/ 568677 h 619404"/>
                  <a:gd name="connsiteX8" fmla="*/ 153454 w 315415"/>
                  <a:gd name="connsiteY8" fmla="*/ 0 h 619404"/>
                  <a:gd name="connsiteX0" fmla="*/ 153454 w 315415"/>
                  <a:gd name="connsiteY0" fmla="*/ 0 h 619404"/>
                  <a:gd name="connsiteX1" fmla="*/ 169033 w 315415"/>
                  <a:gd name="connsiteY1" fmla="*/ 0 h 619404"/>
                  <a:gd name="connsiteX2" fmla="*/ 315415 w 315415"/>
                  <a:gd name="connsiteY2" fmla="*/ 423094 h 619404"/>
                  <a:gd name="connsiteX3" fmla="*/ 283723 w 315415"/>
                  <a:gd name="connsiteY3" fmla="*/ 490670 h 619404"/>
                  <a:gd name="connsiteX4" fmla="*/ 227152 w 315415"/>
                  <a:gd name="connsiteY4" fmla="*/ 523316 h 619404"/>
                  <a:gd name="connsiteX5" fmla="*/ 124751 w 315415"/>
                  <a:gd name="connsiteY5" fmla="*/ 581063 h 619404"/>
                  <a:gd name="connsiteX6" fmla="*/ 0 w 315415"/>
                  <a:gd name="connsiteY6" fmla="*/ 619404 h 619404"/>
                  <a:gd name="connsiteX7" fmla="*/ 8337 w 315415"/>
                  <a:gd name="connsiteY7" fmla="*/ 568677 h 619404"/>
                  <a:gd name="connsiteX8" fmla="*/ 153454 w 315415"/>
                  <a:gd name="connsiteY8" fmla="*/ 0 h 619404"/>
                  <a:gd name="connsiteX0" fmla="*/ 159167 w 321128"/>
                  <a:gd name="connsiteY0" fmla="*/ 0 h 609504"/>
                  <a:gd name="connsiteX1" fmla="*/ 174746 w 321128"/>
                  <a:gd name="connsiteY1" fmla="*/ 0 h 609504"/>
                  <a:gd name="connsiteX2" fmla="*/ 321128 w 321128"/>
                  <a:gd name="connsiteY2" fmla="*/ 423094 h 609504"/>
                  <a:gd name="connsiteX3" fmla="*/ 289436 w 321128"/>
                  <a:gd name="connsiteY3" fmla="*/ 490670 h 609504"/>
                  <a:gd name="connsiteX4" fmla="*/ 232865 w 321128"/>
                  <a:gd name="connsiteY4" fmla="*/ 523316 h 609504"/>
                  <a:gd name="connsiteX5" fmla="*/ 130464 w 321128"/>
                  <a:gd name="connsiteY5" fmla="*/ 581063 h 609504"/>
                  <a:gd name="connsiteX6" fmla="*/ 0 w 321128"/>
                  <a:gd name="connsiteY6" fmla="*/ 609504 h 609504"/>
                  <a:gd name="connsiteX7" fmla="*/ 14050 w 321128"/>
                  <a:gd name="connsiteY7" fmla="*/ 568677 h 609504"/>
                  <a:gd name="connsiteX8" fmla="*/ 159167 w 321128"/>
                  <a:gd name="connsiteY8" fmla="*/ 0 h 60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128" h="609504">
                    <a:moveTo>
                      <a:pt x="159167" y="0"/>
                    </a:moveTo>
                    <a:lnTo>
                      <a:pt x="174746" y="0"/>
                    </a:lnTo>
                    <a:lnTo>
                      <a:pt x="321128" y="423094"/>
                    </a:lnTo>
                    <a:lnTo>
                      <a:pt x="289436" y="490670"/>
                    </a:lnTo>
                    <a:lnTo>
                      <a:pt x="232865" y="523316"/>
                    </a:lnTo>
                    <a:cubicBezTo>
                      <a:pt x="192597" y="544639"/>
                      <a:pt x="199035" y="547805"/>
                      <a:pt x="130464" y="581063"/>
                    </a:cubicBezTo>
                    <a:cubicBezTo>
                      <a:pt x="72424" y="613604"/>
                      <a:pt x="57662" y="599175"/>
                      <a:pt x="0" y="609504"/>
                    </a:cubicBezTo>
                    <a:lnTo>
                      <a:pt x="14050" y="568677"/>
                    </a:lnTo>
                    <a:lnTo>
                      <a:pt x="1591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70000"/>
                    </a:srgbClr>
                  </a:gs>
                  <a:gs pos="50000">
                    <a:srgbClr val="FFC000">
                      <a:shade val="67500"/>
                      <a:satMod val="115000"/>
                      <a:alpha val="50000"/>
                    </a:srgbClr>
                  </a:gs>
                  <a:gs pos="100000">
                    <a:srgbClr val="FFC000">
                      <a:shade val="100000"/>
                      <a:satMod val="115000"/>
                      <a:alpha val="25000"/>
                    </a:srgb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489503" y="2760022"/>
                <a:ext cx="385483" cy="95831"/>
              </a:xfrm>
              <a:prstGeom prst="ellipse">
                <a:avLst/>
              </a:prstGeom>
              <a:solidFill>
                <a:srgbClr val="FFC000">
                  <a:alpha val="25098"/>
                </a:srgbClr>
              </a:solidFill>
              <a:ln w="63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61" name="Straight Connector 60"/>
          <p:cNvCxnSpPr/>
          <p:nvPr/>
        </p:nvCxnSpPr>
        <p:spPr>
          <a:xfrm flipV="1">
            <a:off x="360409" y="1417468"/>
            <a:ext cx="8586156" cy="86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919641" y="927047"/>
            <a:ext cx="5182591" cy="3707912"/>
            <a:chOff x="1919642" y="927047"/>
            <a:chExt cx="4415680" cy="3707912"/>
          </a:xfrm>
        </p:grpSpPr>
        <p:sp>
          <p:nvSpPr>
            <p:cNvPr id="7" name="TextBox 6"/>
            <p:cNvSpPr txBox="1"/>
            <p:nvPr/>
          </p:nvSpPr>
          <p:spPr>
            <a:xfrm>
              <a:off x="2839412" y="1505762"/>
              <a:ext cx="349591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2">
                      <a:lumMod val="50000"/>
                    </a:schemeClr>
                  </a:solidFill>
                  <a:cs typeface="Arial" charset="0"/>
                </a:defRPr>
              </a:lvl1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I. “Manned like” IFR 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UAS will be expected to meet certification standards and operate safely with traditional air traffic and ATM services.</a:t>
              </a:r>
              <a:r>
                <a:rPr lang="en-US" sz="1200" dirty="0" smtClean="0">
                  <a:solidFill>
                    <a:schemeClr val="bg1"/>
                  </a:solidFill>
                </a:rPr>
                <a:t/>
              </a:r>
              <a:br>
                <a:rPr lang="en-US" sz="1200" dirty="0" smtClean="0">
                  <a:solidFill>
                    <a:schemeClr val="bg1"/>
                  </a:solidFill>
                </a:rPr>
              </a:br>
              <a:r>
                <a:rPr lang="en-US" sz="1200" i="1" dirty="0" smtClean="0">
                  <a:solidFill>
                    <a:schemeClr val="bg1"/>
                  </a:solidFill>
                </a:rPr>
                <a:t>(Example Use Case: Communication Relay /Cargo Transport)</a:t>
              </a:r>
              <a:endParaRPr lang="en-US" sz="1200" i="1"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919642" y="1513711"/>
              <a:ext cx="924741" cy="400509"/>
              <a:chOff x="2038907" y="1831751"/>
              <a:chExt cx="924741" cy="400509"/>
            </a:xfrm>
          </p:grpSpPr>
          <p:pic>
            <p:nvPicPr>
              <p:cNvPr id="1030" name="Picture 6" descr="D:\Work Folders\16_Projects\1603_NASA slides for Russ\global observer.png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907" y="1907133"/>
                <a:ext cx="706443" cy="300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Arc 5"/>
              <p:cNvSpPr/>
              <p:nvPr/>
            </p:nvSpPr>
            <p:spPr>
              <a:xfrm rot="1071460">
                <a:off x="2563134" y="1973541"/>
                <a:ext cx="242820" cy="242819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rot="1071460">
                <a:off x="2563134" y="1893778"/>
                <a:ext cx="322583" cy="322582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071460">
                <a:off x="2563136" y="1831751"/>
                <a:ext cx="400512" cy="400509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423316" y="4133458"/>
              <a:ext cx="400514" cy="400510"/>
              <a:chOff x="3542581" y="4023099"/>
              <a:chExt cx="400514" cy="400510"/>
            </a:xfrm>
          </p:grpSpPr>
          <p:sp>
            <p:nvSpPr>
              <p:cNvPr id="43" name="Arc 42"/>
              <p:cNvSpPr/>
              <p:nvPr/>
            </p:nvSpPr>
            <p:spPr>
              <a:xfrm>
                <a:off x="3542581" y="4180790"/>
                <a:ext cx="242820" cy="242819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3542581" y="4101027"/>
                <a:ext cx="322583" cy="322582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3542583" y="4023099"/>
                <a:ext cx="400512" cy="400509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3" descr="D:\Work Folders\16_Projects\1603_NASA slides for Russ\Images\global observer_03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789" y="4324650"/>
              <a:ext cx="914911" cy="31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D:\Work Folders\16_Projects\1603_NASA slides for Russ\global observer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24950" y="942870"/>
              <a:ext cx="388112" cy="16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66"/>
            <p:cNvGrpSpPr/>
            <p:nvPr/>
          </p:nvGrpSpPr>
          <p:grpSpPr>
            <a:xfrm rot="13102475">
              <a:off x="5240770" y="927047"/>
              <a:ext cx="242820" cy="239219"/>
              <a:chOff x="3542581" y="4023099"/>
              <a:chExt cx="400514" cy="400510"/>
            </a:xfrm>
          </p:grpSpPr>
          <p:sp>
            <p:nvSpPr>
              <p:cNvPr id="68" name="Arc 67"/>
              <p:cNvSpPr/>
              <p:nvPr/>
            </p:nvSpPr>
            <p:spPr>
              <a:xfrm>
                <a:off x="3542581" y="4180790"/>
                <a:ext cx="242820" cy="242819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c 68"/>
              <p:cNvSpPr/>
              <p:nvPr/>
            </p:nvSpPr>
            <p:spPr>
              <a:xfrm>
                <a:off x="3542581" y="4101027"/>
                <a:ext cx="322583" cy="322582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3542583" y="4023099"/>
                <a:ext cx="400512" cy="400509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354566" y="1208495"/>
            <a:ext cx="8537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 smtClean="0"/>
              <a:t>60K’ AGL</a:t>
            </a:r>
            <a:endParaRPr lang="en-US" sz="1100" b="1" dirty="0"/>
          </a:p>
        </p:txBody>
      </p:sp>
      <p:sp>
        <p:nvSpPr>
          <p:cNvPr id="73" name="TextBox 27"/>
          <p:cNvSpPr txBox="1">
            <a:spLocks noChangeArrowheads="1"/>
          </p:cNvSpPr>
          <p:nvPr/>
        </p:nvSpPr>
        <p:spPr bwMode="auto">
          <a:xfrm>
            <a:off x="354566" y="2258665"/>
            <a:ext cx="9787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 smtClean="0"/>
              <a:t>18K’ AGL</a:t>
            </a:r>
            <a:endParaRPr lang="en-US" sz="1100" b="1" dirty="0"/>
          </a:p>
        </p:txBody>
      </p:sp>
      <p:sp>
        <p:nvSpPr>
          <p:cNvPr id="74" name="TextBox 27"/>
          <p:cNvSpPr txBox="1">
            <a:spLocks noChangeArrowheads="1"/>
          </p:cNvSpPr>
          <p:nvPr/>
        </p:nvSpPr>
        <p:spPr bwMode="auto">
          <a:xfrm>
            <a:off x="354566" y="2854207"/>
            <a:ext cx="9787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 smtClean="0"/>
              <a:t>10K’ AGL</a:t>
            </a:r>
            <a:endParaRPr lang="en-US" sz="1100" b="1" dirty="0"/>
          </a:p>
        </p:txBody>
      </p:sp>
      <p:sp>
        <p:nvSpPr>
          <p:cNvPr id="75" name="TextBox 27"/>
          <p:cNvSpPr txBox="1">
            <a:spLocks noChangeArrowheads="1"/>
          </p:cNvSpPr>
          <p:nvPr/>
        </p:nvSpPr>
        <p:spPr bwMode="auto">
          <a:xfrm>
            <a:off x="354566" y="5756919"/>
            <a:ext cx="9030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 smtClean="0"/>
              <a:t>500’ AGL</a:t>
            </a:r>
            <a:endParaRPr lang="en-US" sz="1100" b="1" dirty="0"/>
          </a:p>
        </p:txBody>
      </p:sp>
      <p:sp>
        <p:nvSpPr>
          <p:cNvPr id="76" name="TextBox 27"/>
          <p:cNvSpPr txBox="1">
            <a:spLocks noChangeArrowheads="1"/>
          </p:cNvSpPr>
          <p:nvPr/>
        </p:nvSpPr>
        <p:spPr bwMode="auto">
          <a:xfrm>
            <a:off x="359078" y="3410133"/>
            <a:ext cx="16411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 smtClean="0"/>
              <a:t>MINIMUM ENROUTE ALTITUDE</a:t>
            </a:r>
            <a:endParaRPr lang="en-US" sz="11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 </a:t>
            </a:r>
            <a:r>
              <a:rPr lang="en-US" dirty="0"/>
              <a:t>Operational </a:t>
            </a:r>
            <a:r>
              <a:rPr lang="en-US" dirty="0" smtClean="0"/>
              <a:t>Environments*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706672" y="6646518"/>
            <a:ext cx="1762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*Chart source: UAS in the NAS project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9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474" y="1831803"/>
            <a:ext cx="90915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pPr marL="109728" indent="-201168">
              <a:buAutoNum type="arabicPeriod"/>
            </a:pPr>
            <a:r>
              <a:rPr lang="en-US" sz="1200" b="1" dirty="0" smtClean="0"/>
              <a:t>Tools for High Integrity Data Capture and Fusion </a:t>
            </a:r>
          </a:p>
          <a:p>
            <a:pPr marL="109728" indent="-201168">
              <a:buAutoNum type="arabicPeriod"/>
            </a:pPr>
            <a:r>
              <a:rPr lang="en-US" sz="1200" b="1" dirty="0" smtClean="0"/>
              <a:t>Mitigation Selection Capability for Selected Applications </a:t>
            </a:r>
          </a:p>
          <a:p>
            <a:pPr marL="109728" indent="-201168">
              <a:buAutoNum type="arabicPeriod"/>
            </a:pPr>
            <a:r>
              <a:rPr lang="en-US" sz="1200" b="1" dirty="0" smtClean="0"/>
              <a:t>Local Real-Time Domain Monitoring &amp; Alerting Tools</a:t>
            </a:r>
          </a:p>
          <a:p>
            <a:pPr marL="109728" indent="-201168">
              <a:buAutoNum type="arabicPeriod"/>
            </a:pPr>
            <a:r>
              <a:rPr lang="en-US" sz="1200" b="1" dirty="0" smtClean="0"/>
              <a:t>Continuous NAS-Wide Monitoring</a:t>
            </a:r>
            <a:endParaRPr lang="en-US" sz="1200" b="1" dirty="0"/>
          </a:p>
        </p:txBody>
      </p:sp>
      <p:graphicFrame>
        <p:nvGraphicFramePr>
          <p:cNvPr id="6" name="Table 5" descr="Table 1. Outcomes and Research Themes for Strategic Thrust 1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09115"/>
              </p:ext>
            </p:extLst>
          </p:nvPr>
        </p:nvGraphicFramePr>
        <p:xfrm>
          <a:off x="39774" y="812799"/>
          <a:ext cx="9003393" cy="8767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119726"/>
                <a:gridCol w="2883667"/>
              </a:tblGrid>
              <a:tr h="265135">
                <a:tc gridSpan="2">
                  <a:txBody>
                    <a:bodyPr/>
                    <a:lstStyle/>
                    <a:p>
                      <a:pPr>
                        <a:tabLst>
                          <a:tab pos="119063" algn="ctr"/>
                          <a:tab pos="2743200" algn="ctr"/>
                          <a:tab pos="5943600" algn="ctr"/>
                        </a:tabLs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2017		2025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41667" marB="41667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95330"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Domain Specific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(Real-time) Safety Monitoring </a:t>
                      </a:r>
                      <a:b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 Alerting Methodologies and Tools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41667" marB="41667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Integrated Predictive Technologies 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Domain Level Application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41667" marB="41667">
                    <a:solidFill>
                      <a:srgbClr val="00638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708582"/>
            <a:ext cx="9144000" cy="151380"/>
          </a:xfrm>
          <a:prstGeom prst="rect">
            <a:avLst/>
          </a:prstGeom>
          <a:solidFill>
            <a:srgbClr val="E7D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3441" y="1671032"/>
            <a:ext cx="1729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TECHNOLOGY INFUSION POINTS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67693" y="1651988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592278" y="1651988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526413" y="1651988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</a:t>
            </a:r>
            <a:endParaRPr lang="en-US" sz="900" dirty="0"/>
          </a:p>
        </p:txBody>
      </p:sp>
      <p:sp>
        <p:nvSpPr>
          <p:cNvPr id="192" name="TextBox 191"/>
          <p:cNvSpPr txBox="1"/>
          <p:nvPr/>
        </p:nvSpPr>
        <p:spPr>
          <a:xfrm>
            <a:off x="101840" y="2399143"/>
            <a:ext cx="4203460" cy="397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/>
              <a:t>In</a:t>
            </a:r>
            <a:r>
              <a:rPr lang="en-US" sz="1400" b="1" dirty="0"/>
              <a:t>-Time Terminal Area Risk Management (TA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64" name="Diamond 163"/>
          <p:cNvSpPr/>
          <p:nvPr/>
        </p:nvSpPr>
        <p:spPr>
          <a:xfrm>
            <a:off x="3454654" y="1736268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Diamond 179"/>
          <p:cNvSpPr/>
          <p:nvPr/>
        </p:nvSpPr>
        <p:spPr>
          <a:xfrm>
            <a:off x="4810206" y="1728252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Diamond 192"/>
          <p:cNvSpPr/>
          <p:nvPr/>
        </p:nvSpPr>
        <p:spPr>
          <a:xfrm>
            <a:off x="5728598" y="1728252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7926713" y="1651988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</a:t>
            </a:r>
            <a:endParaRPr lang="en-US" sz="900" dirty="0"/>
          </a:p>
        </p:txBody>
      </p:sp>
      <p:sp>
        <p:nvSpPr>
          <p:cNvPr id="195" name="Diamond 194"/>
          <p:cNvSpPr/>
          <p:nvPr/>
        </p:nvSpPr>
        <p:spPr>
          <a:xfrm>
            <a:off x="8128898" y="1728252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4330699" y="4779753"/>
            <a:ext cx="4356101" cy="532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Architecture for </a:t>
            </a:r>
            <a:r>
              <a:rPr lang="en-US" sz="1400" b="1" dirty="0" smtClean="0"/>
              <a:t>Secure </a:t>
            </a:r>
            <a:r>
              <a:rPr lang="en-US" sz="1400" b="1" dirty="0"/>
              <a:t>NAS-wide </a:t>
            </a:r>
            <a:r>
              <a:rPr lang="en-US" sz="1400" b="1" dirty="0" smtClean="0"/>
              <a:t>Data </a:t>
            </a:r>
            <a:r>
              <a:rPr lang="en-US" sz="1400" b="1" dirty="0"/>
              <a:t>collection and </a:t>
            </a:r>
            <a:r>
              <a:rPr lang="en-US" sz="1400" b="1" dirty="0" smtClean="0"/>
              <a:t>Sharing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92676" y="3988338"/>
            <a:ext cx="4212623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In-Time Safety Nets for Emerging Operations (EO)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076700" y="3130903"/>
            <a:ext cx="416978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Safe and Effective Teaming for Prevention, Mitigation and Recovery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330700" y="5664785"/>
            <a:ext cx="4356100" cy="4154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/>
            </a:lvl1pPr>
          </a:lstStyle>
          <a:p>
            <a:r>
              <a:rPr lang="en-US" b="1" dirty="0"/>
              <a:t>Assurance of Predictive </a:t>
            </a:r>
            <a:r>
              <a:rPr lang="en-US" b="1" dirty="0" smtClean="0"/>
              <a:t>Automated Mitigations</a:t>
            </a:r>
            <a:endParaRPr lang="en-US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115311" y="6153041"/>
            <a:ext cx="4185760" cy="4154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/>
            </a:lvl1pPr>
          </a:lstStyle>
          <a:p>
            <a:r>
              <a:rPr lang="en-US" b="1" dirty="0"/>
              <a:t>Complex Autonomous Systems Assurance (CASA)</a:t>
            </a:r>
          </a:p>
        </p:txBody>
      </p:sp>
      <p:cxnSp>
        <p:nvCxnSpPr>
          <p:cNvPr id="17" name="Straight Arrow Connector 16"/>
          <p:cNvCxnSpPr>
            <a:endCxn id="198" idx="1"/>
          </p:cNvCxnSpPr>
          <p:nvPr/>
        </p:nvCxnSpPr>
        <p:spPr>
          <a:xfrm>
            <a:off x="3267693" y="2796688"/>
            <a:ext cx="809007" cy="595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endCxn id="198" idx="1"/>
          </p:cNvCxnSpPr>
          <p:nvPr/>
        </p:nvCxnSpPr>
        <p:spPr>
          <a:xfrm flipV="1">
            <a:off x="3454654" y="3392513"/>
            <a:ext cx="622046" cy="595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3162300" y="4477831"/>
            <a:ext cx="1138771" cy="1168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endCxn id="196" idx="1"/>
          </p:cNvCxnSpPr>
          <p:nvPr/>
        </p:nvCxnSpPr>
        <p:spPr>
          <a:xfrm>
            <a:off x="3162300" y="4477831"/>
            <a:ext cx="1168399" cy="568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503376" y="3726204"/>
            <a:ext cx="1446325" cy="259759"/>
            <a:chOff x="2312876" y="3180105"/>
            <a:chExt cx="1446325" cy="259759"/>
          </a:xfrm>
        </p:grpSpPr>
        <p:sp>
          <p:nvSpPr>
            <p:cNvPr id="206" name="Rectangle 205" descr="&quot;&quot;"/>
            <p:cNvSpPr/>
            <p:nvPr/>
          </p:nvSpPr>
          <p:spPr>
            <a:xfrm>
              <a:off x="2312876" y="3180105"/>
              <a:ext cx="1446325" cy="2597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327659" y="3209032"/>
              <a:ext cx="14315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Uncertainty Management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372424" y="4355448"/>
            <a:ext cx="1473764" cy="419329"/>
            <a:chOff x="2090781" y="1963535"/>
            <a:chExt cx="1473764" cy="419328"/>
          </a:xfrm>
        </p:grpSpPr>
        <p:sp>
          <p:nvSpPr>
            <p:cNvPr id="214" name="Rectangle 213" descr="&quot;&quot;"/>
            <p:cNvSpPr/>
            <p:nvPr/>
          </p:nvSpPr>
          <p:spPr>
            <a:xfrm>
              <a:off x="2149715" y="2032085"/>
              <a:ext cx="1414830" cy="350778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090781" y="1963535"/>
              <a:ext cx="135530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Requirements  for data transfer and fusion</a:t>
              </a:r>
              <a:endParaRPr lang="en-US" sz="900" baseline="30000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2440080" y="5836595"/>
            <a:ext cx="2017093" cy="369332"/>
            <a:chOff x="1849726" y="2882895"/>
            <a:chExt cx="2017093" cy="369332"/>
          </a:xfrm>
        </p:grpSpPr>
        <p:sp>
          <p:nvSpPr>
            <p:cNvPr id="218" name="Rectangle 217" descr="&quot;&quot;"/>
            <p:cNvSpPr/>
            <p:nvPr/>
          </p:nvSpPr>
          <p:spPr>
            <a:xfrm>
              <a:off x="1899225" y="2921084"/>
              <a:ext cx="1967594" cy="2886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849726" y="2882895"/>
              <a:ext cx="2005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Tools to manage assurance throughout system-wide evolution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41826" y="2788176"/>
            <a:ext cx="1584073" cy="273484"/>
            <a:chOff x="2200526" y="2381777"/>
            <a:chExt cx="1584073" cy="273484"/>
          </a:xfrm>
        </p:grpSpPr>
        <p:sp>
          <p:nvSpPr>
            <p:cNvPr id="221" name="Rectangle 220" descr="&quot;&quot;"/>
            <p:cNvSpPr/>
            <p:nvPr/>
          </p:nvSpPr>
          <p:spPr>
            <a:xfrm>
              <a:off x="2250337" y="2389925"/>
              <a:ext cx="1382851" cy="265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200526" y="2381777"/>
              <a:ext cx="15840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Initial decision support tools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2424801" y="4697856"/>
            <a:ext cx="2013113" cy="369332"/>
            <a:chOff x="1849726" y="2882895"/>
            <a:chExt cx="2013113" cy="369332"/>
          </a:xfrm>
        </p:grpSpPr>
        <p:sp>
          <p:nvSpPr>
            <p:cNvPr id="224" name="Rectangle 223" descr="&quot;&quot;"/>
            <p:cNvSpPr/>
            <p:nvPr/>
          </p:nvSpPr>
          <p:spPr>
            <a:xfrm>
              <a:off x="1899225" y="2921084"/>
              <a:ext cx="1963614" cy="2886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849726" y="2882895"/>
              <a:ext cx="1902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Tools for state awareness of all elements of the NAS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43405" y="2992642"/>
            <a:ext cx="1801487" cy="369333"/>
            <a:chOff x="300305" y="2408443"/>
            <a:chExt cx="1801487" cy="369333"/>
          </a:xfrm>
        </p:grpSpPr>
        <p:sp>
          <p:nvSpPr>
            <p:cNvPr id="227" name="Rectangle 226" descr="&quot;&quot;"/>
            <p:cNvSpPr/>
            <p:nvPr/>
          </p:nvSpPr>
          <p:spPr>
            <a:xfrm>
              <a:off x="360946" y="2438166"/>
              <a:ext cx="1572107" cy="339610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00305" y="2408443"/>
              <a:ext cx="1801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Calibri"/>
                  <a:cs typeface="Calibri"/>
                </a:rPr>
                <a:t>System-wide models and metrics to characterize safe operations</a:t>
              </a:r>
              <a:endParaRPr lang="en-US" sz="9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18579" y="3323874"/>
            <a:ext cx="2000097" cy="230833"/>
            <a:chOff x="1842379" y="2904775"/>
            <a:chExt cx="2000097" cy="230833"/>
          </a:xfrm>
        </p:grpSpPr>
        <p:sp>
          <p:nvSpPr>
            <p:cNvPr id="230" name="Rectangle 229" descr="&quot;&quot;"/>
            <p:cNvSpPr/>
            <p:nvPr/>
          </p:nvSpPr>
          <p:spPr>
            <a:xfrm>
              <a:off x="1887898" y="2942966"/>
              <a:ext cx="1954578" cy="1926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842379" y="2904775"/>
              <a:ext cx="20000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Matured analysis tools and techniques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439279" y="5000274"/>
            <a:ext cx="2000097" cy="230833"/>
            <a:chOff x="1842379" y="2904775"/>
            <a:chExt cx="2000097" cy="230833"/>
          </a:xfrm>
        </p:grpSpPr>
        <p:sp>
          <p:nvSpPr>
            <p:cNvPr id="233" name="Rectangle 232" descr="&quot;&quot;"/>
            <p:cNvSpPr/>
            <p:nvPr/>
          </p:nvSpPr>
          <p:spPr>
            <a:xfrm>
              <a:off x="1887898" y="2942966"/>
              <a:ext cx="1954578" cy="1926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42379" y="2904775"/>
              <a:ext cx="20000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Matured analysis tools and techniques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Out-year RSSA TCs (draft)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9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579217"/>
            <a:ext cx="9144000" cy="95410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111125" indent="-111125">
              <a:buAutoNum type="arabicPeriod"/>
            </a:pPr>
            <a:r>
              <a:rPr lang="en-US" sz="800" dirty="0" smtClean="0"/>
              <a:t>Tools for High Integrity Data Capture and Fusion </a:t>
            </a:r>
          </a:p>
          <a:p>
            <a:pPr marL="111125" indent="-111125">
              <a:buAutoNum type="arabicPeriod"/>
            </a:pPr>
            <a:r>
              <a:rPr lang="en-US" sz="800" dirty="0" smtClean="0"/>
              <a:t>Mitigation Selection Capability for Selected Applications </a:t>
            </a:r>
          </a:p>
          <a:p>
            <a:pPr marL="111125" indent="-111125">
              <a:buAutoNum type="arabicPeriod"/>
            </a:pPr>
            <a:r>
              <a:rPr lang="en-US" sz="800" dirty="0" smtClean="0"/>
              <a:t>Local Real-Time Domain Monitoring &amp; Alerting Tools</a:t>
            </a:r>
          </a:p>
          <a:p>
            <a:pPr marL="111125" indent="-111125">
              <a:buAutoNum type="arabicPeriod"/>
            </a:pPr>
            <a:endParaRPr lang="en-US" sz="800" dirty="0"/>
          </a:p>
          <a:p>
            <a:pPr marL="111125" indent="-111125">
              <a:buAutoNum type="arabicPeriod"/>
            </a:pPr>
            <a:endParaRPr lang="en-US" sz="800" dirty="0" smtClean="0"/>
          </a:p>
          <a:p>
            <a:pPr marL="111125" indent="-111125">
              <a:buAutoNum type="arabicPeriod"/>
            </a:pPr>
            <a:endParaRPr lang="en-US" sz="800" dirty="0"/>
          </a:p>
          <a:p>
            <a:pPr marL="111125" indent="-111125">
              <a:buAutoNum type="arabicPeriod"/>
            </a:pPr>
            <a:endParaRPr lang="en-US" sz="800" dirty="0" smtClean="0"/>
          </a:p>
          <a:p>
            <a:pPr marL="111125" indent="-111125">
              <a:buAutoNum type="arabicPeriod"/>
            </a:pPr>
            <a:r>
              <a:rPr lang="en-US" sz="800" dirty="0" smtClean="0"/>
              <a:t>Continuous NAS-Wide Monitoring</a:t>
            </a:r>
          </a:p>
          <a:p>
            <a:pPr marL="111125" indent="-111125">
              <a:buAutoNum type="arabicPeriod"/>
            </a:pPr>
            <a:r>
              <a:rPr lang="en-US" sz="800" dirty="0" smtClean="0"/>
              <a:t>Trustworthy Tactical and Strategic Decision Support Tools</a:t>
            </a:r>
          </a:p>
          <a:p>
            <a:pPr marL="111125" indent="-111125">
              <a:buAutoNum type="arabicPeriod"/>
            </a:pPr>
            <a:r>
              <a:rPr lang="en-US" sz="800" dirty="0" smtClean="0"/>
              <a:t>Adaptive Human-Automation Teaming</a:t>
            </a:r>
          </a:p>
          <a:p>
            <a:pPr marL="111125" indent="-111125">
              <a:buAutoNum type="arabicPeriod"/>
            </a:pPr>
            <a:endParaRPr lang="en-US" sz="800" dirty="0"/>
          </a:p>
          <a:p>
            <a:pPr marL="111125" indent="-111125">
              <a:buAutoNum type="arabicPeriod"/>
            </a:pPr>
            <a:endParaRPr lang="en-US" sz="800" dirty="0" smtClean="0"/>
          </a:p>
          <a:p>
            <a:pPr marL="111125" indent="-111125">
              <a:buAutoNum type="arabicPeriod"/>
            </a:pPr>
            <a:endParaRPr lang="en-US" sz="800" dirty="0"/>
          </a:p>
          <a:p>
            <a:pPr marL="111125" indent="-111125">
              <a:buAutoNum type="arabicPeriod"/>
            </a:pPr>
            <a:endParaRPr lang="en-US" sz="800" dirty="0" smtClean="0"/>
          </a:p>
          <a:p>
            <a:pPr marL="111125" indent="-111125">
              <a:buAutoNum type="arabicPeriod"/>
            </a:pPr>
            <a:r>
              <a:rPr lang="en-US" sz="800" dirty="0" smtClean="0"/>
              <a:t>Assurance Tools for Safety Preservation Systems</a:t>
            </a:r>
          </a:p>
          <a:p>
            <a:pPr marL="111125" indent="-111125">
              <a:buAutoNum type="arabicPeriod"/>
            </a:pPr>
            <a:r>
              <a:rPr lang="en-US" sz="800" dirty="0" smtClean="0"/>
              <a:t>Real-time intelligent safety monitoring</a:t>
            </a:r>
          </a:p>
          <a:p>
            <a:pPr marL="111125" indent="-111125">
              <a:buAutoNum type="arabicPeriod"/>
            </a:pPr>
            <a:r>
              <a:rPr lang="en-US" sz="800" dirty="0" smtClean="0"/>
              <a:t>Automated Tools for Intelligent Threat Management</a:t>
            </a:r>
            <a:endParaRPr lang="en-US" sz="800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6496808" y="5963603"/>
            <a:ext cx="2371296" cy="599620"/>
            <a:chOff x="1695976" y="2899486"/>
            <a:chExt cx="2371296" cy="599620"/>
          </a:xfrm>
        </p:grpSpPr>
        <p:sp>
          <p:nvSpPr>
            <p:cNvPr id="178" name="Rectangle 177" descr="&quot;&quot;"/>
            <p:cNvSpPr/>
            <p:nvPr/>
          </p:nvSpPr>
          <p:spPr>
            <a:xfrm>
              <a:off x="1749095" y="2899486"/>
              <a:ext cx="2318177" cy="5996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695976" y="2931641"/>
              <a:ext cx="23274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Demonstration of feasibility and effectiveness of autonomous/automated event mitigation based on RSSA detection and guidance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001603" y="5963608"/>
            <a:ext cx="2374881" cy="599620"/>
            <a:chOff x="1842764" y="2921085"/>
            <a:chExt cx="2374881" cy="599620"/>
          </a:xfrm>
        </p:grpSpPr>
        <p:sp>
          <p:nvSpPr>
            <p:cNvPr id="122" name="Rectangle 121" descr="&quot;&quot;"/>
            <p:cNvSpPr/>
            <p:nvPr/>
          </p:nvSpPr>
          <p:spPr>
            <a:xfrm>
              <a:off x="1899468" y="2921085"/>
              <a:ext cx="2318177" cy="5996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42764" y="2943890"/>
              <a:ext cx="228121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Demonstration of effective alert notification and guidance to end users for NAS-wide/system-wide safety event mitigation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63683" y="5958917"/>
            <a:ext cx="1955812" cy="652856"/>
            <a:chOff x="1842763" y="2921085"/>
            <a:chExt cx="1955812" cy="652856"/>
          </a:xfrm>
        </p:grpSpPr>
        <p:sp>
          <p:nvSpPr>
            <p:cNvPr id="119" name="Rectangle 118" descr="&quot;&quot;"/>
            <p:cNvSpPr/>
            <p:nvPr/>
          </p:nvSpPr>
          <p:spPr>
            <a:xfrm>
              <a:off x="1899224" y="2921085"/>
              <a:ext cx="1899351" cy="6190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42763" y="2927610"/>
              <a:ext cx="1887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Demonstration of notification and guidance to end users for domain specific individual safety event detection and mitigation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030444" y="5427970"/>
            <a:ext cx="2040435" cy="529976"/>
            <a:chOff x="2727368" y="2921085"/>
            <a:chExt cx="2040435" cy="529976"/>
          </a:xfrm>
        </p:grpSpPr>
        <p:sp>
          <p:nvSpPr>
            <p:cNvPr id="175" name="Rectangle 174" descr="&quot;&quot;"/>
            <p:cNvSpPr/>
            <p:nvPr/>
          </p:nvSpPr>
          <p:spPr>
            <a:xfrm>
              <a:off x="2746654" y="2921085"/>
              <a:ext cx="2021149" cy="5059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727368" y="2943230"/>
              <a:ext cx="19714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Demonstration of automated RSSA System in real world operations and hardware systems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887334" y="5418076"/>
            <a:ext cx="2925040" cy="518538"/>
            <a:chOff x="1842764" y="2921085"/>
            <a:chExt cx="2925040" cy="518537"/>
          </a:xfrm>
        </p:grpSpPr>
        <p:sp>
          <p:nvSpPr>
            <p:cNvPr id="112" name="Rectangle 111" descr="&quot;&quot;"/>
            <p:cNvSpPr/>
            <p:nvPr/>
          </p:nvSpPr>
          <p:spPr>
            <a:xfrm>
              <a:off x="1899223" y="2921085"/>
              <a:ext cx="2868581" cy="5059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764" y="2931792"/>
              <a:ext cx="2847895" cy="50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Demonstration of integrated predictive capability effectiveness for safety relevant anomaly detection and mitigation across the entire NAS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" y="5389543"/>
            <a:ext cx="331789" cy="1188439"/>
            <a:chOff x="0" y="5399962"/>
            <a:chExt cx="331789" cy="1188439"/>
          </a:xfrm>
        </p:grpSpPr>
        <p:sp>
          <p:nvSpPr>
            <p:cNvPr id="39" name="Rectangle 38" descr="&quot;&quot;"/>
            <p:cNvSpPr/>
            <p:nvPr/>
          </p:nvSpPr>
          <p:spPr>
            <a:xfrm>
              <a:off x="0" y="5419148"/>
              <a:ext cx="331789" cy="11692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404712" y="5836896"/>
              <a:ext cx="1104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Demonstration</a:t>
              </a:r>
              <a:endParaRPr lang="en-US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915039" y="5054397"/>
            <a:ext cx="2228961" cy="337961"/>
            <a:chOff x="3302505" y="2903997"/>
            <a:chExt cx="2228961" cy="337961"/>
          </a:xfrm>
        </p:grpSpPr>
        <p:sp>
          <p:nvSpPr>
            <p:cNvPr id="172" name="Rectangle 171" descr="&quot;&quot;"/>
            <p:cNvSpPr/>
            <p:nvPr/>
          </p:nvSpPr>
          <p:spPr>
            <a:xfrm>
              <a:off x="3302505" y="2921085"/>
              <a:ext cx="2228961" cy="3208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302505" y="2903997"/>
              <a:ext cx="19530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Interface for automated mitigation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112540" y="5050395"/>
            <a:ext cx="1763305" cy="369332"/>
            <a:chOff x="3302505" y="2903997"/>
            <a:chExt cx="1763305" cy="369332"/>
          </a:xfrm>
        </p:grpSpPr>
        <p:sp>
          <p:nvSpPr>
            <p:cNvPr id="169" name="Rectangle 168" descr="&quot;&quot;"/>
            <p:cNvSpPr/>
            <p:nvPr/>
          </p:nvSpPr>
          <p:spPr>
            <a:xfrm>
              <a:off x="3302506" y="2921085"/>
              <a:ext cx="1763304" cy="3208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302505" y="2903997"/>
              <a:ext cx="1645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Assurance tools for safety preservation systems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578276" y="5045479"/>
            <a:ext cx="2487797" cy="369332"/>
            <a:chOff x="3302505" y="2903997"/>
            <a:chExt cx="2487797" cy="369332"/>
          </a:xfrm>
        </p:grpSpPr>
        <p:sp>
          <p:nvSpPr>
            <p:cNvPr id="166" name="Rectangle 165" descr="&quot;&quot;"/>
            <p:cNvSpPr/>
            <p:nvPr/>
          </p:nvSpPr>
          <p:spPr>
            <a:xfrm>
              <a:off x="3302506" y="2921085"/>
              <a:ext cx="2487796" cy="3208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302505" y="2903997"/>
              <a:ext cx="2371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Safe and effective human/machine teaming in PMR executions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160341" y="4672129"/>
            <a:ext cx="1924724" cy="369332"/>
            <a:chOff x="3302505" y="2903997"/>
            <a:chExt cx="1924724" cy="369332"/>
          </a:xfrm>
        </p:grpSpPr>
        <p:sp>
          <p:nvSpPr>
            <p:cNvPr id="106" name="Rectangle 105" descr="&quot;&quot;"/>
            <p:cNvSpPr/>
            <p:nvPr/>
          </p:nvSpPr>
          <p:spPr>
            <a:xfrm>
              <a:off x="3302506" y="2921085"/>
              <a:ext cx="1924723" cy="3208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2505" y="2903997"/>
              <a:ext cx="1818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Automated execution agents for safety threat management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950042" y="4674473"/>
            <a:ext cx="2154145" cy="369332"/>
            <a:chOff x="1489880" y="2903997"/>
            <a:chExt cx="2154145" cy="369332"/>
          </a:xfrm>
        </p:grpSpPr>
        <p:sp>
          <p:nvSpPr>
            <p:cNvPr id="103" name="Rectangle 102" descr="&quot;&quot;"/>
            <p:cNvSpPr/>
            <p:nvPr/>
          </p:nvSpPr>
          <p:spPr>
            <a:xfrm>
              <a:off x="1517421" y="2921085"/>
              <a:ext cx="2126604" cy="3208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89880" y="2903997"/>
              <a:ext cx="206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Adaptive human-automation teaming for optimum threat management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1515" y="4675067"/>
            <a:ext cx="2941875" cy="369332"/>
            <a:chOff x="1842764" y="2903997"/>
            <a:chExt cx="2941875" cy="369332"/>
          </a:xfrm>
        </p:grpSpPr>
        <p:sp>
          <p:nvSpPr>
            <p:cNvPr id="100" name="Rectangle 99" descr="&quot;&quot;"/>
            <p:cNvSpPr/>
            <p:nvPr/>
          </p:nvSpPr>
          <p:spPr>
            <a:xfrm>
              <a:off x="1899224" y="2921085"/>
              <a:ext cx="2885415" cy="3208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842764" y="2903997"/>
              <a:ext cx="2762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Methodologies and tools for integrated PMR plans with information uncertainty and system dynamics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792543" y="4275545"/>
            <a:ext cx="2230182" cy="284747"/>
            <a:chOff x="2481219" y="2911059"/>
            <a:chExt cx="2230182" cy="284747"/>
          </a:xfrm>
        </p:grpSpPr>
        <p:sp>
          <p:nvSpPr>
            <p:cNvPr id="88" name="Rectangle 87" descr="&quot;&quot;"/>
            <p:cNvSpPr/>
            <p:nvPr/>
          </p:nvSpPr>
          <p:spPr>
            <a:xfrm>
              <a:off x="2506685" y="2921085"/>
              <a:ext cx="2204716" cy="2747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481219" y="2911059"/>
              <a:ext cx="20953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Multi-objective safety decision making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104535" y="4269664"/>
            <a:ext cx="2669235" cy="369332"/>
            <a:chOff x="2480346" y="2903997"/>
            <a:chExt cx="2669235" cy="369332"/>
          </a:xfrm>
        </p:grpSpPr>
        <p:sp>
          <p:nvSpPr>
            <p:cNvPr id="85" name="Rectangle 84" descr="&quot;&quot;"/>
            <p:cNvSpPr/>
            <p:nvPr/>
          </p:nvSpPr>
          <p:spPr>
            <a:xfrm>
              <a:off x="2524587" y="2921085"/>
              <a:ext cx="2624994" cy="3505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80346" y="2903997"/>
              <a:ext cx="2590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Methods for automated tactical and strategic decision making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1294" y="4270255"/>
            <a:ext cx="2025146" cy="289521"/>
            <a:chOff x="1842765" y="2903997"/>
            <a:chExt cx="2025146" cy="289521"/>
          </a:xfrm>
        </p:grpSpPr>
        <p:sp>
          <p:nvSpPr>
            <p:cNvPr id="82" name="Rectangle 81" descr="&quot;&quot;"/>
            <p:cNvSpPr/>
            <p:nvPr/>
          </p:nvSpPr>
          <p:spPr>
            <a:xfrm>
              <a:off x="1899225" y="2921085"/>
              <a:ext cx="1968686" cy="2724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42765" y="2903997"/>
              <a:ext cx="16766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Initial decision support tools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5478" y="4282466"/>
            <a:ext cx="369332" cy="1140572"/>
            <a:chOff x="-15478" y="4311709"/>
            <a:chExt cx="369332" cy="1140572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-336802" y="4761626"/>
              <a:ext cx="1011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Integ. Modeling, Sim. &amp; Testing</a:t>
              </a:r>
              <a:endParaRPr lang="en-US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 descr="&quot;&quot;"/>
            <p:cNvSpPr/>
            <p:nvPr/>
          </p:nvSpPr>
          <p:spPr>
            <a:xfrm>
              <a:off x="0" y="4311709"/>
              <a:ext cx="331789" cy="11009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402856" y="4753265"/>
              <a:ext cx="10880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Mitigation</a:t>
              </a:r>
              <a:endParaRPr lang="en-US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980990" y="3910779"/>
            <a:ext cx="2065851" cy="369332"/>
            <a:chOff x="1848874" y="2882895"/>
            <a:chExt cx="2065851" cy="369332"/>
          </a:xfrm>
        </p:grpSpPr>
        <p:sp>
          <p:nvSpPr>
            <p:cNvPr id="160" name="Rectangle 159" descr="&quot;&quot;"/>
            <p:cNvSpPr/>
            <p:nvPr/>
          </p:nvSpPr>
          <p:spPr>
            <a:xfrm>
              <a:off x="1899225" y="2921085"/>
              <a:ext cx="2015500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48874" y="2882895"/>
              <a:ext cx="1831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Monitoring frameworks for known risks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397816" y="3914684"/>
            <a:ext cx="1525667" cy="369332"/>
            <a:chOff x="1869486" y="2882895"/>
            <a:chExt cx="1525667" cy="369332"/>
          </a:xfrm>
        </p:grpSpPr>
        <p:sp>
          <p:nvSpPr>
            <p:cNvPr id="154" name="Rectangle 153" descr="&quot;&quot;"/>
            <p:cNvSpPr/>
            <p:nvPr/>
          </p:nvSpPr>
          <p:spPr>
            <a:xfrm>
              <a:off x="1899225" y="2921085"/>
              <a:ext cx="1495928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869486" y="2882895"/>
              <a:ext cx="1495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Design that enables full state awareness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21295" y="3913782"/>
            <a:ext cx="2013113" cy="369332"/>
            <a:chOff x="1849726" y="2882895"/>
            <a:chExt cx="2013113" cy="369332"/>
          </a:xfrm>
        </p:grpSpPr>
        <p:sp>
          <p:nvSpPr>
            <p:cNvPr id="157" name="Rectangle 156" descr="&quot;&quot;"/>
            <p:cNvSpPr/>
            <p:nvPr/>
          </p:nvSpPr>
          <p:spPr>
            <a:xfrm>
              <a:off x="1899225" y="2921084"/>
              <a:ext cx="1963614" cy="2886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849726" y="2882895"/>
              <a:ext cx="1902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Tools for state awareness of all elements of the NAS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71863" y="3595351"/>
            <a:ext cx="1763366" cy="369332"/>
            <a:chOff x="1869487" y="2882895"/>
            <a:chExt cx="1763366" cy="369332"/>
          </a:xfrm>
        </p:grpSpPr>
        <p:sp>
          <p:nvSpPr>
            <p:cNvPr id="151" name="Rectangle 150" descr="&quot;&quot;"/>
            <p:cNvSpPr/>
            <p:nvPr/>
          </p:nvSpPr>
          <p:spPr>
            <a:xfrm>
              <a:off x="1899225" y="2921085"/>
              <a:ext cx="1733628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869487" y="2882895"/>
              <a:ext cx="1708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Tools for Uncertainty Management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187884" y="3585567"/>
            <a:ext cx="1763367" cy="325975"/>
            <a:chOff x="1869486" y="2882895"/>
            <a:chExt cx="1763367" cy="325974"/>
          </a:xfrm>
        </p:grpSpPr>
        <p:sp>
          <p:nvSpPr>
            <p:cNvPr id="124" name="Rectangle 123" descr="&quot;&quot;"/>
            <p:cNvSpPr/>
            <p:nvPr/>
          </p:nvSpPr>
          <p:spPr>
            <a:xfrm>
              <a:off x="1899225" y="2921085"/>
              <a:ext cx="1733628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69486" y="2882895"/>
              <a:ext cx="1763367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Tools for uncertainty propagation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21293" y="3584665"/>
            <a:ext cx="1748348" cy="369332"/>
            <a:chOff x="1849726" y="2882895"/>
            <a:chExt cx="1748348" cy="369332"/>
          </a:xfrm>
        </p:grpSpPr>
        <p:sp>
          <p:nvSpPr>
            <p:cNvPr id="148" name="Rectangle 147" descr="&quot;&quot;"/>
            <p:cNvSpPr/>
            <p:nvPr/>
          </p:nvSpPr>
          <p:spPr>
            <a:xfrm>
              <a:off x="1899225" y="2921084"/>
              <a:ext cx="1698849" cy="2886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849726" y="2882895"/>
              <a:ext cx="166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Framework for Uncertainty Representation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76238" y="3240313"/>
            <a:ext cx="2767762" cy="369332"/>
            <a:chOff x="1899225" y="2882895"/>
            <a:chExt cx="2767762" cy="369332"/>
          </a:xfrm>
        </p:grpSpPr>
        <p:sp>
          <p:nvSpPr>
            <p:cNvPr id="79" name="Rectangle 78" descr="&quot;&quot;"/>
            <p:cNvSpPr/>
            <p:nvPr/>
          </p:nvSpPr>
          <p:spPr>
            <a:xfrm>
              <a:off x="1899225" y="2921085"/>
              <a:ext cx="2767762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21960" y="2882895"/>
              <a:ext cx="2595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Automated safety assurance for aviation state assessment systems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39097" y="3247872"/>
            <a:ext cx="2007307" cy="369332"/>
            <a:chOff x="1869486" y="2882895"/>
            <a:chExt cx="2007307" cy="369332"/>
          </a:xfrm>
        </p:grpSpPr>
        <p:sp>
          <p:nvSpPr>
            <p:cNvPr id="76" name="Rectangle 75" descr="&quot;&quot;"/>
            <p:cNvSpPr/>
            <p:nvPr/>
          </p:nvSpPr>
          <p:spPr>
            <a:xfrm>
              <a:off x="1899225" y="2921085"/>
              <a:ext cx="1977568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69486" y="2882895"/>
              <a:ext cx="1966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Assurance tools for predictive system components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2004" y="3246971"/>
            <a:ext cx="2017093" cy="369332"/>
            <a:chOff x="1849726" y="2882895"/>
            <a:chExt cx="2017093" cy="369332"/>
          </a:xfrm>
        </p:grpSpPr>
        <p:sp>
          <p:nvSpPr>
            <p:cNvPr id="70" name="Rectangle 69" descr="&quot;&quot;"/>
            <p:cNvSpPr/>
            <p:nvPr/>
          </p:nvSpPr>
          <p:spPr>
            <a:xfrm>
              <a:off x="1899225" y="2921084"/>
              <a:ext cx="1967594" cy="2886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49726" y="2882895"/>
              <a:ext cx="2005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Tools to manage assurance throughout system-wide evolution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17894" y="2917355"/>
            <a:ext cx="2464312" cy="369332"/>
            <a:chOff x="1866109" y="2882895"/>
            <a:chExt cx="2464312" cy="369332"/>
          </a:xfrm>
        </p:grpSpPr>
        <p:sp>
          <p:nvSpPr>
            <p:cNvPr id="73" name="Rectangle 72" descr="&quot;&quot;"/>
            <p:cNvSpPr/>
            <p:nvPr/>
          </p:nvSpPr>
          <p:spPr>
            <a:xfrm>
              <a:off x="1899224" y="2921085"/>
              <a:ext cx="2431197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66109" y="2882895"/>
              <a:ext cx="2371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Assurance tools for complex airspace / aviation system-of-systems.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1294" y="2919702"/>
            <a:ext cx="2153627" cy="325975"/>
            <a:chOff x="1853705" y="2882895"/>
            <a:chExt cx="2153627" cy="325974"/>
          </a:xfrm>
        </p:grpSpPr>
        <p:sp>
          <p:nvSpPr>
            <p:cNvPr id="67" name="Rectangle 66" descr="&quot;&quot;"/>
            <p:cNvSpPr/>
            <p:nvPr/>
          </p:nvSpPr>
          <p:spPr>
            <a:xfrm>
              <a:off x="1899224" y="2921085"/>
              <a:ext cx="2108108" cy="2877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53705" y="2882895"/>
              <a:ext cx="2000097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Matured analysis tools and techniques</a:t>
              </a:r>
              <a:endParaRPr lang="en-US" sz="9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" y="2958768"/>
            <a:ext cx="331788" cy="1293571"/>
            <a:chOff x="1" y="2414456"/>
            <a:chExt cx="331788" cy="1293570"/>
          </a:xfrm>
        </p:grpSpPr>
        <p:sp>
          <p:nvSpPr>
            <p:cNvPr id="36" name="Rectangle 35" descr="&quot;&quot;"/>
            <p:cNvSpPr/>
            <p:nvPr/>
          </p:nvSpPr>
          <p:spPr>
            <a:xfrm>
              <a:off x="1" y="2414456"/>
              <a:ext cx="331788" cy="12935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475095" y="2948529"/>
              <a:ext cx="12569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Assessment</a:t>
              </a:r>
              <a:endParaRPr lang="en-US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829925" y="2414306"/>
            <a:ext cx="2050638" cy="521999"/>
            <a:chOff x="768747" y="2002360"/>
            <a:chExt cx="2050638" cy="521999"/>
          </a:xfrm>
        </p:grpSpPr>
        <p:sp>
          <p:nvSpPr>
            <p:cNvPr id="146" name="Rectangle 145" descr="&quot;&quot;"/>
            <p:cNvSpPr/>
            <p:nvPr/>
          </p:nvSpPr>
          <p:spPr>
            <a:xfrm>
              <a:off x="814665" y="2032082"/>
              <a:ext cx="2004720" cy="492277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68747" y="2002360"/>
              <a:ext cx="198766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cs typeface="Calibri"/>
                </a:rPr>
                <a:t>Automated intelligent safety monitors for real-time system-wide aviation data collection approaches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699848" y="2408853"/>
            <a:ext cx="2050638" cy="521999"/>
            <a:chOff x="768747" y="2002360"/>
            <a:chExt cx="2050638" cy="521999"/>
          </a:xfrm>
        </p:grpSpPr>
        <p:sp>
          <p:nvSpPr>
            <p:cNvPr id="143" name="Rectangle 142" descr="&quot;&quot;"/>
            <p:cNvSpPr/>
            <p:nvPr/>
          </p:nvSpPr>
          <p:spPr>
            <a:xfrm>
              <a:off x="814665" y="2032082"/>
              <a:ext cx="2004720" cy="492277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68747" y="2002360"/>
              <a:ext cx="19876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Calibri"/>
                  <a:cs typeface="Calibri"/>
                </a:rPr>
                <a:t>RSSA communication application</a:t>
              </a:r>
              <a:endParaRPr lang="en-US" sz="9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206102" y="2413895"/>
            <a:ext cx="2313050" cy="521999"/>
            <a:chOff x="768747" y="2002360"/>
            <a:chExt cx="2313050" cy="521999"/>
          </a:xfrm>
        </p:grpSpPr>
        <p:sp>
          <p:nvSpPr>
            <p:cNvPr id="140" name="Rectangle 139" descr="&quot;&quot;"/>
            <p:cNvSpPr/>
            <p:nvPr/>
          </p:nvSpPr>
          <p:spPr>
            <a:xfrm>
              <a:off x="814665" y="2032082"/>
              <a:ext cx="2267132" cy="492277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68747" y="2002360"/>
              <a:ext cx="2175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Calibri"/>
                  <a:cs typeface="Calibri"/>
                </a:rPr>
                <a:t>Operational integrity assurance on inputs to critical decision-making functions</a:t>
              </a:r>
              <a:endParaRPr lang="en-US" sz="9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0305" y="2408443"/>
            <a:ext cx="1987665" cy="521999"/>
            <a:chOff x="747757" y="2002360"/>
            <a:chExt cx="1987665" cy="521999"/>
          </a:xfrm>
        </p:grpSpPr>
        <p:sp>
          <p:nvSpPr>
            <p:cNvPr id="137" name="Rectangle 136" descr="&quot;&quot;"/>
            <p:cNvSpPr/>
            <p:nvPr/>
          </p:nvSpPr>
          <p:spPr>
            <a:xfrm>
              <a:off x="814665" y="2032082"/>
              <a:ext cx="1734579" cy="492277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47757" y="2002360"/>
              <a:ext cx="1987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Calibri"/>
                  <a:cs typeface="Calibri"/>
                </a:rPr>
                <a:t>System-wide models and metrics to characterize safe operations</a:t>
              </a:r>
              <a:endParaRPr lang="en-US" sz="9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553200" y="1997697"/>
            <a:ext cx="2590799" cy="387647"/>
            <a:chOff x="2440036" y="1997562"/>
            <a:chExt cx="2709472" cy="387646"/>
          </a:xfrm>
        </p:grpSpPr>
        <p:sp>
          <p:nvSpPr>
            <p:cNvPr id="134" name="Rectangle 133" descr="&quot;&quot;"/>
            <p:cNvSpPr/>
            <p:nvPr/>
          </p:nvSpPr>
          <p:spPr>
            <a:xfrm>
              <a:off x="2464609" y="2032084"/>
              <a:ext cx="2684899" cy="353124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440036" y="1997562"/>
              <a:ext cx="264783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cs typeface="Arial"/>
                </a:rPr>
                <a:t>Accommodation of dynamically evolving requirements, datasets, scenarios, and models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43205" y="1996989"/>
            <a:ext cx="2432374" cy="387647"/>
            <a:chOff x="2440036" y="1997562"/>
            <a:chExt cx="2543790" cy="387646"/>
          </a:xfrm>
        </p:grpSpPr>
        <p:sp>
          <p:nvSpPr>
            <p:cNvPr id="55" name="Rectangle 54" descr="&quot;&quot;"/>
            <p:cNvSpPr/>
            <p:nvPr/>
          </p:nvSpPr>
          <p:spPr>
            <a:xfrm>
              <a:off x="2464609" y="2032084"/>
              <a:ext cx="2519217" cy="353124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40036" y="1997562"/>
              <a:ext cx="246695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cs typeface="Arial"/>
                </a:rPr>
                <a:t>Integrated Framework for interoperability with SMART-NAS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" y="2035863"/>
            <a:ext cx="331788" cy="905077"/>
            <a:chOff x="1" y="2034089"/>
            <a:chExt cx="331788" cy="905077"/>
          </a:xfrm>
        </p:grpSpPr>
        <p:sp>
          <p:nvSpPr>
            <p:cNvPr id="9" name="Rectangle 8" descr="&quot;&quot;"/>
            <p:cNvSpPr/>
            <p:nvPr/>
          </p:nvSpPr>
          <p:spPr>
            <a:xfrm>
              <a:off x="1" y="2034089"/>
              <a:ext cx="331788" cy="894580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284648" y="2371212"/>
              <a:ext cx="9050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Monitoring</a:t>
              </a:r>
              <a:endParaRPr lang="en-US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6" name="Table 5" descr="Table 1. Outcomes and Research Themes for Strategic Thrust 1."/>
          <p:cNvGraphicFramePr>
            <a:graphicFrameLocks noGrp="1"/>
          </p:cNvGraphicFramePr>
          <p:nvPr>
            <p:extLst/>
          </p:nvPr>
        </p:nvGraphicFramePr>
        <p:xfrm>
          <a:off x="366811" y="774730"/>
          <a:ext cx="8777188" cy="65434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40963"/>
                <a:gridCol w="3178278"/>
                <a:gridCol w="2757947"/>
              </a:tblGrid>
              <a:tr h="286533">
                <a:tc gridSpan="3">
                  <a:txBody>
                    <a:bodyPr/>
                    <a:lstStyle/>
                    <a:p>
                      <a:pPr>
                        <a:tabLst>
                          <a:tab pos="119063" algn="ctr"/>
                          <a:tab pos="2743200" algn="ctr"/>
                          <a:tab pos="5943600" algn="ctr"/>
                        </a:tabLs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2015	2025	2035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41667" marB="41667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67813"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Domain Specific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(Real-time) Safety Monitoring </a:t>
                      </a:r>
                      <a:b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 Alerting Methodologies and Tools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41667" marB="41667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Integrated Predictive Technologies </a:t>
                      </a:r>
                      <a:br>
                        <a:rPr lang="en-US" sz="9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Domain Level Application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41667" marB="41667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Adaptive Real-time Safety Threat Management</a:t>
                      </a:r>
                    </a:p>
                  </a:txBody>
                  <a:tcPr marL="83335" marR="83335" marT="41667" marB="41667">
                    <a:solidFill>
                      <a:srgbClr val="00638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454583"/>
            <a:ext cx="9144000" cy="151380"/>
          </a:xfrm>
          <a:prstGeom prst="rect">
            <a:avLst/>
          </a:prstGeom>
          <a:solidFill>
            <a:srgbClr val="E7D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3441" y="1417033"/>
            <a:ext cx="1729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TECHNOLOGY INFUSION POINTS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07193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115778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719713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</a:t>
            </a:r>
            <a:endParaRPr lang="en-US" sz="9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896681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</a:t>
            </a:r>
            <a:endParaRPr lang="en-US" sz="9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145542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5</a:t>
            </a:r>
            <a:endParaRPr lang="en-US" sz="9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927825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</a:t>
            </a:r>
            <a:endParaRPr lang="en-US" sz="9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662295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7</a:t>
            </a:r>
            <a:endParaRPr lang="en-US" sz="9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714193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8</a:t>
            </a:r>
            <a:endParaRPr lang="en-US" sz="900" dirty="0"/>
          </a:p>
        </p:txBody>
      </p:sp>
      <p:sp>
        <p:nvSpPr>
          <p:cNvPr id="163" name="TextBox 162"/>
          <p:cNvSpPr txBox="1"/>
          <p:nvPr/>
        </p:nvSpPr>
        <p:spPr>
          <a:xfrm>
            <a:off x="8704966" y="1397989"/>
            <a:ext cx="19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</a:t>
            </a:r>
            <a:endParaRPr lang="en-US" sz="900" dirty="0"/>
          </a:p>
        </p:txBody>
      </p:sp>
      <p:sp>
        <p:nvSpPr>
          <p:cNvPr id="181" name="Diamond 180"/>
          <p:cNvSpPr/>
          <p:nvPr/>
        </p:nvSpPr>
        <p:spPr>
          <a:xfrm>
            <a:off x="5063442" y="1463549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Diamond 181"/>
          <p:cNvSpPr/>
          <p:nvPr/>
        </p:nvSpPr>
        <p:spPr>
          <a:xfrm>
            <a:off x="5298084" y="1463549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Diamond 182"/>
          <p:cNvSpPr/>
          <p:nvPr/>
        </p:nvSpPr>
        <p:spPr>
          <a:xfrm>
            <a:off x="6099693" y="1463549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Diamond 183"/>
          <p:cNvSpPr/>
          <p:nvPr/>
        </p:nvSpPr>
        <p:spPr>
          <a:xfrm>
            <a:off x="6834163" y="1463549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iamond 184"/>
          <p:cNvSpPr/>
          <p:nvPr/>
        </p:nvSpPr>
        <p:spPr>
          <a:xfrm>
            <a:off x="7871487" y="1463549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Diamond 185"/>
          <p:cNvSpPr/>
          <p:nvPr/>
        </p:nvSpPr>
        <p:spPr>
          <a:xfrm>
            <a:off x="8854766" y="1463549"/>
            <a:ext cx="117583" cy="117583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2419980" y="2016602"/>
            <a:ext cx="1473764" cy="385302"/>
            <a:chOff x="2090781" y="1997562"/>
            <a:chExt cx="1473764" cy="385301"/>
          </a:xfrm>
        </p:grpSpPr>
        <p:sp>
          <p:nvSpPr>
            <p:cNvPr id="188" name="Rectangle 187" descr="&quot;&quot;"/>
            <p:cNvSpPr/>
            <p:nvPr/>
          </p:nvSpPr>
          <p:spPr>
            <a:xfrm>
              <a:off x="2149715" y="2032085"/>
              <a:ext cx="1414830" cy="350778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090781" y="1997562"/>
              <a:ext cx="135530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Architecture  for data transfer and fusion</a:t>
              </a:r>
              <a:endParaRPr lang="en-US" sz="900" baseline="30000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00306" y="2021399"/>
            <a:ext cx="2313017" cy="380503"/>
            <a:chOff x="747757" y="2002360"/>
            <a:chExt cx="2313017" cy="380503"/>
          </a:xfrm>
        </p:grpSpPr>
        <p:sp>
          <p:nvSpPr>
            <p:cNvPr id="191" name="Rectangle 190" descr="&quot;&quot;"/>
            <p:cNvSpPr/>
            <p:nvPr/>
          </p:nvSpPr>
          <p:spPr>
            <a:xfrm>
              <a:off x="814665" y="2032083"/>
              <a:ext cx="2060342" cy="350780"/>
            </a:xfrm>
            <a:prstGeom prst="rect">
              <a:avLst/>
            </a:prstGeom>
            <a:solidFill>
              <a:srgbClr val="65B034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47757" y="2002360"/>
              <a:ext cx="2313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  <a:latin typeface="Calibri"/>
                  <a:cs typeface="Calibri"/>
                </a:rPr>
                <a:t>Architecture requirements for data capture and fusion</a:t>
              </a:r>
              <a:endParaRPr lang="en-US" sz="900" baseline="300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0" name="5-Point Star 19"/>
          <p:cNvSpPr>
            <a:spLocks noChangeAspect="1"/>
          </p:cNvSpPr>
          <p:nvPr/>
        </p:nvSpPr>
        <p:spPr>
          <a:xfrm>
            <a:off x="1952720" y="1422268"/>
            <a:ext cx="182880" cy="18288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– Real-time System-wide Safety Assurance</a:t>
            </a:r>
            <a:endParaRPr lang="en-US" dirty="0"/>
          </a:p>
        </p:txBody>
      </p:sp>
      <p:sp>
        <p:nvSpPr>
          <p:cNvPr id="200" name="5-Point Star 199"/>
          <p:cNvSpPr>
            <a:spLocks noChangeAspect="1"/>
          </p:cNvSpPr>
          <p:nvPr/>
        </p:nvSpPr>
        <p:spPr>
          <a:xfrm>
            <a:off x="2268980" y="1422268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5-Point Star 200"/>
          <p:cNvSpPr>
            <a:spLocks noChangeAspect="1"/>
          </p:cNvSpPr>
          <p:nvPr/>
        </p:nvSpPr>
        <p:spPr>
          <a:xfrm>
            <a:off x="2871995" y="1422268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>
            <a:spLocks noChangeAspect="1"/>
          </p:cNvSpPr>
          <p:nvPr/>
        </p:nvSpPr>
        <p:spPr>
          <a:xfrm>
            <a:off x="1982225" y="2189143"/>
            <a:ext cx="182880" cy="18288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>
            <a:spLocks noChangeAspect="1"/>
          </p:cNvSpPr>
          <p:nvPr/>
        </p:nvSpPr>
        <p:spPr>
          <a:xfrm>
            <a:off x="1902490" y="2682918"/>
            <a:ext cx="182880" cy="18288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>
            <a:spLocks noChangeAspect="1"/>
          </p:cNvSpPr>
          <p:nvPr/>
        </p:nvSpPr>
        <p:spPr>
          <a:xfrm>
            <a:off x="2205071" y="2994742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>
            <a:spLocks noChangeAspect="1"/>
          </p:cNvSpPr>
          <p:nvPr/>
        </p:nvSpPr>
        <p:spPr>
          <a:xfrm>
            <a:off x="1927605" y="3404438"/>
            <a:ext cx="182880" cy="18288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>
            <a:spLocks noChangeAspect="1"/>
          </p:cNvSpPr>
          <p:nvPr/>
        </p:nvSpPr>
        <p:spPr>
          <a:xfrm>
            <a:off x="1943455" y="4021108"/>
            <a:ext cx="182880" cy="18288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>
            <a:spLocks noChangeAspect="1"/>
          </p:cNvSpPr>
          <p:nvPr/>
        </p:nvSpPr>
        <p:spPr>
          <a:xfrm>
            <a:off x="1834215" y="3704848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>
            <a:spLocks noChangeAspect="1"/>
          </p:cNvSpPr>
          <p:nvPr/>
        </p:nvSpPr>
        <p:spPr>
          <a:xfrm>
            <a:off x="2138991" y="4021062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>
            <a:spLocks noChangeAspect="1"/>
          </p:cNvSpPr>
          <p:nvPr/>
        </p:nvSpPr>
        <p:spPr>
          <a:xfrm>
            <a:off x="1986615" y="4335173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>
            <a:spLocks noChangeAspect="1"/>
          </p:cNvSpPr>
          <p:nvPr/>
        </p:nvSpPr>
        <p:spPr>
          <a:xfrm>
            <a:off x="2591801" y="4828902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/>
          <p:cNvGrpSpPr/>
          <p:nvPr/>
        </p:nvGrpSpPr>
        <p:grpSpPr>
          <a:xfrm>
            <a:off x="439932" y="5421723"/>
            <a:ext cx="2023650" cy="523227"/>
            <a:chOff x="1842763" y="2921085"/>
            <a:chExt cx="2023650" cy="523227"/>
          </a:xfrm>
        </p:grpSpPr>
        <p:sp>
          <p:nvSpPr>
            <p:cNvPr id="212" name="Rectangle 211" descr="&quot;&quot;"/>
            <p:cNvSpPr/>
            <p:nvPr/>
          </p:nvSpPr>
          <p:spPr>
            <a:xfrm>
              <a:off x="1899224" y="2921085"/>
              <a:ext cx="1967189" cy="510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842763" y="2936481"/>
              <a:ext cx="19486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cs typeface="Arial"/>
                </a:rPr>
                <a:t>Demonstration of local domain-wide data fusion &amp; analysis tool predictive risk assessment capability</a:t>
              </a:r>
              <a:endParaRPr lang="en-US" sz="900" baseline="30000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214" name="5-Point Star 213"/>
          <p:cNvSpPr>
            <a:spLocks noChangeAspect="1"/>
          </p:cNvSpPr>
          <p:nvPr/>
        </p:nvSpPr>
        <p:spPr>
          <a:xfrm>
            <a:off x="2238966" y="5705017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5-Point Star 214"/>
          <p:cNvSpPr>
            <a:spLocks noChangeAspect="1"/>
          </p:cNvSpPr>
          <p:nvPr/>
        </p:nvSpPr>
        <p:spPr>
          <a:xfrm>
            <a:off x="2473296" y="6348997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5-Point Star 215"/>
          <p:cNvSpPr>
            <a:spLocks noChangeAspect="1"/>
          </p:cNvSpPr>
          <p:nvPr/>
        </p:nvSpPr>
        <p:spPr>
          <a:xfrm>
            <a:off x="2234600" y="6344653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5-Point Star 216"/>
          <p:cNvSpPr>
            <a:spLocks noChangeAspect="1"/>
          </p:cNvSpPr>
          <p:nvPr/>
        </p:nvSpPr>
        <p:spPr>
          <a:xfrm>
            <a:off x="2025385" y="5714328"/>
            <a:ext cx="182880" cy="18288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63561" y="1072144"/>
            <a:ext cx="2237471" cy="1723549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Operational V&amp;V (run-time)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CAST SEs: flight deck techs and metrics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RSSA techs and metrics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33036" y="1558668"/>
            <a:ext cx="2303585" cy="115416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Systems engineering V&amp;V (design-time)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CAST SEs: training tools and metrics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8" y="12352"/>
            <a:ext cx="8229600" cy="74173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Scope of System-Wide Safety (SWS) Project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170660" y="2192740"/>
            <a:ext cx="2692750" cy="1002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Identification</a:t>
            </a:r>
          </a:p>
          <a:p>
            <a:pPr algn="ctr"/>
            <a:r>
              <a:rPr lang="en-US" dirty="0" smtClean="0"/>
              <a:t>Compare with Target Level of Safety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06244" y="3761933"/>
            <a:ext cx="2421584" cy="1156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Observations</a:t>
            </a:r>
          </a:p>
          <a:p>
            <a:pPr algn="ctr"/>
            <a:r>
              <a:rPr lang="en-US" dirty="0" smtClean="0"/>
              <a:t>Assessments</a:t>
            </a:r>
          </a:p>
          <a:p>
            <a:pPr algn="ctr"/>
            <a:r>
              <a:rPr lang="en-US" dirty="0" smtClean="0"/>
              <a:t>Mitigation Options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157700" y="3361491"/>
            <a:ext cx="1824597" cy="7283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Operational</a:t>
            </a:r>
          </a:p>
          <a:p>
            <a:pPr algn="ctr"/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209430" y="3361490"/>
            <a:ext cx="1810932" cy="6716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</a:t>
            </a:r>
          </a:p>
          <a:p>
            <a:pPr algn="ctr"/>
            <a:r>
              <a:rPr lang="en-US" dirty="0" smtClean="0"/>
              <a:t>Mitigation</a:t>
            </a:r>
            <a:endParaRPr lang="en-US" dirty="0"/>
          </a:p>
        </p:txBody>
      </p:sp>
      <p:cxnSp>
        <p:nvCxnSpPr>
          <p:cNvPr id="6" name="Elbow Connector 5"/>
          <p:cNvCxnSpPr>
            <a:stCxn id="32" idx="2"/>
            <a:endCxn id="34" idx="2"/>
          </p:cNvCxnSpPr>
          <p:nvPr/>
        </p:nvCxnSpPr>
        <p:spPr>
          <a:xfrm rot="5400000" flipH="1">
            <a:off x="2873480" y="3274515"/>
            <a:ext cx="884972" cy="2402140"/>
          </a:xfrm>
          <a:prstGeom prst="bentConnector3">
            <a:avLst>
              <a:gd name="adj1" fmla="val -4435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32" idx="2"/>
            <a:endCxn id="33" idx="2"/>
          </p:cNvCxnSpPr>
          <p:nvPr/>
        </p:nvCxnSpPr>
        <p:spPr>
          <a:xfrm rot="5400000" flipH="1" flipV="1">
            <a:off x="5379409" y="3227481"/>
            <a:ext cx="828216" cy="2552963"/>
          </a:xfrm>
          <a:prstGeom prst="bentConnector3">
            <a:avLst>
              <a:gd name="adj1" fmla="val -473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4" idx="0"/>
            <a:endCxn id="4" idx="1"/>
          </p:cNvCxnSpPr>
          <p:nvPr/>
        </p:nvCxnSpPr>
        <p:spPr>
          <a:xfrm rot="5400000" flipH="1" flipV="1">
            <a:off x="2309075" y="2499905"/>
            <a:ext cx="667407" cy="10557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3" idx="0"/>
            <a:endCxn id="4" idx="3"/>
          </p:cNvCxnSpPr>
          <p:nvPr/>
        </p:nvCxnSpPr>
        <p:spPr>
          <a:xfrm rot="16200000" flipV="1">
            <a:off x="6133001" y="2424492"/>
            <a:ext cx="667408" cy="120658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2" idx="0"/>
          </p:cNvCxnSpPr>
          <p:nvPr/>
        </p:nvCxnSpPr>
        <p:spPr>
          <a:xfrm>
            <a:off x="4517035" y="3195426"/>
            <a:ext cx="1" cy="566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14384" y="4506853"/>
            <a:ext cx="89838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THRUST 5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57200" y="4247687"/>
            <a:ext cx="89838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THRUST 1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37575" y="4660742"/>
            <a:ext cx="89838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THRUST 6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17035" y="1428639"/>
            <a:ext cx="1" cy="57299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2531" y="5379362"/>
            <a:ext cx="2271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This safety </a:t>
            </a:r>
            <a:r>
              <a:rPr lang="en-US" sz="1400" i="1" dirty="0"/>
              <a:t>a</a:t>
            </a:r>
            <a:r>
              <a:rPr lang="en-US" sz="1400" i="1" dirty="0" smtClean="0"/>
              <a:t>ssurance loop:</a:t>
            </a:r>
          </a:p>
          <a:p>
            <a:pPr algn="r"/>
            <a:r>
              <a:rPr lang="en-US" sz="1400" i="1" dirty="0" smtClean="0"/>
              <a:t>Cycle time = months to years</a:t>
            </a:r>
          </a:p>
          <a:p>
            <a:pPr algn="r"/>
            <a:r>
              <a:rPr lang="en-US" sz="1400" i="1" dirty="0"/>
              <a:t>y</a:t>
            </a:r>
            <a:r>
              <a:rPr lang="en-US" sz="1400" i="1" dirty="0" smtClean="0"/>
              <a:t>ears to decades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89972" y="5379362"/>
            <a:ext cx="2493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This safety </a:t>
            </a:r>
            <a:r>
              <a:rPr lang="en-US" sz="1400" i="1" dirty="0"/>
              <a:t>a</a:t>
            </a:r>
            <a:r>
              <a:rPr lang="en-US" sz="1400" i="1" dirty="0" smtClean="0"/>
              <a:t>ssurance loop:</a:t>
            </a:r>
          </a:p>
          <a:p>
            <a:pPr algn="r"/>
            <a:r>
              <a:rPr lang="en-US" sz="1400" i="1" dirty="0" smtClean="0"/>
              <a:t>Cycle time = seconds to minutes</a:t>
            </a:r>
          </a:p>
          <a:p>
            <a:pPr algn="r"/>
            <a:r>
              <a:rPr lang="en-US" sz="1400" i="1" dirty="0" smtClean="0"/>
              <a:t>hours to days</a:t>
            </a:r>
            <a:endParaRPr lang="en-US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12293" y="1050836"/>
            <a:ext cx="200948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Safety Assurance Process</a:t>
            </a:r>
          </a:p>
          <a:p>
            <a:pPr algn="ctr"/>
            <a:endParaRPr lang="en-US" sz="2000" i="1" dirty="0"/>
          </a:p>
        </p:txBody>
      </p:sp>
      <p:pic>
        <p:nvPicPr>
          <p:cNvPr id="26" name="Picture 17" descr="5_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922" y="4401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1_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794" y="4154719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 descr="6_we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169" y="460885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4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92" y="12352"/>
            <a:ext cx="8229600" cy="7417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System-Wide Safety Project Summary: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Technical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691" y="1579987"/>
            <a:ext cx="6471351" cy="454756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/>
              <a:t>In-Time </a:t>
            </a:r>
            <a:r>
              <a:rPr lang="en-US" sz="2000" b="1" dirty="0"/>
              <a:t>Terminal Area Risk Management (TA</a:t>
            </a:r>
            <a:r>
              <a:rPr lang="en-US" sz="2000" b="1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i="1" dirty="0" smtClean="0"/>
              <a:t>Progress toward real-time system-wide safety (RSSA)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800" i="1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/>
              <a:t>In-Time </a:t>
            </a:r>
            <a:r>
              <a:rPr lang="en-US" sz="2000" b="1" dirty="0"/>
              <a:t>Safety Nets for Emerging Operations (EO</a:t>
            </a:r>
            <a:r>
              <a:rPr lang="en-US" sz="2000" b="1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i="1" dirty="0"/>
              <a:t>Progress toward real-time system-wide safety (RSSA)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800" b="1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/>
              <a:t>Safe Avionics for Future ATM Evolution (SAAFE)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i="1" dirty="0" smtClean="0"/>
              <a:t>Near-term V&amp;V support for current safety critical systems</a:t>
            </a:r>
            <a:endParaRPr lang="en-US" sz="1600" i="1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900" b="1" dirty="0" smtClean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/>
              <a:t>V&amp;V: Complex Autonomous Systems Assurance (CASA)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i="1" dirty="0"/>
              <a:t>L</a:t>
            </a:r>
            <a:r>
              <a:rPr lang="en-US" sz="1600" i="1" dirty="0" smtClean="0"/>
              <a:t>ong-term </a:t>
            </a:r>
            <a:r>
              <a:rPr lang="en-US" sz="1600" i="1" dirty="0"/>
              <a:t>V&amp;V support for </a:t>
            </a:r>
            <a:r>
              <a:rPr lang="en-US" sz="1600" i="1" dirty="0" smtClean="0"/>
              <a:t>complex </a:t>
            </a:r>
            <a:r>
              <a:rPr lang="en-US" sz="1600" i="1" dirty="0"/>
              <a:t>safety </a:t>
            </a:r>
            <a:r>
              <a:rPr lang="en-US" sz="1600" i="1" dirty="0" smtClean="0"/>
              <a:t>critical &amp; autonomous systems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Technologies </a:t>
            </a:r>
            <a:r>
              <a:rPr lang="en-US" sz="2000" b="1" dirty="0"/>
              <a:t>for Airplane State Awareness (TASA</a:t>
            </a:r>
            <a:r>
              <a:rPr lang="en-US" sz="2000" b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smtClean="0"/>
              <a:t>Research to support CAST airplane state awareness safety enhancements</a:t>
            </a:r>
            <a:endParaRPr lang="en-US" sz="2000" dirty="0"/>
          </a:p>
        </p:txBody>
      </p:sp>
      <p:pic>
        <p:nvPicPr>
          <p:cNvPr id="27" name="Picture 13" descr="1_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561" y="5238071"/>
            <a:ext cx="4937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5_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474" y="5238071"/>
            <a:ext cx="493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6_we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569" y="5238071"/>
            <a:ext cx="4937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1_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561" y="3409029"/>
            <a:ext cx="4937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7" descr="5_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474" y="3409029"/>
            <a:ext cx="493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6_we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569" y="4350590"/>
            <a:ext cx="4937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 descr="5_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474" y="1579987"/>
            <a:ext cx="493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5_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474" y="2494508"/>
            <a:ext cx="493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6853561" y="1462809"/>
            <a:ext cx="1637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4536" y="10778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520021" y="10778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93220" y="10778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96023" y="744456"/>
            <a:ext cx="192655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Strategic Thrusts</a:t>
            </a:r>
            <a:endParaRPr lang="en-US" sz="2000" i="1" dirty="0"/>
          </a:p>
        </p:txBody>
      </p:sp>
      <p:pic>
        <p:nvPicPr>
          <p:cNvPr id="17" name="Picture 17" descr="5_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474" y="4323550"/>
            <a:ext cx="493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14271"/>
            <a:ext cx="5501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RSSA research (TA and EO) will help to </a:t>
            </a:r>
            <a:r>
              <a:rPr lang="en-US" sz="1400" dirty="0"/>
              <a:t>enable Thrust 1 and 6 </a:t>
            </a:r>
            <a:r>
              <a:rPr lang="en-US" sz="1400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68273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5 – RSSA Concept and Roadmap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0472" y="869617"/>
            <a:ext cx="6023850" cy="2774643"/>
            <a:chOff x="187378" y="1159545"/>
            <a:chExt cx="8774042" cy="3534575"/>
          </a:xfrm>
        </p:grpSpPr>
        <p:pic>
          <p:nvPicPr>
            <p:cNvPr id="3" name="Picture 2" descr="rssa-simplified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378" y="1159545"/>
              <a:ext cx="8774042" cy="3534575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914" y="2728777"/>
              <a:ext cx="1054088" cy="75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5400000">
              <a:off x="4791660" y="2673136"/>
              <a:ext cx="1016833" cy="11364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8119235">
              <a:off x="4871537" y="2863500"/>
              <a:ext cx="94347" cy="119773"/>
            </a:xfrm>
            <a:prstGeom prst="triangl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endCxn id="6" idx="3"/>
            </p:cNvCxnSpPr>
            <p:nvPr/>
          </p:nvCxnSpPr>
          <p:spPr>
            <a:xfrm rot="5400000" flipV="1">
              <a:off x="4777012" y="2792463"/>
              <a:ext cx="88520" cy="8815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" name="Isosceles Triangle 7"/>
            <p:cNvSpPr/>
            <p:nvPr/>
          </p:nvSpPr>
          <p:spPr>
            <a:xfrm rot="18822397">
              <a:off x="5168475" y="2725300"/>
              <a:ext cx="259166" cy="1089408"/>
            </a:xfrm>
            <a:prstGeom prst="triangle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V="1">
              <a:off x="5048352" y="2921174"/>
              <a:ext cx="674438" cy="80601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pic>
          <p:nvPicPr>
            <p:cNvPr id="10" name="Picture 9" descr="Screen Shot 2016-08-24 at 11.50.07 A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1024" y="2693888"/>
              <a:ext cx="1161019" cy="1059242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093" y="3449055"/>
              <a:ext cx="1194880" cy="768502"/>
            </a:xfrm>
            <a:prstGeom prst="rect">
              <a:avLst/>
            </a:prstGeom>
            <a:noFill/>
            <a:ln w="127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13810" y="3436471"/>
            <a:ext cx="3773049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28600" lvl="2" indent="-228600" eaLnBrk="1" hangingPunct="1"/>
            <a:r>
              <a:rPr lang="en-US" sz="1100" dirty="0" smtClean="0">
                <a:cs typeface="Helvetica"/>
              </a:rPr>
              <a:t>Feedback loop: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100" dirty="0" smtClean="0">
                <a:cs typeface="Helvetica"/>
              </a:rPr>
              <a:t>More selective monitoring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100" dirty="0" smtClean="0">
                <a:cs typeface="Helvetica"/>
              </a:rPr>
              <a:t>Improved models for assessment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100" dirty="0" smtClean="0">
                <a:cs typeface="Helvetica"/>
              </a:rPr>
              <a:t>Evaluation and validation of mitigation strategies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100" dirty="0" smtClean="0">
                <a:cs typeface="Helvetica"/>
              </a:rPr>
              <a:t>Supports existing off-line safety assurance methods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4773" y="5286616"/>
            <a:ext cx="1108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30-yr roadmap</a:t>
            </a:r>
            <a:endParaRPr lang="en-US" sz="1200" i="1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663474" y="5425116"/>
            <a:ext cx="201083" cy="1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883" y="3782761"/>
            <a:ext cx="4093253" cy="26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5 RSSA Roadmap (Epoch 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6423" y="2318341"/>
            <a:ext cx="2997674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0188" lvl="2" indent="-230188" eaLnBrk="1" hangingPunct="1">
              <a:spcAft>
                <a:spcPts val="600"/>
              </a:spcAft>
              <a:buAutoNum type="arabicPeriod"/>
            </a:pPr>
            <a:r>
              <a:rPr lang="en-US" sz="1400" dirty="0" smtClean="0">
                <a:cs typeface="Helvetica"/>
              </a:rPr>
              <a:t>Tools for High Integrity Data Capture and Fusion</a:t>
            </a:r>
          </a:p>
          <a:p>
            <a:pPr marL="230188" lvl="2" indent="-230188" eaLnBrk="1" hangingPunct="1">
              <a:spcAft>
                <a:spcPts val="600"/>
              </a:spcAft>
              <a:buAutoNum type="arabicPeriod"/>
            </a:pPr>
            <a:r>
              <a:rPr lang="en-US" sz="1400" dirty="0" smtClean="0">
                <a:cs typeface="Helvetica"/>
              </a:rPr>
              <a:t>Mitigation Selection Capability for Selected Applications</a:t>
            </a:r>
          </a:p>
          <a:p>
            <a:pPr marL="230188" lvl="2" indent="-230188" eaLnBrk="1" hangingPunct="1">
              <a:spcAft>
                <a:spcPts val="600"/>
              </a:spcAft>
              <a:buAutoNum type="arabicPeriod"/>
            </a:pPr>
            <a:r>
              <a:rPr lang="en-US" sz="1400" dirty="0" smtClean="0">
                <a:cs typeface="Helvetica"/>
              </a:rPr>
              <a:t>Local Real-Time Domain Monitoring and Alerting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7103" y="1939869"/>
            <a:ext cx="2379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Technology Infusion Points</a:t>
            </a:r>
            <a:endParaRPr lang="en-US" sz="1600" i="1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41" y="1562910"/>
            <a:ext cx="3785334" cy="402076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277571" y="1993629"/>
          <a:ext cx="2886404" cy="45159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6404"/>
              </a:tblGrid>
              <a:tr h="46136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Architecture requirements for data capture and fusion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136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System-wide models and metrics to characterize safe operations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32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Matured</a:t>
                      </a:r>
                      <a:r>
                        <a:rPr lang="en-US" sz="1200" baseline="0" dirty="0" smtClean="0"/>
                        <a:t> analysis tools and techniques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13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Tools to manage assurance throughout system-wide evolution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33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Framework for uncertainty management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13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Tools for state awareness of all elements of the NAS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65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Initial decision support tools</a:t>
                      </a:r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11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Methods &amp; tools for </a:t>
                      </a:r>
                      <a:r>
                        <a:rPr lang="en-US" sz="1200" dirty="0" err="1" smtClean="0"/>
                        <a:t>integ</a:t>
                      </a:r>
                      <a:r>
                        <a:rPr lang="en-US" sz="1200" dirty="0" smtClean="0"/>
                        <a:t> PMR plans</a:t>
                      </a:r>
                      <a:r>
                        <a:rPr lang="en-US" sz="1200" baseline="0" dirty="0" smtClean="0"/>
                        <a:t> with info uncertainty and system dynamics</a:t>
                      </a:r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3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 of local domain-wide data fusion and analysis tool</a:t>
                      </a:r>
                      <a:r>
                        <a:rPr lang="en-US" sz="1200" baseline="0" dirty="0" smtClean="0"/>
                        <a:t> predictive risk assessment capability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13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 of notification and guidance to end users for</a:t>
                      </a:r>
                      <a:r>
                        <a:rPr lang="en-US" sz="1200" baseline="0" dirty="0" smtClean="0"/>
                        <a:t> domain specific individual safety event detection and mitigation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Left Brace 16"/>
          <p:cNvSpPr/>
          <p:nvPr/>
        </p:nvSpPr>
        <p:spPr>
          <a:xfrm>
            <a:off x="901436" y="1992255"/>
            <a:ext cx="324255" cy="900101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901436" y="2928276"/>
            <a:ext cx="324255" cy="1525911"/>
          </a:xfrm>
          <a:prstGeom prst="lef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901436" y="4490107"/>
            <a:ext cx="324255" cy="734728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901436" y="5260756"/>
            <a:ext cx="324255" cy="1248832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54570" y="2308242"/>
            <a:ext cx="88530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Monitoring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7356" y="3517603"/>
            <a:ext cx="145565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Assessment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83239" y="4707732"/>
            <a:ext cx="82798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Mitigation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35956" y="5738862"/>
            <a:ext cx="112255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Demonstration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1284058" y="929097"/>
            <a:ext cx="2886403" cy="614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Domain Specific (Real-time) Safety</a:t>
            </a:r>
          </a:p>
          <a:p>
            <a:pPr algn="ctr"/>
            <a:r>
              <a:rPr lang="en-US" sz="1200" dirty="0" smtClean="0"/>
              <a:t>Monitoring and Alerting</a:t>
            </a:r>
          </a:p>
          <a:p>
            <a:pPr algn="ctr"/>
            <a:r>
              <a:rPr lang="en-US" sz="1200" dirty="0" smtClean="0"/>
              <a:t>Methodologies and Tools</a:t>
            </a:r>
            <a:endParaRPr lang="en-US" sz="1200" dirty="0"/>
          </a:p>
        </p:txBody>
      </p:sp>
      <p:sp>
        <p:nvSpPr>
          <p:cNvPr id="26" name="Right Arrow 25"/>
          <p:cNvSpPr/>
          <p:nvPr/>
        </p:nvSpPr>
        <p:spPr>
          <a:xfrm>
            <a:off x="4316031" y="1750980"/>
            <a:ext cx="212912" cy="1815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27103" y="957045"/>
            <a:ext cx="4340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Many domains, each may have domain-specific safety goals and associated challenges</a:t>
            </a:r>
          </a:p>
          <a:p>
            <a:r>
              <a:rPr lang="en-US" sz="1400" dirty="0" smtClean="0"/>
              <a:t>(e.g. </a:t>
            </a:r>
            <a:r>
              <a:rPr lang="en-US" sz="1400" dirty="0" err="1" smtClean="0"/>
              <a:t>N+x</a:t>
            </a:r>
            <a:r>
              <a:rPr lang="en-US" sz="1400" dirty="0" smtClean="0"/>
              <a:t> vehicles, </a:t>
            </a:r>
            <a:r>
              <a:rPr lang="en-US" sz="1400" dirty="0" err="1" smtClean="0"/>
              <a:t>ATM+y</a:t>
            </a:r>
            <a:r>
              <a:rPr lang="en-US" sz="1400" dirty="0" smtClean="0"/>
              <a:t> ConOps, z mission types)</a:t>
            </a:r>
            <a:endParaRPr lang="en-US" sz="1400" dirty="0"/>
          </a:p>
        </p:txBody>
      </p:sp>
      <p:sp>
        <p:nvSpPr>
          <p:cNvPr id="28" name="Right Arrow 27"/>
          <p:cNvSpPr/>
          <p:nvPr/>
        </p:nvSpPr>
        <p:spPr>
          <a:xfrm>
            <a:off x="4316031" y="1136466"/>
            <a:ext cx="212912" cy="1815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59058" y="6642556"/>
            <a:ext cx="2032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PMR – Prevention, Mitigation, and Recovery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0" name="Right Bracket 29"/>
          <p:cNvSpPr/>
          <p:nvPr/>
        </p:nvSpPr>
        <p:spPr>
          <a:xfrm>
            <a:off x="4228289" y="2120630"/>
            <a:ext cx="162128" cy="410507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479732" y="4142782"/>
            <a:ext cx="212912" cy="1815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83435" y="4067555"/>
            <a:ext cx="396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R&amp;D Outcome requires selection of domain(s)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36179" y="5420242"/>
            <a:ext cx="307322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2" eaLnBrk="1" hangingPunct="1"/>
            <a:r>
              <a:rPr lang="en-US" sz="1400" dirty="0" smtClean="0">
                <a:cs typeface="Helvetica"/>
              </a:rPr>
              <a:t>Why these and not others?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Helvetica"/>
              </a:rPr>
              <a:t>Coverage, so that inferences can be drawn </a:t>
            </a:r>
            <a:r>
              <a:rPr lang="en-US" sz="1400" dirty="0" smtClean="0">
                <a:cs typeface="Helvetica"/>
              </a:rPr>
              <a:t>w.r.t. </a:t>
            </a:r>
            <a:r>
              <a:rPr lang="en-US" sz="1400" dirty="0">
                <a:cs typeface="Helvetica"/>
              </a:rPr>
              <a:t>other domains</a:t>
            </a: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Helvetica"/>
              </a:rPr>
              <a:t>Impact / benefit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8460110" y="5795698"/>
            <a:ext cx="212912" cy="1815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94902" y="4554275"/>
            <a:ext cx="3696518" cy="670560"/>
          </a:xfrm>
          <a:prstGeom prst="rect">
            <a:avLst/>
          </a:prstGeom>
          <a:solidFill>
            <a:srgbClr val="D9E5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TC-1 Domain: Terminal </a:t>
            </a:r>
            <a:r>
              <a:rPr lang="en-US" sz="1600" dirty="0">
                <a:solidFill>
                  <a:schemeClr val="tx1"/>
                </a:solidFill>
              </a:rPr>
              <a:t>Area </a:t>
            </a:r>
            <a:r>
              <a:rPr lang="en-US" sz="1600" dirty="0" smtClean="0">
                <a:solidFill>
                  <a:schemeClr val="tx1"/>
                </a:solidFill>
              </a:rPr>
              <a:t>Operations</a:t>
            </a:r>
            <a:endParaRPr lang="en-US" sz="1600" dirty="0">
              <a:solidFill>
                <a:schemeClr val="tx1"/>
              </a:solidFill>
            </a:endParaRP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TC-2 Domain: </a:t>
            </a:r>
            <a:r>
              <a:rPr lang="en-US" sz="1600" dirty="0">
                <a:solidFill>
                  <a:schemeClr val="tx1"/>
                </a:solidFill>
              </a:rPr>
              <a:t>Emerging </a:t>
            </a:r>
            <a:r>
              <a:rPr lang="en-US" sz="1600" dirty="0" smtClean="0">
                <a:solidFill>
                  <a:schemeClr val="tx1"/>
                </a:solidFill>
              </a:rPr>
              <a:t>Operations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1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6" grpId="0" animBg="1"/>
      <p:bldP spid="27" grpId="0"/>
      <p:bldP spid="28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RSSA Domain Space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1629" y="1133096"/>
            <a:ext cx="8425996" cy="5072543"/>
            <a:chOff x="511629" y="1502428"/>
            <a:chExt cx="8425996" cy="5072543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3315379" y="1502428"/>
              <a:ext cx="4062" cy="31636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315379" y="4666110"/>
              <a:ext cx="5622246" cy="73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511629" y="4666110"/>
              <a:ext cx="2803750" cy="19088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133544" y="847734"/>
            <a:ext cx="3694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Level of System/Human Authority &amp; Autonomy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12218" y="3643053"/>
            <a:ext cx="205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Aeronautics and Aviation</a:t>
            </a:r>
          </a:p>
          <a:p>
            <a:pPr algn="r"/>
            <a:r>
              <a:rPr lang="en-US" sz="1400" b="1" dirty="0" smtClean="0"/>
              <a:t>Application Domain</a:t>
            </a:r>
            <a:endParaRPr lang="en-US" sz="1400" b="1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562600" y="416601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682361" y="416601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4655" y="6236093"/>
            <a:ext cx="385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Hazard Sources, Types, and Risk/Safety Impacts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06913" y="4464018"/>
            <a:ext cx="750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Large UAS Ops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54624" y="4504656"/>
            <a:ext cx="1225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Mixed UAS/Manned Ops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39534" y="4504656"/>
            <a:ext cx="107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Airline-like 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7143" y="853074"/>
            <a:ext cx="405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Real-Time Safety Assurance spans a Complex Multi-Dimensional Space</a:t>
            </a:r>
          </a:p>
          <a:p>
            <a:pPr algn="ctr"/>
            <a:r>
              <a:rPr lang="en-US" sz="1600" i="1" dirty="0" smtClean="0"/>
              <a:t>(additional dimensions not shown)</a:t>
            </a:r>
            <a:endParaRPr lang="en-US" sz="1600" i="1" dirty="0"/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4376057" y="4180898"/>
            <a:ext cx="0" cy="261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2667000" y="4627211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2101832" y="4983358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1529367" y="5355544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991746" y="5732630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3187956" y="3794470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3198697" y="3097782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3200583" y="1662578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3198697" y="2393329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85892" y="1408675"/>
            <a:ext cx="2323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Real-time (RT) Autonomous Safety Assurance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991746" y="2118298"/>
            <a:ext cx="2217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Semi-Autonomous Safety Assurance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29367" y="2827921"/>
            <a:ext cx="16801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Automated Safety Assurance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416289" y="3537545"/>
            <a:ext cx="17932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Warnings for Safety Assurance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607178" y="4473756"/>
            <a:ext cx="102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Vehicle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01378" y="4820706"/>
            <a:ext cx="15749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Environment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7955" y="5201848"/>
            <a:ext cx="130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Operational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3605" y="5553529"/>
            <a:ext cx="83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Aviation System</a:t>
            </a:r>
            <a:endParaRPr lang="en-US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445876" y="5958426"/>
            <a:ext cx="1309985" cy="648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172861" y="5958426"/>
            <a:ext cx="1309985" cy="648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94845" y="5807780"/>
            <a:ext cx="31221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Various Vehicle/Mission Combinations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7478" y="4416606"/>
            <a:ext cx="741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Small UAS Ops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597262" y="4158709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8352489" y="416209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985929" y="4419993"/>
            <a:ext cx="74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ODM Ops</a:t>
            </a:r>
          </a:p>
        </p:txBody>
      </p:sp>
    </p:spTree>
    <p:extLst>
      <p:ext uri="{BB962C8B-B14F-4D97-AF65-F5344CB8AC3E}">
        <p14:creationId xmlns:p14="http://schemas.microsoft.com/office/powerpoint/2010/main" val="324787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/>
          <p:cNvCxnSpPr/>
          <p:nvPr/>
        </p:nvCxnSpPr>
        <p:spPr bwMode="auto">
          <a:xfrm>
            <a:off x="6682361" y="416601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6306913" y="4464018"/>
            <a:ext cx="750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Large UAS Ops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56910" y="3643053"/>
            <a:ext cx="2013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Aeronautics and Aviation</a:t>
            </a:r>
          </a:p>
          <a:p>
            <a:pPr algn="r"/>
            <a:r>
              <a:rPr lang="en-US" sz="1400" dirty="0" smtClean="0"/>
              <a:t>Application Domain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7237478" y="4416606"/>
            <a:ext cx="741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Small UAS Ops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54624" y="4504656"/>
            <a:ext cx="1225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Mixed UAS/Manned Ops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1378" y="4820706"/>
            <a:ext cx="15749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Environment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7955" y="5201848"/>
            <a:ext cx="130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Operational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66708" y="1408675"/>
            <a:ext cx="23428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Real-time (RT) Autonomous Safety Assurance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991746" y="2118298"/>
            <a:ext cx="2217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Semi-Autonomous Safety Assurance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1529367" y="2827921"/>
            <a:ext cx="16801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Automated Safety Assurance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1416289" y="3537545"/>
            <a:ext cx="17932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Warnings for Safety Assurance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4559" y="1666978"/>
            <a:ext cx="5123009" cy="4072736"/>
            <a:chOff x="224559" y="1666978"/>
            <a:chExt cx="5123009" cy="4072736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322142" y="1666978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1" name="Parallelogram 50"/>
            <p:cNvSpPr/>
            <p:nvPr/>
          </p:nvSpPr>
          <p:spPr bwMode="auto">
            <a:xfrm rot="19516837">
              <a:off x="1278388" y="2641822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191784" y="3109915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 rot="19516837">
              <a:off x="224559" y="2658037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RSSA Domain Space – TC Coverage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1629" y="1133096"/>
            <a:ext cx="8425996" cy="5072543"/>
            <a:chOff x="511629" y="1502428"/>
            <a:chExt cx="8425996" cy="5072543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3315379" y="1502428"/>
              <a:ext cx="4062" cy="31636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315379" y="4666110"/>
              <a:ext cx="5622246" cy="73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511629" y="4666110"/>
              <a:ext cx="2803750" cy="19088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133544" y="847734"/>
            <a:ext cx="3609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 of System/Human Authority &amp; Autonomy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562600" y="416601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4655" y="6236093"/>
            <a:ext cx="385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Hazard Sources, Types, and Risk/Safety Impacts 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7597262" y="4158709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3839534" y="4504656"/>
            <a:ext cx="107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Airline-like Ops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4376057" y="4180898"/>
            <a:ext cx="0" cy="261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2667000" y="4627211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2101832" y="4983358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1529367" y="5355544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991746" y="5732630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3187956" y="3794470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3198697" y="3097782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3200583" y="1662578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3198697" y="2393329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607178" y="4473756"/>
            <a:ext cx="102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Vehicle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3605" y="5553529"/>
            <a:ext cx="83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Aviation System</a:t>
            </a:r>
            <a:endParaRPr lang="en-US" sz="1400" dirty="0"/>
          </a:p>
        </p:txBody>
      </p:sp>
      <p:sp>
        <p:nvSpPr>
          <p:cNvPr id="78" name="Line Callout 1 77"/>
          <p:cNvSpPr/>
          <p:nvPr/>
        </p:nvSpPr>
        <p:spPr>
          <a:xfrm>
            <a:off x="4568061" y="1256354"/>
            <a:ext cx="1132872" cy="875489"/>
          </a:xfrm>
          <a:prstGeom prst="borderCallout1">
            <a:avLst>
              <a:gd name="adj1" fmla="val 88626"/>
              <a:gd name="adj2" fmla="val -5008"/>
              <a:gd name="adj3" fmla="val 124937"/>
              <a:gd name="adj4" fmla="val -43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RSSA TC-1</a:t>
            </a:r>
          </a:p>
          <a:p>
            <a:pPr algn="ctr"/>
            <a:r>
              <a:rPr lang="en-US" sz="1600" dirty="0" smtClean="0"/>
              <a:t>Terminal Area Ops</a:t>
            </a:r>
            <a:endParaRPr lang="en-US" sz="1600" dirty="0"/>
          </a:p>
        </p:txBody>
      </p:sp>
      <p:sp>
        <p:nvSpPr>
          <p:cNvPr id="71" name="Freeform 70"/>
          <p:cNvSpPr/>
          <p:nvPr/>
        </p:nvSpPr>
        <p:spPr>
          <a:xfrm>
            <a:off x="1254814" y="1677802"/>
            <a:ext cx="3101655" cy="3983314"/>
          </a:xfrm>
          <a:custGeom>
            <a:avLst/>
            <a:gdLst>
              <a:gd name="connsiteX0" fmla="*/ 983561 w 3101655"/>
              <a:gd name="connsiteY0" fmla="*/ 3903848 h 3983314"/>
              <a:gd name="connsiteX1" fmla="*/ 2269436 w 3101655"/>
              <a:gd name="connsiteY1" fmla="*/ 3122798 h 3983314"/>
              <a:gd name="connsiteX2" fmla="*/ 2936186 w 3101655"/>
              <a:gd name="connsiteY2" fmla="*/ 2656073 h 3983314"/>
              <a:gd name="connsiteX3" fmla="*/ 3060011 w 3101655"/>
              <a:gd name="connsiteY3" fmla="*/ 2122673 h 3983314"/>
              <a:gd name="connsiteX4" fmla="*/ 3060011 w 3101655"/>
              <a:gd name="connsiteY4" fmla="*/ 1217798 h 3983314"/>
              <a:gd name="connsiteX5" fmla="*/ 3079061 w 3101655"/>
              <a:gd name="connsiteY5" fmla="*/ 636773 h 3983314"/>
              <a:gd name="connsiteX6" fmla="*/ 3079061 w 3101655"/>
              <a:gd name="connsiteY6" fmla="*/ 170048 h 3983314"/>
              <a:gd name="connsiteX7" fmla="*/ 2783786 w 3101655"/>
              <a:gd name="connsiteY7" fmla="*/ 27173 h 3983314"/>
              <a:gd name="connsiteX8" fmla="*/ 2326586 w 3101655"/>
              <a:gd name="connsiteY8" fmla="*/ 8123 h 3983314"/>
              <a:gd name="connsiteX9" fmla="*/ 2012261 w 3101655"/>
              <a:gd name="connsiteY9" fmla="*/ 122423 h 3983314"/>
              <a:gd name="connsiteX10" fmla="*/ 1859861 w 3101655"/>
              <a:gd name="connsiteY10" fmla="*/ 446273 h 3983314"/>
              <a:gd name="connsiteX11" fmla="*/ 1745561 w 3101655"/>
              <a:gd name="connsiteY11" fmla="*/ 1217798 h 3983314"/>
              <a:gd name="connsiteX12" fmla="*/ 1345511 w 3101655"/>
              <a:gd name="connsiteY12" fmla="*/ 1636898 h 3983314"/>
              <a:gd name="connsiteX13" fmla="*/ 697811 w 3101655"/>
              <a:gd name="connsiteY13" fmla="*/ 2017898 h 3983314"/>
              <a:gd name="connsiteX14" fmla="*/ 192986 w 3101655"/>
              <a:gd name="connsiteY14" fmla="*/ 2275073 h 3983314"/>
              <a:gd name="connsiteX15" fmla="*/ 2486 w 3101655"/>
              <a:gd name="connsiteY15" fmla="*/ 2694173 h 3983314"/>
              <a:gd name="connsiteX16" fmla="*/ 97736 w 3101655"/>
              <a:gd name="connsiteY16" fmla="*/ 3246623 h 3983314"/>
              <a:gd name="connsiteX17" fmla="*/ 288236 w 3101655"/>
              <a:gd name="connsiteY17" fmla="*/ 3694298 h 3983314"/>
              <a:gd name="connsiteX18" fmla="*/ 583511 w 3101655"/>
              <a:gd name="connsiteY18" fmla="*/ 3932423 h 3983314"/>
              <a:gd name="connsiteX19" fmla="*/ 983561 w 3101655"/>
              <a:gd name="connsiteY19" fmla="*/ 3903848 h 39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01655" h="3983314">
                <a:moveTo>
                  <a:pt x="983561" y="3903848"/>
                </a:moveTo>
                <a:cubicBezTo>
                  <a:pt x="1264548" y="3768911"/>
                  <a:pt x="1943999" y="3330760"/>
                  <a:pt x="2269436" y="3122798"/>
                </a:cubicBezTo>
                <a:cubicBezTo>
                  <a:pt x="2594873" y="2914836"/>
                  <a:pt x="2804424" y="2822760"/>
                  <a:pt x="2936186" y="2656073"/>
                </a:cubicBezTo>
                <a:cubicBezTo>
                  <a:pt x="3067948" y="2489386"/>
                  <a:pt x="3039374" y="2362385"/>
                  <a:pt x="3060011" y="2122673"/>
                </a:cubicBezTo>
                <a:cubicBezTo>
                  <a:pt x="3080649" y="1882960"/>
                  <a:pt x="3056836" y="1465448"/>
                  <a:pt x="3060011" y="1217798"/>
                </a:cubicBezTo>
                <a:cubicBezTo>
                  <a:pt x="3063186" y="970148"/>
                  <a:pt x="3075886" y="811398"/>
                  <a:pt x="3079061" y="636773"/>
                </a:cubicBezTo>
                <a:cubicBezTo>
                  <a:pt x="3082236" y="462148"/>
                  <a:pt x="3128273" y="271648"/>
                  <a:pt x="3079061" y="170048"/>
                </a:cubicBezTo>
                <a:cubicBezTo>
                  <a:pt x="3029849" y="68448"/>
                  <a:pt x="2909199" y="54160"/>
                  <a:pt x="2783786" y="27173"/>
                </a:cubicBezTo>
                <a:cubicBezTo>
                  <a:pt x="2658374" y="185"/>
                  <a:pt x="2455173" y="-7752"/>
                  <a:pt x="2326586" y="8123"/>
                </a:cubicBezTo>
                <a:cubicBezTo>
                  <a:pt x="2197999" y="23998"/>
                  <a:pt x="2090049" y="49398"/>
                  <a:pt x="2012261" y="122423"/>
                </a:cubicBezTo>
                <a:cubicBezTo>
                  <a:pt x="1934474" y="195448"/>
                  <a:pt x="1904311" y="263710"/>
                  <a:pt x="1859861" y="446273"/>
                </a:cubicBezTo>
                <a:cubicBezTo>
                  <a:pt x="1815411" y="628835"/>
                  <a:pt x="1831286" y="1019361"/>
                  <a:pt x="1745561" y="1217798"/>
                </a:cubicBezTo>
                <a:cubicBezTo>
                  <a:pt x="1659836" y="1416235"/>
                  <a:pt x="1520136" y="1503548"/>
                  <a:pt x="1345511" y="1636898"/>
                </a:cubicBezTo>
                <a:cubicBezTo>
                  <a:pt x="1170886" y="1770248"/>
                  <a:pt x="889898" y="1911536"/>
                  <a:pt x="697811" y="2017898"/>
                </a:cubicBezTo>
                <a:cubicBezTo>
                  <a:pt x="505724" y="2124260"/>
                  <a:pt x="308873" y="2162361"/>
                  <a:pt x="192986" y="2275073"/>
                </a:cubicBezTo>
                <a:cubicBezTo>
                  <a:pt x="77099" y="2387785"/>
                  <a:pt x="18361" y="2532248"/>
                  <a:pt x="2486" y="2694173"/>
                </a:cubicBezTo>
                <a:cubicBezTo>
                  <a:pt x="-13389" y="2856098"/>
                  <a:pt x="50111" y="3079936"/>
                  <a:pt x="97736" y="3246623"/>
                </a:cubicBezTo>
                <a:cubicBezTo>
                  <a:pt x="145361" y="3413310"/>
                  <a:pt x="207274" y="3579998"/>
                  <a:pt x="288236" y="3694298"/>
                </a:cubicBezTo>
                <a:cubicBezTo>
                  <a:pt x="369198" y="3808598"/>
                  <a:pt x="466036" y="3895910"/>
                  <a:pt x="583511" y="3932423"/>
                </a:cubicBezTo>
                <a:cubicBezTo>
                  <a:pt x="700986" y="3968936"/>
                  <a:pt x="702574" y="4038785"/>
                  <a:pt x="983561" y="3903848"/>
                </a:cubicBezTo>
                <a:close/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45876" y="5958426"/>
            <a:ext cx="1309985" cy="648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172861" y="5958426"/>
            <a:ext cx="1309985" cy="648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894845" y="5807780"/>
            <a:ext cx="31221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Various Vehicle/Mission Combinations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8352489" y="416209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985929" y="4419993"/>
            <a:ext cx="74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ODM Ops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2699548" y="1075341"/>
            <a:ext cx="6840645" cy="4667618"/>
            <a:chOff x="2699548" y="1075341"/>
            <a:chExt cx="6840645" cy="4667618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7514767" y="1670223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2" name="Parallelogram 101"/>
            <p:cNvSpPr/>
            <p:nvPr/>
          </p:nvSpPr>
          <p:spPr bwMode="auto">
            <a:xfrm rot="19516837">
              <a:off x="5471013" y="2645067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384409" y="3113160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4" name="Parallelogram 103"/>
            <p:cNvSpPr/>
            <p:nvPr/>
          </p:nvSpPr>
          <p:spPr bwMode="auto">
            <a:xfrm rot="19516837">
              <a:off x="4417184" y="2661282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99548" y="5069805"/>
              <a:ext cx="100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Tightly Controlled ATM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82373" y="5069805"/>
              <a:ext cx="102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Loosely Controlled ATM</a:t>
              </a:r>
            </a:p>
          </p:txBody>
        </p:sp>
        <p:cxnSp>
          <p:nvCxnSpPr>
            <p:cNvPr id="107" name="Straight Arrow Connector 106"/>
            <p:cNvCxnSpPr>
              <a:stCxn id="105" idx="3"/>
              <a:endCxn id="106" idx="1"/>
            </p:cNvCxnSpPr>
            <p:nvPr/>
          </p:nvCxnSpPr>
          <p:spPr>
            <a:xfrm>
              <a:off x="3701956" y="5392971"/>
              <a:ext cx="880417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Line Callout 1 107"/>
            <p:cNvSpPr/>
            <p:nvPr/>
          </p:nvSpPr>
          <p:spPr>
            <a:xfrm>
              <a:off x="5949132" y="1075341"/>
              <a:ext cx="1364156" cy="650007"/>
            </a:xfrm>
            <a:prstGeom prst="borderCallout1">
              <a:avLst>
                <a:gd name="adj1" fmla="val 110285"/>
                <a:gd name="adj2" fmla="val 67895"/>
                <a:gd name="adj3" fmla="val 193924"/>
                <a:gd name="adj4" fmla="val 9755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RSSA TC-2</a:t>
              </a:r>
            </a:p>
            <a:p>
              <a:pPr algn="ctr"/>
              <a:r>
                <a:rPr lang="en-US" sz="1600" dirty="0" smtClean="0"/>
                <a:t>Emerging Ops</a:t>
              </a:r>
              <a:endParaRPr lang="en-US" sz="1600" dirty="0"/>
            </a:p>
          </p:txBody>
        </p:sp>
        <p:sp>
          <p:nvSpPr>
            <p:cNvPr id="109" name="Freeform 108"/>
            <p:cNvSpPr/>
            <p:nvPr/>
          </p:nvSpPr>
          <p:spPr>
            <a:xfrm flipH="1" flipV="1">
              <a:off x="5427969" y="1830202"/>
              <a:ext cx="3101655" cy="3830914"/>
            </a:xfrm>
            <a:custGeom>
              <a:avLst/>
              <a:gdLst>
                <a:gd name="connsiteX0" fmla="*/ 983561 w 3101655"/>
                <a:gd name="connsiteY0" fmla="*/ 3903848 h 3983314"/>
                <a:gd name="connsiteX1" fmla="*/ 2269436 w 3101655"/>
                <a:gd name="connsiteY1" fmla="*/ 3122798 h 3983314"/>
                <a:gd name="connsiteX2" fmla="*/ 2936186 w 3101655"/>
                <a:gd name="connsiteY2" fmla="*/ 2656073 h 3983314"/>
                <a:gd name="connsiteX3" fmla="*/ 3060011 w 3101655"/>
                <a:gd name="connsiteY3" fmla="*/ 2122673 h 3983314"/>
                <a:gd name="connsiteX4" fmla="*/ 3060011 w 3101655"/>
                <a:gd name="connsiteY4" fmla="*/ 1217798 h 3983314"/>
                <a:gd name="connsiteX5" fmla="*/ 3079061 w 3101655"/>
                <a:gd name="connsiteY5" fmla="*/ 636773 h 3983314"/>
                <a:gd name="connsiteX6" fmla="*/ 3079061 w 3101655"/>
                <a:gd name="connsiteY6" fmla="*/ 170048 h 3983314"/>
                <a:gd name="connsiteX7" fmla="*/ 2783786 w 3101655"/>
                <a:gd name="connsiteY7" fmla="*/ 27173 h 3983314"/>
                <a:gd name="connsiteX8" fmla="*/ 2326586 w 3101655"/>
                <a:gd name="connsiteY8" fmla="*/ 8123 h 3983314"/>
                <a:gd name="connsiteX9" fmla="*/ 2012261 w 3101655"/>
                <a:gd name="connsiteY9" fmla="*/ 122423 h 3983314"/>
                <a:gd name="connsiteX10" fmla="*/ 1859861 w 3101655"/>
                <a:gd name="connsiteY10" fmla="*/ 446273 h 3983314"/>
                <a:gd name="connsiteX11" fmla="*/ 1745561 w 3101655"/>
                <a:gd name="connsiteY11" fmla="*/ 1217798 h 3983314"/>
                <a:gd name="connsiteX12" fmla="*/ 1345511 w 3101655"/>
                <a:gd name="connsiteY12" fmla="*/ 1636898 h 3983314"/>
                <a:gd name="connsiteX13" fmla="*/ 697811 w 3101655"/>
                <a:gd name="connsiteY13" fmla="*/ 2017898 h 3983314"/>
                <a:gd name="connsiteX14" fmla="*/ 192986 w 3101655"/>
                <a:gd name="connsiteY14" fmla="*/ 2275073 h 3983314"/>
                <a:gd name="connsiteX15" fmla="*/ 2486 w 3101655"/>
                <a:gd name="connsiteY15" fmla="*/ 2694173 h 3983314"/>
                <a:gd name="connsiteX16" fmla="*/ 97736 w 3101655"/>
                <a:gd name="connsiteY16" fmla="*/ 3246623 h 3983314"/>
                <a:gd name="connsiteX17" fmla="*/ 288236 w 3101655"/>
                <a:gd name="connsiteY17" fmla="*/ 3694298 h 3983314"/>
                <a:gd name="connsiteX18" fmla="*/ 583511 w 3101655"/>
                <a:gd name="connsiteY18" fmla="*/ 3932423 h 3983314"/>
                <a:gd name="connsiteX19" fmla="*/ 983561 w 3101655"/>
                <a:gd name="connsiteY19" fmla="*/ 3903848 h 398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1655" h="3983314">
                  <a:moveTo>
                    <a:pt x="983561" y="3903848"/>
                  </a:moveTo>
                  <a:cubicBezTo>
                    <a:pt x="1264548" y="3768911"/>
                    <a:pt x="1943999" y="3330760"/>
                    <a:pt x="2269436" y="3122798"/>
                  </a:cubicBezTo>
                  <a:cubicBezTo>
                    <a:pt x="2594873" y="2914836"/>
                    <a:pt x="2804424" y="2822760"/>
                    <a:pt x="2936186" y="2656073"/>
                  </a:cubicBezTo>
                  <a:cubicBezTo>
                    <a:pt x="3067948" y="2489386"/>
                    <a:pt x="3039374" y="2362385"/>
                    <a:pt x="3060011" y="2122673"/>
                  </a:cubicBezTo>
                  <a:cubicBezTo>
                    <a:pt x="3080649" y="1882960"/>
                    <a:pt x="3056836" y="1465448"/>
                    <a:pt x="3060011" y="1217798"/>
                  </a:cubicBezTo>
                  <a:cubicBezTo>
                    <a:pt x="3063186" y="970148"/>
                    <a:pt x="3075886" y="811398"/>
                    <a:pt x="3079061" y="636773"/>
                  </a:cubicBezTo>
                  <a:cubicBezTo>
                    <a:pt x="3082236" y="462148"/>
                    <a:pt x="3128273" y="271648"/>
                    <a:pt x="3079061" y="170048"/>
                  </a:cubicBezTo>
                  <a:cubicBezTo>
                    <a:pt x="3029849" y="68448"/>
                    <a:pt x="2909199" y="54160"/>
                    <a:pt x="2783786" y="27173"/>
                  </a:cubicBezTo>
                  <a:cubicBezTo>
                    <a:pt x="2658374" y="185"/>
                    <a:pt x="2455173" y="-7752"/>
                    <a:pt x="2326586" y="8123"/>
                  </a:cubicBezTo>
                  <a:cubicBezTo>
                    <a:pt x="2197999" y="23998"/>
                    <a:pt x="2090049" y="49398"/>
                    <a:pt x="2012261" y="122423"/>
                  </a:cubicBezTo>
                  <a:cubicBezTo>
                    <a:pt x="1934474" y="195448"/>
                    <a:pt x="1904311" y="263710"/>
                    <a:pt x="1859861" y="446273"/>
                  </a:cubicBezTo>
                  <a:cubicBezTo>
                    <a:pt x="1815411" y="628835"/>
                    <a:pt x="1831286" y="1019361"/>
                    <a:pt x="1745561" y="1217798"/>
                  </a:cubicBezTo>
                  <a:cubicBezTo>
                    <a:pt x="1659836" y="1416235"/>
                    <a:pt x="1520136" y="1503548"/>
                    <a:pt x="1345511" y="1636898"/>
                  </a:cubicBezTo>
                  <a:cubicBezTo>
                    <a:pt x="1170886" y="1770248"/>
                    <a:pt x="889898" y="1911536"/>
                    <a:pt x="697811" y="2017898"/>
                  </a:cubicBezTo>
                  <a:cubicBezTo>
                    <a:pt x="505724" y="2124260"/>
                    <a:pt x="308873" y="2162361"/>
                    <a:pt x="192986" y="2275073"/>
                  </a:cubicBezTo>
                  <a:cubicBezTo>
                    <a:pt x="77099" y="2387785"/>
                    <a:pt x="18361" y="2532248"/>
                    <a:pt x="2486" y="2694173"/>
                  </a:cubicBezTo>
                  <a:cubicBezTo>
                    <a:pt x="-13389" y="2856098"/>
                    <a:pt x="50111" y="3079936"/>
                    <a:pt x="97736" y="3246623"/>
                  </a:cubicBezTo>
                  <a:cubicBezTo>
                    <a:pt x="145361" y="3413310"/>
                    <a:pt x="207274" y="3579998"/>
                    <a:pt x="288236" y="3694298"/>
                  </a:cubicBezTo>
                  <a:cubicBezTo>
                    <a:pt x="369198" y="3808598"/>
                    <a:pt x="466036" y="3895910"/>
                    <a:pt x="583511" y="3932423"/>
                  </a:cubicBezTo>
                  <a:cubicBezTo>
                    <a:pt x="700986" y="3968936"/>
                    <a:pt x="702574" y="4038785"/>
                    <a:pt x="983561" y="3903848"/>
                  </a:cubicBezTo>
                  <a:close/>
                </a:path>
              </a:pathLst>
            </a:cu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98108" y="2958393"/>
            <a:ext cx="4922958" cy="3800920"/>
            <a:chOff x="3498108" y="2958393"/>
            <a:chExt cx="4922958" cy="3800920"/>
          </a:xfrm>
        </p:grpSpPr>
        <p:sp>
          <p:nvSpPr>
            <p:cNvPr id="61" name="TextBox 60"/>
            <p:cNvSpPr txBox="1"/>
            <p:nvPr/>
          </p:nvSpPr>
          <p:spPr>
            <a:xfrm>
              <a:off x="4568061" y="6236093"/>
              <a:ext cx="385300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3399"/>
                  </a:solidFill>
                </a:rPr>
                <a:t>These SWS/RSSA TCs Form the Basis to Eventually Span the Entire RSSA Space (Epoch 2 and 3)</a:t>
              </a:r>
              <a:endParaRPr lang="en-US" sz="1400" i="1" dirty="0">
                <a:solidFill>
                  <a:srgbClr val="003399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70774" y="2958393"/>
              <a:ext cx="184493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3399"/>
                  </a:solidFill>
                </a:rPr>
                <a:t>“In-Time”</a:t>
              </a:r>
            </a:p>
            <a:p>
              <a:pPr algn="ctr"/>
              <a:r>
                <a:rPr lang="en-US" sz="1400" i="1" dirty="0" smtClean="0">
                  <a:solidFill>
                    <a:srgbClr val="003399"/>
                  </a:solidFill>
                </a:rPr>
                <a:t>Context-Specific</a:t>
              </a:r>
            </a:p>
            <a:p>
              <a:pPr algn="ctr"/>
              <a:r>
                <a:rPr lang="en-US" sz="1400" i="1" dirty="0" smtClean="0">
                  <a:solidFill>
                    <a:srgbClr val="003399"/>
                  </a:solidFill>
                </a:rPr>
                <a:t>Risk Management</a:t>
              </a:r>
            </a:p>
            <a:p>
              <a:pPr algn="ctr"/>
              <a:r>
                <a:rPr lang="en-US" sz="1400" i="1" dirty="0" smtClean="0">
                  <a:solidFill>
                    <a:srgbClr val="003399"/>
                  </a:solidFill>
                </a:rPr>
                <a:t>Solutions</a:t>
              </a:r>
              <a:endParaRPr lang="en-US" sz="1400" i="1" dirty="0">
                <a:solidFill>
                  <a:srgbClr val="003399"/>
                </a:solidFill>
              </a:endParaRPr>
            </a:p>
          </p:txBody>
        </p:sp>
        <p:pic>
          <p:nvPicPr>
            <p:cNvPr id="1026" name="Picture 2" descr="http://www.emilyhirsh.com/wp-content/uploads/2016/07/gray-arro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108" y="3199929"/>
              <a:ext cx="672077" cy="675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http://www.emilyhirsh.com/wp-content/uploads/2016/07/gray-arro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12920" y="3199929"/>
              <a:ext cx="672077" cy="675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96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56910" y="3643053"/>
            <a:ext cx="2013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Aeronautics and Aviation</a:t>
            </a:r>
          </a:p>
          <a:p>
            <a:pPr algn="r"/>
            <a:r>
              <a:rPr lang="en-US" sz="1400" dirty="0" smtClean="0"/>
              <a:t>Application Domain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954624" y="4504656"/>
            <a:ext cx="1225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Mixed UAS/Manned Ops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1378" y="4820706"/>
            <a:ext cx="15749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Environment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7955" y="5201848"/>
            <a:ext cx="130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Operational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66708" y="1408675"/>
            <a:ext cx="23428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Real-time (RT) Autonomous Safety Assurance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991746" y="2118298"/>
            <a:ext cx="2217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Semi-Autonomous Safety Assurance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1529367" y="2827921"/>
            <a:ext cx="16801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Automated Safety Assurance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1416289" y="3537545"/>
            <a:ext cx="17932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RT Warnings for Safety Assurance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4559" y="1666978"/>
            <a:ext cx="5123009" cy="4072736"/>
            <a:chOff x="224559" y="1666978"/>
            <a:chExt cx="5123009" cy="4072736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322142" y="1666978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1" name="Parallelogram 50"/>
            <p:cNvSpPr/>
            <p:nvPr/>
          </p:nvSpPr>
          <p:spPr bwMode="auto">
            <a:xfrm rot="19516837">
              <a:off x="1278388" y="2641822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191784" y="3109915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 rot="19516837">
              <a:off x="224559" y="2658037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RSSA Domain Space – State of the Art*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1629" y="1133096"/>
            <a:ext cx="8425996" cy="5072543"/>
            <a:chOff x="511629" y="1502428"/>
            <a:chExt cx="8425996" cy="5072543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3315379" y="1502428"/>
              <a:ext cx="4062" cy="31636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315379" y="4666110"/>
              <a:ext cx="5622246" cy="73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511629" y="4666110"/>
              <a:ext cx="2803750" cy="19088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133544" y="847734"/>
            <a:ext cx="3609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 of System/Human Authority &amp; Autonomy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562600" y="416601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4655" y="6236093"/>
            <a:ext cx="385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Hazard Sources, Types, and Risk/Safety Impacts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39534" y="4504656"/>
            <a:ext cx="107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Airline-like Ops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4376057" y="4180898"/>
            <a:ext cx="0" cy="261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2667000" y="4627211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2101832" y="4983358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1529367" y="5355544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991746" y="5732630"/>
            <a:ext cx="424543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3187956" y="3794470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3198697" y="3097782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3200583" y="1662578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3198697" y="2393329"/>
            <a:ext cx="233364" cy="1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607178" y="4473756"/>
            <a:ext cx="102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Vehicle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3605" y="5553529"/>
            <a:ext cx="83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Aviation System</a:t>
            </a:r>
            <a:endParaRPr lang="en-US" sz="1400" dirty="0"/>
          </a:p>
        </p:txBody>
      </p:sp>
      <p:sp>
        <p:nvSpPr>
          <p:cNvPr id="78" name="Line Callout 1 77"/>
          <p:cNvSpPr/>
          <p:nvPr/>
        </p:nvSpPr>
        <p:spPr>
          <a:xfrm>
            <a:off x="4568061" y="1256354"/>
            <a:ext cx="1132872" cy="875489"/>
          </a:xfrm>
          <a:prstGeom prst="borderCallout1">
            <a:avLst>
              <a:gd name="adj1" fmla="val 88626"/>
              <a:gd name="adj2" fmla="val -5008"/>
              <a:gd name="adj3" fmla="val 124937"/>
              <a:gd name="adj4" fmla="val -43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RSSA TC-1</a:t>
            </a:r>
          </a:p>
          <a:p>
            <a:pPr algn="ctr"/>
            <a:r>
              <a:rPr lang="en-US" sz="1600" dirty="0" smtClean="0"/>
              <a:t>Terminal Area Ops</a:t>
            </a:r>
            <a:endParaRPr lang="en-US" sz="16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919189" y="6032755"/>
            <a:ext cx="1309985" cy="648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49172" y="5915970"/>
            <a:ext cx="197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Tightly Controlled ATM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50117" y="5915970"/>
            <a:ext cx="197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Loosely Controlled ATM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(or uncontrolled)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16771" y="6642556"/>
            <a:ext cx="2691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*Example technologies and methods (not an exhaustive list)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99745" y="1729060"/>
            <a:ext cx="3163698" cy="4016744"/>
            <a:chOff x="1199745" y="1729060"/>
            <a:chExt cx="3163698" cy="4016744"/>
          </a:xfrm>
        </p:grpSpPr>
        <p:sp>
          <p:nvSpPr>
            <p:cNvPr id="82" name="Oval 81"/>
            <p:cNvSpPr/>
            <p:nvPr/>
          </p:nvSpPr>
          <p:spPr>
            <a:xfrm>
              <a:off x="2294409" y="4819769"/>
              <a:ext cx="2069034" cy="9147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SWIM</a:t>
              </a:r>
            </a:p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AIS/MET</a:t>
              </a:r>
            </a:p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AIXM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2667000" y="4627211"/>
              <a:ext cx="424543" cy="10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2101832" y="4983358"/>
              <a:ext cx="424543" cy="10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Freeform 84"/>
            <p:cNvSpPr/>
            <p:nvPr/>
          </p:nvSpPr>
          <p:spPr>
            <a:xfrm>
              <a:off x="1199745" y="4299626"/>
              <a:ext cx="3145276" cy="1446178"/>
            </a:xfrm>
            <a:custGeom>
              <a:avLst/>
              <a:gdLst>
                <a:gd name="connsiteX0" fmla="*/ 0 w 3145276"/>
                <a:gd name="connsiteY0" fmla="*/ 1439693 h 1446178"/>
                <a:gd name="connsiteX1" fmla="*/ 1050587 w 3145276"/>
                <a:gd name="connsiteY1" fmla="*/ 1446178 h 1446178"/>
                <a:gd name="connsiteX2" fmla="*/ 3145276 w 3145276"/>
                <a:gd name="connsiteY2" fmla="*/ 0 h 1446178"/>
                <a:gd name="connsiteX3" fmla="*/ 2114144 w 3145276"/>
                <a:gd name="connsiteY3" fmla="*/ 6485 h 1446178"/>
                <a:gd name="connsiteX4" fmla="*/ 0 w 3145276"/>
                <a:gd name="connsiteY4" fmla="*/ 1439693 h 144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276" h="1446178">
                  <a:moveTo>
                    <a:pt x="0" y="1439693"/>
                  </a:moveTo>
                  <a:lnTo>
                    <a:pt x="1050587" y="1446178"/>
                  </a:lnTo>
                  <a:lnTo>
                    <a:pt x="3145276" y="0"/>
                  </a:lnTo>
                  <a:lnTo>
                    <a:pt x="2114144" y="6485"/>
                  </a:lnTo>
                  <a:lnTo>
                    <a:pt x="0" y="143969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>
              <a:off x="2667000" y="4627211"/>
              <a:ext cx="424543" cy="10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2101832" y="4983358"/>
              <a:ext cx="424543" cy="10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/>
            <p:cNvSpPr/>
            <p:nvPr/>
          </p:nvSpPr>
          <p:spPr>
            <a:xfrm>
              <a:off x="3442203" y="3716745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CREW</a:t>
              </a:r>
              <a:endParaRPr lang="en-US" sz="10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3250898" y="3823750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ATC</a:t>
              </a:r>
              <a:endParaRPr lang="en-US" sz="1000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3121192" y="3940480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STALL</a:t>
              </a:r>
              <a:endParaRPr lang="en-US" sz="1000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929887" y="4047485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FIS</a:t>
              </a:r>
              <a:endParaRPr lang="en-US" sz="100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09909" y="4154492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PFD</a:t>
              </a:r>
              <a:endParaRPr lang="en-US" sz="1000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618604" y="4261497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EICAS</a:t>
              </a:r>
              <a:endParaRPr lang="en-US" sz="10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488898" y="4378227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WxR</a:t>
              </a:r>
              <a:endParaRPr lang="en-US" sz="10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297593" y="4485232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TAWS</a:t>
              </a:r>
              <a:endParaRPr lang="en-US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148425" y="4608450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TCAS</a:t>
              </a:r>
              <a:endParaRPr lang="en-US" sz="10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57120" y="4715455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ASDE</a:t>
              </a:r>
              <a:endParaRPr lang="en-US" sz="10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1827414" y="4832185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MSAW</a:t>
              </a:r>
              <a:endParaRPr lang="en-US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1636109" y="4939190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PRM</a:t>
              </a:r>
              <a:endParaRPr lang="en-US" sz="10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438963" y="3019594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ABS</a:t>
              </a:r>
              <a:endParaRPr lang="en-US" sz="1000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3247658" y="3126599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A/T</a:t>
              </a:r>
              <a:endParaRPr lang="en-US" sz="1000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117952" y="3243329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A/P</a:t>
              </a:r>
              <a:endParaRPr lang="en-US" sz="1000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3438963" y="2358117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ROP</a:t>
              </a:r>
              <a:endParaRPr lang="en-US" sz="1000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47658" y="2465122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Env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Pr</a:t>
              </a:r>
              <a:endParaRPr lang="en-US" sz="1000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425993" y="1729060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Env</a:t>
              </a:r>
              <a:r>
                <a:rPr lang="en-US" sz="1000" dirty="0" smtClean="0"/>
                <a:t> Li</a:t>
              </a:r>
              <a:endParaRPr lang="en-US" sz="1000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3234688" y="1836065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ACAS</a:t>
              </a:r>
              <a:endParaRPr lang="en-US" sz="10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3121197" y="2585092"/>
              <a:ext cx="804153" cy="1609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GCAS</a:t>
              </a:r>
              <a:endParaRPr lang="en-US" sz="10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85279" y="4586082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NTSB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795016" y="4788864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CAST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81425" y="4991646"/>
              <a:ext cx="362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FSF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021391" y="5181728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NOTAMs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244178" y="4407141"/>
              <a:ext cx="482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ASIAS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60794" y="4288050"/>
              <a:ext cx="4908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OEMs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750974" y="5355544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SMS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Freeform 70"/>
          <p:cNvSpPr/>
          <p:nvPr/>
        </p:nvSpPr>
        <p:spPr>
          <a:xfrm>
            <a:off x="1254814" y="1677802"/>
            <a:ext cx="3101655" cy="3983314"/>
          </a:xfrm>
          <a:custGeom>
            <a:avLst/>
            <a:gdLst>
              <a:gd name="connsiteX0" fmla="*/ 983561 w 3101655"/>
              <a:gd name="connsiteY0" fmla="*/ 3903848 h 3983314"/>
              <a:gd name="connsiteX1" fmla="*/ 2269436 w 3101655"/>
              <a:gd name="connsiteY1" fmla="*/ 3122798 h 3983314"/>
              <a:gd name="connsiteX2" fmla="*/ 2936186 w 3101655"/>
              <a:gd name="connsiteY2" fmla="*/ 2656073 h 3983314"/>
              <a:gd name="connsiteX3" fmla="*/ 3060011 w 3101655"/>
              <a:gd name="connsiteY3" fmla="*/ 2122673 h 3983314"/>
              <a:gd name="connsiteX4" fmla="*/ 3060011 w 3101655"/>
              <a:gd name="connsiteY4" fmla="*/ 1217798 h 3983314"/>
              <a:gd name="connsiteX5" fmla="*/ 3079061 w 3101655"/>
              <a:gd name="connsiteY5" fmla="*/ 636773 h 3983314"/>
              <a:gd name="connsiteX6" fmla="*/ 3079061 w 3101655"/>
              <a:gd name="connsiteY6" fmla="*/ 170048 h 3983314"/>
              <a:gd name="connsiteX7" fmla="*/ 2783786 w 3101655"/>
              <a:gd name="connsiteY7" fmla="*/ 27173 h 3983314"/>
              <a:gd name="connsiteX8" fmla="*/ 2326586 w 3101655"/>
              <a:gd name="connsiteY8" fmla="*/ 8123 h 3983314"/>
              <a:gd name="connsiteX9" fmla="*/ 2012261 w 3101655"/>
              <a:gd name="connsiteY9" fmla="*/ 122423 h 3983314"/>
              <a:gd name="connsiteX10" fmla="*/ 1859861 w 3101655"/>
              <a:gd name="connsiteY10" fmla="*/ 446273 h 3983314"/>
              <a:gd name="connsiteX11" fmla="*/ 1745561 w 3101655"/>
              <a:gd name="connsiteY11" fmla="*/ 1217798 h 3983314"/>
              <a:gd name="connsiteX12" fmla="*/ 1345511 w 3101655"/>
              <a:gd name="connsiteY12" fmla="*/ 1636898 h 3983314"/>
              <a:gd name="connsiteX13" fmla="*/ 697811 w 3101655"/>
              <a:gd name="connsiteY13" fmla="*/ 2017898 h 3983314"/>
              <a:gd name="connsiteX14" fmla="*/ 192986 w 3101655"/>
              <a:gd name="connsiteY14" fmla="*/ 2275073 h 3983314"/>
              <a:gd name="connsiteX15" fmla="*/ 2486 w 3101655"/>
              <a:gd name="connsiteY15" fmla="*/ 2694173 h 3983314"/>
              <a:gd name="connsiteX16" fmla="*/ 97736 w 3101655"/>
              <a:gd name="connsiteY16" fmla="*/ 3246623 h 3983314"/>
              <a:gd name="connsiteX17" fmla="*/ 288236 w 3101655"/>
              <a:gd name="connsiteY17" fmla="*/ 3694298 h 3983314"/>
              <a:gd name="connsiteX18" fmla="*/ 583511 w 3101655"/>
              <a:gd name="connsiteY18" fmla="*/ 3932423 h 3983314"/>
              <a:gd name="connsiteX19" fmla="*/ 983561 w 3101655"/>
              <a:gd name="connsiteY19" fmla="*/ 3903848 h 39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01655" h="3983314">
                <a:moveTo>
                  <a:pt x="983561" y="3903848"/>
                </a:moveTo>
                <a:cubicBezTo>
                  <a:pt x="1264548" y="3768911"/>
                  <a:pt x="1943999" y="3330760"/>
                  <a:pt x="2269436" y="3122798"/>
                </a:cubicBezTo>
                <a:cubicBezTo>
                  <a:pt x="2594873" y="2914836"/>
                  <a:pt x="2804424" y="2822760"/>
                  <a:pt x="2936186" y="2656073"/>
                </a:cubicBezTo>
                <a:cubicBezTo>
                  <a:pt x="3067948" y="2489386"/>
                  <a:pt x="3039374" y="2362385"/>
                  <a:pt x="3060011" y="2122673"/>
                </a:cubicBezTo>
                <a:cubicBezTo>
                  <a:pt x="3080649" y="1882960"/>
                  <a:pt x="3056836" y="1465448"/>
                  <a:pt x="3060011" y="1217798"/>
                </a:cubicBezTo>
                <a:cubicBezTo>
                  <a:pt x="3063186" y="970148"/>
                  <a:pt x="3075886" y="811398"/>
                  <a:pt x="3079061" y="636773"/>
                </a:cubicBezTo>
                <a:cubicBezTo>
                  <a:pt x="3082236" y="462148"/>
                  <a:pt x="3128273" y="271648"/>
                  <a:pt x="3079061" y="170048"/>
                </a:cubicBezTo>
                <a:cubicBezTo>
                  <a:pt x="3029849" y="68448"/>
                  <a:pt x="2909199" y="54160"/>
                  <a:pt x="2783786" y="27173"/>
                </a:cubicBezTo>
                <a:cubicBezTo>
                  <a:pt x="2658374" y="185"/>
                  <a:pt x="2455173" y="-7752"/>
                  <a:pt x="2326586" y="8123"/>
                </a:cubicBezTo>
                <a:cubicBezTo>
                  <a:pt x="2197999" y="23998"/>
                  <a:pt x="2090049" y="49398"/>
                  <a:pt x="2012261" y="122423"/>
                </a:cubicBezTo>
                <a:cubicBezTo>
                  <a:pt x="1934474" y="195448"/>
                  <a:pt x="1904311" y="263710"/>
                  <a:pt x="1859861" y="446273"/>
                </a:cubicBezTo>
                <a:cubicBezTo>
                  <a:pt x="1815411" y="628835"/>
                  <a:pt x="1831286" y="1019361"/>
                  <a:pt x="1745561" y="1217798"/>
                </a:cubicBezTo>
                <a:cubicBezTo>
                  <a:pt x="1659836" y="1416235"/>
                  <a:pt x="1520136" y="1503548"/>
                  <a:pt x="1345511" y="1636898"/>
                </a:cubicBezTo>
                <a:cubicBezTo>
                  <a:pt x="1170886" y="1770248"/>
                  <a:pt x="889898" y="1911536"/>
                  <a:pt x="697811" y="2017898"/>
                </a:cubicBezTo>
                <a:cubicBezTo>
                  <a:pt x="505724" y="2124260"/>
                  <a:pt x="308873" y="2162361"/>
                  <a:pt x="192986" y="2275073"/>
                </a:cubicBezTo>
                <a:cubicBezTo>
                  <a:pt x="77099" y="2387785"/>
                  <a:pt x="18361" y="2532248"/>
                  <a:pt x="2486" y="2694173"/>
                </a:cubicBezTo>
                <a:cubicBezTo>
                  <a:pt x="-13389" y="2856098"/>
                  <a:pt x="50111" y="3079936"/>
                  <a:pt x="97736" y="3246623"/>
                </a:cubicBezTo>
                <a:cubicBezTo>
                  <a:pt x="145361" y="3413310"/>
                  <a:pt x="207274" y="3579998"/>
                  <a:pt x="288236" y="3694298"/>
                </a:cubicBezTo>
                <a:cubicBezTo>
                  <a:pt x="369198" y="3808598"/>
                  <a:pt x="466036" y="3895910"/>
                  <a:pt x="583511" y="3932423"/>
                </a:cubicBezTo>
                <a:cubicBezTo>
                  <a:pt x="700986" y="3968936"/>
                  <a:pt x="702574" y="4038785"/>
                  <a:pt x="983561" y="3903848"/>
                </a:cubicBezTo>
                <a:close/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6682361" y="416601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6306913" y="4464018"/>
            <a:ext cx="750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Large UAS Ops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37478" y="4416606"/>
            <a:ext cx="741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Small UAS Ops</a:t>
            </a: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7597262" y="4158709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8352489" y="4162098"/>
            <a:ext cx="0" cy="27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7985929" y="4419993"/>
            <a:ext cx="74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ODM Ops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17185" y="1075350"/>
            <a:ext cx="5123008" cy="4667618"/>
            <a:chOff x="4417185" y="1075350"/>
            <a:chExt cx="5123008" cy="4667618"/>
          </a:xfrm>
        </p:grpSpPr>
        <p:sp>
          <p:nvSpPr>
            <p:cNvPr id="145" name="Rectangle 144"/>
            <p:cNvSpPr/>
            <p:nvPr/>
          </p:nvSpPr>
          <p:spPr bwMode="auto">
            <a:xfrm>
              <a:off x="7514767" y="1670232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46" name="Parallelogram 145"/>
            <p:cNvSpPr/>
            <p:nvPr/>
          </p:nvSpPr>
          <p:spPr bwMode="auto">
            <a:xfrm rot="19516837">
              <a:off x="5471013" y="2645076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5384409" y="3113169"/>
              <a:ext cx="1053915" cy="2629799"/>
            </a:xfrm>
            <a:prstGeom prst="rect">
              <a:avLst/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48" name="Parallelogram 147"/>
            <p:cNvSpPr/>
            <p:nvPr/>
          </p:nvSpPr>
          <p:spPr bwMode="auto">
            <a:xfrm rot="19516837">
              <a:off x="4417185" y="2661290"/>
              <a:ext cx="4069180" cy="2139395"/>
            </a:xfrm>
            <a:prstGeom prst="parallelogram">
              <a:avLst>
                <a:gd name="adj" fmla="val 69561"/>
              </a:avLst>
            </a:prstGeom>
            <a:solidFill>
              <a:srgbClr val="99FF99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2" name="Line Callout 1 151"/>
            <p:cNvSpPr/>
            <p:nvPr/>
          </p:nvSpPr>
          <p:spPr>
            <a:xfrm>
              <a:off x="5949132" y="1075350"/>
              <a:ext cx="1364156" cy="650007"/>
            </a:xfrm>
            <a:prstGeom prst="borderCallout1">
              <a:avLst>
                <a:gd name="adj1" fmla="val 110285"/>
                <a:gd name="adj2" fmla="val 67895"/>
                <a:gd name="adj3" fmla="val 193924"/>
                <a:gd name="adj4" fmla="val 9755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RSSA TC-2</a:t>
              </a:r>
            </a:p>
            <a:p>
              <a:pPr algn="ctr"/>
              <a:r>
                <a:rPr lang="en-US" sz="1600" dirty="0" smtClean="0"/>
                <a:t>Emerging Ops</a:t>
              </a:r>
              <a:endParaRPr lang="en-US" sz="1600" dirty="0"/>
            </a:p>
          </p:txBody>
        </p:sp>
        <p:sp>
          <p:nvSpPr>
            <p:cNvPr id="153" name="Freeform 152"/>
            <p:cNvSpPr/>
            <p:nvPr/>
          </p:nvSpPr>
          <p:spPr>
            <a:xfrm flipH="1" flipV="1">
              <a:off x="5427969" y="1830211"/>
              <a:ext cx="3101655" cy="3830914"/>
            </a:xfrm>
            <a:custGeom>
              <a:avLst/>
              <a:gdLst>
                <a:gd name="connsiteX0" fmla="*/ 983561 w 3101655"/>
                <a:gd name="connsiteY0" fmla="*/ 3903848 h 3983314"/>
                <a:gd name="connsiteX1" fmla="*/ 2269436 w 3101655"/>
                <a:gd name="connsiteY1" fmla="*/ 3122798 h 3983314"/>
                <a:gd name="connsiteX2" fmla="*/ 2936186 w 3101655"/>
                <a:gd name="connsiteY2" fmla="*/ 2656073 h 3983314"/>
                <a:gd name="connsiteX3" fmla="*/ 3060011 w 3101655"/>
                <a:gd name="connsiteY3" fmla="*/ 2122673 h 3983314"/>
                <a:gd name="connsiteX4" fmla="*/ 3060011 w 3101655"/>
                <a:gd name="connsiteY4" fmla="*/ 1217798 h 3983314"/>
                <a:gd name="connsiteX5" fmla="*/ 3079061 w 3101655"/>
                <a:gd name="connsiteY5" fmla="*/ 636773 h 3983314"/>
                <a:gd name="connsiteX6" fmla="*/ 3079061 w 3101655"/>
                <a:gd name="connsiteY6" fmla="*/ 170048 h 3983314"/>
                <a:gd name="connsiteX7" fmla="*/ 2783786 w 3101655"/>
                <a:gd name="connsiteY7" fmla="*/ 27173 h 3983314"/>
                <a:gd name="connsiteX8" fmla="*/ 2326586 w 3101655"/>
                <a:gd name="connsiteY8" fmla="*/ 8123 h 3983314"/>
                <a:gd name="connsiteX9" fmla="*/ 2012261 w 3101655"/>
                <a:gd name="connsiteY9" fmla="*/ 122423 h 3983314"/>
                <a:gd name="connsiteX10" fmla="*/ 1859861 w 3101655"/>
                <a:gd name="connsiteY10" fmla="*/ 446273 h 3983314"/>
                <a:gd name="connsiteX11" fmla="*/ 1745561 w 3101655"/>
                <a:gd name="connsiteY11" fmla="*/ 1217798 h 3983314"/>
                <a:gd name="connsiteX12" fmla="*/ 1345511 w 3101655"/>
                <a:gd name="connsiteY12" fmla="*/ 1636898 h 3983314"/>
                <a:gd name="connsiteX13" fmla="*/ 697811 w 3101655"/>
                <a:gd name="connsiteY13" fmla="*/ 2017898 h 3983314"/>
                <a:gd name="connsiteX14" fmla="*/ 192986 w 3101655"/>
                <a:gd name="connsiteY14" fmla="*/ 2275073 h 3983314"/>
                <a:gd name="connsiteX15" fmla="*/ 2486 w 3101655"/>
                <a:gd name="connsiteY15" fmla="*/ 2694173 h 3983314"/>
                <a:gd name="connsiteX16" fmla="*/ 97736 w 3101655"/>
                <a:gd name="connsiteY16" fmla="*/ 3246623 h 3983314"/>
                <a:gd name="connsiteX17" fmla="*/ 288236 w 3101655"/>
                <a:gd name="connsiteY17" fmla="*/ 3694298 h 3983314"/>
                <a:gd name="connsiteX18" fmla="*/ 583511 w 3101655"/>
                <a:gd name="connsiteY18" fmla="*/ 3932423 h 3983314"/>
                <a:gd name="connsiteX19" fmla="*/ 983561 w 3101655"/>
                <a:gd name="connsiteY19" fmla="*/ 3903848 h 398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1655" h="3983314">
                  <a:moveTo>
                    <a:pt x="983561" y="3903848"/>
                  </a:moveTo>
                  <a:cubicBezTo>
                    <a:pt x="1264548" y="3768911"/>
                    <a:pt x="1943999" y="3330760"/>
                    <a:pt x="2269436" y="3122798"/>
                  </a:cubicBezTo>
                  <a:cubicBezTo>
                    <a:pt x="2594873" y="2914836"/>
                    <a:pt x="2804424" y="2822760"/>
                    <a:pt x="2936186" y="2656073"/>
                  </a:cubicBezTo>
                  <a:cubicBezTo>
                    <a:pt x="3067948" y="2489386"/>
                    <a:pt x="3039374" y="2362385"/>
                    <a:pt x="3060011" y="2122673"/>
                  </a:cubicBezTo>
                  <a:cubicBezTo>
                    <a:pt x="3080649" y="1882960"/>
                    <a:pt x="3056836" y="1465448"/>
                    <a:pt x="3060011" y="1217798"/>
                  </a:cubicBezTo>
                  <a:cubicBezTo>
                    <a:pt x="3063186" y="970148"/>
                    <a:pt x="3075886" y="811398"/>
                    <a:pt x="3079061" y="636773"/>
                  </a:cubicBezTo>
                  <a:cubicBezTo>
                    <a:pt x="3082236" y="462148"/>
                    <a:pt x="3128273" y="271648"/>
                    <a:pt x="3079061" y="170048"/>
                  </a:cubicBezTo>
                  <a:cubicBezTo>
                    <a:pt x="3029849" y="68448"/>
                    <a:pt x="2909199" y="54160"/>
                    <a:pt x="2783786" y="27173"/>
                  </a:cubicBezTo>
                  <a:cubicBezTo>
                    <a:pt x="2658374" y="185"/>
                    <a:pt x="2455173" y="-7752"/>
                    <a:pt x="2326586" y="8123"/>
                  </a:cubicBezTo>
                  <a:cubicBezTo>
                    <a:pt x="2197999" y="23998"/>
                    <a:pt x="2090049" y="49398"/>
                    <a:pt x="2012261" y="122423"/>
                  </a:cubicBezTo>
                  <a:cubicBezTo>
                    <a:pt x="1934474" y="195448"/>
                    <a:pt x="1904311" y="263710"/>
                    <a:pt x="1859861" y="446273"/>
                  </a:cubicBezTo>
                  <a:cubicBezTo>
                    <a:pt x="1815411" y="628835"/>
                    <a:pt x="1831286" y="1019361"/>
                    <a:pt x="1745561" y="1217798"/>
                  </a:cubicBezTo>
                  <a:cubicBezTo>
                    <a:pt x="1659836" y="1416235"/>
                    <a:pt x="1520136" y="1503548"/>
                    <a:pt x="1345511" y="1636898"/>
                  </a:cubicBezTo>
                  <a:cubicBezTo>
                    <a:pt x="1170886" y="1770248"/>
                    <a:pt x="889898" y="1911536"/>
                    <a:pt x="697811" y="2017898"/>
                  </a:cubicBezTo>
                  <a:cubicBezTo>
                    <a:pt x="505724" y="2124260"/>
                    <a:pt x="308873" y="2162361"/>
                    <a:pt x="192986" y="2275073"/>
                  </a:cubicBezTo>
                  <a:cubicBezTo>
                    <a:pt x="77099" y="2387785"/>
                    <a:pt x="18361" y="2532248"/>
                    <a:pt x="2486" y="2694173"/>
                  </a:cubicBezTo>
                  <a:cubicBezTo>
                    <a:pt x="-13389" y="2856098"/>
                    <a:pt x="50111" y="3079936"/>
                    <a:pt x="97736" y="3246623"/>
                  </a:cubicBezTo>
                  <a:cubicBezTo>
                    <a:pt x="145361" y="3413310"/>
                    <a:pt x="207274" y="3579998"/>
                    <a:pt x="288236" y="3694298"/>
                  </a:cubicBezTo>
                  <a:cubicBezTo>
                    <a:pt x="369198" y="3808598"/>
                    <a:pt x="466036" y="3895910"/>
                    <a:pt x="583511" y="3932423"/>
                  </a:cubicBezTo>
                  <a:cubicBezTo>
                    <a:pt x="700986" y="3968936"/>
                    <a:pt x="702574" y="4038785"/>
                    <a:pt x="983561" y="3903848"/>
                  </a:cubicBezTo>
                  <a:close/>
                </a:path>
              </a:pathLst>
            </a:cu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61921" y="1830202"/>
            <a:ext cx="6301853" cy="4524751"/>
            <a:chOff x="2761921" y="1830202"/>
            <a:chExt cx="6301853" cy="4524751"/>
          </a:xfrm>
        </p:grpSpPr>
        <p:grpSp>
          <p:nvGrpSpPr>
            <p:cNvPr id="154" name="Group 153"/>
            <p:cNvGrpSpPr/>
            <p:nvPr/>
          </p:nvGrpSpPr>
          <p:grpSpPr>
            <a:xfrm>
              <a:off x="2761921" y="2708977"/>
              <a:ext cx="6301853" cy="3645976"/>
              <a:chOff x="2761921" y="2708977"/>
              <a:chExt cx="6301853" cy="3645976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2761921" y="2708977"/>
                <a:ext cx="6301853" cy="3645976"/>
                <a:chOff x="2761921" y="2718200"/>
                <a:chExt cx="6301853" cy="3645976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4336230" y="4304545"/>
                  <a:ext cx="4187497" cy="1451096"/>
                  <a:chOff x="4336230" y="4304545"/>
                  <a:chExt cx="4187497" cy="1451096"/>
                </a:xfrm>
              </p:grpSpPr>
              <p:sp>
                <p:nvSpPr>
                  <p:cNvPr id="170" name="Freeform 169"/>
                  <p:cNvSpPr/>
                  <p:nvPr/>
                </p:nvSpPr>
                <p:spPr>
                  <a:xfrm>
                    <a:off x="5378451" y="4304545"/>
                    <a:ext cx="3145276" cy="1446178"/>
                  </a:xfrm>
                  <a:custGeom>
                    <a:avLst/>
                    <a:gdLst>
                      <a:gd name="connsiteX0" fmla="*/ 0 w 3145276"/>
                      <a:gd name="connsiteY0" fmla="*/ 1439693 h 1446178"/>
                      <a:gd name="connsiteX1" fmla="*/ 1050587 w 3145276"/>
                      <a:gd name="connsiteY1" fmla="*/ 1446178 h 1446178"/>
                      <a:gd name="connsiteX2" fmla="*/ 3145276 w 3145276"/>
                      <a:gd name="connsiteY2" fmla="*/ 0 h 1446178"/>
                      <a:gd name="connsiteX3" fmla="*/ 2114144 w 3145276"/>
                      <a:gd name="connsiteY3" fmla="*/ 6485 h 1446178"/>
                      <a:gd name="connsiteX4" fmla="*/ 0 w 3145276"/>
                      <a:gd name="connsiteY4" fmla="*/ 1439693 h 1446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5276" h="1446178">
                        <a:moveTo>
                          <a:pt x="0" y="1439693"/>
                        </a:moveTo>
                        <a:lnTo>
                          <a:pt x="1050587" y="1446178"/>
                        </a:lnTo>
                        <a:lnTo>
                          <a:pt x="3145276" y="0"/>
                        </a:lnTo>
                        <a:lnTo>
                          <a:pt x="2114144" y="6485"/>
                        </a:lnTo>
                        <a:lnTo>
                          <a:pt x="0" y="143969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Freeform 188"/>
                  <p:cNvSpPr/>
                  <p:nvPr/>
                </p:nvSpPr>
                <p:spPr>
                  <a:xfrm>
                    <a:off x="4336230" y="4309463"/>
                    <a:ext cx="3145276" cy="1446178"/>
                  </a:xfrm>
                  <a:custGeom>
                    <a:avLst/>
                    <a:gdLst>
                      <a:gd name="connsiteX0" fmla="*/ 0 w 3145276"/>
                      <a:gd name="connsiteY0" fmla="*/ 1439693 h 1446178"/>
                      <a:gd name="connsiteX1" fmla="*/ 1050587 w 3145276"/>
                      <a:gd name="connsiteY1" fmla="*/ 1446178 h 1446178"/>
                      <a:gd name="connsiteX2" fmla="*/ 3145276 w 3145276"/>
                      <a:gd name="connsiteY2" fmla="*/ 0 h 1446178"/>
                      <a:gd name="connsiteX3" fmla="*/ 2114144 w 3145276"/>
                      <a:gd name="connsiteY3" fmla="*/ 6485 h 1446178"/>
                      <a:gd name="connsiteX4" fmla="*/ 0 w 3145276"/>
                      <a:gd name="connsiteY4" fmla="*/ 1439693 h 1446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5276" h="1446178">
                        <a:moveTo>
                          <a:pt x="0" y="1439693"/>
                        </a:moveTo>
                        <a:lnTo>
                          <a:pt x="1050587" y="1446178"/>
                        </a:lnTo>
                        <a:lnTo>
                          <a:pt x="3145276" y="0"/>
                        </a:lnTo>
                        <a:lnTo>
                          <a:pt x="2114144" y="6485"/>
                        </a:lnTo>
                        <a:lnTo>
                          <a:pt x="0" y="143969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8" name="Oval 157"/>
                <p:cNvSpPr/>
                <p:nvPr/>
              </p:nvSpPr>
              <p:spPr>
                <a:xfrm>
                  <a:off x="5615128" y="4434846"/>
                  <a:ext cx="804153" cy="1161422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UTM, Geo-fencing</a:t>
                  </a:r>
                  <a:endParaRPr lang="en-US" sz="1000" dirty="0"/>
                </a:p>
              </p:txBody>
            </p:sp>
            <p:sp>
              <p:nvSpPr>
                <p:cNvPr id="159" name="Line Callout 1 158"/>
                <p:cNvSpPr/>
                <p:nvPr/>
              </p:nvSpPr>
              <p:spPr>
                <a:xfrm>
                  <a:off x="6303966" y="5447277"/>
                  <a:ext cx="2674232" cy="916899"/>
                </a:xfrm>
                <a:prstGeom prst="borderCallout1">
                  <a:avLst>
                    <a:gd name="adj1" fmla="val -7674"/>
                    <a:gd name="adj2" fmla="val 16504"/>
                    <a:gd name="adj3" fmla="val -42040"/>
                    <a:gd name="adj4" fmla="val 7676"/>
                  </a:avLst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N</a:t>
                  </a:r>
                  <a:r>
                    <a:rPr lang="en-US" sz="1600" dirty="0" smtClean="0"/>
                    <a:t>ot driven by a Target Level of Safety (TLS), or standards for assurance provision</a:t>
                  </a:r>
                  <a:endParaRPr lang="en-US" sz="1600" dirty="0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2761921" y="4741151"/>
                  <a:ext cx="516607" cy="330740"/>
                </a:xfrm>
                <a:prstGeom prst="ellipse">
                  <a:avLst/>
                </a:prstGeom>
                <a:no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Line Callout 1 160"/>
                <p:cNvSpPr/>
                <p:nvPr/>
              </p:nvSpPr>
              <p:spPr>
                <a:xfrm>
                  <a:off x="4449957" y="5060124"/>
                  <a:ext cx="744112" cy="312916"/>
                </a:xfrm>
                <a:prstGeom prst="borderCallout1">
                  <a:avLst>
                    <a:gd name="adj1" fmla="val 110423"/>
                    <a:gd name="adj2" fmla="val 84056"/>
                    <a:gd name="adj3" fmla="val 172163"/>
                    <a:gd name="adj4" fmla="val 119332"/>
                  </a:avLst>
                </a:prstGeom>
                <a:solidFill>
                  <a:schemeClr val="tx2">
                    <a:lumMod val="75000"/>
                  </a:schemeClr>
                </a:solidFill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UAST</a:t>
                  </a:r>
                  <a:endParaRPr lang="en-US" sz="1400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4515354" y="4342660"/>
                  <a:ext cx="1330807" cy="40279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DAA/SAA, ACAS Xu</a:t>
                  </a:r>
                  <a:endParaRPr lang="en-US" sz="1000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7785970" y="3510578"/>
                  <a:ext cx="153767" cy="145547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64" name="Line Callout 1 163"/>
                <p:cNvSpPr/>
                <p:nvPr/>
              </p:nvSpPr>
              <p:spPr>
                <a:xfrm>
                  <a:off x="7525066" y="4474537"/>
                  <a:ext cx="1281255" cy="496113"/>
                </a:xfrm>
                <a:prstGeom prst="borderCallout1">
                  <a:avLst>
                    <a:gd name="adj1" fmla="val 24362"/>
                    <a:gd name="adj2" fmla="val -5821"/>
                    <a:gd name="adj3" fmla="val -41114"/>
                    <a:gd name="adj4" fmla="val -51580"/>
                  </a:avLst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Low TRL techs (e.g. </a:t>
                  </a:r>
                  <a:r>
                    <a:rPr lang="en-US" sz="1000" dirty="0" err="1" smtClean="0"/>
                    <a:t>LiDAR</a:t>
                  </a:r>
                  <a:r>
                    <a:rPr lang="en-US" sz="1000" dirty="0" smtClean="0"/>
                    <a:t>, radar, SLAM)</a:t>
                  </a:r>
                  <a:endParaRPr lang="en-US" sz="1000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7343317" y="3592525"/>
                  <a:ext cx="153767" cy="145547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7059748" y="4052094"/>
                  <a:ext cx="153767" cy="145547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6727973" y="4121910"/>
                  <a:ext cx="153767" cy="145547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cxnSp>
              <p:nvCxnSpPr>
                <p:cNvPr id="168" name="Straight Connector 167"/>
                <p:cNvCxnSpPr>
                  <a:stCxn id="166" idx="5"/>
                </p:cNvCxnSpPr>
                <p:nvPr/>
              </p:nvCxnSpPr>
              <p:spPr>
                <a:xfrm>
                  <a:off x="7190996" y="4176326"/>
                  <a:ext cx="249680" cy="362868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Line Callout 1 168"/>
                <p:cNvSpPr/>
                <p:nvPr/>
              </p:nvSpPr>
              <p:spPr>
                <a:xfrm>
                  <a:off x="7782519" y="2718200"/>
                  <a:ext cx="1281255" cy="496113"/>
                </a:xfrm>
                <a:prstGeom prst="borderCallout1">
                  <a:avLst>
                    <a:gd name="adj1" fmla="val 111911"/>
                    <a:gd name="adj2" fmla="val 1316"/>
                    <a:gd name="adj3" fmla="val 167564"/>
                    <a:gd name="adj4" fmla="val -13112"/>
                  </a:avLst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Limited health monitoring</a:t>
                  </a:r>
                  <a:endParaRPr lang="en-US" sz="1000" dirty="0"/>
                </a:p>
              </p:txBody>
            </p:sp>
          </p:grpSp>
          <p:cxnSp>
            <p:nvCxnSpPr>
              <p:cNvPr id="156" name="Straight Connector 155"/>
              <p:cNvCxnSpPr/>
              <p:nvPr/>
            </p:nvCxnSpPr>
            <p:spPr>
              <a:xfrm flipH="1">
                <a:off x="6792704" y="4425623"/>
                <a:ext cx="115586" cy="949688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Freeform 189"/>
            <p:cNvSpPr/>
            <p:nvPr/>
          </p:nvSpPr>
          <p:spPr>
            <a:xfrm flipH="1" flipV="1">
              <a:off x="5427969" y="1830202"/>
              <a:ext cx="3101655" cy="3830914"/>
            </a:xfrm>
            <a:custGeom>
              <a:avLst/>
              <a:gdLst>
                <a:gd name="connsiteX0" fmla="*/ 983561 w 3101655"/>
                <a:gd name="connsiteY0" fmla="*/ 3903848 h 3983314"/>
                <a:gd name="connsiteX1" fmla="*/ 2269436 w 3101655"/>
                <a:gd name="connsiteY1" fmla="*/ 3122798 h 3983314"/>
                <a:gd name="connsiteX2" fmla="*/ 2936186 w 3101655"/>
                <a:gd name="connsiteY2" fmla="*/ 2656073 h 3983314"/>
                <a:gd name="connsiteX3" fmla="*/ 3060011 w 3101655"/>
                <a:gd name="connsiteY3" fmla="*/ 2122673 h 3983314"/>
                <a:gd name="connsiteX4" fmla="*/ 3060011 w 3101655"/>
                <a:gd name="connsiteY4" fmla="*/ 1217798 h 3983314"/>
                <a:gd name="connsiteX5" fmla="*/ 3079061 w 3101655"/>
                <a:gd name="connsiteY5" fmla="*/ 636773 h 3983314"/>
                <a:gd name="connsiteX6" fmla="*/ 3079061 w 3101655"/>
                <a:gd name="connsiteY6" fmla="*/ 170048 h 3983314"/>
                <a:gd name="connsiteX7" fmla="*/ 2783786 w 3101655"/>
                <a:gd name="connsiteY7" fmla="*/ 27173 h 3983314"/>
                <a:gd name="connsiteX8" fmla="*/ 2326586 w 3101655"/>
                <a:gd name="connsiteY8" fmla="*/ 8123 h 3983314"/>
                <a:gd name="connsiteX9" fmla="*/ 2012261 w 3101655"/>
                <a:gd name="connsiteY9" fmla="*/ 122423 h 3983314"/>
                <a:gd name="connsiteX10" fmla="*/ 1859861 w 3101655"/>
                <a:gd name="connsiteY10" fmla="*/ 446273 h 3983314"/>
                <a:gd name="connsiteX11" fmla="*/ 1745561 w 3101655"/>
                <a:gd name="connsiteY11" fmla="*/ 1217798 h 3983314"/>
                <a:gd name="connsiteX12" fmla="*/ 1345511 w 3101655"/>
                <a:gd name="connsiteY12" fmla="*/ 1636898 h 3983314"/>
                <a:gd name="connsiteX13" fmla="*/ 697811 w 3101655"/>
                <a:gd name="connsiteY13" fmla="*/ 2017898 h 3983314"/>
                <a:gd name="connsiteX14" fmla="*/ 192986 w 3101655"/>
                <a:gd name="connsiteY14" fmla="*/ 2275073 h 3983314"/>
                <a:gd name="connsiteX15" fmla="*/ 2486 w 3101655"/>
                <a:gd name="connsiteY15" fmla="*/ 2694173 h 3983314"/>
                <a:gd name="connsiteX16" fmla="*/ 97736 w 3101655"/>
                <a:gd name="connsiteY16" fmla="*/ 3246623 h 3983314"/>
                <a:gd name="connsiteX17" fmla="*/ 288236 w 3101655"/>
                <a:gd name="connsiteY17" fmla="*/ 3694298 h 3983314"/>
                <a:gd name="connsiteX18" fmla="*/ 583511 w 3101655"/>
                <a:gd name="connsiteY18" fmla="*/ 3932423 h 3983314"/>
                <a:gd name="connsiteX19" fmla="*/ 983561 w 3101655"/>
                <a:gd name="connsiteY19" fmla="*/ 3903848 h 398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1655" h="3983314">
                  <a:moveTo>
                    <a:pt x="983561" y="3903848"/>
                  </a:moveTo>
                  <a:cubicBezTo>
                    <a:pt x="1264548" y="3768911"/>
                    <a:pt x="1943999" y="3330760"/>
                    <a:pt x="2269436" y="3122798"/>
                  </a:cubicBezTo>
                  <a:cubicBezTo>
                    <a:pt x="2594873" y="2914836"/>
                    <a:pt x="2804424" y="2822760"/>
                    <a:pt x="2936186" y="2656073"/>
                  </a:cubicBezTo>
                  <a:cubicBezTo>
                    <a:pt x="3067948" y="2489386"/>
                    <a:pt x="3039374" y="2362385"/>
                    <a:pt x="3060011" y="2122673"/>
                  </a:cubicBezTo>
                  <a:cubicBezTo>
                    <a:pt x="3080649" y="1882960"/>
                    <a:pt x="3056836" y="1465448"/>
                    <a:pt x="3060011" y="1217798"/>
                  </a:cubicBezTo>
                  <a:cubicBezTo>
                    <a:pt x="3063186" y="970148"/>
                    <a:pt x="3075886" y="811398"/>
                    <a:pt x="3079061" y="636773"/>
                  </a:cubicBezTo>
                  <a:cubicBezTo>
                    <a:pt x="3082236" y="462148"/>
                    <a:pt x="3128273" y="271648"/>
                    <a:pt x="3079061" y="170048"/>
                  </a:cubicBezTo>
                  <a:cubicBezTo>
                    <a:pt x="3029849" y="68448"/>
                    <a:pt x="2909199" y="54160"/>
                    <a:pt x="2783786" y="27173"/>
                  </a:cubicBezTo>
                  <a:cubicBezTo>
                    <a:pt x="2658374" y="185"/>
                    <a:pt x="2455173" y="-7752"/>
                    <a:pt x="2326586" y="8123"/>
                  </a:cubicBezTo>
                  <a:cubicBezTo>
                    <a:pt x="2197999" y="23998"/>
                    <a:pt x="2090049" y="49398"/>
                    <a:pt x="2012261" y="122423"/>
                  </a:cubicBezTo>
                  <a:cubicBezTo>
                    <a:pt x="1934474" y="195448"/>
                    <a:pt x="1904311" y="263710"/>
                    <a:pt x="1859861" y="446273"/>
                  </a:cubicBezTo>
                  <a:cubicBezTo>
                    <a:pt x="1815411" y="628835"/>
                    <a:pt x="1831286" y="1019361"/>
                    <a:pt x="1745561" y="1217798"/>
                  </a:cubicBezTo>
                  <a:cubicBezTo>
                    <a:pt x="1659836" y="1416235"/>
                    <a:pt x="1520136" y="1503548"/>
                    <a:pt x="1345511" y="1636898"/>
                  </a:cubicBezTo>
                  <a:cubicBezTo>
                    <a:pt x="1170886" y="1770248"/>
                    <a:pt x="889898" y="1911536"/>
                    <a:pt x="697811" y="2017898"/>
                  </a:cubicBezTo>
                  <a:cubicBezTo>
                    <a:pt x="505724" y="2124260"/>
                    <a:pt x="308873" y="2162361"/>
                    <a:pt x="192986" y="2275073"/>
                  </a:cubicBezTo>
                  <a:cubicBezTo>
                    <a:pt x="77099" y="2387785"/>
                    <a:pt x="18361" y="2532248"/>
                    <a:pt x="2486" y="2694173"/>
                  </a:cubicBezTo>
                  <a:cubicBezTo>
                    <a:pt x="-13389" y="2856098"/>
                    <a:pt x="50111" y="3079936"/>
                    <a:pt x="97736" y="3246623"/>
                  </a:cubicBezTo>
                  <a:cubicBezTo>
                    <a:pt x="145361" y="3413310"/>
                    <a:pt x="207274" y="3579998"/>
                    <a:pt x="288236" y="3694298"/>
                  </a:cubicBezTo>
                  <a:cubicBezTo>
                    <a:pt x="369198" y="3808598"/>
                    <a:pt x="466036" y="3895910"/>
                    <a:pt x="583511" y="3932423"/>
                  </a:cubicBezTo>
                  <a:cubicBezTo>
                    <a:pt x="700986" y="3968936"/>
                    <a:pt x="702574" y="4038785"/>
                    <a:pt x="983561" y="3903848"/>
                  </a:cubicBezTo>
                  <a:close/>
                </a:path>
              </a:pathLst>
            </a:cu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05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Impact/Benefit – Terminal Area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12" y="806640"/>
            <a:ext cx="5473627" cy="5627613"/>
          </a:xfrm>
        </p:spPr>
        <p:txBody>
          <a:bodyPr>
            <a:noAutofit/>
          </a:bodyPr>
          <a:lstStyle/>
          <a:p>
            <a:pPr marL="230188" indent="-230188"/>
            <a:r>
              <a:rPr lang="en-US" sz="2000" dirty="0" smtClean="0"/>
              <a:t>Recent findings and recommendations</a:t>
            </a:r>
          </a:p>
          <a:p>
            <a:pPr lvl="1"/>
            <a:r>
              <a:rPr lang="en-US" sz="1600" dirty="0" smtClean="0"/>
              <a:t>88% of fatal accidents in TA (2006-2015)</a:t>
            </a:r>
          </a:p>
          <a:p>
            <a:pPr lvl="1"/>
            <a:r>
              <a:rPr lang="en-US" sz="1600" dirty="0" smtClean="0"/>
              <a:t>42 CAST Safety Enhancements def. since 2007</a:t>
            </a:r>
          </a:p>
          <a:p>
            <a:pPr lvl="1"/>
            <a:r>
              <a:rPr lang="en-US" sz="1600" dirty="0" smtClean="0"/>
              <a:t>FAA Automation Working Group findings</a:t>
            </a:r>
          </a:p>
          <a:p>
            <a:pPr lvl="1">
              <a:spcAft>
                <a:spcPts val="1200"/>
              </a:spcAft>
            </a:pPr>
            <a:r>
              <a:rPr lang="en-US" sz="1600" dirty="0" err="1" smtClean="0"/>
              <a:t>AvSP</a:t>
            </a:r>
            <a:r>
              <a:rPr lang="en-US" sz="1600" dirty="0" smtClean="0"/>
              <a:t> Tall Poles studies (2010, 2013) [rev. (2016)]</a:t>
            </a:r>
          </a:p>
          <a:p>
            <a:pPr marL="231775" indent="-231775"/>
            <a:r>
              <a:rPr lang="en-US" sz="2000" dirty="0"/>
              <a:t>Opportunity to demonstrate near-term benefit</a:t>
            </a:r>
          </a:p>
          <a:p>
            <a:pPr marL="631825" lvl="1" indent="-231775"/>
            <a:r>
              <a:rPr lang="en-US" sz="1600" dirty="0"/>
              <a:t>Many terminal area safety decisions have longer time horizons - requirement for information is often an hour or more ahead rather than minutes or </a:t>
            </a:r>
            <a:r>
              <a:rPr lang="en-US" sz="1600" dirty="0" smtClean="0"/>
              <a:t>seconds</a:t>
            </a:r>
          </a:p>
          <a:p>
            <a:pPr marL="230188" indent="-230188"/>
            <a:r>
              <a:rPr lang="en-US" sz="2000" dirty="0" smtClean="0"/>
              <a:t>Proactive mitigation of future TA risks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Domain of most-likely unknown unknowns regarding transformation to ARMD/AOSP vision (ATM+1,2,3) (e.g. FIM, TBO, EVO, UAS in the NAS</a:t>
            </a:r>
            <a:r>
              <a:rPr lang="en-US" sz="1600" dirty="0"/>
              <a:t>)</a:t>
            </a:r>
          </a:p>
          <a:p>
            <a:pPr marL="231775" indent="-231775"/>
            <a:r>
              <a:rPr lang="en-US" sz="2000" dirty="0" smtClean="0"/>
              <a:t>Potential </a:t>
            </a:r>
            <a:r>
              <a:rPr lang="en-US" sz="2000" dirty="0"/>
              <a:t>non-safety </a:t>
            </a:r>
            <a:r>
              <a:rPr lang="en-US" sz="2000" dirty="0" smtClean="0"/>
              <a:t>benefits</a:t>
            </a:r>
          </a:p>
          <a:p>
            <a:pPr lvl="1"/>
            <a:r>
              <a:rPr lang="en-US" sz="1600" dirty="0" smtClean="0"/>
              <a:t>Quick-turn operational efficiencies enabled with justifiable (data-driven) confidence</a:t>
            </a:r>
          </a:p>
          <a:p>
            <a:pPr lvl="1"/>
            <a:r>
              <a:rPr lang="en-US" sz="1600" dirty="0" smtClean="0"/>
              <a:t>Safety </a:t>
            </a:r>
            <a:r>
              <a:rPr lang="en-US" sz="1600" dirty="0"/>
              <a:t>technologies </a:t>
            </a:r>
            <a:r>
              <a:rPr lang="en-US" sz="1600" dirty="0" smtClean="0"/>
              <a:t>more </a:t>
            </a:r>
            <a:r>
              <a:rPr lang="en-US" sz="1600" dirty="0"/>
              <a:t>likely to be implemented when they </a:t>
            </a:r>
            <a:r>
              <a:rPr lang="en-US" sz="1600" dirty="0" smtClean="0"/>
              <a:t>also demonstrate </a:t>
            </a:r>
            <a:r>
              <a:rPr lang="en-US" sz="1600" dirty="0"/>
              <a:t>positive </a:t>
            </a:r>
            <a:r>
              <a:rPr lang="en-US" sz="1600" dirty="0" smtClean="0"/>
              <a:t>ROI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139" y="1214658"/>
            <a:ext cx="3203910" cy="14117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6" name="Picture 2" descr="https://flyawaysimulation.com/media/images1/Image/congestion-chaos-airc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40" y="4682160"/>
            <a:ext cx="2407709" cy="1577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i.ytimg.com/vi/Maic3IzHSew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1706" r="7367" b="21779"/>
          <a:stretch/>
        </p:blipFill>
        <p:spPr bwMode="auto">
          <a:xfrm>
            <a:off x="5711939" y="2879564"/>
            <a:ext cx="2950311" cy="15493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9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irspace_FY08_12Month_FINAL">
  <a:themeElements>
    <a:clrScheme name="Airspace_FY08_12Month_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rspace_FY08_12Month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Airspace_FY08_12Month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pace_FY08_12Month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pace_FY08_12Month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pace_FY08_12Month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pace_FY08_12Month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pace_FY08_12Month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pace_FY08_12Month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pace_FY08_12Month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pace_FY08_12Month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pace_FY08_12Month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pace_FY08_12Month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pace_FY08_12Month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8EEFF0-2707-4A1D-A680-87FD56CAB91F}"/>
</file>

<file path=customXml/itemProps2.xml><?xml version="1.0" encoding="utf-8"?>
<ds:datastoreItem xmlns:ds="http://schemas.openxmlformats.org/officeDocument/2006/customXml" ds:itemID="{63228CF2-20AC-4688-AAAE-03B91AF2690C}"/>
</file>

<file path=customXml/itemProps3.xml><?xml version="1.0" encoding="utf-8"?>
<ds:datastoreItem xmlns:ds="http://schemas.openxmlformats.org/officeDocument/2006/customXml" ds:itemID="{2AECB6A9-5022-4557-9CB7-3E98562B73B7}"/>
</file>

<file path=docProps/app.xml><?xml version="1.0" encoding="utf-8"?>
<Properties xmlns="http://schemas.openxmlformats.org/officeDocument/2006/extended-properties" xmlns:vt="http://schemas.openxmlformats.org/officeDocument/2006/docPropsVTypes">
  <TotalTime>23014</TotalTime>
  <Words>2273</Words>
  <Application>Microsoft Macintosh PowerPoint</Application>
  <PresentationFormat>On-screen Show (4:3)</PresentationFormat>
  <Paragraphs>380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Airspace_FY08_12Month_FINAL</vt:lpstr>
      <vt:lpstr>PowerPoint Presentation</vt:lpstr>
      <vt:lpstr>Scope of System-Wide Safety (SWS) Project</vt:lpstr>
      <vt:lpstr>System-Wide Safety Project Summary: Technical Challenges</vt:lpstr>
      <vt:lpstr>Thrust 5 – RSSA Concept and Roadmap</vt:lpstr>
      <vt:lpstr>Thrust 5 RSSA Roadmap (Epoch 1)</vt:lpstr>
      <vt:lpstr>RSSA Domain Space</vt:lpstr>
      <vt:lpstr>RSSA Domain Space – TC Coverage</vt:lpstr>
      <vt:lpstr>RSSA Domain Space – State of the Art*</vt:lpstr>
      <vt:lpstr>Impact/Benefit – Terminal Area Operations</vt:lpstr>
      <vt:lpstr>Impact/Benefit – Emerging Operations</vt:lpstr>
      <vt:lpstr> System-Wide Safety Assurance (SWSA) RTT Status </vt:lpstr>
      <vt:lpstr>Backup</vt:lpstr>
      <vt:lpstr>UAS Operational Environments*</vt:lpstr>
      <vt:lpstr>Potential Out-year RSSA TCs (draft)</vt:lpstr>
      <vt:lpstr>5 – Real-time System-wide Safety Assurance</vt:lpstr>
    </vt:vector>
  </TitlesOfParts>
  <Company>NASA LaRC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LMIT ODIN</dc:creator>
  <cp:lastModifiedBy>Xiaogong Lee</cp:lastModifiedBy>
  <cp:revision>1011</cp:revision>
  <cp:lastPrinted>2017-02-09T17:59:08Z</cp:lastPrinted>
  <dcterms:created xsi:type="dcterms:W3CDTF">2015-07-07T18:34:05Z</dcterms:created>
  <dcterms:modified xsi:type="dcterms:W3CDTF">2017-03-09T17:28:15Z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