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5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</p:sldMasterIdLst>
  <p:notesMasterIdLst>
    <p:notesMasterId r:id="rId30"/>
  </p:notesMasterIdLst>
  <p:handoutMasterIdLst>
    <p:handoutMasterId r:id="rId31"/>
  </p:handoutMasterIdLst>
  <p:sldIdLst>
    <p:sldId id="306" r:id="rId2"/>
    <p:sldId id="399" r:id="rId3"/>
    <p:sldId id="349" r:id="rId4"/>
    <p:sldId id="436" r:id="rId5"/>
    <p:sldId id="313" r:id="rId6"/>
    <p:sldId id="372" r:id="rId7"/>
    <p:sldId id="374" r:id="rId8"/>
    <p:sldId id="375" r:id="rId9"/>
    <p:sldId id="400" r:id="rId10"/>
    <p:sldId id="404" r:id="rId11"/>
    <p:sldId id="437" r:id="rId12"/>
    <p:sldId id="416" r:id="rId13"/>
    <p:sldId id="417" r:id="rId14"/>
    <p:sldId id="418" r:id="rId15"/>
    <p:sldId id="419" r:id="rId16"/>
    <p:sldId id="420" r:id="rId17"/>
    <p:sldId id="401" r:id="rId18"/>
    <p:sldId id="402" r:id="rId19"/>
    <p:sldId id="397" r:id="rId20"/>
    <p:sldId id="403" r:id="rId21"/>
    <p:sldId id="427" r:id="rId22"/>
    <p:sldId id="444" r:id="rId23"/>
    <p:sldId id="439" r:id="rId24"/>
    <p:sldId id="440" r:id="rId25"/>
    <p:sldId id="441" r:id="rId26"/>
    <p:sldId id="442" r:id="rId27"/>
    <p:sldId id="443" r:id="rId28"/>
    <p:sldId id="435" r:id="rId29"/>
  </p:sldIdLst>
  <p:sldSz cx="9144000" cy="6858000" type="screen4x3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96">
          <p15:clr>
            <a:srgbClr val="A4A3A4"/>
          </p15:clr>
        </p15:guide>
        <p15:guide id="2" pos="3696">
          <p15:clr>
            <a:srgbClr val="A4A3A4"/>
          </p15:clr>
        </p15:guide>
        <p15:guide id="3" orient="horz">
          <p15:clr>
            <a:srgbClr val="A4A3A4"/>
          </p15:clr>
        </p15:guide>
        <p15:guide id="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16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C99F"/>
    <a:srgbClr val="F6ACCF"/>
    <a:srgbClr val="F797E5"/>
    <a:srgbClr val="C2419E"/>
    <a:srgbClr val="FFFF66"/>
    <a:srgbClr val="385D8A"/>
    <a:srgbClr val="D09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583" autoAdjust="0"/>
    <p:restoredTop sz="96014" autoAdjust="0"/>
  </p:normalViewPr>
  <p:slideViewPr>
    <p:cSldViewPr>
      <p:cViewPr varScale="1">
        <p:scale>
          <a:sx n="91" d="100"/>
          <a:sy n="91" d="100"/>
        </p:scale>
        <p:origin x="1806" y="84"/>
      </p:cViewPr>
      <p:guideLst>
        <p:guide orient="horz" pos="2496"/>
        <p:guide pos="3696"/>
        <p:guide orient="horz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-1680" y="-78"/>
      </p:cViewPr>
      <p:guideLst>
        <p:guide orient="horz" pos="2928"/>
        <p:guide pos="216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participants</c:v>
                </c:pt>
              </c:strCache>
            </c:strRef>
          </c:tx>
          <c:cat>
            <c:strRef>
              <c:f>Sheet1!$A$2:$A$13</c:f>
              <c:strCache>
                <c:ptCount val="8"/>
                <c:pt idx="0">
                  <c:v>Government</c:v>
                </c:pt>
                <c:pt idx="1">
                  <c:v>Georgia Tech</c:v>
                </c:pt>
                <c:pt idx="2">
                  <c:v>Purdue</c:v>
                </c:pt>
                <c:pt idx="3">
                  <c:v>Texas A&amp;M </c:v>
                </c:pt>
                <c:pt idx="4">
                  <c:v>Ohio State</c:v>
                </c:pt>
                <c:pt idx="5">
                  <c:v>Iowa State</c:v>
                </c:pt>
                <c:pt idx="6">
                  <c:v>Florida Tech</c:v>
                </c:pt>
                <c:pt idx="7">
                  <c:v>Consultant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5</c:v>
                </c:pt>
                <c:pt idx="1">
                  <c:v>2</c:v>
                </c:pt>
                <c:pt idx="2">
                  <c:v>3</c:v>
                </c:pt>
                <c:pt idx="3">
                  <c:v>1</c:v>
                </c:pt>
                <c:pt idx="4">
                  <c:v>2</c:v>
                </c:pt>
                <c:pt idx="5">
                  <c:v>1</c:v>
                </c:pt>
                <c:pt idx="6">
                  <c:v>1</c:v>
                </c:pt>
                <c:pt idx="7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54-47AA-BBD8-8A827C8E98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participants</c:v>
                </c:pt>
              </c:strCache>
            </c:strRef>
          </c:tx>
          <c:cat>
            <c:strRef>
              <c:f>Sheet1!$A$2:$A$13</c:f>
              <c:strCache>
                <c:ptCount val="8"/>
                <c:pt idx="0">
                  <c:v>Airframe</c:v>
                </c:pt>
                <c:pt idx="1">
                  <c:v>Airport</c:v>
                </c:pt>
                <c:pt idx="2">
                  <c:v>Engine</c:v>
                </c:pt>
                <c:pt idx="3">
                  <c:v>Operator</c:v>
                </c:pt>
                <c:pt idx="4">
                  <c:v>Simulation</c:v>
                </c:pt>
                <c:pt idx="5">
                  <c:v>Consultant</c:v>
                </c:pt>
                <c:pt idx="6">
                  <c:v>Government</c:v>
                </c:pt>
                <c:pt idx="7">
                  <c:v>Academia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2</c:v>
                </c:pt>
                <c:pt idx="5">
                  <c:v>3</c:v>
                </c:pt>
                <c:pt idx="6">
                  <c:v>2</c:v>
                </c:pt>
                <c:pt idx="7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0B-4BE4-B53E-4E9BD8D2A4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participants</c:v>
                </c:pt>
              </c:strCache>
            </c:strRef>
          </c:tx>
          <c:cat>
            <c:strRef>
              <c:f>Sheet1!$A$2:$A$13</c:f>
              <c:strCache>
                <c:ptCount val="5"/>
                <c:pt idx="0">
                  <c:v>FAA</c:v>
                </c:pt>
                <c:pt idx="1">
                  <c:v>NASA</c:v>
                </c:pt>
                <c:pt idx="2">
                  <c:v>AFRL</c:v>
                </c:pt>
                <c:pt idx="3">
                  <c:v>Industry</c:v>
                </c:pt>
                <c:pt idx="4">
                  <c:v>Academia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7</c:v>
                </c:pt>
                <c:pt idx="1">
                  <c:v>3</c:v>
                </c:pt>
                <c:pt idx="2">
                  <c:v>1</c:v>
                </c:pt>
                <c:pt idx="3">
                  <c:v>5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47-479D-ACE9-916DDC3454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2967363158661"/>
          <c:y val="7.4291669683123493E-2"/>
          <c:w val="0.82823458795976646"/>
          <c:h val="0.50242113926109178"/>
        </c:manualLayout>
      </c:layout>
      <c:barChart>
        <c:barDir val="col"/>
        <c:grouping val="stacked"/>
        <c:varyColors val="0"/>
        <c:ser>
          <c:idx val="0"/>
          <c:order val="0"/>
          <c:tx>
            <c:v>Workshop 0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Sheet1!$A$4:$A$27</c:f>
              <c:strCache>
                <c:ptCount val="24"/>
                <c:pt idx="0">
                  <c:v>Autonomy/Automation</c:v>
                </c:pt>
                <c:pt idx="1">
                  <c:v>Cost</c:v>
                </c:pt>
                <c:pt idx="2">
                  <c:v>Training</c:v>
                </c:pt>
                <c:pt idx="3">
                  <c:v>Airport</c:v>
                </c:pt>
                <c:pt idx="4">
                  <c:v>Airspace</c:v>
                </c:pt>
                <c:pt idx="5">
                  <c:v>Safe</c:v>
                </c:pt>
                <c:pt idx="6">
                  <c:v>Certification/Regulation</c:v>
                </c:pt>
                <c:pt idx="7">
                  <c:v>Airframe/Structure/Design</c:v>
                </c:pt>
                <c:pt idx="8">
                  <c:v>Electric</c:v>
                </c:pt>
                <c:pt idx="9">
                  <c:v>Operator</c:v>
                </c:pt>
                <c:pt idx="10">
                  <c:v>Maintenance</c:v>
                </c:pt>
                <c:pt idx="11">
                  <c:v>UAV/UAS/Drone</c:v>
                </c:pt>
                <c:pt idx="12">
                  <c:v>Fuel</c:v>
                </c:pt>
                <c:pt idx="13">
                  <c:v>Infrastructure</c:v>
                </c:pt>
                <c:pt idx="14">
                  <c:v>Market</c:v>
                </c:pt>
                <c:pt idx="15">
                  <c:v>Manufacturing</c:v>
                </c:pt>
                <c:pt idx="16">
                  <c:v>Material</c:v>
                </c:pt>
                <c:pt idx="17">
                  <c:v>Interface</c:v>
                </c:pt>
                <c:pt idx="18">
                  <c:v>Data</c:v>
                </c:pt>
                <c:pt idx="19">
                  <c:v>Urban/Taxi</c:v>
                </c:pt>
                <c:pt idx="20">
                  <c:v>Software</c:v>
                </c:pt>
                <c:pt idx="21">
                  <c:v>Runway</c:v>
                </c:pt>
                <c:pt idx="22">
                  <c:v>Simulator/Simulation</c:v>
                </c:pt>
                <c:pt idx="23">
                  <c:v>COTS</c:v>
                </c:pt>
              </c:strCache>
            </c:strRef>
          </c:cat>
          <c:val>
            <c:numRef>
              <c:f>Sheet1!$D$4:$D$27</c:f>
              <c:numCache>
                <c:formatCode>General</c:formatCode>
                <c:ptCount val="24"/>
                <c:pt idx="0">
                  <c:v>9.3896713615023476E-3</c:v>
                </c:pt>
                <c:pt idx="1">
                  <c:v>6.4553990610328642E-3</c:v>
                </c:pt>
                <c:pt idx="2">
                  <c:v>4.9882629107981221E-3</c:v>
                </c:pt>
                <c:pt idx="3">
                  <c:v>5.8685446009389668E-3</c:v>
                </c:pt>
                <c:pt idx="4">
                  <c:v>4.6948356807511738E-3</c:v>
                </c:pt>
                <c:pt idx="5">
                  <c:v>5.8685446009389668E-3</c:v>
                </c:pt>
                <c:pt idx="6">
                  <c:v>6.4553990610328642E-3</c:v>
                </c:pt>
                <c:pt idx="7">
                  <c:v>7.335680751173709E-3</c:v>
                </c:pt>
                <c:pt idx="8">
                  <c:v>4.4014084507042256E-3</c:v>
                </c:pt>
                <c:pt idx="9">
                  <c:v>4.4014084507042256E-3</c:v>
                </c:pt>
                <c:pt idx="10">
                  <c:v>5.8685446009389668E-3</c:v>
                </c:pt>
                <c:pt idx="11">
                  <c:v>2.0539906103286387E-3</c:v>
                </c:pt>
                <c:pt idx="12">
                  <c:v>4.4014084507042256E-3</c:v>
                </c:pt>
                <c:pt idx="13">
                  <c:v>2.9342723004694834E-3</c:v>
                </c:pt>
                <c:pt idx="14">
                  <c:v>1.4671361502347417E-3</c:v>
                </c:pt>
                <c:pt idx="15">
                  <c:v>4.1079812206572773E-3</c:v>
                </c:pt>
                <c:pt idx="16">
                  <c:v>1.1737089201877935E-3</c:v>
                </c:pt>
                <c:pt idx="17">
                  <c:v>2.9342723004694836E-4</c:v>
                </c:pt>
                <c:pt idx="18">
                  <c:v>1.1737089201877935E-3</c:v>
                </c:pt>
                <c:pt idx="19">
                  <c:v>5.8685446009389673E-4</c:v>
                </c:pt>
                <c:pt idx="20">
                  <c:v>2.9342723004694836E-4</c:v>
                </c:pt>
                <c:pt idx="21">
                  <c:v>8.8028169014084509E-4</c:v>
                </c:pt>
                <c:pt idx="22">
                  <c:v>0</c:v>
                </c:pt>
                <c:pt idx="23">
                  <c:v>2.9342723004694836E-4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C7-422D-AE71-763242F633CF}"/>
            </c:ext>
          </c:extLst>
        </c:ser>
        <c:ser>
          <c:idx val="1"/>
          <c:order val="1"/>
          <c:tx>
            <c:v>Workshop 1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Sheet1!$A$4:$A$27</c:f>
              <c:strCache>
                <c:ptCount val="24"/>
                <c:pt idx="0">
                  <c:v>Autonomy/Automation</c:v>
                </c:pt>
                <c:pt idx="1">
                  <c:v>Cost</c:v>
                </c:pt>
                <c:pt idx="2">
                  <c:v>Training</c:v>
                </c:pt>
                <c:pt idx="3">
                  <c:v>Airport</c:v>
                </c:pt>
                <c:pt idx="4">
                  <c:v>Airspace</c:v>
                </c:pt>
                <c:pt idx="5">
                  <c:v>Safe</c:v>
                </c:pt>
                <c:pt idx="6">
                  <c:v>Certification/Regulation</c:v>
                </c:pt>
                <c:pt idx="7">
                  <c:v>Airframe/Structure/Design</c:v>
                </c:pt>
                <c:pt idx="8">
                  <c:v>Electric</c:v>
                </c:pt>
                <c:pt idx="9">
                  <c:v>Operator</c:v>
                </c:pt>
                <c:pt idx="10">
                  <c:v>Maintenance</c:v>
                </c:pt>
                <c:pt idx="11">
                  <c:v>UAV/UAS/Drone</c:v>
                </c:pt>
                <c:pt idx="12">
                  <c:v>Fuel</c:v>
                </c:pt>
                <c:pt idx="13">
                  <c:v>Infrastructure</c:v>
                </c:pt>
                <c:pt idx="14">
                  <c:v>Market</c:v>
                </c:pt>
                <c:pt idx="15">
                  <c:v>Manufacturing</c:v>
                </c:pt>
                <c:pt idx="16">
                  <c:v>Material</c:v>
                </c:pt>
                <c:pt idx="17">
                  <c:v>Interface</c:v>
                </c:pt>
                <c:pt idx="18">
                  <c:v>Data</c:v>
                </c:pt>
                <c:pt idx="19">
                  <c:v>Urban/Taxi</c:v>
                </c:pt>
                <c:pt idx="20">
                  <c:v>Software</c:v>
                </c:pt>
                <c:pt idx="21">
                  <c:v>Runway</c:v>
                </c:pt>
                <c:pt idx="22">
                  <c:v>Simulator/Simulation</c:v>
                </c:pt>
                <c:pt idx="23">
                  <c:v>COTS</c:v>
                </c:pt>
              </c:strCache>
            </c:strRef>
          </c:cat>
          <c:val>
            <c:numRef>
              <c:f>Sheet1!$E$4:$E$27</c:f>
              <c:numCache>
                <c:formatCode>General</c:formatCode>
                <c:ptCount val="24"/>
                <c:pt idx="0">
                  <c:v>1.0535013426977897E-2</c:v>
                </c:pt>
                <c:pt idx="1">
                  <c:v>7.0233422846519315E-3</c:v>
                </c:pt>
                <c:pt idx="2">
                  <c:v>8.0561867382772153E-3</c:v>
                </c:pt>
                <c:pt idx="3">
                  <c:v>5.9904978310266477E-3</c:v>
                </c:pt>
                <c:pt idx="4">
                  <c:v>7.0233422846519315E-3</c:v>
                </c:pt>
                <c:pt idx="5">
                  <c:v>5.3707911588514769E-3</c:v>
                </c:pt>
                <c:pt idx="6">
                  <c:v>4.1313778145011361E-3</c:v>
                </c:pt>
                <c:pt idx="7">
                  <c:v>2.8919644701507954E-3</c:v>
                </c:pt>
                <c:pt idx="8">
                  <c:v>2.6853955794257384E-3</c:v>
                </c:pt>
                <c:pt idx="9">
                  <c:v>2.6853955794257384E-3</c:v>
                </c:pt>
                <c:pt idx="10">
                  <c:v>1.032844453625284E-3</c:v>
                </c:pt>
                <c:pt idx="11">
                  <c:v>4.3379467052261931E-3</c:v>
                </c:pt>
                <c:pt idx="12">
                  <c:v>1.8591200165255113E-3</c:v>
                </c:pt>
                <c:pt idx="13">
                  <c:v>2.8919644701507954E-3</c:v>
                </c:pt>
                <c:pt idx="14">
                  <c:v>4.3379467052261931E-3</c:v>
                </c:pt>
                <c:pt idx="15">
                  <c:v>1.2394133443503407E-3</c:v>
                </c:pt>
                <c:pt idx="16">
                  <c:v>1.8591200165255113E-3</c:v>
                </c:pt>
                <c:pt idx="17">
                  <c:v>2.6853955794257384E-3</c:v>
                </c:pt>
                <c:pt idx="18">
                  <c:v>1.6525511258004544E-3</c:v>
                </c:pt>
                <c:pt idx="19">
                  <c:v>2.0656889072505681E-3</c:v>
                </c:pt>
                <c:pt idx="20">
                  <c:v>2.272257797975625E-3</c:v>
                </c:pt>
                <c:pt idx="21">
                  <c:v>1.6525511258004544E-3</c:v>
                </c:pt>
                <c:pt idx="22">
                  <c:v>2.272257797975625E-3</c:v>
                </c:pt>
                <c:pt idx="23">
                  <c:v>1.4459822350753977E-3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3C7-422D-AE71-763242F633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2253440"/>
        <c:axId val="32255360"/>
      </c:barChart>
      <c:catAx>
        <c:axId val="322534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 algn="ctr" rtl="0">
                  <a:defRPr lang="en-US" sz="1200" b="1" i="0" u="none" strike="noStrike" kern="1200" cap="all" baseline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 i="0" u="none" strike="noStrike" kern="1200" cap="all" baseline="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n-lt"/>
                    <a:ea typeface="+mn-ea"/>
                    <a:cs typeface="+mn-cs"/>
                  </a:rPr>
                  <a:t>Words </a:t>
                </a:r>
                <a:r>
                  <a:rPr lang="en-US" sz="1200" b="1" i="0" u="none" strike="noStrike" kern="1200" cap="all" baseline="0" dirty="0" smtClean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n-lt"/>
                    <a:ea typeface="+mn-ea"/>
                    <a:cs typeface="+mn-cs"/>
                  </a:rPr>
                  <a:t>Of </a:t>
                </a:r>
                <a:r>
                  <a:rPr lang="en-US" sz="1200" b="1" i="0" u="none" strike="noStrike" kern="1200" cap="all" baseline="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n-lt"/>
                    <a:ea typeface="+mn-ea"/>
                    <a:cs typeface="+mn-cs"/>
                  </a:rPr>
                  <a:t>Interest</a:t>
                </a:r>
              </a:p>
            </c:rich>
          </c:tx>
          <c:layout>
            <c:manualLayout>
              <c:xMode val="edge"/>
              <c:yMode val="edge"/>
              <c:x val="0.39522974589192389"/>
              <c:y val="0.9558143316857299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 algn="ctr" rtl="0">
                <a:defRPr lang="en-US" sz="1200" b="1" i="0" u="none" strike="noStrike" kern="1200" cap="all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255360"/>
        <c:crosses val="autoZero"/>
        <c:auto val="1"/>
        <c:lblAlgn val="ctr"/>
        <c:lblOffset val="100"/>
        <c:noMultiLvlLbl val="0"/>
      </c:catAx>
      <c:valAx>
        <c:axId val="32255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lang="en-US" sz="1200" b="1" i="0" u="none" strike="noStrike" kern="1200" cap="all" baseline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 i="0" u="none" strike="noStrike" kern="1200" cap="all" baseline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n-lt"/>
                    <a:ea typeface="+mn-ea"/>
                    <a:cs typeface="+mn-cs"/>
                  </a:rPr>
                  <a:t>Total Word Density in W0 &amp; W1</a:t>
                </a:r>
              </a:p>
            </c:rich>
          </c:tx>
          <c:layout>
            <c:manualLayout>
              <c:xMode val="edge"/>
              <c:yMode val="edge"/>
              <c:x val="0"/>
              <c:y val="0.2495211436963153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algn="ctr" rtl="0">
                <a:defRPr lang="en-US" sz="1200" b="1" i="0" u="none" strike="noStrike" kern="1200" cap="all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253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3755474234143137"/>
          <c:y val="0.1072728795935364"/>
          <c:w val="0.18835449937668658"/>
          <c:h val="8.449160017938016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207795667332628"/>
          <c:y val="2.4536456711033189E-2"/>
          <c:w val="0.85887274989808837"/>
          <c:h val="0.53660893503177876"/>
        </c:manualLayout>
      </c:layout>
      <c:barChart>
        <c:barDir val="col"/>
        <c:grouping val="clustered"/>
        <c:varyColors val="0"/>
        <c:ser>
          <c:idx val="0"/>
          <c:order val="0"/>
          <c:tx>
            <c:v>Workshop 0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Sheet1!$A$4:$A$27</c:f>
              <c:strCache>
                <c:ptCount val="24"/>
                <c:pt idx="0">
                  <c:v>Training</c:v>
                </c:pt>
                <c:pt idx="1">
                  <c:v>Market</c:v>
                </c:pt>
                <c:pt idx="2">
                  <c:v>Interface</c:v>
                </c:pt>
                <c:pt idx="3">
                  <c:v>Airspace</c:v>
                </c:pt>
                <c:pt idx="4">
                  <c:v>UAV/UAS/Drone</c:v>
                </c:pt>
                <c:pt idx="5">
                  <c:v>Simulator/Simulation</c:v>
                </c:pt>
                <c:pt idx="6">
                  <c:v>Software</c:v>
                </c:pt>
                <c:pt idx="7">
                  <c:v>Urban/Taxi</c:v>
                </c:pt>
                <c:pt idx="8">
                  <c:v>COTS</c:v>
                </c:pt>
                <c:pt idx="9">
                  <c:v>Autonomy/Automation</c:v>
                </c:pt>
                <c:pt idx="10">
                  <c:v>Runway</c:v>
                </c:pt>
                <c:pt idx="11">
                  <c:v>Material</c:v>
                </c:pt>
                <c:pt idx="12">
                  <c:v>Cost</c:v>
                </c:pt>
                <c:pt idx="13">
                  <c:v>Data</c:v>
                </c:pt>
                <c:pt idx="14">
                  <c:v>Airport</c:v>
                </c:pt>
                <c:pt idx="15">
                  <c:v>Infrastructure</c:v>
                </c:pt>
                <c:pt idx="16">
                  <c:v>Safe</c:v>
                </c:pt>
                <c:pt idx="17">
                  <c:v>Electric</c:v>
                </c:pt>
                <c:pt idx="18">
                  <c:v>Operator</c:v>
                </c:pt>
                <c:pt idx="19">
                  <c:v>Certification/Regulation</c:v>
                </c:pt>
                <c:pt idx="20">
                  <c:v>Fuel</c:v>
                </c:pt>
                <c:pt idx="21">
                  <c:v>Manufacturing</c:v>
                </c:pt>
                <c:pt idx="22">
                  <c:v>Airframe/Structure/Design</c:v>
                </c:pt>
                <c:pt idx="23">
                  <c:v>Maintenance</c:v>
                </c:pt>
              </c:strCache>
            </c:strRef>
          </c:cat>
          <c:val>
            <c:numRef>
              <c:f>Sheet1!$D$4:$D$27</c:f>
              <c:numCache>
                <c:formatCode>General</c:formatCode>
                <c:ptCount val="24"/>
                <c:pt idx="0">
                  <c:v>4.9882629107981221E-3</c:v>
                </c:pt>
                <c:pt idx="1">
                  <c:v>1.4671361502347417E-3</c:v>
                </c:pt>
                <c:pt idx="2">
                  <c:v>2.9342723004694836E-4</c:v>
                </c:pt>
                <c:pt idx="3">
                  <c:v>4.6948356807511738E-3</c:v>
                </c:pt>
                <c:pt idx="4">
                  <c:v>2.0539906103286387E-3</c:v>
                </c:pt>
                <c:pt idx="5">
                  <c:v>0</c:v>
                </c:pt>
                <c:pt idx="6">
                  <c:v>2.9342723004694836E-4</c:v>
                </c:pt>
                <c:pt idx="7">
                  <c:v>5.8685446009389673E-4</c:v>
                </c:pt>
                <c:pt idx="8">
                  <c:v>2.9342723004694836E-4</c:v>
                </c:pt>
                <c:pt idx="9">
                  <c:v>9.3896713615023476E-3</c:v>
                </c:pt>
                <c:pt idx="10">
                  <c:v>8.8028169014084509E-4</c:v>
                </c:pt>
                <c:pt idx="11">
                  <c:v>1.1737089201877935E-3</c:v>
                </c:pt>
                <c:pt idx="12">
                  <c:v>6.4553990610328642E-3</c:v>
                </c:pt>
                <c:pt idx="13">
                  <c:v>1.1737089201877935E-3</c:v>
                </c:pt>
                <c:pt idx="14">
                  <c:v>5.8685446009389668E-3</c:v>
                </c:pt>
                <c:pt idx="15">
                  <c:v>2.9342723004694834E-3</c:v>
                </c:pt>
                <c:pt idx="16">
                  <c:v>5.8685446009389668E-3</c:v>
                </c:pt>
                <c:pt idx="17">
                  <c:v>4.4014084507042256E-3</c:v>
                </c:pt>
                <c:pt idx="18">
                  <c:v>4.4014084507042256E-3</c:v>
                </c:pt>
                <c:pt idx="19">
                  <c:v>6.4553990610328642E-3</c:v>
                </c:pt>
                <c:pt idx="20">
                  <c:v>4.4014084507042256E-3</c:v>
                </c:pt>
                <c:pt idx="21">
                  <c:v>4.1079812206572773E-3</c:v>
                </c:pt>
                <c:pt idx="22">
                  <c:v>7.335680751173709E-3</c:v>
                </c:pt>
                <c:pt idx="23">
                  <c:v>5.8685446009389668E-3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C2-4D7E-A4AB-D056A564C80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Workshop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Sheet1!$A$4:$A$27</c:f>
              <c:strCache>
                <c:ptCount val="24"/>
                <c:pt idx="0">
                  <c:v>Training</c:v>
                </c:pt>
                <c:pt idx="1">
                  <c:v>Market</c:v>
                </c:pt>
                <c:pt idx="2">
                  <c:v>Interface</c:v>
                </c:pt>
                <c:pt idx="3">
                  <c:v>Airspace</c:v>
                </c:pt>
                <c:pt idx="4">
                  <c:v>UAV/UAS/Drone</c:v>
                </c:pt>
                <c:pt idx="5">
                  <c:v>Simulator/Simulation</c:v>
                </c:pt>
                <c:pt idx="6">
                  <c:v>Software</c:v>
                </c:pt>
                <c:pt idx="7">
                  <c:v>Urban/Taxi</c:v>
                </c:pt>
                <c:pt idx="8">
                  <c:v>COTS</c:v>
                </c:pt>
                <c:pt idx="9">
                  <c:v>Autonomy/Automation</c:v>
                </c:pt>
                <c:pt idx="10">
                  <c:v>Runway</c:v>
                </c:pt>
                <c:pt idx="11">
                  <c:v>Material</c:v>
                </c:pt>
                <c:pt idx="12">
                  <c:v>Cost</c:v>
                </c:pt>
                <c:pt idx="13">
                  <c:v>Data</c:v>
                </c:pt>
                <c:pt idx="14">
                  <c:v>Airport</c:v>
                </c:pt>
                <c:pt idx="15">
                  <c:v>Infrastructure</c:v>
                </c:pt>
                <c:pt idx="16">
                  <c:v>Safe</c:v>
                </c:pt>
                <c:pt idx="17">
                  <c:v>Electric</c:v>
                </c:pt>
                <c:pt idx="18">
                  <c:v>Operator</c:v>
                </c:pt>
                <c:pt idx="19">
                  <c:v>Certification/Regulation</c:v>
                </c:pt>
                <c:pt idx="20">
                  <c:v>Fuel</c:v>
                </c:pt>
                <c:pt idx="21">
                  <c:v>Manufacturing</c:v>
                </c:pt>
                <c:pt idx="22">
                  <c:v>Airframe/Structure/Design</c:v>
                </c:pt>
                <c:pt idx="23">
                  <c:v>Maintenance</c:v>
                </c:pt>
              </c:strCache>
            </c:strRef>
          </c:cat>
          <c:val>
            <c:numRef>
              <c:f>Sheet1!$E$4:$E$27</c:f>
              <c:numCache>
                <c:formatCode>General</c:formatCode>
                <c:ptCount val="24"/>
                <c:pt idx="0">
                  <c:v>8.0561867382772153E-3</c:v>
                </c:pt>
                <c:pt idx="1">
                  <c:v>4.3379467052261931E-3</c:v>
                </c:pt>
                <c:pt idx="2">
                  <c:v>2.6853955794257384E-3</c:v>
                </c:pt>
                <c:pt idx="3">
                  <c:v>7.0233422846519315E-3</c:v>
                </c:pt>
                <c:pt idx="4">
                  <c:v>4.3379467052261931E-3</c:v>
                </c:pt>
                <c:pt idx="5">
                  <c:v>2.272257797975625E-3</c:v>
                </c:pt>
                <c:pt idx="6">
                  <c:v>2.272257797975625E-3</c:v>
                </c:pt>
                <c:pt idx="7">
                  <c:v>2.0656889072505681E-3</c:v>
                </c:pt>
                <c:pt idx="8">
                  <c:v>1.4459822350753977E-3</c:v>
                </c:pt>
                <c:pt idx="9">
                  <c:v>1.0535013426977897E-2</c:v>
                </c:pt>
                <c:pt idx="10">
                  <c:v>1.6525511258004544E-3</c:v>
                </c:pt>
                <c:pt idx="11">
                  <c:v>1.8591200165255113E-3</c:v>
                </c:pt>
                <c:pt idx="12">
                  <c:v>7.0233422846519315E-3</c:v>
                </c:pt>
                <c:pt idx="13">
                  <c:v>1.6525511258004544E-3</c:v>
                </c:pt>
                <c:pt idx="14">
                  <c:v>5.9904978310266477E-3</c:v>
                </c:pt>
                <c:pt idx="15">
                  <c:v>2.8919644701507954E-3</c:v>
                </c:pt>
                <c:pt idx="16">
                  <c:v>5.3707911588514769E-3</c:v>
                </c:pt>
                <c:pt idx="17">
                  <c:v>2.6853955794257384E-3</c:v>
                </c:pt>
                <c:pt idx="18">
                  <c:v>2.6853955794257384E-3</c:v>
                </c:pt>
                <c:pt idx="19">
                  <c:v>4.1313778145011361E-3</c:v>
                </c:pt>
                <c:pt idx="20">
                  <c:v>1.8591200165255113E-3</c:v>
                </c:pt>
                <c:pt idx="21">
                  <c:v>1.2394133443503407E-3</c:v>
                </c:pt>
                <c:pt idx="22">
                  <c:v>2.8919644701507954E-3</c:v>
                </c:pt>
                <c:pt idx="23">
                  <c:v>1.032844453625284E-3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0C2-4D7E-A4AB-D056A564C8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34310784"/>
        <c:axId val="34312960"/>
      </c:barChart>
      <c:catAx>
        <c:axId val="3431078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 dirty="0" smtClean="0"/>
                  <a:t>Words </a:t>
                </a:r>
                <a:r>
                  <a:rPr lang="en-US" sz="1200" b="1" dirty="0"/>
                  <a:t>of </a:t>
                </a:r>
                <a:r>
                  <a:rPr lang="en-US" sz="1200" b="1" dirty="0" smtClean="0"/>
                  <a:t>Interest</a:t>
                </a:r>
                <a:endParaRPr lang="en-US" sz="1200" b="1" dirty="0"/>
              </a:p>
            </c:rich>
          </c:tx>
          <c:layout>
            <c:manualLayout>
              <c:xMode val="edge"/>
              <c:yMode val="edge"/>
              <c:x val="0.40520911554992955"/>
              <c:y val="0.948276916179257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312960"/>
        <c:crosses val="autoZero"/>
        <c:auto val="1"/>
        <c:lblAlgn val="ctr"/>
        <c:lblOffset val="100"/>
        <c:noMultiLvlLbl val="0"/>
      </c:catAx>
      <c:valAx>
        <c:axId val="34312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 dirty="0" smtClean="0"/>
                  <a:t>WORD</a:t>
                </a:r>
                <a:r>
                  <a:rPr lang="en-US" sz="1200" b="1" baseline="0" dirty="0" smtClean="0"/>
                  <a:t> DENSITY</a:t>
                </a:r>
                <a:endParaRPr lang="en-US" sz="1200" b="1" dirty="0"/>
              </a:p>
            </c:rich>
          </c:tx>
          <c:layout>
            <c:manualLayout>
              <c:xMode val="edge"/>
              <c:yMode val="edge"/>
              <c:x val="0"/>
              <c:y val="0.1907347039004395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310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5012339366670078"/>
          <c:y val="0.12202978343926248"/>
          <c:w val="0.20412223676400124"/>
          <c:h val="8.813508997067222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91AFB7-D039-CA4E-838D-9B21DA882E90}" type="doc">
      <dgm:prSet loTypeId="urn:microsoft.com/office/officeart/2005/8/layout/vList5" loCatId="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6C2CEF4-56D6-DF43-882C-8A5B5F9FE488}">
      <dgm:prSet phldrT="[Text]" custT="1"/>
      <dgm:spPr/>
      <dgm:t>
        <a:bodyPr/>
        <a:lstStyle/>
        <a:p>
          <a:r>
            <a:rPr lang="en-US" sz="1800" b="1" dirty="0"/>
            <a:t>Certification</a:t>
          </a:r>
        </a:p>
      </dgm:t>
    </dgm:pt>
    <dgm:pt modelId="{935AF605-0EF4-C04F-A080-D21F6986DA8A}" type="parTrans" cxnId="{07C0E5F9-EB41-2742-9C53-3CF927361484}">
      <dgm:prSet/>
      <dgm:spPr/>
      <dgm:t>
        <a:bodyPr/>
        <a:lstStyle/>
        <a:p>
          <a:endParaRPr lang="en-US"/>
        </a:p>
      </dgm:t>
    </dgm:pt>
    <dgm:pt modelId="{84794969-C405-EF48-AA92-3562C4B1BC94}" type="sibTrans" cxnId="{07C0E5F9-EB41-2742-9C53-3CF927361484}">
      <dgm:prSet/>
      <dgm:spPr/>
      <dgm:t>
        <a:bodyPr/>
        <a:lstStyle/>
        <a:p>
          <a:endParaRPr lang="en-US"/>
        </a:p>
      </dgm:t>
    </dgm:pt>
    <dgm:pt modelId="{46DB2429-33B2-1C46-8646-C58D6600368B}">
      <dgm:prSet phldrT="[Text]" custT="1"/>
      <dgm:spPr/>
      <dgm:t>
        <a:bodyPr/>
        <a:lstStyle/>
        <a:p>
          <a:r>
            <a:rPr lang="en-US" sz="1400" dirty="0"/>
            <a:t>How to make the certification process more efficient for new types of aircraft and technologies</a:t>
          </a:r>
        </a:p>
      </dgm:t>
    </dgm:pt>
    <dgm:pt modelId="{B97A1A0C-6E68-1042-BC25-8B8B7174EC77}" type="parTrans" cxnId="{8242CA6D-C0A2-604A-B45E-D641A993BC4C}">
      <dgm:prSet/>
      <dgm:spPr/>
      <dgm:t>
        <a:bodyPr/>
        <a:lstStyle/>
        <a:p>
          <a:endParaRPr lang="en-US"/>
        </a:p>
      </dgm:t>
    </dgm:pt>
    <dgm:pt modelId="{A60A9B5A-D88D-7F4E-972B-070F937BD9B2}" type="sibTrans" cxnId="{8242CA6D-C0A2-604A-B45E-D641A993BC4C}">
      <dgm:prSet/>
      <dgm:spPr/>
      <dgm:t>
        <a:bodyPr/>
        <a:lstStyle/>
        <a:p>
          <a:endParaRPr lang="en-US"/>
        </a:p>
      </dgm:t>
    </dgm:pt>
    <dgm:pt modelId="{0C416883-BC9A-F94A-8DB3-3AB73DF9F7C2}">
      <dgm:prSet phldrT="[Text]" custT="1"/>
      <dgm:spPr/>
      <dgm:t>
        <a:bodyPr/>
        <a:lstStyle/>
        <a:p>
          <a:r>
            <a:rPr lang="en-US" sz="1800" b="1" dirty="0"/>
            <a:t>Airspace Management</a:t>
          </a:r>
        </a:p>
      </dgm:t>
    </dgm:pt>
    <dgm:pt modelId="{2D97AD1C-5724-CC40-9711-931C1F5E7865}" type="parTrans" cxnId="{0CEA0536-4729-AB48-B935-7909B1C700D6}">
      <dgm:prSet/>
      <dgm:spPr/>
      <dgm:t>
        <a:bodyPr/>
        <a:lstStyle/>
        <a:p>
          <a:endParaRPr lang="en-US"/>
        </a:p>
      </dgm:t>
    </dgm:pt>
    <dgm:pt modelId="{1D0D2CED-7EE9-8D40-990C-D9B941D2FE43}" type="sibTrans" cxnId="{0CEA0536-4729-AB48-B935-7909B1C700D6}">
      <dgm:prSet/>
      <dgm:spPr/>
      <dgm:t>
        <a:bodyPr/>
        <a:lstStyle/>
        <a:p>
          <a:endParaRPr lang="en-US"/>
        </a:p>
      </dgm:t>
    </dgm:pt>
    <dgm:pt modelId="{27970366-F70F-5E4F-BC05-948CB90681AB}">
      <dgm:prSet phldrT="[Text]" custT="1"/>
      <dgm:spPr/>
      <dgm:t>
        <a:bodyPr/>
        <a:lstStyle/>
        <a:p>
          <a:r>
            <a:rPr lang="en-US" sz="1400" dirty="0"/>
            <a:t>How to plan the airspace in urban and suburban areas in order to accommodate more </a:t>
          </a:r>
          <a:r>
            <a:rPr lang="en-US" sz="1400" dirty="0" smtClean="0"/>
            <a:t>urban VTOL concepts and UAS</a:t>
          </a:r>
          <a:endParaRPr lang="en-US" sz="1400" dirty="0"/>
        </a:p>
      </dgm:t>
    </dgm:pt>
    <dgm:pt modelId="{A8673ED3-2D31-8146-A5FF-A4AF40928C90}" type="parTrans" cxnId="{3C24C0BB-94A5-8641-B873-F8840C12FFC5}">
      <dgm:prSet/>
      <dgm:spPr/>
      <dgm:t>
        <a:bodyPr/>
        <a:lstStyle/>
        <a:p>
          <a:endParaRPr lang="en-US"/>
        </a:p>
      </dgm:t>
    </dgm:pt>
    <dgm:pt modelId="{0D0FF4F5-3746-3047-8BF1-BF8D18A11E25}" type="sibTrans" cxnId="{3C24C0BB-94A5-8641-B873-F8840C12FFC5}">
      <dgm:prSet/>
      <dgm:spPr/>
      <dgm:t>
        <a:bodyPr/>
        <a:lstStyle/>
        <a:p>
          <a:endParaRPr lang="en-US"/>
        </a:p>
      </dgm:t>
    </dgm:pt>
    <dgm:pt modelId="{94799F98-6D47-EC40-AF20-552DCB9FD8E8}">
      <dgm:prSet phldrT="[Text]" custT="1"/>
      <dgm:spPr/>
      <dgm:t>
        <a:bodyPr/>
        <a:lstStyle/>
        <a:p>
          <a:r>
            <a:rPr lang="en-US" sz="1800" b="1" dirty="0"/>
            <a:t>Infrastructure</a:t>
          </a:r>
          <a:endParaRPr lang="en-US" sz="1800" dirty="0"/>
        </a:p>
      </dgm:t>
    </dgm:pt>
    <dgm:pt modelId="{26BC15BE-D222-A643-9D70-2D9849F0912A}" type="parTrans" cxnId="{364E47B7-B4DF-124D-B945-DD643FC637F7}">
      <dgm:prSet/>
      <dgm:spPr/>
      <dgm:t>
        <a:bodyPr/>
        <a:lstStyle/>
        <a:p>
          <a:endParaRPr lang="en-US"/>
        </a:p>
      </dgm:t>
    </dgm:pt>
    <dgm:pt modelId="{F775BBD2-432F-9246-B4BA-717AEBF8997E}" type="sibTrans" cxnId="{364E47B7-B4DF-124D-B945-DD643FC637F7}">
      <dgm:prSet/>
      <dgm:spPr/>
      <dgm:t>
        <a:bodyPr/>
        <a:lstStyle/>
        <a:p>
          <a:endParaRPr lang="en-US"/>
        </a:p>
      </dgm:t>
    </dgm:pt>
    <dgm:pt modelId="{C6A21A2F-B338-F64B-AEF3-F4EEBEE2EBE6}">
      <dgm:prSet phldrT="[Text]" custT="1"/>
      <dgm:spPr/>
      <dgm:t>
        <a:bodyPr/>
        <a:lstStyle/>
        <a:p>
          <a:r>
            <a:rPr lang="en-US" sz="1400" dirty="0"/>
            <a:t>How to </a:t>
          </a:r>
          <a:r>
            <a:rPr lang="en-US" sz="1400" dirty="0" smtClean="0"/>
            <a:t>accommodate alternative </a:t>
          </a:r>
          <a:r>
            <a:rPr lang="en-US" sz="1400" dirty="0"/>
            <a:t>GA energy beyond 100LL - electric, </a:t>
          </a:r>
          <a:r>
            <a:rPr lang="en-US" sz="1400" dirty="0" err="1"/>
            <a:t>MoGas</a:t>
          </a:r>
          <a:r>
            <a:rPr lang="en-US" sz="1400" dirty="0"/>
            <a:t>, and other </a:t>
          </a:r>
          <a:r>
            <a:rPr lang="en-US" sz="1400" dirty="0" smtClean="0"/>
            <a:t>future sources; </a:t>
          </a:r>
          <a:r>
            <a:rPr lang="en-US" sz="1400" dirty="0"/>
            <a:t>Maintenance stations and </a:t>
          </a:r>
          <a:r>
            <a:rPr lang="en-US" sz="1400" dirty="0" err="1"/>
            <a:t>Vertiports</a:t>
          </a:r>
          <a:r>
            <a:rPr lang="en-US" sz="1400" dirty="0"/>
            <a:t> for urban VTOL</a:t>
          </a:r>
        </a:p>
      </dgm:t>
    </dgm:pt>
    <dgm:pt modelId="{C12BF8B3-7363-2D44-8E35-3294CB662444}" type="parTrans" cxnId="{55826EDE-E719-1C4E-A2AC-548793156111}">
      <dgm:prSet/>
      <dgm:spPr/>
      <dgm:t>
        <a:bodyPr/>
        <a:lstStyle/>
        <a:p>
          <a:endParaRPr lang="en-US"/>
        </a:p>
      </dgm:t>
    </dgm:pt>
    <dgm:pt modelId="{2D77D374-863D-FD4C-A52A-5162E60682EB}" type="sibTrans" cxnId="{55826EDE-E719-1C4E-A2AC-548793156111}">
      <dgm:prSet/>
      <dgm:spPr/>
      <dgm:t>
        <a:bodyPr/>
        <a:lstStyle/>
        <a:p>
          <a:endParaRPr lang="en-US"/>
        </a:p>
      </dgm:t>
    </dgm:pt>
    <dgm:pt modelId="{529D7687-3DA4-F040-B481-CB983275E0BA}">
      <dgm:prSet custT="1"/>
      <dgm:spPr/>
      <dgm:t>
        <a:bodyPr/>
        <a:lstStyle/>
        <a:p>
          <a:r>
            <a:rPr lang="en-US" sz="1800" b="1" dirty="0"/>
            <a:t>Cost</a:t>
          </a:r>
          <a:endParaRPr lang="en-US" sz="1800" dirty="0"/>
        </a:p>
      </dgm:t>
    </dgm:pt>
    <dgm:pt modelId="{32936452-B6B2-B242-AFCE-3BD31D06C24F}" type="parTrans" cxnId="{AE347FF1-5335-FD41-89AC-F8B784D88391}">
      <dgm:prSet/>
      <dgm:spPr/>
      <dgm:t>
        <a:bodyPr/>
        <a:lstStyle/>
        <a:p>
          <a:endParaRPr lang="en-US"/>
        </a:p>
      </dgm:t>
    </dgm:pt>
    <dgm:pt modelId="{ABD57027-AD68-6745-95DA-A4106136BAE7}" type="sibTrans" cxnId="{AE347FF1-5335-FD41-89AC-F8B784D88391}">
      <dgm:prSet/>
      <dgm:spPr/>
      <dgm:t>
        <a:bodyPr/>
        <a:lstStyle/>
        <a:p>
          <a:endParaRPr lang="en-US"/>
        </a:p>
      </dgm:t>
    </dgm:pt>
    <dgm:pt modelId="{BE2C59A6-6360-4A4A-9A94-D6714B0B398E}">
      <dgm:prSet custT="1"/>
      <dgm:spPr/>
      <dgm:t>
        <a:bodyPr anchor="ctr"/>
        <a:lstStyle/>
        <a:p>
          <a:r>
            <a:rPr lang="en-US" sz="1400" dirty="0">
              <a:solidFill>
                <a:schemeClr val="tx1"/>
              </a:solidFill>
            </a:rPr>
            <a:t>Initialization of new technologies may be expensive for GA operators, owners, users and GA supporting airports</a:t>
          </a:r>
        </a:p>
      </dgm:t>
    </dgm:pt>
    <dgm:pt modelId="{453C8185-A492-7648-BD5C-E3FA9E66E5E9}" type="parTrans" cxnId="{ECC27AEF-4F64-354E-9E8C-D352ABDBF492}">
      <dgm:prSet/>
      <dgm:spPr/>
      <dgm:t>
        <a:bodyPr/>
        <a:lstStyle/>
        <a:p>
          <a:endParaRPr lang="en-US"/>
        </a:p>
      </dgm:t>
    </dgm:pt>
    <dgm:pt modelId="{8251CDDF-1110-E649-A2D0-3968A89F0A73}" type="sibTrans" cxnId="{ECC27AEF-4F64-354E-9E8C-D352ABDBF492}">
      <dgm:prSet/>
      <dgm:spPr/>
      <dgm:t>
        <a:bodyPr/>
        <a:lstStyle/>
        <a:p>
          <a:endParaRPr lang="en-US"/>
        </a:p>
      </dgm:t>
    </dgm:pt>
    <dgm:pt modelId="{B22A918D-1EF9-AE4E-B2B2-ABAD0EFED710}" type="pres">
      <dgm:prSet presAssocID="{E091AFB7-D039-CA4E-838D-9B21DA882E9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55AF74D-47B4-A84D-81CD-E90168EA932F}" type="pres">
      <dgm:prSet presAssocID="{06C2CEF4-56D6-DF43-882C-8A5B5F9FE488}" presName="linNode" presStyleCnt="0"/>
      <dgm:spPr/>
    </dgm:pt>
    <dgm:pt modelId="{B8BFC918-0609-F648-9433-22BB4725E6F3}" type="pres">
      <dgm:prSet presAssocID="{06C2CEF4-56D6-DF43-882C-8A5B5F9FE488}" presName="parentText" presStyleLbl="node1" presStyleIdx="0" presStyleCnt="4" custScaleX="8720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E9960C-068A-6A49-9A06-0FF2B9D1413D}" type="pres">
      <dgm:prSet presAssocID="{06C2CEF4-56D6-DF43-882C-8A5B5F9FE488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F3BC65-8A2F-FD4A-AFF3-656019E5E617}" type="pres">
      <dgm:prSet presAssocID="{84794969-C405-EF48-AA92-3562C4B1BC94}" presName="sp" presStyleCnt="0"/>
      <dgm:spPr/>
    </dgm:pt>
    <dgm:pt modelId="{1CD07110-5E98-094F-8025-70852BC22047}" type="pres">
      <dgm:prSet presAssocID="{0C416883-BC9A-F94A-8DB3-3AB73DF9F7C2}" presName="linNode" presStyleCnt="0"/>
      <dgm:spPr/>
    </dgm:pt>
    <dgm:pt modelId="{B1585C7F-C814-6546-8CBB-0D8BDE552775}" type="pres">
      <dgm:prSet presAssocID="{0C416883-BC9A-F94A-8DB3-3AB73DF9F7C2}" presName="parentText" presStyleLbl="node1" presStyleIdx="1" presStyleCnt="4" custScaleX="8720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409EA0-73BB-174D-92DF-F03B547B1A44}" type="pres">
      <dgm:prSet presAssocID="{0C416883-BC9A-F94A-8DB3-3AB73DF9F7C2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430132-EA27-1B43-B5AA-BDB9ADCDA4F7}" type="pres">
      <dgm:prSet presAssocID="{1D0D2CED-7EE9-8D40-990C-D9B941D2FE43}" presName="sp" presStyleCnt="0"/>
      <dgm:spPr/>
    </dgm:pt>
    <dgm:pt modelId="{2DA29ADC-80AA-804E-97E0-A5D8612B5408}" type="pres">
      <dgm:prSet presAssocID="{94799F98-6D47-EC40-AF20-552DCB9FD8E8}" presName="linNode" presStyleCnt="0"/>
      <dgm:spPr/>
    </dgm:pt>
    <dgm:pt modelId="{2522C41D-F5BA-2649-855A-F7C6B22C789D}" type="pres">
      <dgm:prSet presAssocID="{94799F98-6D47-EC40-AF20-552DCB9FD8E8}" presName="parentText" presStyleLbl="node1" presStyleIdx="2" presStyleCnt="4" custScaleX="8720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DD3D92-AD9F-984E-870B-30BC5F361552}" type="pres">
      <dgm:prSet presAssocID="{94799F98-6D47-EC40-AF20-552DCB9FD8E8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3077A0-34A3-284B-9D5F-6B0BB596997B}" type="pres">
      <dgm:prSet presAssocID="{F775BBD2-432F-9246-B4BA-717AEBF8997E}" presName="sp" presStyleCnt="0"/>
      <dgm:spPr/>
    </dgm:pt>
    <dgm:pt modelId="{71F8234C-C380-F845-8DDC-F051C334D413}" type="pres">
      <dgm:prSet presAssocID="{529D7687-3DA4-F040-B481-CB983275E0BA}" presName="linNode" presStyleCnt="0"/>
      <dgm:spPr/>
    </dgm:pt>
    <dgm:pt modelId="{CA86D779-64BA-F946-ABF9-56F497CA9F50}" type="pres">
      <dgm:prSet presAssocID="{529D7687-3DA4-F040-B481-CB983275E0BA}" presName="parentText" presStyleLbl="node1" presStyleIdx="3" presStyleCnt="4" custScaleX="8720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2E06DA-F2BF-EE46-A29E-65E455915D3C}" type="pres">
      <dgm:prSet presAssocID="{529D7687-3DA4-F040-B481-CB983275E0BA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CC27AEF-4F64-354E-9E8C-D352ABDBF492}" srcId="{529D7687-3DA4-F040-B481-CB983275E0BA}" destId="{BE2C59A6-6360-4A4A-9A94-D6714B0B398E}" srcOrd="0" destOrd="0" parTransId="{453C8185-A492-7648-BD5C-E3FA9E66E5E9}" sibTransId="{8251CDDF-1110-E649-A2D0-3968A89F0A73}"/>
    <dgm:cxn modelId="{8242CA6D-C0A2-604A-B45E-D641A993BC4C}" srcId="{06C2CEF4-56D6-DF43-882C-8A5B5F9FE488}" destId="{46DB2429-33B2-1C46-8646-C58D6600368B}" srcOrd="0" destOrd="0" parTransId="{B97A1A0C-6E68-1042-BC25-8B8B7174EC77}" sibTransId="{A60A9B5A-D88D-7F4E-972B-070F937BD9B2}"/>
    <dgm:cxn modelId="{AE347FF1-5335-FD41-89AC-F8B784D88391}" srcId="{E091AFB7-D039-CA4E-838D-9B21DA882E90}" destId="{529D7687-3DA4-F040-B481-CB983275E0BA}" srcOrd="3" destOrd="0" parTransId="{32936452-B6B2-B242-AFCE-3BD31D06C24F}" sibTransId="{ABD57027-AD68-6745-95DA-A4106136BAE7}"/>
    <dgm:cxn modelId="{364E47B7-B4DF-124D-B945-DD643FC637F7}" srcId="{E091AFB7-D039-CA4E-838D-9B21DA882E90}" destId="{94799F98-6D47-EC40-AF20-552DCB9FD8E8}" srcOrd="2" destOrd="0" parTransId="{26BC15BE-D222-A643-9D70-2D9849F0912A}" sibTransId="{F775BBD2-432F-9246-B4BA-717AEBF8997E}"/>
    <dgm:cxn modelId="{DDD26D7D-6EB3-4EFC-A792-7FFDEA4B3145}" type="presOf" srcId="{46DB2429-33B2-1C46-8646-C58D6600368B}" destId="{97E9960C-068A-6A49-9A06-0FF2B9D1413D}" srcOrd="0" destOrd="0" presId="urn:microsoft.com/office/officeart/2005/8/layout/vList5"/>
    <dgm:cxn modelId="{75D776C4-4658-4044-88B7-C3516A11FA84}" type="presOf" srcId="{0C416883-BC9A-F94A-8DB3-3AB73DF9F7C2}" destId="{B1585C7F-C814-6546-8CBB-0D8BDE552775}" srcOrd="0" destOrd="0" presId="urn:microsoft.com/office/officeart/2005/8/layout/vList5"/>
    <dgm:cxn modelId="{55826EDE-E719-1C4E-A2AC-548793156111}" srcId="{94799F98-6D47-EC40-AF20-552DCB9FD8E8}" destId="{C6A21A2F-B338-F64B-AEF3-F4EEBEE2EBE6}" srcOrd="0" destOrd="0" parTransId="{C12BF8B3-7363-2D44-8E35-3294CB662444}" sibTransId="{2D77D374-863D-FD4C-A52A-5162E60682EB}"/>
    <dgm:cxn modelId="{0CEA0536-4729-AB48-B935-7909B1C700D6}" srcId="{E091AFB7-D039-CA4E-838D-9B21DA882E90}" destId="{0C416883-BC9A-F94A-8DB3-3AB73DF9F7C2}" srcOrd="1" destOrd="0" parTransId="{2D97AD1C-5724-CC40-9711-931C1F5E7865}" sibTransId="{1D0D2CED-7EE9-8D40-990C-D9B941D2FE43}"/>
    <dgm:cxn modelId="{3C24C0BB-94A5-8641-B873-F8840C12FFC5}" srcId="{0C416883-BC9A-F94A-8DB3-3AB73DF9F7C2}" destId="{27970366-F70F-5E4F-BC05-948CB90681AB}" srcOrd="0" destOrd="0" parTransId="{A8673ED3-2D31-8146-A5FF-A4AF40928C90}" sibTransId="{0D0FF4F5-3746-3047-8BF1-BF8D18A11E25}"/>
    <dgm:cxn modelId="{07C0E5F9-EB41-2742-9C53-3CF927361484}" srcId="{E091AFB7-D039-CA4E-838D-9B21DA882E90}" destId="{06C2CEF4-56D6-DF43-882C-8A5B5F9FE488}" srcOrd="0" destOrd="0" parTransId="{935AF605-0EF4-C04F-A080-D21F6986DA8A}" sibTransId="{84794969-C405-EF48-AA92-3562C4B1BC94}"/>
    <dgm:cxn modelId="{F9C07AAA-4901-445B-A482-383FFA23A737}" type="presOf" srcId="{E091AFB7-D039-CA4E-838D-9B21DA882E90}" destId="{B22A918D-1EF9-AE4E-B2B2-ABAD0EFED710}" srcOrd="0" destOrd="0" presId="urn:microsoft.com/office/officeart/2005/8/layout/vList5"/>
    <dgm:cxn modelId="{56790145-9CC7-41AD-BEFC-3FCB8C6555A5}" type="presOf" srcId="{529D7687-3DA4-F040-B481-CB983275E0BA}" destId="{CA86D779-64BA-F946-ABF9-56F497CA9F50}" srcOrd="0" destOrd="0" presId="urn:microsoft.com/office/officeart/2005/8/layout/vList5"/>
    <dgm:cxn modelId="{FDBC9106-7B6C-45A2-92E0-7DF113FB70C9}" type="presOf" srcId="{94799F98-6D47-EC40-AF20-552DCB9FD8E8}" destId="{2522C41D-F5BA-2649-855A-F7C6B22C789D}" srcOrd="0" destOrd="0" presId="urn:microsoft.com/office/officeart/2005/8/layout/vList5"/>
    <dgm:cxn modelId="{3D5E6862-52C7-465E-ABF6-F346F6D852CF}" type="presOf" srcId="{06C2CEF4-56D6-DF43-882C-8A5B5F9FE488}" destId="{B8BFC918-0609-F648-9433-22BB4725E6F3}" srcOrd="0" destOrd="0" presId="urn:microsoft.com/office/officeart/2005/8/layout/vList5"/>
    <dgm:cxn modelId="{49EA0B5E-F130-4FE0-9D2D-AA8DECD8A59F}" type="presOf" srcId="{27970366-F70F-5E4F-BC05-948CB90681AB}" destId="{90409EA0-73BB-174D-92DF-F03B547B1A44}" srcOrd="0" destOrd="0" presId="urn:microsoft.com/office/officeart/2005/8/layout/vList5"/>
    <dgm:cxn modelId="{01B403ED-45BE-463E-896E-8EF609464487}" type="presOf" srcId="{C6A21A2F-B338-F64B-AEF3-F4EEBEE2EBE6}" destId="{FBDD3D92-AD9F-984E-870B-30BC5F361552}" srcOrd="0" destOrd="0" presId="urn:microsoft.com/office/officeart/2005/8/layout/vList5"/>
    <dgm:cxn modelId="{2710DE59-1906-433B-BF4D-98A50E3A49AE}" type="presOf" srcId="{BE2C59A6-6360-4A4A-9A94-D6714B0B398E}" destId="{2E2E06DA-F2BF-EE46-A29E-65E455915D3C}" srcOrd="0" destOrd="0" presId="urn:microsoft.com/office/officeart/2005/8/layout/vList5"/>
    <dgm:cxn modelId="{207A6A83-79B0-4FCC-BE24-EB10E923DFF3}" type="presParOf" srcId="{B22A918D-1EF9-AE4E-B2B2-ABAD0EFED710}" destId="{255AF74D-47B4-A84D-81CD-E90168EA932F}" srcOrd="0" destOrd="0" presId="urn:microsoft.com/office/officeart/2005/8/layout/vList5"/>
    <dgm:cxn modelId="{3388D801-E0E0-4318-ADAF-84458716D6A0}" type="presParOf" srcId="{255AF74D-47B4-A84D-81CD-E90168EA932F}" destId="{B8BFC918-0609-F648-9433-22BB4725E6F3}" srcOrd="0" destOrd="0" presId="urn:microsoft.com/office/officeart/2005/8/layout/vList5"/>
    <dgm:cxn modelId="{7249FE27-A236-495B-B58C-E9F5DE25E4C0}" type="presParOf" srcId="{255AF74D-47B4-A84D-81CD-E90168EA932F}" destId="{97E9960C-068A-6A49-9A06-0FF2B9D1413D}" srcOrd="1" destOrd="0" presId="urn:microsoft.com/office/officeart/2005/8/layout/vList5"/>
    <dgm:cxn modelId="{4CE1FD3C-0252-486D-8D88-00A0E63EA077}" type="presParOf" srcId="{B22A918D-1EF9-AE4E-B2B2-ABAD0EFED710}" destId="{EBF3BC65-8A2F-FD4A-AFF3-656019E5E617}" srcOrd="1" destOrd="0" presId="urn:microsoft.com/office/officeart/2005/8/layout/vList5"/>
    <dgm:cxn modelId="{74B25D13-A858-4295-9E47-2D713056A519}" type="presParOf" srcId="{B22A918D-1EF9-AE4E-B2B2-ABAD0EFED710}" destId="{1CD07110-5E98-094F-8025-70852BC22047}" srcOrd="2" destOrd="0" presId="urn:microsoft.com/office/officeart/2005/8/layout/vList5"/>
    <dgm:cxn modelId="{98DF591A-CAE7-4CB6-8C54-A56AC5B5AFF9}" type="presParOf" srcId="{1CD07110-5E98-094F-8025-70852BC22047}" destId="{B1585C7F-C814-6546-8CBB-0D8BDE552775}" srcOrd="0" destOrd="0" presId="urn:microsoft.com/office/officeart/2005/8/layout/vList5"/>
    <dgm:cxn modelId="{B5008905-76FB-464F-BB33-FDF34860FF6C}" type="presParOf" srcId="{1CD07110-5E98-094F-8025-70852BC22047}" destId="{90409EA0-73BB-174D-92DF-F03B547B1A44}" srcOrd="1" destOrd="0" presId="urn:microsoft.com/office/officeart/2005/8/layout/vList5"/>
    <dgm:cxn modelId="{50AED613-3DF0-4BC0-BF45-153306BE746F}" type="presParOf" srcId="{B22A918D-1EF9-AE4E-B2B2-ABAD0EFED710}" destId="{AE430132-EA27-1B43-B5AA-BDB9ADCDA4F7}" srcOrd="3" destOrd="0" presId="urn:microsoft.com/office/officeart/2005/8/layout/vList5"/>
    <dgm:cxn modelId="{FCD9934C-5F53-49FC-A7B2-AE0FC91466E2}" type="presParOf" srcId="{B22A918D-1EF9-AE4E-B2B2-ABAD0EFED710}" destId="{2DA29ADC-80AA-804E-97E0-A5D8612B5408}" srcOrd="4" destOrd="0" presId="urn:microsoft.com/office/officeart/2005/8/layout/vList5"/>
    <dgm:cxn modelId="{80B5B9DA-323B-402A-B08D-AFA581C886B2}" type="presParOf" srcId="{2DA29ADC-80AA-804E-97E0-A5D8612B5408}" destId="{2522C41D-F5BA-2649-855A-F7C6B22C789D}" srcOrd="0" destOrd="0" presId="urn:microsoft.com/office/officeart/2005/8/layout/vList5"/>
    <dgm:cxn modelId="{914EF201-0E75-421E-89D6-9D19A8ECA49E}" type="presParOf" srcId="{2DA29ADC-80AA-804E-97E0-A5D8612B5408}" destId="{FBDD3D92-AD9F-984E-870B-30BC5F361552}" srcOrd="1" destOrd="0" presId="urn:microsoft.com/office/officeart/2005/8/layout/vList5"/>
    <dgm:cxn modelId="{130FD1DB-17E3-4D81-8B05-0802488FF4F3}" type="presParOf" srcId="{B22A918D-1EF9-AE4E-B2B2-ABAD0EFED710}" destId="{1D3077A0-34A3-284B-9D5F-6B0BB596997B}" srcOrd="5" destOrd="0" presId="urn:microsoft.com/office/officeart/2005/8/layout/vList5"/>
    <dgm:cxn modelId="{68EC18C4-03B9-45BB-B5EB-FACE8A7AE7B8}" type="presParOf" srcId="{B22A918D-1EF9-AE4E-B2B2-ABAD0EFED710}" destId="{71F8234C-C380-F845-8DDC-F051C334D413}" srcOrd="6" destOrd="0" presId="urn:microsoft.com/office/officeart/2005/8/layout/vList5"/>
    <dgm:cxn modelId="{D74F02A5-0DC7-408C-918E-B3275877C6EA}" type="presParOf" srcId="{71F8234C-C380-F845-8DDC-F051C334D413}" destId="{CA86D779-64BA-F946-ABF9-56F497CA9F50}" srcOrd="0" destOrd="0" presId="urn:microsoft.com/office/officeart/2005/8/layout/vList5"/>
    <dgm:cxn modelId="{8946126C-34B4-4FA5-8948-8E980B983844}" type="presParOf" srcId="{71F8234C-C380-F845-8DDC-F051C334D413}" destId="{2E2E06DA-F2BF-EE46-A29E-65E455915D3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E9960C-068A-6A49-9A06-0FF2B9D1413D}">
      <dsp:nvSpPr>
        <dsp:cNvPr id="0" name=""/>
        <dsp:cNvSpPr/>
      </dsp:nvSpPr>
      <dsp:spPr>
        <a:xfrm rot="5400000">
          <a:off x="3288237" y="-1303401"/>
          <a:ext cx="776580" cy="3581566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How to make the certification process more efficient for new types of aircraft and technologies</a:t>
          </a:r>
        </a:p>
      </dsp:txBody>
      <dsp:txXfrm rot="-5400000">
        <a:off x="1885744" y="137002"/>
        <a:ext cx="3543656" cy="700760"/>
      </dsp:txXfrm>
    </dsp:sp>
    <dsp:sp modelId="{B8BFC918-0609-F648-9433-22BB4725E6F3}">
      <dsp:nvSpPr>
        <dsp:cNvPr id="0" name=""/>
        <dsp:cNvSpPr/>
      </dsp:nvSpPr>
      <dsp:spPr>
        <a:xfrm>
          <a:off x="128886" y="2018"/>
          <a:ext cx="1756858" cy="97072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/>
            <a:t>Certification</a:t>
          </a:r>
        </a:p>
      </dsp:txBody>
      <dsp:txXfrm>
        <a:off x="176273" y="49405"/>
        <a:ext cx="1662084" cy="875952"/>
      </dsp:txXfrm>
    </dsp:sp>
    <dsp:sp modelId="{90409EA0-73BB-174D-92DF-F03B547B1A44}">
      <dsp:nvSpPr>
        <dsp:cNvPr id="0" name=""/>
        <dsp:cNvSpPr/>
      </dsp:nvSpPr>
      <dsp:spPr>
        <a:xfrm rot="5400000">
          <a:off x="3288237" y="-284139"/>
          <a:ext cx="776580" cy="3581566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How to plan the airspace in urban and suburban areas in order to accommodate more </a:t>
          </a:r>
          <a:r>
            <a:rPr lang="en-US" sz="1400" kern="1200" dirty="0" smtClean="0"/>
            <a:t>urban VTOL concepts and UAS</a:t>
          </a:r>
          <a:endParaRPr lang="en-US" sz="1400" kern="1200" dirty="0"/>
        </a:p>
      </dsp:txBody>
      <dsp:txXfrm rot="-5400000">
        <a:off x="1885744" y="1156264"/>
        <a:ext cx="3543656" cy="700760"/>
      </dsp:txXfrm>
    </dsp:sp>
    <dsp:sp modelId="{B1585C7F-C814-6546-8CBB-0D8BDE552775}">
      <dsp:nvSpPr>
        <dsp:cNvPr id="0" name=""/>
        <dsp:cNvSpPr/>
      </dsp:nvSpPr>
      <dsp:spPr>
        <a:xfrm>
          <a:off x="128886" y="1021280"/>
          <a:ext cx="1756858" cy="97072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/>
            <a:t>Airspace Management</a:t>
          </a:r>
        </a:p>
      </dsp:txBody>
      <dsp:txXfrm>
        <a:off x="176273" y="1068667"/>
        <a:ext cx="1662084" cy="875952"/>
      </dsp:txXfrm>
    </dsp:sp>
    <dsp:sp modelId="{FBDD3D92-AD9F-984E-870B-30BC5F361552}">
      <dsp:nvSpPr>
        <dsp:cNvPr id="0" name=""/>
        <dsp:cNvSpPr/>
      </dsp:nvSpPr>
      <dsp:spPr>
        <a:xfrm rot="5400000">
          <a:off x="3288237" y="735123"/>
          <a:ext cx="776580" cy="3581566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How to </a:t>
          </a:r>
          <a:r>
            <a:rPr lang="en-US" sz="1400" kern="1200" dirty="0" smtClean="0"/>
            <a:t>accommodate alternative </a:t>
          </a:r>
          <a:r>
            <a:rPr lang="en-US" sz="1400" kern="1200" dirty="0"/>
            <a:t>GA energy beyond 100LL - electric, </a:t>
          </a:r>
          <a:r>
            <a:rPr lang="en-US" sz="1400" kern="1200" dirty="0" err="1"/>
            <a:t>MoGas</a:t>
          </a:r>
          <a:r>
            <a:rPr lang="en-US" sz="1400" kern="1200" dirty="0"/>
            <a:t>, and other </a:t>
          </a:r>
          <a:r>
            <a:rPr lang="en-US" sz="1400" kern="1200" dirty="0" smtClean="0"/>
            <a:t>future sources; </a:t>
          </a:r>
          <a:r>
            <a:rPr lang="en-US" sz="1400" kern="1200" dirty="0"/>
            <a:t>Maintenance stations and </a:t>
          </a:r>
          <a:r>
            <a:rPr lang="en-US" sz="1400" kern="1200" dirty="0" err="1"/>
            <a:t>Vertiports</a:t>
          </a:r>
          <a:r>
            <a:rPr lang="en-US" sz="1400" kern="1200" dirty="0"/>
            <a:t> for urban VTOL</a:t>
          </a:r>
        </a:p>
      </dsp:txBody>
      <dsp:txXfrm rot="-5400000">
        <a:off x="1885744" y="2175526"/>
        <a:ext cx="3543656" cy="700760"/>
      </dsp:txXfrm>
    </dsp:sp>
    <dsp:sp modelId="{2522C41D-F5BA-2649-855A-F7C6B22C789D}">
      <dsp:nvSpPr>
        <dsp:cNvPr id="0" name=""/>
        <dsp:cNvSpPr/>
      </dsp:nvSpPr>
      <dsp:spPr>
        <a:xfrm>
          <a:off x="128886" y="2040543"/>
          <a:ext cx="1756858" cy="97072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/>
            <a:t>Infrastructure</a:t>
          </a:r>
          <a:endParaRPr lang="en-US" sz="1800" kern="1200" dirty="0"/>
        </a:p>
      </dsp:txBody>
      <dsp:txXfrm>
        <a:off x="176273" y="2087930"/>
        <a:ext cx="1662084" cy="875952"/>
      </dsp:txXfrm>
    </dsp:sp>
    <dsp:sp modelId="{2E2E06DA-F2BF-EE46-A29E-65E455915D3C}">
      <dsp:nvSpPr>
        <dsp:cNvPr id="0" name=""/>
        <dsp:cNvSpPr/>
      </dsp:nvSpPr>
      <dsp:spPr>
        <a:xfrm rot="5400000">
          <a:off x="3288237" y="1754385"/>
          <a:ext cx="776580" cy="3581566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>
              <a:solidFill>
                <a:schemeClr val="tx1"/>
              </a:solidFill>
            </a:rPr>
            <a:t>Initialization of new technologies may be expensive for GA operators, owners, users and GA supporting airports</a:t>
          </a:r>
        </a:p>
      </dsp:txBody>
      <dsp:txXfrm rot="-5400000">
        <a:off x="1885744" y="3194788"/>
        <a:ext cx="3543656" cy="700760"/>
      </dsp:txXfrm>
    </dsp:sp>
    <dsp:sp modelId="{CA86D779-64BA-F946-ABF9-56F497CA9F50}">
      <dsp:nvSpPr>
        <dsp:cNvPr id="0" name=""/>
        <dsp:cNvSpPr/>
      </dsp:nvSpPr>
      <dsp:spPr>
        <a:xfrm>
          <a:off x="128886" y="3059805"/>
          <a:ext cx="1756858" cy="97072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/>
            <a:t>Cost</a:t>
          </a:r>
          <a:endParaRPr lang="en-US" sz="1800" kern="1200" dirty="0"/>
        </a:p>
      </dsp:txBody>
      <dsp:txXfrm>
        <a:off x="176273" y="3107192"/>
        <a:ext cx="1662084" cy="8759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0.11688</cdr:x>
      <cdr:y>0.01515</cdr:y>
    </cdr:from>
    <cdr:to>
      <cdr:x>0.43951</cdr:x>
      <cdr:y>0.92424</cdr:y>
    </cdr:to>
    <cdr:sp macro="" textlink="">
      <cdr:nvSpPr>
        <cdr:cNvPr id="5" name="Rectangle 4"/>
        <cdr:cNvSpPr/>
      </cdr:nvSpPr>
      <cdr:spPr>
        <a:xfrm xmlns:a="http://schemas.openxmlformats.org/drawingml/2006/main">
          <a:off x="685801" y="76201"/>
          <a:ext cx="1892968" cy="4572104"/>
        </a:xfrm>
        <a:prstGeom xmlns:a="http://schemas.openxmlformats.org/drawingml/2006/main" prst="rect">
          <a:avLst/>
        </a:prstGeom>
        <a:solidFill xmlns:a="http://schemas.openxmlformats.org/drawingml/2006/main">
          <a:srgbClr val="FFC000">
            <a:alpha val="25000"/>
          </a:srgb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 dirty="0"/>
        </a:p>
      </cdr:txBody>
    </cdr:sp>
  </cdr:relSizeAnchor>
  <cdr:relSizeAnchor xmlns:cdr="http://schemas.openxmlformats.org/drawingml/2006/chartDrawing">
    <cdr:from>
      <cdr:x>0.44156</cdr:x>
      <cdr:y>0.01515</cdr:y>
    </cdr:from>
    <cdr:to>
      <cdr:x>0.73305</cdr:x>
      <cdr:y>0.92424</cdr:y>
    </cdr:to>
    <cdr:sp macro="" textlink="">
      <cdr:nvSpPr>
        <cdr:cNvPr id="6" name="Rectangle 5"/>
        <cdr:cNvSpPr/>
      </cdr:nvSpPr>
      <cdr:spPr>
        <a:xfrm xmlns:a="http://schemas.openxmlformats.org/drawingml/2006/main">
          <a:off x="2590800" y="76200"/>
          <a:ext cx="1710306" cy="4572105"/>
        </a:xfrm>
        <a:prstGeom xmlns:a="http://schemas.openxmlformats.org/drawingml/2006/main" prst="rect">
          <a:avLst/>
        </a:prstGeom>
        <a:solidFill xmlns:a="http://schemas.openxmlformats.org/drawingml/2006/main">
          <a:srgbClr val="92D050">
            <a:alpha val="25000"/>
          </a:srgb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0.73563</cdr:x>
      <cdr:y>0.01515</cdr:y>
    </cdr:from>
    <cdr:to>
      <cdr:x>0.99535</cdr:x>
      <cdr:y>0.92424</cdr:y>
    </cdr:to>
    <cdr:sp macro="" textlink="">
      <cdr:nvSpPr>
        <cdr:cNvPr id="11" name="Rectangle 10"/>
        <cdr:cNvSpPr/>
      </cdr:nvSpPr>
      <cdr:spPr>
        <a:xfrm xmlns:a="http://schemas.openxmlformats.org/drawingml/2006/main">
          <a:off x="4316212" y="76200"/>
          <a:ext cx="1523893" cy="4572105"/>
        </a:xfrm>
        <a:prstGeom xmlns:a="http://schemas.openxmlformats.org/drawingml/2006/main" prst="rect">
          <a:avLst/>
        </a:prstGeom>
        <a:solidFill xmlns:a="http://schemas.openxmlformats.org/drawingml/2006/main">
          <a:srgbClr val="0070C0">
            <a:alpha val="25000"/>
          </a:srgb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F38CF6-372E-401B-A1EF-96E86CF9966E}" type="datetimeFigureOut">
              <a:rPr lang="en-US" smtClean="0"/>
              <a:pPr/>
              <a:t>9/7/2017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C25085-A3A7-4360-B049-BC841DDE00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1883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08E5DB-202D-4C0A-9B46-95E138F0FAD1}" type="datetimeFigureOut">
              <a:rPr lang="en-US" smtClean="0"/>
              <a:pPr/>
              <a:t>9/7/2017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6013" y="696913"/>
            <a:ext cx="4649787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3FAEC8-D5FC-479F-B7E1-8DD1465075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86329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FAEC8-D5FC-479F-B7E1-8DD14650750D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1260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FAEC8-D5FC-479F-B7E1-8DD14650750D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3881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FAEC8-D5FC-479F-B7E1-8DD14650750D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876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FAEC8-D5FC-479F-B7E1-8DD14650750D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1292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FAEC8-D5FC-479F-B7E1-8DD14650750D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8950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FAEC8-D5FC-479F-B7E1-8DD14650750D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736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FAEC8-D5FC-479F-B7E1-8DD14650750D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515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FAEC8-D5FC-479F-B7E1-8DD14650750D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71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FAEC8-D5FC-479F-B7E1-8DD14650750D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251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FAEC8-D5FC-479F-B7E1-8DD14650750D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4138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FAEC8-D5FC-479F-B7E1-8DD14650750D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5066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FAEC8-D5FC-479F-B7E1-8DD14650750D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6510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FAEC8-D5FC-479F-B7E1-8DD14650750D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9180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FAEC8-D5FC-479F-B7E1-8DD14650750D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181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B24D4E4-7E7E-496B-AFB6-C607002E24D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36438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B24D4E4-7E7E-496B-AFB6-C607002E24D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 flipH="1">
            <a:off x="1905000" y="1143000"/>
            <a:ext cx="7239000" cy="0"/>
          </a:xfrm>
          <a:prstGeom prst="line">
            <a:avLst/>
          </a:prstGeom>
          <a:ln w="15875">
            <a:solidFill>
              <a:srgbClr val="002060"/>
            </a:solidFill>
          </a:ln>
          <a:effectLst>
            <a:outerShdw blurRad="50800" dist="25400" dir="5400000" algn="ctr" rotWithShape="0">
              <a:srgbClr val="D09E0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071046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B24D4E4-7E7E-496B-AFB6-C607002E24D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1526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B24D4E4-7E7E-496B-AFB6-C607002E24D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1628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B24D4E4-7E7E-496B-AFB6-C607002E24D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5974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B24D4E4-7E7E-496B-AFB6-C607002E24D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8205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EDEE827-5925-44B8-9171-6A4D9469D6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89042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76200"/>
            <a:ext cx="64008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95400"/>
            <a:ext cx="4038600" cy="4830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830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B24D4E4-7E7E-496B-AFB6-C607002E24D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370261"/>
      </p:ext>
    </p:extLst>
  </p:cSld>
  <p:clrMapOvr>
    <a:masterClrMapping/>
  </p:clrMapOvr>
  <p:transition/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590800" y="76200"/>
            <a:ext cx="6400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95400"/>
            <a:ext cx="8229600" cy="483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34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1pPr>
          </a:lstStyle>
          <a:p>
            <a:fld id="{8B24D4E4-7E7E-496B-AFB6-C607002E24D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29" name="Picture 2" descr="C:\Users\johnso22\AppData\Local\Microsoft\Windows\Temporary Internet Files\Content.Outlook\FS5ODT6H\PEGASAS Logo (Final)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25146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johnso22\AppData\Local\Microsoft\Windows\Temporary Internet Files\Content.Outlook\FS5ODT6H\PEGASAS Logo (Final)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2514600" cy="94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engineering.purdue.edu/~crossley/PEGASAS/index_files/image008.jp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410" y="6228913"/>
            <a:ext cx="1371601" cy="45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s://engineering.purdue.edu/~crossley/PEGASAS/index_files/image016.jp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126163"/>
            <a:ext cx="1981200" cy="662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</p:sldLayoutIdLst>
  <p:transition/>
  <p:timing>
    <p:tnLst>
      <p:par>
        <p:cTn id="1" dur="indefinite" restart="never" nodeType="tmRoot"/>
      </p:par>
    </p:tnLst>
  </p:timing>
  <p:hf hd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2800" b="1" kern="1200">
          <a:solidFill>
            <a:srgbClr val="1F497D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1F497D"/>
          </a:solidFill>
          <a:latin typeface="Calibri" pitchFamily="34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1F497D"/>
          </a:solidFill>
          <a:latin typeface="Calibri" pitchFamily="34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1F497D"/>
          </a:solidFill>
          <a:latin typeface="Calibri" pitchFamily="34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1F497D"/>
          </a:solidFill>
          <a:latin typeface="Calibri" pitchFamily="34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1F497D"/>
          </a:solidFill>
          <a:latin typeface="Calibri" pitchFamily="34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1F497D"/>
          </a:solidFill>
          <a:latin typeface="Calibri" pitchFamily="34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1F497D"/>
          </a:solidFill>
          <a:latin typeface="Calibri" pitchFamily="34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1F497D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 smtClean="0"/>
              <a:t>Project 25: General Aviation 2030</a:t>
            </a:r>
            <a:br>
              <a:rPr lang="en-US" sz="3200" dirty="0" smtClean="0"/>
            </a:br>
            <a:r>
              <a:rPr lang="en-US" sz="3200" dirty="0" smtClean="0"/>
              <a:t>Exploratory Analysis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50878" y="3886200"/>
            <a:ext cx="7042244" cy="1752600"/>
          </a:xfrm>
        </p:spPr>
        <p:txBody>
          <a:bodyPr/>
          <a:lstStyle/>
          <a:p>
            <a:r>
              <a:rPr lang="en-US" sz="1800" dirty="0" smtClean="0"/>
              <a:t>Presented by Dr. William Crossley</a:t>
            </a:r>
          </a:p>
          <a:p>
            <a:r>
              <a:rPr lang="en-US" sz="1800" dirty="0" smtClean="0"/>
              <a:t>Professor, School of Aeronautics and Astronautics, Purdue University</a:t>
            </a:r>
            <a:br>
              <a:rPr lang="en-US" sz="1800" dirty="0" smtClean="0"/>
            </a:br>
            <a:endParaRPr lang="en-US" sz="1800" dirty="0" smtClean="0"/>
          </a:p>
          <a:p>
            <a:r>
              <a:rPr lang="en-US" sz="1800" smtClean="0"/>
              <a:t>PEGASAS </a:t>
            </a:r>
            <a:r>
              <a:rPr lang="en-US" sz="1800" smtClean="0"/>
              <a:t> team</a:t>
            </a:r>
            <a:r>
              <a:rPr lang="en-US" sz="1800" dirty="0" smtClean="0"/>
              <a:t>: </a:t>
            </a:r>
            <a:br>
              <a:rPr lang="en-US" sz="1800" dirty="0" smtClean="0"/>
            </a:br>
            <a:r>
              <a:rPr lang="en-US" sz="1800" dirty="0" smtClean="0"/>
              <a:t>Dr. Simon </a:t>
            </a:r>
            <a:r>
              <a:rPr lang="en-US" sz="1800" dirty="0" err="1" smtClean="0"/>
              <a:t>Briceno</a:t>
            </a:r>
            <a:r>
              <a:rPr lang="en-US" sz="1800" dirty="0" smtClean="0"/>
              <a:t>, </a:t>
            </a:r>
            <a:r>
              <a:rPr lang="en-US" sz="1800" dirty="0" err="1" smtClean="0"/>
              <a:t>Zhenyu</a:t>
            </a:r>
            <a:r>
              <a:rPr lang="en-US" sz="1800" dirty="0" smtClean="0"/>
              <a:t> Gao, Thomas Po-</a:t>
            </a:r>
            <a:r>
              <a:rPr lang="en-US" sz="1800" dirty="0" err="1" smtClean="0"/>
              <a:t>Nien</a:t>
            </a:r>
            <a:r>
              <a:rPr lang="en-US" sz="1800" dirty="0" smtClean="0"/>
              <a:t> Lin (Georgia Tech)</a:t>
            </a:r>
          </a:p>
          <a:p>
            <a:r>
              <a:rPr lang="en-US" sz="1800" dirty="0" smtClean="0"/>
              <a:t>Arpan Chakraborty (Purdue)</a:t>
            </a:r>
          </a:p>
          <a:p>
            <a:endParaRPr lang="en-US" sz="1800" dirty="0" smtClean="0"/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EE827-5925-44B8-9171-6A4D9469D601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660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Theme 1: Pilot Training and Proficiency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6230203" cy="3092157"/>
          </a:xfrm>
        </p:spPr>
        <p:txBody>
          <a:bodyPr>
            <a:normAutofit fontScale="92500"/>
          </a:bodyPr>
          <a:lstStyle/>
          <a:p>
            <a:r>
              <a:rPr lang="en-US" sz="2400" dirty="0" smtClean="0">
                <a:latin typeface="+mn-lt"/>
              </a:rPr>
              <a:t>Pilot shortage in several areas of aviation to 2030</a:t>
            </a:r>
          </a:p>
          <a:p>
            <a:r>
              <a:rPr lang="en-US" sz="2400" dirty="0" smtClean="0">
                <a:latin typeface="+mn-lt"/>
              </a:rPr>
              <a:t>GA as entry path for new pilots</a:t>
            </a:r>
          </a:p>
          <a:p>
            <a:r>
              <a:rPr lang="en-US" sz="2400" dirty="0" smtClean="0">
                <a:latin typeface="+mn-lt"/>
              </a:rPr>
              <a:t>Current training is higher cost / longer time than desired</a:t>
            </a:r>
          </a:p>
          <a:p>
            <a:endParaRPr lang="en-US" sz="2400" dirty="0">
              <a:latin typeface="+mn-lt"/>
            </a:endParaRPr>
          </a:p>
          <a:p>
            <a:r>
              <a:rPr lang="en-US" sz="2400" dirty="0" smtClean="0">
                <a:latin typeface="+mn-lt"/>
              </a:rPr>
              <a:t>Automation / autonomy to reduce pilot workload</a:t>
            </a:r>
          </a:p>
          <a:p>
            <a:r>
              <a:rPr lang="en-US" sz="2400" dirty="0" smtClean="0">
                <a:latin typeface="+mn-lt"/>
              </a:rPr>
              <a:t>Utilize improved simulator technology</a:t>
            </a:r>
            <a:endParaRPr lang="en-US" sz="2400" dirty="0">
              <a:latin typeface="+mn-lt"/>
            </a:endParaRPr>
          </a:p>
          <a:p>
            <a:endParaRPr lang="en-US" sz="24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4D4E4-7E7E-496B-AFB6-C607002E24D7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3659" y="1521094"/>
            <a:ext cx="2407939" cy="16993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7942" y="4095475"/>
            <a:ext cx="1686036" cy="15224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0554" y="3490710"/>
            <a:ext cx="1574147" cy="21401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2311" y="4560800"/>
            <a:ext cx="3349055" cy="105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907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Theme 1: Pilot Training and Proficiency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9048"/>
            <a:ext cx="8229600" cy="4830763"/>
          </a:xfrm>
        </p:spPr>
        <p:txBody>
          <a:bodyPr>
            <a:normAutofit fontScale="85000"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900" b="1" dirty="0" smtClean="0"/>
              <a:t>Facts / Observations</a:t>
            </a:r>
            <a:r>
              <a:rPr lang="en-US" sz="1900" dirty="0" smtClean="0"/>
              <a:t>:</a:t>
            </a:r>
          </a:p>
          <a:p>
            <a:pPr marL="514350" indent="-457200">
              <a:spcBef>
                <a:spcPts val="0"/>
              </a:spcBef>
              <a:buFont typeface="+mj-lt"/>
              <a:buAutoNum type="arabicPeriod"/>
            </a:pPr>
            <a:r>
              <a:rPr lang="en-US" sz="1800" u="sng" dirty="0" smtClean="0"/>
              <a:t>Pilot shortage</a:t>
            </a:r>
            <a:r>
              <a:rPr lang="en-US" sz="1800" dirty="0" smtClean="0"/>
              <a:t>: It is difficult to attract new pilots to fly GA </a:t>
            </a:r>
          </a:p>
          <a:p>
            <a:pPr marL="514350" indent="-457200">
              <a:spcBef>
                <a:spcPts val="0"/>
              </a:spcBef>
              <a:buFont typeface="+mj-lt"/>
              <a:buAutoNum type="arabicPeriod"/>
            </a:pPr>
            <a:r>
              <a:rPr lang="en-US" sz="1800" dirty="0"/>
              <a:t>GA viewed as </a:t>
            </a:r>
            <a:r>
              <a:rPr lang="en-US" sz="1800" u="sng" dirty="0"/>
              <a:t>entry point </a:t>
            </a:r>
            <a:r>
              <a:rPr lang="en-US" sz="1800" dirty="0"/>
              <a:t>for many pilots for commercial aviation </a:t>
            </a:r>
          </a:p>
          <a:p>
            <a:pPr marL="514350" indent="-457200">
              <a:spcBef>
                <a:spcPts val="0"/>
              </a:spcBef>
              <a:buFont typeface="+mj-lt"/>
              <a:buAutoNum type="arabicPeriod"/>
            </a:pPr>
            <a:r>
              <a:rPr lang="en-US" sz="1800" dirty="0" smtClean="0"/>
              <a:t>GA aircraft </a:t>
            </a:r>
            <a:r>
              <a:rPr lang="en-US" sz="1800" u="sng" dirty="0" smtClean="0"/>
              <a:t>still require pilots </a:t>
            </a:r>
            <a:r>
              <a:rPr lang="en-US" sz="1800" dirty="0" smtClean="0"/>
              <a:t>unless full automation is available</a:t>
            </a:r>
          </a:p>
          <a:p>
            <a:pPr marL="514350" indent="-457200">
              <a:spcBef>
                <a:spcPts val="0"/>
              </a:spcBef>
              <a:buFont typeface="+mj-lt"/>
              <a:buAutoNum type="arabicPeriod"/>
            </a:pPr>
            <a:r>
              <a:rPr lang="en-US" sz="1800" dirty="0" smtClean="0"/>
              <a:t>Pilot Training currently requires </a:t>
            </a:r>
            <a:r>
              <a:rPr lang="en-US" sz="1800" u="sng" dirty="0" smtClean="0"/>
              <a:t>too much time and money </a:t>
            </a:r>
            <a:r>
              <a:rPr lang="en-US" sz="1800" dirty="0" smtClean="0"/>
              <a:t>commitments</a:t>
            </a:r>
          </a:p>
          <a:p>
            <a:pPr marL="514350" indent="-457200">
              <a:spcBef>
                <a:spcPts val="0"/>
              </a:spcBef>
              <a:buFont typeface="+mj-lt"/>
              <a:buAutoNum type="arabicPeriod"/>
            </a:pPr>
            <a:r>
              <a:rPr lang="en-US" sz="1800" dirty="0" smtClean="0"/>
              <a:t>Current pilot training standards </a:t>
            </a:r>
            <a:r>
              <a:rPr lang="en-US" sz="1800" u="sng" dirty="0" smtClean="0"/>
              <a:t>have not kept up with simulator technology</a:t>
            </a:r>
          </a:p>
          <a:p>
            <a:pPr marL="514350" indent="-457200">
              <a:spcBef>
                <a:spcPts val="0"/>
              </a:spcBef>
              <a:buFont typeface="+mj-lt"/>
              <a:buAutoNum type="arabicPeriod"/>
            </a:pPr>
            <a:r>
              <a:rPr lang="en-US" sz="1800" dirty="0" smtClean="0"/>
              <a:t>Pilot’s </a:t>
            </a:r>
            <a:r>
              <a:rPr lang="en-US" sz="1800" u="sng" dirty="0" smtClean="0"/>
              <a:t>trust in autonomy </a:t>
            </a:r>
            <a:r>
              <a:rPr lang="en-US" sz="1800" dirty="0" smtClean="0"/>
              <a:t>still need to grow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900" b="1" dirty="0" smtClean="0"/>
              <a:t>Potential Research Needs:</a:t>
            </a:r>
          </a:p>
          <a:p>
            <a:pPr marL="514350" indent="-457200">
              <a:spcBef>
                <a:spcPts val="0"/>
              </a:spcBef>
              <a:buFont typeface="+mj-lt"/>
              <a:buAutoNum type="arabicPeriod"/>
            </a:pPr>
            <a:r>
              <a:rPr lang="en-US" sz="1800" dirty="0" smtClean="0"/>
              <a:t>Need to make learning how to fly easier, cheaper and more streamlined. Can introduce more high-fidelity flight simulators training in the future, but retain basic flying skills. Need to investigate redundancies in existing private pilot training requirements. The target should be $1,500 and within 20 hours for instrument rated PPL. </a:t>
            </a:r>
          </a:p>
          <a:p>
            <a:pPr marL="514350" indent="-457200">
              <a:spcBef>
                <a:spcPts val="0"/>
              </a:spcBef>
              <a:buFont typeface="+mj-lt"/>
              <a:buAutoNum type="arabicPeriod"/>
            </a:pPr>
            <a:r>
              <a:rPr lang="en-US" sz="1800" dirty="0" smtClean="0"/>
              <a:t>Need research on the current state of simulator technology and what is its roadmap in 20 years</a:t>
            </a:r>
          </a:p>
          <a:p>
            <a:pPr marL="514350" indent="-457200">
              <a:spcBef>
                <a:spcPts val="0"/>
              </a:spcBef>
              <a:buFont typeface="+mj-lt"/>
              <a:buAutoNum type="arabicPeriod"/>
            </a:pPr>
            <a:r>
              <a:rPr lang="en-US" sz="1800" dirty="0" smtClean="0"/>
              <a:t>Need market analysis of the new age pilots and their motivations, to tweak the curriculum to better suit them</a:t>
            </a:r>
          </a:p>
          <a:p>
            <a:pPr marL="514350" indent="-457200">
              <a:spcBef>
                <a:spcPts val="0"/>
              </a:spcBef>
              <a:buFont typeface="+mj-lt"/>
              <a:buAutoNum type="arabicPeriod"/>
            </a:pPr>
            <a:r>
              <a:rPr lang="en-US" sz="1800" dirty="0" smtClean="0"/>
              <a:t>Need to encourage the use of technologies to reduce pilot’s workload. Think of what can be added to the aircraft and brought on board (e.g., a tablet or smartphone).</a:t>
            </a:r>
          </a:p>
          <a:p>
            <a:pPr marL="514350" indent="-457200">
              <a:spcBef>
                <a:spcPts val="0"/>
              </a:spcBef>
              <a:buFont typeface="+mj-lt"/>
              <a:buAutoNum type="arabicPeriod"/>
            </a:pPr>
            <a:r>
              <a:rPr lang="en-US" sz="1800" dirty="0" smtClean="0"/>
              <a:t>Need roadmap from simplified operations for current pilot to no pilot (fully autonomous) is to be identified</a:t>
            </a:r>
          </a:p>
          <a:p>
            <a:pPr marL="514350" indent="-457200">
              <a:spcBef>
                <a:spcPts val="0"/>
              </a:spcBef>
              <a:buFont typeface="+mj-lt"/>
              <a:buAutoNum type="arabicPeriod"/>
            </a:pPr>
            <a:r>
              <a:rPr lang="en-US" sz="1800" dirty="0" smtClean="0"/>
              <a:t>Need substantially streamlined and simplified VFR and IFR training curriculum </a:t>
            </a:r>
          </a:p>
          <a:p>
            <a:pPr marL="514350" indent="-457200">
              <a:spcBef>
                <a:spcPts val="0"/>
              </a:spcBef>
              <a:buFont typeface="+mj-lt"/>
              <a:buAutoNum type="arabicPeriod"/>
            </a:pPr>
            <a:r>
              <a:rPr lang="en-US" sz="1800" dirty="0" smtClean="0"/>
              <a:t>Need to raise the accessibility to quality GA training (geographically)</a:t>
            </a:r>
          </a:p>
          <a:p>
            <a:pPr marL="514350" indent="-457200">
              <a:spcBef>
                <a:spcPts val="0"/>
              </a:spcBef>
              <a:buFont typeface="+mj-lt"/>
              <a:buAutoNum type="arabicPeriod"/>
            </a:pPr>
            <a:r>
              <a:rPr lang="en-US" sz="1800" dirty="0" smtClean="0"/>
              <a:t>Need more cockpit/interface designs to prevent information overload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4D4E4-7E7E-496B-AFB6-C607002E24D7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9358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Theme 2: Autonomy and Automation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7201" y="1295400"/>
            <a:ext cx="8356599" cy="4470400"/>
          </a:xfrm>
        </p:spPr>
        <p:txBody>
          <a:bodyPr>
            <a:normAutofit/>
          </a:bodyPr>
          <a:lstStyle/>
          <a:p>
            <a:pPr marL="285750" lvl="1">
              <a:buFont typeface="Arial" panose="020B0604020202020204" pitchFamily="34" charset="0"/>
              <a:buChar char="•"/>
            </a:pPr>
            <a:r>
              <a:rPr lang="en-US" sz="2150" dirty="0">
                <a:latin typeface="+mn-lt"/>
              </a:rPr>
              <a:t>Automated </a:t>
            </a:r>
            <a:r>
              <a:rPr lang="en-US" sz="2150" dirty="0" smtClean="0">
                <a:latin typeface="+mn-lt"/>
              </a:rPr>
              <a:t>technologies </a:t>
            </a:r>
            <a:r>
              <a:rPr lang="en-US" sz="2150" dirty="0">
                <a:latin typeface="+mn-lt"/>
              </a:rPr>
              <a:t>from commercial and UAS can help bring down the cost of </a:t>
            </a:r>
            <a:r>
              <a:rPr lang="en-US" sz="2150" dirty="0" smtClean="0">
                <a:latin typeface="+mn-lt"/>
              </a:rPr>
              <a:t>GA</a:t>
            </a:r>
          </a:p>
          <a:p>
            <a:pPr marL="285750" lvl="1">
              <a:buFont typeface="Arial" panose="020B0604020202020204" pitchFamily="34" charset="0"/>
              <a:buChar char="•"/>
            </a:pPr>
            <a:r>
              <a:rPr lang="en-US" sz="2150" dirty="0" smtClean="0">
                <a:latin typeface="+mn-lt"/>
              </a:rPr>
              <a:t>Need </a:t>
            </a:r>
            <a:r>
              <a:rPr lang="en-US" sz="2150" dirty="0">
                <a:latin typeface="+mn-lt"/>
              </a:rPr>
              <a:t>to make people trust automation </a:t>
            </a:r>
            <a:endParaRPr lang="en-US" sz="2150" dirty="0" smtClean="0">
              <a:latin typeface="+mn-lt"/>
            </a:endParaRPr>
          </a:p>
          <a:p>
            <a:pPr marL="285750" lvl="1">
              <a:buFont typeface="Arial" panose="020B0604020202020204" pitchFamily="34" charset="0"/>
              <a:buChar char="•"/>
            </a:pPr>
            <a:r>
              <a:rPr lang="en-US" sz="2150" dirty="0" smtClean="0">
                <a:latin typeface="+mn-lt"/>
              </a:rPr>
              <a:t>New </a:t>
            </a:r>
            <a:r>
              <a:rPr lang="en-US" sz="2150" dirty="0">
                <a:latin typeface="+mn-lt"/>
              </a:rPr>
              <a:t>certification for autonomous operations and autonomous </a:t>
            </a:r>
            <a:r>
              <a:rPr lang="en-US" sz="2150" dirty="0" smtClean="0">
                <a:latin typeface="+mn-lt"/>
              </a:rPr>
              <a:t>systems</a:t>
            </a:r>
            <a:endParaRPr lang="en-US" sz="2150" dirty="0">
              <a:latin typeface="+mn-lt"/>
            </a:endParaRPr>
          </a:p>
          <a:p>
            <a:pPr marL="285750" lvl="1">
              <a:buFont typeface="Arial" panose="020B0604020202020204" pitchFamily="34" charset="0"/>
              <a:buChar char="•"/>
            </a:pPr>
            <a:r>
              <a:rPr lang="en-US" sz="2150" dirty="0">
                <a:latin typeface="+mn-lt"/>
              </a:rPr>
              <a:t>Tasks that can be automated</a:t>
            </a:r>
          </a:p>
          <a:p>
            <a:pPr marL="742950" lvl="2" indent="-285750">
              <a:buFont typeface="Courier New" panose="02070309020205020404" pitchFamily="49" charset="0"/>
              <a:buChar char="o"/>
            </a:pPr>
            <a:r>
              <a:rPr lang="en-US" sz="2000" dirty="0">
                <a:latin typeface="+mn-lt"/>
              </a:rPr>
              <a:t>Avoidance </a:t>
            </a:r>
            <a:endParaRPr lang="en-US" sz="2000" dirty="0" smtClean="0">
              <a:latin typeface="+mn-lt"/>
            </a:endParaRPr>
          </a:p>
          <a:p>
            <a:pPr marL="742950" lvl="2" indent="-285750">
              <a:buFont typeface="Courier New" panose="02070309020205020404" pitchFamily="49" charset="0"/>
              <a:buChar char="o"/>
            </a:pPr>
            <a:r>
              <a:rPr lang="en-US" sz="2000" dirty="0" smtClean="0">
                <a:latin typeface="+mn-lt"/>
              </a:rPr>
              <a:t>ATC </a:t>
            </a:r>
            <a:r>
              <a:rPr lang="en-US" sz="2000" dirty="0">
                <a:latin typeface="+mn-lt"/>
              </a:rPr>
              <a:t>Communication</a:t>
            </a:r>
          </a:p>
          <a:p>
            <a:pPr marL="742950" lvl="2" indent="-285750">
              <a:buFont typeface="Courier New" panose="02070309020205020404" pitchFamily="49" charset="0"/>
              <a:buChar char="o"/>
            </a:pPr>
            <a:r>
              <a:rPr lang="en-US" sz="2000" dirty="0">
                <a:latin typeface="+mn-lt"/>
              </a:rPr>
              <a:t>Weather </a:t>
            </a:r>
            <a:endParaRPr lang="en-US" sz="2000" dirty="0" smtClean="0">
              <a:latin typeface="+mn-lt"/>
            </a:endParaRPr>
          </a:p>
          <a:p>
            <a:pPr marL="742950" lvl="2" indent="-285750">
              <a:buFont typeface="Courier New" panose="02070309020205020404" pitchFamily="49" charset="0"/>
              <a:buChar char="o"/>
            </a:pPr>
            <a:r>
              <a:rPr lang="en-US" sz="2000" dirty="0" smtClean="0">
                <a:latin typeface="+mn-lt"/>
              </a:rPr>
              <a:t>Decision </a:t>
            </a:r>
            <a:r>
              <a:rPr lang="en-US" sz="2000" dirty="0">
                <a:latin typeface="+mn-lt"/>
              </a:rPr>
              <a:t>making</a:t>
            </a:r>
          </a:p>
          <a:p>
            <a:pPr marL="742950" lvl="2" indent="-285750">
              <a:buFont typeface="Courier New" panose="02070309020205020404" pitchFamily="49" charset="0"/>
              <a:buChar char="o"/>
            </a:pPr>
            <a:r>
              <a:rPr lang="en-US" sz="2000" dirty="0">
                <a:latin typeface="+mn-lt"/>
              </a:rPr>
              <a:t>Structural </a:t>
            </a:r>
            <a:r>
              <a:rPr lang="en-US" sz="2000" dirty="0" smtClean="0">
                <a:latin typeface="+mn-lt"/>
              </a:rPr>
              <a:t>diagnostic</a:t>
            </a:r>
            <a:endParaRPr lang="en-US" sz="2000" dirty="0">
              <a:latin typeface="+mn-lt"/>
            </a:endParaRPr>
          </a:p>
          <a:p>
            <a:endParaRPr lang="en-US" sz="24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4D4E4-7E7E-496B-AFB6-C607002E24D7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9195" y="4541735"/>
            <a:ext cx="2103924" cy="13422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9467" y="4534309"/>
            <a:ext cx="1781792" cy="13496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6188" t="3981" r="5650" b="7148"/>
          <a:stretch/>
        </p:blipFill>
        <p:spPr>
          <a:xfrm>
            <a:off x="3706144" y="4546599"/>
            <a:ext cx="1326703" cy="133740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9467" y="3238223"/>
            <a:ext cx="1781792" cy="11974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2700" y="3250320"/>
            <a:ext cx="2103924" cy="118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041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Theme 3: Airport and Infrastructure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6230203" cy="3092157"/>
          </a:xfrm>
        </p:spPr>
        <p:txBody>
          <a:bodyPr>
            <a:no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+mn-lt"/>
              </a:rPr>
              <a:t>Runway incursion issues (towered and non-towered airports) 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+mn-lt"/>
              </a:rPr>
              <a:t>Infrastructure issues:</a:t>
            </a:r>
          </a:p>
          <a:p>
            <a:pPr marL="742950" lvl="2" indent="-285750">
              <a:buFont typeface="Courier New" panose="02070309020205020404" pitchFamily="49" charset="0"/>
              <a:buChar char="o"/>
            </a:pPr>
            <a:r>
              <a:rPr lang="en-US" sz="1800" dirty="0">
                <a:latin typeface="+mn-lt"/>
              </a:rPr>
              <a:t>Pavement quality and maintenance</a:t>
            </a:r>
          </a:p>
          <a:p>
            <a:pPr marL="742950" lvl="2" indent="-285750">
              <a:buFont typeface="Courier New" panose="02070309020205020404" pitchFamily="49" charset="0"/>
              <a:buChar char="o"/>
            </a:pPr>
            <a:r>
              <a:rPr lang="en-US" sz="1800" dirty="0">
                <a:latin typeface="+mn-lt"/>
              </a:rPr>
              <a:t>Terminal capacity </a:t>
            </a:r>
          </a:p>
          <a:p>
            <a:pPr marL="742950" lvl="2" indent="-285750">
              <a:buFont typeface="Courier New" panose="02070309020205020404" pitchFamily="49" charset="0"/>
              <a:buChar char="o"/>
            </a:pPr>
            <a:r>
              <a:rPr lang="en-US" sz="1800" dirty="0">
                <a:latin typeface="+mn-lt"/>
              </a:rPr>
              <a:t>Infrastructure to provide new energy sources (charging stations, etc.) 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2200" dirty="0" smtClean="0">
                <a:latin typeface="+mn-lt"/>
              </a:rPr>
              <a:t>Find suitable </a:t>
            </a:r>
            <a:r>
              <a:rPr lang="en-US" sz="2200" dirty="0">
                <a:latin typeface="+mn-lt"/>
              </a:rPr>
              <a:t>landing sites/emergency sites for intra-urban air taxi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2200" dirty="0" smtClean="0">
                <a:latin typeface="+mn-lt"/>
              </a:rPr>
              <a:t>Impacts for </a:t>
            </a:r>
            <a:r>
              <a:rPr lang="en-US" sz="2200" dirty="0">
                <a:latin typeface="+mn-lt"/>
              </a:rPr>
              <a:t>new energy aircraft on infrastructure</a:t>
            </a:r>
            <a:endParaRPr lang="en-US" sz="2200" b="1" dirty="0">
              <a:solidFill>
                <a:srgbClr val="FF0000"/>
              </a:solidFill>
              <a:latin typeface="+mn-lt"/>
            </a:endParaRP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2200" dirty="0">
                <a:latin typeface="+mn-lt"/>
              </a:rPr>
              <a:t>F</a:t>
            </a:r>
            <a:r>
              <a:rPr lang="en-US" sz="2200" dirty="0" smtClean="0">
                <a:latin typeface="+mn-lt"/>
              </a:rPr>
              <a:t>uture </a:t>
            </a:r>
            <a:r>
              <a:rPr lang="en-US" sz="2200" dirty="0">
                <a:latin typeface="+mn-lt"/>
              </a:rPr>
              <a:t>high density </a:t>
            </a:r>
            <a:r>
              <a:rPr lang="en-US" sz="2200" dirty="0" smtClean="0">
                <a:latin typeface="+mn-lt"/>
              </a:rPr>
              <a:t>airspace’s impact </a:t>
            </a:r>
            <a:r>
              <a:rPr lang="en-US" sz="2200" dirty="0">
                <a:latin typeface="+mn-lt"/>
              </a:rPr>
              <a:t>on airport </a:t>
            </a:r>
            <a:r>
              <a:rPr lang="en-US" sz="2200" dirty="0" smtClean="0">
                <a:latin typeface="+mn-lt"/>
              </a:rPr>
              <a:t>infrastructures</a:t>
            </a:r>
            <a:endParaRPr lang="en-US" sz="2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4D4E4-7E7E-496B-AFB6-C607002E24D7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9" name="Picture 2" descr="http://3.bp.blogspot.com/-vJVyDklOIwc/TVrbIE721qI/AAAAAAAAESA/9pVCYfbaRbA/s1600/Airport_we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260470"/>
            <a:ext cx="2012819" cy="1336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199" y="4561569"/>
            <a:ext cx="2016194" cy="13177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r="45031"/>
          <a:stretch/>
        </p:blipFill>
        <p:spPr>
          <a:xfrm flipH="1">
            <a:off x="6934199" y="2622864"/>
            <a:ext cx="2012819" cy="191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3660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Theme 4: GA in the Future Airspace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4749799" cy="4508500"/>
          </a:xfrm>
        </p:spPr>
        <p:txBody>
          <a:bodyPr>
            <a:noAutofit/>
          </a:bodyPr>
          <a:lstStyle/>
          <a:p>
            <a:r>
              <a:rPr lang="en-US" sz="2200" dirty="0">
                <a:latin typeface="+mn-lt"/>
              </a:rPr>
              <a:t>Automation in airspace management </a:t>
            </a:r>
            <a:r>
              <a:rPr lang="en-US" sz="2200" dirty="0" smtClean="0">
                <a:latin typeface="+mn-lt"/>
              </a:rPr>
              <a:t>Dedicated </a:t>
            </a:r>
            <a:r>
              <a:rPr lang="en-US" sz="2200" dirty="0">
                <a:latin typeface="+mn-lt"/>
              </a:rPr>
              <a:t>airways for UAVs or (fully) autonomous aircraft</a:t>
            </a:r>
            <a:endParaRPr lang="en-US" sz="2200" u="sng" dirty="0">
              <a:latin typeface="+mn-lt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+mn-lt"/>
              </a:rPr>
              <a:t>How airspace can be shared </a:t>
            </a:r>
            <a:r>
              <a:rPr lang="en-US" sz="2200" dirty="0">
                <a:latin typeface="+mn-lt"/>
              </a:rPr>
              <a:t>between commercial, GA, and UAS in high density airspace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+mn-lt"/>
              </a:rPr>
              <a:t>Cyber security </a:t>
            </a:r>
            <a:r>
              <a:rPr lang="en-US" sz="2200" dirty="0">
                <a:latin typeface="+mn-lt"/>
              </a:rPr>
              <a:t>for autonomously controlled vehicle and airspace </a:t>
            </a:r>
          </a:p>
          <a:p>
            <a:r>
              <a:rPr lang="en-US" sz="2200" dirty="0">
                <a:latin typeface="+mn-lt"/>
              </a:rPr>
              <a:t>A</a:t>
            </a:r>
            <a:r>
              <a:rPr lang="en-US" sz="2200" dirty="0" smtClean="0">
                <a:latin typeface="+mn-lt"/>
              </a:rPr>
              <a:t>rtificial </a:t>
            </a:r>
            <a:r>
              <a:rPr lang="en-US" sz="2200" dirty="0">
                <a:latin typeface="+mn-lt"/>
              </a:rPr>
              <a:t>intelligence </a:t>
            </a:r>
            <a:r>
              <a:rPr lang="en-US" sz="2200" dirty="0" smtClean="0">
                <a:latin typeface="+mn-lt"/>
              </a:rPr>
              <a:t>on </a:t>
            </a:r>
            <a:r>
              <a:rPr lang="en-US" sz="2200" dirty="0">
                <a:latin typeface="+mn-lt"/>
              </a:rPr>
              <a:t>airspace management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4D4E4-7E7E-496B-AFB6-C607002E24D7}" type="slidenum">
              <a:rPr lang="en-US" smtClean="0"/>
              <a:pPr/>
              <a:t>14</a:t>
            </a:fld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4572000" y="4597401"/>
            <a:ext cx="4572000" cy="1414138"/>
            <a:chOff x="3480334" y="4459109"/>
            <a:chExt cx="5663666" cy="155242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76450" y="4475242"/>
              <a:ext cx="2048394" cy="1536296"/>
            </a:xfrm>
            <a:prstGeom prst="ellipse">
              <a:avLst/>
            </a:prstGeom>
            <a:ln>
              <a:noFill/>
            </a:ln>
            <a:effectLst>
              <a:softEdge rad="127000"/>
            </a:effec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80334" y="4609935"/>
              <a:ext cx="2118544" cy="1369822"/>
            </a:xfrm>
            <a:prstGeom prst="ellipse">
              <a:avLst/>
            </a:prstGeom>
            <a:ln>
              <a:noFill/>
            </a:ln>
            <a:effectLst>
              <a:softEdge rad="63500"/>
            </a:effec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53151" y="4459109"/>
              <a:ext cx="1690849" cy="1464995"/>
            </a:xfrm>
            <a:prstGeom prst="ellipse">
              <a:avLst/>
            </a:prstGeom>
            <a:ln>
              <a:noFill/>
            </a:ln>
            <a:effectLst>
              <a:softEdge rad="127000"/>
            </a:effectLst>
          </p:spPr>
        </p:pic>
      </p:grpSp>
      <p:pic>
        <p:nvPicPr>
          <p:cNvPr id="1026" name="Picture 2" descr="https://utm.arc.nasa.gov/images/utm-scenari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999" y="1747092"/>
            <a:ext cx="3784601" cy="238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6293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/>
              <a:t>Theme 5: Airframe, Legacy Fleet and Maintenance 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7201" y="1295400"/>
            <a:ext cx="5765800" cy="4406900"/>
          </a:xfrm>
        </p:spPr>
        <p:txBody>
          <a:bodyPr>
            <a:normAutofit/>
          </a:bodyPr>
          <a:lstStyle/>
          <a:p>
            <a:r>
              <a:rPr lang="en-US" sz="2200" dirty="0">
                <a:latin typeface="+mn-lt"/>
              </a:rPr>
              <a:t>Sustainability of legacy GA </a:t>
            </a:r>
            <a:r>
              <a:rPr lang="en-US" sz="2200" dirty="0" smtClean="0">
                <a:latin typeface="+mn-lt"/>
              </a:rPr>
              <a:t>still needed</a:t>
            </a:r>
          </a:p>
          <a:p>
            <a:r>
              <a:rPr lang="en-US" sz="2200" dirty="0">
                <a:latin typeface="+mn-lt"/>
              </a:rPr>
              <a:t>Incorporating new technologies to legacy fleet</a:t>
            </a:r>
            <a:endParaRPr lang="en-US" sz="2200" dirty="0" smtClean="0">
              <a:latin typeface="+mn-lt"/>
            </a:endParaRPr>
          </a:p>
          <a:p>
            <a:r>
              <a:rPr lang="en-US" sz="2200" dirty="0">
                <a:latin typeface="+mn-lt"/>
              </a:rPr>
              <a:t>N</a:t>
            </a:r>
            <a:r>
              <a:rPr lang="en-US" sz="2200" dirty="0" smtClean="0">
                <a:latin typeface="+mn-lt"/>
              </a:rPr>
              <a:t>ew </a:t>
            </a:r>
            <a:r>
              <a:rPr lang="en-US" sz="2200" dirty="0">
                <a:latin typeface="+mn-lt"/>
              </a:rPr>
              <a:t>predictive </a:t>
            </a:r>
            <a:r>
              <a:rPr lang="en-US" sz="2200" dirty="0" smtClean="0">
                <a:latin typeface="+mn-lt"/>
              </a:rPr>
              <a:t>technologies to assist maintenance </a:t>
            </a:r>
            <a:r>
              <a:rPr lang="en-US" sz="2200" dirty="0">
                <a:latin typeface="+mn-lt"/>
              </a:rPr>
              <a:t>works </a:t>
            </a:r>
            <a:endParaRPr lang="en-US" sz="2200" dirty="0" smtClean="0">
              <a:latin typeface="+mn-lt"/>
            </a:endParaRPr>
          </a:p>
          <a:p>
            <a:r>
              <a:rPr lang="en-US" sz="2200" dirty="0">
                <a:latin typeface="+mn-lt"/>
              </a:rPr>
              <a:t>Additive manufacturing is </a:t>
            </a:r>
            <a:r>
              <a:rPr lang="en-US" sz="2200" dirty="0" smtClean="0">
                <a:latin typeface="+mn-lt"/>
              </a:rPr>
              <a:t>available and may have some impacts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2200" dirty="0" smtClean="0">
                <a:latin typeface="+mn-lt"/>
              </a:rPr>
              <a:t>Certification </a:t>
            </a:r>
            <a:r>
              <a:rPr lang="en-US" sz="2200" dirty="0">
                <a:latin typeface="+mn-lt"/>
              </a:rPr>
              <a:t>of 3-D printing parts, additive manufacturing methods, or </a:t>
            </a:r>
            <a:r>
              <a:rPr lang="en-US" sz="2200" dirty="0" smtClean="0">
                <a:latin typeface="+mn-lt"/>
              </a:rPr>
              <a:t>process</a:t>
            </a:r>
            <a:endParaRPr lang="en-US" sz="2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4D4E4-7E7E-496B-AFB6-C607002E24D7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6713" y="1291236"/>
            <a:ext cx="2444886" cy="1276303"/>
          </a:xfrm>
          <a:prstGeom prst="rect">
            <a:avLst/>
          </a:prstGeom>
        </p:spPr>
      </p:pic>
      <p:pic>
        <p:nvPicPr>
          <p:cNvPr id="10" name="Picture 9" descr="http://www.aerospace-technology.com/uploads/storefront/stegmann/1-aircraft-maintenanc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714" y="2597285"/>
            <a:ext cx="2444885" cy="16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6713" y="4271138"/>
            <a:ext cx="2444886" cy="162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5555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/>
              <a:t>Theme 6: Future Propulsion Technology/New Energy Sources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7201" y="1295400"/>
            <a:ext cx="4176253" cy="4572000"/>
          </a:xfrm>
        </p:spPr>
        <p:txBody>
          <a:bodyPr>
            <a:normAutofit lnSpcReduction="10000"/>
          </a:bodyPr>
          <a:lstStyle/>
          <a:p>
            <a:pPr marL="285750" indent="-285750"/>
            <a:r>
              <a:rPr lang="en-US" sz="2200" dirty="0">
                <a:latin typeface="+mn-lt"/>
              </a:rPr>
              <a:t>Infrastructure, maintenance, and training for new energy sources </a:t>
            </a:r>
            <a:r>
              <a:rPr lang="en-US" sz="2200" dirty="0" smtClean="0">
                <a:latin typeface="+mn-lt"/>
              </a:rPr>
              <a:t>needed</a:t>
            </a:r>
          </a:p>
          <a:p>
            <a:pPr marL="285750" indent="-285750"/>
            <a:r>
              <a:rPr lang="en-US" sz="2200" dirty="0" smtClean="0">
                <a:latin typeface="+mn-lt"/>
              </a:rPr>
              <a:t>Novel </a:t>
            </a:r>
            <a:r>
              <a:rPr lang="en-US" sz="2200" dirty="0">
                <a:latin typeface="+mn-lt"/>
              </a:rPr>
              <a:t>energy storage and transmission components </a:t>
            </a:r>
            <a:r>
              <a:rPr lang="en-US" sz="2200" dirty="0" smtClean="0">
                <a:latin typeface="+mn-lt"/>
              </a:rPr>
              <a:t>will </a:t>
            </a:r>
            <a:r>
              <a:rPr lang="en-US" sz="2200" dirty="0">
                <a:latin typeface="+mn-lt"/>
              </a:rPr>
              <a:t>be available and </a:t>
            </a:r>
            <a:r>
              <a:rPr lang="en-US" sz="2200" dirty="0" smtClean="0">
                <a:latin typeface="+mn-lt"/>
              </a:rPr>
              <a:t>affordable</a:t>
            </a:r>
          </a:p>
          <a:p>
            <a:r>
              <a:rPr lang="en-US" sz="2200" dirty="0">
                <a:latin typeface="+mn-lt"/>
              </a:rPr>
              <a:t>Certification framework for electric propulsion system or alternative/non-fossil fuels</a:t>
            </a:r>
          </a:p>
          <a:p>
            <a:r>
              <a:rPr lang="en-US" sz="2200" dirty="0">
                <a:latin typeface="+mn-lt"/>
              </a:rPr>
              <a:t>Impact of full life-cycle, environmental issues, </a:t>
            </a:r>
            <a:r>
              <a:rPr lang="en-US" sz="2200" dirty="0" smtClean="0">
                <a:latin typeface="+mn-lt"/>
              </a:rPr>
              <a:t>reliability, and </a:t>
            </a:r>
            <a:r>
              <a:rPr lang="en-US" sz="2200" dirty="0">
                <a:latin typeface="+mn-lt"/>
              </a:rPr>
              <a:t>level of safety on electric propulsion technologies</a:t>
            </a:r>
          </a:p>
          <a:p>
            <a:pPr marL="0" indent="0">
              <a:buNone/>
            </a:pPr>
            <a:endParaRPr lang="en-US" sz="24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4D4E4-7E7E-496B-AFB6-C607002E24D7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6499" y="1595344"/>
            <a:ext cx="2036658" cy="10954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3454" y="2813691"/>
            <a:ext cx="4434346" cy="27386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0707" y="1595344"/>
            <a:ext cx="1620586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9729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Word Counts from Workshops </a:t>
            </a:r>
            <a:r>
              <a:rPr lang="en-US" dirty="0"/>
              <a:t>0 and 1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5950423" y="1143000"/>
            <a:ext cx="2888777" cy="4693257"/>
          </a:xfrm>
        </p:spPr>
        <p:txBody>
          <a:bodyPr>
            <a:normAutofit fontScale="92500"/>
          </a:bodyPr>
          <a:lstStyle/>
          <a:p>
            <a:r>
              <a:rPr lang="en-US" sz="2400" dirty="0" smtClean="0">
                <a:latin typeface="+mn-lt"/>
              </a:rPr>
              <a:t>Key </a:t>
            </a:r>
            <a:r>
              <a:rPr lang="en-US" sz="2400" dirty="0">
                <a:latin typeface="+mn-lt"/>
              </a:rPr>
              <a:t>words selected from benchmarking and workshop notes</a:t>
            </a:r>
          </a:p>
          <a:p>
            <a:r>
              <a:rPr lang="en-US" sz="2400" dirty="0" smtClean="0">
                <a:latin typeface="+mn-lt"/>
              </a:rPr>
              <a:t>Counts </a:t>
            </a:r>
            <a:r>
              <a:rPr lang="en-US" sz="2400" dirty="0">
                <a:latin typeface="+mn-lt"/>
              </a:rPr>
              <a:t>show how often words are mentioned in workshop notes, but does not directly </a:t>
            </a:r>
            <a:r>
              <a:rPr lang="en-US" sz="2400" dirty="0" smtClean="0">
                <a:latin typeface="+mn-lt"/>
              </a:rPr>
              <a:t>relate </a:t>
            </a:r>
            <a:r>
              <a:rPr lang="en-US" sz="2400" dirty="0">
                <a:latin typeface="+mn-lt"/>
              </a:rPr>
              <a:t>to importance</a:t>
            </a:r>
          </a:p>
          <a:p>
            <a:r>
              <a:rPr lang="en-US" sz="2400" dirty="0" smtClean="0">
                <a:latin typeface="+mn-lt"/>
              </a:rPr>
              <a:t>Helps </a:t>
            </a:r>
            <a:r>
              <a:rPr lang="en-US" sz="2400" dirty="0">
                <a:latin typeface="+mn-lt"/>
              </a:rPr>
              <a:t>team ensure we have not missed something in the theme </a:t>
            </a:r>
            <a:r>
              <a:rPr lang="en-US" sz="2400" dirty="0" smtClean="0">
                <a:latin typeface="+mn-lt"/>
              </a:rPr>
              <a:t>discussions</a:t>
            </a:r>
            <a:endParaRPr lang="en-US" sz="24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4D4E4-7E7E-496B-AFB6-C607002E24D7}" type="slidenum">
              <a:rPr lang="en-US" smtClean="0"/>
              <a:pPr/>
              <a:t>17</a:t>
            </a:fld>
            <a:endParaRPr lang="en-US" dirty="0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6234519"/>
              </p:ext>
            </p:extLst>
          </p:nvPr>
        </p:nvGraphicFramePr>
        <p:xfrm>
          <a:off x="243426" y="1036187"/>
          <a:ext cx="5597815" cy="5073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010336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Word Count </a:t>
            </a:r>
            <a:r>
              <a:rPr lang="en-US" dirty="0"/>
              <a:t>Comparisons of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Workshops </a:t>
            </a:r>
            <a:r>
              <a:rPr lang="en-US" dirty="0"/>
              <a:t>0 and 1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949950" y="1143000"/>
            <a:ext cx="2965450" cy="4661452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latin typeface="+mn-lt"/>
              </a:rPr>
              <a:t>Workshops had different set of participants</a:t>
            </a:r>
          </a:p>
          <a:p>
            <a:r>
              <a:rPr lang="en-US" dirty="0" smtClean="0">
                <a:latin typeface="+mn-lt"/>
              </a:rPr>
              <a:t>Counts show where keywords mentioned </a:t>
            </a:r>
          </a:p>
          <a:p>
            <a:pPr lvl="1"/>
            <a:r>
              <a:rPr lang="en-US" dirty="0" smtClean="0">
                <a:latin typeface="+mn-lt"/>
              </a:rPr>
              <a:t>More often in Workshop 1 (industry centric)</a:t>
            </a:r>
          </a:p>
          <a:p>
            <a:pPr lvl="1"/>
            <a:r>
              <a:rPr lang="en-US" dirty="0" smtClean="0">
                <a:latin typeface="+mn-lt"/>
              </a:rPr>
              <a:t>About the same in both workshops</a:t>
            </a:r>
          </a:p>
          <a:p>
            <a:pPr lvl="1"/>
            <a:r>
              <a:rPr lang="en-US" dirty="0" smtClean="0">
                <a:latin typeface="+mn-lt"/>
              </a:rPr>
              <a:t>More often in Workshop 0 (academic centric)</a:t>
            </a:r>
          </a:p>
          <a:p>
            <a:r>
              <a:rPr lang="en-US" dirty="0" smtClean="0">
                <a:latin typeface="+mn-lt"/>
              </a:rPr>
              <a:t>Understanding context of word use important</a:t>
            </a:r>
            <a:endParaRPr lang="en-US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4D4E4-7E7E-496B-AFB6-C607002E24D7}" type="slidenum">
              <a:rPr lang="en-US" smtClean="0"/>
              <a:pPr/>
              <a:t>18</a:t>
            </a:fld>
            <a:endParaRPr lang="en-US" dirty="0"/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1747044793"/>
              </p:ext>
            </p:extLst>
          </p:nvPr>
        </p:nvGraphicFramePr>
        <p:xfrm>
          <a:off x="0" y="1143000"/>
          <a:ext cx="5867400" cy="50293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"/>
          <p:cNvSpPr txBox="1"/>
          <p:nvPr/>
        </p:nvSpPr>
        <p:spPr>
          <a:xfrm>
            <a:off x="4419600" y="1295400"/>
            <a:ext cx="1341599" cy="307777"/>
          </a:xfrm>
          <a:prstGeom prst="rect">
            <a:avLst/>
          </a:prstGeom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b="1" dirty="0" smtClean="0"/>
              <a:t>WORKSHOP 0 </a:t>
            </a:r>
            <a:endParaRPr lang="en-US" sz="1400" b="1" dirty="0"/>
          </a:p>
        </p:txBody>
      </p:sp>
      <p:sp>
        <p:nvSpPr>
          <p:cNvPr id="13" name="Up Arrow 12"/>
          <p:cNvSpPr/>
          <p:nvPr/>
        </p:nvSpPr>
        <p:spPr>
          <a:xfrm>
            <a:off x="5584487" y="1333215"/>
            <a:ext cx="206713" cy="214108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"/>
              <p:cNvSpPr txBox="1"/>
              <p:nvPr/>
            </p:nvSpPr>
            <p:spPr>
              <a:xfrm>
                <a:off x="2983305" y="1295400"/>
                <a:ext cx="909223" cy="307777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400" b="1" dirty="0" smtClean="0"/>
                  <a:t>W1</a:t>
                </a:r>
                <a14:m>
                  <m:oMath xmlns:m="http://schemas.openxmlformats.org/officeDocument/2006/math">
                    <m:r>
                      <a:rPr lang="en-US" sz="14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400" b="1" i="1" smtClean="0">
                        <a:latin typeface="Cambria Math" panose="02040503050406030204" pitchFamily="18" charset="0"/>
                      </a:rPr>
                      <m:t>≅</m:t>
                    </m:r>
                  </m:oMath>
                </a14:m>
                <a:r>
                  <a:rPr lang="en-US" sz="1400" b="1" dirty="0" smtClean="0"/>
                  <a:t> W0</a:t>
                </a:r>
                <a:endParaRPr lang="en-US" sz="1400" b="1" dirty="0"/>
              </a:p>
            </p:txBody>
          </p:sp>
        </mc:Choice>
        <mc:Fallback xmlns="">
          <p:sp>
            <p:nvSpPr>
              <p:cNvPr id="14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3305" y="1295400"/>
                <a:ext cx="909223" cy="307777"/>
              </a:xfrm>
              <a:prstGeom prst="rect">
                <a:avLst/>
              </a:prstGeom>
              <a:blipFill rotWithShape="1">
                <a:blip r:embed="rId3"/>
                <a:stretch>
                  <a:fillRect l="-667" t="-2000" r="-1333" b="-1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"/>
          <p:cNvSpPr txBox="1"/>
          <p:nvPr/>
        </p:nvSpPr>
        <p:spPr>
          <a:xfrm>
            <a:off x="914400" y="1295400"/>
            <a:ext cx="1358220" cy="307777"/>
          </a:xfrm>
          <a:prstGeom prst="rect">
            <a:avLst/>
          </a:prstGeom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 smtClean="0"/>
              <a:t>WORKSHOP 1 </a:t>
            </a:r>
            <a:endParaRPr lang="en-US" sz="1400" b="1" dirty="0"/>
          </a:p>
        </p:txBody>
      </p:sp>
      <p:sp>
        <p:nvSpPr>
          <p:cNvPr id="16" name="Up Arrow 15"/>
          <p:cNvSpPr/>
          <p:nvPr/>
        </p:nvSpPr>
        <p:spPr>
          <a:xfrm>
            <a:off x="2174533" y="1356037"/>
            <a:ext cx="206713" cy="214108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1020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Comparisons of Workshop 0 and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4D4E4-7E7E-496B-AFB6-C607002E24D7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15566" y="1599728"/>
            <a:ext cx="137571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Workshop 0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794980" y="1599728"/>
            <a:ext cx="137571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Workshop 1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3581365" y="2179941"/>
            <a:ext cx="1923535" cy="59449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Training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40385" y="2214573"/>
            <a:ext cx="2926080" cy="578882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Refers to the training for aircraft maintenance in particular.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019799" y="2095392"/>
            <a:ext cx="2926080" cy="817245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Refers to the training of pilots and operators of aircraft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Modification in training procedure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3587373" y="3071684"/>
            <a:ext cx="1923535" cy="59449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Certification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019801" y="3078303"/>
            <a:ext cx="2926080" cy="817245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Positive on new Part 23. Finding possible solutions. </a:t>
            </a:r>
            <a:r>
              <a:rPr lang="en-US" sz="1400" b="1" dirty="0" smtClean="0">
                <a:solidFill>
                  <a:srgbClr val="FF0000"/>
                </a:solidFill>
              </a:rPr>
              <a:t>COTS</a:t>
            </a:r>
            <a:r>
              <a:rPr lang="en-US" sz="1400" dirty="0" smtClean="0">
                <a:solidFill>
                  <a:schemeClr val="tx1"/>
                </a:solidFill>
              </a:rPr>
              <a:t> a good option.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3581366" y="3993421"/>
            <a:ext cx="1923535" cy="59449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UAS/Drones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40385" y="4060479"/>
            <a:ext cx="2926080" cy="817245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Movement in ‘swarm’ of drones.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Drone strike </a:t>
            </a:r>
            <a:r>
              <a:rPr lang="en-US" sz="1400" dirty="0" smtClean="0">
                <a:solidFill>
                  <a:schemeClr val="tx1"/>
                </a:solidFill>
              </a:rPr>
              <a:t>capabilities (like bird strike).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019802" y="4179660"/>
            <a:ext cx="2926080" cy="578882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Movement in crowded airspace.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</a:rPr>
              <a:t>Leveraging UAS technology.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3581366" y="4915158"/>
            <a:ext cx="1923535" cy="59449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Operator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40384" y="5162204"/>
            <a:ext cx="2926080" cy="578882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Focused on performance and responsibilities of the </a:t>
            </a:r>
            <a:r>
              <a:rPr lang="en-US" sz="1400" dirty="0" smtClean="0">
                <a:solidFill>
                  <a:schemeClr val="tx1"/>
                </a:solidFill>
              </a:rPr>
              <a:t>operator.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6019802" y="5162204"/>
            <a:ext cx="2926080" cy="578882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Requirements for transition from conventional pilots to operators.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39" name="Straight Arrow Connector 38"/>
          <p:cNvCxnSpPr>
            <a:stCxn id="7" idx="6"/>
            <a:endCxn id="9" idx="1"/>
          </p:cNvCxnSpPr>
          <p:nvPr/>
        </p:nvCxnSpPr>
        <p:spPr>
          <a:xfrm>
            <a:off x="5504900" y="2477189"/>
            <a:ext cx="514899" cy="2682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152400" y="3197484"/>
            <a:ext cx="2926080" cy="578882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Identifies the importance to GA and areas of improvement required</a:t>
            </a:r>
            <a:r>
              <a:rPr lang="en-US" sz="1400" dirty="0" smtClean="0">
                <a:solidFill>
                  <a:schemeClr val="tx1"/>
                </a:solidFill>
              </a:rPr>
              <a:t>.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46" name="Straight Arrow Connector 45"/>
          <p:cNvCxnSpPr>
            <a:stCxn id="12" idx="6"/>
            <a:endCxn id="14" idx="1"/>
          </p:cNvCxnSpPr>
          <p:nvPr/>
        </p:nvCxnSpPr>
        <p:spPr>
          <a:xfrm>
            <a:off x="5510908" y="3368932"/>
            <a:ext cx="508893" cy="11799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17" idx="6"/>
            <a:endCxn id="19" idx="1"/>
          </p:cNvCxnSpPr>
          <p:nvPr/>
        </p:nvCxnSpPr>
        <p:spPr>
          <a:xfrm>
            <a:off x="5504901" y="4290669"/>
            <a:ext cx="514901" cy="17843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22" idx="6"/>
            <a:endCxn id="24" idx="1"/>
          </p:cNvCxnSpPr>
          <p:nvPr/>
        </p:nvCxnSpPr>
        <p:spPr>
          <a:xfrm>
            <a:off x="5504901" y="5212406"/>
            <a:ext cx="514901" cy="23923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22" idx="2"/>
            <a:endCxn id="23" idx="3"/>
          </p:cNvCxnSpPr>
          <p:nvPr/>
        </p:nvCxnSpPr>
        <p:spPr>
          <a:xfrm flipH="1">
            <a:off x="3066464" y="5212406"/>
            <a:ext cx="514902" cy="23923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17" idx="2"/>
            <a:endCxn id="18" idx="3"/>
          </p:cNvCxnSpPr>
          <p:nvPr/>
        </p:nvCxnSpPr>
        <p:spPr>
          <a:xfrm flipH="1">
            <a:off x="3066465" y="4290669"/>
            <a:ext cx="514901" cy="17843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12" idx="2"/>
            <a:endCxn id="44" idx="3"/>
          </p:cNvCxnSpPr>
          <p:nvPr/>
        </p:nvCxnSpPr>
        <p:spPr>
          <a:xfrm flipH="1">
            <a:off x="3078480" y="3368932"/>
            <a:ext cx="508893" cy="11799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stCxn id="7" idx="2"/>
            <a:endCxn id="8" idx="3"/>
          </p:cNvCxnSpPr>
          <p:nvPr/>
        </p:nvCxnSpPr>
        <p:spPr>
          <a:xfrm flipH="1">
            <a:off x="3066465" y="2477189"/>
            <a:ext cx="514900" cy="2682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40724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Project 25 Executive </a:t>
            </a:r>
            <a:r>
              <a:rPr lang="en-US" sz="3600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>
                <a:latin typeface="+mn-lt"/>
              </a:rPr>
              <a:t>PEGASAS team will generate a report to document strategic general aviation research topics that can help the </a:t>
            </a:r>
            <a:r>
              <a:rPr lang="en-US" dirty="0">
                <a:latin typeface="+mn-lt"/>
              </a:rPr>
              <a:t>FAA and other GA stakeholders better prepare for general aviation issues in 2030</a:t>
            </a:r>
          </a:p>
          <a:p>
            <a:r>
              <a:rPr lang="en-US" dirty="0" smtClean="0">
                <a:latin typeface="+mn-lt"/>
              </a:rPr>
              <a:t>Perform benchmarking/review of GA topics (technologies, methods, etc.) of current and future concepts and operations</a:t>
            </a:r>
            <a:endParaRPr lang="en-US" dirty="0">
              <a:latin typeface="+mn-lt"/>
            </a:endParaRPr>
          </a:p>
          <a:p>
            <a:r>
              <a:rPr lang="en-US" dirty="0" smtClean="0">
                <a:latin typeface="+mn-lt"/>
              </a:rPr>
              <a:t>Conduct industry/government workshops to collect </a:t>
            </a:r>
            <a:r>
              <a:rPr lang="en-US" dirty="0">
                <a:latin typeface="+mn-lt"/>
              </a:rPr>
              <a:t>input from </a:t>
            </a:r>
            <a:r>
              <a:rPr lang="en-US" dirty="0" smtClean="0">
                <a:latin typeface="+mn-lt"/>
              </a:rPr>
              <a:t>experts and stakeholders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Develop a report that documents </a:t>
            </a:r>
            <a:r>
              <a:rPr lang="en-US" dirty="0" smtClean="0">
                <a:latin typeface="+mn-lt"/>
              </a:rPr>
              <a:t>research and workshop output and lists important, strategic topics in need of further research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4D4E4-7E7E-496B-AFB6-C607002E24D7}" type="slidenum">
              <a:rPr lang="en-US" smtClean="0"/>
              <a:pPr/>
              <a:t>2</a:t>
            </a:fld>
            <a:endParaRPr lang="en-US" dirty="0"/>
          </a:p>
        </p:txBody>
      </p:sp>
      <p:grpSp>
        <p:nvGrpSpPr>
          <p:cNvPr id="71" name="Group 70"/>
          <p:cNvGrpSpPr/>
          <p:nvPr/>
        </p:nvGrpSpPr>
        <p:grpSpPr>
          <a:xfrm>
            <a:off x="4571999" y="1354791"/>
            <a:ext cx="4419601" cy="4677518"/>
            <a:chOff x="4435519" y="1354597"/>
            <a:chExt cx="4556081" cy="4247809"/>
          </a:xfrm>
        </p:grpSpPr>
        <p:sp>
          <p:nvSpPr>
            <p:cNvPr id="8" name="Rounded Rectangle 7"/>
            <p:cNvSpPr/>
            <p:nvPr/>
          </p:nvSpPr>
          <p:spPr>
            <a:xfrm>
              <a:off x="5153051" y="1596711"/>
              <a:ext cx="2069120" cy="604212"/>
            </a:xfrm>
            <a:prstGeom prst="roundRect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21945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 2030 </a:t>
              </a:r>
              <a:b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Exploratory Analysis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4435519" y="3132811"/>
              <a:ext cx="1752090" cy="1524626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21945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Benchmarking</a:t>
              </a: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</a:t>
              </a:r>
            </a:p>
            <a:p>
              <a:pPr marL="285750" marR="0" lvl="0" indent="-285750" defTabSz="21945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Literature Review</a:t>
              </a:r>
            </a:p>
            <a:p>
              <a:pPr marL="285750" marR="0" lvl="0" indent="-285750" defTabSz="21945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Articles, Blogs and Online Forums</a:t>
              </a: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6932294" y="3132812"/>
              <a:ext cx="2059306" cy="600964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21945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Workshop 1</a:t>
              </a: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 </a:t>
              </a:r>
            </a:p>
            <a:p>
              <a:pPr marL="0" marR="0" lvl="0" indent="0" algn="ctr" defTabSz="21945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Industry Centric</a:t>
              </a:r>
            </a:p>
            <a:p>
              <a:pPr marL="0" marR="0" lvl="0" indent="0" algn="ctr" defTabSz="21945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at Georgia Tech 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6932294" y="4056505"/>
              <a:ext cx="2059306" cy="606111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2194560"/>
              <a:r>
                <a:rPr lang="en-US" sz="1600" b="1" kern="0" dirty="0">
                  <a:latin typeface="Calibri" panose="020F0502020204030204"/>
                </a:rPr>
                <a:t>Workshop 2: </a:t>
              </a:r>
            </a:p>
            <a:p>
              <a:pPr algn="ctr" defTabSz="2194560">
                <a:defRPr/>
              </a:pPr>
              <a:r>
                <a:rPr lang="en-US" sz="1200" b="1" kern="0" dirty="0">
                  <a:solidFill>
                    <a:schemeClr val="tx2"/>
                  </a:solidFill>
                  <a:latin typeface="Calibri" panose="020F0502020204030204"/>
                </a:rPr>
                <a:t>Government Centric</a:t>
              </a:r>
            </a:p>
            <a:p>
              <a:pPr algn="ctr" defTabSz="2194560"/>
              <a:r>
                <a:rPr lang="en-US" sz="1200" b="1" kern="0" dirty="0" smtClean="0">
                  <a:latin typeface="Calibri" panose="020F0502020204030204"/>
                </a:rPr>
                <a:t>at Purdue (in planning)</a:t>
              </a:r>
              <a:endParaRPr lang="en-US" sz="1200" b="1" kern="0" dirty="0">
                <a:latin typeface="Calibri" panose="020F0502020204030204"/>
              </a:endParaRPr>
            </a:p>
          </p:txBody>
        </p:sp>
        <p:cxnSp>
          <p:nvCxnSpPr>
            <p:cNvPr id="12" name="Elbow Connector 11"/>
            <p:cNvCxnSpPr>
              <a:stCxn id="8" idx="2"/>
              <a:endCxn id="9" idx="0"/>
            </p:cNvCxnSpPr>
            <p:nvPr/>
          </p:nvCxnSpPr>
          <p:spPr>
            <a:xfrm rot="5400000">
              <a:off x="5283644" y="2228843"/>
              <a:ext cx="931888" cy="876046"/>
            </a:xfrm>
            <a:prstGeom prst="bentConnector3">
              <a:avLst/>
            </a:prstGeom>
            <a:noFill/>
            <a:ln w="28575" cap="flat" cmpd="sng" algn="ctr">
              <a:solidFill>
                <a:srgbClr val="ED7D31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3" name="Elbow Connector 12"/>
            <p:cNvCxnSpPr>
              <a:stCxn id="8" idx="2"/>
              <a:endCxn id="10" idx="0"/>
            </p:cNvCxnSpPr>
            <p:nvPr/>
          </p:nvCxnSpPr>
          <p:spPr>
            <a:xfrm rot="16200000" flipH="1">
              <a:off x="6608835" y="1779698"/>
              <a:ext cx="931889" cy="1774336"/>
            </a:xfrm>
            <a:prstGeom prst="bentConnector3">
              <a:avLst/>
            </a:prstGeom>
            <a:noFill/>
            <a:ln w="28575" cap="flat" cmpd="sng" algn="ctr">
              <a:solidFill>
                <a:srgbClr val="ED7D31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4" name="Straight Arrow Connector 13"/>
            <p:cNvCxnSpPr>
              <a:stCxn id="10" idx="2"/>
              <a:endCxn id="11" idx="0"/>
            </p:cNvCxnSpPr>
            <p:nvPr/>
          </p:nvCxnSpPr>
          <p:spPr>
            <a:xfrm>
              <a:off x="7961947" y="3733776"/>
              <a:ext cx="0" cy="322729"/>
            </a:xfrm>
            <a:prstGeom prst="straightConnector1">
              <a:avLst/>
            </a:prstGeom>
            <a:noFill/>
            <a:ln w="28575" cap="flat" cmpd="sng" algn="ctr">
              <a:solidFill>
                <a:srgbClr val="ED7D31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5" name="Elbow Connector 14"/>
            <p:cNvCxnSpPr>
              <a:stCxn id="9" idx="3"/>
              <a:endCxn id="10" idx="1"/>
            </p:cNvCxnSpPr>
            <p:nvPr/>
          </p:nvCxnSpPr>
          <p:spPr>
            <a:xfrm flipV="1">
              <a:off x="6187609" y="3433294"/>
              <a:ext cx="744685" cy="461830"/>
            </a:xfrm>
            <a:prstGeom prst="bentConnector3">
              <a:avLst/>
            </a:prstGeom>
            <a:noFill/>
            <a:ln w="28575" cap="flat" cmpd="sng" algn="ctr">
              <a:solidFill>
                <a:srgbClr val="0070C0"/>
              </a:solidFill>
              <a:prstDash val="dash"/>
              <a:miter lim="800000"/>
              <a:tailEnd type="triangle"/>
            </a:ln>
            <a:effectLst/>
          </p:spPr>
        </p:cxnSp>
        <p:cxnSp>
          <p:nvCxnSpPr>
            <p:cNvPr id="16" name="Elbow Connector 15"/>
            <p:cNvCxnSpPr>
              <a:stCxn id="9" idx="3"/>
              <a:endCxn id="11" idx="1"/>
            </p:cNvCxnSpPr>
            <p:nvPr/>
          </p:nvCxnSpPr>
          <p:spPr>
            <a:xfrm>
              <a:off x="6187609" y="3895124"/>
              <a:ext cx="744685" cy="464437"/>
            </a:xfrm>
            <a:prstGeom prst="bentConnector3">
              <a:avLst/>
            </a:prstGeom>
            <a:noFill/>
            <a:ln w="28575" cap="flat" cmpd="sng" algn="ctr">
              <a:solidFill>
                <a:srgbClr val="0070C0"/>
              </a:solidFill>
              <a:prstDash val="dash"/>
              <a:miter lim="800000"/>
              <a:tailEnd type="triangle"/>
            </a:ln>
            <a:effectLst/>
          </p:spPr>
        </p:cxnSp>
        <p:sp>
          <p:nvSpPr>
            <p:cNvPr id="17" name="Rounded Rectangle 16"/>
            <p:cNvSpPr/>
            <p:nvPr/>
          </p:nvSpPr>
          <p:spPr>
            <a:xfrm>
              <a:off x="4435520" y="4980167"/>
              <a:ext cx="4498251" cy="622239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b"/>
            <a:lstStyle/>
            <a:p>
              <a:pPr marL="0" marR="0" lvl="0" indent="0" algn="ctr" defTabSz="21945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21945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Products:</a:t>
              </a:r>
              <a:endParaRPr kumimoji="0" lang="en-US" sz="1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21945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 interim report on August 31, 2017</a:t>
              </a:r>
            </a:p>
            <a:p>
              <a:pPr marL="0" marR="0" lvl="0" indent="0" algn="ctr" defTabSz="21945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 final technical report on November 30, 2017</a:t>
              </a:r>
            </a:p>
          </p:txBody>
        </p:sp>
        <p:cxnSp>
          <p:nvCxnSpPr>
            <p:cNvPr id="18" name="Elbow Connector 17"/>
            <p:cNvCxnSpPr>
              <a:stCxn id="9" idx="2"/>
              <a:endCxn id="17" idx="0"/>
            </p:cNvCxnSpPr>
            <p:nvPr/>
          </p:nvCxnSpPr>
          <p:spPr>
            <a:xfrm rot="16200000" flipH="1">
              <a:off x="5836740" y="4132261"/>
              <a:ext cx="322731" cy="1373081"/>
            </a:xfrm>
            <a:prstGeom prst="bentConnector3">
              <a:avLst/>
            </a:prstGeom>
            <a:noFill/>
            <a:ln w="28575" cap="flat" cmpd="sng" algn="ctr">
              <a:solidFill>
                <a:srgbClr val="ED7D31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9" name="Elbow Connector 18"/>
            <p:cNvCxnSpPr>
              <a:stCxn id="11" idx="2"/>
              <a:endCxn id="17" idx="0"/>
            </p:cNvCxnSpPr>
            <p:nvPr/>
          </p:nvCxnSpPr>
          <p:spPr>
            <a:xfrm rot="5400000">
              <a:off x="7164522" y="4182741"/>
              <a:ext cx="317551" cy="1277301"/>
            </a:xfrm>
            <a:prstGeom prst="bentConnector3">
              <a:avLst/>
            </a:prstGeom>
            <a:noFill/>
            <a:ln w="28575" cap="flat" cmpd="sng" algn="ctr">
              <a:solidFill>
                <a:srgbClr val="ED7D31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45" name="Rounded Rectangle 44"/>
            <p:cNvSpPr/>
            <p:nvPr/>
          </p:nvSpPr>
          <p:spPr>
            <a:xfrm>
              <a:off x="7482176" y="1354597"/>
              <a:ext cx="1509423" cy="711243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21945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Workshop 0</a:t>
              </a: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Calibri" panose="020F0502020204030204"/>
                </a:rPr>
                <a:t>: </a:t>
              </a: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Calibri" panose="020F0502020204030204"/>
                </a:rPr>
                <a:t>Academia Centric</a:t>
              </a:r>
              <a:r>
                <a:rPr lang="en-US" sz="1200" b="1" kern="0" dirty="0">
                  <a:solidFill>
                    <a:schemeClr val="tx2"/>
                  </a:solidFill>
                  <a:latin typeface="Calibri" panose="020F0502020204030204"/>
                </a:rPr>
                <a:t/>
              </a:r>
              <a:br>
                <a:rPr lang="en-US" sz="1200" b="1" kern="0" dirty="0">
                  <a:solidFill>
                    <a:schemeClr val="tx2"/>
                  </a:solidFill>
                  <a:latin typeface="Calibri" panose="020F0502020204030204"/>
                </a:rPr>
              </a:b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Calibri" panose="020F0502020204030204"/>
                </a:rPr>
                <a:t>at Georgia Tech</a:t>
              </a:r>
            </a:p>
          </p:txBody>
        </p:sp>
        <p:cxnSp>
          <p:nvCxnSpPr>
            <p:cNvPr id="70" name="Straight Arrow Connector 69"/>
            <p:cNvCxnSpPr>
              <a:stCxn id="45" idx="2"/>
            </p:cNvCxnSpPr>
            <p:nvPr/>
          </p:nvCxnSpPr>
          <p:spPr>
            <a:xfrm>
              <a:off x="8236888" y="2065840"/>
              <a:ext cx="5069" cy="1066971"/>
            </a:xfrm>
            <a:prstGeom prst="straightConnector1">
              <a:avLst/>
            </a:prstGeom>
            <a:noFill/>
            <a:ln w="28575" cap="flat" cmpd="sng" algn="ctr">
              <a:solidFill>
                <a:srgbClr val="0070C0"/>
              </a:solidFill>
              <a:prstDash val="dash"/>
              <a:miter lim="800000"/>
              <a:tailEnd type="triangle"/>
            </a:ln>
            <a:effectLst/>
          </p:spPr>
        </p:cxnSp>
      </p:grpSp>
      <p:cxnSp>
        <p:nvCxnSpPr>
          <p:cNvPr id="22" name="Elbow Connector 21"/>
          <p:cNvCxnSpPr>
            <a:stCxn id="45" idx="2"/>
            <a:endCxn id="9" idx="0"/>
          </p:cNvCxnSpPr>
          <p:nvPr/>
        </p:nvCxnSpPr>
        <p:spPr>
          <a:xfrm rot="5400000">
            <a:off x="6253196" y="1306589"/>
            <a:ext cx="1174906" cy="2837694"/>
          </a:xfrm>
          <a:prstGeom prst="bentConnector3">
            <a:avLst>
              <a:gd name="adj1" fmla="val 50000"/>
            </a:avLst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16544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Project 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Interim report with comparison of the last two workshops</a:t>
            </a:r>
          </a:p>
          <a:p>
            <a:r>
              <a:rPr lang="en-US" dirty="0" smtClean="0"/>
              <a:t>Another stage of benchmarking tasks based on Workshop 1 results</a:t>
            </a:r>
          </a:p>
          <a:p>
            <a:r>
              <a:rPr lang="en-US" dirty="0" smtClean="0"/>
              <a:t>Preparation for Workshop 2 (Government-centric):</a:t>
            </a:r>
          </a:p>
          <a:p>
            <a:pPr lvl="1"/>
            <a:r>
              <a:rPr lang="en-US" dirty="0" smtClean="0"/>
              <a:t>November 2017</a:t>
            </a:r>
          </a:p>
          <a:p>
            <a:pPr lvl="1"/>
            <a:r>
              <a:rPr lang="en-US" dirty="0" smtClean="0"/>
              <a:t>Planned to be at Purdue in West Lafayette, IN</a:t>
            </a:r>
          </a:p>
          <a:p>
            <a:r>
              <a:rPr lang="en-US" dirty="0" smtClean="0"/>
              <a:t>Analysis of Workshop 2 results and comparison:</a:t>
            </a:r>
          </a:p>
          <a:p>
            <a:pPr lvl="1"/>
            <a:r>
              <a:rPr lang="en-US" dirty="0" smtClean="0"/>
              <a:t>Organizing workshop 2 notes</a:t>
            </a:r>
          </a:p>
          <a:p>
            <a:pPr lvl="1"/>
            <a:r>
              <a:rPr lang="en-US" dirty="0" smtClean="0"/>
              <a:t>Comparison among workshop 0, 1 and 2</a:t>
            </a:r>
          </a:p>
          <a:p>
            <a:r>
              <a:rPr lang="en-US" dirty="0" smtClean="0"/>
              <a:t>Final report with research recommendations</a:t>
            </a:r>
          </a:p>
          <a:p>
            <a:pPr lvl="1"/>
            <a:r>
              <a:rPr lang="en-US" dirty="0" smtClean="0"/>
              <a:t>Tentatively </a:t>
            </a:r>
            <a:r>
              <a:rPr lang="en-US" smtClean="0"/>
              <a:t>available in </a:t>
            </a:r>
            <a:r>
              <a:rPr lang="en-US" dirty="0" smtClean="0"/>
              <a:t>December 2017</a:t>
            </a:r>
          </a:p>
          <a:p>
            <a:pPr lvl="1"/>
            <a:r>
              <a:rPr lang="en-US" dirty="0" smtClean="0"/>
              <a:t>Includes suggested priority for research themes</a:t>
            </a:r>
          </a:p>
          <a:p>
            <a:r>
              <a:rPr lang="en-US" dirty="0" smtClean="0"/>
              <a:t>Potential for themes to turn into individual workshops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4D4E4-7E7E-496B-AFB6-C607002E24D7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8688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Detail theme discussion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4D4E4-7E7E-496B-AFB6-C607002E24D7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7410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Theme 1: Pilot Training and Proficiency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9048"/>
            <a:ext cx="8229600" cy="4830763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900" b="1" dirty="0"/>
              <a:t>Facts / Observations</a:t>
            </a:r>
            <a:r>
              <a:rPr lang="en-US" sz="1900" dirty="0"/>
              <a:t>:</a:t>
            </a:r>
          </a:p>
          <a:p>
            <a:pPr marL="514350" indent="-457200">
              <a:spcBef>
                <a:spcPts val="0"/>
              </a:spcBef>
              <a:buFont typeface="+mj-lt"/>
              <a:buAutoNum type="arabicPeriod"/>
            </a:pPr>
            <a:r>
              <a:rPr lang="en-US" sz="1600" u="sng" dirty="0" smtClean="0"/>
              <a:t>Pilot shortage</a:t>
            </a:r>
            <a:r>
              <a:rPr lang="en-US" sz="1600" dirty="0" smtClean="0"/>
              <a:t>: It is difficult to attract new pilots to fly GA </a:t>
            </a:r>
          </a:p>
          <a:p>
            <a:pPr marL="514350" indent="-457200">
              <a:spcBef>
                <a:spcPts val="0"/>
              </a:spcBef>
              <a:buFont typeface="+mj-lt"/>
              <a:buAutoNum type="arabicPeriod"/>
            </a:pPr>
            <a:r>
              <a:rPr lang="en-US" sz="1600" dirty="0"/>
              <a:t>GA viewed as </a:t>
            </a:r>
            <a:r>
              <a:rPr lang="en-US" sz="1600" u="sng" dirty="0"/>
              <a:t>entry point </a:t>
            </a:r>
            <a:r>
              <a:rPr lang="en-US" sz="1600" dirty="0"/>
              <a:t>for many pilots for commercial aviation </a:t>
            </a:r>
          </a:p>
          <a:p>
            <a:pPr marL="514350" indent="-457200">
              <a:spcBef>
                <a:spcPts val="0"/>
              </a:spcBef>
              <a:buFont typeface="+mj-lt"/>
              <a:buAutoNum type="arabicPeriod"/>
            </a:pPr>
            <a:r>
              <a:rPr lang="en-US" sz="1600" dirty="0" smtClean="0"/>
              <a:t>GA aircraft </a:t>
            </a:r>
            <a:r>
              <a:rPr lang="en-US" sz="1600" u="sng" dirty="0" smtClean="0"/>
              <a:t>still require pilots </a:t>
            </a:r>
            <a:r>
              <a:rPr lang="en-US" sz="1600" dirty="0" smtClean="0"/>
              <a:t>unless full automation is available</a:t>
            </a:r>
          </a:p>
          <a:p>
            <a:pPr marL="514350" indent="-457200">
              <a:spcBef>
                <a:spcPts val="0"/>
              </a:spcBef>
              <a:buFont typeface="+mj-lt"/>
              <a:buAutoNum type="arabicPeriod"/>
            </a:pPr>
            <a:r>
              <a:rPr lang="en-US" sz="1600" dirty="0" smtClean="0"/>
              <a:t>Pilot Training currently requires </a:t>
            </a:r>
            <a:r>
              <a:rPr lang="en-US" sz="1600" u="sng" dirty="0" smtClean="0"/>
              <a:t>too much time and money </a:t>
            </a:r>
            <a:r>
              <a:rPr lang="en-US" sz="1600" dirty="0" smtClean="0"/>
              <a:t>commitments</a:t>
            </a:r>
          </a:p>
          <a:p>
            <a:pPr marL="514350" indent="-457200">
              <a:spcBef>
                <a:spcPts val="0"/>
              </a:spcBef>
              <a:buFont typeface="+mj-lt"/>
              <a:buAutoNum type="arabicPeriod"/>
            </a:pPr>
            <a:r>
              <a:rPr lang="en-US" sz="1600" dirty="0" smtClean="0"/>
              <a:t>Current pilot training standards </a:t>
            </a:r>
            <a:r>
              <a:rPr lang="en-US" sz="1600" u="sng" dirty="0" smtClean="0"/>
              <a:t>have not kept up with simulator technology</a:t>
            </a:r>
          </a:p>
          <a:p>
            <a:pPr marL="514350" indent="-457200">
              <a:spcBef>
                <a:spcPts val="0"/>
              </a:spcBef>
              <a:buFont typeface="+mj-lt"/>
              <a:buAutoNum type="arabicPeriod"/>
            </a:pPr>
            <a:r>
              <a:rPr lang="en-US" sz="1600" dirty="0" smtClean="0"/>
              <a:t>Pilot’s </a:t>
            </a:r>
            <a:r>
              <a:rPr lang="en-US" sz="1600" u="sng" dirty="0" smtClean="0"/>
              <a:t>trust in autonomy </a:t>
            </a:r>
            <a:r>
              <a:rPr lang="en-US" sz="1600" dirty="0" smtClean="0"/>
              <a:t>still need to grow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900" b="1" dirty="0" smtClean="0"/>
              <a:t>Potential Research Needs:</a:t>
            </a:r>
          </a:p>
          <a:p>
            <a:pPr marL="514350" indent="-457200">
              <a:spcBef>
                <a:spcPts val="0"/>
              </a:spcBef>
              <a:buFont typeface="+mj-lt"/>
              <a:buAutoNum type="arabicPeriod"/>
            </a:pPr>
            <a:r>
              <a:rPr lang="en-US" sz="1600" dirty="0" smtClean="0"/>
              <a:t>Need to make learning how to fly easier, cheaper and more streamlined. Can introduce more high-fidelity flight simulators training in the future, but retain basic flying skills. Need to investigate redundancies in existing private pilot training requirements. The target should be $1,500 and within 20 hours for instrument rated PPL. </a:t>
            </a:r>
          </a:p>
          <a:p>
            <a:pPr marL="514350" indent="-457200">
              <a:spcBef>
                <a:spcPts val="0"/>
              </a:spcBef>
              <a:buFont typeface="+mj-lt"/>
              <a:buAutoNum type="arabicPeriod"/>
            </a:pPr>
            <a:r>
              <a:rPr lang="en-US" sz="1600" dirty="0" smtClean="0"/>
              <a:t>Need research on the current state of simulator technology and what is its roadmap in 20 years</a:t>
            </a:r>
          </a:p>
          <a:p>
            <a:pPr marL="514350" indent="-457200">
              <a:spcBef>
                <a:spcPts val="0"/>
              </a:spcBef>
              <a:buFont typeface="+mj-lt"/>
              <a:buAutoNum type="arabicPeriod"/>
            </a:pPr>
            <a:r>
              <a:rPr lang="en-US" sz="1600" dirty="0" smtClean="0"/>
              <a:t>Need market analysis of the new age pilots and their motivations, to tweak the curriculum to better suit them</a:t>
            </a:r>
          </a:p>
          <a:p>
            <a:pPr marL="514350" indent="-457200">
              <a:spcBef>
                <a:spcPts val="0"/>
              </a:spcBef>
              <a:buFont typeface="+mj-lt"/>
              <a:buAutoNum type="arabicPeriod"/>
            </a:pPr>
            <a:r>
              <a:rPr lang="en-US" sz="1600" dirty="0" smtClean="0"/>
              <a:t>Need to encourage the use of technologies to reduce pilot’s workload. Think of what can be added to the aircraft and brought on board (e.g., a tablet or smartphone).</a:t>
            </a:r>
          </a:p>
          <a:p>
            <a:pPr marL="514350" indent="-457200">
              <a:spcBef>
                <a:spcPts val="0"/>
              </a:spcBef>
              <a:buFont typeface="+mj-lt"/>
              <a:buAutoNum type="arabicPeriod"/>
            </a:pPr>
            <a:r>
              <a:rPr lang="en-US" sz="1600" dirty="0" smtClean="0"/>
              <a:t>Need roadmap from simplified operations for current pilot to no pilot (fully autonomous) is to be identified</a:t>
            </a:r>
          </a:p>
          <a:p>
            <a:pPr marL="514350" indent="-457200">
              <a:spcBef>
                <a:spcPts val="0"/>
              </a:spcBef>
              <a:buFont typeface="+mj-lt"/>
              <a:buAutoNum type="arabicPeriod"/>
            </a:pPr>
            <a:r>
              <a:rPr lang="en-US" sz="1600" dirty="0" smtClean="0"/>
              <a:t>Need substantially streamlined and simplified VFR and IFR training curriculum </a:t>
            </a:r>
          </a:p>
          <a:p>
            <a:pPr marL="514350" indent="-457200">
              <a:spcBef>
                <a:spcPts val="0"/>
              </a:spcBef>
              <a:buFont typeface="+mj-lt"/>
              <a:buAutoNum type="arabicPeriod"/>
            </a:pPr>
            <a:r>
              <a:rPr lang="en-US" sz="1600" dirty="0" smtClean="0"/>
              <a:t>Need to raise the accessibility to quality GA training (geographically)</a:t>
            </a:r>
          </a:p>
          <a:p>
            <a:pPr marL="514350" indent="-457200">
              <a:spcBef>
                <a:spcPts val="0"/>
              </a:spcBef>
              <a:buFont typeface="+mj-lt"/>
              <a:buAutoNum type="arabicPeriod"/>
            </a:pPr>
            <a:r>
              <a:rPr lang="en-US" sz="1600" dirty="0" smtClean="0"/>
              <a:t>Need more cockpit/interface designs to prevent information overload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4D4E4-7E7E-496B-AFB6-C607002E24D7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1701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Theme 2: Autonomy and Automation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9048"/>
            <a:ext cx="8229600" cy="4830763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/>
              <a:t>Facts / </a:t>
            </a:r>
            <a:r>
              <a:rPr lang="en-US" sz="1600" b="1" dirty="0" smtClean="0"/>
              <a:t>Observations</a:t>
            </a:r>
            <a:r>
              <a:rPr lang="en-US" sz="1600" dirty="0" smtClean="0"/>
              <a:t>:</a:t>
            </a:r>
          </a:p>
          <a:p>
            <a:pPr marL="514350" lvl="1" indent="-457200">
              <a:spcBef>
                <a:spcPts val="0"/>
              </a:spcBef>
              <a:buFont typeface="+mj-lt"/>
              <a:buAutoNum type="arabicPeriod"/>
            </a:pPr>
            <a:r>
              <a:rPr lang="en-US" sz="1400" dirty="0"/>
              <a:t>Automation can </a:t>
            </a:r>
            <a:r>
              <a:rPr lang="en-US" sz="1400" u="sng" dirty="0"/>
              <a:t>improve current product </a:t>
            </a:r>
            <a:r>
              <a:rPr lang="en-US" sz="1400" dirty="0"/>
              <a:t>and possibly </a:t>
            </a:r>
            <a:r>
              <a:rPr lang="en-US" sz="1400" u="sng" dirty="0"/>
              <a:t>increase market share</a:t>
            </a:r>
          </a:p>
          <a:p>
            <a:pPr marL="514350" lvl="1" indent="-457200">
              <a:spcBef>
                <a:spcPts val="0"/>
              </a:spcBef>
              <a:buFont typeface="+mj-lt"/>
              <a:buAutoNum type="arabicPeriod"/>
            </a:pPr>
            <a:r>
              <a:rPr lang="en-US" sz="1400" dirty="0"/>
              <a:t>Lot of </a:t>
            </a:r>
            <a:r>
              <a:rPr lang="en-US" sz="1400" u="sng" dirty="0"/>
              <a:t>accidents</a:t>
            </a:r>
            <a:r>
              <a:rPr lang="en-US" sz="1400" dirty="0"/>
              <a:t> happen in the transition between not using a tech at all and using it pervasively</a:t>
            </a:r>
          </a:p>
          <a:p>
            <a:pPr marL="514350" lvl="1" indent="-457200">
              <a:spcBef>
                <a:spcPts val="0"/>
              </a:spcBef>
              <a:buFont typeface="+mj-lt"/>
              <a:buAutoNum type="arabicPeriod"/>
            </a:pPr>
            <a:r>
              <a:rPr lang="en-US" sz="1400" u="sng" dirty="0"/>
              <a:t>Investment is restricted </a:t>
            </a:r>
            <a:r>
              <a:rPr lang="en-US" sz="1400" dirty="0"/>
              <a:t>due to small market and low ROI</a:t>
            </a:r>
          </a:p>
          <a:p>
            <a:pPr marL="514350" lvl="1" indent="-457200">
              <a:spcBef>
                <a:spcPts val="0"/>
              </a:spcBef>
              <a:buFont typeface="+mj-lt"/>
              <a:buAutoNum type="arabicPeriod"/>
            </a:pPr>
            <a:r>
              <a:rPr lang="en-US" sz="1400" u="sng" dirty="0"/>
              <a:t>Accessibility</a:t>
            </a:r>
            <a:r>
              <a:rPr lang="en-US" sz="1400" dirty="0"/>
              <a:t> of GA pilots </a:t>
            </a:r>
            <a:r>
              <a:rPr lang="en-US" sz="1400" u="sng" dirty="0"/>
              <a:t>to automated tools may be limited</a:t>
            </a:r>
            <a:r>
              <a:rPr lang="en-US" sz="1400" dirty="0"/>
              <a:t> by cost, but technology flowing down from commercial aviation and UAS can help bring costs down for automation</a:t>
            </a:r>
          </a:p>
          <a:p>
            <a:pPr marL="514350" lvl="1" indent="-457200">
              <a:spcBef>
                <a:spcPts val="0"/>
              </a:spcBef>
              <a:buFont typeface="+mj-lt"/>
              <a:buAutoNum type="arabicPeriod"/>
            </a:pPr>
            <a:r>
              <a:rPr lang="en-US" sz="1400" u="sng" dirty="0"/>
              <a:t>Tasks that can be automated</a:t>
            </a:r>
            <a:r>
              <a:rPr lang="en-US" sz="1400" dirty="0"/>
              <a:t>: Avoidance (traffic collision, terrain, airspace), ATC Communication, Weather (adjust course automatically), Critical air vehicle, decision making, structural diagnostic</a:t>
            </a:r>
          </a:p>
          <a:p>
            <a:pPr marL="514350" lvl="1" indent="-457200">
              <a:spcBef>
                <a:spcPts val="0"/>
              </a:spcBef>
              <a:buFont typeface="+mj-lt"/>
              <a:buAutoNum type="arabicPeriod"/>
            </a:pPr>
            <a:r>
              <a:rPr lang="en-US" sz="1400" dirty="0"/>
              <a:t>Autonomy can make </a:t>
            </a:r>
            <a:r>
              <a:rPr lang="en-US" sz="1400" u="sng" dirty="0"/>
              <a:t>flying easier, safer</a:t>
            </a:r>
            <a:r>
              <a:rPr lang="en-US" sz="1400" dirty="0"/>
              <a:t> and thereby </a:t>
            </a:r>
            <a:r>
              <a:rPr lang="en-US" sz="1400" u="sng" dirty="0"/>
              <a:t>training easier </a:t>
            </a:r>
          </a:p>
          <a:p>
            <a:pPr marL="514350" lvl="1" indent="-457200">
              <a:spcBef>
                <a:spcPts val="0"/>
              </a:spcBef>
              <a:buFont typeface="+mj-lt"/>
              <a:buAutoNum type="arabicPeriod"/>
            </a:pPr>
            <a:r>
              <a:rPr lang="en-US" sz="1400" dirty="0"/>
              <a:t>Future </a:t>
            </a:r>
            <a:r>
              <a:rPr lang="en-US" sz="1400" dirty="0" err="1"/>
              <a:t>ImagineAir</a:t>
            </a:r>
            <a:r>
              <a:rPr lang="en-US" sz="1400" dirty="0"/>
              <a:t> or Uber-type models will be with </a:t>
            </a:r>
            <a:r>
              <a:rPr lang="en-US" sz="1400" u="sng" dirty="0"/>
              <a:t>‘driver/operator’ instead of pilot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smtClean="0"/>
              <a:t>Potential Research Needs:</a:t>
            </a:r>
          </a:p>
          <a:p>
            <a:pPr marL="514350" lvl="1" indent="-457200">
              <a:spcBef>
                <a:spcPts val="0"/>
              </a:spcBef>
              <a:buFont typeface="+mj-lt"/>
              <a:buAutoNum type="arabicPeriod"/>
            </a:pPr>
            <a:r>
              <a:rPr lang="en-US" sz="1400" dirty="0"/>
              <a:t>Need certification of automation software for smaller GA aircraft (potentially come from UAV or commercial aircraft side)</a:t>
            </a:r>
          </a:p>
          <a:p>
            <a:pPr marL="514350" lvl="1" indent="-457200">
              <a:spcBef>
                <a:spcPts val="0"/>
              </a:spcBef>
              <a:buFont typeface="+mj-lt"/>
              <a:buAutoNum type="arabicPeriod"/>
            </a:pPr>
            <a:r>
              <a:rPr lang="en-US" sz="1400" dirty="0"/>
              <a:t>Need to make people trust automation system (e.g. fully-autonomous vehicles) and willing to use them</a:t>
            </a:r>
          </a:p>
          <a:p>
            <a:pPr marL="514350" lvl="1" indent="-457200">
              <a:spcBef>
                <a:spcPts val="0"/>
              </a:spcBef>
              <a:buFont typeface="+mj-lt"/>
              <a:buAutoNum type="arabicPeriod"/>
            </a:pPr>
            <a:r>
              <a:rPr lang="en-US" sz="1400" dirty="0"/>
              <a:t>Need research on what autonomy technologies are viable for small GA</a:t>
            </a:r>
          </a:p>
          <a:p>
            <a:pPr marL="514350" lvl="1" indent="-457200">
              <a:spcBef>
                <a:spcPts val="0"/>
              </a:spcBef>
              <a:buFont typeface="+mj-lt"/>
              <a:buAutoNum type="arabicPeriod"/>
            </a:pPr>
            <a:r>
              <a:rPr lang="en-US" sz="1400" dirty="0"/>
              <a:t>Need research on what sensors are required on board the airplane for autonomy</a:t>
            </a:r>
          </a:p>
          <a:p>
            <a:pPr marL="514350" lvl="1" indent="-457200">
              <a:spcBef>
                <a:spcPts val="0"/>
              </a:spcBef>
              <a:buFont typeface="+mj-lt"/>
              <a:buAutoNum type="arabicPeriod"/>
            </a:pPr>
            <a:r>
              <a:rPr lang="en-US" sz="1400" dirty="0"/>
              <a:t>Need roadmap from simplified operations for current pilot to no pilot (fully autonomous) </a:t>
            </a:r>
          </a:p>
          <a:p>
            <a:pPr marL="514350" lvl="1" indent="-457200">
              <a:spcBef>
                <a:spcPts val="0"/>
              </a:spcBef>
              <a:buFont typeface="+mj-lt"/>
              <a:buAutoNum type="arabicPeriod"/>
            </a:pPr>
            <a:r>
              <a:rPr lang="en-US" sz="1400" dirty="0"/>
              <a:t>Possibly need new certificate for autonomous operations</a:t>
            </a:r>
          </a:p>
          <a:p>
            <a:pPr marL="514350" lvl="1" indent="-457200">
              <a:spcBef>
                <a:spcPts val="0"/>
              </a:spcBef>
              <a:buFont typeface="+mj-lt"/>
              <a:buAutoNum type="arabicPeriod"/>
            </a:pPr>
            <a:r>
              <a:rPr lang="en-US" sz="1400" dirty="0"/>
              <a:t>Need to focus on progression of software aimed at decision-support /decision-authority </a:t>
            </a:r>
          </a:p>
          <a:p>
            <a:pPr marL="514350" lvl="1" indent="-457200">
              <a:spcBef>
                <a:spcPts val="0"/>
              </a:spcBef>
              <a:buFont typeface="+mj-lt"/>
              <a:buAutoNum type="arabicPeriod"/>
            </a:pPr>
            <a:r>
              <a:rPr lang="en-US" sz="1400" dirty="0"/>
              <a:t>Need to think of what tasks can be automated</a:t>
            </a:r>
          </a:p>
          <a:p>
            <a:pPr marL="514350" lvl="1" indent="-457200">
              <a:spcBef>
                <a:spcPts val="0"/>
              </a:spcBef>
              <a:buFont typeface="+mj-lt"/>
              <a:buAutoNum type="arabicPeriod"/>
            </a:pPr>
            <a:r>
              <a:rPr lang="en-US" sz="1400" dirty="0"/>
              <a:t>Need infrastructural changes required for more autonomous vehicles (markings, lights)</a:t>
            </a:r>
          </a:p>
          <a:p>
            <a:pPr marL="514350" lvl="1" indent="-457200">
              <a:spcBef>
                <a:spcPts val="0"/>
              </a:spcBef>
              <a:buFont typeface="+mj-lt"/>
              <a:buAutoNum type="arabicPeriod"/>
            </a:pPr>
            <a:r>
              <a:rPr lang="en-US" sz="1400" dirty="0"/>
              <a:t>Need human-in-the-loop for automation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4D4E4-7E7E-496B-AFB6-C607002E24D7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7701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Theme 3: Airport and Infrastructure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9048"/>
            <a:ext cx="8229600" cy="4830763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/>
              <a:t>Facts / </a:t>
            </a:r>
            <a:r>
              <a:rPr lang="en-US" sz="1600" b="1" dirty="0" smtClean="0"/>
              <a:t>Observations</a:t>
            </a:r>
            <a:r>
              <a:rPr lang="en-US" sz="1600" dirty="0" smtClean="0"/>
              <a:t>:</a:t>
            </a:r>
          </a:p>
          <a:p>
            <a:pPr marL="342900" lvl="1" indent="-342900">
              <a:buFont typeface="+mj-lt"/>
              <a:buAutoNum type="arabicPeriod"/>
            </a:pPr>
            <a:r>
              <a:rPr lang="en-US" sz="1400" dirty="0"/>
              <a:t>Some airports already </a:t>
            </a:r>
            <a:r>
              <a:rPr lang="en-US" sz="1400" u="sng" dirty="0"/>
              <a:t>have large traffic volumes</a:t>
            </a:r>
            <a:r>
              <a:rPr lang="en-US" sz="1400" dirty="0"/>
              <a:t>, but others are </a:t>
            </a:r>
            <a:r>
              <a:rPr lang="en-US" sz="1400" u="sng" dirty="0"/>
              <a:t>nowhere close to the capacity</a:t>
            </a:r>
            <a:r>
              <a:rPr lang="en-US" sz="1400" dirty="0"/>
              <a:t> they can fulfill</a:t>
            </a:r>
          </a:p>
          <a:p>
            <a:pPr marL="342900" lvl="1" indent="-342900">
              <a:buFont typeface="+mj-lt"/>
              <a:buAutoNum type="arabicPeriod"/>
            </a:pPr>
            <a:r>
              <a:rPr lang="en-US" sz="1400" dirty="0"/>
              <a:t>Still have </a:t>
            </a:r>
            <a:r>
              <a:rPr lang="en-US" sz="1400" u="sng" dirty="0"/>
              <a:t>runway incursion</a:t>
            </a:r>
            <a:r>
              <a:rPr lang="en-US" sz="1400" dirty="0"/>
              <a:t> issues (towered and non-towered airports) </a:t>
            </a:r>
          </a:p>
          <a:p>
            <a:pPr marL="342900" lvl="1" indent="-342900">
              <a:buFont typeface="+mj-lt"/>
              <a:buAutoNum type="arabicPeriod"/>
            </a:pPr>
            <a:r>
              <a:rPr lang="en-US" sz="1400" dirty="0"/>
              <a:t>Issues on </a:t>
            </a:r>
            <a:r>
              <a:rPr lang="en-US" sz="1400" u="sng" dirty="0"/>
              <a:t>oversight and ownership</a:t>
            </a:r>
            <a:r>
              <a:rPr lang="en-US" sz="1400" dirty="0"/>
              <a:t> of runways and airports (large roads, grass fields, etc.) </a:t>
            </a:r>
          </a:p>
          <a:p>
            <a:pPr marL="342900" lvl="1" indent="-342900">
              <a:buFont typeface="+mj-lt"/>
              <a:buAutoNum type="arabicPeriod"/>
            </a:pPr>
            <a:r>
              <a:rPr lang="en-US" sz="1400" dirty="0"/>
              <a:t>Have </a:t>
            </a:r>
            <a:r>
              <a:rPr lang="en-US" sz="1400" u="sng" dirty="0"/>
              <a:t>Infrastructure</a:t>
            </a:r>
            <a:r>
              <a:rPr lang="en-US" sz="1400" dirty="0"/>
              <a:t> issues (pavement, terminals) </a:t>
            </a:r>
          </a:p>
          <a:p>
            <a:pPr marL="342900" lvl="1" indent="-342900">
              <a:buFont typeface="+mj-lt"/>
              <a:buAutoNum type="arabicPeriod"/>
            </a:pPr>
            <a:r>
              <a:rPr lang="en-US" sz="1400" dirty="0"/>
              <a:t>Need more </a:t>
            </a:r>
            <a:r>
              <a:rPr lang="en-US" sz="1400" u="sng" dirty="0"/>
              <a:t>supporting infrastructure</a:t>
            </a:r>
            <a:r>
              <a:rPr lang="en-US" sz="1400" dirty="0"/>
              <a:t> (charging stations, local electric grid, etc.)</a:t>
            </a:r>
            <a:endParaRPr lang="en-US" sz="1400" u="sng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smtClean="0"/>
              <a:t>Potential Research Needs:</a:t>
            </a:r>
          </a:p>
          <a:p>
            <a:pPr marL="342900" lvl="1" indent="-342900">
              <a:buFont typeface="+mj-lt"/>
              <a:buAutoNum type="arabicPeriod"/>
            </a:pPr>
            <a:r>
              <a:rPr lang="en-US" sz="1400" dirty="0"/>
              <a:t>Need research on suitable landing sites/emergency sites (especially for intra-urban air taxi) </a:t>
            </a:r>
          </a:p>
          <a:p>
            <a:pPr marL="342900" lvl="1" indent="-342900">
              <a:buFont typeface="+mj-lt"/>
              <a:buAutoNum type="arabicPeriod"/>
            </a:pPr>
            <a:r>
              <a:rPr lang="en-US" sz="1400" dirty="0"/>
              <a:t>Need research on the drone ports integration into current airport infrastructure </a:t>
            </a:r>
          </a:p>
          <a:p>
            <a:pPr marL="342900" lvl="1" indent="-342900">
              <a:buFont typeface="+mj-lt"/>
              <a:buAutoNum type="arabicPeriod"/>
            </a:pPr>
            <a:r>
              <a:rPr lang="en-US" sz="1400" dirty="0"/>
              <a:t>Need research on integrating UAS in the vicinity of airports</a:t>
            </a:r>
          </a:p>
          <a:p>
            <a:pPr marL="342900" lvl="1" indent="-342900">
              <a:buFont typeface="+mj-lt"/>
              <a:buAutoNum type="arabicPeriod"/>
            </a:pPr>
            <a:r>
              <a:rPr lang="en-US" sz="1400" dirty="0"/>
              <a:t>Need better Noise management around airports </a:t>
            </a:r>
          </a:p>
          <a:p>
            <a:pPr marL="342900" lvl="1" indent="-342900">
              <a:buFont typeface="+mj-lt"/>
              <a:buAutoNum type="arabicPeriod"/>
            </a:pPr>
            <a:r>
              <a:rPr lang="en-US" sz="1400" dirty="0"/>
              <a:t>Need infrastructural changes required for more autonomous vehicles (markings, lights) </a:t>
            </a:r>
          </a:p>
          <a:p>
            <a:pPr marL="342900" lvl="1" indent="-342900">
              <a:buFont typeface="+mj-lt"/>
              <a:buAutoNum type="arabicPeriod"/>
            </a:pPr>
            <a:r>
              <a:rPr lang="en-US" sz="1400" dirty="0"/>
              <a:t>Need infrastructures required to control and manage large number of UAS and different configurations of general aviation aircraft </a:t>
            </a:r>
          </a:p>
          <a:p>
            <a:pPr marL="342900" lvl="1" indent="-342900">
              <a:buFont typeface="+mj-lt"/>
              <a:buAutoNum type="arabicPeriod"/>
            </a:pPr>
            <a:r>
              <a:rPr lang="en-US" sz="1400" dirty="0"/>
              <a:t>Need infrastructural changes for new energy aircraft</a:t>
            </a:r>
          </a:p>
          <a:p>
            <a:pPr marL="342900" lvl="1" indent="-342900">
              <a:buFont typeface="+mj-lt"/>
              <a:buAutoNum type="arabicPeriod"/>
            </a:pPr>
            <a:r>
              <a:rPr lang="en-US" sz="1400" dirty="0"/>
              <a:t>Difference in infrastructure between differently owned airports to be investigated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4D4E4-7E7E-496B-AFB6-C607002E24D7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9199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Theme 4: GA in the Future Airspace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9048"/>
            <a:ext cx="8229600" cy="4830763"/>
          </a:xfrm>
        </p:spPr>
        <p:txBody>
          <a:bodyPr>
            <a:normAutofit fontScale="92500" lnSpcReduction="20000"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/>
              <a:t>Facts / </a:t>
            </a:r>
            <a:r>
              <a:rPr lang="en-US" sz="1600" b="1" dirty="0" smtClean="0"/>
              <a:t>Observations</a:t>
            </a:r>
            <a:r>
              <a:rPr lang="en-US" sz="1600" dirty="0" smtClean="0"/>
              <a:t>:</a:t>
            </a:r>
          </a:p>
          <a:p>
            <a:pPr marL="342900" lvl="1" indent="-342900">
              <a:buFont typeface="+mj-lt"/>
              <a:buAutoNum type="arabicPeriod"/>
            </a:pPr>
            <a:r>
              <a:rPr lang="en-US" sz="1500" dirty="0"/>
              <a:t>With growing UAS and future urban VTOL air taxi, the voice and transponder bandwidths </a:t>
            </a:r>
            <a:r>
              <a:rPr lang="en-US" sz="1500" u="sng" dirty="0"/>
              <a:t>will get overloaded</a:t>
            </a:r>
            <a:r>
              <a:rPr lang="en-US" sz="1500" dirty="0"/>
              <a:t>. Airspace management would soon be </a:t>
            </a:r>
            <a:r>
              <a:rPr lang="en-US" sz="1500" u="sng" dirty="0"/>
              <a:t>needed to be automated</a:t>
            </a:r>
            <a:r>
              <a:rPr lang="en-US" sz="1500" dirty="0"/>
              <a:t>.</a:t>
            </a:r>
          </a:p>
          <a:p>
            <a:pPr marL="342900" lvl="1" indent="-342900">
              <a:buFont typeface="+mj-lt"/>
              <a:buAutoNum type="arabicPeriod"/>
            </a:pPr>
            <a:r>
              <a:rPr lang="en-US" sz="1500" u="sng" dirty="0"/>
              <a:t>Higher volume</a:t>
            </a:r>
            <a:r>
              <a:rPr lang="en-US" sz="1500" dirty="0"/>
              <a:t> of vehicles in airspace</a:t>
            </a:r>
          </a:p>
          <a:p>
            <a:pPr marL="342900" lvl="1" indent="-342900">
              <a:buFont typeface="+mj-lt"/>
              <a:buAutoNum type="arabicPeriod"/>
            </a:pPr>
            <a:r>
              <a:rPr lang="en-US" sz="1500" u="sng" dirty="0"/>
              <a:t>Tighter arrival spacing and mixed aircraft fleet</a:t>
            </a:r>
            <a:r>
              <a:rPr lang="en-US" sz="1500" dirty="0"/>
              <a:t> (e.g. drones, personal air vehicles, and on-demand mobility) are expected</a:t>
            </a:r>
          </a:p>
          <a:p>
            <a:pPr marL="342900" lvl="1" indent="-342900">
              <a:buFont typeface="+mj-lt"/>
              <a:buAutoNum type="arabicPeriod"/>
            </a:pPr>
            <a:r>
              <a:rPr lang="en-US" sz="1500" dirty="0"/>
              <a:t>Configuration of airspace today its primarily </a:t>
            </a:r>
            <a:r>
              <a:rPr lang="en-US" sz="1500" u="sng" dirty="0"/>
              <a:t>commercial airline driven</a:t>
            </a:r>
          </a:p>
          <a:p>
            <a:pPr marL="342900" lvl="1" indent="-342900">
              <a:buFont typeface="+mj-lt"/>
              <a:buAutoNum type="arabicPeriod"/>
            </a:pPr>
            <a:r>
              <a:rPr lang="en-US" sz="1500" dirty="0"/>
              <a:t>There will be Interaction with </a:t>
            </a:r>
            <a:r>
              <a:rPr lang="en-US" sz="1500" u="sng" dirty="0"/>
              <a:t>UAS and automated cargo operations</a:t>
            </a:r>
            <a:r>
              <a:rPr lang="en-US" sz="1500" dirty="0"/>
              <a:t> or package delivery operations</a:t>
            </a:r>
          </a:p>
          <a:p>
            <a:pPr marL="342900" lvl="1" indent="-342900">
              <a:buFont typeface="+mj-lt"/>
              <a:buAutoNum type="arabicPeriod"/>
            </a:pPr>
            <a:r>
              <a:rPr lang="en-US" sz="1500" dirty="0"/>
              <a:t>There is the potential for </a:t>
            </a:r>
            <a:r>
              <a:rPr lang="en-US" sz="1500" u="sng" dirty="0"/>
              <a:t>dedicated airways for UAVs or (fully) autonomous aircraft</a:t>
            </a:r>
          </a:p>
          <a:p>
            <a:pPr marL="342900" lvl="1" indent="-342900">
              <a:buFont typeface="+mj-lt"/>
              <a:buAutoNum type="arabicPeriod"/>
            </a:pPr>
            <a:r>
              <a:rPr lang="en-US" sz="1500" dirty="0"/>
              <a:t>ADS-B mandate requirement exists in only certain areas and aircraft and </a:t>
            </a:r>
            <a:r>
              <a:rPr lang="en-US" sz="1500" u="sng" dirty="0"/>
              <a:t>not all</a:t>
            </a:r>
          </a:p>
          <a:p>
            <a:pPr marL="342900" lvl="1" indent="-342900">
              <a:buFont typeface="+mj-lt"/>
              <a:buAutoNum type="arabicPeriod"/>
            </a:pPr>
            <a:r>
              <a:rPr lang="en-US" sz="1500" dirty="0"/>
              <a:t>Current GA will be heavily influenced with </a:t>
            </a:r>
            <a:r>
              <a:rPr lang="en-US" sz="1500" u="sng" dirty="0"/>
              <a:t>Uber Elevate type concepts</a:t>
            </a:r>
            <a:r>
              <a:rPr lang="en-US" sz="1500" dirty="0"/>
              <a:t> in the future, which may have the capability to and land at any </a:t>
            </a:r>
            <a:r>
              <a:rPr lang="en-US" sz="1500" dirty="0" smtClean="0"/>
              <a:t>place</a:t>
            </a:r>
            <a:endParaRPr lang="en-US" sz="1500" u="sng" dirty="0" smtClean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smtClean="0"/>
              <a:t>Potential Research Needs:</a:t>
            </a:r>
          </a:p>
          <a:p>
            <a:pPr marL="342900" lvl="1" indent="-342900">
              <a:buFont typeface="+mj-lt"/>
              <a:buAutoNum type="arabicPeriod"/>
            </a:pPr>
            <a:r>
              <a:rPr lang="en-US" sz="1500" dirty="0"/>
              <a:t>Need to think of how is the airspace shared between commercial, GA, and UAS</a:t>
            </a:r>
          </a:p>
          <a:p>
            <a:pPr marL="342900" lvl="1" indent="-342900">
              <a:buFont typeface="+mj-lt"/>
              <a:buAutoNum type="arabicPeriod"/>
            </a:pPr>
            <a:r>
              <a:rPr lang="en-US" sz="1500" dirty="0"/>
              <a:t>Need research on expandability of ADS-B (UAS)</a:t>
            </a:r>
          </a:p>
          <a:p>
            <a:pPr marL="342900" lvl="1" indent="-342900">
              <a:buFont typeface="+mj-lt"/>
              <a:buAutoNum type="arabicPeriod"/>
            </a:pPr>
            <a:r>
              <a:rPr lang="en-US" sz="1500" dirty="0"/>
              <a:t>Need to think of UAV’s interaction with structures and obstacles. Intra-city operations (for example would 500 </a:t>
            </a:r>
            <a:r>
              <a:rPr lang="en-US" sz="1500" dirty="0" err="1"/>
              <a:t>ft</a:t>
            </a:r>
            <a:r>
              <a:rPr lang="en-US" sz="1500" dirty="0"/>
              <a:t> clearance be applicable in urban areas for UAS?)</a:t>
            </a:r>
          </a:p>
          <a:p>
            <a:pPr marL="342900" lvl="1" indent="-342900">
              <a:buFont typeface="+mj-lt"/>
              <a:buAutoNum type="arabicPeriod"/>
            </a:pPr>
            <a:r>
              <a:rPr lang="en-US" sz="1500" dirty="0"/>
              <a:t>Need new methods for </a:t>
            </a:r>
            <a:r>
              <a:rPr lang="en-US" sz="1500" dirty="0" err="1"/>
              <a:t>NextGen</a:t>
            </a:r>
            <a:r>
              <a:rPr lang="en-US" sz="1500" dirty="0"/>
              <a:t> surface management, de-conflicting surface operation</a:t>
            </a:r>
          </a:p>
          <a:p>
            <a:pPr marL="342900" lvl="1" indent="-342900">
              <a:buFont typeface="+mj-lt"/>
              <a:buAutoNum type="arabicPeriod"/>
            </a:pPr>
            <a:r>
              <a:rPr lang="en-US" sz="1500" dirty="0"/>
              <a:t>Need research on cyber Security for autonomously controlled vehicle and airspace </a:t>
            </a:r>
          </a:p>
          <a:p>
            <a:pPr marL="342900" lvl="1" indent="-342900">
              <a:buFont typeface="+mj-lt"/>
              <a:buAutoNum type="arabicPeriod"/>
            </a:pPr>
            <a:r>
              <a:rPr lang="en-US" sz="1500" dirty="0"/>
              <a:t>Need research on artificial intelligence acting as a service provider for airspace management </a:t>
            </a:r>
          </a:p>
          <a:p>
            <a:pPr marL="342900" lvl="1" indent="-342900">
              <a:buFont typeface="+mj-lt"/>
              <a:buAutoNum type="arabicPeriod"/>
            </a:pPr>
            <a:r>
              <a:rPr lang="en-US" sz="1500" dirty="0"/>
              <a:t>Need research on the evolution of airspace restrictions</a:t>
            </a:r>
          </a:p>
          <a:p>
            <a:pPr marL="342900" lvl="1" indent="-342900">
              <a:buFont typeface="+mj-lt"/>
              <a:buAutoNum type="arabicPeriod"/>
            </a:pPr>
            <a:r>
              <a:rPr lang="en-US" sz="1500" dirty="0"/>
              <a:t>Need more simulations of high density airspace with various aircraft type and modes of operation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4D4E4-7E7E-496B-AFB6-C607002E24D7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7754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Theme 5</a:t>
            </a:r>
            <a:r>
              <a:rPr lang="en-US" dirty="0"/>
              <a:t>: Airframe, Legacy Fleet and Maintenance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9048"/>
            <a:ext cx="8229600" cy="4830763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/>
              <a:t>Facts / </a:t>
            </a:r>
            <a:r>
              <a:rPr lang="en-US" sz="1400" b="1" dirty="0" smtClean="0"/>
              <a:t>Observations:</a:t>
            </a:r>
            <a:endParaRPr lang="en-US" sz="1300" dirty="0" smtClean="0"/>
          </a:p>
          <a:p>
            <a:pPr marL="342900" lvl="1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300" u="sng" dirty="0"/>
              <a:t>Sustainability</a:t>
            </a:r>
            <a:r>
              <a:rPr lang="en-US" sz="1300" dirty="0"/>
              <a:t> of legacy GA will be </a:t>
            </a:r>
            <a:r>
              <a:rPr lang="en-US" sz="1300" u="sng" dirty="0"/>
              <a:t>required</a:t>
            </a:r>
            <a:r>
              <a:rPr lang="en-US" sz="1300" dirty="0"/>
              <a:t>, while renovating an old aircraft with completely new equipment is very </a:t>
            </a:r>
            <a:r>
              <a:rPr lang="en-US" sz="1300" u="sng" dirty="0"/>
              <a:t>costly</a:t>
            </a:r>
          </a:p>
          <a:p>
            <a:pPr marL="342900" lvl="1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300" dirty="0"/>
              <a:t>In attracting new customers and introducing new aircraft, it is also important to make sure that older aircraft are able to </a:t>
            </a:r>
            <a:r>
              <a:rPr lang="en-US" sz="1300" u="sng" dirty="0"/>
              <a:t>operate safely in the same airspace</a:t>
            </a:r>
            <a:r>
              <a:rPr lang="en-US" sz="1300" dirty="0"/>
              <a:t> </a:t>
            </a:r>
          </a:p>
          <a:p>
            <a:pPr marL="342900" lvl="1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300" dirty="0"/>
              <a:t>The expectations would be that a general aviation aircraft operate </a:t>
            </a:r>
            <a:r>
              <a:rPr lang="en-US" sz="1300" u="sng" dirty="0"/>
              <a:t>at the same reliability of a car</a:t>
            </a:r>
            <a:r>
              <a:rPr lang="en-US" sz="1300" dirty="0"/>
              <a:t> </a:t>
            </a:r>
          </a:p>
          <a:p>
            <a:pPr marL="342900" lvl="1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300" dirty="0"/>
              <a:t>Current engines are from the </a:t>
            </a:r>
            <a:r>
              <a:rPr lang="en-US" sz="1300" u="sng" dirty="0"/>
              <a:t>1930s era</a:t>
            </a:r>
            <a:r>
              <a:rPr lang="en-US" sz="1300" dirty="0"/>
              <a:t> without really major upgrade to the basic technology. Hesitation to develop a completely new engine specifically for GA, in part because of small market </a:t>
            </a:r>
          </a:p>
          <a:p>
            <a:pPr marL="342900" lvl="1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300" u="sng" dirty="0"/>
              <a:t>New Aircraft Technologies</a:t>
            </a:r>
            <a:r>
              <a:rPr lang="en-US" sz="1300" dirty="0"/>
              <a:t> out there: Propulsion Technologies, Advanced Control Systems, New Materials and Airframes, Human-machine Interface</a:t>
            </a:r>
          </a:p>
          <a:p>
            <a:pPr marL="342900" lvl="1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300" u="sng" dirty="0"/>
              <a:t>Smart airframe/engine systems</a:t>
            </a:r>
            <a:r>
              <a:rPr lang="en-US" sz="1300" dirty="0"/>
              <a:t> and </a:t>
            </a:r>
            <a:r>
              <a:rPr lang="en-US" sz="1300" u="sng" dirty="0"/>
              <a:t>new predictive/preventative maintenance technologies</a:t>
            </a:r>
            <a:r>
              <a:rPr lang="en-US" sz="1300" dirty="0"/>
              <a:t> can find the problems  </a:t>
            </a:r>
          </a:p>
          <a:p>
            <a:pPr marL="342900" lvl="1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300" dirty="0"/>
              <a:t>Testing </a:t>
            </a:r>
            <a:r>
              <a:rPr lang="en-US" sz="1300" u="sng" dirty="0"/>
              <a:t>different fuels</a:t>
            </a:r>
            <a:r>
              <a:rPr lang="en-US" sz="1300" dirty="0"/>
              <a:t> (e.g., unleaded) on existing platforms is underway now </a:t>
            </a:r>
          </a:p>
          <a:p>
            <a:pPr marL="342900" lvl="1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300" u="sng" dirty="0"/>
              <a:t>Additive manufacturing</a:t>
            </a:r>
            <a:r>
              <a:rPr lang="en-US" sz="1300" dirty="0"/>
              <a:t> is available and accessible, and it allow people to make their own parts even the parts that no longer produced</a:t>
            </a:r>
            <a:endParaRPr lang="en-US" sz="1300" u="sng" dirty="0" smtClean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 smtClean="0"/>
              <a:t>Potential Research Needs:</a:t>
            </a:r>
          </a:p>
          <a:p>
            <a:pPr marL="342900" lvl="1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300" dirty="0"/>
              <a:t>Need to incorporate technologies into legacy fleet to increase capability, improve life cycle and drive down cost</a:t>
            </a:r>
          </a:p>
          <a:p>
            <a:pPr marL="342900" lvl="1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300" dirty="0"/>
              <a:t>Need better aerodynamic and aircraft design strategies to be used to make aircraft safer</a:t>
            </a:r>
          </a:p>
          <a:p>
            <a:pPr marL="342900" lvl="1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300" dirty="0"/>
              <a:t>Need methods to certify the airworthy of airframes</a:t>
            </a:r>
          </a:p>
          <a:p>
            <a:pPr marL="342900" lvl="1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300" dirty="0"/>
              <a:t>Need implementations for anti-icing or de-icing mechanisms, particularly heating elements, on composite structure</a:t>
            </a:r>
          </a:p>
          <a:p>
            <a:pPr marL="342900" lvl="1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300" dirty="0"/>
              <a:t>Need methods to inspect and repair the advanced airframes/materials </a:t>
            </a:r>
          </a:p>
          <a:p>
            <a:pPr marL="342900" lvl="1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300" dirty="0"/>
              <a:t>Need research on issues about the certification of 3-D printing parts or additive manufacturing methods/process</a:t>
            </a:r>
          </a:p>
          <a:p>
            <a:pPr marL="342900" lvl="1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300" dirty="0"/>
              <a:t>Need to develop algorithms and sensors used for maintenance works</a:t>
            </a:r>
          </a:p>
          <a:p>
            <a:pPr marL="342900" lvl="1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300" dirty="0"/>
              <a:t>Need to study differences between certified and home-built aircraft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4D4E4-7E7E-496B-AFB6-C607002E24D7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8012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Theme 6: Future Propulsion Technology/New Energy </a:t>
            </a:r>
            <a:r>
              <a:rPr lang="en-US" dirty="0" smtClean="0"/>
              <a:t>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9048"/>
            <a:ext cx="8229600" cy="4830763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/>
              <a:t>Facts / Observations</a:t>
            </a:r>
            <a:r>
              <a:rPr lang="en-US" sz="1400" dirty="0" smtClean="0"/>
              <a:t>:</a:t>
            </a:r>
          </a:p>
          <a:p>
            <a:pPr marL="344488" indent="-344488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dirty="0"/>
              <a:t>For new energy sources (like electric, diesel, </a:t>
            </a:r>
            <a:r>
              <a:rPr lang="en-US" sz="1400" dirty="0" err="1"/>
              <a:t>MoGas</a:t>
            </a:r>
            <a:r>
              <a:rPr lang="en-US" sz="1400" dirty="0"/>
              <a:t>), new airport </a:t>
            </a:r>
            <a:r>
              <a:rPr lang="en-US" sz="1400" u="sng" dirty="0"/>
              <a:t>infrastructure</a:t>
            </a:r>
            <a:r>
              <a:rPr lang="en-US" sz="1400" dirty="0"/>
              <a:t>, changes in </a:t>
            </a:r>
            <a:r>
              <a:rPr lang="en-US" sz="1400" u="sng" dirty="0"/>
              <a:t>maintenance</a:t>
            </a:r>
            <a:r>
              <a:rPr lang="en-US" sz="1400" dirty="0"/>
              <a:t>, </a:t>
            </a:r>
            <a:r>
              <a:rPr lang="en-US" sz="1400" u="sng" dirty="0"/>
              <a:t>training</a:t>
            </a:r>
            <a:r>
              <a:rPr lang="en-US" sz="1400" dirty="0"/>
              <a:t>, fuel providers, and </a:t>
            </a:r>
            <a:r>
              <a:rPr lang="en-US" sz="1400" u="sng" dirty="0"/>
              <a:t>“fuel” storage</a:t>
            </a:r>
            <a:r>
              <a:rPr lang="en-US" sz="1400" dirty="0"/>
              <a:t> needs to be present and merged</a:t>
            </a:r>
          </a:p>
          <a:p>
            <a:pPr marL="344488" indent="-344488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u="sng" dirty="0"/>
              <a:t>Electrical propulsion</a:t>
            </a:r>
            <a:r>
              <a:rPr lang="en-US" sz="1400" dirty="0"/>
              <a:t> system will not have tail pipe emissions. Opportunities for low carbon if  integrated with “green energy” sources. </a:t>
            </a:r>
          </a:p>
          <a:p>
            <a:pPr marL="344488" indent="-344488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dirty="0"/>
              <a:t>Future propulsion technology can significantly </a:t>
            </a:r>
            <a:r>
              <a:rPr lang="en-US" sz="1400" u="sng" dirty="0"/>
              <a:t>reduced cost</a:t>
            </a:r>
            <a:r>
              <a:rPr lang="en-US" sz="1400" dirty="0"/>
              <a:t> to individual pilot/operator</a:t>
            </a:r>
          </a:p>
          <a:p>
            <a:pPr marL="344488" indent="-344488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dirty="0"/>
              <a:t>In future, </a:t>
            </a:r>
            <a:r>
              <a:rPr lang="en-US" sz="1400" u="sng" dirty="0"/>
              <a:t>regulatory framework</a:t>
            </a:r>
            <a:r>
              <a:rPr lang="en-US" sz="1400" dirty="0"/>
              <a:t> will accommodate electric propulsion, alternative/non-fossil fuels</a:t>
            </a:r>
          </a:p>
          <a:p>
            <a:pPr marL="344488" indent="-344488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dirty="0"/>
              <a:t>For future electric propulsion, </a:t>
            </a:r>
            <a:r>
              <a:rPr lang="en-US" sz="1400" u="sng" dirty="0"/>
              <a:t>question of range capability</a:t>
            </a:r>
            <a:r>
              <a:rPr lang="en-US" sz="1400" dirty="0"/>
              <a:t> are resolved, state of the art is well understood, and novel energy storage and transmission components are </a:t>
            </a:r>
            <a:r>
              <a:rPr lang="en-US" sz="1400" u="sng" dirty="0"/>
              <a:t>available and affordable</a:t>
            </a:r>
          </a:p>
          <a:p>
            <a:pPr marL="344488" indent="-344488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dirty="0"/>
              <a:t>New propulsion technology should be </a:t>
            </a:r>
            <a:r>
              <a:rPr lang="en-US" sz="1400" u="sng" dirty="0"/>
              <a:t>comparable to</a:t>
            </a:r>
            <a:r>
              <a:rPr lang="en-US" sz="1400" dirty="0"/>
              <a:t> </a:t>
            </a:r>
            <a:r>
              <a:rPr lang="en-US" sz="1400" dirty="0" err="1" smtClean="0"/>
              <a:t>AVgas</a:t>
            </a:r>
            <a:r>
              <a:rPr lang="en-US" sz="1400" dirty="0" smtClean="0"/>
              <a:t> </a:t>
            </a:r>
            <a:r>
              <a:rPr lang="en-US" sz="1400" dirty="0"/>
              <a:t>and have </a:t>
            </a:r>
            <a:r>
              <a:rPr lang="en-US" sz="1400" dirty="0" smtClean="0"/>
              <a:t>comparable </a:t>
            </a:r>
            <a:r>
              <a:rPr lang="en-US" sz="1400" dirty="0"/>
              <a:t>aircraft mission </a:t>
            </a:r>
            <a:r>
              <a:rPr lang="en-US" sz="1400" dirty="0" smtClean="0"/>
              <a:t>performance</a:t>
            </a:r>
            <a:endParaRPr lang="en-US" sz="1400" u="sng" dirty="0" smtClean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 smtClean="0"/>
              <a:t>Potential Research Needs:</a:t>
            </a:r>
          </a:p>
          <a:p>
            <a:pPr marL="344488" indent="-344488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dirty="0"/>
              <a:t>Need research on the certification framework for electric propulsion system or alternative/non-fossil fuels</a:t>
            </a:r>
          </a:p>
          <a:p>
            <a:pPr marL="344488" indent="-344488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dirty="0"/>
              <a:t>Need infrastructure associated with maintaining, repairing, and disposing electric propulsion components</a:t>
            </a:r>
          </a:p>
          <a:p>
            <a:pPr marL="344488" indent="-344488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dirty="0"/>
              <a:t>Need further studies on electric propulsion as </a:t>
            </a:r>
            <a:r>
              <a:rPr lang="en-US" sz="1400" dirty="0" err="1"/>
              <a:t>ofwhat’s</a:t>
            </a:r>
            <a:r>
              <a:rPr lang="en-US" sz="1400" dirty="0"/>
              <a:t> the impact of full life-cycle, system disposal, environmental issues, cooling requirement, airport infrastructure, mission performance, reliability (the meaning of one engine operation), and level of safety? </a:t>
            </a:r>
          </a:p>
          <a:p>
            <a:pPr marL="344488" indent="-344488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dirty="0"/>
              <a:t>Need new inspection and maintenance workforce/training. Also, how to do we retrofit older aircraft to electric/hybrid or alternative fuels propulsion? Can it be done? Additional ARFF capabilities/training are required?</a:t>
            </a:r>
          </a:p>
          <a:p>
            <a:pPr marL="344488" indent="-344488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dirty="0"/>
              <a:t>Need to further research on the different sources/architectures of electric/hybrid/alternative fuels propulsion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4D4E4-7E7E-496B-AFB6-C607002E24D7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3878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Discussion of Estimated Technology Adoption (ETA) </a:t>
            </a:r>
            <a:r>
              <a:rPr lang="en-US" dirty="0"/>
              <a:t>R</a:t>
            </a:r>
            <a:r>
              <a:rPr lang="en-US" dirty="0" smtClean="0"/>
              <a:t>ating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4D4E4-7E7E-496B-AFB6-C607002E24D7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719985"/>
            <a:ext cx="9144000" cy="4376015"/>
          </a:xfrm>
          <a:prstGeom prst="rect">
            <a:avLst/>
          </a:prstGeom>
          <a:noFill/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5943600" y="4431774"/>
            <a:ext cx="32004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Low: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&lt; 30% technology adoption</a:t>
            </a:r>
            <a:r>
              <a:rPr kumimoji="0" lang="en-US" alt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(30% of the aircraft that could use, do use)</a:t>
            </a:r>
            <a:endParaRPr kumimoji="0" lang="en-US" alt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Medium: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30% to 60% technology adoption.</a:t>
            </a:r>
            <a:endParaRPr kumimoji="0" lang="en-US" alt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High: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60% technology adoption.</a:t>
            </a:r>
            <a:endParaRPr kumimoji="0" lang="en-US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43600" y="1295400"/>
            <a:ext cx="3200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ETA developed by the project team to complement TRL.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If a high TRL technology seems relevant to GA, but it is not widely adopted, this could illuminate a research need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848116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Future Trends for General Aviation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4D4E4-7E7E-496B-AFB6-C607002E24D7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82599" y="1231013"/>
            <a:ext cx="5719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385D8A"/>
                </a:solidFill>
              </a:rPr>
              <a:t>Key transformational changes </a:t>
            </a:r>
            <a:r>
              <a:rPr lang="en-US" sz="1600" dirty="0"/>
              <a:t>- </a:t>
            </a:r>
            <a:r>
              <a:rPr lang="en-US" sz="1600" dirty="0">
                <a:solidFill>
                  <a:srgbClr val="FF0000"/>
                </a:solidFill>
              </a:rPr>
              <a:t>will impact airspace, airports and aircraft</a:t>
            </a:r>
            <a:r>
              <a:rPr lang="en-US" sz="1600" b="1" dirty="0" smtClean="0">
                <a:solidFill>
                  <a:srgbClr val="385D8A"/>
                </a:solidFill>
              </a:rPr>
              <a:t> </a:t>
            </a:r>
            <a:endParaRPr lang="en-US" sz="1600" b="1" dirty="0">
              <a:solidFill>
                <a:srgbClr val="385D8A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2600" y="1766793"/>
            <a:ext cx="5816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Urban Mobility </a:t>
            </a:r>
            <a:r>
              <a:rPr lang="en-US" sz="1600" dirty="0"/>
              <a:t>may emerge as </a:t>
            </a:r>
            <a:r>
              <a:rPr lang="en-US" sz="1600" dirty="0" smtClean="0"/>
              <a:t>a major transformational concept. </a:t>
            </a:r>
            <a:r>
              <a:rPr lang="en-US" sz="1600" dirty="0"/>
              <a:t>Urban air taxi service is most likely to happen first in the </a:t>
            </a:r>
            <a:r>
              <a:rPr lang="en-US" sz="1600" dirty="0" smtClean="0"/>
              <a:t>Dallas-Ft. Worth area</a:t>
            </a:r>
            <a:endParaRPr lang="en-US" sz="160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82599" y="2561204"/>
            <a:ext cx="581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2">
                    <a:lumMod val="75000"/>
                  </a:schemeClr>
                </a:solidFill>
              </a:rPr>
              <a:t>Transformational propulsion architectures </a:t>
            </a:r>
            <a:r>
              <a:rPr lang="en-US" sz="1600" dirty="0" smtClean="0"/>
              <a:t>will </a:t>
            </a:r>
            <a:r>
              <a:rPr lang="en-US" sz="1600" dirty="0"/>
              <a:t>be powered by new energy, such as electric, hybrid-electric and fuel </a:t>
            </a:r>
            <a:r>
              <a:rPr lang="en-US" sz="1600" dirty="0" smtClean="0"/>
              <a:t>cell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2599" y="3145979"/>
            <a:ext cx="581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2">
                    <a:lumMod val="75000"/>
                  </a:schemeClr>
                </a:solidFill>
              </a:rPr>
              <a:t>Enabling technologies </a:t>
            </a:r>
            <a:r>
              <a:rPr lang="en-US" sz="1600" dirty="0"/>
              <a:t>will be used to </a:t>
            </a:r>
            <a:r>
              <a:rPr lang="en-US" sz="1600" dirty="0" smtClean="0"/>
              <a:t>enhance </a:t>
            </a:r>
            <a:r>
              <a:rPr lang="en-US" sz="1600" dirty="0"/>
              <a:t>GA safety, including </a:t>
            </a:r>
            <a:r>
              <a:rPr lang="en-US" sz="1600" dirty="0" smtClean="0"/>
              <a:t>Ballistic Recovery Systems, </a:t>
            </a:r>
            <a:r>
              <a:rPr lang="en-US" sz="1600" dirty="0" err="1" smtClean="0"/>
              <a:t>NextGen</a:t>
            </a:r>
            <a:r>
              <a:rPr lang="en-US" sz="1600" dirty="0" smtClean="0"/>
              <a:t>, </a:t>
            </a:r>
            <a:r>
              <a:rPr lang="en-US" sz="1600" dirty="0"/>
              <a:t>pilot aids, runway incursion prevention system, </a:t>
            </a:r>
            <a:r>
              <a:rPr lang="en-US" sz="1600" dirty="0" smtClean="0"/>
              <a:t>and </a:t>
            </a:r>
            <a:r>
              <a:rPr lang="en-US" sz="1600" dirty="0"/>
              <a:t>real time </a:t>
            </a:r>
            <a:r>
              <a:rPr lang="en-US" sz="1600" dirty="0" smtClean="0"/>
              <a:t>weather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482600" y="3940390"/>
            <a:ext cx="581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Automation</a:t>
            </a:r>
            <a:r>
              <a:rPr lang="en-US" sz="1600" b="1" dirty="0">
                <a:solidFill>
                  <a:srgbClr val="385D8A"/>
                </a:solidFill>
              </a:rPr>
              <a:t> </a:t>
            </a:r>
            <a:r>
              <a:rPr lang="en-US" sz="1600" dirty="0"/>
              <a:t>level will be </a:t>
            </a:r>
            <a:r>
              <a:rPr lang="en-US" sz="1600" dirty="0" smtClean="0"/>
              <a:t>raised – increased autonomous operations – trajectory automation/planning – information sharing, leverage big data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482600" y="4771387"/>
            <a:ext cx="581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2">
                    <a:lumMod val="75000"/>
                  </a:schemeClr>
                </a:solidFill>
              </a:rPr>
              <a:t>UAS activity </a:t>
            </a:r>
            <a:r>
              <a:rPr lang="en-US" sz="1600" dirty="0" smtClean="0"/>
              <a:t>will increase substantially and will impact the shared airspace</a:t>
            </a:r>
            <a:endParaRPr lang="en-US" sz="16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326" y="1250582"/>
            <a:ext cx="2171700" cy="15883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326" y="2883623"/>
            <a:ext cx="2171700" cy="11611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326" y="4089696"/>
            <a:ext cx="2171700" cy="16721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482599" y="5356162"/>
            <a:ext cx="58811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385D8A"/>
                </a:solidFill>
              </a:rPr>
              <a:t>Trends for all GA stakeholders; not just FAA</a:t>
            </a:r>
            <a:endParaRPr lang="en-US" sz="1600" b="1" dirty="0">
              <a:solidFill>
                <a:srgbClr val="385D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6308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Key Challenges Identified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4D4E4-7E7E-496B-AFB6-C607002E24D7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034467" y="1232808"/>
            <a:ext cx="2688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2"/>
                </a:solidFill>
              </a:rPr>
              <a:t>New Technology Investigation</a:t>
            </a:r>
            <a:endParaRPr lang="en-US" sz="1600" b="1" dirty="0">
              <a:solidFill>
                <a:schemeClr val="tx2"/>
              </a:solidFill>
            </a:endParaRPr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506756312"/>
              </p:ext>
            </p:extLst>
          </p:nvPr>
        </p:nvGraphicFramePr>
        <p:xfrm>
          <a:off x="169603" y="1694473"/>
          <a:ext cx="5596197" cy="4032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839461" y="1355919"/>
            <a:ext cx="2717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385D8A"/>
                </a:solidFill>
              </a:rPr>
              <a:t>Top 4 Challenges in Future GA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65800" y="1924893"/>
            <a:ext cx="32258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en-US" sz="1600" dirty="0" smtClean="0"/>
              <a:t>New Technology analysis  under the following considerations: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sz="1600" dirty="0" smtClean="0"/>
              <a:t>New technology that can influence GA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sz="1600" dirty="0" smtClean="0"/>
              <a:t>Current technology that has not been adopted by GA</a:t>
            </a:r>
            <a:endParaRPr lang="en-US" sz="1600" u="sng" dirty="0" smtClean="0"/>
          </a:p>
          <a:p>
            <a:pPr marL="171450" indent="-171450">
              <a:buFont typeface="Arial" charset="0"/>
              <a:buChar char="•"/>
            </a:pPr>
            <a:r>
              <a:rPr lang="en-US" sz="1600" u="sng" dirty="0" smtClean="0"/>
              <a:t>A combination of two metrics</a:t>
            </a:r>
            <a:r>
              <a:rPr lang="en-US" sz="1600" dirty="0" smtClean="0"/>
              <a:t> was used to evaluate a given technology: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sz="1600" b="1" dirty="0" smtClean="0">
                <a:solidFill>
                  <a:srgbClr val="C00000"/>
                </a:solidFill>
              </a:rPr>
              <a:t>Technology Readiness Level (TRL)</a:t>
            </a:r>
            <a:endParaRPr lang="en-US" sz="1600" dirty="0" smtClean="0"/>
          </a:p>
          <a:p>
            <a:pPr marL="628650" lvl="1" indent="-171450">
              <a:buFont typeface="Arial" charset="0"/>
              <a:buChar char="•"/>
            </a:pPr>
            <a:r>
              <a:rPr lang="en-US" sz="1600" b="1" dirty="0" smtClean="0">
                <a:solidFill>
                  <a:schemeClr val="tx2"/>
                </a:solidFill>
              </a:rPr>
              <a:t>Estimated Technology Adoption (ETA)</a:t>
            </a:r>
            <a:endParaRPr lang="en-US" sz="1600" dirty="0" smtClean="0"/>
          </a:p>
          <a:p>
            <a:pPr marL="171450" indent="-171450">
              <a:buFont typeface="Arial" charset="0"/>
              <a:buChar char="•"/>
            </a:pPr>
            <a:r>
              <a:rPr lang="en-US" sz="1600" b="1" dirty="0" smtClean="0"/>
              <a:t>Over 30 new technologies </a:t>
            </a:r>
            <a:r>
              <a:rPr lang="en-US" sz="1600" dirty="0" smtClean="0"/>
              <a:t>had been investigated using the two metrics above</a:t>
            </a:r>
          </a:p>
        </p:txBody>
      </p:sp>
    </p:spTree>
    <p:extLst>
      <p:ext uri="{BB962C8B-B14F-4D97-AF65-F5344CB8AC3E}">
        <p14:creationId xmlns:p14="http://schemas.microsoft.com/office/powerpoint/2010/main" val="15173131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Workshop Objectives/Expected Outcomes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Develop and prioritize themes and scenarios to stimulate participant thinking about what GA might look like in the 2030 timeframe. These can focus on GA vehicle concepts, operations, regulations, etc. </a:t>
            </a:r>
          </a:p>
          <a:p>
            <a:r>
              <a:rPr lang="en-US" dirty="0" smtClean="0"/>
              <a:t>Some of the driving questions may include:</a:t>
            </a:r>
          </a:p>
          <a:p>
            <a:pPr lvl="0"/>
            <a:r>
              <a:rPr lang="en-US" dirty="0" smtClean="0"/>
              <a:t>Where will GA be in 2030?</a:t>
            </a:r>
          </a:p>
          <a:p>
            <a:pPr lvl="0"/>
            <a:r>
              <a:rPr lang="en-US" dirty="0" smtClean="0"/>
              <a:t>What dimensions of GA (cultural changes, regulation, guidance, certification cost and basis, training, safety) will be impacted?</a:t>
            </a:r>
          </a:p>
          <a:p>
            <a:pPr lvl="0"/>
            <a:r>
              <a:rPr lang="en-US" dirty="0" smtClean="0"/>
              <a:t>What might be the potential benefits of GA 2030?</a:t>
            </a:r>
          </a:p>
          <a:p>
            <a:pPr lvl="0"/>
            <a:r>
              <a:rPr lang="en-US" dirty="0" smtClean="0"/>
              <a:t>What will be the future of urban mobility?</a:t>
            </a:r>
          </a:p>
          <a:p>
            <a:pPr lvl="0"/>
            <a:r>
              <a:rPr lang="en-US" dirty="0" smtClean="0"/>
              <a:t>What role will rotorcraft, V(S)TOL play?</a:t>
            </a:r>
          </a:p>
          <a:p>
            <a:r>
              <a:rPr lang="en-US" dirty="0" smtClean="0"/>
              <a:t>What does the FAA need to “learn” about these “things” to be prepared in 2030?</a:t>
            </a:r>
          </a:p>
          <a:p>
            <a:r>
              <a:rPr lang="en-US" dirty="0" smtClean="0"/>
              <a:t>Establish the template that the participants will use to talk about these top X items. </a:t>
            </a:r>
          </a:p>
          <a:p>
            <a:pPr lvl="1"/>
            <a:r>
              <a:rPr lang="en-US" dirty="0" smtClean="0"/>
              <a:t>What are key considerations and issues? </a:t>
            </a:r>
          </a:p>
          <a:p>
            <a:pPr lvl="1"/>
            <a:r>
              <a:rPr lang="en-US" dirty="0" smtClean="0"/>
              <a:t>What dimensions of GA does it affect?</a:t>
            </a:r>
          </a:p>
          <a:p>
            <a:pPr lvl="1"/>
            <a:r>
              <a:rPr lang="en-US" dirty="0" smtClean="0"/>
              <a:t>Use safety, accessibility, sustainability to “seed” this aspect of the discussion </a:t>
            </a:r>
          </a:p>
          <a:p>
            <a:pPr lvl="1"/>
            <a:r>
              <a:rPr lang="en-US" dirty="0" smtClean="0"/>
              <a:t>What are the potential consequences if the FAA is well prepared / NOT well prepared? </a:t>
            </a:r>
          </a:p>
          <a:p>
            <a:pPr lvl="1"/>
            <a:r>
              <a:rPr lang="en-US" dirty="0" smtClean="0"/>
              <a:t>What are the FAA’s research needs? </a:t>
            </a:r>
          </a:p>
          <a:p>
            <a:pPr lvl="1"/>
            <a:r>
              <a:rPr lang="en-US" dirty="0" smtClean="0"/>
              <a:t>How could the work to satisfy these needs be conducted?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4D4E4-7E7E-496B-AFB6-C607002E24D7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4306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Workshop 0: Academia Centric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Georgia Tech in Atlanta </a:t>
            </a:r>
          </a:p>
          <a:p>
            <a:pPr lvl="1"/>
            <a:r>
              <a:rPr lang="en-US" dirty="0" smtClean="0"/>
              <a:t>June 2016</a:t>
            </a:r>
          </a:p>
          <a:p>
            <a:pPr lvl="1"/>
            <a:r>
              <a:rPr lang="en-US" dirty="0" smtClean="0"/>
              <a:t>Academia-centric</a:t>
            </a:r>
          </a:p>
          <a:p>
            <a:pPr lvl="1"/>
            <a:r>
              <a:rPr lang="en-US" dirty="0" smtClean="0"/>
              <a:t>Duration: 1.5 days</a:t>
            </a:r>
          </a:p>
          <a:p>
            <a:pPr lvl="1"/>
            <a:r>
              <a:rPr lang="en-US" dirty="0" smtClean="0"/>
              <a:t>20 participants</a:t>
            </a:r>
          </a:p>
          <a:p>
            <a:pPr lvl="1"/>
            <a:r>
              <a:rPr lang="en-US" dirty="0" smtClean="0"/>
              <a:t>Experts from the PEGASAS core universities, invited consultants and government participants</a:t>
            </a:r>
            <a:endParaRPr lang="en-US" dirty="0"/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114909013"/>
              </p:ext>
            </p:extLst>
          </p:nvPr>
        </p:nvGraphicFramePr>
        <p:xfrm>
          <a:off x="5099413" y="1962676"/>
          <a:ext cx="3363769" cy="40373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4D4E4-7E7E-496B-AFB6-C607002E24D7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244992" y="2099136"/>
            <a:ext cx="1197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Consultant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494895" y="2273443"/>
            <a:ext cx="1367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Government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013415" y="4763682"/>
            <a:ext cx="980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Georgia Tech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442628" y="5539940"/>
            <a:ext cx="861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Purdue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938993" y="5091504"/>
            <a:ext cx="822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Texas A&amp;M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158353" y="4394350"/>
            <a:ext cx="116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Ohio State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988186" y="3429000"/>
            <a:ext cx="116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Iowa State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158353" y="2642775"/>
            <a:ext cx="131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Florida Tech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6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Workshop 1: Industry Centric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Georgia Tech in Atlanta</a:t>
            </a:r>
          </a:p>
          <a:p>
            <a:pPr lvl="1"/>
            <a:r>
              <a:rPr lang="en-US" dirty="0" smtClean="0"/>
              <a:t>June 2017</a:t>
            </a:r>
          </a:p>
          <a:p>
            <a:pPr lvl="1"/>
            <a:r>
              <a:rPr lang="en-US" dirty="0" smtClean="0"/>
              <a:t>Industry-centric</a:t>
            </a:r>
          </a:p>
          <a:p>
            <a:pPr lvl="1"/>
            <a:r>
              <a:rPr lang="en-US" dirty="0" smtClean="0"/>
              <a:t>Duration: 1.5 days</a:t>
            </a:r>
          </a:p>
          <a:p>
            <a:pPr lvl="1"/>
            <a:r>
              <a:rPr lang="en-US" dirty="0" smtClean="0"/>
              <a:t>15 participants</a:t>
            </a:r>
          </a:p>
          <a:p>
            <a:pPr lvl="1"/>
            <a:r>
              <a:rPr lang="en-US" dirty="0" smtClean="0"/>
              <a:t>Experts in the GA community from industry, PEGASAS Advisory Board, and directors and executives of several companies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4D4E4-7E7E-496B-AFB6-C607002E24D7}" type="slidenum">
              <a:rPr lang="en-US" smtClean="0"/>
              <a:pPr/>
              <a:t>7</a:t>
            </a:fld>
            <a:endParaRPr lang="en-US" dirty="0"/>
          </a:p>
        </p:txBody>
      </p:sp>
      <p:graphicFrame>
        <p:nvGraphicFramePr>
          <p:cNvPr id="15" name="Content Placeholder 10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317060703"/>
              </p:ext>
            </p:extLst>
          </p:nvPr>
        </p:nvGraphicFramePr>
        <p:xfrm>
          <a:off x="5099413" y="1962676"/>
          <a:ext cx="3363769" cy="40373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4572000" y="2468468"/>
            <a:ext cx="1109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Academia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974390" y="2079545"/>
            <a:ext cx="1007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Airframe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773918" y="5045337"/>
            <a:ext cx="1219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Simulation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843810" y="5553169"/>
            <a:ext cx="1197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Consultant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017673" y="4338078"/>
            <a:ext cx="1367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Government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7773918" y="2386693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Airport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8366172" y="3767602"/>
            <a:ext cx="817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Engine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8098835" y="2970447"/>
            <a:ext cx="1034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Operator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7575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Workshop 2: Government Centric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Purdue University in West Lafayette </a:t>
            </a:r>
          </a:p>
          <a:p>
            <a:r>
              <a:rPr lang="en-US" dirty="0" smtClean="0"/>
              <a:t>November 2017</a:t>
            </a:r>
          </a:p>
          <a:p>
            <a:pPr lvl="1"/>
            <a:r>
              <a:rPr lang="en-US" dirty="0" smtClean="0"/>
              <a:t>Government-centric</a:t>
            </a:r>
          </a:p>
          <a:p>
            <a:pPr lvl="1"/>
            <a:r>
              <a:rPr lang="en-US" dirty="0" smtClean="0"/>
              <a:t>Duration: 1.5 days</a:t>
            </a:r>
          </a:p>
          <a:p>
            <a:pPr lvl="1"/>
            <a:r>
              <a:rPr lang="en-US" dirty="0" smtClean="0"/>
              <a:t>15-20 participants</a:t>
            </a:r>
          </a:p>
          <a:p>
            <a:pPr lvl="1"/>
            <a:r>
              <a:rPr lang="en-US" dirty="0" smtClean="0"/>
              <a:t>Experts in the government agencies, including experts from FAA, NASA, AFRL and some experts from industry and academia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4D4E4-7E7E-496B-AFB6-C607002E24D7}" type="slidenum">
              <a:rPr lang="en-US" smtClean="0"/>
              <a:pPr/>
              <a:t>8</a:t>
            </a:fld>
            <a:endParaRPr lang="en-US" dirty="0"/>
          </a:p>
        </p:txBody>
      </p:sp>
      <p:graphicFrame>
        <p:nvGraphicFramePr>
          <p:cNvPr id="7" name="Content Placeholder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7937198"/>
              </p:ext>
            </p:extLst>
          </p:nvPr>
        </p:nvGraphicFramePr>
        <p:xfrm>
          <a:off x="5099413" y="1962676"/>
          <a:ext cx="3363769" cy="40373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188539" y="2133893"/>
            <a:ext cx="1109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Academia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112091" y="2664728"/>
            <a:ext cx="543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163939" y="5548204"/>
            <a:ext cx="1219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NASA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39817" y="536850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AFRL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222473" y="3433905"/>
            <a:ext cx="957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Industry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701226" y="1710213"/>
            <a:ext cx="2083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Anticipated Invitees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20397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Progress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308" y="1295400"/>
            <a:ext cx="3930556" cy="4487863"/>
          </a:xfrm>
        </p:spPr>
        <p:txBody>
          <a:bodyPr>
            <a:noAutofit/>
          </a:bodyPr>
          <a:lstStyle/>
          <a:p>
            <a:r>
              <a:rPr lang="en-US" sz="1800" dirty="0" smtClean="0">
                <a:latin typeface="+mj-lt"/>
              </a:rPr>
              <a:t>Tasks Completed:</a:t>
            </a:r>
          </a:p>
          <a:p>
            <a:pPr lvl="1"/>
            <a:r>
              <a:rPr lang="en-US" sz="1600" dirty="0" smtClean="0">
                <a:latin typeface="+mj-lt"/>
              </a:rPr>
              <a:t>Workshop 0 and Workshop 1</a:t>
            </a:r>
          </a:p>
          <a:p>
            <a:pPr lvl="1"/>
            <a:r>
              <a:rPr lang="en-US" sz="1600" dirty="0" smtClean="0">
                <a:latin typeface="+mj-lt"/>
              </a:rPr>
              <a:t>Benchmarking based on Workshop 0 results</a:t>
            </a:r>
          </a:p>
          <a:p>
            <a:r>
              <a:rPr lang="en-US" sz="1800" dirty="0" smtClean="0">
                <a:latin typeface="+mj-lt"/>
              </a:rPr>
              <a:t>On-going Tasks</a:t>
            </a:r>
          </a:p>
          <a:p>
            <a:pPr lvl="1"/>
            <a:r>
              <a:rPr lang="en-US" sz="1600" dirty="0" smtClean="0">
                <a:latin typeface="+mj-lt"/>
              </a:rPr>
              <a:t>Analysis of Workshop 1 results and comparison with Workshop 0.</a:t>
            </a:r>
          </a:p>
          <a:p>
            <a:pPr lvl="1"/>
            <a:r>
              <a:rPr lang="en-US" sz="1600" dirty="0" smtClean="0">
                <a:latin typeface="+mj-lt"/>
              </a:rPr>
              <a:t>Interim Report creation. </a:t>
            </a:r>
          </a:p>
          <a:p>
            <a:r>
              <a:rPr lang="en-US" sz="1800" dirty="0" smtClean="0">
                <a:latin typeface="+mj-lt"/>
              </a:rPr>
              <a:t>Future Tasks:</a:t>
            </a:r>
          </a:p>
          <a:p>
            <a:pPr lvl="1"/>
            <a:r>
              <a:rPr lang="en-US" sz="1600" dirty="0" smtClean="0">
                <a:latin typeface="+mj-lt"/>
              </a:rPr>
              <a:t>Benchmarking based on Workshop 1 results.</a:t>
            </a:r>
          </a:p>
          <a:p>
            <a:pPr lvl="1"/>
            <a:r>
              <a:rPr lang="en-US" sz="1600" dirty="0" smtClean="0">
                <a:latin typeface="+mj-lt"/>
              </a:rPr>
              <a:t>Preparation for Workshop 2</a:t>
            </a:r>
          </a:p>
          <a:p>
            <a:pPr lvl="1"/>
            <a:r>
              <a:rPr lang="en-US" sz="1600" dirty="0" smtClean="0">
                <a:latin typeface="+mj-lt"/>
              </a:rPr>
              <a:t>Analysis of Workshop 2 results and comparison.</a:t>
            </a:r>
          </a:p>
          <a:p>
            <a:pPr lvl="1"/>
            <a:r>
              <a:rPr lang="en-US" sz="1600" dirty="0" smtClean="0">
                <a:latin typeface="+mj-lt"/>
              </a:rPr>
              <a:t>Final report with recommendations.</a:t>
            </a:r>
          </a:p>
          <a:p>
            <a:pPr lvl="1"/>
            <a:endParaRPr lang="en-US" sz="16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4D4E4-7E7E-496B-AFB6-C607002E24D7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4316627" y="1295400"/>
            <a:ext cx="4751173" cy="2856936"/>
          </a:xfrm>
          <a:prstGeom prst="rect">
            <a:avLst/>
          </a:prstGeom>
          <a:solidFill>
            <a:srgbClr val="FBC99F">
              <a:alpha val="40000"/>
            </a:srgbClr>
          </a:solidFill>
          <a:ln cap="rnd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Elbow Connector 24"/>
          <p:cNvCxnSpPr/>
          <p:nvPr/>
        </p:nvCxnSpPr>
        <p:spPr>
          <a:xfrm>
            <a:off x="2224216" y="2600287"/>
            <a:ext cx="2161442" cy="1552030"/>
          </a:xfrm>
          <a:prstGeom prst="bentConnector3">
            <a:avLst>
              <a:gd name="adj1" fmla="val 87885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4571999" y="1354791"/>
            <a:ext cx="4419601" cy="4677518"/>
            <a:chOff x="4435519" y="1354597"/>
            <a:chExt cx="4556081" cy="4247809"/>
          </a:xfrm>
        </p:grpSpPr>
        <p:sp>
          <p:nvSpPr>
            <p:cNvPr id="40" name="Rounded Rectangle 39"/>
            <p:cNvSpPr/>
            <p:nvPr/>
          </p:nvSpPr>
          <p:spPr>
            <a:xfrm>
              <a:off x="5153051" y="1596711"/>
              <a:ext cx="2069120" cy="604212"/>
            </a:xfrm>
            <a:prstGeom prst="roundRect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21945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 2030 </a:t>
              </a:r>
              <a:b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Exploratory Analysis</a:t>
              </a: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4435519" y="3132811"/>
              <a:ext cx="1752090" cy="1524626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21945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Benchmarking</a:t>
              </a: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</a:t>
              </a:r>
            </a:p>
            <a:p>
              <a:pPr marL="285750" marR="0" lvl="0" indent="-285750" defTabSz="21945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Literature Review</a:t>
              </a:r>
            </a:p>
            <a:p>
              <a:pPr marL="285750" marR="0" lvl="0" indent="-285750" defTabSz="21945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Articles, Blogs and Online Forums</a:t>
              </a:r>
            </a:p>
          </p:txBody>
        </p:sp>
        <p:sp>
          <p:nvSpPr>
            <p:cNvPr id="42" name="Rounded Rectangle 41"/>
            <p:cNvSpPr/>
            <p:nvPr/>
          </p:nvSpPr>
          <p:spPr>
            <a:xfrm>
              <a:off x="6932294" y="3132812"/>
              <a:ext cx="2059306" cy="600964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21945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Workshop 1</a:t>
              </a: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 </a:t>
              </a:r>
            </a:p>
            <a:p>
              <a:pPr marL="0" marR="0" lvl="0" indent="0" algn="ctr" defTabSz="21945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Industry Centric</a:t>
              </a:r>
            </a:p>
            <a:p>
              <a:pPr marL="0" marR="0" lvl="0" indent="0" algn="ctr" defTabSz="21945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at Georgia Tech </a:t>
              </a:r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6932294" y="4056505"/>
              <a:ext cx="2059306" cy="606111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2194560"/>
              <a:r>
                <a:rPr lang="en-US" sz="1600" b="1" kern="0" dirty="0">
                  <a:latin typeface="Calibri" panose="020F0502020204030204"/>
                </a:rPr>
                <a:t>Workshop 2: </a:t>
              </a:r>
            </a:p>
            <a:p>
              <a:pPr algn="ctr" defTabSz="2194560">
                <a:defRPr/>
              </a:pPr>
              <a:r>
                <a:rPr lang="en-US" sz="1200" b="1" kern="0" dirty="0">
                  <a:solidFill>
                    <a:schemeClr val="tx2"/>
                  </a:solidFill>
                  <a:latin typeface="Calibri" panose="020F0502020204030204"/>
                </a:rPr>
                <a:t>Government Centric</a:t>
              </a:r>
            </a:p>
            <a:p>
              <a:pPr algn="ctr" defTabSz="2194560"/>
              <a:r>
                <a:rPr lang="en-US" sz="1200" b="1" kern="0" dirty="0" smtClean="0">
                  <a:latin typeface="Calibri" panose="020F0502020204030204"/>
                </a:rPr>
                <a:t>at Purdue (in planning)</a:t>
              </a:r>
              <a:endParaRPr lang="en-US" sz="1200" b="1" kern="0" dirty="0">
                <a:latin typeface="Calibri" panose="020F0502020204030204"/>
              </a:endParaRPr>
            </a:p>
          </p:txBody>
        </p:sp>
        <p:cxnSp>
          <p:nvCxnSpPr>
            <p:cNvPr id="44" name="Elbow Connector 43"/>
            <p:cNvCxnSpPr>
              <a:stCxn id="40" idx="2"/>
              <a:endCxn id="41" idx="0"/>
            </p:cNvCxnSpPr>
            <p:nvPr/>
          </p:nvCxnSpPr>
          <p:spPr>
            <a:xfrm rot="5400000">
              <a:off x="5283644" y="2228843"/>
              <a:ext cx="931888" cy="876046"/>
            </a:xfrm>
            <a:prstGeom prst="bentConnector3">
              <a:avLst/>
            </a:prstGeom>
            <a:noFill/>
            <a:ln w="28575" cap="flat" cmpd="sng" algn="ctr">
              <a:solidFill>
                <a:srgbClr val="ED7D31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45" name="Elbow Connector 44"/>
            <p:cNvCxnSpPr>
              <a:stCxn id="40" idx="2"/>
              <a:endCxn id="42" idx="0"/>
            </p:cNvCxnSpPr>
            <p:nvPr/>
          </p:nvCxnSpPr>
          <p:spPr>
            <a:xfrm rot="16200000" flipH="1">
              <a:off x="6608835" y="1779698"/>
              <a:ext cx="931889" cy="1774336"/>
            </a:xfrm>
            <a:prstGeom prst="bentConnector3">
              <a:avLst/>
            </a:prstGeom>
            <a:noFill/>
            <a:ln w="28575" cap="flat" cmpd="sng" algn="ctr">
              <a:solidFill>
                <a:srgbClr val="ED7D31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46" name="Straight Arrow Connector 45"/>
            <p:cNvCxnSpPr>
              <a:stCxn id="42" idx="2"/>
              <a:endCxn id="43" idx="0"/>
            </p:cNvCxnSpPr>
            <p:nvPr/>
          </p:nvCxnSpPr>
          <p:spPr>
            <a:xfrm>
              <a:off x="7961947" y="3733776"/>
              <a:ext cx="0" cy="322729"/>
            </a:xfrm>
            <a:prstGeom prst="straightConnector1">
              <a:avLst/>
            </a:prstGeom>
            <a:noFill/>
            <a:ln w="28575" cap="flat" cmpd="sng" algn="ctr">
              <a:solidFill>
                <a:srgbClr val="ED7D31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47" name="Elbow Connector 46"/>
            <p:cNvCxnSpPr>
              <a:stCxn id="41" idx="3"/>
              <a:endCxn id="42" idx="1"/>
            </p:cNvCxnSpPr>
            <p:nvPr/>
          </p:nvCxnSpPr>
          <p:spPr>
            <a:xfrm flipV="1">
              <a:off x="6187609" y="3433294"/>
              <a:ext cx="744685" cy="461830"/>
            </a:xfrm>
            <a:prstGeom prst="bentConnector3">
              <a:avLst/>
            </a:prstGeom>
            <a:noFill/>
            <a:ln w="28575" cap="flat" cmpd="sng" algn="ctr">
              <a:solidFill>
                <a:srgbClr val="0070C0"/>
              </a:solidFill>
              <a:prstDash val="dash"/>
              <a:miter lim="800000"/>
              <a:tailEnd type="triangle"/>
            </a:ln>
            <a:effectLst/>
          </p:spPr>
        </p:cxnSp>
        <p:cxnSp>
          <p:nvCxnSpPr>
            <p:cNvPr id="48" name="Elbow Connector 47"/>
            <p:cNvCxnSpPr>
              <a:stCxn id="41" idx="3"/>
              <a:endCxn id="43" idx="1"/>
            </p:cNvCxnSpPr>
            <p:nvPr/>
          </p:nvCxnSpPr>
          <p:spPr>
            <a:xfrm>
              <a:off x="6187609" y="3895124"/>
              <a:ext cx="744685" cy="464437"/>
            </a:xfrm>
            <a:prstGeom prst="bentConnector3">
              <a:avLst/>
            </a:prstGeom>
            <a:noFill/>
            <a:ln w="28575" cap="flat" cmpd="sng" algn="ctr">
              <a:solidFill>
                <a:srgbClr val="0070C0"/>
              </a:solidFill>
              <a:prstDash val="dash"/>
              <a:miter lim="800000"/>
              <a:tailEnd type="triangle"/>
            </a:ln>
            <a:effectLst/>
          </p:spPr>
        </p:cxnSp>
        <p:sp>
          <p:nvSpPr>
            <p:cNvPr id="49" name="Rounded Rectangle 48"/>
            <p:cNvSpPr/>
            <p:nvPr/>
          </p:nvSpPr>
          <p:spPr>
            <a:xfrm>
              <a:off x="4435520" y="4980167"/>
              <a:ext cx="4498251" cy="622239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b"/>
            <a:lstStyle/>
            <a:p>
              <a:pPr marL="0" marR="0" lvl="0" indent="0" algn="ctr" defTabSz="21945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21945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Products:</a:t>
              </a:r>
              <a:endParaRPr kumimoji="0" lang="en-US" sz="1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21945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 interim report on August 31, 2017</a:t>
              </a:r>
            </a:p>
            <a:p>
              <a:pPr marL="0" marR="0" lvl="0" indent="0" algn="ctr" defTabSz="21945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 final technical report on November 30, 2017</a:t>
              </a:r>
            </a:p>
          </p:txBody>
        </p:sp>
        <p:cxnSp>
          <p:nvCxnSpPr>
            <p:cNvPr id="50" name="Elbow Connector 49"/>
            <p:cNvCxnSpPr>
              <a:stCxn id="41" idx="2"/>
              <a:endCxn id="49" idx="0"/>
            </p:cNvCxnSpPr>
            <p:nvPr/>
          </p:nvCxnSpPr>
          <p:spPr>
            <a:xfrm rot="16200000" flipH="1">
              <a:off x="5836740" y="4132261"/>
              <a:ext cx="322731" cy="1373081"/>
            </a:xfrm>
            <a:prstGeom prst="bentConnector3">
              <a:avLst/>
            </a:prstGeom>
            <a:noFill/>
            <a:ln w="28575" cap="flat" cmpd="sng" algn="ctr">
              <a:solidFill>
                <a:srgbClr val="ED7D31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51" name="Elbow Connector 50"/>
            <p:cNvCxnSpPr>
              <a:stCxn id="43" idx="2"/>
              <a:endCxn id="49" idx="0"/>
            </p:cNvCxnSpPr>
            <p:nvPr/>
          </p:nvCxnSpPr>
          <p:spPr>
            <a:xfrm rot="5400000">
              <a:off x="7164522" y="4182741"/>
              <a:ext cx="317551" cy="1277301"/>
            </a:xfrm>
            <a:prstGeom prst="bentConnector3">
              <a:avLst/>
            </a:prstGeom>
            <a:noFill/>
            <a:ln w="28575" cap="flat" cmpd="sng" algn="ctr">
              <a:solidFill>
                <a:srgbClr val="ED7D31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52" name="Rounded Rectangle 51"/>
            <p:cNvSpPr/>
            <p:nvPr/>
          </p:nvSpPr>
          <p:spPr>
            <a:xfrm>
              <a:off x="7482176" y="1354597"/>
              <a:ext cx="1509423" cy="711243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21945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Workshop 0</a:t>
              </a: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Calibri" panose="020F0502020204030204"/>
                </a:rPr>
                <a:t>: </a:t>
              </a: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Calibri" panose="020F0502020204030204"/>
                </a:rPr>
                <a:t>Academia Centric</a:t>
              </a:r>
              <a:r>
                <a:rPr lang="en-US" sz="1200" b="1" kern="0" dirty="0">
                  <a:solidFill>
                    <a:schemeClr val="tx2"/>
                  </a:solidFill>
                  <a:latin typeface="Calibri" panose="020F0502020204030204"/>
                </a:rPr>
                <a:t/>
              </a:r>
              <a:br>
                <a:rPr lang="en-US" sz="1200" b="1" kern="0" dirty="0">
                  <a:solidFill>
                    <a:schemeClr val="tx2"/>
                  </a:solidFill>
                  <a:latin typeface="Calibri" panose="020F0502020204030204"/>
                </a:rPr>
              </a:b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Calibri" panose="020F0502020204030204"/>
                </a:rPr>
                <a:t>at Georgia Tech</a:t>
              </a:r>
            </a:p>
          </p:txBody>
        </p:sp>
        <p:cxnSp>
          <p:nvCxnSpPr>
            <p:cNvPr id="53" name="Straight Arrow Connector 52"/>
            <p:cNvCxnSpPr>
              <a:stCxn id="52" idx="2"/>
            </p:cNvCxnSpPr>
            <p:nvPr/>
          </p:nvCxnSpPr>
          <p:spPr>
            <a:xfrm>
              <a:off x="8236888" y="2065840"/>
              <a:ext cx="5069" cy="1066971"/>
            </a:xfrm>
            <a:prstGeom prst="straightConnector1">
              <a:avLst/>
            </a:prstGeom>
            <a:noFill/>
            <a:ln w="28575" cap="flat" cmpd="sng" algn="ctr">
              <a:solidFill>
                <a:srgbClr val="0070C0"/>
              </a:solidFill>
              <a:prstDash val="dash"/>
              <a:miter lim="800000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5665229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EGASAS template for Annual Meet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PEGASAS template for Annual Meeting</Template>
  <TotalTime>18238</TotalTime>
  <Words>3378</Words>
  <Application>Microsoft Office PowerPoint</Application>
  <PresentationFormat>On-screen Show (4:3)</PresentationFormat>
  <Paragraphs>400</Paragraphs>
  <Slides>28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Cambria Math</vt:lpstr>
      <vt:lpstr>Courier New</vt:lpstr>
      <vt:lpstr>Times New Roman</vt:lpstr>
      <vt:lpstr>PEGASAS template for Annual Meeting</vt:lpstr>
      <vt:lpstr>Project 25: General Aviation 2030 Exploratory Analysis</vt:lpstr>
      <vt:lpstr>Project 25 Executive Summary</vt:lpstr>
      <vt:lpstr>Future Trends for General Aviation</vt:lpstr>
      <vt:lpstr>Key Challenges Identified</vt:lpstr>
      <vt:lpstr>Workshop Objectives/Expected Outcomes</vt:lpstr>
      <vt:lpstr>Workshop 0: Academia Centric</vt:lpstr>
      <vt:lpstr>Workshop 1: Industry Centric</vt:lpstr>
      <vt:lpstr>Workshop 2: Government Centric</vt:lpstr>
      <vt:lpstr>Project Progress</vt:lpstr>
      <vt:lpstr>Theme 1: Pilot Training and Proficiency</vt:lpstr>
      <vt:lpstr>Theme 1: Pilot Training and Proficiency</vt:lpstr>
      <vt:lpstr>Theme 2: Autonomy and Automation</vt:lpstr>
      <vt:lpstr>Theme 3: Airport and Infrastructure</vt:lpstr>
      <vt:lpstr>Theme 4: GA in the Future Airspace</vt:lpstr>
      <vt:lpstr>Theme 5: Airframe, Legacy Fleet and Maintenance </vt:lpstr>
      <vt:lpstr>Theme 6: Future Propulsion Technology/New Energy Sources</vt:lpstr>
      <vt:lpstr>Word Counts from Workshops 0 and 1</vt:lpstr>
      <vt:lpstr>Word Count Comparisons of  Workshops 0 and 1</vt:lpstr>
      <vt:lpstr>Comparisons of Workshop 0 and 1</vt:lpstr>
      <vt:lpstr>Project Next Steps</vt:lpstr>
      <vt:lpstr>Detail theme discussion</vt:lpstr>
      <vt:lpstr>Theme 1: Pilot Training and Proficiency</vt:lpstr>
      <vt:lpstr>Theme 2: Autonomy and Automation</vt:lpstr>
      <vt:lpstr>Theme 3: Airport and Infrastructure</vt:lpstr>
      <vt:lpstr>Theme 4: GA in the Future Airspace</vt:lpstr>
      <vt:lpstr>Theme 5: Airframe, Legacy Fleet and Maintenance </vt:lpstr>
      <vt:lpstr>Theme 6: Future Propulsion Technology/New Energy Sources</vt:lpstr>
      <vt:lpstr>Discussion of Estimated Technology Adoption (ETA) Rating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IM</dc:title>
  <dc:creator>William A Crossley</dc:creator>
  <cp:lastModifiedBy>Knopp, Ken (FAA)</cp:lastModifiedBy>
  <cp:revision>1082</cp:revision>
  <cp:lastPrinted>2017-05-18T20:58:03Z</cp:lastPrinted>
  <dcterms:created xsi:type="dcterms:W3CDTF">2010-10-21T20:02:43Z</dcterms:created>
  <dcterms:modified xsi:type="dcterms:W3CDTF">2017-09-07T16:00:42Z</dcterms:modified>
</cp:coreProperties>
</file>