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4"/>
  </p:sldMasterIdLst>
  <p:notesMasterIdLst>
    <p:notesMasterId r:id="rId22"/>
  </p:notesMasterIdLst>
  <p:handoutMasterIdLst>
    <p:handoutMasterId r:id="rId23"/>
  </p:handoutMasterIdLst>
  <p:sldIdLst>
    <p:sldId id="341" r:id="rId5"/>
    <p:sldId id="338" r:id="rId6"/>
    <p:sldId id="382" r:id="rId7"/>
    <p:sldId id="383" r:id="rId8"/>
    <p:sldId id="385" r:id="rId9"/>
    <p:sldId id="386" r:id="rId10"/>
    <p:sldId id="387" r:id="rId11"/>
    <p:sldId id="388" r:id="rId12"/>
    <p:sldId id="389" r:id="rId13"/>
    <p:sldId id="384" r:id="rId14"/>
    <p:sldId id="346" r:id="rId15"/>
    <p:sldId id="365" r:id="rId16"/>
    <p:sldId id="364" r:id="rId17"/>
    <p:sldId id="381" r:id="rId18"/>
    <p:sldId id="369" r:id="rId19"/>
    <p:sldId id="391" r:id="rId20"/>
    <p:sldId id="37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folio Profile" id="{747D43B7-02D2-4E3E-BF8B-CFCF1889A589}">
          <p14:sldIdLst>
            <p14:sldId id="341"/>
            <p14:sldId id="338"/>
            <p14:sldId id="382"/>
            <p14:sldId id="383"/>
            <p14:sldId id="385"/>
            <p14:sldId id="386"/>
            <p14:sldId id="387"/>
            <p14:sldId id="388"/>
            <p14:sldId id="389"/>
            <p14:sldId id="384"/>
            <p14:sldId id="346"/>
            <p14:sldId id="365"/>
            <p14:sldId id="364"/>
            <p14:sldId id="381"/>
            <p14:sldId id="369"/>
            <p14:sldId id="391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3046">
          <p15:clr>
            <a:srgbClr val="A4A3A4"/>
          </p15:clr>
        </p15:guide>
        <p15:guide id="6" orient="horz" pos="3025">
          <p15:clr>
            <a:srgbClr val="A4A3A4"/>
          </p15:clr>
        </p15:guide>
        <p15:guide id="7" pos="2326">
          <p15:clr>
            <a:srgbClr val="A4A3A4"/>
          </p15:clr>
        </p15:guide>
        <p15:guide id="8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ril D. Chavers" initials="AC" lastIdx="10" clrIdx="0"/>
  <p:cmAuthor id="1" name="Thomas H Proeschel" initials="THP" lastIdx="23" clrIdx="1">
    <p:extLst/>
  </p:cmAuthor>
  <p:cmAuthor id="2" name="Leo Eldredge" initials="LE" lastIdx="2" clrIdx="2"/>
  <p:cmAuthor id="3" name="David W Zerfas" initials="DWZ" lastIdx="4" clrIdx="3"/>
  <p:cmAuthor id="4" name="anguyen" initials="a" lastIdx="11" clrIdx="4"/>
  <p:cmAuthor id="5" name="Scott Weaver" initials="Weaver" lastIdx="2" clrIdx="5"/>
  <p:cmAuthor id="6" name="Paglione, Mike (FAA)" initials="MP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EA"/>
    <a:srgbClr val="D0D8E8"/>
    <a:srgbClr val="0A72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6975" autoAdjust="0"/>
  </p:normalViewPr>
  <p:slideViewPr>
    <p:cSldViewPr>
      <p:cViewPr varScale="1">
        <p:scale>
          <a:sx n="111" d="100"/>
          <a:sy n="111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842"/>
    </p:cViewPr>
  </p:sorterViewPr>
  <p:notesViewPr>
    <p:cSldViewPr showGuides="1">
      <p:cViewPr varScale="1">
        <p:scale>
          <a:sx n="61" d="100"/>
          <a:sy n="61" d="100"/>
        </p:scale>
        <p:origin x="-2976" y="-96"/>
      </p:cViewPr>
      <p:guideLst>
        <p:guide orient="horz" pos="2949"/>
        <p:guide pos="2229"/>
        <p:guide orient="horz" pos="2929"/>
        <p:guide pos="2208"/>
        <p:guide orient="horz" pos="3046"/>
        <p:guide orient="horz" pos="3025"/>
        <p:guide pos="232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7-03-29T23:47:18.120" idx="2">
    <p:pos x="10" y="10"/>
    <p:text>
TYPO in picture - last circle should be FY19 not FY18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170249" cy="480223"/>
          </a:xfrm>
          <a:prstGeom prst="rect">
            <a:avLst/>
          </a:prstGeom>
        </p:spPr>
        <p:txBody>
          <a:bodyPr vert="horz" lIns="94046" tIns="47024" rIns="94046" bIns="470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7" y="3"/>
            <a:ext cx="3170249" cy="480223"/>
          </a:xfrm>
          <a:prstGeom prst="rect">
            <a:avLst/>
          </a:prstGeom>
        </p:spPr>
        <p:txBody>
          <a:bodyPr vert="horz" lIns="94046" tIns="47024" rIns="94046" bIns="47024" rtlCol="0"/>
          <a:lstStyle>
            <a:lvl1pPr algn="r">
              <a:defRPr sz="1200"/>
            </a:lvl1pPr>
          </a:lstStyle>
          <a:p>
            <a:fld id="{B44B89A6-9181-4EF3-9620-9C64ECCBED64}" type="datetimeFigureOut">
              <a:rPr lang="en-US" smtClean="0"/>
              <a:pPr/>
              <a:t>9/5/17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351"/>
            <a:ext cx="3170249" cy="480223"/>
          </a:xfrm>
          <a:prstGeom prst="rect">
            <a:avLst/>
          </a:prstGeom>
        </p:spPr>
        <p:txBody>
          <a:bodyPr vert="horz" lIns="94046" tIns="47024" rIns="94046" bIns="470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7" y="9119351"/>
            <a:ext cx="3170249" cy="480223"/>
          </a:xfrm>
          <a:prstGeom prst="rect">
            <a:avLst/>
          </a:prstGeom>
        </p:spPr>
        <p:txBody>
          <a:bodyPr vert="horz" lIns="94046" tIns="47024" rIns="94046" bIns="47024" rtlCol="0" anchor="b"/>
          <a:lstStyle>
            <a:lvl1pPr algn="r">
              <a:defRPr sz="1200"/>
            </a:lvl1pPr>
          </a:lstStyle>
          <a:p>
            <a:fld id="{1E5311FF-194B-4667-A002-A0CCCF632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9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20" cy="480060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r">
              <a:defRPr sz="1200"/>
            </a:lvl1pPr>
          </a:lstStyle>
          <a:p>
            <a:fld id="{3AA32E13-9957-4B33-9289-A3CD8E1CA48B}" type="datetimeFigureOut">
              <a:rPr lang="en-US" smtClean="0"/>
              <a:pPr/>
              <a:t>9/5/17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7550"/>
            <a:ext cx="4803775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2" tIns="48307" rIns="96612" bIns="48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4"/>
            <a:ext cx="5852160" cy="4320540"/>
          </a:xfrm>
          <a:prstGeom prst="rect">
            <a:avLst/>
          </a:prstGeom>
        </p:spPr>
        <p:txBody>
          <a:bodyPr vert="horz" lIns="96612" tIns="48307" rIns="96612" bIns="483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0060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0060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r">
              <a:defRPr sz="1200"/>
            </a:lvl1pPr>
          </a:lstStyle>
          <a:p>
            <a:fld id="{69341B86-5592-4292-895D-038B872DA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0668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9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1"/>
            <a:ext cx="8229600" cy="48720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66800"/>
            <a:ext cx="4038600" cy="48719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8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6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Portfolio Description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Planned 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572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99701" y="3657600"/>
            <a:ext cx="24868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Risks and Execution 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484991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1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 Chart (Overvie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762000"/>
            <a:ext cx="0" cy="556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81002" y="3657600"/>
            <a:ext cx="838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57200" y="762000"/>
            <a:ext cx="173169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Portfolio Description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4625096" y="762000"/>
            <a:ext cx="169950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Planned 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457200" y="3657600"/>
            <a:ext cx="30940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Implementation Approach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57200" y="5102423"/>
            <a:ext cx="281940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Partners/Stakeholders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599701" y="3657600"/>
            <a:ext cx="24868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Risks and Execution Challenges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</p:spPr>
        <p:txBody>
          <a:bodyPr/>
          <a:lstStyle>
            <a:lvl1pPr>
              <a:defRPr sz="28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1000" y="990600"/>
            <a:ext cx="4191000" cy="838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Date Placeholder 28"/>
          <p:cNvSpPr>
            <a:spLocks noGrp="1"/>
          </p:cNvSpPr>
          <p:nvPr>
            <p:ph type="dt" sz="half" idx="28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30"/>
          <p:cNvSpPr>
            <a:spLocks noGrp="1"/>
          </p:cNvSpPr>
          <p:nvPr>
            <p:ph type="sldNum" sz="quarter" idx="3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+mn-lt"/>
              </a:defRPr>
            </a:lvl1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320A13BE-D9E5-EA47-BF65-598E39FC8A8B}" type="slidenum">
              <a:rPr lang="en-US" smtClean="0">
                <a:solidFill>
                  <a:prstClr val="black"/>
                </a:solidFill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484991" y="1828800"/>
            <a:ext cx="173592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Anticipated Benefits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381000" y="2057400"/>
            <a:ext cx="4191000" cy="1600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81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381000" y="5334000"/>
            <a:ext cx="2133599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2514600" y="5334000"/>
            <a:ext cx="2057400" cy="11430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886200"/>
            <a:ext cx="4191000" cy="1219200"/>
          </a:xfrm>
        </p:spPr>
        <p:txBody>
          <a:bodyPr/>
          <a:lstStyle>
            <a:lvl1pPr marL="114300" indent="-114300"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8"/>
          <p:cNvSpPr txBox="1">
            <a:spLocks/>
          </p:cNvSpPr>
          <p:nvPr userDrawn="1"/>
        </p:nvSpPr>
        <p:spPr>
          <a:xfrm>
            <a:off x="2971800" y="6553200"/>
            <a:ext cx="3200400" cy="30480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for distribution. For ANG-D and ANG-1 use only.</a:t>
            </a:r>
          </a:p>
        </p:txBody>
      </p:sp>
    </p:spTree>
    <p:extLst>
      <p:ext uri="{BB962C8B-B14F-4D97-AF65-F5344CB8AC3E}">
        <p14:creationId xmlns:p14="http://schemas.microsoft.com/office/powerpoint/2010/main" val="62794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066800"/>
            <a:ext cx="8229600" cy="48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D01A86-1220-4E3B-A76F-2CAE376CD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73" r:id="rId5"/>
    <p:sldLayoutId id="2147483866" r:id="rId6"/>
    <p:sldLayoutId id="2147483867" r:id="rId7"/>
    <p:sldLayoutId id="2147483875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1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Computing and Analytics Shared Services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Integrated Environment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(CASSIE)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General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01A86-1220-4E3B-A76F-2CAE376CD0E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2536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 Gurcsik, ANG-E272</a:t>
            </a:r>
          </a:p>
          <a:p>
            <a:r>
              <a:rPr lang="en-US" dirty="0"/>
              <a:t>Chris Malitsky, ANG-E13</a:t>
            </a:r>
          </a:p>
          <a:p>
            <a:r>
              <a:rPr lang="en-US" dirty="0"/>
              <a:t>Tom Tessitore, ANG-E272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September, 2017</a:t>
            </a:r>
          </a:p>
        </p:txBody>
      </p:sp>
    </p:spTree>
    <p:extLst>
      <p:ext uri="{BB962C8B-B14F-4D97-AF65-F5344CB8AC3E}">
        <p14:creationId xmlns:p14="http://schemas.microsoft.com/office/powerpoint/2010/main" val="424569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(Platform Overview)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Description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Data Storage (NetApp Storage Area Network) Approximately 600TB</a:t>
            </a:r>
            <a:endParaRPr lang="en-US" sz="2000" strike="sngStrike" dirty="0">
              <a:solidFill>
                <a:srgbClr val="002060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VMware virtualization (UNIX and Windows) 12 hosts, 300 cores, 256GBx12 RAM,  storage on SAN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Big Data Hortonworks Development Platform (HDP) 13 physical Data nodes and virtual sandbox with 3 nodes.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High Performance Compute (HPC) 2 head nodes and 13 compute nodes approx. 300 cores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ORACLE cluster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Data sources SWIM (All feeds), ASDE-X, Voice, SBSS, METAR, CIWS VIL/Echo, NOP RH …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CASSIE Description (Overall)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10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8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Current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90600"/>
            <a:ext cx="8229600" cy="487203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CASSIE currently providing support to: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Fire &amp; structures research to perform modeling and data analytics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Software and Systems Branch programs for prototyping of research capabilities &amp; transfer safety data and tools throughout the FAA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Aviation Research Division (ANG-E2) sponsors (i.e. AJI, AVP, AFS) in support of development and use of analytics to support safety procedures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Several other WJHTC organizations (ANG-C Weather, ANG-C Modeling &amp; Simulation, ANG-E TGF, TechOps) to obtain data and develop new capabilities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OKC Academy and Flight Standards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NASA RTT programs for access to threaded track and deployment of safety and performance modeling (i.e. MKAD &amp; RACE)</a:t>
            </a:r>
          </a:p>
          <a:p>
            <a:pPr lvl="1"/>
            <a:r>
              <a:rPr lang="en-US" sz="2200" dirty="0" err="1">
                <a:solidFill>
                  <a:srgbClr val="002060"/>
                </a:solidFill>
              </a:rPr>
              <a:t>NextGen</a:t>
            </a:r>
            <a:r>
              <a:rPr lang="en-US" sz="2200" dirty="0">
                <a:solidFill>
                  <a:srgbClr val="002060"/>
                </a:solidFill>
              </a:rPr>
              <a:t> Enterprise Repository (NER) in the development of enterprise ingestion in conjunction with FAA’s Chief Data Officer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AVS SSMT hosting ASAIC viewer vs deploying physical machines and data sources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etc…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01A86-1220-4E3B-A76F-2CAE376CD0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620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Weather Information Management (WIM) system utilized CASSIE storage, virtualization and ORACLE to save on  infrastructure &amp; labor.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TGF enhancing analytical capabilities to help with the development of scenarios and refine decent profile metrics.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Multiple R&amp;D programs leveraging High Performance Compute (HPC) vs. running individual HPC clusters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AJI performing machine learning was able to utilize CASSIE to run multiple R machine learning algorithms that could not be run locally.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ANG-C Modeling &amp; Simulation Branch moving lab infrastructure (ORACLE, Compute etc.) to CASSIE to save maintenance and operations cost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Multiple users using CASSIE SWIM feeds vs on-ramping themselves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Airport using CASSIE to develop and enhance pavement wear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Shared knowledge and collaboration. Invaluable!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7526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Sample Use CASES </a:t>
            </a:r>
          </a:p>
        </p:txBody>
      </p:sp>
    </p:spTree>
    <p:extLst>
      <p:ext uri="{BB962C8B-B14F-4D97-AF65-F5344CB8AC3E}">
        <p14:creationId xmlns:p14="http://schemas.microsoft.com/office/powerpoint/2010/main" val="319694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620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CASSIE started with initial work under FAA ASIAS program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WJH FAA Tech Center enhanced infrastructure to support new capabilities and kick-off maintenance and allow WJHTC organizations to on-ramp within CASSIE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Non-core funding provided by organizations that utilize and benefit from CASSIE. 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Goal is to become totally user funded over time.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Most users see immediate financial benefits using CASSIE vs current operations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Eventually move to FCS within R&amp;D Domain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7526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Funding Model	 </a:t>
            </a:r>
          </a:p>
        </p:txBody>
      </p:sp>
    </p:spTree>
    <p:extLst>
      <p:ext uri="{BB962C8B-B14F-4D97-AF65-F5344CB8AC3E}">
        <p14:creationId xmlns:p14="http://schemas.microsoft.com/office/powerpoint/2010/main" val="198660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CASSIE Funding Model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User-supported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66800"/>
            <a:ext cx="6472308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5420" y="580286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Notional</a:t>
            </a:r>
          </a:p>
        </p:txBody>
      </p:sp>
    </p:spTree>
    <p:extLst>
      <p:ext uri="{BB962C8B-B14F-4D97-AF65-F5344CB8AC3E}">
        <p14:creationId xmlns:p14="http://schemas.microsoft.com/office/powerpoint/2010/main" val="300913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8368ED7-5286-224B-BB1C-DC9B02AF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5" y="218065"/>
            <a:ext cx="1198548" cy="79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6790D-D3B5-5D4C-9956-C78E3FC1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27" y="-63754"/>
            <a:ext cx="7452670" cy="12911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oper Black" panose="0208090404030B020404" pitchFamily="18" charset="77"/>
              </a:rPr>
              <a:t>BIG DAWG</a:t>
            </a:r>
            <a:b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</a:br>
            <a: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  <a:t>[</a:t>
            </a:r>
            <a:r>
              <a:rPr lang="en-US" sz="3600" b="1" u="sng" dirty="0">
                <a:solidFill>
                  <a:schemeClr val="tx2"/>
                </a:solidFill>
                <a:latin typeface="Cooper Black" panose="0208090404030B020404" pitchFamily="18" charset="77"/>
              </a:rPr>
              <a:t>D</a:t>
            </a:r>
            <a: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  <a:t>ata </a:t>
            </a:r>
            <a:r>
              <a:rPr lang="en-US" sz="3600" b="1" u="sng" dirty="0">
                <a:solidFill>
                  <a:schemeClr val="tx2"/>
                </a:solidFill>
                <a:latin typeface="Cooper Black" panose="0208090404030B020404" pitchFamily="18" charset="77"/>
              </a:rPr>
              <a:t>A</a:t>
            </a:r>
            <a: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  <a:t>nalytics </a:t>
            </a:r>
            <a:r>
              <a:rPr lang="en-US" sz="3600" b="1" u="sng" dirty="0">
                <a:solidFill>
                  <a:schemeClr val="tx2"/>
                </a:solidFill>
                <a:latin typeface="Cooper Black" panose="0208090404030B020404" pitchFamily="18" charset="77"/>
              </a:rPr>
              <a:t>W</a:t>
            </a:r>
            <a: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  <a:t>orking </a:t>
            </a:r>
            <a:r>
              <a:rPr lang="en-US" sz="3600" b="1" u="sng" dirty="0">
                <a:solidFill>
                  <a:schemeClr val="tx2"/>
                </a:solidFill>
                <a:latin typeface="Cooper Black" panose="0208090404030B020404" pitchFamily="18" charset="77"/>
              </a:rPr>
              <a:t>G</a:t>
            </a:r>
            <a:r>
              <a:rPr lang="en-US" b="1" dirty="0">
                <a:solidFill>
                  <a:schemeClr val="tx2"/>
                </a:solidFill>
                <a:latin typeface="Cooper Black" panose="0208090404030B020404" pitchFamily="18" charset="77"/>
              </a:rPr>
              <a:t>roup]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DBB21-5522-8B4B-8A0B-370442719A29}"/>
              </a:ext>
            </a:extLst>
          </p:cNvPr>
          <p:cNvSpPr>
            <a:spLocks noGrp="1"/>
          </p:cNvSpPr>
          <p:nvPr/>
        </p:nvSpPr>
        <p:spPr>
          <a:xfrm>
            <a:off x="1143000" y="2808089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ACD8FA-0F79-E34E-8282-C0B208208D44}"/>
              </a:ext>
            </a:extLst>
          </p:cNvPr>
          <p:cNvSpPr>
            <a:spLocks noGrp="1"/>
          </p:cNvSpPr>
          <p:nvPr/>
        </p:nvSpPr>
        <p:spPr>
          <a:xfrm>
            <a:off x="1257300" y="2922389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8E35259-8B96-3449-91E3-66FFA549A4A6}"/>
              </a:ext>
            </a:extLst>
          </p:cNvPr>
          <p:cNvSpPr>
            <a:spLocks noGrp="1"/>
          </p:cNvSpPr>
          <p:nvPr/>
        </p:nvSpPr>
        <p:spPr>
          <a:xfrm>
            <a:off x="507143" y="1335272"/>
            <a:ext cx="8169444" cy="15510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ooper Black" panose="0208090404030B020404" pitchFamily="18" charset="77"/>
              </a:rPr>
              <a:t>Mission: empower WJHTC workforce to utilize big data analytics technology to improve safety and efficiency of the NAS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9C7BD77-6882-B54F-804E-8F3DF89691F4}"/>
              </a:ext>
            </a:extLst>
          </p:cNvPr>
          <p:cNvSpPr>
            <a:spLocks noGrp="1"/>
          </p:cNvSpPr>
          <p:nvPr/>
        </p:nvSpPr>
        <p:spPr>
          <a:xfrm>
            <a:off x="503308" y="2622086"/>
            <a:ext cx="4657513" cy="365736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sz="3400" b="1" dirty="0">
                <a:solidFill>
                  <a:schemeClr val="tx2"/>
                </a:solidFill>
                <a:latin typeface="Cooper Black" panose="0208090404030B020404" pitchFamily="18" charset="77"/>
              </a:rPr>
              <a:t>How</a:t>
            </a:r>
          </a:p>
          <a:p>
            <a:pPr marL="685800" lvl="1" indent="-342900" algn="l"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/>
                </a:solidFill>
                <a:latin typeface="Cooper Black" panose="0208090404030B020404" pitchFamily="18" charset="77"/>
              </a:rPr>
              <a:t>Form a cross organizational team </a:t>
            </a:r>
          </a:p>
          <a:p>
            <a:pPr marL="685800" lvl="1" indent="-342900" algn="l"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/>
                </a:solidFill>
                <a:latin typeface="Cooper Black" panose="0208090404030B020404" pitchFamily="18" charset="77"/>
              </a:rPr>
              <a:t>Acquire skills and knowledge</a:t>
            </a:r>
          </a:p>
          <a:p>
            <a:pPr marL="685800" lvl="1" indent="-342900" algn="l"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/>
                </a:solidFill>
                <a:latin typeface="Cooper Black" panose="0208090404030B020404" pitchFamily="18" charset="77"/>
              </a:rPr>
              <a:t>Prototype solutions</a:t>
            </a:r>
          </a:p>
          <a:p>
            <a:pPr marL="685800" lvl="1" indent="-342900" algn="l"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/>
                </a:solidFill>
                <a:latin typeface="Cooper Black" panose="0208090404030B020404" pitchFamily="18" charset="77"/>
              </a:rPr>
              <a:t>Build on experience leveraging on CASSIE</a:t>
            </a:r>
          </a:p>
          <a:p>
            <a:pPr marL="685800" lvl="1" indent="-342900" algn="l">
              <a:buFont typeface="Wingdings" pitchFamily="2" charset="2"/>
              <a:buChar char="§"/>
            </a:pPr>
            <a:r>
              <a:rPr lang="en-US" sz="3100" b="1" dirty="0">
                <a:solidFill>
                  <a:schemeClr val="tx2"/>
                </a:solidFill>
                <a:latin typeface="Cooper Black" panose="0208090404030B020404" pitchFamily="18" charset="77"/>
              </a:rPr>
              <a:t>Expand and iterate…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D5D6DBE4-6E9A-7F49-82E7-7E6A0E95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3" y="2693788"/>
            <a:ext cx="4094957" cy="328675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FD7E05F-326E-5942-AAF7-22801BE6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65791">
            <a:off x="6854499" y="5189257"/>
            <a:ext cx="2521600" cy="934807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ooper Black" panose="0208090404030B020404" pitchFamily="18" charset="77"/>
              </a:rPr>
              <a:t>BIG </a:t>
            </a:r>
            <a:r>
              <a:rPr lang="en-US" sz="2000" i="1" dirty="0">
                <a:solidFill>
                  <a:schemeClr val="bg1"/>
                </a:solidFill>
                <a:latin typeface="Cooper Black" panose="0208090404030B020404" pitchFamily="18" charset="77"/>
              </a:rPr>
              <a:t>DATA</a:t>
            </a:r>
            <a:endParaRPr lang="en-US" sz="2000" b="1" i="1" dirty="0">
              <a:solidFill>
                <a:schemeClr val="bg1"/>
              </a:solidFill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89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3120986" cy="635076"/>
          </a:xfrm>
        </p:spPr>
        <p:txBody>
          <a:bodyPr/>
          <a:lstStyle/>
          <a:p>
            <a:r>
              <a:rPr lang="en-US" dirty="0"/>
              <a:t>Contact Data: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74" y="1600200"/>
            <a:ext cx="3352800" cy="1828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600" dirty="0"/>
              <a:t>Tom Tessitore</a:t>
            </a:r>
            <a:br>
              <a:rPr lang="en-US" sz="2600" dirty="0"/>
            </a:br>
            <a:r>
              <a:rPr lang="en-US" sz="2600" dirty="0"/>
              <a:t>Systems Safety Section, </a:t>
            </a:r>
          </a:p>
          <a:p>
            <a:pPr algn="ctr"/>
            <a:r>
              <a:rPr lang="en-US" sz="2600" dirty="0"/>
              <a:t>CASSIE Program Lead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609-485-4166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tom.tessitore@faa.gov</a:t>
            </a:r>
          </a:p>
          <a:p>
            <a:pPr marL="400050" lvl="1"/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Mike Paglione\AppData\Local\Microsoft\Windows\Temporary Internet Files\Content.IE5\U1M6RY0A\Help-butt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" y="152400"/>
            <a:ext cx="640415" cy="5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4724400" y="1600200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None/>
              <a:defRPr sz="2000" b="1" kern="1200">
                <a:solidFill>
                  <a:srgbClr val="8EB4E3"/>
                </a:solidFill>
                <a:latin typeface="+mj-lt"/>
                <a:ea typeface="+mn-ea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/>
              <a:t>Tony Gurcsik</a:t>
            </a:r>
            <a:br>
              <a:rPr lang="en-US" sz="2600" dirty="0"/>
            </a:br>
            <a:r>
              <a:rPr lang="en-US" sz="2600" dirty="0"/>
              <a:t>Systems Safety Section, </a:t>
            </a:r>
          </a:p>
          <a:p>
            <a:pPr algn="ctr"/>
            <a:r>
              <a:rPr lang="en-US" sz="2600" dirty="0"/>
              <a:t>CASSIE Implementation Lead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609-485-5622 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tony.gurcsik@faa.gov</a:t>
            </a:r>
          </a:p>
          <a:p>
            <a:pPr marL="400050" lvl="1"/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(Overall Project)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>
                <a:latin typeface="+mn-lt"/>
              </a:rPr>
              <a:t>Description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A collaborative environment for conducting research, developing and testing across all research programs, sponsors and WJHTC organizations</a:t>
            </a:r>
            <a:endParaRPr lang="en-US" sz="2000" strike="sngStrike" dirty="0">
              <a:solidFill>
                <a:srgbClr val="002060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CASSIE enables a flexible environment to conduct research by bringing all FAA organizations, partners and sponsors together in a shared services environment consisting of DATA, COMPUTE POWER and ANALYTICAL TOOLS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Provides Big Data Platform along with FAA NAS data sources to support programs in the development of new capabilities and transition of capabilities.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8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(Conceptual Overview)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1" y="762000"/>
            <a:ext cx="7832143" cy="5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3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7698"/>
            <a:ext cx="8153399" cy="57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90599"/>
            <a:ext cx="80962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90599"/>
            <a:ext cx="80962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14399"/>
            <a:ext cx="80962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14399"/>
            <a:ext cx="80962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09613" y="1524000"/>
            <a:ext cx="7764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C48B8A-D92E-4F73-AE7C-01476AAF87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2814" y="304800"/>
            <a:ext cx="8472488" cy="6096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CASSIE Description (Architecture Overview)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https://www.nist.gov/el/cyber-physical-systems/big-data-pwg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34144" y="914400"/>
            <a:ext cx="8915400" cy="4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914399"/>
            <a:ext cx="80962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2713"/>
      </p:ext>
    </p:extLst>
  </p:cSld>
  <p:clrMapOvr>
    <a:masterClrMapping/>
  </p:clrMapOvr>
</p:sld>
</file>

<file path=ppt/theme/theme1.xml><?xml version="1.0" encoding="utf-8"?>
<a:theme xmlns:a="http://schemas.openxmlformats.org/drawingml/2006/main" name="FAA_NextGen 2014 Slide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 fontAlgn="auto">
          <a:spcBef>
            <a:spcPts val="0"/>
          </a:spcBef>
          <a:spcAft>
            <a:spcPts val="0"/>
          </a:spcAft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A918BCA8F7142947EFCEFC70B4421" ma:contentTypeVersion="0" ma:contentTypeDescription="Create a new document." ma:contentTypeScope="" ma:versionID="bb25ec17f063dcca99bda97bcfa174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024EE7-0B99-4245-B0DE-39CA5416B25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9B9B4FAD-38B3-46ED-891D-8FADFF82107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558E1D-0950-4EFE-A337-1E68E3F37E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FAA_NextGen 2014 Slide Master Template</Template>
  <TotalTime>20356</TotalTime>
  <Words>640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FAA_NextGen 2014 Slide Master Template</vt:lpstr>
      <vt:lpstr>Computing and Analytics Shared Services Integrated Environment (CASSIE) General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Customers</vt:lpstr>
      <vt:lpstr>PowerPoint Presentation</vt:lpstr>
      <vt:lpstr>PowerPoint Presentation</vt:lpstr>
      <vt:lpstr>PowerPoint Presentation</vt:lpstr>
      <vt:lpstr>BIG DAWG [Data Analytics Working Group]</vt:lpstr>
      <vt:lpstr>Contact Data:</vt:lpstr>
    </vt:vector>
  </TitlesOfParts>
  <Company>TASC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tony.gurcsik@faa.gov</dc:creator>
  <cp:lastModifiedBy>Tessitore, Tom (FAA)</cp:lastModifiedBy>
  <cp:revision>534</cp:revision>
  <cp:lastPrinted>2017-01-27T14:48:24Z</cp:lastPrinted>
  <dcterms:created xsi:type="dcterms:W3CDTF">2014-09-09T18:39:21Z</dcterms:created>
  <dcterms:modified xsi:type="dcterms:W3CDTF">2017-09-05T18:17:00Z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0x010100182A918BCA8F7142947EFCEFC70B4421</vt:lpwstr>
  </property>
  <property fmtid="{D5CDD505-2E9C-101B-9397-08002B2CF9AE}" pid="3" name="_NewReviewCycle">
    <vt:lpwstr/>
  </property>
</Properties>
</file>