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3"/>
  </p:sldMasterIdLst>
  <p:notesMasterIdLst>
    <p:notesMasterId r:id="rId21"/>
  </p:notesMasterIdLst>
  <p:handoutMasterIdLst>
    <p:handoutMasterId r:id="rId22"/>
  </p:handoutMasterIdLst>
  <p:sldIdLst>
    <p:sldId id="275" r:id="rId4"/>
    <p:sldId id="330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23" r:id="rId15"/>
    <p:sldId id="324" r:id="rId16"/>
    <p:sldId id="325" r:id="rId17"/>
    <p:sldId id="321" r:id="rId18"/>
    <p:sldId id="305" r:id="rId19"/>
    <p:sldId id="306" r:id="rId2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92" autoAdjust="0"/>
    <p:restoredTop sz="94733"/>
  </p:normalViewPr>
  <p:slideViewPr>
    <p:cSldViewPr>
      <p:cViewPr varScale="1">
        <p:scale>
          <a:sx n="101" d="100"/>
          <a:sy n="101" d="100"/>
        </p:scale>
        <p:origin x="70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0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FFCC687-6159-425B-9B7E-B6573D597421}" type="datetimeFigureOut">
              <a:rPr lang="en-US" altLang="en-US"/>
              <a:pPr>
                <a:defRPr/>
              </a:pPr>
              <a:t>8/31/2017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11FBB6C-4FA7-469F-9F5B-6E1D7C427D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D62D3E4-C7AA-4C2F-8B4C-81D38EF3F302}" type="datetimeFigureOut">
              <a:rPr lang="en-US" altLang="en-US"/>
              <a:pPr>
                <a:defRPr/>
              </a:pPr>
              <a:t>8/31/2017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562589-93A4-4FDE-B788-DB38E6121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AA93431-F53B-4CB0-86C4-B0EFAF757C35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B164D44-E6EC-45F1-94CA-DEE0ABAE1248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64F81AA2-D554-47CC-B876-DD91204D24D6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88901-A951-488E-8FBD-A36849EA1CC2}" type="datetime1">
              <a:rPr lang="en-US" altLang="en-US"/>
              <a:pPr>
                <a:defRPr/>
              </a:pPr>
              <a:t>8/31/2017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1641B-135E-4696-B0E9-AD6C344A59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480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4C263-3E4B-44D7-AF5D-9DF97A3A44DA}" type="datetime1">
              <a:rPr lang="en-US" altLang="en-US"/>
              <a:pPr>
                <a:defRPr/>
              </a:pPr>
              <a:t>8/31/2017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D615-7890-4D25-B9B5-3BF00FFA36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726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477F7-47C2-4D45-8D4B-75528C7B2A56}" type="datetime1">
              <a:rPr lang="en-US" altLang="en-US"/>
              <a:pPr>
                <a:defRPr/>
              </a:pPr>
              <a:t>8/31/2017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E25D1-62F0-433A-B295-ACE5B57C75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5908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0F31E-AC4E-491B-B1BA-DC115C37B908}" type="datetime1">
              <a:rPr lang="en-US" altLang="en-US"/>
              <a:pPr>
                <a:defRPr/>
              </a:pPr>
              <a:t>8/31/2017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68644-4019-42F9-979E-BC8DACCAD9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297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9370D-E49E-4F1F-BE15-3DC282B16D7C}" type="datetime1">
              <a:rPr lang="en-US" altLang="en-US"/>
              <a:pPr>
                <a:defRPr/>
              </a:pPr>
              <a:t>8/31/2017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8627E-7D7F-4F36-A125-12882C1812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81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80433-A958-4EB6-85A1-10D244ACF1B0}" type="datetime1">
              <a:rPr lang="en-US" altLang="en-US"/>
              <a:pPr>
                <a:defRPr/>
              </a:pPr>
              <a:t>8/31/2017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F0AF6-AAA3-45B6-8D15-BB698CF087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8903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3CDDD-2376-4589-A0FC-82134C53EFBE}" type="datetime1">
              <a:rPr lang="en-US" altLang="en-US"/>
              <a:pPr>
                <a:defRPr/>
              </a:pPr>
              <a:t>8/31/2017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8622C-A38C-4327-BD1E-EDC86E22C1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22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A4B96-29C0-4406-A483-F188DD5BD4C5}" type="datetime1">
              <a:rPr lang="en-US" altLang="en-US"/>
              <a:pPr>
                <a:defRPr/>
              </a:pPr>
              <a:t>8/31/2017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A092B-2BE4-49A1-866F-C2FCE8D610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62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F6CFC-A73E-4735-869D-4AE5479908C7}" type="datetime1">
              <a:rPr lang="en-US" altLang="en-US"/>
              <a:pPr>
                <a:defRPr/>
              </a:pPr>
              <a:t>8/31/2017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C655C-CBE5-4810-9F25-6B55D626C4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9489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0A56A-26F4-4D52-9344-CC599DD9ADF9}" type="datetime1">
              <a:rPr lang="en-US" altLang="en-US"/>
              <a:pPr>
                <a:defRPr/>
              </a:pPr>
              <a:t>8/31/2017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441F3-0C74-4713-A92F-8B123AFC7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655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C7571-9ACD-4277-A2FC-F2597D097214}" type="datetime1">
              <a:rPr lang="en-US" altLang="en-US"/>
              <a:pPr>
                <a:defRPr/>
              </a:pPr>
              <a:t>8/31/2017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0B1F8-90DC-4384-8773-AD1F73137E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901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3FCF5D8-B09B-4FA4-96AE-B882354C0E30}" type="datetime1">
              <a:rPr lang="en-US" altLang="en-US"/>
              <a:pPr>
                <a:defRPr/>
              </a:pPr>
              <a:t>8/31/2017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92FA9A-92FB-4417-B5BA-99D1BE9A84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527175"/>
          </a:xfrm>
        </p:spPr>
        <p:txBody>
          <a:bodyPr/>
          <a:lstStyle/>
          <a:p>
            <a:r>
              <a:rPr lang="en-US" altLang="en-US" sz="3600" b="1" smtClean="0"/>
              <a:t>Subcommittee on Aircraft Safety (SAS)</a:t>
            </a:r>
            <a:br>
              <a:rPr lang="en-US" altLang="en-US" sz="3600" b="1" smtClean="0"/>
            </a:br>
            <a:r>
              <a:rPr lang="en-US" altLang="en-US" sz="3600" b="1" smtClean="0"/>
              <a:t> 2017 Spring Meeting Summary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FAA Research, Engineering &amp; Development Advisory </a:t>
            </a:r>
            <a:r>
              <a:rPr lang="en-US" dirty="0" smtClean="0">
                <a:ea typeface="+mn-ea"/>
                <a:cs typeface="+mn-cs"/>
              </a:rPr>
              <a:t>Committee</a:t>
            </a:r>
          </a:p>
          <a:p>
            <a:pPr>
              <a:defRPr/>
            </a:pPr>
            <a:r>
              <a:rPr lang="en-US" dirty="0" smtClean="0">
                <a:ea typeface="+mn-ea"/>
                <a:cs typeface="+mn-cs"/>
              </a:rPr>
              <a:t>September 6, 2017</a:t>
            </a:r>
          </a:p>
          <a:p>
            <a:pPr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643327-ECA5-4F31-BF8C-07903CCA1992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200" dirty="0" smtClean="0"/>
              <a:t>Full REDAC Meeting Briefing</a:t>
            </a:r>
            <a:endParaRPr lang="en-US" sz="3200" dirty="0"/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800" b="1" smtClean="0"/>
              <a:t>Comments on SAS Findings and recommendations</a:t>
            </a:r>
          </a:p>
          <a:p>
            <a:pPr lvl="1"/>
            <a:r>
              <a:rPr lang="en-US" altLang="en-US" sz="1800" smtClean="0"/>
              <a:t>Be more careful in wording our F&amp;R’s.  Be sure to target the area of focus such as certification support</a:t>
            </a:r>
          </a:p>
          <a:p>
            <a:pPr lvl="1"/>
            <a:r>
              <a:rPr lang="en-US" altLang="en-US" sz="1800" smtClean="0"/>
              <a:t>Fatigue</a:t>
            </a:r>
          </a:p>
          <a:p>
            <a:pPr lvl="2"/>
            <a:r>
              <a:rPr lang="en-US" altLang="en-US" sz="1400" smtClean="0"/>
              <a:t>Effectiveness measures are a good idea</a:t>
            </a:r>
          </a:p>
          <a:p>
            <a:pPr lvl="2"/>
            <a:r>
              <a:rPr lang="en-US" altLang="en-US" sz="1400" smtClean="0"/>
              <a:t>Hard to justify additional research due to lack of data</a:t>
            </a:r>
          </a:p>
          <a:p>
            <a:pPr lvl="1"/>
            <a:r>
              <a:rPr lang="en-US" altLang="en-US" sz="1800" smtClean="0"/>
              <a:t>GA Safety</a:t>
            </a:r>
          </a:p>
          <a:p>
            <a:pPr lvl="2"/>
            <a:r>
              <a:rPr lang="en-US" altLang="en-US" sz="1400" smtClean="0"/>
              <a:t>Stay close to the issue of GA safety</a:t>
            </a:r>
          </a:p>
          <a:p>
            <a:pPr lvl="2"/>
            <a:r>
              <a:rPr lang="en-US" altLang="en-US" sz="1400" smtClean="0"/>
              <a:t>Possible areas of focus in the future</a:t>
            </a:r>
          </a:p>
          <a:p>
            <a:pPr lvl="3"/>
            <a:r>
              <a:rPr lang="en-US" altLang="en-US" sz="1400" smtClean="0"/>
              <a:t>Automation and Autonomy</a:t>
            </a:r>
          </a:p>
          <a:p>
            <a:pPr lvl="3"/>
            <a:r>
              <a:rPr lang="en-US" altLang="en-US" sz="1400" smtClean="0"/>
              <a:t>Hi Energy management issues</a:t>
            </a:r>
          </a:p>
          <a:p>
            <a:pPr lvl="3"/>
            <a:endParaRPr lang="en-US" altLang="en-US" sz="1800" smtClean="0"/>
          </a:p>
          <a:p>
            <a:endParaRPr lang="en-US" alt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BD34DBC0-7158-45C0-A641-643B9B0963F7}" type="slidenum">
              <a:rPr lang="en-US" altLang="en-US" smtClean="0">
                <a:solidFill>
                  <a:srgbClr val="898989"/>
                </a:solidFill>
              </a:rPr>
              <a:pPr/>
              <a:t>10</a:t>
            </a:fld>
            <a:endParaRPr lang="en-US" altLang="en-US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200" dirty="0" smtClean="0"/>
              <a:t>Full REDAC Meeting Briefing</a:t>
            </a:r>
            <a:endParaRPr lang="en-US" sz="3200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800" b="1" smtClean="0"/>
              <a:t>After all presentations and discussion the following “meta issues” were agreed</a:t>
            </a:r>
          </a:p>
          <a:p>
            <a:pPr lvl="1"/>
            <a:r>
              <a:rPr lang="en-US" altLang="en-US" sz="1800" b="1" smtClean="0"/>
              <a:t>Progress on NARP is positive</a:t>
            </a:r>
          </a:p>
          <a:p>
            <a:pPr lvl="1"/>
            <a:r>
              <a:rPr lang="en-US" altLang="en-US" sz="1800" b="1" smtClean="0"/>
              <a:t>Cyber Security </a:t>
            </a:r>
          </a:p>
          <a:p>
            <a:pPr lvl="2"/>
            <a:r>
              <a:rPr lang="en-US" altLang="en-US" sz="1400" smtClean="0"/>
              <a:t>Review the Cybersecurity strategic plan to be released in July</a:t>
            </a:r>
          </a:p>
          <a:p>
            <a:pPr lvl="2"/>
            <a:r>
              <a:rPr lang="en-US" altLang="en-US" sz="1400" smtClean="0"/>
              <a:t>Ensure committees are staffed with the right expertise</a:t>
            </a:r>
          </a:p>
          <a:p>
            <a:pPr lvl="2"/>
            <a:r>
              <a:rPr lang="en-US" altLang="en-US" sz="1400" smtClean="0"/>
              <a:t>Full discussion on plan at next full REDAC</a:t>
            </a:r>
          </a:p>
          <a:p>
            <a:pPr lvl="1"/>
            <a:r>
              <a:rPr lang="en-US" altLang="en-US" sz="1800" b="1" smtClean="0"/>
              <a:t>UAS</a:t>
            </a:r>
          </a:p>
          <a:p>
            <a:pPr lvl="2"/>
            <a:r>
              <a:rPr lang="en-US" altLang="en-US" sz="1400" smtClean="0"/>
              <a:t>Continue to monitor plan development</a:t>
            </a:r>
          </a:p>
          <a:p>
            <a:pPr lvl="2"/>
            <a:r>
              <a:rPr lang="en-US" altLang="en-US" sz="1400" smtClean="0"/>
              <a:t>How can we see the plan early enough to add real value?</a:t>
            </a:r>
          </a:p>
          <a:p>
            <a:pPr lvl="1"/>
            <a:r>
              <a:rPr lang="en-US" altLang="en-US" sz="1800" b="1" smtClean="0"/>
              <a:t>Benefits Analysis</a:t>
            </a:r>
          </a:p>
          <a:p>
            <a:pPr lvl="2"/>
            <a:r>
              <a:rPr lang="en-US" altLang="en-US" sz="1400" smtClean="0"/>
              <a:t>To assist in research prioritization, research in benefits analysis methodologies is required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D19D643E-2037-42E6-92E8-EE4CE3ADF1E2}" type="slidenum">
              <a:rPr lang="en-US" altLang="en-US" smtClean="0">
                <a:solidFill>
                  <a:srgbClr val="898989"/>
                </a:solidFill>
              </a:rPr>
              <a:pPr/>
              <a:t>11</a:t>
            </a:fld>
            <a:endParaRPr lang="en-US" altLang="en-US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84238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200" dirty="0" smtClean="0">
                <a:ea typeface="ＭＳ Ｐゴシック" charset="0"/>
                <a:cs typeface="+mj-cs"/>
              </a:rPr>
              <a:t>Reminder - SAS Approach </a:t>
            </a:r>
            <a:endParaRPr lang="en-US" sz="3200" dirty="0">
              <a:ea typeface="ＭＳ Ｐゴシック" charset="0"/>
              <a:cs typeface="+mj-cs"/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810000"/>
          </a:xfrm>
        </p:spPr>
        <p:txBody>
          <a:bodyPr/>
          <a:lstStyle/>
          <a:p>
            <a:pPr>
              <a:spcBef>
                <a:spcPts val="300"/>
              </a:spcBef>
            </a:pPr>
            <a:endParaRPr lang="en-US" altLang="en-US" sz="2000" b="1" smtClean="0"/>
          </a:p>
          <a:p>
            <a:pPr>
              <a:spcBef>
                <a:spcPts val="300"/>
              </a:spcBef>
            </a:pPr>
            <a:r>
              <a:rPr lang="en-US" altLang="en-US" sz="2000" b="1" smtClean="0"/>
              <a:t>Desire to continue to build upon work of prior SAS meetings</a:t>
            </a:r>
          </a:p>
          <a:p>
            <a:pPr lvl="1">
              <a:spcBef>
                <a:spcPts val="300"/>
              </a:spcBef>
            </a:pPr>
            <a:r>
              <a:rPr lang="en-US" altLang="en-US" sz="2000" b="1" smtClean="0"/>
              <a:t>Keep previously identified Emerging and Future concerns in the forefront to assist in identifying research gaps</a:t>
            </a:r>
          </a:p>
          <a:p>
            <a:pPr>
              <a:spcBef>
                <a:spcPts val="300"/>
              </a:spcBef>
            </a:pPr>
            <a:r>
              <a:rPr lang="en-US" altLang="en-US" sz="2000" b="1" smtClean="0"/>
              <a:t>Meeting the advisory needs of the AVS Management Team</a:t>
            </a:r>
          </a:p>
          <a:p>
            <a:pPr>
              <a:spcBef>
                <a:spcPts val="300"/>
              </a:spcBef>
            </a:pPr>
            <a:r>
              <a:rPr lang="en-US" altLang="en-US" sz="2000" b="1" smtClean="0"/>
              <a:t>CSTA and outside industry/FAA expert participation whenever possible</a:t>
            </a:r>
          </a:p>
          <a:p>
            <a:pPr>
              <a:spcBef>
                <a:spcPts val="300"/>
              </a:spcBef>
            </a:pPr>
            <a:r>
              <a:rPr lang="en-US" altLang="en-US" sz="2000" b="1" smtClean="0"/>
              <a:t>Deep Dives into significant items – as defined by: </a:t>
            </a:r>
          </a:p>
          <a:p>
            <a:pPr lvl="1">
              <a:spcBef>
                <a:spcPts val="300"/>
              </a:spcBef>
            </a:pPr>
            <a:r>
              <a:rPr lang="en-US" altLang="en-US" sz="2000" b="1" smtClean="0"/>
              <a:t>Significant research dollars committed</a:t>
            </a:r>
          </a:p>
          <a:p>
            <a:pPr lvl="1">
              <a:spcBef>
                <a:spcPts val="300"/>
              </a:spcBef>
            </a:pPr>
            <a:r>
              <a:rPr lang="en-US" altLang="en-US" sz="2000" b="1" smtClean="0"/>
              <a:t>REDAC priority items</a:t>
            </a:r>
          </a:p>
          <a:p>
            <a:pPr lvl="1">
              <a:spcBef>
                <a:spcPts val="300"/>
              </a:spcBef>
            </a:pPr>
            <a:r>
              <a:rPr lang="en-US" altLang="en-US" sz="2000" b="1" smtClean="0"/>
              <a:t>Committee concern items (Emerging issues)</a:t>
            </a:r>
          </a:p>
          <a:p>
            <a:pPr>
              <a:spcBef>
                <a:spcPts val="300"/>
              </a:spcBef>
            </a:pPr>
            <a:r>
              <a:rPr lang="en-US" altLang="en-US" sz="2000" b="1" smtClean="0"/>
              <a:t>Continue to improve the research review process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45C7ED-B0FC-4AEF-BEE3-2BF0FB5B232F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73075" y="304800"/>
            <a:ext cx="8229600" cy="1020763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altLang="en-US" sz="4000" dirty="0" smtClean="0"/>
              <a:t>Agenda Development Guide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charset="0"/>
              <a:buChar char="•"/>
              <a:defRPr/>
            </a:pPr>
            <a:r>
              <a:rPr lang="en-US" altLang="en-US" sz="1800" b="1" dirty="0" smtClean="0">
                <a:ea typeface="MS PGothic" charset="-128"/>
              </a:rPr>
              <a:t>Deep </a:t>
            </a:r>
            <a:r>
              <a:rPr lang="en-US" altLang="en-US" sz="1800" b="1" dirty="0">
                <a:ea typeface="MS PGothic" charset="-128"/>
              </a:rPr>
              <a:t>Dive into </a:t>
            </a:r>
            <a:r>
              <a:rPr lang="en-US" altLang="en-US" sz="1800" b="1" dirty="0" smtClean="0">
                <a:ea typeface="MS PGothic" charset="-128"/>
              </a:rPr>
              <a:t>Cybersecurity (REDAC request)</a:t>
            </a:r>
          </a:p>
          <a:p>
            <a:pPr marL="742950" lvl="2" indent="-342900">
              <a:buFont typeface="Arial" charset="0"/>
              <a:buChar char="•"/>
              <a:defRPr/>
            </a:pPr>
            <a:r>
              <a:rPr lang="en-US" altLang="en-US" sz="1400" dirty="0" smtClean="0">
                <a:ea typeface="MS PGothic" charset="-128"/>
              </a:rPr>
              <a:t>Cybersecurity Strategic Plan</a:t>
            </a:r>
          </a:p>
          <a:p>
            <a:pPr marL="342900" lvl="1" indent="-342900">
              <a:buFont typeface="Arial" charset="0"/>
              <a:buChar char="•"/>
              <a:defRPr/>
            </a:pPr>
            <a:r>
              <a:rPr lang="en-US" altLang="en-US" sz="1800" b="1" dirty="0" smtClean="0">
                <a:ea typeface="MS PGothic" charset="-128"/>
              </a:rPr>
              <a:t>Update on UAS research (SAS and REDAC request)</a:t>
            </a:r>
          </a:p>
          <a:p>
            <a:pPr marL="742950" lvl="2" indent="-342900">
              <a:buFont typeface="Arial" charset="0"/>
              <a:buChar char="•"/>
              <a:defRPr/>
            </a:pPr>
            <a:r>
              <a:rPr lang="en-US" altLang="en-US" sz="1400" dirty="0" smtClean="0">
                <a:ea typeface="MS PGothic" charset="-128"/>
              </a:rPr>
              <a:t>Integration and Research plan status</a:t>
            </a:r>
          </a:p>
          <a:p>
            <a:pPr marL="742950" lvl="2" indent="-342900">
              <a:buFont typeface="Arial" charset="0"/>
              <a:buChar char="•"/>
              <a:defRPr/>
            </a:pPr>
            <a:r>
              <a:rPr lang="en-US" altLang="en-US" sz="1400" dirty="0" smtClean="0">
                <a:ea typeface="MS PGothic" charset="-128"/>
              </a:rPr>
              <a:t>Assure capabilities and results</a:t>
            </a:r>
            <a:endParaRPr lang="en-US" altLang="en-US" sz="1400" dirty="0">
              <a:ea typeface="MS PGothic" charset="-128"/>
            </a:endParaRPr>
          </a:p>
          <a:p>
            <a:pPr marL="342900" lvl="1" indent="-342900">
              <a:buFont typeface="Arial" charset="0"/>
              <a:buChar char="•"/>
              <a:defRPr/>
            </a:pPr>
            <a:r>
              <a:rPr lang="en-US" altLang="en-US" sz="1800" b="1" dirty="0" smtClean="0">
                <a:ea typeface="MS PGothic" charset="-128"/>
              </a:rPr>
              <a:t>Keeping General </a:t>
            </a:r>
            <a:r>
              <a:rPr lang="en-US" altLang="en-US" sz="1800" b="1" dirty="0">
                <a:ea typeface="MS PGothic" charset="-128"/>
              </a:rPr>
              <a:t>Aviation Safety </a:t>
            </a:r>
            <a:r>
              <a:rPr lang="en-US" altLang="en-US" sz="1800" b="1" dirty="0" smtClean="0">
                <a:ea typeface="MS PGothic" charset="-128"/>
              </a:rPr>
              <a:t>in focus (Emerging Issue and REDAC request)</a:t>
            </a:r>
            <a:endParaRPr lang="en-US" altLang="en-US" sz="1800" b="1" dirty="0">
              <a:ea typeface="MS PGothic" charset="-128"/>
            </a:endParaRPr>
          </a:p>
          <a:p>
            <a:pPr marL="342900" lvl="1" indent="-342900">
              <a:buFont typeface="Arial" charset="0"/>
              <a:buChar char="•"/>
              <a:defRPr/>
            </a:pPr>
            <a:r>
              <a:rPr lang="en-US" altLang="en-US" sz="1800" b="1" dirty="0">
                <a:ea typeface="MS PGothic" charset="-128"/>
              </a:rPr>
              <a:t>Continued improvement in Understanding Research Portfolio Big Picture (SAS Request)</a:t>
            </a:r>
          </a:p>
          <a:p>
            <a:pPr marL="342900" lvl="1" indent="-342900">
              <a:buFont typeface="Arial" charset="0"/>
              <a:buChar char="•"/>
              <a:defRPr/>
            </a:pPr>
            <a:r>
              <a:rPr lang="en-US" altLang="en-US" sz="1800" b="1" dirty="0">
                <a:ea typeface="MS PGothic" charset="-128"/>
              </a:rPr>
              <a:t>2017 Research Portfolio accomplishments review and comments</a:t>
            </a:r>
          </a:p>
          <a:p>
            <a:pPr marL="342900" lvl="1" indent="-342900">
              <a:buFont typeface="Arial" charset="0"/>
              <a:buChar char="•"/>
              <a:defRPr/>
            </a:pPr>
            <a:r>
              <a:rPr lang="en-US" altLang="en-US" sz="1800" b="1" dirty="0" smtClean="0">
                <a:ea typeface="MS PGothic" charset="-128"/>
              </a:rPr>
              <a:t>Support AVS requirements (SAS and AVS </a:t>
            </a:r>
            <a:r>
              <a:rPr lang="en-US" altLang="en-US" sz="1800" b="1" dirty="0">
                <a:ea typeface="MS PGothic" charset="-128"/>
              </a:rPr>
              <a:t>Request</a:t>
            </a:r>
            <a:r>
              <a:rPr lang="en-US" altLang="en-US" sz="1800" b="1" dirty="0" smtClean="0">
                <a:ea typeface="MS PGothic" charset="-128"/>
              </a:rPr>
              <a:t>)</a:t>
            </a:r>
          </a:p>
          <a:p>
            <a:pPr marL="742950" lvl="2" indent="-342900">
              <a:buFont typeface="Arial" charset="0"/>
              <a:buChar char="•"/>
              <a:defRPr/>
            </a:pPr>
            <a:r>
              <a:rPr lang="en-US" altLang="en-US" sz="1400" dirty="0" smtClean="0">
                <a:ea typeface="MS PGothic" charset="-128"/>
              </a:rPr>
              <a:t>Briefing on the AVS Certification reform </a:t>
            </a:r>
            <a:endParaRPr lang="en-US" altLang="en-US" sz="1400" dirty="0">
              <a:ea typeface="MS PGothic" charset="-128"/>
            </a:endParaRPr>
          </a:p>
          <a:p>
            <a:pPr marL="342900" lvl="1" indent="-342900">
              <a:buFont typeface="Arial" charset="0"/>
              <a:buChar char="•"/>
              <a:defRPr/>
            </a:pPr>
            <a:r>
              <a:rPr lang="en-US" altLang="en-US" sz="1800" b="1" dirty="0" smtClean="0">
                <a:ea typeface="MS PGothic" charset="-128"/>
              </a:rPr>
              <a:t>Continued education on </a:t>
            </a:r>
            <a:r>
              <a:rPr lang="en-US" altLang="en-US" sz="1800" b="1" dirty="0">
                <a:ea typeface="MS PGothic" charset="-128"/>
              </a:rPr>
              <a:t>the capabilities of </a:t>
            </a:r>
            <a:r>
              <a:rPr lang="en-US" altLang="en-US" sz="1800" b="1" dirty="0" smtClean="0">
                <a:ea typeface="MS PGothic" charset="-128"/>
              </a:rPr>
              <a:t>Tech Center</a:t>
            </a:r>
          </a:p>
          <a:p>
            <a:pPr marL="742950" lvl="2" indent="-342900">
              <a:buFont typeface="Arial" charset="0"/>
              <a:buChar char="•"/>
              <a:defRPr/>
            </a:pPr>
            <a:r>
              <a:rPr lang="en-US" altLang="en-US" sz="1400" dirty="0" smtClean="0">
                <a:ea typeface="MS PGothic" charset="-128"/>
              </a:rPr>
              <a:t>Structure and materials Lab tour</a:t>
            </a:r>
          </a:p>
          <a:p>
            <a:pPr marL="742950" lvl="2" indent="-342900">
              <a:buFont typeface="Arial" charset="0"/>
              <a:buChar char="•"/>
              <a:defRPr/>
            </a:pPr>
            <a:r>
              <a:rPr lang="en-US" altLang="en-US" sz="1400" dirty="0" smtClean="0">
                <a:ea typeface="MS PGothic" charset="-128"/>
              </a:rPr>
              <a:t>CASSIE Demo and tour</a:t>
            </a:r>
          </a:p>
          <a:p>
            <a:pPr marL="342900" lvl="1" indent="-342900">
              <a:buFont typeface="Arial" charset="0"/>
              <a:buChar char="•"/>
              <a:defRPr/>
            </a:pPr>
            <a:endParaRPr lang="en-US" altLang="en-US" sz="2000" b="1" i="1" dirty="0">
              <a:ea typeface="MS PGothic" charset="-128"/>
            </a:endParaRPr>
          </a:p>
          <a:p>
            <a:pPr marL="400050" lvl="2" indent="0">
              <a:buFont typeface="Arial" charset="0"/>
              <a:buNone/>
              <a:defRPr/>
            </a:pPr>
            <a:endParaRPr lang="en-US" altLang="en-US" sz="1600" b="1" i="1" dirty="0">
              <a:ea typeface="MS PGothic" charset="-128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5E7D84-62B9-482A-B277-B1F3BDEEABA6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altLang="en-US" sz="3200" dirty="0" smtClean="0"/>
              <a:t>For </a:t>
            </a:r>
            <a:r>
              <a:rPr lang="en-US" altLang="en-US" sz="3200" dirty="0"/>
              <a:t>Consideration</a:t>
            </a:r>
            <a:r>
              <a:rPr lang="en-US" altLang="en-US" sz="3200" dirty="0" smtClean="0"/>
              <a:t> During the Meeting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z="2000" b="1" smtClean="0"/>
          </a:p>
          <a:p>
            <a:r>
              <a:rPr lang="en-US" altLang="en-US" sz="2000" b="1" smtClean="0"/>
              <a:t>Are SAS Emerging and Future issues still the right ones?  </a:t>
            </a:r>
          </a:p>
          <a:p>
            <a:pPr lvl="1"/>
            <a:r>
              <a:rPr lang="en-US" altLang="en-US" sz="2000" b="1" smtClean="0"/>
              <a:t>Should they be changed or adjusted?</a:t>
            </a:r>
          </a:p>
          <a:p>
            <a:r>
              <a:rPr lang="en-US" altLang="en-US" sz="2000" b="1" smtClean="0"/>
              <a:t>What else do we need to evaluate/deep dive into to better inform us?</a:t>
            </a:r>
          </a:p>
          <a:p>
            <a:pPr lvl="1"/>
            <a:r>
              <a:rPr lang="en-US" altLang="en-US" sz="2000" b="1" smtClean="0"/>
              <a:t>Short term?</a:t>
            </a:r>
          </a:p>
          <a:p>
            <a:pPr lvl="1"/>
            <a:r>
              <a:rPr lang="en-US" altLang="en-US" sz="2000" b="1" smtClean="0"/>
              <a:t>Long term?</a:t>
            </a:r>
          </a:p>
          <a:p>
            <a:pPr lvl="1"/>
            <a:endParaRPr lang="en-US" altLang="en-US" sz="2000" b="1" smtClean="0"/>
          </a:p>
          <a:p>
            <a:endParaRPr lang="en-US" altLang="en-US" b="1" smtClean="0"/>
          </a:p>
          <a:p>
            <a:endParaRPr lang="en-US" alt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D7409A-13ED-44D6-9796-A6B46D62B189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35058F-85CB-48B3-BAE4-35EEE71123BF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2800" b="1" dirty="0" smtClean="0">
                <a:ea typeface="+mj-ea"/>
                <a:cs typeface="+mj-cs"/>
              </a:rPr>
              <a:t>Fall 2014 - SAS Emerging Issues Reminder</a:t>
            </a:r>
            <a:endParaRPr lang="en-US" sz="2800" b="1" dirty="0">
              <a:ea typeface="+mj-ea"/>
              <a:cs typeface="+mj-cs"/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en-US" altLang="en-US" sz="1400" b="1" smtClean="0"/>
          </a:p>
          <a:p>
            <a:r>
              <a:rPr lang="en-US" altLang="en-US" sz="3400" smtClean="0"/>
              <a:t>Real time system-wide safety assurance</a:t>
            </a:r>
          </a:p>
          <a:p>
            <a:r>
              <a:rPr lang="en-US" altLang="en-US" sz="3400" smtClean="0"/>
              <a:t>Dependability of increasingly complex systems  </a:t>
            </a:r>
          </a:p>
          <a:p>
            <a:r>
              <a:rPr lang="en-US" altLang="en-US" sz="3400" smtClean="0"/>
              <a:t>Certification of advanced materials and structural technologies </a:t>
            </a:r>
          </a:p>
          <a:p>
            <a:r>
              <a:rPr lang="en-US" altLang="en-US" sz="3400" smtClean="0"/>
              <a:t>High density energy storage, management, and use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906128-EE42-4AB4-B218-A7A3B3C4C1CB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242888"/>
            <a:ext cx="8229600" cy="792162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200" b="1" dirty="0" smtClean="0">
                <a:ea typeface="+mj-ea"/>
                <a:cs typeface="+mj-cs"/>
              </a:rPr>
              <a:t>Fall 2014 - SAS Future Opportunities- Reminder</a:t>
            </a:r>
            <a:endParaRPr lang="en-US" sz="3200" b="1" dirty="0">
              <a:ea typeface="+mj-ea"/>
              <a:cs typeface="+mj-cs"/>
            </a:endParaRP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r>
              <a:rPr lang="en-US" altLang="en-US" dirty="0" smtClean="0"/>
              <a:t>Commercial space integration with the National space system</a:t>
            </a:r>
          </a:p>
          <a:p>
            <a:r>
              <a:rPr lang="en-US" altLang="en-US" smtClean="0"/>
              <a:t>General </a:t>
            </a:r>
            <a:r>
              <a:rPr lang="en-US" altLang="en-US" smtClean="0"/>
              <a:t>aviation’</a:t>
            </a:r>
            <a:r>
              <a:rPr lang="en-US" altLang="ja-JP" smtClean="0"/>
              <a:t>s </a:t>
            </a:r>
            <a:r>
              <a:rPr lang="en-US" altLang="ja-JP" dirty="0" smtClean="0"/>
              <a:t>role in safety systems development</a:t>
            </a:r>
          </a:p>
          <a:p>
            <a:r>
              <a:rPr lang="en-US" altLang="en-US" dirty="0" smtClean="0"/>
              <a:t>Effects of breakthrough medical technologies on FAA medical certification standards</a:t>
            </a:r>
          </a:p>
          <a:p>
            <a:r>
              <a:rPr lang="en-US" altLang="en-US" dirty="0" smtClean="0"/>
              <a:t>Identification and funding of strategic research and development</a:t>
            </a:r>
          </a:p>
          <a:p>
            <a:endParaRPr lang="en-US" altLang="en-US" sz="3400" dirty="0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427EF4-2E85-450C-A04F-83B998C1624E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200" dirty="0" smtClean="0"/>
              <a:t>Reminder - Spring 2017 SAS Meeting </a:t>
            </a:r>
            <a:br>
              <a:rPr lang="en-US" sz="3200" dirty="0" smtClean="0"/>
            </a:br>
            <a:r>
              <a:rPr lang="en-US" sz="3200" dirty="0" smtClean="0"/>
              <a:t>Objectives</a:t>
            </a:r>
            <a:endParaRPr lang="en-US" sz="3200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smtClean="0"/>
              <a:t>I</a:t>
            </a:r>
            <a:r>
              <a:rPr lang="en-US" altLang="en-US" sz="2000" b="1" smtClean="0"/>
              <a:t>nput on guidance to the research portfolio – 2019</a:t>
            </a:r>
          </a:p>
          <a:p>
            <a:endParaRPr lang="en-US" altLang="en-US" sz="2000" b="1" smtClean="0"/>
          </a:p>
          <a:p>
            <a:r>
              <a:rPr lang="en-US" altLang="en-US" sz="2000" b="1" smtClean="0"/>
              <a:t>Continue to explore previously identified emerging issues and trends impacting needed safety research</a:t>
            </a:r>
          </a:p>
          <a:p>
            <a:endParaRPr lang="en-US" altLang="en-US" sz="2000" b="1" smtClean="0"/>
          </a:p>
          <a:p>
            <a:r>
              <a:rPr lang="en-US" altLang="en-US" sz="2000" b="1" smtClean="0"/>
              <a:t>Consider guidance for the 2020 AVS Research Strategic Guidance Document</a:t>
            </a:r>
          </a:p>
          <a:p>
            <a:endParaRPr lang="en-US" altLang="en-US" sz="2000" b="1" smtClean="0"/>
          </a:p>
          <a:p>
            <a:r>
              <a:rPr lang="en-US" altLang="en-US" sz="2000" b="1" smtClean="0"/>
              <a:t>Learn about CAMI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EF65907-666E-4A42-88C0-F82C2EE81EAE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200" dirty="0" smtClean="0"/>
              <a:t>Reminder - Findings and Recommendations</a:t>
            </a:r>
            <a:endParaRPr lang="en-US" sz="3200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 b="1" smtClean="0"/>
              <a:t>Research in support of propulsion materials technologies</a:t>
            </a:r>
          </a:p>
          <a:p>
            <a:pPr lvl="2"/>
            <a:r>
              <a:rPr lang="en-US" altLang="en-US" sz="2000" b="1" smtClean="0"/>
              <a:t>Finding</a:t>
            </a:r>
          </a:p>
          <a:p>
            <a:pPr lvl="3"/>
            <a:r>
              <a:rPr lang="en-US" altLang="en-US" sz="1800" smtClean="0"/>
              <a:t>Majority of materials research spend is related to aircraft composite structure</a:t>
            </a:r>
          </a:p>
          <a:p>
            <a:pPr lvl="3"/>
            <a:r>
              <a:rPr lang="en-US" altLang="en-US" sz="1800" smtClean="0"/>
              <a:t>Engine manufacturers continue to push for improvements</a:t>
            </a:r>
          </a:p>
          <a:p>
            <a:pPr lvl="3"/>
            <a:r>
              <a:rPr lang="en-US" altLang="en-US" sz="1800" smtClean="0"/>
              <a:t>Propulsion materials research is being reduced</a:t>
            </a:r>
          </a:p>
          <a:p>
            <a:pPr lvl="3"/>
            <a:r>
              <a:rPr lang="en-US" altLang="en-US" sz="1800" smtClean="0"/>
              <a:t>Prior SAS recommendations in this area still considered important</a:t>
            </a:r>
          </a:p>
          <a:p>
            <a:pPr lvl="4"/>
            <a:r>
              <a:rPr lang="en-US" altLang="en-US" sz="1800" smtClean="0"/>
              <a:t>Hot corrosion materials</a:t>
            </a:r>
          </a:p>
          <a:p>
            <a:pPr lvl="4"/>
            <a:r>
              <a:rPr lang="en-US" altLang="en-US" sz="1800" smtClean="0"/>
              <a:t>Cold dwell fatigue</a:t>
            </a:r>
          </a:p>
          <a:p>
            <a:pPr lvl="4"/>
            <a:r>
              <a:rPr lang="en-US" altLang="en-US" sz="1800" smtClean="0"/>
              <a:t>Advanced inspection techniques</a:t>
            </a:r>
          </a:p>
          <a:p>
            <a:pPr lvl="4"/>
            <a:r>
              <a:rPr lang="en-US" altLang="en-US" sz="1800" smtClean="0"/>
              <a:t>Advanced computational methods for microstructure</a:t>
            </a:r>
          </a:p>
          <a:p>
            <a:pPr lvl="3"/>
            <a:endParaRPr lang="en-US" altLang="en-US" sz="800" b="1" smtClean="0"/>
          </a:p>
          <a:p>
            <a:pPr lvl="2"/>
            <a:r>
              <a:rPr lang="en-US" altLang="en-US" sz="2000" b="1" smtClean="0"/>
              <a:t>Recommendation</a:t>
            </a:r>
          </a:p>
          <a:p>
            <a:pPr lvl="3"/>
            <a:r>
              <a:rPr lang="en-US" altLang="en-US" sz="1800" smtClean="0"/>
              <a:t>Achieve a proper balance between aircraft and propulsion research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B0FC03-6C29-4A72-A245-550D392DE33A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200" dirty="0" smtClean="0"/>
              <a:t>Reminder - Findings and Recommendations</a:t>
            </a:r>
            <a:endParaRPr lang="en-US" sz="3200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1" smtClean="0"/>
              <a:t>Fatigue </a:t>
            </a:r>
          </a:p>
          <a:p>
            <a:pPr lvl="1"/>
            <a:r>
              <a:rPr lang="en-US" altLang="en-US" sz="2000" b="1" smtClean="0"/>
              <a:t>Findings</a:t>
            </a:r>
          </a:p>
          <a:p>
            <a:pPr lvl="2"/>
            <a:r>
              <a:rPr lang="en-US" altLang="en-US" sz="1600" smtClean="0"/>
              <a:t>Appreciated deep dive into FAA’s overall research program</a:t>
            </a:r>
          </a:p>
          <a:p>
            <a:pPr lvl="2"/>
            <a:r>
              <a:rPr lang="en-US" altLang="en-US" sz="1600" smtClean="0"/>
              <a:t>Impressed with some elements of program </a:t>
            </a:r>
            <a:r>
              <a:rPr lang="mr-IN" altLang="en-US" sz="1600" smtClean="0"/>
              <a:t>–</a:t>
            </a:r>
            <a:r>
              <a:rPr lang="en-US" altLang="en-US" sz="1600" smtClean="0"/>
              <a:t> fatigue genomics, biomarkers</a:t>
            </a:r>
          </a:p>
          <a:p>
            <a:pPr lvl="2"/>
            <a:r>
              <a:rPr lang="en-US" altLang="en-US" sz="1600" smtClean="0"/>
              <a:t>Remain concerned about a lack of holistic approach.  For example:</a:t>
            </a:r>
          </a:p>
          <a:p>
            <a:pPr lvl="3"/>
            <a:r>
              <a:rPr lang="en-US" altLang="en-US" sz="1600" smtClean="0"/>
              <a:t>Aeromedical ambulances</a:t>
            </a:r>
          </a:p>
          <a:p>
            <a:pPr lvl="3"/>
            <a:r>
              <a:rPr lang="en-US" altLang="en-US" sz="1600" smtClean="0"/>
              <a:t>Other commercial aviation</a:t>
            </a:r>
          </a:p>
          <a:p>
            <a:pPr lvl="3"/>
            <a:r>
              <a:rPr lang="en-US" altLang="en-US" sz="1600" smtClean="0"/>
              <a:t>General aviation</a:t>
            </a:r>
          </a:p>
          <a:p>
            <a:pPr lvl="2"/>
            <a:r>
              <a:rPr lang="en-US" altLang="en-US" sz="1600" smtClean="0"/>
              <a:t>No plan to analyze data from recent Fatigue rule (FRMP/FRMS) implementations</a:t>
            </a:r>
          </a:p>
          <a:p>
            <a:pPr lvl="2"/>
            <a:endParaRPr lang="en-US" altLang="en-US" sz="1600" smtClean="0"/>
          </a:p>
          <a:p>
            <a:pPr lvl="1"/>
            <a:r>
              <a:rPr lang="en-US" altLang="en-US" sz="2000" b="1" smtClean="0"/>
              <a:t>Recommendations</a:t>
            </a:r>
          </a:p>
          <a:p>
            <a:pPr lvl="2"/>
            <a:r>
              <a:rPr lang="en-US" altLang="en-US" sz="1600" smtClean="0"/>
              <a:t>Expand research program to encompass all stakeholders</a:t>
            </a:r>
          </a:p>
          <a:p>
            <a:pPr lvl="2"/>
            <a:r>
              <a:rPr lang="en-US" altLang="en-US" sz="1600" smtClean="0"/>
              <a:t>Structured research program for FRMP/FRMS part 121 operations </a:t>
            </a:r>
            <a:r>
              <a:rPr lang="mr-IN" altLang="en-US" sz="1600" smtClean="0"/>
              <a:t>–</a:t>
            </a:r>
            <a:r>
              <a:rPr lang="en-US" altLang="en-US" sz="1600" smtClean="0"/>
              <a:t> are the programs having the desired effect?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F100E8-C61D-4F4F-A2E6-F5B2590EBBC4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200" dirty="0" smtClean="0"/>
              <a:t>Reminder - Findings and Recommendations</a:t>
            </a:r>
            <a:endParaRPr lang="en-US" sz="3200" dirty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1" smtClean="0"/>
              <a:t>UAS</a:t>
            </a:r>
            <a:endParaRPr lang="en-US" altLang="en-US" sz="2000" smtClean="0"/>
          </a:p>
          <a:p>
            <a:pPr lvl="1"/>
            <a:r>
              <a:rPr lang="en-US" altLang="en-US" sz="2000" b="1" smtClean="0"/>
              <a:t>Findings</a:t>
            </a:r>
          </a:p>
          <a:p>
            <a:pPr lvl="2"/>
            <a:r>
              <a:rPr lang="en-US" altLang="en-US" sz="1800" smtClean="0"/>
              <a:t>Still difficult to get a complete picture on total UAS research scope</a:t>
            </a:r>
          </a:p>
          <a:p>
            <a:pPr lvl="2"/>
            <a:r>
              <a:rPr lang="en-US" altLang="en-US" sz="1800" smtClean="0"/>
              <a:t>Several smaller items presented in plan seemed unnecessary given scope of other known research</a:t>
            </a:r>
          </a:p>
          <a:p>
            <a:pPr lvl="2"/>
            <a:r>
              <a:rPr lang="en-US" altLang="en-US" sz="1800" smtClean="0"/>
              <a:t>Overwhelming majority of UAS research is COE grants</a:t>
            </a:r>
          </a:p>
          <a:p>
            <a:pPr lvl="1"/>
            <a:endParaRPr lang="en-US" altLang="en-US" sz="1800" b="1" smtClean="0"/>
          </a:p>
          <a:p>
            <a:pPr lvl="1"/>
            <a:r>
              <a:rPr lang="en-US" altLang="en-US" sz="2000" b="1" smtClean="0"/>
              <a:t>Recommendations</a:t>
            </a:r>
          </a:p>
          <a:p>
            <a:pPr lvl="2"/>
            <a:r>
              <a:rPr lang="en-US" altLang="en-US" sz="1800" smtClean="0"/>
              <a:t>Complete, update and make routinely available the UAS Implementation Plan</a:t>
            </a:r>
          </a:p>
          <a:p>
            <a:pPr lvl="2"/>
            <a:r>
              <a:rPr lang="en-US" altLang="en-US" sz="1800" smtClean="0"/>
              <a:t>Make available the information regarding research conducted by ASSURE</a:t>
            </a:r>
          </a:p>
          <a:p>
            <a:pPr lvl="2"/>
            <a:endParaRPr lang="en-US" altLang="en-US" sz="180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09E1AC9-5D2A-4007-BD1B-719913176577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200" dirty="0" smtClean="0"/>
              <a:t>Reminder - General Comments</a:t>
            </a:r>
            <a:endParaRPr lang="en-US" sz="3200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1" smtClean="0"/>
              <a:t>SAS utilized a new “Research Program Area Review” process intended to give higher-level visibility to current and planned research along with broader financial picture</a:t>
            </a:r>
          </a:p>
          <a:p>
            <a:pPr lvl="1"/>
            <a:r>
              <a:rPr lang="en-US" altLang="en-US" sz="2000" smtClean="0"/>
              <a:t>Committee considered this a success </a:t>
            </a:r>
          </a:p>
          <a:p>
            <a:pPr lvl="1"/>
            <a:r>
              <a:rPr lang="en-US" altLang="en-US" sz="2000" smtClean="0"/>
              <a:t>Enhanced meeting discussion greatly</a:t>
            </a:r>
          </a:p>
          <a:p>
            <a:pPr lvl="1"/>
            <a:endParaRPr lang="en-US" altLang="en-US" sz="1800" smtClean="0"/>
          </a:p>
          <a:p>
            <a:pPr lvl="1"/>
            <a:endParaRPr lang="en-US" altLang="en-US" sz="1800" smtClean="0"/>
          </a:p>
          <a:p>
            <a:pPr lvl="1"/>
            <a:endParaRPr lang="en-US" altLang="en-US" i="1" smtClean="0"/>
          </a:p>
          <a:p>
            <a:endParaRPr lang="en-US" altLang="en-US" sz="1400" b="1" smtClean="0"/>
          </a:p>
          <a:p>
            <a:endParaRPr lang="en-US" altLang="en-US" sz="1800" b="1" smtClean="0"/>
          </a:p>
          <a:p>
            <a:endParaRPr lang="en-US" altLang="en-US" sz="1600" b="1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5BEF4C-7E51-47A8-8DD2-CBACDDD6F7E2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200" dirty="0" smtClean="0"/>
              <a:t>Reminder - General Comments </a:t>
            </a:r>
            <a:r>
              <a:rPr lang="en-US" sz="3200" dirty="0" err="1" smtClean="0"/>
              <a:t>Con’t</a:t>
            </a:r>
            <a:endParaRPr lang="en-US" sz="3200" dirty="0"/>
          </a:p>
        </p:txBody>
      </p:sp>
      <p:sp>
        <p:nvSpPr>
          <p:cNvPr id="2253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58527B-5D73-4F14-8E47-CDD51DD4D88F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517525" y="1981200"/>
            <a:ext cx="81534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2020 AVS Strategic Guidance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1800"/>
              <a:t>SAS Emerging Issues included in 2019 Strategic Guidance Document published by AVS in May, 2016.  SAS desires the same in the 2020 document and has made suggestions to language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Great discussion around the FAA’s effort to improve the National Aviation Research Plan.  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1800"/>
              <a:t>Headed in the right direction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SAS considered the role of General Aviation safety and the impact of the convergence of distributed electric propulsion and autonomy technologies.  Will continue to watch this closely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b="1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Critical National Resources</a:t>
            </a:r>
            <a:r>
              <a:rPr lang="mr-IN" altLang="en-US" sz="1800" b="1"/>
              <a:t>…</a:t>
            </a:r>
            <a:r>
              <a:rPr lang="en-US" altLang="en-US" sz="1800" b="1">
                <a:cs typeface="Mangal" panose="02040503050203030202" pitchFamily="18" charset="0"/>
              </a:rPr>
              <a:t>..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200" dirty="0" smtClean="0"/>
              <a:t>Full REDAC Meeting Briefing</a:t>
            </a:r>
            <a:endParaRPr lang="en-US" sz="3200" dirty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800" b="1" smtClean="0"/>
              <a:t>Full REDAC held May 31 in Washington, DC</a:t>
            </a:r>
          </a:p>
          <a:p>
            <a:endParaRPr lang="en-US" altLang="en-US" sz="1800" b="1" smtClean="0"/>
          </a:p>
          <a:p>
            <a:r>
              <a:rPr lang="en-US" altLang="en-US" sz="1800" b="1" smtClean="0"/>
              <a:t>Administrator opened meeting with detailed comments regarding his priorities for research and development</a:t>
            </a:r>
          </a:p>
          <a:p>
            <a:pPr lvl="1"/>
            <a:r>
              <a:rPr lang="en-US" altLang="en-US" sz="1800" smtClean="0"/>
              <a:t>Noise (concentrated footprints, societal norms changing)</a:t>
            </a:r>
          </a:p>
          <a:p>
            <a:pPr lvl="1"/>
            <a:r>
              <a:rPr lang="en-US" altLang="en-US" sz="1800" smtClean="0"/>
              <a:t>Endorsing global CO2 emissions standards (gov’t industry agreement)</a:t>
            </a:r>
          </a:p>
          <a:p>
            <a:pPr lvl="1"/>
            <a:r>
              <a:rPr lang="en-US" altLang="en-US" sz="1800" smtClean="0"/>
              <a:t>Unmanned aircraft research (UTM and collaboration)</a:t>
            </a:r>
          </a:p>
          <a:p>
            <a:pPr lvl="1"/>
            <a:r>
              <a:rPr lang="en-US" altLang="en-US" sz="1800" smtClean="0"/>
              <a:t>Growth and Complexity of aircraft manufacturing (Part 23 standards, template for oversight, connection to Ops SMS)</a:t>
            </a:r>
          </a:p>
          <a:p>
            <a:pPr lvl="1"/>
            <a:r>
              <a:rPr lang="en-US" altLang="en-US" sz="1800" smtClean="0"/>
              <a:t>Next Gen (trajectory Ops, UAS integration, Commercial Space)</a:t>
            </a:r>
          </a:p>
          <a:p>
            <a:pPr lvl="1"/>
            <a:r>
              <a:rPr lang="en-US" altLang="en-US" sz="1800" smtClean="0"/>
              <a:t>Data (safety focus and Caribbean region focus)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A2F733EE-F738-4F32-A18F-53D8AA96CB2A}" type="slidenum">
              <a:rPr lang="en-US" altLang="en-US" smtClean="0">
                <a:solidFill>
                  <a:srgbClr val="898989"/>
                </a:solidFill>
              </a:rPr>
              <a:pPr/>
              <a:t>8</a:t>
            </a:fld>
            <a:endParaRPr lang="en-US" altLang="en-US" smtClean="0">
              <a:solidFill>
                <a:srgbClr val="898989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3200" smtClean="0"/>
              <a:t>Full REDAC Meeting Briefing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200" dirty="0" smtClean="0"/>
              <a:t>Full REDAC Meeting Briefing</a:t>
            </a:r>
            <a:endParaRPr lang="en-US" sz="3200" dirty="0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z="1800" b="1" smtClean="0"/>
          </a:p>
          <a:p>
            <a:r>
              <a:rPr lang="en-US" altLang="en-US" sz="1800" b="1" smtClean="0"/>
              <a:t>Also addressed future concerns that cannot be ignored</a:t>
            </a:r>
          </a:p>
          <a:p>
            <a:pPr lvl="1"/>
            <a:r>
              <a:rPr lang="en-US" altLang="en-US" sz="1800" smtClean="0"/>
              <a:t>What comes after jet engines?</a:t>
            </a:r>
          </a:p>
          <a:p>
            <a:pPr lvl="2"/>
            <a:r>
              <a:rPr lang="en-US" altLang="en-US" sz="1400" smtClean="0"/>
              <a:t>What technologies should we be thinking about </a:t>
            </a:r>
          </a:p>
          <a:p>
            <a:pPr lvl="2"/>
            <a:r>
              <a:rPr lang="en-US" altLang="en-US" sz="1400" smtClean="0"/>
              <a:t>How to bring it to fruition more quickly</a:t>
            </a:r>
          </a:p>
          <a:p>
            <a:pPr lvl="1"/>
            <a:r>
              <a:rPr lang="en-US" altLang="en-US" sz="1800" smtClean="0"/>
              <a:t>Cyber security</a:t>
            </a:r>
          </a:p>
          <a:p>
            <a:pPr lvl="2"/>
            <a:r>
              <a:rPr lang="en-US" altLang="en-US" sz="1400" smtClean="0"/>
              <a:t>NAS intrusions</a:t>
            </a:r>
          </a:p>
          <a:p>
            <a:pPr lvl="2"/>
            <a:r>
              <a:rPr lang="en-US" altLang="en-US" sz="1400" smtClean="0"/>
              <a:t>Increasing linkages to NAS, carrier ops and reservations systems</a:t>
            </a:r>
          </a:p>
          <a:p>
            <a:pPr lvl="2"/>
            <a:r>
              <a:rPr lang="en-US" altLang="en-US" sz="1400" smtClean="0"/>
              <a:t>Managing impact of intrusions</a:t>
            </a:r>
          </a:p>
          <a:p>
            <a:pPr lvl="1"/>
            <a:r>
              <a:rPr lang="en-US" altLang="en-US" sz="1800" smtClean="0"/>
              <a:t>Aviation Policy and Budget</a:t>
            </a:r>
          </a:p>
          <a:p>
            <a:pPr lvl="2"/>
            <a:r>
              <a:rPr lang="en-US" altLang="en-US" sz="1400" smtClean="0"/>
              <a:t>Flexibility</a:t>
            </a:r>
          </a:p>
          <a:p>
            <a:pPr lvl="2"/>
            <a:r>
              <a:rPr lang="en-US" altLang="en-US" sz="1400" smtClean="0"/>
              <a:t>Use of Data</a:t>
            </a:r>
          </a:p>
          <a:p>
            <a:pPr lvl="2"/>
            <a:r>
              <a:rPr lang="en-US" altLang="en-US" sz="1400" smtClean="0"/>
              <a:t>Collaboration with stakeholders</a:t>
            </a:r>
          </a:p>
          <a:p>
            <a:pPr lvl="1"/>
            <a:r>
              <a:rPr lang="en-US" altLang="en-US" sz="1800" smtClean="0"/>
              <a:t>Removing the bright lines between regulator and industry</a:t>
            </a:r>
          </a:p>
          <a:p>
            <a:pPr lvl="2"/>
            <a:r>
              <a:rPr lang="en-US" altLang="en-US" sz="1400" smtClean="0"/>
              <a:t>Shared responsibility</a:t>
            </a: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7932DD7-024E-42C8-82B6-ACBA1683DE21}" type="slidenum">
              <a:rPr lang="en-US" altLang="en-US" smtClean="0">
                <a:solidFill>
                  <a:srgbClr val="898989"/>
                </a:solidFill>
              </a:rPr>
              <a:pPr/>
              <a:t>9</a:t>
            </a:fld>
            <a:endParaRPr lang="en-US" altLang="en-US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5F7BCC28D4994EB55933E7702C02BD" ma:contentTypeVersion="0" ma:contentTypeDescription="Create a new document." ma:contentTypeScope="" ma:versionID="40c01f28a5f35080c292a61a0e6e2a9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F2FCDF-CE31-4BD3-B76D-7B3A5024F4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5FE2802-6BC1-408D-960E-1CD77394D288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1044</Words>
  <Application>Microsoft Office PowerPoint</Application>
  <PresentationFormat>On-screen Show (4:3)</PresentationFormat>
  <Paragraphs>182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MS PGothic</vt:lpstr>
      <vt:lpstr>Arial</vt:lpstr>
      <vt:lpstr>Mangal</vt:lpstr>
      <vt:lpstr>MS PGothic</vt:lpstr>
      <vt:lpstr>Office Theme</vt:lpstr>
      <vt:lpstr>Subcommittee on Aircraft Safety (SAS)  2017 Spring Meeting Summary</vt:lpstr>
      <vt:lpstr>Reminder - Spring 2017 SAS Meeting  Objectives</vt:lpstr>
      <vt:lpstr>Reminder - Findings and Recommendations</vt:lpstr>
      <vt:lpstr>Reminder - Findings and Recommendations</vt:lpstr>
      <vt:lpstr>Reminder - Findings and Recommendations</vt:lpstr>
      <vt:lpstr>Reminder - General Comments</vt:lpstr>
      <vt:lpstr>Reminder - General Comments Con’t</vt:lpstr>
      <vt:lpstr>Full REDAC Meeting Briefing</vt:lpstr>
      <vt:lpstr>Full REDAC Meeting Briefing</vt:lpstr>
      <vt:lpstr>Full REDAC Meeting Briefing</vt:lpstr>
      <vt:lpstr>Full REDAC Meeting Briefing</vt:lpstr>
      <vt:lpstr>Reminder - SAS Approach </vt:lpstr>
      <vt:lpstr>Agenda Development Guide</vt:lpstr>
      <vt:lpstr>For Consideration During the Meeting</vt:lpstr>
      <vt:lpstr>Appendix</vt:lpstr>
      <vt:lpstr>Fall 2014 - SAS Emerging Issues Reminder</vt:lpstr>
      <vt:lpstr>Fall 2014 - SAS Future Opportunities- Reminder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2014-09-17T16:08:54Z</dcterms:created>
  <dcterms:modified xsi:type="dcterms:W3CDTF">2017-08-31T16:19:29Z</dcterms:modified>
</cp:coreProperties>
</file>