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7" r:id="rId2"/>
    <p:sldId id="282" r:id="rId3"/>
    <p:sldId id="258" r:id="rId4"/>
    <p:sldId id="276" r:id="rId5"/>
    <p:sldId id="259" r:id="rId6"/>
    <p:sldId id="269" r:id="rId7"/>
    <p:sldId id="270" r:id="rId8"/>
    <p:sldId id="271" r:id="rId9"/>
    <p:sldId id="277" r:id="rId10"/>
    <p:sldId id="261" r:id="rId11"/>
    <p:sldId id="263" r:id="rId12"/>
    <p:sldId id="280" r:id="rId13"/>
    <p:sldId id="281" r:id="rId1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499" autoAdjust="0"/>
    <p:restoredTop sz="65625" autoAdjust="0"/>
  </p:normalViewPr>
  <p:slideViewPr>
    <p:cSldViewPr>
      <p:cViewPr>
        <p:scale>
          <a:sx n="50" d="100"/>
          <a:sy n="50" d="100"/>
        </p:scale>
        <p:origin x="-72"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5" d="100"/>
          <a:sy n="65" d="100"/>
        </p:scale>
        <p:origin x="-1902"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41119D8D-241C-49B2-9EDA-5EC64767D884}" type="datetimeFigureOut">
              <a:rPr lang="en-US"/>
              <a:pPr>
                <a:defRPr/>
              </a:pPr>
              <a:t>11/16/2009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87CAFFE1-C380-4937-8C8F-134F62C0AAC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p:spPr>
      </p:sp>
      <p:sp>
        <p:nvSpPr>
          <p:cNvPr id="235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96E0E69-9494-40AA-B246-50A9AF15439A}" type="slidenum">
              <a:rPr lang="en-US" smtClean="0"/>
              <a:pPr fontAlgn="base">
                <a:spcBef>
                  <a:spcPct val="0"/>
                </a:spcBef>
                <a:spcAft>
                  <a:spcPct val="0"/>
                </a:spcAft>
                <a:defRPr/>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noTextEdit="1"/>
          </p:cNvSpPr>
          <p:nvPr>
            <p:ph type="sldImg"/>
          </p:nvPr>
        </p:nvSpPr>
        <p:spPr bwMode="auto">
          <a:noFill/>
          <a:ln>
            <a:solidFill>
              <a:srgbClr val="000000"/>
            </a:solidFill>
            <a:miter lim="800000"/>
            <a:headEnd/>
            <a:tailEnd/>
          </a:ln>
        </p:spPr>
      </p:sp>
      <p:sp>
        <p:nvSpPr>
          <p:cNvPr id="297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C23283A-E4C1-4AC3-998E-608A61F0D6CA}" type="slidenum">
              <a:rPr lang="en-US" smtClean="0"/>
              <a:pPr fontAlgn="base">
                <a:spcBef>
                  <a:spcPct val="0"/>
                </a:spcBef>
                <a:spcAft>
                  <a:spcPct val="0"/>
                </a:spcAft>
                <a:defRPr/>
              </a:pPr>
              <a:t>10</a:t>
            </a:fld>
            <a:endParaRPr lang="en-US" smtClean="0"/>
          </a:p>
        </p:txBody>
      </p:sp>
      <p:sp>
        <p:nvSpPr>
          <p:cNvPr id="36867" name="Rectangle 5"/>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noTextEdi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ea typeface="ＭＳ Ｐゴシック"/>
              <a:cs typeface="ＭＳ Ｐゴシック"/>
            </a:endParaRPr>
          </a:p>
        </p:txBody>
      </p:sp>
      <p:sp>
        <p:nvSpPr>
          <p:cNvPr id="307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572F566-FCEC-40CF-B2FB-ADFFE08C2BCC}" type="slidenum">
              <a:rPr lang="en-US" smtClean="0"/>
              <a:pPr fontAlgn="base">
                <a:spcBef>
                  <a:spcPct val="0"/>
                </a:spcBef>
                <a:spcAft>
                  <a:spcPct val="0"/>
                </a:spcAft>
                <a:defRPr/>
              </a:pPr>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noTextEdit="1"/>
          </p:cNvSpPr>
          <p:nvPr>
            <p:ph type="sldImg"/>
          </p:nvPr>
        </p:nvSpPr>
        <p:spPr bwMode="auto">
          <a:noFill/>
          <a:ln>
            <a:solidFill>
              <a:srgbClr val="000000"/>
            </a:solidFill>
            <a:miter lim="800000"/>
            <a:headEnd/>
            <a:tailEnd/>
          </a:ln>
        </p:spPr>
      </p:sp>
      <p:sp>
        <p:nvSpPr>
          <p:cNvPr id="4" name="Slide Number Placeholder 3"/>
          <p:cNvSpPr>
            <a:spLocks noGrp="1"/>
          </p:cNvSpPr>
          <p:nvPr>
            <p:ph type="sldNum" sz="quarter" idx="5"/>
          </p:nvPr>
        </p:nvSpPr>
        <p:spPr/>
        <p:txBody>
          <a:bodyPr/>
          <a:lstStyle/>
          <a:p>
            <a:pPr>
              <a:defRPr/>
            </a:pPr>
            <a:fld id="{89C5D851-1534-4C48-AEBE-15D3C4DB2C2D}" type="slidenum">
              <a:rPr lang="en-US" smtClean="0"/>
              <a:pPr>
                <a:defRPr/>
              </a:pPr>
              <a:t>12</a:t>
            </a:fld>
            <a:endParaRPr lang="en-US"/>
          </a:p>
        </p:txBody>
      </p:sp>
      <p:sp>
        <p:nvSpPr>
          <p:cNvPr id="40963" name="Rectangle 5"/>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noTextEdi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ea typeface="ＭＳ Ｐゴシック"/>
              <a:cs typeface="ＭＳ Ｐゴシック"/>
            </a:endParaRPr>
          </a:p>
        </p:txBody>
      </p:sp>
      <p:sp>
        <p:nvSpPr>
          <p:cNvPr id="317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3C1AA7F-2ABD-4957-B2AF-E66DB396A24E}" type="slidenum">
              <a:rPr lang="en-US" smtClean="0"/>
              <a:pPr fontAlgn="base">
                <a:spcBef>
                  <a:spcPct val="0"/>
                </a:spcBef>
                <a:spcAft>
                  <a:spcPct val="0"/>
                </a:spcAft>
                <a:defRPr/>
              </a:pPr>
              <a:t>13</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23556"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CF56EB2C-7328-4158-A565-34CDE5CC7C0B}" type="slidenum">
              <a:rPr lang="en-US" sz="1200">
                <a:latin typeface="+mn-lt"/>
                <a:cs typeface="+mn-cs"/>
              </a:rPr>
              <a:pPr algn="r">
                <a:defRPr/>
              </a:pPr>
              <a:t>2</a:t>
            </a:fld>
            <a:endParaRPr lang="en-US" sz="1200">
              <a:latin typeface="+mn-lt"/>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noFill/>
          <a:ln>
            <a:solidFill>
              <a:srgbClr val="000000"/>
            </a:solidFill>
            <a:miter lim="800000"/>
            <a:headEnd/>
            <a:tailEnd/>
          </a:ln>
        </p:spPr>
      </p:sp>
      <p:sp>
        <p:nvSpPr>
          <p:cNvPr id="256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5DB844E-E3AC-4881-B2D2-A3F5E8777CB9}" type="slidenum">
              <a:rPr lang="en-US" smtClean="0"/>
              <a:pPr fontAlgn="base">
                <a:spcBef>
                  <a:spcPct val="0"/>
                </a:spcBef>
                <a:spcAft>
                  <a:spcPct val="0"/>
                </a:spcAft>
                <a:defRPr/>
              </a:pPr>
              <a:t>3</a:t>
            </a:fld>
            <a:endParaRPr lang="en-US" smtClean="0"/>
          </a:p>
        </p:txBody>
      </p:sp>
      <p:sp>
        <p:nvSpPr>
          <p:cNvPr id="17411" name="Rectangle 5"/>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bwMode="auto">
          <a:noFill/>
          <a:ln>
            <a:solidFill>
              <a:srgbClr val="000000"/>
            </a:solidFill>
            <a:miter lim="800000"/>
            <a:headEnd/>
            <a:tailEnd/>
          </a:ln>
        </p:spPr>
      </p:sp>
      <p:sp>
        <p:nvSpPr>
          <p:cNvPr id="266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6333B3D-E501-4DAA-88F7-69C7059CE9AB}" type="slidenum">
              <a:rPr lang="en-US" smtClean="0"/>
              <a:pPr fontAlgn="base">
                <a:spcBef>
                  <a:spcPct val="0"/>
                </a:spcBef>
                <a:spcAft>
                  <a:spcPct val="0"/>
                </a:spcAft>
                <a:defRPr/>
              </a:pPr>
              <a:t>4</a:t>
            </a:fld>
            <a:endParaRPr lang="en-US" smtClean="0"/>
          </a:p>
        </p:txBody>
      </p:sp>
      <p:sp>
        <p:nvSpPr>
          <p:cNvPr id="19459" name="Rectangle 5"/>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Rot="1" noChangeAspect="1" noTextEdit="1"/>
          </p:cNvSpPr>
          <p:nvPr>
            <p:ph type="sldImg"/>
          </p:nvPr>
        </p:nvSpPr>
        <p:spPr bwMode="auto">
          <a:noFill/>
          <a:ln>
            <a:solidFill>
              <a:srgbClr val="000000"/>
            </a:solidFill>
            <a:miter lim="800000"/>
            <a:headEnd/>
            <a:tailEnd/>
          </a:ln>
        </p:spPr>
      </p:sp>
      <p:sp>
        <p:nvSpPr>
          <p:cNvPr id="22530"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Rot="1" noChangeAspect="1" noTextEdit="1"/>
          </p:cNvSpPr>
          <p:nvPr>
            <p:ph type="sldImg"/>
          </p:nvPr>
        </p:nvSpPr>
        <p:spPr bwMode="auto">
          <a:noFill/>
          <a:ln>
            <a:solidFill>
              <a:srgbClr val="000000"/>
            </a:solidFill>
            <a:miter lim="800000"/>
            <a:headEnd/>
            <a:tailEnd/>
          </a:ln>
        </p:spPr>
      </p:sp>
      <p:sp>
        <p:nvSpPr>
          <p:cNvPr id="25602"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Rot="1" noChangeAspect="1" noTextEdit="1"/>
          </p:cNvSpPr>
          <p:nvPr>
            <p:ph type="sldImg"/>
          </p:nvPr>
        </p:nvSpPr>
        <p:spPr bwMode="auto">
          <a:noFill/>
          <a:ln>
            <a:solidFill>
              <a:srgbClr val="000000"/>
            </a:solidFill>
            <a:miter lim="800000"/>
            <a:headEnd/>
            <a:tailEnd/>
          </a:ln>
        </p:spPr>
      </p:sp>
      <p:sp>
        <p:nvSpPr>
          <p:cNvPr id="28674"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Rot="1" noChangeAspect="1" noTextEdit="1"/>
          </p:cNvSpPr>
          <p:nvPr>
            <p:ph type="sldImg"/>
          </p:nvPr>
        </p:nvSpPr>
        <p:spPr bwMode="auto">
          <a:noFill/>
          <a:ln>
            <a:solidFill>
              <a:srgbClr val="000000"/>
            </a:solidFill>
            <a:miter lim="800000"/>
            <a:headEnd/>
            <a:tailEnd/>
          </a:ln>
        </p:spPr>
      </p:sp>
      <p:sp>
        <p:nvSpPr>
          <p:cNvPr id="31746"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TextEdit="1"/>
          </p:cNvSpPr>
          <p:nvPr>
            <p:ph type="sldImg"/>
          </p:nvPr>
        </p:nvSpPr>
        <p:spPr bwMode="auto">
          <a:noFill/>
          <a:ln>
            <a:solidFill>
              <a:srgbClr val="000000"/>
            </a:solidFill>
            <a:miter lim="800000"/>
            <a:headEnd/>
            <a:tailEnd/>
          </a:ln>
        </p:spPr>
      </p:sp>
      <p:sp>
        <p:nvSpPr>
          <p:cNvPr id="33794"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2C067FE-B0DF-444B-9B8E-6EB4DA33B550}" type="datetimeFigureOut">
              <a:rPr lang="en-US"/>
              <a:pPr>
                <a:defRPr/>
              </a:pPr>
              <a:t>11/16/2009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9A1B6BB-E7CD-46B2-8632-973047193856}"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BD1ADEB-7C73-4DF7-8692-3C725D98C08C}" type="datetimeFigureOut">
              <a:rPr lang="en-US"/>
              <a:pPr>
                <a:defRPr/>
              </a:pPr>
              <a:t>11/16/2009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69EEB80-EDE5-41D0-AE0D-FABC3E6D292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2E97715-B7DD-4A66-AC71-11CA19A99D2F}" type="datetimeFigureOut">
              <a:rPr lang="en-US"/>
              <a:pPr>
                <a:defRPr/>
              </a:pPr>
              <a:t>11/16/2009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31AC8D3-5228-494C-8A13-B50C11935D1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7DF606A-769E-41B1-911F-3DDED03434C5}" type="datetimeFigureOut">
              <a:rPr lang="en-US"/>
              <a:pPr>
                <a:defRPr/>
              </a:pPr>
              <a:t>11/16/2009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1F7590B-42C5-49CB-B45D-E5064705D24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685AA1C-2C50-475A-B48B-A1077D48764E}" type="datetimeFigureOut">
              <a:rPr lang="en-US"/>
              <a:pPr>
                <a:defRPr/>
              </a:pPr>
              <a:t>11/16/2009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C935B14-43ED-449B-835C-540E8EC569E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D08E4D60-B581-4F7D-8F15-D40220E6CF87}" type="datetimeFigureOut">
              <a:rPr lang="en-US"/>
              <a:pPr>
                <a:defRPr/>
              </a:pPr>
              <a:t>11/16/2009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F452484-74E2-4A1F-97B6-32BCEA7DCDE9}"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6E18730E-905F-4B51-8F1D-58B9320D9C16}" type="datetimeFigureOut">
              <a:rPr lang="en-US"/>
              <a:pPr>
                <a:defRPr/>
              </a:pPr>
              <a:t>11/16/2009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C0EB9FCB-FA31-4380-8326-A985300865AE}"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dirty="0"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BE889DAF-C0E6-4F75-86F3-F030E01E58E4}" type="datetimeFigureOut">
              <a:rPr lang="en-US"/>
              <a:pPr>
                <a:defRPr/>
              </a:pPr>
              <a:t>11/16/2009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A397864-DFDA-4DC6-9992-8B38E382C27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6BBE41A-F984-451D-82F7-AF08AD8600F3}" type="datetimeFigureOut">
              <a:rPr lang="en-US"/>
              <a:pPr>
                <a:defRPr/>
              </a:pPr>
              <a:t>11/16/2009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88279133-797B-4481-8DA9-E195809DC74C}"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F398876-5349-4237-AFF0-4C5137759FB6}" type="datetimeFigureOut">
              <a:rPr lang="en-US"/>
              <a:pPr>
                <a:defRPr/>
              </a:pPr>
              <a:t>11/16/2009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549D906-632D-42BD-B36C-DA3E0EC34284}"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D803D1F-0798-45ED-A289-03C39535DFF4}" type="datetimeFigureOut">
              <a:rPr lang="en-US"/>
              <a:pPr>
                <a:defRPr/>
              </a:pPr>
              <a:t>11/16/2009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90BF17D-D38E-4C1D-890B-6CAC7D6D1B6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150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150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D0D442A4-3349-431E-AB15-9460EA9D319F}" type="datetimeFigureOut">
              <a:rPr lang="en-US"/>
              <a:pPr>
                <a:defRPr/>
              </a:pPr>
              <a:t>11/16/2009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89DE15E4-1D8D-4F44-A045-6FE519BCBB6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8.jpeg"/><Relationship Id="rId5" Type="http://schemas.openxmlformats.org/officeDocument/2006/relationships/oleObject" Target="../embeddings/oleObject23.bin"/><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4.wmf"/><Relationship Id="rId5" Type="http://schemas.openxmlformats.org/officeDocument/2006/relationships/image" Target="../media/image13.wmf"/><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notesSlide" Target="../notesSlides/notesSlide5.xml"/><Relationship Id="rId7"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3.png"/><Relationship Id="rId5" Type="http://schemas.openxmlformats.org/officeDocument/2006/relationships/oleObject" Target="../embeddings/oleObject1.bin"/><Relationship Id="rId4" Type="http://schemas.openxmlformats.org/officeDocument/2006/relationships/image" Target="../media/image2.png"/><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notesSlide" Target="../notesSlides/notesSlide6.xml"/><Relationship Id="rId7" Type="http://schemas.openxmlformats.org/officeDocument/2006/relationships/oleObject" Target="../embeddings/oleObject4.bin"/><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3.png"/><Relationship Id="rId11" Type="http://schemas.openxmlformats.org/officeDocument/2006/relationships/oleObject" Target="../embeddings/oleObject6.bin"/><Relationship Id="rId5" Type="http://schemas.openxmlformats.org/officeDocument/2006/relationships/oleObject" Target="../embeddings/oleObject3.bin"/><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9.bin"/><Relationship Id="rId13" Type="http://schemas.openxmlformats.org/officeDocument/2006/relationships/oleObject" Target="../embeddings/oleObject12.bin"/><Relationship Id="rId3" Type="http://schemas.openxmlformats.org/officeDocument/2006/relationships/notesSlide" Target="../notesSlides/notesSlide7.xml"/><Relationship Id="rId7" Type="http://schemas.openxmlformats.org/officeDocument/2006/relationships/oleObject" Target="../embeddings/oleObject8.bin"/><Relationship Id="rId12" Type="http://schemas.openxmlformats.org/officeDocument/2006/relationships/oleObject" Target="../embeddings/oleObject11.bin"/><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2.png"/><Relationship Id="rId11" Type="http://schemas.openxmlformats.org/officeDocument/2006/relationships/image" Target="../media/image5.png"/><Relationship Id="rId5" Type="http://schemas.openxmlformats.org/officeDocument/2006/relationships/image" Target="../media/image3.png"/><Relationship Id="rId10" Type="http://schemas.openxmlformats.org/officeDocument/2006/relationships/image" Target="../media/image4.png"/><Relationship Id="rId4" Type="http://schemas.openxmlformats.org/officeDocument/2006/relationships/oleObject" Target="../embeddings/oleObject7.bin"/><Relationship Id="rId9" Type="http://schemas.openxmlformats.org/officeDocument/2006/relationships/oleObject" Target="../embeddings/oleObject10.bin"/></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15.bin"/><Relationship Id="rId13" Type="http://schemas.openxmlformats.org/officeDocument/2006/relationships/oleObject" Target="../embeddings/oleObject18.bin"/><Relationship Id="rId3" Type="http://schemas.openxmlformats.org/officeDocument/2006/relationships/notesSlide" Target="../notesSlides/notesSlide8.xml"/><Relationship Id="rId7" Type="http://schemas.openxmlformats.org/officeDocument/2006/relationships/oleObject" Target="../embeddings/oleObject14.bin"/><Relationship Id="rId12" Type="http://schemas.openxmlformats.org/officeDocument/2006/relationships/oleObject" Target="../embeddings/oleObject17.bin"/><Relationship Id="rId17" Type="http://schemas.openxmlformats.org/officeDocument/2006/relationships/oleObject" Target="../embeddings/oleObject22.bin"/><Relationship Id="rId2" Type="http://schemas.openxmlformats.org/officeDocument/2006/relationships/slideLayout" Target="../slideLayouts/slideLayout1.xml"/><Relationship Id="rId16" Type="http://schemas.openxmlformats.org/officeDocument/2006/relationships/oleObject" Target="../embeddings/oleObject21.bin"/><Relationship Id="rId1" Type="http://schemas.openxmlformats.org/officeDocument/2006/relationships/vmlDrawing" Target="../drawings/vmlDrawing4.vml"/><Relationship Id="rId6" Type="http://schemas.openxmlformats.org/officeDocument/2006/relationships/image" Target="../media/image2.png"/><Relationship Id="rId11" Type="http://schemas.openxmlformats.org/officeDocument/2006/relationships/image" Target="../media/image5.png"/><Relationship Id="rId5" Type="http://schemas.openxmlformats.org/officeDocument/2006/relationships/image" Target="../media/image3.png"/><Relationship Id="rId15" Type="http://schemas.openxmlformats.org/officeDocument/2006/relationships/oleObject" Target="../embeddings/oleObject20.bin"/><Relationship Id="rId10" Type="http://schemas.openxmlformats.org/officeDocument/2006/relationships/image" Target="../media/image4.png"/><Relationship Id="rId4" Type="http://schemas.openxmlformats.org/officeDocument/2006/relationships/oleObject" Target="../embeddings/oleObject13.bin"/><Relationship Id="rId9" Type="http://schemas.openxmlformats.org/officeDocument/2006/relationships/oleObject" Target="../embeddings/oleObject16.bin"/><Relationship Id="rId14" Type="http://schemas.openxmlformats.org/officeDocument/2006/relationships/oleObject" Target="../embeddings/oleObject19.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normAutofit/>
          </a:bodyPr>
          <a:lstStyle/>
          <a:p>
            <a:pPr eaLnBrk="1" hangingPunct="1"/>
            <a:r>
              <a:rPr lang="en-US" sz="4000" b="1" smtClean="0">
                <a:solidFill>
                  <a:schemeClr val="hlink"/>
                </a:solidFill>
                <a:ea typeface="ＭＳ Ｐゴシック"/>
                <a:cs typeface="Arial" charset="0"/>
              </a:rPr>
              <a:t>The Augustine Committee</a:t>
            </a:r>
          </a:p>
        </p:txBody>
      </p:sp>
      <p:sp>
        <p:nvSpPr>
          <p:cNvPr id="14338" name="Rectangle 3"/>
          <p:cNvSpPr>
            <a:spLocks noGrp="1" noChangeArrowheads="1"/>
          </p:cNvSpPr>
          <p:nvPr>
            <p:ph type="body" idx="1"/>
          </p:nvPr>
        </p:nvSpPr>
        <p:spPr>
          <a:xfrm>
            <a:off x="152400" y="1447800"/>
            <a:ext cx="8656638" cy="5110163"/>
          </a:xfrm>
        </p:spPr>
        <p:txBody>
          <a:bodyPr/>
          <a:lstStyle/>
          <a:p>
            <a:pPr lvl="1" algn="ctr" eaLnBrk="1" hangingPunct="1">
              <a:buFont typeface="Arial" charset="0"/>
              <a:buNone/>
            </a:pPr>
            <a:endParaRPr lang="en-US" smtClean="0">
              <a:ea typeface="ＭＳ Ｐゴシック"/>
              <a:cs typeface="ＭＳ Ｐゴシック"/>
            </a:endParaRPr>
          </a:p>
          <a:p>
            <a:pPr lvl="1" algn="ctr" eaLnBrk="1" hangingPunct="1">
              <a:buFont typeface="Arial" charset="0"/>
              <a:buNone/>
            </a:pPr>
            <a:endParaRPr lang="en-US" smtClean="0">
              <a:ea typeface="ＭＳ Ｐゴシック"/>
              <a:cs typeface="ＭＳ Ｐゴシック"/>
            </a:endParaRPr>
          </a:p>
          <a:p>
            <a:pPr lvl="1" algn="ctr" eaLnBrk="1" hangingPunct="1">
              <a:buFont typeface="Arial" charset="0"/>
              <a:buNone/>
            </a:pPr>
            <a:endParaRPr lang="en-US" smtClean="0">
              <a:ea typeface="ＭＳ Ｐゴシック"/>
              <a:cs typeface="ＭＳ Ｐゴシック"/>
            </a:endParaRPr>
          </a:p>
          <a:p>
            <a:pPr lvl="1" algn="ctr" eaLnBrk="1" hangingPunct="1">
              <a:buFont typeface="Arial" charset="0"/>
              <a:buNone/>
            </a:pPr>
            <a:r>
              <a:rPr lang="en-US" smtClean="0">
                <a:ea typeface="ＭＳ Ｐゴシック"/>
                <a:cs typeface="ＭＳ Ｐゴシック"/>
              </a:rPr>
              <a:t>Review of Human Spaceflight Plans Committee</a:t>
            </a:r>
          </a:p>
          <a:p>
            <a:pPr lvl="1" algn="ctr" eaLnBrk="1" hangingPunct="1">
              <a:buFont typeface="Arial" charset="0"/>
              <a:buNone/>
            </a:pPr>
            <a:endParaRPr lang="en-US" smtClean="0">
              <a:ea typeface="ＭＳ Ｐゴシック"/>
              <a:cs typeface="ＭＳ Ｐゴシック"/>
            </a:endParaRPr>
          </a:p>
          <a:p>
            <a:pPr lvl="1" algn="ctr" eaLnBrk="1" hangingPunct="1">
              <a:buFont typeface="Arial" charset="0"/>
              <a:buNone/>
            </a:pPr>
            <a:r>
              <a:rPr lang="en-US" smtClean="0">
                <a:ea typeface="ＭＳ Ｐゴシック"/>
                <a:cs typeface="ＭＳ Ｐゴシック"/>
              </a:rPr>
              <a:t>Briefing to COMSTAC</a:t>
            </a:r>
          </a:p>
          <a:p>
            <a:pPr lvl="1" algn="ctr" eaLnBrk="1" hangingPunct="1">
              <a:buFont typeface="Arial" charset="0"/>
              <a:buNone/>
            </a:pPr>
            <a:r>
              <a:rPr lang="en-US" smtClean="0">
                <a:ea typeface="ＭＳ Ｐゴシック"/>
                <a:cs typeface="ＭＳ Ｐゴシック"/>
              </a:rPr>
              <a:t>October 29, 2009</a:t>
            </a:r>
          </a:p>
        </p:txBody>
      </p:sp>
      <p:sp>
        <p:nvSpPr>
          <p:cNvPr id="14339" name="Footer Placeholder 12"/>
          <p:cNvSpPr txBox="1">
            <a:spLocks/>
          </p:cNvSpPr>
          <p:nvPr/>
        </p:nvSpPr>
        <p:spPr bwMode="auto">
          <a:xfrm>
            <a:off x="304800" y="6477000"/>
            <a:ext cx="6019800" cy="304800"/>
          </a:xfrm>
          <a:prstGeom prst="rect">
            <a:avLst/>
          </a:prstGeom>
          <a:noFill/>
          <a:ln w="9525">
            <a:noFill/>
            <a:miter lim="800000"/>
            <a:headEnd/>
            <a:tailEnd/>
          </a:ln>
        </p:spPr>
        <p:txBody>
          <a:bodyPr anchor="ctr"/>
          <a:lstStyle/>
          <a:p>
            <a:r>
              <a:rPr lang="en-US" sz="1200" b="1" i="1">
                <a:latin typeface="Calibri" pitchFamily="34" charset="0"/>
              </a:rPr>
              <a:t>Review of US Human Space Flight Plans Committee</a:t>
            </a:r>
            <a:endParaRPr lang="en-US" sz="1200" i="1">
              <a:latin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Placeholder 2"/>
          <p:cNvSpPr txBox="1">
            <a:spLocks/>
          </p:cNvSpPr>
          <p:nvPr/>
        </p:nvSpPr>
        <p:spPr bwMode="auto">
          <a:xfrm>
            <a:off x="122238" y="990600"/>
            <a:ext cx="1792287" cy="365125"/>
          </a:xfrm>
          <a:prstGeom prst="rect">
            <a:avLst/>
          </a:prstGeom>
          <a:noFill/>
          <a:ln w="9525">
            <a:noFill/>
            <a:miter lim="800000"/>
            <a:headEnd/>
            <a:tailEnd/>
          </a:ln>
        </p:spPr>
        <p:txBody>
          <a:bodyPr/>
          <a:lstStyle/>
          <a:p>
            <a:pPr marL="227013" indent="-227013" algn="ctr" eaLnBrk="0" hangingPunct="0">
              <a:lnSpc>
                <a:spcPct val="85000"/>
              </a:lnSpc>
              <a:spcBef>
                <a:spcPct val="35000"/>
              </a:spcBef>
              <a:buClr>
                <a:schemeClr val="tx1"/>
              </a:buClr>
            </a:pPr>
            <a:r>
              <a:rPr lang="en-US" b="1" u="sng">
                <a:latin typeface="Calibri" pitchFamily="34" charset="0"/>
              </a:rPr>
              <a:t>Tanker</a:t>
            </a:r>
          </a:p>
        </p:txBody>
      </p:sp>
      <p:pic>
        <p:nvPicPr>
          <p:cNvPr id="5124" name="Picture 81" descr="Crewed_drop-tank_Iso1"/>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2590800"/>
            <a:ext cx="2190750" cy="1073150"/>
          </a:xfrm>
          <a:prstGeom prst="rect">
            <a:avLst/>
          </a:prstGeom>
          <a:noFill/>
          <a:ln w="9525">
            <a:noFill/>
            <a:miter lim="800000"/>
            <a:headEnd/>
            <a:tailEnd/>
          </a:ln>
        </p:spPr>
      </p:pic>
      <p:sp>
        <p:nvSpPr>
          <p:cNvPr id="5125" name="TextBox 25"/>
          <p:cNvSpPr txBox="1">
            <a:spLocks noChangeArrowheads="1"/>
          </p:cNvSpPr>
          <p:nvPr/>
        </p:nvSpPr>
        <p:spPr bwMode="auto">
          <a:xfrm>
            <a:off x="2133600" y="838200"/>
            <a:ext cx="7010400" cy="6356350"/>
          </a:xfrm>
          <a:prstGeom prst="rect">
            <a:avLst/>
          </a:prstGeom>
          <a:noFill/>
          <a:ln w="9525">
            <a:noFill/>
            <a:miter lim="800000"/>
            <a:headEnd/>
            <a:tailEnd/>
          </a:ln>
        </p:spPr>
        <p:txBody>
          <a:bodyPr>
            <a:spAutoFit/>
          </a:bodyPr>
          <a:lstStyle/>
          <a:p>
            <a:pPr>
              <a:spcBef>
                <a:spcPts val="600"/>
              </a:spcBef>
            </a:pPr>
            <a:r>
              <a:rPr lang="en-US" b="1">
                <a:latin typeface="Calibri" pitchFamily="34" charset="0"/>
              </a:rPr>
              <a:t>Technology can be applied in two modes:</a:t>
            </a:r>
          </a:p>
          <a:p>
            <a:pPr>
              <a:spcBef>
                <a:spcPts val="600"/>
              </a:spcBef>
              <a:buFont typeface="Arial" charset="0"/>
              <a:buChar char="•"/>
            </a:pPr>
            <a:r>
              <a:rPr lang="en-US" sz="1600" b="1">
                <a:latin typeface="Calibri" pitchFamily="34" charset="0"/>
              </a:rPr>
              <a:t>A single tanker is launched to orbit, autonomously docks with an Earth Departure Stage (EDS), and transfers fuel</a:t>
            </a:r>
          </a:p>
          <a:p>
            <a:pPr>
              <a:spcBef>
                <a:spcPts val="600"/>
              </a:spcBef>
              <a:buFont typeface="Arial" charset="0"/>
              <a:buChar char="•"/>
            </a:pPr>
            <a:r>
              <a:rPr lang="en-US" sz="1600" b="1">
                <a:latin typeface="Calibri" pitchFamily="34" charset="0"/>
              </a:rPr>
              <a:t>In a more advanced version, many tankers dock with a depot in orbit and fill it. Then the EDS docks and fuels from the depot.</a:t>
            </a:r>
          </a:p>
          <a:p>
            <a:pPr marL="168275" lvl="2" indent="-168275">
              <a:spcBef>
                <a:spcPts val="600"/>
              </a:spcBef>
              <a:buFont typeface="Arial" charset="0"/>
              <a:buChar char="•"/>
            </a:pPr>
            <a:r>
              <a:rPr lang="en-US" sz="1600" b="1">
                <a:latin typeface="Calibri" pitchFamily="34" charset="0"/>
              </a:rPr>
              <a:t>Either mode can be used to top off or completely fill an EDS</a:t>
            </a:r>
          </a:p>
          <a:p>
            <a:pPr>
              <a:spcBef>
                <a:spcPts val="600"/>
              </a:spcBef>
            </a:pPr>
            <a:endParaRPr lang="en-US" sz="900" b="1">
              <a:latin typeface="Calibri" pitchFamily="34" charset="0"/>
            </a:endParaRPr>
          </a:p>
          <a:p>
            <a:r>
              <a:rPr lang="en-US" b="1">
                <a:latin typeface="Calibri" pitchFamily="34" charset="0"/>
              </a:rPr>
              <a:t>Advantages:</a:t>
            </a:r>
          </a:p>
          <a:p>
            <a:pPr marL="168275" lvl="3" indent="-165100">
              <a:spcBef>
                <a:spcPts val="600"/>
              </a:spcBef>
              <a:buFont typeface="Arial" charset="0"/>
              <a:buChar char="•"/>
            </a:pPr>
            <a:r>
              <a:rPr lang="en-US" sz="1600" b="1">
                <a:latin typeface="Calibri" pitchFamily="34" charset="0"/>
              </a:rPr>
              <a:t>Increased deliver mass to target for give size booster and EDS</a:t>
            </a:r>
          </a:p>
          <a:p>
            <a:pPr marL="168275" lvl="3" indent="-165100">
              <a:spcBef>
                <a:spcPts val="600"/>
              </a:spcBef>
              <a:buFont typeface="Arial" charset="0"/>
              <a:buChar char="•"/>
            </a:pPr>
            <a:r>
              <a:rPr lang="en-US" sz="1600" b="1">
                <a:latin typeface="Calibri" pitchFamily="34" charset="0"/>
              </a:rPr>
              <a:t>May allow smaller booster requirements</a:t>
            </a:r>
          </a:p>
          <a:p>
            <a:pPr marL="168275" lvl="3" indent="-165100">
              <a:spcBef>
                <a:spcPts val="600"/>
              </a:spcBef>
              <a:buFont typeface="Arial" charset="0"/>
              <a:buChar char="•"/>
            </a:pPr>
            <a:endParaRPr lang="en-US" sz="900" b="1">
              <a:latin typeface="Calibri" pitchFamily="34" charset="0"/>
            </a:endParaRPr>
          </a:p>
          <a:p>
            <a:r>
              <a:rPr lang="en-US" b="1">
                <a:latin typeface="Calibri" pitchFamily="34" charset="0"/>
              </a:rPr>
              <a:t>Disadvantages:</a:t>
            </a:r>
          </a:p>
          <a:p>
            <a:pPr marL="168275" lvl="3" indent="-165100">
              <a:spcBef>
                <a:spcPts val="600"/>
              </a:spcBef>
              <a:buFont typeface="Arial" charset="0"/>
              <a:buChar char="•"/>
            </a:pPr>
            <a:r>
              <a:rPr lang="en-US" sz="1600" b="1">
                <a:latin typeface="Calibri" pitchFamily="34" charset="0"/>
              </a:rPr>
              <a:t>Additional launches and more complex on orbit operations required</a:t>
            </a:r>
          </a:p>
          <a:p>
            <a:pPr marL="168275" lvl="3" indent="-165100">
              <a:spcBef>
                <a:spcPts val="600"/>
              </a:spcBef>
              <a:buFont typeface="Arial" charset="0"/>
              <a:buChar char="•"/>
            </a:pPr>
            <a:r>
              <a:rPr lang="en-US" sz="1600" b="1">
                <a:latin typeface="Calibri" pitchFamily="34" charset="0"/>
              </a:rPr>
              <a:t>Cryogenic fluid management and transfer technology needed</a:t>
            </a:r>
          </a:p>
          <a:p>
            <a:r>
              <a:rPr lang="en-US" b="1">
                <a:solidFill>
                  <a:srgbClr val="FF0000"/>
                </a:solidFill>
                <a:latin typeface="Calibri" pitchFamily="34" charset="0"/>
              </a:rPr>
              <a:t>In-space refueling:</a:t>
            </a:r>
            <a:r>
              <a:rPr lang="en-US">
                <a:solidFill>
                  <a:srgbClr val="FF0000"/>
                </a:solidFill>
                <a:latin typeface="Calibri" pitchFamily="34" charset="0"/>
              </a:rPr>
              <a:t> The ability to add fuel to an Earth-departure stage, either from an in-space docking with a tanker or from a depot, is of significant potential benefit to the in-space transportation system beyond LEO. The development of in-space refueling also enables the development of a commercial market for fuel delivery to orbit.</a:t>
            </a:r>
            <a:r>
              <a:rPr lang="en-US" b="1">
                <a:solidFill>
                  <a:srgbClr val="FF0000"/>
                </a:solidFill>
                <a:latin typeface="Calibri" pitchFamily="34" charset="0"/>
              </a:rPr>
              <a:t> </a:t>
            </a:r>
            <a:endParaRPr lang="en-US" sz="1600">
              <a:solidFill>
                <a:srgbClr val="FF0000"/>
              </a:solidFill>
              <a:latin typeface="Calibri" pitchFamily="34" charset="0"/>
            </a:endParaRPr>
          </a:p>
          <a:p>
            <a:pPr marL="168275" lvl="3" indent="-165100">
              <a:spcBef>
                <a:spcPts val="600"/>
              </a:spcBef>
              <a:buFont typeface="Arial" charset="0"/>
              <a:buChar char="•"/>
            </a:pPr>
            <a:endParaRPr lang="en-US" sz="1400">
              <a:latin typeface="Calibri" pitchFamily="34" charset="0"/>
            </a:endParaRPr>
          </a:p>
          <a:p>
            <a:pPr marL="168275" lvl="3" indent="-165100">
              <a:spcBef>
                <a:spcPts val="600"/>
              </a:spcBef>
              <a:buFont typeface="Arial" charset="0"/>
              <a:buChar char="•"/>
            </a:pPr>
            <a:endParaRPr lang="en-US" sz="1400" b="1">
              <a:latin typeface="Calibri" pitchFamily="34" charset="0"/>
            </a:endParaRPr>
          </a:p>
        </p:txBody>
      </p:sp>
      <p:graphicFrame>
        <p:nvGraphicFramePr>
          <p:cNvPr id="5122" name="Object 2"/>
          <p:cNvGraphicFramePr>
            <a:graphicFrameLocks noChangeAspect="1"/>
          </p:cNvGraphicFramePr>
          <p:nvPr/>
        </p:nvGraphicFramePr>
        <p:xfrm>
          <a:off x="603250" y="1501775"/>
          <a:ext cx="1176338" cy="1187450"/>
        </p:xfrm>
        <a:graphic>
          <a:graphicData uri="http://schemas.openxmlformats.org/presentationml/2006/ole">
            <p:oleObj spid="_x0000_s5122" name="Photo Editor Photo" r:id="rId5" imgW="5714286" imgH="7621064" progId="">
              <p:embed/>
            </p:oleObj>
          </a:graphicData>
        </a:graphic>
      </p:graphicFrame>
      <p:sp>
        <p:nvSpPr>
          <p:cNvPr id="5126" name="TextBox 4"/>
          <p:cNvSpPr>
            <a:spLocks noGrp="1" noChangeArrowheads="1"/>
          </p:cNvSpPr>
          <p:nvPr>
            <p:ph type="title"/>
          </p:nvPr>
        </p:nvSpPr>
        <p:spPr>
          <a:xfrm>
            <a:off x="381000" y="209550"/>
            <a:ext cx="8458200" cy="646113"/>
          </a:xfrm>
        </p:spPr>
        <p:txBody>
          <a:bodyPr>
            <a:spAutoFit/>
          </a:bodyPr>
          <a:lstStyle/>
          <a:p>
            <a:pPr eaLnBrk="1" hangingPunct="1"/>
            <a:r>
              <a:rPr lang="en-US" sz="3600" smtClean="0">
                <a:ea typeface="ＭＳ Ｐゴシック"/>
                <a:cs typeface="ＭＳ Ｐゴシック"/>
              </a:rPr>
              <a:t>In- Space Propellant Storage &amp; Transfer</a:t>
            </a:r>
          </a:p>
        </p:txBody>
      </p:sp>
      <p:sp>
        <p:nvSpPr>
          <p:cNvPr id="5127" name="Text Placeholder 2"/>
          <p:cNvSpPr txBox="1">
            <a:spLocks/>
          </p:cNvSpPr>
          <p:nvPr/>
        </p:nvSpPr>
        <p:spPr bwMode="auto">
          <a:xfrm>
            <a:off x="-76200" y="3962400"/>
            <a:ext cx="2362200" cy="469900"/>
          </a:xfrm>
          <a:prstGeom prst="rect">
            <a:avLst/>
          </a:prstGeom>
          <a:noFill/>
          <a:ln w="9525">
            <a:noFill/>
            <a:miter lim="800000"/>
            <a:headEnd/>
            <a:tailEnd/>
          </a:ln>
        </p:spPr>
        <p:txBody>
          <a:bodyPr/>
          <a:lstStyle/>
          <a:p>
            <a:pPr marL="227013" indent="-227013" algn="ctr" eaLnBrk="0" hangingPunct="0">
              <a:lnSpc>
                <a:spcPct val="85000"/>
              </a:lnSpc>
              <a:spcBef>
                <a:spcPct val="35000"/>
              </a:spcBef>
              <a:buClr>
                <a:schemeClr val="tx1"/>
              </a:buClr>
            </a:pPr>
            <a:r>
              <a:rPr lang="en-US" b="1" u="sng">
                <a:latin typeface="Calibri" pitchFamily="34" charset="0"/>
              </a:rPr>
              <a:t>Depot</a:t>
            </a:r>
          </a:p>
        </p:txBody>
      </p:sp>
      <p:pic>
        <p:nvPicPr>
          <p:cNvPr id="5128" name="Picture 5" descr="depot_eds-based_6"/>
          <p:cNvPicPr>
            <a:picLocks noChangeAspect="1" noChangeArrowheads="1"/>
          </p:cNvPicPr>
          <p:nvPr/>
        </p:nvPicPr>
        <p:blipFill>
          <a:blip r:embed="rId6">
            <a:clrChange>
              <a:clrFrom>
                <a:srgbClr val="FFFFFF"/>
              </a:clrFrom>
              <a:clrTo>
                <a:srgbClr val="FFFFFF">
                  <a:alpha val="0"/>
                </a:srgbClr>
              </a:clrTo>
            </a:clrChange>
          </a:blip>
          <a:srcRect t="22124" b="22124"/>
          <a:stretch>
            <a:fillRect/>
          </a:stretch>
        </p:blipFill>
        <p:spPr bwMode="auto">
          <a:xfrm>
            <a:off x="244475" y="4419600"/>
            <a:ext cx="1585913" cy="129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p:nvPr>
        </p:nvSpPr>
        <p:spPr>
          <a:xfrm>
            <a:off x="457200" y="0"/>
            <a:ext cx="8229600" cy="1417638"/>
          </a:xfrm>
        </p:spPr>
        <p:txBody>
          <a:bodyPr/>
          <a:lstStyle/>
          <a:p>
            <a:pPr eaLnBrk="1" hangingPunct="1"/>
            <a:r>
              <a:rPr lang="en-US" smtClean="0">
                <a:ea typeface="ＭＳ Ｐゴシック"/>
                <a:cs typeface="Arial" charset="0"/>
              </a:rPr>
              <a:t>Commercial Crew Service to LEO</a:t>
            </a:r>
          </a:p>
        </p:txBody>
      </p:sp>
      <p:sp>
        <p:nvSpPr>
          <p:cNvPr id="37890" name="Rectangle 3"/>
          <p:cNvSpPr txBox="1">
            <a:spLocks noChangeArrowheads="1"/>
          </p:cNvSpPr>
          <p:nvPr/>
        </p:nvSpPr>
        <p:spPr bwMode="auto">
          <a:xfrm>
            <a:off x="228600" y="1295400"/>
            <a:ext cx="5029200" cy="5410200"/>
          </a:xfrm>
          <a:prstGeom prst="rect">
            <a:avLst/>
          </a:prstGeom>
          <a:noFill/>
          <a:ln w="9525">
            <a:noFill/>
            <a:miter lim="800000"/>
            <a:headEnd/>
            <a:tailEnd/>
          </a:ln>
        </p:spPr>
        <p:txBody>
          <a:bodyPr/>
          <a:lstStyle/>
          <a:p>
            <a:pPr marL="227013" indent="-227013" eaLnBrk="0" hangingPunct="0">
              <a:lnSpc>
                <a:spcPct val="85000"/>
              </a:lnSpc>
              <a:spcBef>
                <a:spcPct val="35000"/>
              </a:spcBef>
              <a:buClr>
                <a:schemeClr val="tx1"/>
              </a:buClr>
              <a:buFontTx/>
              <a:buChar char="•"/>
            </a:pPr>
            <a:r>
              <a:rPr lang="en-US" sz="2000" b="1">
                <a:latin typeface="Calibri" pitchFamily="34" charset="0"/>
              </a:rPr>
              <a:t>We included in several scenarios the development of a commercially provided service for crew launch to Low Earth Orbit</a:t>
            </a:r>
          </a:p>
          <a:p>
            <a:pPr marL="227013" indent="-227013" eaLnBrk="0" hangingPunct="0">
              <a:lnSpc>
                <a:spcPct val="85000"/>
              </a:lnSpc>
              <a:spcBef>
                <a:spcPct val="35000"/>
              </a:spcBef>
              <a:buClr>
                <a:schemeClr val="tx1"/>
              </a:buClr>
              <a:buFontTx/>
              <a:buChar char="•"/>
            </a:pPr>
            <a:r>
              <a:rPr lang="en-US" sz="2000" b="1">
                <a:latin typeface="Calibri" pitchFamily="34" charset="0"/>
              </a:rPr>
              <a:t>Competition open to </a:t>
            </a:r>
            <a:r>
              <a:rPr lang="en-US" sz="2000" b="1" i="1">
                <a:latin typeface="Calibri" pitchFamily="34" charset="0"/>
              </a:rPr>
              <a:t>all commercials, large and small</a:t>
            </a:r>
          </a:p>
          <a:p>
            <a:pPr marL="227013" indent="-227013" eaLnBrk="0" hangingPunct="0">
              <a:lnSpc>
                <a:spcPct val="85000"/>
              </a:lnSpc>
              <a:spcBef>
                <a:spcPct val="35000"/>
              </a:spcBef>
              <a:buClr>
                <a:schemeClr val="tx1"/>
              </a:buClr>
              <a:buFontTx/>
              <a:buChar char="•"/>
            </a:pPr>
            <a:r>
              <a:rPr lang="en-US" sz="2000" b="1">
                <a:latin typeface="Calibri" pitchFamily="34" charset="0"/>
              </a:rPr>
              <a:t>The development of a human-rated, demonstrated high-reliability rocket is probably more challenging than the development of a capsule. NASA should develop a backup of GFE of an human rated variant of an existing high reliability 8-10 mt class launcher (e.g. Atlas V 402)</a:t>
            </a:r>
          </a:p>
          <a:p>
            <a:pPr marL="227013" indent="-227013" eaLnBrk="0" hangingPunct="0">
              <a:lnSpc>
                <a:spcPct val="85000"/>
              </a:lnSpc>
              <a:spcBef>
                <a:spcPct val="35000"/>
              </a:spcBef>
              <a:buClr>
                <a:schemeClr val="tx1"/>
              </a:buClr>
              <a:buFontTx/>
              <a:buChar char="•"/>
            </a:pPr>
            <a:r>
              <a:rPr lang="en-US" sz="2000" b="1">
                <a:latin typeface="Calibri" pitchFamily="34" charset="0"/>
              </a:rPr>
              <a:t>As further insurance, heavy lifters should be developed that are human ratable (but not necessarily human rated) , in the event the commercial system fail to appear</a:t>
            </a:r>
          </a:p>
        </p:txBody>
      </p:sp>
      <p:pic>
        <p:nvPicPr>
          <p:cNvPr id="37891" name="Picture 3"/>
          <p:cNvPicPr>
            <a:picLocks noChangeAspect="1" noChangeArrowheads="1"/>
          </p:cNvPicPr>
          <p:nvPr/>
        </p:nvPicPr>
        <p:blipFill>
          <a:blip r:embed="rId3"/>
          <a:srcRect/>
          <a:stretch>
            <a:fillRect/>
          </a:stretch>
        </p:blipFill>
        <p:spPr bwMode="auto">
          <a:xfrm>
            <a:off x="5562600" y="1219200"/>
            <a:ext cx="3154363" cy="2057400"/>
          </a:xfrm>
          <a:prstGeom prst="rect">
            <a:avLst/>
          </a:prstGeom>
          <a:noFill/>
          <a:ln w="9525">
            <a:noFill/>
            <a:miter lim="800000"/>
            <a:headEnd/>
            <a:tailEnd/>
          </a:ln>
        </p:spPr>
      </p:pic>
      <p:pic>
        <p:nvPicPr>
          <p:cNvPr id="37892" name="Picture 4"/>
          <p:cNvPicPr>
            <a:picLocks noChangeAspect="1" noChangeArrowheads="1"/>
          </p:cNvPicPr>
          <p:nvPr/>
        </p:nvPicPr>
        <p:blipFill>
          <a:blip r:embed="rId4"/>
          <a:srcRect/>
          <a:stretch>
            <a:fillRect/>
          </a:stretch>
        </p:blipFill>
        <p:spPr bwMode="auto">
          <a:xfrm>
            <a:off x="6019800" y="3733800"/>
            <a:ext cx="2200275" cy="2843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p:nvPr>
        </p:nvSpPr>
        <p:spPr/>
        <p:txBody>
          <a:bodyPr/>
          <a:lstStyle/>
          <a:p>
            <a:pPr eaLnBrk="1" hangingPunct="1"/>
            <a:r>
              <a:rPr lang="en-US" smtClean="0"/>
              <a:t>The Safety Dance</a:t>
            </a:r>
          </a:p>
        </p:txBody>
      </p:sp>
      <p:sp>
        <p:nvSpPr>
          <p:cNvPr id="39938" name="Content Placeholder 2"/>
          <p:cNvSpPr>
            <a:spLocks noGrp="1"/>
          </p:cNvSpPr>
          <p:nvPr>
            <p:ph idx="1"/>
          </p:nvPr>
        </p:nvSpPr>
        <p:spPr>
          <a:xfrm>
            <a:off x="457200" y="1219200"/>
            <a:ext cx="8229600" cy="4906963"/>
          </a:xfrm>
        </p:spPr>
        <p:txBody>
          <a:bodyPr/>
          <a:lstStyle/>
          <a:p>
            <a:pPr eaLnBrk="1" hangingPunct="1">
              <a:buFont typeface="Arial" charset="0"/>
              <a:buNone/>
            </a:pPr>
            <a:r>
              <a:rPr lang="en-US" sz="2800" smtClean="0"/>
              <a:t>“Figures don’t lie, but liars can figure” M. Twain</a:t>
            </a:r>
          </a:p>
          <a:p>
            <a:pPr eaLnBrk="1" hangingPunct="1"/>
            <a:r>
              <a:rPr lang="en-US" sz="2800" smtClean="0"/>
              <a:t>Limitations and uses of PRA</a:t>
            </a:r>
          </a:p>
          <a:p>
            <a:pPr eaLnBrk="1" hangingPunct="1"/>
            <a:r>
              <a:rPr lang="en-US" sz="2800" smtClean="0"/>
              <a:t>Evolution of PRA and demonstrated reliability</a:t>
            </a:r>
          </a:p>
          <a:p>
            <a:pPr eaLnBrk="1" hangingPunct="1"/>
            <a:r>
              <a:rPr lang="en-US" sz="2800" smtClean="0"/>
              <a:t>Role of infant mortality and flight rate</a:t>
            </a:r>
          </a:p>
          <a:p>
            <a:pPr eaLnBrk="1" hangingPunct="1"/>
            <a:r>
              <a:rPr lang="en-US" sz="2800" smtClean="0"/>
              <a:t>Launch contributions to LOC</a:t>
            </a:r>
          </a:p>
          <a:p>
            <a:pPr lvl="1" eaLnBrk="1" hangingPunct="1"/>
            <a:r>
              <a:rPr lang="en-US" sz="1800" smtClean="0"/>
              <a:t>Improvements in booster make only small improvements in overall LOC</a:t>
            </a:r>
          </a:p>
          <a:p>
            <a:pPr lvl="1" eaLnBrk="1" hangingPunct="1"/>
            <a:r>
              <a:rPr lang="en-US" sz="1800" smtClean="0"/>
              <a:t>Any compromise to safety of other elements due to boosters is WRONG trade</a:t>
            </a:r>
          </a:p>
          <a:p>
            <a:pPr>
              <a:buFont typeface="Arial" charset="0"/>
              <a:buNone/>
            </a:pPr>
            <a:r>
              <a:rPr lang="en-US" sz="2800" smtClean="0"/>
              <a:t>“The Committee was unconvinced that enough is known about any of the potential high-reliability launcher-plus-capsule systems to distinguish their levels of safety in a meaningful way.”</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p:txBody>
          <a:bodyPr/>
          <a:lstStyle/>
          <a:p>
            <a:pPr eaLnBrk="1" hangingPunct="1"/>
            <a:r>
              <a:rPr lang="en-US" smtClean="0">
                <a:ea typeface="ＭＳ Ｐゴシック"/>
                <a:cs typeface="Arial" charset="0"/>
              </a:rPr>
              <a:t>Launch Vehicle Options</a:t>
            </a:r>
          </a:p>
        </p:txBody>
      </p:sp>
      <p:sp>
        <p:nvSpPr>
          <p:cNvPr id="9" name="TextBox 8"/>
          <p:cNvSpPr txBox="1"/>
          <p:nvPr/>
        </p:nvSpPr>
        <p:spPr>
          <a:xfrm>
            <a:off x="350838" y="3886200"/>
            <a:ext cx="685800" cy="533400"/>
          </a:xfrm>
          <a:prstGeom prst="rect">
            <a:avLst/>
          </a:prstGeom>
          <a:solidFill>
            <a:schemeClr val="accent6">
              <a:lumMod val="20000"/>
              <a:lumOff val="80000"/>
            </a:schemeClr>
          </a:solidFill>
        </p:spPr>
        <p:txBody>
          <a:bodyPr>
            <a:spAutoFit/>
          </a:bodyPr>
          <a:lstStyle/>
          <a:p>
            <a:pPr fontAlgn="auto">
              <a:spcBef>
                <a:spcPts val="0"/>
              </a:spcBef>
              <a:spcAft>
                <a:spcPct val="5000"/>
              </a:spcAft>
              <a:tabLst>
                <a:tab pos="114300" algn="l"/>
                <a:tab pos="520700" algn="l"/>
              </a:tabLst>
              <a:defRPr/>
            </a:pPr>
            <a:r>
              <a:rPr lang="en-US" sz="1400" u="sng">
                <a:latin typeface="+mn-lt"/>
                <a:cs typeface="+mn-cs"/>
              </a:rPr>
              <a:t>Ares I</a:t>
            </a:r>
          </a:p>
          <a:p>
            <a:pPr fontAlgn="auto">
              <a:spcBef>
                <a:spcPts val="0"/>
              </a:spcBef>
              <a:spcAft>
                <a:spcPct val="5000"/>
              </a:spcAft>
              <a:tabLst>
                <a:tab pos="114300" algn="l"/>
                <a:tab pos="520700" algn="l"/>
              </a:tabLst>
              <a:defRPr/>
            </a:pPr>
            <a:r>
              <a:rPr lang="en-US" sz="1400" u="sng">
                <a:latin typeface="+mn-lt"/>
                <a:cs typeface="+mn-cs"/>
              </a:rPr>
              <a:t>25 mt</a:t>
            </a:r>
          </a:p>
        </p:txBody>
      </p:sp>
      <p:pic>
        <p:nvPicPr>
          <p:cNvPr id="41987" name="Picture 50" descr="CLV5_DAC_0"/>
          <p:cNvPicPr>
            <a:picLocks noChangeAspect="1" noChangeArrowheads="1"/>
          </p:cNvPicPr>
          <p:nvPr/>
        </p:nvPicPr>
        <p:blipFill>
          <a:blip r:embed="rId3"/>
          <a:srcRect/>
          <a:stretch>
            <a:fillRect/>
          </a:stretch>
        </p:blipFill>
        <p:spPr bwMode="auto">
          <a:xfrm>
            <a:off x="457200" y="1320800"/>
            <a:ext cx="457200" cy="2470150"/>
          </a:xfrm>
          <a:prstGeom prst="rect">
            <a:avLst/>
          </a:prstGeom>
          <a:noFill/>
          <a:ln w="9525">
            <a:noFill/>
            <a:miter lim="800000"/>
            <a:headEnd/>
            <a:tailEnd/>
          </a:ln>
        </p:spPr>
      </p:pic>
      <p:sp>
        <p:nvSpPr>
          <p:cNvPr id="12" name="TextBox 11"/>
          <p:cNvSpPr txBox="1"/>
          <p:nvPr/>
        </p:nvSpPr>
        <p:spPr>
          <a:xfrm>
            <a:off x="1295400" y="3886200"/>
            <a:ext cx="731838" cy="533400"/>
          </a:xfrm>
          <a:prstGeom prst="rect">
            <a:avLst/>
          </a:prstGeom>
          <a:solidFill>
            <a:schemeClr val="accent6">
              <a:lumMod val="20000"/>
              <a:lumOff val="80000"/>
            </a:schemeClr>
          </a:solidFill>
        </p:spPr>
        <p:txBody>
          <a:bodyPr>
            <a:spAutoFit/>
          </a:bodyPr>
          <a:lstStyle/>
          <a:p>
            <a:pPr fontAlgn="auto">
              <a:spcBef>
                <a:spcPts val="0"/>
              </a:spcBef>
              <a:spcAft>
                <a:spcPct val="5000"/>
              </a:spcAft>
              <a:tabLst>
                <a:tab pos="114300" algn="l"/>
                <a:tab pos="520700" algn="l"/>
              </a:tabLst>
              <a:defRPr/>
            </a:pPr>
            <a:r>
              <a:rPr lang="en-US" sz="1400" u="sng">
                <a:latin typeface="+mn-lt"/>
                <a:cs typeface="+mn-cs"/>
              </a:rPr>
              <a:t>Ares V</a:t>
            </a:r>
          </a:p>
          <a:p>
            <a:pPr fontAlgn="auto">
              <a:spcBef>
                <a:spcPts val="0"/>
              </a:spcBef>
              <a:spcAft>
                <a:spcPct val="5000"/>
              </a:spcAft>
              <a:tabLst>
                <a:tab pos="114300" algn="l"/>
                <a:tab pos="520700" algn="l"/>
              </a:tabLst>
              <a:defRPr/>
            </a:pPr>
            <a:r>
              <a:rPr lang="en-US" sz="1400" u="sng">
                <a:latin typeface="+mn-lt"/>
                <a:cs typeface="+mn-cs"/>
              </a:rPr>
              <a:t>161 mt</a:t>
            </a:r>
          </a:p>
        </p:txBody>
      </p:sp>
      <p:pic>
        <p:nvPicPr>
          <p:cNvPr id="41989" name="Picture 76" descr="RS_68_eng_150dpi"/>
          <p:cNvPicPr>
            <a:picLocks noChangeAspect="1" noChangeArrowheads="1"/>
          </p:cNvPicPr>
          <p:nvPr/>
        </p:nvPicPr>
        <p:blipFill>
          <a:blip r:embed="rId4"/>
          <a:srcRect/>
          <a:stretch>
            <a:fillRect/>
          </a:stretch>
        </p:blipFill>
        <p:spPr bwMode="auto">
          <a:xfrm>
            <a:off x="1371600" y="1143000"/>
            <a:ext cx="484188" cy="2590800"/>
          </a:xfrm>
          <a:prstGeom prst="rect">
            <a:avLst/>
          </a:prstGeom>
          <a:noFill/>
          <a:ln w="9525">
            <a:noFill/>
            <a:miter lim="800000"/>
            <a:headEnd/>
            <a:tailEnd/>
          </a:ln>
        </p:spPr>
      </p:pic>
      <p:sp>
        <p:nvSpPr>
          <p:cNvPr id="41990" name="Rectangle 3"/>
          <p:cNvSpPr txBox="1">
            <a:spLocks noChangeArrowheads="1"/>
          </p:cNvSpPr>
          <p:nvPr/>
        </p:nvSpPr>
        <p:spPr bwMode="auto">
          <a:xfrm>
            <a:off x="228600" y="4572000"/>
            <a:ext cx="8763000" cy="2209800"/>
          </a:xfrm>
          <a:prstGeom prst="rect">
            <a:avLst/>
          </a:prstGeom>
          <a:noFill/>
          <a:ln w="9525">
            <a:noFill/>
            <a:miter lim="800000"/>
            <a:headEnd/>
            <a:tailEnd/>
          </a:ln>
        </p:spPr>
        <p:txBody>
          <a:bodyPr/>
          <a:lstStyle/>
          <a:p>
            <a:pPr marL="227013" indent="-227013" eaLnBrk="0" hangingPunct="0">
              <a:lnSpc>
                <a:spcPct val="85000"/>
              </a:lnSpc>
              <a:spcBef>
                <a:spcPct val="35000"/>
              </a:spcBef>
              <a:buClr>
                <a:schemeClr val="tx1"/>
              </a:buClr>
              <a:buFontTx/>
              <a:buChar char="•"/>
            </a:pPr>
            <a:endParaRPr lang="en-US" sz="1600" b="1">
              <a:latin typeface="Calibri" pitchFamily="34" charset="0"/>
            </a:endParaRPr>
          </a:p>
        </p:txBody>
      </p:sp>
      <p:sp>
        <p:nvSpPr>
          <p:cNvPr id="41991" name="TextBox 14"/>
          <p:cNvSpPr txBox="1">
            <a:spLocks noChangeArrowheads="1"/>
          </p:cNvSpPr>
          <p:nvPr/>
        </p:nvSpPr>
        <p:spPr bwMode="auto">
          <a:xfrm>
            <a:off x="914400" y="2209800"/>
            <a:ext cx="514350" cy="769938"/>
          </a:xfrm>
          <a:prstGeom prst="rect">
            <a:avLst/>
          </a:prstGeom>
          <a:noFill/>
          <a:ln w="9525">
            <a:noFill/>
            <a:miter lim="800000"/>
            <a:headEnd/>
            <a:tailEnd/>
          </a:ln>
        </p:spPr>
        <p:txBody>
          <a:bodyPr wrap="none">
            <a:spAutoFit/>
          </a:bodyPr>
          <a:lstStyle/>
          <a:p>
            <a:r>
              <a:rPr lang="en-US" sz="4400">
                <a:latin typeface="Calibri" pitchFamily="34" charset="0"/>
              </a:rPr>
              <a:t>+</a:t>
            </a:r>
          </a:p>
        </p:txBody>
      </p:sp>
      <p:sp>
        <p:nvSpPr>
          <p:cNvPr id="16" name="TextBox 15"/>
          <p:cNvSpPr txBox="1"/>
          <p:nvPr/>
        </p:nvSpPr>
        <p:spPr>
          <a:xfrm>
            <a:off x="2590800" y="3886200"/>
            <a:ext cx="1524000" cy="533400"/>
          </a:xfrm>
          <a:prstGeom prst="rect">
            <a:avLst/>
          </a:prstGeom>
          <a:solidFill>
            <a:schemeClr val="accent6">
              <a:lumMod val="20000"/>
              <a:lumOff val="80000"/>
            </a:schemeClr>
          </a:solidFill>
        </p:spPr>
        <p:txBody>
          <a:bodyPr>
            <a:spAutoFit/>
          </a:bodyPr>
          <a:lstStyle/>
          <a:p>
            <a:pPr fontAlgn="auto">
              <a:spcBef>
                <a:spcPts val="0"/>
              </a:spcBef>
              <a:spcAft>
                <a:spcPct val="5000"/>
              </a:spcAft>
              <a:tabLst>
                <a:tab pos="114300" algn="l"/>
                <a:tab pos="520700" algn="l"/>
              </a:tabLst>
              <a:defRPr/>
            </a:pPr>
            <a:r>
              <a:rPr lang="en-US" sz="1400" u="sng">
                <a:latin typeface="+mn-lt"/>
                <a:cs typeface="+mn-cs"/>
              </a:rPr>
              <a:t>Ares V lite (dual)</a:t>
            </a:r>
          </a:p>
          <a:p>
            <a:pPr fontAlgn="auto">
              <a:spcBef>
                <a:spcPts val="0"/>
              </a:spcBef>
              <a:spcAft>
                <a:spcPct val="5000"/>
              </a:spcAft>
              <a:tabLst>
                <a:tab pos="114300" algn="l"/>
                <a:tab pos="520700" algn="l"/>
              </a:tabLst>
              <a:defRPr/>
            </a:pPr>
            <a:r>
              <a:rPr lang="en-US" sz="1400" u="sng">
                <a:latin typeface="+mn-lt"/>
                <a:cs typeface="+mn-cs"/>
              </a:rPr>
              <a:t>143 mt</a:t>
            </a:r>
          </a:p>
        </p:txBody>
      </p:sp>
      <p:pic>
        <p:nvPicPr>
          <p:cNvPr id="41993" name="Picture 76" descr="RS_68_eng_150dpi"/>
          <p:cNvPicPr>
            <a:picLocks noChangeAspect="1" noChangeArrowheads="1"/>
          </p:cNvPicPr>
          <p:nvPr/>
        </p:nvPicPr>
        <p:blipFill>
          <a:blip r:embed="rId4"/>
          <a:srcRect/>
          <a:stretch>
            <a:fillRect/>
          </a:stretch>
        </p:blipFill>
        <p:spPr bwMode="auto">
          <a:xfrm>
            <a:off x="3078163" y="1143000"/>
            <a:ext cx="484187" cy="2590800"/>
          </a:xfrm>
          <a:prstGeom prst="rect">
            <a:avLst/>
          </a:prstGeom>
          <a:noFill/>
          <a:ln w="9525">
            <a:noFill/>
            <a:miter lim="800000"/>
            <a:headEnd/>
            <a:tailEnd/>
          </a:ln>
        </p:spPr>
      </p:pic>
      <p:pic>
        <p:nvPicPr>
          <p:cNvPr id="41994" name="Picture 14"/>
          <p:cNvPicPr>
            <a:picLocks noChangeAspect="1" noChangeArrowheads="1"/>
          </p:cNvPicPr>
          <p:nvPr/>
        </p:nvPicPr>
        <p:blipFill>
          <a:blip r:embed="rId5"/>
          <a:srcRect/>
          <a:stretch>
            <a:fillRect/>
          </a:stretch>
        </p:blipFill>
        <p:spPr bwMode="auto">
          <a:xfrm>
            <a:off x="4572000" y="1878013"/>
            <a:ext cx="628650" cy="1811337"/>
          </a:xfrm>
          <a:prstGeom prst="rect">
            <a:avLst/>
          </a:prstGeom>
          <a:noFill/>
          <a:ln w="9525">
            <a:noFill/>
            <a:miter lim="800000"/>
            <a:headEnd/>
            <a:tailEnd/>
          </a:ln>
        </p:spPr>
      </p:pic>
      <p:sp>
        <p:nvSpPr>
          <p:cNvPr id="20" name="TextBox 19"/>
          <p:cNvSpPr txBox="1"/>
          <p:nvPr/>
        </p:nvSpPr>
        <p:spPr>
          <a:xfrm>
            <a:off x="4343400" y="3883025"/>
            <a:ext cx="1066800" cy="533400"/>
          </a:xfrm>
          <a:prstGeom prst="rect">
            <a:avLst/>
          </a:prstGeom>
          <a:solidFill>
            <a:schemeClr val="accent6">
              <a:lumMod val="20000"/>
              <a:lumOff val="80000"/>
            </a:schemeClr>
          </a:solidFill>
        </p:spPr>
        <p:txBody>
          <a:bodyPr>
            <a:spAutoFit/>
          </a:bodyPr>
          <a:lstStyle/>
          <a:p>
            <a:pPr fontAlgn="auto">
              <a:spcBef>
                <a:spcPts val="0"/>
              </a:spcBef>
              <a:spcAft>
                <a:spcPct val="5000"/>
              </a:spcAft>
              <a:tabLst>
                <a:tab pos="114300" algn="l"/>
                <a:tab pos="520700" algn="l"/>
              </a:tabLst>
              <a:defRPr/>
            </a:pPr>
            <a:r>
              <a:rPr lang="en-US" sz="1400" u="sng">
                <a:latin typeface="+mn-lt"/>
                <a:cs typeface="+mn-cs"/>
              </a:rPr>
              <a:t>Sidemount</a:t>
            </a:r>
          </a:p>
          <a:p>
            <a:pPr fontAlgn="auto">
              <a:spcBef>
                <a:spcPts val="0"/>
              </a:spcBef>
              <a:spcAft>
                <a:spcPct val="5000"/>
              </a:spcAft>
              <a:tabLst>
                <a:tab pos="114300" algn="l"/>
                <a:tab pos="520700" algn="l"/>
              </a:tabLst>
              <a:defRPr/>
            </a:pPr>
            <a:r>
              <a:rPr lang="en-US" sz="1400" u="sng">
                <a:latin typeface="+mn-lt"/>
                <a:cs typeface="+mn-cs"/>
              </a:rPr>
              <a:t>92-110 mt</a:t>
            </a:r>
          </a:p>
        </p:txBody>
      </p:sp>
      <p:sp>
        <p:nvSpPr>
          <p:cNvPr id="21" name="TextBox 20"/>
          <p:cNvSpPr txBox="1"/>
          <p:nvPr/>
        </p:nvSpPr>
        <p:spPr>
          <a:xfrm>
            <a:off x="5638800" y="3883025"/>
            <a:ext cx="1143000" cy="533400"/>
          </a:xfrm>
          <a:prstGeom prst="rect">
            <a:avLst/>
          </a:prstGeom>
          <a:solidFill>
            <a:schemeClr val="accent6">
              <a:lumMod val="20000"/>
              <a:lumOff val="80000"/>
            </a:schemeClr>
          </a:solidFill>
        </p:spPr>
        <p:txBody>
          <a:bodyPr>
            <a:spAutoFit/>
          </a:bodyPr>
          <a:lstStyle/>
          <a:p>
            <a:pPr fontAlgn="auto">
              <a:spcBef>
                <a:spcPts val="0"/>
              </a:spcBef>
              <a:spcAft>
                <a:spcPct val="5000"/>
              </a:spcAft>
              <a:tabLst>
                <a:tab pos="114300" algn="l"/>
                <a:tab pos="520700" algn="l"/>
              </a:tabLst>
              <a:defRPr/>
            </a:pPr>
            <a:r>
              <a:rPr lang="en-US" sz="1400" u="sng">
                <a:latin typeface="+mn-lt"/>
                <a:cs typeface="+mn-cs"/>
              </a:rPr>
              <a:t>Jupiter 241</a:t>
            </a:r>
          </a:p>
          <a:p>
            <a:pPr fontAlgn="auto">
              <a:spcBef>
                <a:spcPts val="0"/>
              </a:spcBef>
              <a:spcAft>
                <a:spcPct val="5000"/>
              </a:spcAft>
              <a:tabLst>
                <a:tab pos="114300" algn="l"/>
                <a:tab pos="520700" algn="l"/>
              </a:tabLst>
              <a:defRPr/>
            </a:pPr>
            <a:r>
              <a:rPr lang="en-US" sz="1400" u="sng">
                <a:latin typeface="+mn-lt"/>
                <a:cs typeface="+mn-cs"/>
              </a:rPr>
              <a:t>100-105 mt</a:t>
            </a:r>
          </a:p>
        </p:txBody>
      </p:sp>
      <p:pic>
        <p:nvPicPr>
          <p:cNvPr id="41997" name="Picture 32"/>
          <p:cNvPicPr>
            <a:picLocks noChangeAspect="1" noChangeArrowheads="1"/>
          </p:cNvPicPr>
          <p:nvPr/>
        </p:nvPicPr>
        <p:blipFill>
          <a:blip r:embed="rId6"/>
          <a:srcRect/>
          <a:stretch>
            <a:fillRect/>
          </a:stretch>
        </p:blipFill>
        <p:spPr bwMode="auto">
          <a:xfrm>
            <a:off x="5919788" y="1139825"/>
            <a:ext cx="557212" cy="2706688"/>
          </a:xfrm>
          <a:prstGeom prst="rect">
            <a:avLst/>
          </a:prstGeom>
          <a:noFill/>
          <a:ln w="9525">
            <a:noFill/>
            <a:miter lim="800000"/>
            <a:headEnd/>
            <a:tailEnd/>
          </a:ln>
        </p:spPr>
      </p:pic>
      <p:sp>
        <p:nvSpPr>
          <p:cNvPr id="41998" name="TextBox 22"/>
          <p:cNvSpPr txBox="1">
            <a:spLocks noChangeArrowheads="1"/>
          </p:cNvSpPr>
          <p:nvPr/>
        </p:nvSpPr>
        <p:spPr bwMode="auto">
          <a:xfrm>
            <a:off x="5334000" y="3121025"/>
            <a:ext cx="533400" cy="369888"/>
          </a:xfrm>
          <a:prstGeom prst="rect">
            <a:avLst/>
          </a:prstGeom>
          <a:noFill/>
          <a:ln w="9525">
            <a:noFill/>
            <a:miter lim="800000"/>
            <a:headEnd/>
            <a:tailEnd/>
          </a:ln>
        </p:spPr>
        <p:txBody>
          <a:bodyPr>
            <a:spAutoFit/>
          </a:bodyPr>
          <a:lstStyle/>
          <a:p>
            <a:r>
              <a:rPr lang="en-US">
                <a:latin typeface="Calibri" pitchFamily="34" charset="0"/>
              </a:rPr>
              <a:t>or</a:t>
            </a:r>
          </a:p>
        </p:txBody>
      </p:sp>
      <p:sp>
        <p:nvSpPr>
          <p:cNvPr id="41999" name="Up-Down Arrow 23"/>
          <p:cNvSpPr>
            <a:spLocks noChangeArrowheads="1"/>
          </p:cNvSpPr>
          <p:nvPr/>
        </p:nvSpPr>
        <p:spPr bwMode="auto">
          <a:xfrm rot="-5400000">
            <a:off x="5372100" y="2701925"/>
            <a:ext cx="228600" cy="457200"/>
          </a:xfrm>
          <a:prstGeom prst="upDownArrow">
            <a:avLst>
              <a:gd name="adj1" fmla="val 50000"/>
              <a:gd name="adj2" fmla="val 50000"/>
            </a:avLst>
          </a:prstGeom>
          <a:solidFill>
            <a:schemeClr val="accent1"/>
          </a:solidFill>
          <a:ln w="9525">
            <a:solidFill>
              <a:schemeClr val="tx1"/>
            </a:solidFill>
            <a:round/>
            <a:headEnd/>
            <a:tailEnd/>
          </a:ln>
        </p:spPr>
        <p:txBody>
          <a:bodyPr/>
          <a:lstStyle/>
          <a:p>
            <a:pPr algn="ctr" eaLnBrk="0" hangingPunct="0"/>
            <a:endParaRPr lang="en-US" sz="900">
              <a:latin typeface="Times New Roman" pitchFamily="18" charset="0"/>
            </a:endParaRPr>
          </a:p>
        </p:txBody>
      </p:sp>
      <p:pic>
        <p:nvPicPr>
          <p:cNvPr id="42000" name="Content Placeholder 3" descr="Picture2.gif"/>
          <p:cNvPicPr>
            <a:picLocks noGrp="1" noChangeAspect="1"/>
          </p:cNvPicPr>
          <p:nvPr>
            <p:ph idx="1"/>
          </p:nvPr>
        </p:nvPicPr>
        <p:blipFill>
          <a:blip r:embed="rId7"/>
          <a:srcRect l="78391" t="37041" r="11470" b="9084"/>
          <a:stretch>
            <a:fillRect/>
          </a:stretch>
        </p:blipFill>
        <p:spPr>
          <a:xfrm>
            <a:off x="7620000" y="1524000"/>
            <a:ext cx="762000" cy="2438400"/>
          </a:xfrm>
        </p:spPr>
      </p:pic>
      <p:sp>
        <p:nvSpPr>
          <p:cNvPr id="27" name="Rectangle 26"/>
          <p:cNvSpPr>
            <a:spLocks noChangeArrowheads="1"/>
          </p:cNvSpPr>
          <p:nvPr/>
        </p:nvSpPr>
        <p:spPr bwMode="auto">
          <a:xfrm>
            <a:off x="4305300" y="990600"/>
            <a:ext cx="2552700" cy="3429000"/>
          </a:xfrm>
          <a:prstGeom prst="rect">
            <a:avLst/>
          </a:prstGeom>
          <a:noFill/>
          <a:ln w="9525">
            <a:solidFill>
              <a:schemeClr val="tx1"/>
            </a:solid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a:solidFill>
                <a:srgbClr val="FFFFFF"/>
              </a:solidFill>
              <a:latin typeface="+mn-lt"/>
              <a:cs typeface="+mn-cs"/>
            </a:endParaRPr>
          </a:p>
        </p:txBody>
      </p:sp>
      <p:sp>
        <p:nvSpPr>
          <p:cNvPr id="28" name="Rectangle 27"/>
          <p:cNvSpPr>
            <a:spLocks noChangeArrowheads="1"/>
          </p:cNvSpPr>
          <p:nvPr/>
        </p:nvSpPr>
        <p:spPr bwMode="auto">
          <a:xfrm>
            <a:off x="7086600" y="990600"/>
            <a:ext cx="1981200" cy="3429000"/>
          </a:xfrm>
          <a:prstGeom prst="rect">
            <a:avLst/>
          </a:prstGeom>
          <a:noFill/>
          <a:ln w="9525">
            <a:solidFill>
              <a:schemeClr val="tx1"/>
            </a:solid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a:solidFill>
                <a:srgbClr val="FFFFFF"/>
              </a:solidFill>
              <a:latin typeface="+mn-lt"/>
              <a:cs typeface="+mn-cs"/>
            </a:endParaRPr>
          </a:p>
        </p:txBody>
      </p:sp>
      <p:sp>
        <p:nvSpPr>
          <p:cNvPr id="29" name="Rectangle 28"/>
          <p:cNvSpPr>
            <a:spLocks noChangeArrowheads="1"/>
          </p:cNvSpPr>
          <p:nvPr/>
        </p:nvSpPr>
        <p:spPr bwMode="auto">
          <a:xfrm>
            <a:off x="76200" y="990600"/>
            <a:ext cx="2209800" cy="3429000"/>
          </a:xfrm>
          <a:prstGeom prst="rect">
            <a:avLst/>
          </a:prstGeom>
          <a:noFill/>
          <a:ln w="9525">
            <a:solidFill>
              <a:schemeClr val="tx1"/>
            </a:solid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a:solidFill>
                <a:srgbClr val="FFFFFF"/>
              </a:solidFill>
              <a:latin typeface="+mn-lt"/>
              <a:cs typeface="+mn-cs"/>
            </a:endParaRPr>
          </a:p>
        </p:txBody>
      </p:sp>
      <p:sp>
        <p:nvSpPr>
          <p:cNvPr id="30" name="Rectangle 29"/>
          <p:cNvSpPr>
            <a:spLocks noChangeArrowheads="1"/>
          </p:cNvSpPr>
          <p:nvPr/>
        </p:nvSpPr>
        <p:spPr bwMode="auto">
          <a:xfrm>
            <a:off x="2362200" y="990600"/>
            <a:ext cx="1828800" cy="3429000"/>
          </a:xfrm>
          <a:prstGeom prst="rect">
            <a:avLst/>
          </a:prstGeom>
          <a:noFill/>
          <a:ln w="9525">
            <a:solidFill>
              <a:schemeClr val="tx1"/>
            </a:solid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a:solidFill>
                <a:srgbClr val="FFFFFF"/>
              </a:solidFill>
              <a:latin typeface="+mn-lt"/>
              <a:cs typeface="+mn-cs"/>
            </a:endParaRPr>
          </a:p>
        </p:txBody>
      </p:sp>
      <p:sp>
        <p:nvSpPr>
          <p:cNvPr id="25" name="TextBox 24"/>
          <p:cNvSpPr txBox="1"/>
          <p:nvPr/>
        </p:nvSpPr>
        <p:spPr>
          <a:xfrm>
            <a:off x="7162800" y="3886200"/>
            <a:ext cx="1905000" cy="533400"/>
          </a:xfrm>
          <a:prstGeom prst="rect">
            <a:avLst/>
          </a:prstGeom>
          <a:solidFill>
            <a:schemeClr val="accent6">
              <a:lumMod val="20000"/>
              <a:lumOff val="80000"/>
            </a:schemeClr>
          </a:solidFill>
        </p:spPr>
        <p:txBody>
          <a:bodyPr>
            <a:spAutoFit/>
          </a:bodyPr>
          <a:lstStyle/>
          <a:p>
            <a:pPr fontAlgn="auto">
              <a:spcBef>
                <a:spcPts val="0"/>
              </a:spcBef>
              <a:spcAft>
                <a:spcPct val="5000"/>
              </a:spcAft>
              <a:tabLst>
                <a:tab pos="114300" algn="l"/>
                <a:tab pos="520700" algn="l"/>
              </a:tabLst>
              <a:defRPr/>
            </a:pPr>
            <a:r>
              <a:rPr lang="en-US" sz="1400" u="sng">
                <a:latin typeface="+mn-lt"/>
                <a:cs typeface="+mn-cs"/>
              </a:rPr>
              <a:t>EELV Super Heavy</a:t>
            </a:r>
          </a:p>
          <a:p>
            <a:pPr fontAlgn="auto">
              <a:spcBef>
                <a:spcPts val="0"/>
              </a:spcBef>
              <a:spcAft>
                <a:spcPct val="5000"/>
              </a:spcAft>
              <a:tabLst>
                <a:tab pos="114300" algn="l"/>
                <a:tab pos="520700" algn="l"/>
              </a:tabLst>
              <a:defRPr/>
            </a:pPr>
            <a:r>
              <a:rPr lang="en-US" sz="1400" u="sng">
                <a:latin typeface="+mn-lt"/>
                <a:cs typeface="+mn-cs"/>
              </a:rPr>
              <a:t>75mt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rtlCol="0">
            <a:normAutofit fontScale="90000"/>
          </a:bodyPr>
          <a:lstStyle/>
          <a:p>
            <a:pPr eaLnBrk="1" fontAlgn="auto" hangingPunct="1">
              <a:spcAft>
                <a:spcPts val="0"/>
              </a:spcAft>
              <a:defRPr/>
            </a:pPr>
            <a:r>
              <a:rPr lang="en-US" smtClean="0">
                <a:ea typeface="ＭＳ Ｐゴシック" pitchFamily="-110" charset="-128"/>
                <a:cs typeface="Arial" charset="0"/>
              </a:rPr>
              <a:t>Purpose of Committee </a:t>
            </a:r>
            <a:br>
              <a:rPr lang="en-US" smtClean="0">
                <a:ea typeface="ＭＳ Ｐゴシック" pitchFamily="-110" charset="-128"/>
                <a:cs typeface="Arial" charset="0"/>
              </a:rPr>
            </a:br>
            <a:r>
              <a:rPr lang="en-US" smtClean="0">
                <a:ea typeface="ＭＳ Ｐゴシック" pitchFamily="-110" charset="-128"/>
                <a:cs typeface="Arial" charset="0"/>
              </a:rPr>
              <a:t>(From OSTP Statement of Task)</a:t>
            </a:r>
          </a:p>
        </p:txBody>
      </p:sp>
      <p:sp>
        <p:nvSpPr>
          <p:cNvPr id="45059" name="Rectangle 3"/>
          <p:cNvSpPr>
            <a:spLocks noGrp="1" noChangeArrowheads="1"/>
          </p:cNvSpPr>
          <p:nvPr>
            <p:ph type="body" idx="4294967295"/>
          </p:nvPr>
        </p:nvSpPr>
        <p:spPr>
          <a:xfrm>
            <a:off x="152400" y="1447800"/>
            <a:ext cx="8656638" cy="5110163"/>
          </a:xfrm>
        </p:spPr>
        <p:txBody>
          <a:bodyPr/>
          <a:lstStyle/>
          <a:p>
            <a:pPr eaLnBrk="1" hangingPunct="1"/>
            <a:r>
              <a:rPr lang="en-US" sz="2400" smtClean="0">
                <a:ea typeface="ＭＳ Ｐゴシック"/>
                <a:cs typeface="ＭＳ Ｐゴシック"/>
              </a:rPr>
              <a:t>The purpose of this effort is to develop suitable </a:t>
            </a:r>
            <a:r>
              <a:rPr lang="en-US" sz="2400" b="1" i="1" smtClean="0">
                <a:ea typeface="ＭＳ Ｐゴシック"/>
                <a:cs typeface="ＭＳ Ｐゴシック"/>
              </a:rPr>
              <a:t>options </a:t>
            </a:r>
            <a:r>
              <a:rPr lang="en-US" sz="2400" smtClean="0">
                <a:ea typeface="ＭＳ Ｐゴシック"/>
                <a:cs typeface="ＭＳ Ｐゴシック"/>
              </a:rPr>
              <a:t>for consideration by the Administration regarding a human space flight architecture that would:</a:t>
            </a:r>
          </a:p>
          <a:p>
            <a:pPr lvl="1" eaLnBrk="1" hangingPunct="1"/>
            <a:r>
              <a:rPr lang="en-US" sz="2000" smtClean="0">
                <a:ea typeface="ＭＳ Ｐゴシック"/>
                <a:cs typeface="ＭＳ Ｐゴシック"/>
              </a:rPr>
              <a:t>Expedite a new U.S. capability to support utilization of the International Space Station</a:t>
            </a:r>
          </a:p>
          <a:p>
            <a:pPr lvl="1" eaLnBrk="1" hangingPunct="1"/>
            <a:r>
              <a:rPr lang="en-US" sz="2000" smtClean="0">
                <a:ea typeface="ＭＳ Ｐゴシック"/>
                <a:cs typeface="ＭＳ Ｐゴシック"/>
              </a:rPr>
              <a:t>Support missions to the Moon and other destinations beyond low Earth orbit (LEO)</a:t>
            </a:r>
          </a:p>
          <a:p>
            <a:pPr lvl="1" eaLnBrk="1" hangingPunct="1"/>
            <a:r>
              <a:rPr lang="en-US" sz="2000" smtClean="0">
                <a:ea typeface="ＭＳ Ｐゴシック"/>
                <a:cs typeface="ＭＳ Ｐゴシック"/>
              </a:rPr>
              <a:t>Stimulate commercial space flight capability</a:t>
            </a:r>
          </a:p>
          <a:p>
            <a:pPr lvl="1" eaLnBrk="1" hangingPunct="1"/>
            <a:r>
              <a:rPr lang="en-US" sz="2000" smtClean="0">
                <a:ea typeface="ＭＳ Ｐゴシック"/>
                <a:cs typeface="ＭＳ Ｐゴシック"/>
              </a:rPr>
              <a:t>Fit within the current budget profile for NASA exploration activities</a:t>
            </a:r>
          </a:p>
          <a:p>
            <a:pPr lvl="1" eaLnBrk="1" hangingPunct="1"/>
            <a:endParaRPr lang="en-US" smtClean="0">
              <a:ea typeface="ＭＳ Ｐゴシック"/>
              <a:cs typeface="ＭＳ Ｐゴシック"/>
            </a:endParaRPr>
          </a:p>
        </p:txBody>
      </p:sp>
      <p:sp>
        <p:nvSpPr>
          <p:cNvPr id="45060" name="Footer Placeholder 12"/>
          <p:cNvSpPr txBox="1">
            <a:spLocks/>
          </p:cNvSpPr>
          <p:nvPr/>
        </p:nvSpPr>
        <p:spPr bwMode="auto">
          <a:xfrm>
            <a:off x="304800" y="6477000"/>
            <a:ext cx="6019800" cy="304800"/>
          </a:xfrm>
          <a:prstGeom prst="rect">
            <a:avLst/>
          </a:prstGeom>
          <a:noFill/>
          <a:ln w="9525">
            <a:noFill/>
            <a:miter lim="800000"/>
            <a:headEnd/>
            <a:tailEnd/>
          </a:ln>
        </p:spPr>
        <p:txBody>
          <a:bodyPr anchor="ctr"/>
          <a:lstStyle/>
          <a:p>
            <a:r>
              <a:rPr lang="en-US" sz="1200" b="1" i="1">
                <a:latin typeface="Calibri" pitchFamily="34" charset="0"/>
              </a:rPr>
              <a:t>Review of US Human Space Flight Plans Committee</a:t>
            </a:r>
            <a:endParaRPr lang="en-US" sz="1200" i="1">
              <a:latin typeface="Calibri"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04800" y="274638"/>
            <a:ext cx="8686800" cy="1020762"/>
          </a:xfrm>
        </p:spPr>
        <p:txBody>
          <a:bodyPr rtlCol="0">
            <a:normAutofit fontScale="90000"/>
          </a:bodyPr>
          <a:lstStyle/>
          <a:p>
            <a:pPr eaLnBrk="1" fontAlgn="auto" hangingPunct="1">
              <a:spcAft>
                <a:spcPts val="0"/>
              </a:spcAft>
              <a:defRPr/>
            </a:pPr>
            <a:r>
              <a:rPr lang="en-US" dirty="0" smtClean="0">
                <a:ea typeface="ＭＳ Ｐゴシック" pitchFamily="-110" charset="-128"/>
              </a:rPr>
              <a:t>Why have a human spaceflight program?</a:t>
            </a:r>
          </a:p>
        </p:txBody>
      </p:sp>
      <p:sp>
        <p:nvSpPr>
          <p:cNvPr id="2" name="TextBox 3"/>
          <p:cNvSpPr txBox="1">
            <a:spLocks noChangeArrowheads="1"/>
          </p:cNvSpPr>
          <p:nvPr/>
        </p:nvSpPr>
        <p:spPr bwMode="auto">
          <a:xfrm>
            <a:off x="457200" y="1066800"/>
            <a:ext cx="8305800" cy="3600450"/>
          </a:xfrm>
          <a:prstGeom prst="rect">
            <a:avLst/>
          </a:prstGeom>
          <a:noFill/>
          <a:ln w="9525">
            <a:noFill/>
            <a:miter lim="800000"/>
            <a:headEnd/>
            <a:tailEnd/>
          </a:ln>
        </p:spPr>
        <p:txBody>
          <a:bodyPr>
            <a:spAutoFit/>
          </a:bodyPr>
          <a:lstStyle/>
          <a:p>
            <a:r>
              <a:rPr lang="en-US" sz="2400">
                <a:latin typeface="Calibri" pitchFamily="34" charset="0"/>
              </a:rPr>
              <a:t>Science?  </a:t>
            </a:r>
          </a:p>
          <a:p>
            <a:pPr lvl="1">
              <a:buFont typeface="Arial" charset="0"/>
              <a:buChar char="•"/>
            </a:pPr>
            <a:r>
              <a:rPr lang="en-US">
                <a:latin typeface="Calibri" pitchFamily="34" charset="0"/>
              </a:rPr>
              <a:t>human exploration can do phenomenal science, far more than robotic probes – at far higher cost.  So you get a LOT of science.  </a:t>
            </a:r>
          </a:p>
          <a:p>
            <a:pPr lvl="1">
              <a:buFont typeface="Arial" charset="0"/>
              <a:buChar char="•"/>
            </a:pPr>
            <a:r>
              <a:rPr lang="en-US">
                <a:latin typeface="Calibri" pitchFamily="34" charset="0"/>
              </a:rPr>
              <a:t>BUT: there are other science investments with more science/$$</a:t>
            </a:r>
          </a:p>
          <a:p>
            <a:r>
              <a:rPr lang="en-US" sz="2400">
                <a:latin typeface="Calibri" pitchFamily="34" charset="0"/>
              </a:rPr>
              <a:t>International relations/national prestige?  NO</a:t>
            </a:r>
          </a:p>
          <a:p>
            <a:pPr lvl="1">
              <a:buFont typeface="Arial" charset="0"/>
              <a:buChar char="•"/>
            </a:pPr>
            <a:r>
              <a:rPr lang="en-US">
                <a:latin typeface="Calibri" pitchFamily="34" charset="0"/>
              </a:rPr>
              <a:t> Human space exploration projects the image of the country we want to be</a:t>
            </a:r>
          </a:p>
          <a:p>
            <a:pPr lvl="1">
              <a:buFont typeface="Arial" charset="0"/>
              <a:buChar char="•"/>
            </a:pPr>
            <a:r>
              <a:rPr lang="en-US">
                <a:latin typeface="Calibri" pitchFamily="34" charset="0"/>
              </a:rPr>
              <a:t> International cooperation in space provides important benefits</a:t>
            </a:r>
          </a:p>
          <a:p>
            <a:pPr lvl="1">
              <a:buFont typeface="Arial" charset="0"/>
              <a:buChar char="•"/>
            </a:pPr>
            <a:r>
              <a:rPr lang="en-US">
                <a:latin typeface="Calibri" pitchFamily="34" charset="0"/>
              </a:rPr>
              <a:t> BUT: while the benefits are real and significant, they don’t justify HSF and there are other arenas which could provide similar benefits</a:t>
            </a:r>
          </a:p>
          <a:p>
            <a:r>
              <a:rPr lang="en-US">
                <a:latin typeface="Calibri" pitchFamily="34" charset="0"/>
              </a:rPr>
              <a:t>Many other benefits of HSF, like technology – but again, if that particular benefit were the driver, would be other ways to get it.  So … Why?</a:t>
            </a:r>
          </a:p>
          <a:p>
            <a:endParaRPr lang="en-US">
              <a:latin typeface="Calibri" pitchFamily="34" charset="0"/>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04800" y="274638"/>
            <a:ext cx="8686800" cy="1020762"/>
          </a:xfrm>
        </p:spPr>
        <p:txBody>
          <a:bodyPr rtlCol="0">
            <a:normAutofit fontScale="90000"/>
          </a:bodyPr>
          <a:lstStyle/>
          <a:p>
            <a:pPr eaLnBrk="1" fontAlgn="auto" hangingPunct="1">
              <a:spcAft>
                <a:spcPts val="0"/>
              </a:spcAft>
              <a:defRPr/>
            </a:pPr>
            <a:r>
              <a:rPr lang="en-US" dirty="0" smtClean="0">
                <a:ea typeface="ＭＳ Ｐゴシック" pitchFamily="-110" charset="-128"/>
              </a:rPr>
              <a:t>Why have a human spaceflight program?</a:t>
            </a:r>
          </a:p>
        </p:txBody>
      </p:sp>
      <p:sp>
        <p:nvSpPr>
          <p:cNvPr id="4" name="TextBox 3"/>
          <p:cNvSpPr txBox="1"/>
          <p:nvPr/>
        </p:nvSpPr>
        <p:spPr>
          <a:xfrm>
            <a:off x="457200" y="1066800"/>
            <a:ext cx="8305800" cy="5416550"/>
          </a:xfrm>
          <a:prstGeom prst="rect">
            <a:avLst/>
          </a:prstGeom>
          <a:noFill/>
        </p:spPr>
        <p:txBody>
          <a:bodyPr>
            <a:spAutoFit/>
          </a:bodyPr>
          <a:lstStyle/>
          <a:p>
            <a:pPr fontAlgn="auto">
              <a:spcBef>
                <a:spcPts val="0"/>
              </a:spcBef>
              <a:spcAft>
                <a:spcPts val="0"/>
              </a:spcAft>
              <a:defRPr/>
            </a:pPr>
            <a:r>
              <a:rPr lang="en-US" sz="2400" dirty="0">
                <a:solidFill>
                  <a:schemeClr val="tx1">
                    <a:lumMod val="65000"/>
                    <a:lumOff val="35000"/>
                  </a:schemeClr>
                </a:solidFill>
                <a:latin typeface="+mn-lt"/>
                <a:cs typeface="+mn-cs"/>
              </a:rPr>
              <a:t>Science?  </a:t>
            </a:r>
          </a:p>
          <a:p>
            <a:pPr lvl="1" fontAlgn="auto">
              <a:spcBef>
                <a:spcPts val="0"/>
              </a:spcBef>
              <a:spcAft>
                <a:spcPts val="0"/>
              </a:spcAft>
              <a:buFont typeface="Arial" pitchFamily="34" charset="0"/>
              <a:buChar char="•"/>
              <a:defRPr/>
            </a:pPr>
            <a:r>
              <a:rPr lang="en-US" dirty="0">
                <a:solidFill>
                  <a:schemeClr val="tx1">
                    <a:lumMod val="65000"/>
                    <a:lumOff val="35000"/>
                  </a:schemeClr>
                </a:solidFill>
                <a:latin typeface="+mn-lt"/>
                <a:cs typeface="+mn-cs"/>
              </a:rPr>
              <a:t>human exploration can do phenomenal science, far more than robotic probes – at far higher cost.  So you get a LOT of science.  </a:t>
            </a:r>
          </a:p>
          <a:p>
            <a:pPr lvl="1" fontAlgn="auto">
              <a:spcBef>
                <a:spcPts val="0"/>
              </a:spcBef>
              <a:spcAft>
                <a:spcPts val="0"/>
              </a:spcAft>
              <a:buFont typeface="Arial" pitchFamily="34" charset="0"/>
              <a:buChar char="•"/>
              <a:defRPr/>
            </a:pPr>
            <a:r>
              <a:rPr lang="en-US" dirty="0">
                <a:solidFill>
                  <a:schemeClr val="tx1">
                    <a:lumMod val="65000"/>
                    <a:lumOff val="35000"/>
                  </a:schemeClr>
                </a:solidFill>
                <a:latin typeface="+mn-lt"/>
                <a:cs typeface="+mn-cs"/>
              </a:rPr>
              <a:t>BUT: there are other science investments with more science/$$</a:t>
            </a:r>
          </a:p>
          <a:p>
            <a:pPr fontAlgn="auto">
              <a:spcBef>
                <a:spcPts val="0"/>
              </a:spcBef>
              <a:spcAft>
                <a:spcPts val="0"/>
              </a:spcAft>
              <a:defRPr/>
            </a:pPr>
            <a:r>
              <a:rPr lang="en-US" sz="2400" dirty="0">
                <a:solidFill>
                  <a:schemeClr val="tx1">
                    <a:lumMod val="65000"/>
                    <a:lumOff val="35000"/>
                  </a:schemeClr>
                </a:solidFill>
                <a:latin typeface="+mn-lt"/>
                <a:cs typeface="+mn-cs"/>
              </a:rPr>
              <a:t>International relations/national prestige?  NO</a:t>
            </a:r>
          </a:p>
          <a:p>
            <a:pPr lvl="1" fontAlgn="auto">
              <a:spcBef>
                <a:spcPts val="0"/>
              </a:spcBef>
              <a:spcAft>
                <a:spcPts val="0"/>
              </a:spcAft>
              <a:buFont typeface="Arial" pitchFamily="34" charset="0"/>
              <a:buChar char="•"/>
              <a:defRPr/>
            </a:pPr>
            <a:r>
              <a:rPr lang="en-US" dirty="0">
                <a:solidFill>
                  <a:schemeClr val="tx1">
                    <a:lumMod val="65000"/>
                    <a:lumOff val="35000"/>
                  </a:schemeClr>
                </a:solidFill>
                <a:latin typeface="+mn-lt"/>
                <a:cs typeface="+mn-cs"/>
              </a:rPr>
              <a:t> Human space exploration projects the image of the country we want to be</a:t>
            </a:r>
          </a:p>
          <a:p>
            <a:pPr lvl="1" fontAlgn="auto">
              <a:spcBef>
                <a:spcPts val="0"/>
              </a:spcBef>
              <a:spcAft>
                <a:spcPts val="0"/>
              </a:spcAft>
              <a:buFont typeface="Arial" pitchFamily="34" charset="0"/>
              <a:buChar char="•"/>
              <a:defRPr/>
            </a:pPr>
            <a:r>
              <a:rPr lang="en-US" dirty="0">
                <a:solidFill>
                  <a:schemeClr val="tx1">
                    <a:lumMod val="65000"/>
                    <a:lumOff val="35000"/>
                  </a:schemeClr>
                </a:solidFill>
                <a:latin typeface="+mn-lt"/>
                <a:cs typeface="+mn-cs"/>
              </a:rPr>
              <a:t> International cooperation in space provides important benefits</a:t>
            </a:r>
          </a:p>
          <a:p>
            <a:pPr lvl="1" fontAlgn="auto">
              <a:spcBef>
                <a:spcPts val="0"/>
              </a:spcBef>
              <a:spcAft>
                <a:spcPts val="0"/>
              </a:spcAft>
              <a:buFont typeface="Arial" pitchFamily="34" charset="0"/>
              <a:buChar char="•"/>
              <a:defRPr/>
            </a:pPr>
            <a:r>
              <a:rPr lang="en-US" dirty="0">
                <a:solidFill>
                  <a:schemeClr val="tx1">
                    <a:lumMod val="65000"/>
                    <a:lumOff val="35000"/>
                  </a:schemeClr>
                </a:solidFill>
                <a:latin typeface="+mn-lt"/>
                <a:cs typeface="+mn-cs"/>
              </a:rPr>
              <a:t> BUT: while the benefits are real and significant, they don’t justify HSF and there are other arenas which could provide similar benefits</a:t>
            </a:r>
          </a:p>
          <a:p>
            <a:pPr fontAlgn="auto">
              <a:spcBef>
                <a:spcPts val="0"/>
              </a:spcBef>
              <a:spcAft>
                <a:spcPts val="0"/>
              </a:spcAft>
              <a:defRPr/>
            </a:pPr>
            <a:r>
              <a:rPr lang="en-US" dirty="0">
                <a:solidFill>
                  <a:schemeClr val="tx1">
                    <a:lumMod val="65000"/>
                    <a:lumOff val="35000"/>
                  </a:schemeClr>
                </a:solidFill>
                <a:latin typeface="+mn-lt"/>
                <a:cs typeface="+mn-cs"/>
              </a:rPr>
              <a:t>Many other benefits of HSF, like technology – but again, if that particular benefit were the driver, would be other ways to get it.  So … Why?</a:t>
            </a:r>
          </a:p>
          <a:p>
            <a:pPr marL="231775" indent="-231775" fontAlgn="auto">
              <a:spcBef>
                <a:spcPts val="600"/>
              </a:spcBef>
              <a:spcAft>
                <a:spcPts val="0"/>
              </a:spcAft>
              <a:defRPr/>
            </a:pPr>
            <a:r>
              <a:rPr lang="en-US" b="1" dirty="0">
                <a:latin typeface="+mn-lt"/>
                <a:cs typeface="+mn-cs"/>
              </a:rPr>
              <a:t>“There was consensus among the subgroup that the underlying reason why we do human spaceflight is the extension of human civilization beyond Earth and that this will first occur on Mars</a:t>
            </a:r>
          </a:p>
          <a:p>
            <a:pPr marL="688975" lvl="1" indent="-231775" fontAlgn="auto">
              <a:spcBef>
                <a:spcPts val="600"/>
              </a:spcBef>
              <a:spcAft>
                <a:spcPts val="0"/>
              </a:spcAft>
              <a:buFont typeface="Arial" charset="0"/>
              <a:buChar char="•"/>
              <a:defRPr/>
            </a:pPr>
            <a:r>
              <a:rPr lang="en-US" b="1" dirty="0">
                <a:latin typeface="+mn-lt"/>
                <a:cs typeface="+mn-cs"/>
              </a:rPr>
              <a:t>Luna is a potentially enabling resource outpost in that process and will serve as a demonstrator of technologies and operational capabilities needed for Martian exploration and eventual permanent presence”</a:t>
            </a:r>
          </a:p>
          <a:p>
            <a:pPr fontAlgn="auto">
              <a:spcBef>
                <a:spcPts val="0"/>
              </a:spcBef>
              <a:spcAft>
                <a:spcPts val="0"/>
              </a:spcAft>
              <a:defRPr/>
            </a:pPr>
            <a:endParaRPr lang="en-US" dirty="0">
              <a:latin typeface="+mn-lt"/>
              <a:cs typeface="+mn-cs"/>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Oval 224"/>
          <p:cNvSpPr/>
          <p:nvPr/>
        </p:nvSpPr>
        <p:spPr>
          <a:xfrm>
            <a:off x="457200" y="1905000"/>
            <a:ext cx="1219200" cy="914400"/>
          </a:xfrm>
          <a:prstGeom prst="ellipse">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sp>
        <p:nvSpPr>
          <p:cNvPr id="1029" name="TextBox 3"/>
          <p:cNvSpPr txBox="1">
            <a:spLocks noChangeArrowheads="1"/>
          </p:cNvSpPr>
          <p:nvPr/>
        </p:nvSpPr>
        <p:spPr bwMode="auto">
          <a:xfrm>
            <a:off x="533400" y="2036763"/>
            <a:ext cx="1066800" cy="708025"/>
          </a:xfrm>
          <a:prstGeom prst="rect">
            <a:avLst/>
          </a:prstGeom>
          <a:noFill/>
          <a:ln w="9525">
            <a:noFill/>
            <a:miter lim="800000"/>
            <a:headEnd/>
            <a:tailEnd/>
          </a:ln>
        </p:spPr>
        <p:txBody>
          <a:bodyPr>
            <a:spAutoFit/>
          </a:bodyPr>
          <a:lstStyle/>
          <a:p>
            <a:pPr algn="ctr"/>
            <a:r>
              <a:rPr lang="en-US" sz="2000" b="1">
                <a:solidFill>
                  <a:schemeClr val="bg1"/>
                </a:solidFill>
                <a:latin typeface="Calibri" pitchFamily="34" charset="0"/>
              </a:rPr>
              <a:t>Starting Point</a:t>
            </a:r>
          </a:p>
        </p:txBody>
      </p:sp>
      <p:cxnSp>
        <p:nvCxnSpPr>
          <p:cNvPr id="30" name="Straight Arrow Connector 29"/>
          <p:cNvCxnSpPr>
            <a:stCxn id="225" idx="6"/>
          </p:cNvCxnSpPr>
          <p:nvPr/>
        </p:nvCxnSpPr>
        <p:spPr>
          <a:xfrm flipV="1">
            <a:off x="1676400" y="1477963"/>
            <a:ext cx="685800" cy="884237"/>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32" name="Straight Arrow Connector 31"/>
          <p:cNvCxnSpPr>
            <a:stCxn id="225" idx="6"/>
          </p:cNvCxnSpPr>
          <p:nvPr/>
        </p:nvCxnSpPr>
        <p:spPr>
          <a:xfrm flipV="1">
            <a:off x="1676400" y="2087563"/>
            <a:ext cx="609600" cy="27463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stCxn id="225" idx="6"/>
          </p:cNvCxnSpPr>
          <p:nvPr/>
        </p:nvCxnSpPr>
        <p:spPr>
          <a:xfrm>
            <a:off x="1676400" y="2362200"/>
            <a:ext cx="457200" cy="228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225" idx="6"/>
          </p:cNvCxnSpPr>
          <p:nvPr/>
        </p:nvCxnSpPr>
        <p:spPr>
          <a:xfrm>
            <a:off x="1676400" y="2362200"/>
            <a:ext cx="609600" cy="8683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034" name="Group 166"/>
          <p:cNvGrpSpPr>
            <a:grpSpLocks/>
          </p:cNvGrpSpPr>
          <p:nvPr/>
        </p:nvGrpSpPr>
        <p:grpSpPr bwMode="auto">
          <a:xfrm>
            <a:off x="2209800" y="990600"/>
            <a:ext cx="1219200" cy="762000"/>
            <a:chOff x="381000" y="4114800"/>
            <a:chExt cx="1219200" cy="762000"/>
          </a:xfrm>
        </p:grpSpPr>
        <p:sp>
          <p:nvSpPr>
            <p:cNvPr id="1046" name="TextBox 167"/>
            <p:cNvSpPr txBox="1">
              <a:spLocks noChangeArrowheads="1"/>
            </p:cNvSpPr>
            <p:nvPr/>
          </p:nvSpPr>
          <p:spPr bwMode="auto">
            <a:xfrm>
              <a:off x="381000" y="4538246"/>
              <a:ext cx="990600" cy="338554"/>
            </a:xfrm>
            <a:prstGeom prst="rect">
              <a:avLst/>
            </a:prstGeom>
            <a:noFill/>
            <a:ln w="9525">
              <a:noFill/>
              <a:miter lim="800000"/>
              <a:headEnd/>
              <a:tailEnd/>
            </a:ln>
          </p:spPr>
          <p:txBody>
            <a:bodyPr>
              <a:spAutoFit/>
            </a:bodyPr>
            <a:lstStyle/>
            <a:p>
              <a:pPr algn="ctr"/>
              <a:r>
                <a:rPr lang="en-US" sz="1600">
                  <a:latin typeface="Calibri" pitchFamily="34" charset="0"/>
                </a:rPr>
                <a:t>ISS</a:t>
              </a:r>
            </a:p>
          </p:txBody>
        </p:sp>
        <p:pic>
          <p:nvPicPr>
            <p:cNvPr id="1047" name="Picture 348" descr="iss"/>
            <p:cNvPicPr preferRelativeResize="0">
              <a:picLocks noChangeAspect="1" noChangeArrowheads="1"/>
            </p:cNvPicPr>
            <p:nvPr/>
          </p:nvPicPr>
          <p:blipFill>
            <a:blip r:embed="rId4"/>
            <a:srcRect/>
            <a:stretch>
              <a:fillRect/>
            </a:stretch>
          </p:blipFill>
          <p:spPr bwMode="auto">
            <a:xfrm>
              <a:off x="609600" y="4114800"/>
              <a:ext cx="990600" cy="671513"/>
            </a:xfrm>
            <a:prstGeom prst="rect">
              <a:avLst/>
            </a:prstGeom>
            <a:noFill/>
            <a:ln w="9525">
              <a:noFill/>
              <a:miter lim="800000"/>
              <a:headEnd/>
              <a:tailEnd/>
            </a:ln>
          </p:spPr>
        </p:pic>
      </p:grpSp>
      <p:grpSp>
        <p:nvGrpSpPr>
          <p:cNvPr id="1035" name="Group 198"/>
          <p:cNvGrpSpPr>
            <a:grpSpLocks/>
          </p:cNvGrpSpPr>
          <p:nvPr/>
        </p:nvGrpSpPr>
        <p:grpSpPr bwMode="auto">
          <a:xfrm>
            <a:off x="2209800" y="1858963"/>
            <a:ext cx="1371600" cy="533400"/>
            <a:chOff x="1981200" y="1219200"/>
            <a:chExt cx="1371600" cy="533400"/>
          </a:xfrm>
        </p:grpSpPr>
        <p:sp>
          <p:nvSpPr>
            <p:cNvPr id="1045" name="TextBox 173"/>
            <p:cNvSpPr txBox="1">
              <a:spLocks noChangeArrowheads="1"/>
            </p:cNvSpPr>
            <p:nvPr/>
          </p:nvSpPr>
          <p:spPr bwMode="auto">
            <a:xfrm>
              <a:off x="1981200" y="1295400"/>
              <a:ext cx="990600" cy="338554"/>
            </a:xfrm>
            <a:prstGeom prst="rect">
              <a:avLst/>
            </a:prstGeom>
            <a:noFill/>
            <a:ln w="9525">
              <a:noFill/>
              <a:miter lim="800000"/>
              <a:headEnd/>
              <a:tailEnd/>
            </a:ln>
          </p:spPr>
          <p:txBody>
            <a:bodyPr>
              <a:spAutoFit/>
            </a:bodyPr>
            <a:lstStyle/>
            <a:p>
              <a:pPr algn="ctr"/>
              <a:r>
                <a:rPr lang="en-US" sz="1600">
                  <a:latin typeface="Calibri" pitchFamily="34" charset="0"/>
                </a:rPr>
                <a:t>Moon</a:t>
              </a:r>
            </a:p>
          </p:txBody>
        </p:sp>
        <p:graphicFrame>
          <p:nvGraphicFramePr>
            <p:cNvPr id="1027" name="Object 10"/>
            <p:cNvGraphicFramePr>
              <a:graphicFrameLocks noChangeAspect="1"/>
            </p:cNvGraphicFramePr>
            <p:nvPr/>
          </p:nvGraphicFramePr>
          <p:xfrm>
            <a:off x="2819400" y="1219200"/>
            <a:ext cx="533400" cy="533400"/>
          </p:xfrm>
          <a:graphic>
            <a:graphicData uri="http://schemas.openxmlformats.org/presentationml/2006/ole">
              <p:oleObj spid="_x0000_s1027" name="Image" r:id="rId5" imgW="3250794" imgH="3250794" progId="">
                <p:embed/>
              </p:oleObj>
            </a:graphicData>
          </a:graphic>
        </p:graphicFrame>
      </p:grpSp>
      <p:grpSp>
        <p:nvGrpSpPr>
          <p:cNvPr id="1036" name="Group 200"/>
          <p:cNvGrpSpPr>
            <a:grpSpLocks/>
          </p:cNvGrpSpPr>
          <p:nvPr/>
        </p:nvGrpSpPr>
        <p:grpSpPr bwMode="auto">
          <a:xfrm>
            <a:off x="2133600" y="3230563"/>
            <a:ext cx="1357313" cy="655637"/>
            <a:chOff x="1371600" y="2590800"/>
            <a:chExt cx="1356519" cy="655638"/>
          </a:xfrm>
        </p:grpSpPr>
        <p:sp>
          <p:nvSpPr>
            <p:cNvPr id="1043" name="TextBox 185"/>
            <p:cNvSpPr txBox="1">
              <a:spLocks noChangeArrowheads="1"/>
            </p:cNvSpPr>
            <p:nvPr/>
          </p:nvSpPr>
          <p:spPr bwMode="auto">
            <a:xfrm>
              <a:off x="1371600" y="2749342"/>
              <a:ext cx="990600" cy="338554"/>
            </a:xfrm>
            <a:prstGeom prst="rect">
              <a:avLst/>
            </a:prstGeom>
            <a:noFill/>
            <a:ln w="9525">
              <a:noFill/>
              <a:miter lim="800000"/>
              <a:headEnd/>
              <a:tailEnd/>
            </a:ln>
          </p:spPr>
          <p:txBody>
            <a:bodyPr>
              <a:spAutoFit/>
            </a:bodyPr>
            <a:lstStyle/>
            <a:p>
              <a:pPr algn="ctr"/>
              <a:r>
                <a:rPr lang="en-US" sz="1600">
                  <a:latin typeface="Calibri" pitchFamily="34" charset="0"/>
                </a:rPr>
                <a:t>Mars</a:t>
              </a:r>
            </a:p>
          </p:txBody>
        </p:sp>
        <p:pic>
          <p:nvPicPr>
            <p:cNvPr id="1044" name="Picture 279" descr="mars.png"/>
            <p:cNvPicPr>
              <a:picLocks noChangeAspect="1"/>
            </p:cNvPicPr>
            <p:nvPr/>
          </p:nvPicPr>
          <p:blipFill>
            <a:blip r:embed="rId6"/>
            <a:srcRect/>
            <a:stretch>
              <a:fillRect/>
            </a:stretch>
          </p:blipFill>
          <p:spPr bwMode="auto">
            <a:xfrm>
              <a:off x="2072481" y="2590800"/>
              <a:ext cx="655638" cy="655638"/>
            </a:xfrm>
            <a:prstGeom prst="rect">
              <a:avLst/>
            </a:prstGeom>
            <a:noFill/>
            <a:ln w="9525">
              <a:noFill/>
              <a:miter lim="800000"/>
              <a:headEnd/>
              <a:tailEnd/>
            </a:ln>
          </p:spPr>
        </p:pic>
      </p:grpSp>
      <p:grpSp>
        <p:nvGrpSpPr>
          <p:cNvPr id="1037" name="Group 92"/>
          <p:cNvGrpSpPr>
            <a:grpSpLocks/>
          </p:cNvGrpSpPr>
          <p:nvPr/>
        </p:nvGrpSpPr>
        <p:grpSpPr bwMode="auto">
          <a:xfrm>
            <a:off x="2252663" y="2540000"/>
            <a:ext cx="1481137" cy="584200"/>
            <a:chOff x="2057400" y="2006600"/>
            <a:chExt cx="1480422" cy="584200"/>
          </a:xfrm>
        </p:grpSpPr>
        <p:sp>
          <p:nvSpPr>
            <p:cNvPr id="1039" name="TextBox 179"/>
            <p:cNvSpPr txBox="1">
              <a:spLocks noChangeArrowheads="1"/>
            </p:cNvSpPr>
            <p:nvPr/>
          </p:nvSpPr>
          <p:spPr bwMode="auto">
            <a:xfrm>
              <a:off x="2057400" y="2006600"/>
              <a:ext cx="990600" cy="584200"/>
            </a:xfrm>
            <a:prstGeom prst="rect">
              <a:avLst/>
            </a:prstGeom>
            <a:noFill/>
            <a:ln w="9525">
              <a:noFill/>
              <a:miter lim="800000"/>
              <a:headEnd/>
              <a:tailEnd/>
            </a:ln>
          </p:spPr>
          <p:txBody>
            <a:bodyPr>
              <a:spAutoFit/>
            </a:bodyPr>
            <a:lstStyle/>
            <a:p>
              <a:pPr algn="ctr"/>
              <a:r>
                <a:rPr lang="en-US" sz="1600">
                  <a:latin typeface="Calibri" pitchFamily="34" charset="0"/>
                </a:rPr>
                <a:t>Flexible Path</a:t>
              </a:r>
            </a:p>
          </p:txBody>
        </p:sp>
        <p:grpSp>
          <p:nvGrpSpPr>
            <p:cNvPr id="1040" name="Group 89"/>
            <p:cNvGrpSpPr>
              <a:grpSpLocks/>
            </p:cNvGrpSpPr>
            <p:nvPr/>
          </p:nvGrpSpPr>
          <p:grpSpPr bwMode="auto">
            <a:xfrm>
              <a:off x="2971800" y="2052637"/>
              <a:ext cx="566022" cy="457200"/>
              <a:chOff x="4615578" y="2743200"/>
              <a:chExt cx="566022" cy="457200"/>
            </a:xfrm>
          </p:grpSpPr>
          <p:graphicFrame>
            <p:nvGraphicFramePr>
              <p:cNvPr id="1026" name="Object 8"/>
              <p:cNvGraphicFramePr>
                <a:graphicFrameLocks noChangeAspect="1"/>
              </p:cNvGraphicFramePr>
              <p:nvPr/>
            </p:nvGraphicFramePr>
            <p:xfrm>
              <a:off x="4648200" y="2743200"/>
              <a:ext cx="228781" cy="228713"/>
            </p:xfrm>
            <a:graphic>
              <a:graphicData uri="http://schemas.openxmlformats.org/presentationml/2006/ole">
                <p:oleObj spid="_x0000_s1026" name="Image" r:id="rId7" imgW="3250794" imgH="3250794" progId="">
                  <p:embed/>
                </p:oleObj>
              </a:graphicData>
            </a:graphic>
          </p:graphicFrame>
          <p:pic>
            <p:nvPicPr>
              <p:cNvPr id="1041" name="Picture 107" descr="Itokawa.png"/>
              <p:cNvPicPr>
                <a:picLocks noChangeAspect="1"/>
              </p:cNvPicPr>
              <p:nvPr/>
            </p:nvPicPr>
            <p:blipFill>
              <a:blip r:embed="rId8"/>
              <a:srcRect/>
              <a:stretch>
                <a:fillRect/>
              </a:stretch>
            </p:blipFill>
            <p:spPr bwMode="auto">
              <a:xfrm>
                <a:off x="4615578" y="3048000"/>
                <a:ext cx="261222" cy="152400"/>
              </a:xfrm>
              <a:prstGeom prst="rect">
                <a:avLst/>
              </a:prstGeom>
              <a:noFill/>
              <a:ln w="9525">
                <a:noFill/>
                <a:miter lim="800000"/>
                <a:headEnd/>
                <a:tailEnd/>
              </a:ln>
            </p:spPr>
          </p:pic>
          <p:pic>
            <p:nvPicPr>
              <p:cNvPr id="1042" name="Picture 279" descr="mars.png"/>
              <p:cNvPicPr>
                <a:picLocks noChangeAspect="1"/>
              </p:cNvPicPr>
              <p:nvPr/>
            </p:nvPicPr>
            <p:blipFill>
              <a:blip r:embed="rId9"/>
              <a:srcRect/>
              <a:stretch>
                <a:fillRect/>
              </a:stretch>
            </p:blipFill>
            <p:spPr bwMode="auto">
              <a:xfrm>
                <a:off x="4907052" y="2895600"/>
                <a:ext cx="274548" cy="274467"/>
              </a:xfrm>
              <a:prstGeom prst="rect">
                <a:avLst/>
              </a:prstGeom>
              <a:noFill/>
              <a:ln w="9525">
                <a:noFill/>
                <a:miter lim="800000"/>
                <a:headEnd/>
                <a:tailEnd/>
              </a:ln>
            </p:spPr>
          </p:pic>
        </p:grpSp>
      </p:grpSp>
      <p:sp>
        <p:nvSpPr>
          <p:cNvPr id="1038" name="Text Box 2"/>
          <p:cNvSpPr txBox="1">
            <a:spLocks noChangeArrowheads="1"/>
          </p:cNvSpPr>
          <p:nvPr/>
        </p:nvSpPr>
        <p:spPr bwMode="auto">
          <a:xfrm>
            <a:off x="838200" y="152400"/>
            <a:ext cx="7196138" cy="461963"/>
          </a:xfrm>
          <a:prstGeom prst="rect">
            <a:avLst/>
          </a:prstGeom>
          <a:noFill/>
          <a:ln w="9525">
            <a:noFill/>
            <a:miter lim="800000"/>
            <a:headEnd/>
            <a:tailEnd/>
          </a:ln>
        </p:spPr>
        <p:txBody>
          <a:bodyPr wrap="none">
            <a:spAutoFit/>
          </a:bodyPr>
          <a:lstStyle/>
          <a:p>
            <a:pPr algn="ctr"/>
            <a:r>
              <a:rPr lang="en-US" sz="2400" b="1">
                <a:latin typeface="Calibri" pitchFamily="34" charset="0"/>
              </a:rPr>
              <a:t>High Level Decision Evolution of the Committee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Oval 224"/>
          <p:cNvSpPr/>
          <p:nvPr/>
        </p:nvSpPr>
        <p:spPr>
          <a:xfrm>
            <a:off x="457200" y="1905000"/>
            <a:ext cx="1219200" cy="914400"/>
          </a:xfrm>
          <a:prstGeom prst="ellipse">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sp>
        <p:nvSpPr>
          <p:cNvPr id="42" name="Right Arrow 41"/>
          <p:cNvSpPr/>
          <p:nvPr/>
        </p:nvSpPr>
        <p:spPr>
          <a:xfrm>
            <a:off x="4267200" y="1981200"/>
            <a:ext cx="685800" cy="457200"/>
          </a:xfrm>
          <a:prstGeom prst="rightArrow">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sp>
        <p:nvSpPr>
          <p:cNvPr id="2056" name="TextBox 3"/>
          <p:cNvSpPr txBox="1">
            <a:spLocks noChangeArrowheads="1"/>
          </p:cNvSpPr>
          <p:nvPr/>
        </p:nvSpPr>
        <p:spPr bwMode="auto">
          <a:xfrm>
            <a:off x="533400" y="2036763"/>
            <a:ext cx="1066800" cy="708025"/>
          </a:xfrm>
          <a:prstGeom prst="rect">
            <a:avLst/>
          </a:prstGeom>
          <a:noFill/>
          <a:ln w="9525">
            <a:noFill/>
            <a:miter lim="800000"/>
            <a:headEnd/>
            <a:tailEnd/>
          </a:ln>
        </p:spPr>
        <p:txBody>
          <a:bodyPr>
            <a:spAutoFit/>
          </a:bodyPr>
          <a:lstStyle/>
          <a:p>
            <a:pPr algn="ctr"/>
            <a:r>
              <a:rPr lang="en-US" sz="2000" b="1">
                <a:solidFill>
                  <a:schemeClr val="bg1"/>
                </a:solidFill>
                <a:latin typeface="Calibri" pitchFamily="34" charset="0"/>
              </a:rPr>
              <a:t>Starting Point</a:t>
            </a:r>
          </a:p>
        </p:txBody>
      </p:sp>
      <p:cxnSp>
        <p:nvCxnSpPr>
          <p:cNvPr id="30" name="Straight Arrow Connector 29"/>
          <p:cNvCxnSpPr>
            <a:stCxn id="225" idx="6"/>
          </p:cNvCxnSpPr>
          <p:nvPr/>
        </p:nvCxnSpPr>
        <p:spPr>
          <a:xfrm flipV="1">
            <a:off x="1676400" y="1477963"/>
            <a:ext cx="685800" cy="884237"/>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32" name="Straight Arrow Connector 31"/>
          <p:cNvCxnSpPr>
            <a:stCxn id="225" idx="6"/>
          </p:cNvCxnSpPr>
          <p:nvPr/>
        </p:nvCxnSpPr>
        <p:spPr>
          <a:xfrm flipV="1">
            <a:off x="1676400" y="2087563"/>
            <a:ext cx="609600" cy="27463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stCxn id="225" idx="6"/>
          </p:cNvCxnSpPr>
          <p:nvPr/>
        </p:nvCxnSpPr>
        <p:spPr>
          <a:xfrm>
            <a:off x="1676400" y="2362200"/>
            <a:ext cx="457200" cy="228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225" idx="6"/>
          </p:cNvCxnSpPr>
          <p:nvPr/>
        </p:nvCxnSpPr>
        <p:spPr>
          <a:xfrm>
            <a:off x="1676400" y="2362200"/>
            <a:ext cx="609600" cy="8683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2061" name="Group 166"/>
          <p:cNvGrpSpPr>
            <a:grpSpLocks/>
          </p:cNvGrpSpPr>
          <p:nvPr/>
        </p:nvGrpSpPr>
        <p:grpSpPr bwMode="auto">
          <a:xfrm>
            <a:off x="2209800" y="990600"/>
            <a:ext cx="1219200" cy="762000"/>
            <a:chOff x="381000" y="4114800"/>
            <a:chExt cx="1219200" cy="762000"/>
          </a:xfrm>
        </p:grpSpPr>
        <p:sp>
          <p:nvSpPr>
            <p:cNvPr id="2089" name="TextBox 167"/>
            <p:cNvSpPr txBox="1">
              <a:spLocks noChangeArrowheads="1"/>
            </p:cNvSpPr>
            <p:nvPr/>
          </p:nvSpPr>
          <p:spPr bwMode="auto">
            <a:xfrm>
              <a:off x="381000" y="4538246"/>
              <a:ext cx="990600" cy="338554"/>
            </a:xfrm>
            <a:prstGeom prst="rect">
              <a:avLst/>
            </a:prstGeom>
            <a:noFill/>
            <a:ln w="9525">
              <a:noFill/>
              <a:miter lim="800000"/>
              <a:headEnd/>
              <a:tailEnd/>
            </a:ln>
          </p:spPr>
          <p:txBody>
            <a:bodyPr>
              <a:spAutoFit/>
            </a:bodyPr>
            <a:lstStyle/>
            <a:p>
              <a:pPr algn="ctr"/>
              <a:r>
                <a:rPr lang="en-US" sz="1600">
                  <a:latin typeface="Calibri" pitchFamily="34" charset="0"/>
                </a:rPr>
                <a:t>ISS</a:t>
              </a:r>
            </a:p>
          </p:txBody>
        </p:sp>
        <p:pic>
          <p:nvPicPr>
            <p:cNvPr id="2090" name="Picture 348" descr="iss"/>
            <p:cNvPicPr preferRelativeResize="0">
              <a:picLocks noChangeAspect="1" noChangeArrowheads="1"/>
            </p:cNvPicPr>
            <p:nvPr/>
          </p:nvPicPr>
          <p:blipFill>
            <a:blip r:embed="rId4"/>
            <a:srcRect/>
            <a:stretch>
              <a:fillRect/>
            </a:stretch>
          </p:blipFill>
          <p:spPr bwMode="auto">
            <a:xfrm>
              <a:off x="609600" y="4114800"/>
              <a:ext cx="990600" cy="671513"/>
            </a:xfrm>
            <a:prstGeom prst="rect">
              <a:avLst/>
            </a:prstGeom>
            <a:noFill/>
            <a:ln w="9525">
              <a:noFill/>
              <a:miter lim="800000"/>
              <a:headEnd/>
              <a:tailEnd/>
            </a:ln>
          </p:spPr>
        </p:pic>
      </p:grpSp>
      <p:grpSp>
        <p:nvGrpSpPr>
          <p:cNvPr id="2062" name="Group 198"/>
          <p:cNvGrpSpPr>
            <a:grpSpLocks/>
          </p:cNvGrpSpPr>
          <p:nvPr/>
        </p:nvGrpSpPr>
        <p:grpSpPr bwMode="auto">
          <a:xfrm>
            <a:off x="2209800" y="1858963"/>
            <a:ext cx="1371600" cy="533400"/>
            <a:chOff x="1981200" y="1219200"/>
            <a:chExt cx="1371600" cy="533400"/>
          </a:xfrm>
        </p:grpSpPr>
        <p:sp>
          <p:nvSpPr>
            <p:cNvPr id="2088" name="TextBox 173"/>
            <p:cNvSpPr txBox="1">
              <a:spLocks noChangeArrowheads="1"/>
            </p:cNvSpPr>
            <p:nvPr/>
          </p:nvSpPr>
          <p:spPr bwMode="auto">
            <a:xfrm>
              <a:off x="1981200" y="1295400"/>
              <a:ext cx="990600" cy="338554"/>
            </a:xfrm>
            <a:prstGeom prst="rect">
              <a:avLst/>
            </a:prstGeom>
            <a:noFill/>
            <a:ln w="9525">
              <a:noFill/>
              <a:miter lim="800000"/>
              <a:headEnd/>
              <a:tailEnd/>
            </a:ln>
          </p:spPr>
          <p:txBody>
            <a:bodyPr>
              <a:spAutoFit/>
            </a:bodyPr>
            <a:lstStyle/>
            <a:p>
              <a:pPr algn="ctr"/>
              <a:r>
                <a:rPr lang="en-US" sz="1600">
                  <a:latin typeface="Calibri" pitchFamily="34" charset="0"/>
                </a:rPr>
                <a:t>Moon</a:t>
              </a:r>
            </a:p>
          </p:txBody>
        </p:sp>
        <p:graphicFrame>
          <p:nvGraphicFramePr>
            <p:cNvPr id="2053" name="Object 10"/>
            <p:cNvGraphicFramePr>
              <a:graphicFrameLocks noChangeAspect="1"/>
            </p:cNvGraphicFramePr>
            <p:nvPr/>
          </p:nvGraphicFramePr>
          <p:xfrm>
            <a:off x="2819400" y="1219200"/>
            <a:ext cx="533400" cy="533400"/>
          </p:xfrm>
          <a:graphic>
            <a:graphicData uri="http://schemas.openxmlformats.org/presentationml/2006/ole">
              <p:oleObj spid="_x0000_s2053" name="Image" r:id="rId5" imgW="3250794" imgH="3250794" progId="">
                <p:embed/>
              </p:oleObj>
            </a:graphicData>
          </a:graphic>
        </p:graphicFrame>
      </p:grpSp>
      <p:grpSp>
        <p:nvGrpSpPr>
          <p:cNvPr id="2063" name="Group 200"/>
          <p:cNvGrpSpPr>
            <a:grpSpLocks/>
          </p:cNvGrpSpPr>
          <p:nvPr/>
        </p:nvGrpSpPr>
        <p:grpSpPr bwMode="auto">
          <a:xfrm>
            <a:off x="2133600" y="3230563"/>
            <a:ext cx="1357313" cy="655637"/>
            <a:chOff x="1371600" y="2590800"/>
            <a:chExt cx="1356519" cy="655638"/>
          </a:xfrm>
        </p:grpSpPr>
        <p:sp>
          <p:nvSpPr>
            <p:cNvPr id="2086" name="TextBox 185"/>
            <p:cNvSpPr txBox="1">
              <a:spLocks noChangeArrowheads="1"/>
            </p:cNvSpPr>
            <p:nvPr/>
          </p:nvSpPr>
          <p:spPr bwMode="auto">
            <a:xfrm>
              <a:off x="1371600" y="2749342"/>
              <a:ext cx="990600" cy="338554"/>
            </a:xfrm>
            <a:prstGeom prst="rect">
              <a:avLst/>
            </a:prstGeom>
            <a:noFill/>
            <a:ln w="9525">
              <a:noFill/>
              <a:miter lim="800000"/>
              <a:headEnd/>
              <a:tailEnd/>
            </a:ln>
          </p:spPr>
          <p:txBody>
            <a:bodyPr>
              <a:spAutoFit/>
            </a:bodyPr>
            <a:lstStyle/>
            <a:p>
              <a:pPr algn="ctr"/>
              <a:r>
                <a:rPr lang="en-US" sz="1600">
                  <a:latin typeface="Calibri" pitchFamily="34" charset="0"/>
                </a:rPr>
                <a:t>Mars</a:t>
              </a:r>
            </a:p>
          </p:txBody>
        </p:sp>
        <p:pic>
          <p:nvPicPr>
            <p:cNvPr id="2087" name="Picture 279" descr="mars.png"/>
            <p:cNvPicPr>
              <a:picLocks noChangeAspect="1"/>
            </p:cNvPicPr>
            <p:nvPr/>
          </p:nvPicPr>
          <p:blipFill>
            <a:blip r:embed="rId6"/>
            <a:srcRect/>
            <a:stretch>
              <a:fillRect/>
            </a:stretch>
          </p:blipFill>
          <p:spPr bwMode="auto">
            <a:xfrm>
              <a:off x="2072481" y="2590800"/>
              <a:ext cx="655638" cy="655638"/>
            </a:xfrm>
            <a:prstGeom prst="rect">
              <a:avLst/>
            </a:prstGeom>
            <a:noFill/>
            <a:ln w="9525">
              <a:noFill/>
              <a:miter lim="800000"/>
              <a:headEnd/>
              <a:tailEnd/>
            </a:ln>
          </p:spPr>
        </p:pic>
      </p:grpSp>
      <p:cxnSp>
        <p:nvCxnSpPr>
          <p:cNvPr id="55" name="Straight Arrow Connector 54"/>
          <p:cNvCxnSpPr/>
          <p:nvPr/>
        </p:nvCxnSpPr>
        <p:spPr bwMode="auto">
          <a:xfrm rot="5400000" flipH="1" flipV="1">
            <a:off x="6362700" y="1681163"/>
            <a:ext cx="685800" cy="609600"/>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57" name="Straight Arrow Connector 56"/>
          <p:cNvCxnSpPr/>
          <p:nvPr/>
        </p:nvCxnSpPr>
        <p:spPr bwMode="auto">
          <a:xfrm>
            <a:off x="6400800" y="2328863"/>
            <a:ext cx="533400" cy="1587"/>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62" name="Straight Arrow Connector 61"/>
          <p:cNvCxnSpPr/>
          <p:nvPr/>
        </p:nvCxnSpPr>
        <p:spPr bwMode="auto">
          <a:xfrm rot="16200000" flipH="1">
            <a:off x="6362700" y="2366963"/>
            <a:ext cx="762000" cy="685800"/>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grpSp>
        <p:nvGrpSpPr>
          <p:cNvPr id="2067" name="Group 169"/>
          <p:cNvGrpSpPr>
            <a:grpSpLocks/>
          </p:cNvGrpSpPr>
          <p:nvPr/>
        </p:nvGrpSpPr>
        <p:grpSpPr bwMode="auto">
          <a:xfrm>
            <a:off x="5181600" y="2100263"/>
            <a:ext cx="1219200" cy="762000"/>
            <a:chOff x="381000" y="4114800"/>
            <a:chExt cx="1219200" cy="762000"/>
          </a:xfrm>
        </p:grpSpPr>
        <p:sp>
          <p:nvSpPr>
            <p:cNvPr id="2084" name="TextBox 170"/>
            <p:cNvSpPr txBox="1">
              <a:spLocks noChangeArrowheads="1"/>
            </p:cNvSpPr>
            <p:nvPr/>
          </p:nvSpPr>
          <p:spPr bwMode="auto">
            <a:xfrm>
              <a:off x="381000" y="4538246"/>
              <a:ext cx="990600" cy="338554"/>
            </a:xfrm>
            <a:prstGeom prst="rect">
              <a:avLst/>
            </a:prstGeom>
            <a:noFill/>
            <a:ln w="9525">
              <a:noFill/>
              <a:miter lim="800000"/>
              <a:headEnd/>
              <a:tailEnd/>
            </a:ln>
          </p:spPr>
          <p:txBody>
            <a:bodyPr>
              <a:spAutoFit/>
            </a:bodyPr>
            <a:lstStyle/>
            <a:p>
              <a:pPr algn="ctr"/>
              <a:r>
                <a:rPr lang="en-US" sz="1600">
                  <a:latin typeface="Calibri" pitchFamily="34" charset="0"/>
                </a:rPr>
                <a:t>ISS</a:t>
              </a:r>
            </a:p>
          </p:txBody>
        </p:sp>
        <p:pic>
          <p:nvPicPr>
            <p:cNvPr id="2085" name="Picture 348" descr="iss"/>
            <p:cNvPicPr preferRelativeResize="0">
              <a:picLocks noChangeAspect="1" noChangeArrowheads="1"/>
            </p:cNvPicPr>
            <p:nvPr/>
          </p:nvPicPr>
          <p:blipFill>
            <a:blip r:embed="rId4"/>
            <a:srcRect/>
            <a:stretch>
              <a:fillRect/>
            </a:stretch>
          </p:blipFill>
          <p:spPr bwMode="auto">
            <a:xfrm>
              <a:off x="609600" y="4114800"/>
              <a:ext cx="990600" cy="671513"/>
            </a:xfrm>
            <a:prstGeom prst="rect">
              <a:avLst/>
            </a:prstGeom>
            <a:noFill/>
            <a:ln w="9525">
              <a:noFill/>
              <a:miter lim="800000"/>
              <a:headEnd/>
              <a:tailEnd/>
            </a:ln>
          </p:spPr>
        </p:pic>
      </p:grpSp>
      <p:grpSp>
        <p:nvGrpSpPr>
          <p:cNvPr id="2068" name="Group 88"/>
          <p:cNvGrpSpPr>
            <a:grpSpLocks/>
          </p:cNvGrpSpPr>
          <p:nvPr/>
        </p:nvGrpSpPr>
        <p:grpSpPr bwMode="auto">
          <a:xfrm>
            <a:off x="6934200" y="957263"/>
            <a:ext cx="990600" cy="871537"/>
            <a:chOff x="6934200" y="347663"/>
            <a:chExt cx="990600" cy="871696"/>
          </a:xfrm>
        </p:grpSpPr>
        <p:sp>
          <p:nvSpPr>
            <p:cNvPr id="2083" name="TextBox 176"/>
            <p:cNvSpPr txBox="1">
              <a:spLocks noChangeArrowheads="1"/>
            </p:cNvSpPr>
            <p:nvPr/>
          </p:nvSpPr>
          <p:spPr bwMode="auto">
            <a:xfrm>
              <a:off x="6934200" y="880905"/>
              <a:ext cx="990600" cy="338454"/>
            </a:xfrm>
            <a:prstGeom prst="rect">
              <a:avLst/>
            </a:prstGeom>
            <a:noFill/>
            <a:ln w="9525">
              <a:noFill/>
              <a:miter lim="800000"/>
              <a:headEnd/>
              <a:tailEnd/>
            </a:ln>
          </p:spPr>
          <p:txBody>
            <a:bodyPr>
              <a:spAutoFit/>
            </a:bodyPr>
            <a:lstStyle/>
            <a:p>
              <a:pPr algn="ctr"/>
              <a:r>
                <a:rPr lang="en-US" sz="1600">
                  <a:latin typeface="Calibri" pitchFamily="34" charset="0"/>
                </a:rPr>
                <a:t>Moon</a:t>
              </a:r>
            </a:p>
          </p:txBody>
        </p:sp>
        <p:graphicFrame>
          <p:nvGraphicFramePr>
            <p:cNvPr id="2052" name="Object 11"/>
            <p:cNvGraphicFramePr>
              <a:graphicFrameLocks noChangeAspect="1"/>
            </p:cNvGraphicFramePr>
            <p:nvPr/>
          </p:nvGraphicFramePr>
          <p:xfrm>
            <a:off x="7162800" y="347663"/>
            <a:ext cx="533400" cy="533242"/>
          </p:xfrm>
          <a:graphic>
            <a:graphicData uri="http://schemas.openxmlformats.org/presentationml/2006/ole">
              <p:oleObj spid="_x0000_s2052" name="Image" r:id="rId7" imgW="3250794" imgH="3250794" progId="">
                <p:embed/>
              </p:oleObj>
            </a:graphicData>
          </a:graphic>
        </p:graphicFrame>
      </p:grpSp>
      <p:grpSp>
        <p:nvGrpSpPr>
          <p:cNvPr id="2069" name="Group 97"/>
          <p:cNvGrpSpPr>
            <a:grpSpLocks/>
          </p:cNvGrpSpPr>
          <p:nvPr/>
        </p:nvGrpSpPr>
        <p:grpSpPr bwMode="auto">
          <a:xfrm>
            <a:off x="6934200" y="3014663"/>
            <a:ext cx="990600" cy="947737"/>
            <a:chOff x="6934200" y="2209665"/>
            <a:chExt cx="990600" cy="947873"/>
          </a:xfrm>
        </p:grpSpPr>
        <p:sp>
          <p:nvSpPr>
            <p:cNvPr id="2081" name="TextBox 188"/>
            <p:cNvSpPr txBox="1">
              <a:spLocks noChangeArrowheads="1"/>
            </p:cNvSpPr>
            <p:nvPr/>
          </p:nvSpPr>
          <p:spPr bwMode="auto">
            <a:xfrm>
              <a:off x="6934200" y="2819084"/>
              <a:ext cx="990600" cy="338454"/>
            </a:xfrm>
            <a:prstGeom prst="rect">
              <a:avLst/>
            </a:prstGeom>
            <a:noFill/>
            <a:ln w="9525">
              <a:noFill/>
              <a:miter lim="800000"/>
              <a:headEnd/>
              <a:tailEnd/>
            </a:ln>
          </p:spPr>
          <p:txBody>
            <a:bodyPr>
              <a:spAutoFit/>
            </a:bodyPr>
            <a:lstStyle/>
            <a:p>
              <a:pPr algn="ctr"/>
              <a:r>
                <a:rPr lang="en-US" sz="1600">
                  <a:latin typeface="Calibri" pitchFamily="34" charset="0"/>
                </a:rPr>
                <a:t>Mars</a:t>
              </a:r>
            </a:p>
          </p:txBody>
        </p:sp>
        <p:pic>
          <p:nvPicPr>
            <p:cNvPr id="2082" name="Picture 279" descr="mars.png"/>
            <p:cNvPicPr>
              <a:picLocks noChangeAspect="1"/>
            </p:cNvPicPr>
            <p:nvPr/>
          </p:nvPicPr>
          <p:blipFill>
            <a:blip r:embed="rId6"/>
            <a:srcRect/>
            <a:stretch>
              <a:fillRect/>
            </a:stretch>
          </p:blipFill>
          <p:spPr bwMode="auto">
            <a:xfrm>
              <a:off x="7101681" y="2209665"/>
              <a:ext cx="655638" cy="655444"/>
            </a:xfrm>
            <a:prstGeom prst="rect">
              <a:avLst/>
            </a:prstGeom>
            <a:noFill/>
            <a:ln w="9525">
              <a:noFill/>
              <a:miter lim="800000"/>
              <a:headEnd/>
              <a:tailEnd/>
            </a:ln>
          </p:spPr>
        </p:pic>
      </p:grpSp>
      <p:grpSp>
        <p:nvGrpSpPr>
          <p:cNvPr id="2070" name="Group 92"/>
          <p:cNvGrpSpPr>
            <a:grpSpLocks/>
          </p:cNvGrpSpPr>
          <p:nvPr/>
        </p:nvGrpSpPr>
        <p:grpSpPr bwMode="auto">
          <a:xfrm>
            <a:off x="2252663" y="2540000"/>
            <a:ext cx="1481137" cy="584200"/>
            <a:chOff x="2057400" y="2006600"/>
            <a:chExt cx="1480422" cy="584200"/>
          </a:xfrm>
        </p:grpSpPr>
        <p:sp>
          <p:nvSpPr>
            <p:cNvPr id="2077" name="TextBox 179"/>
            <p:cNvSpPr txBox="1">
              <a:spLocks noChangeArrowheads="1"/>
            </p:cNvSpPr>
            <p:nvPr/>
          </p:nvSpPr>
          <p:spPr bwMode="auto">
            <a:xfrm>
              <a:off x="2057400" y="2006600"/>
              <a:ext cx="990600" cy="584200"/>
            </a:xfrm>
            <a:prstGeom prst="rect">
              <a:avLst/>
            </a:prstGeom>
            <a:noFill/>
            <a:ln w="9525">
              <a:noFill/>
              <a:miter lim="800000"/>
              <a:headEnd/>
              <a:tailEnd/>
            </a:ln>
          </p:spPr>
          <p:txBody>
            <a:bodyPr>
              <a:spAutoFit/>
            </a:bodyPr>
            <a:lstStyle/>
            <a:p>
              <a:pPr algn="ctr"/>
              <a:r>
                <a:rPr lang="en-US" sz="1600">
                  <a:latin typeface="Calibri" pitchFamily="34" charset="0"/>
                </a:rPr>
                <a:t>Flexible Path</a:t>
              </a:r>
            </a:p>
          </p:txBody>
        </p:sp>
        <p:grpSp>
          <p:nvGrpSpPr>
            <p:cNvPr id="2078" name="Group 89"/>
            <p:cNvGrpSpPr>
              <a:grpSpLocks/>
            </p:cNvGrpSpPr>
            <p:nvPr/>
          </p:nvGrpSpPr>
          <p:grpSpPr bwMode="auto">
            <a:xfrm>
              <a:off x="2971800" y="2052637"/>
              <a:ext cx="566022" cy="457200"/>
              <a:chOff x="4615578" y="2743200"/>
              <a:chExt cx="566022" cy="457200"/>
            </a:xfrm>
          </p:grpSpPr>
          <p:graphicFrame>
            <p:nvGraphicFramePr>
              <p:cNvPr id="2051" name="Object 8"/>
              <p:cNvGraphicFramePr>
                <a:graphicFrameLocks noChangeAspect="1"/>
              </p:cNvGraphicFramePr>
              <p:nvPr/>
            </p:nvGraphicFramePr>
            <p:xfrm>
              <a:off x="4648200" y="2743200"/>
              <a:ext cx="228781" cy="228713"/>
            </p:xfrm>
            <a:graphic>
              <a:graphicData uri="http://schemas.openxmlformats.org/presentationml/2006/ole">
                <p:oleObj spid="_x0000_s2051" name="Image" r:id="rId8" imgW="3250794" imgH="3250794" progId="">
                  <p:embed/>
                </p:oleObj>
              </a:graphicData>
            </a:graphic>
          </p:graphicFrame>
          <p:pic>
            <p:nvPicPr>
              <p:cNvPr id="2079" name="Picture 107" descr="Itokawa.png"/>
              <p:cNvPicPr>
                <a:picLocks noChangeAspect="1"/>
              </p:cNvPicPr>
              <p:nvPr/>
            </p:nvPicPr>
            <p:blipFill>
              <a:blip r:embed="rId9"/>
              <a:srcRect/>
              <a:stretch>
                <a:fillRect/>
              </a:stretch>
            </p:blipFill>
            <p:spPr bwMode="auto">
              <a:xfrm>
                <a:off x="4615578" y="3048000"/>
                <a:ext cx="261222" cy="152400"/>
              </a:xfrm>
              <a:prstGeom prst="rect">
                <a:avLst/>
              </a:prstGeom>
              <a:noFill/>
              <a:ln w="9525">
                <a:noFill/>
                <a:miter lim="800000"/>
                <a:headEnd/>
                <a:tailEnd/>
              </a:ln>
            </p:spPr>
          </p:pic>
          <p:pic>
            <p:nvPicPr>
              <p:cNvPr id="2080" name="Picture 279" descr="mars.png"/>
              <p:cNvPicPr>
                <a:picLocks noChangeAspect="1"/>
              </p:cNvPicPr>
              <p:nvPr/>
            </p:nvPicPr>
            <p:blipFill>
              <a:blip r:embed="rId10"/>
              <a:srcRect/>
              <a:stretch>
                <a:fillRect/>
              </a:stretch>
            </p:blipFill>
            <p:spPr bwMode="auto">
              <a:xfrm>
                <a:off x="4907052" y="2895600"/>
                <a:ext cx="274548" cy="274467"/>
              </a:xfrm>
              <a:prstGeom prst="rect">
                <a:avLst/>
              </a:prstGeom>
              <a:noFill/>
              <a:ln w="9525">
                <a:noFill/>
                <a:miter lim="800000"/>
                <a:headEnd/>
                <a:tailEnd/>
              </a:ln>
            </p:spPr>
          </p:pic>
        </p:grpSp>
      </p:grpSp>
      <p:grpSp>
        <p:nvGrpSpPr>
          <p:cNvPr id="2071" name="Group 98"/>
          <p:cNvGrpSpPr>
            <a:grpSpLocks/>
          </p:cNvGrpSpPr>
          <p:nvPr/>
        </p:nvGrpSpPr>
        <p:grpSpPr bwMode="auto">
          <a:xfrm>
            <a:off x="6934200" y="1947863"/>
            <a:ext cx="990600" cy="990600"/>
            <a:chOff x="6934200" y="1143000"/>
            <a:chExt cx="990600" cy="990600"/>
          </a:xfrm>
        </p:grpSpPr>
        <p:sp>
          <p:nvSpPr>
            <p:cNvPr id="2073" name="TextBox 182"/>
            <p:cNvSpPr txBox="1">
              <a:spLocks noChangeArrowheads="1"/>
            </p:cNvSpPr>
            <p:nvPr/>
          </p:nvSpPr>
          <p:spPr bwMode="auto">
            <a:xfrm>
              <a:off x="6934200" y="1548998"/>
              <a:ext cx="990600" cy="584602"/>
            </a:xfrm>
            <a:prstGeom prst="rect">
              <a:avLst/>
            </a:prstGeom>
            <a:noFill/>
            <a:ln w="9525">
              <a:noFill/>
              <a:miter lim="800000"/>
              <a:headEnd/>
              <a:tailEnd/>
            </a:ln>
          </p:spPr>
          <p:txBody>
            <a:bodyPr>
              <a:spAutoFit/>
            </a:bodyPr>
            <a:lstStyle/>
            <a:p>
              <a:pPr algn="ctr"/>
              <a:r>
                <a:rPr lang="en-US" sz="1600">
                  <a:latin typeface="Calibri" pitchFamily="34" charset="0"/>
                </a:rPr>
                <a:t>Flexible Path</a:t>
              </a:r>
            </a:p>
          </p:txBody>
        </p:sp>
        <p:grpSp>
          <p:nvGrpSpPr>
            <p:cNvPr id="2074" name="Group 93"/>
            <p:cNvGrpSpPr>
              <a:grpSpLocks/>
            </p:cNvGrpSpPr>
            <p:nvPr/>
          </p:nvGrpSpPr>
          <p:grpSpPr bwMode="auto">
            <a:xfrm>
              <a:off x="7162800" y="1143000"/>
              <a:ext cx="566022" cy="457200"/>
              <a:chOff x="4615578" y="2743200"/>
              <a:chExt cx="566022" cy="457200"/>
            </a:xfrm>
          </p:grpSpPr>
          <p:graphicFrame>
            <p:nvGraphicFramePr>
              <p:cNvPr id="2050" name="Object 7"/>
              <p:cNvGraphicFramePr>
                <a:graphicFrameLocks noChangeAspect="1"/>
              </p:cNvGraphicFramePr>
              <p:nvPr/>
            </p:nvGraphicFramePr>
            <p:xfrm>
              <a:off x="4648200" y="2743200"/>
              <a:ext cx="228781" cy="228713"/>
            </p:xfrm>
            <a:graphic>
              <a:graphicData uri="http://schemas.openxmlformats.org/presentationml/2006/ole">
                <p:oleObj spid="_x0000_s2050" name="Image" r:id="rId11" imgW="3250794" imgH="3250794" progId="">
                  <p:embed/>
                </p:oleObj>
              </a:graphicData>
            </a:graphic>
          </p:graphicFrame>
          <p:pic>
            <p:nvPicPr>
              <p:cNvPr id="2075" name="Picture 107" descr="Itokawa.png"/>
              <p:cNvPicPr>
                <a:picLocks noChangeAspect="1"/>
              </p:cNvPicPr>
              <p:nvPr/>
            </p:nvPicPr>
            <p:blipFill>
              <a:blip r:embed="rId9"/>
              <a:srcRect/>
              <a:stretch>
                <a:fillRect/>
              </a:stretch>
            </p:blipFill>
            <p:spPr bwMode="auto">
              <a:xfrm>
                <a:off x="4615578" y="3048000"/>
                <a:ext cx="261222" cy="152400"/>
              </a:xfrm>
              <a:prstGeom prst="rect">
                <a:avLst/>
              </a:prstGeom>
              <a:noFill/>
              <a:ln w="9525">
                <a:noFill/>
                <a:miter lim="800000"/>
                <a:headEnd/>
                <a:tailEnd/>
              </a:ln>
            </p:spPr>
          </p:pic>
          <p:pic>
            <p:nvPicPr>
              <p:cNvPr id="2076" name="Picture 279" descr="mars.png"/>
              <p:cNvPicPr>
                <a:picLocks noChangeAspect="1"/>
              </p:cNvPicPr>
              <p:nvPr/>
            </p:nvPicPr>
            <p:blipFill>
              <a:blip r:embed="rId10"/>
              <a:srcRect/>
              <a:stretch>
                <a:fillRect/>
              </a:stretch>
            </p:blipFill>
            <p:spPr bwMode="auto">
              <a:xfrm>
                <a:off x="4907052" y="2895600"/>
                <a:ext cx="274548" cy="274467"/>
              </a:xfrm>
              <a:prstGeom prst="rect">
                <a:avLst/>
              </a:prstGeom>
              <a:noFill/>
              <a:ln w="9525">
                <a:noFill/>
                <a:miter lim="800000"/>
                <a:headEnd/>
                <a:tailEnd/>
              </a:ln>
            </p:spPr>
          </p:pic>
        </p:grpSp>
      </p:grpSp>
      <p:sp>
        <p:nvSpPr>
          <p:cNvPr id="2072" name="Text Box 2"/>
          <p:cNvSpPr txBox="1">
            <a:spLocks noChangeArrowheads="1"/>
          </p:cNvSpPr>
          <p:nvPr/>
        </p:nvSpPr>
        <p:spPr bwMode="auto">
          <a:xfrm>
            <a:off x="838200" y="152400"/>
            <a:ext cx="7196138" cy="461963"/>
          </a:xfrm>
          <a:prstGeom prst="rect">
            <a:avLst/>
          </a:prstGeom>
          <a:noFill/>
          <a:ln w="9525">
            <a:noFill/>
            <a:miter lim="800000"/>
            <a:headEnd/>
            <a:tailEnd/>
          </a:ln>
        </p:spPr>
        <p:txBody>
          <a:bodyPr wrap="none">
            <a:spAutoFit/>
          </a:bodyPr>
          <a:lstStyle/>
          <a:p>
            <a:pPr algn="ctr"/>
            <a:r>
              <a:rPr lang="en-US" sz="2400" b="1">
                <a:latin typeface="Calibri" pitchFamily="34" charset="0"/>
              </a:rPr>
              <a:t>High Level Decision Evolution of the Committee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Oval 224"/>
          <p:cNvSpPr/>
          <p:nvPr/>
        </p:nvSpPr>
        <p:spPr>
          <a:xfrm>
            <a:off x="457200" y="1905000"/>
            <a:ext cx="1219200" cy="914400"/>
          </a:xfrm>
          <a:prstGeom prst="ellipse">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sp>
        <p:nvSpPr>
          <p:cNvPr id="42" name="Right Arrow 41"/>
          <p:cNvSpPr/>
          <p:nvPr/>
        </p:nvSpPr>
        <p:spPr>
          <a:xfrm>
            <a:off x="4267200" y="1981200"/>
            <a:ext cx="685800" cy="457200"/>
          </a:xfrm>
          <a:prstGeom prst="rightArrow">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sp>
        <p:nvSpPr>
          <p:cNvPr id="66" name="Right Arrow 65"/>
          <p:cNvSpPr/>
          <p:nvPr/>
        </p:nvSpPr>
        <p:spPr>
          <a:xfrm rot="5400000">
            <a:off x="6286500" y="3924300"/>
            <a:ext cx="685800" cy="457200"/>
          </a:xfrm>
          <a:prstGeom prst="rightArrow">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grpSp>
        <p:nvGrpSpPr>
          <p:cNvPr id="3083" name="Group 125"/>
          <p:cNvGrpSpPr>
            <a:grpSpLocks/>
          </p:cNvGrpSpPr>
          <p:nvPr/>
        </p:nvGrpSpPr>
        <p:grpSpPr bwMode="auto">
          <a:xfrm>
            <a:off x="5334000" y="4800600"/>
            <a:ext cx="3657600" cy="1371600"/>
            <a:chOff x="5334000" y="4419600"/>
            <a:chExt cx="3657600" cy="1371600"/>
          </a:xfrm>
        </p:grpSpPr>
        <p:cxnSp>
          <p:nvCxnSpPr>
            <p:cNvPr id="79" name="Straight Arrow Connector 78"/>
            <p:cNvCxnSpPr/>
            <p:nvPr/>
          </p:nvCxnSpPr>
          <p:spPr bwMode="auto">
            <a:xfrm flipV="1">
              <a:off x="6553200" y="4800600"/>
              <a:ext cx="457200" cy="381000"/>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80" name="Straight Arrow Connector 79"/>
            <p:cNvCxnSpPr/>
            <p:nvPr/>
          </p:nvCxnSpPr>
          <p:spPr bwMode="auto">
            <a:xfrm>
              <a:off x="6553200" y="5181600"/>
              <a:ext cx="381000" cy="304800"/>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84" name="Straight Arrow Connector 83"/>
            <p:cNvCxnSpPr/>
            <p:nvPr/>
          </p:nvCxnSpPr>
          <p:spPr bwMode="auto">
            <a:xfrm>
              <a:off x="7772400" y="4800600"/>
              <a:ext cx="381000" cy="152400"/>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85" name="Straight Arrow Connector 84"/>
            <p:cNvCxnSpPr/>
            <p:nvPr/>
          </p:nvCxnSpPr>
          <p:spPr bwMode="auto">
            <a:xfrm flipV="1">
              <a:off x="7772400" y="5334000"/>
              <a:ext cx="381000" cy="152400"/>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grpSp>
          <p:nvGrpSpPr>
            <p:cNvPr id="3128" name="Group 125"/>
            <p:cNvGrpSpPr>
              <a:grpSpLocks/>
            </p:cNvGrpSpPr>
            <p:nvPr/>
          </p:nvGrpSpPr>
          <p:grpSpPr bwMode="auto">
            <a:xfrm>
              <a:off x="6896100" y="4419600"/>
              <a:ext cx="990600" cy="871954"/>
              <a:chOff x="2438400" y="4038600"/>
              <a:chExt cx="990600" cy="871954"/>
            </a:xfrm>
          </p:grpSpPr>
          <p:sp>
            <p:nvSpPr>
              <p:cNvPr id="3135" name="TextBox 126"/>
              <p:cNvSpPr txBox="1">
                <a:spLocks noChangeArrowheads="1"/>
              </p:cNvSpPr>
              <p:nvPr/>
            </p:nvSpPr>
            <p:spPr bwMode="auto">
              <a:xfrm>
                <a:off x="2438400" y="4572000"/>
                <a:ext cx="990600" cy="338554"/>
              </a:xfrm>
              <a:prstGeom prst="rect">
                <a:avLst/>
              </a:prstGeom>
              <a:noFill/>
              <a:ln w="9525">
                <a:noFill/>
                <a:miter lim="800000"/>
                <a:headEnd/>
                <a:tailEnd/>
              </a:ln>
            </p:spPr>
            <p:txBody>
              <a:bodyPr>
                <a:spAutoFit/>
              </a:bodyPr>
              <a:lstStyle/>
              <a:p>
                <a:pPr algn="ctr"/>
                <a:r>
                  <a:rPr lang="en-US" sz="1600">
                    <a:latin typeface="Calibri" pitchFamily="34" charset="0"/>
                  </a:rPr>
                  <a:t>Moon</a:t>
                </a:r>
              </a:p>
            </p:txBody>
          </p:sp>
          <p:graphicFrame>
            <p:nvGraphicFramePr>
              <p:cNvPr id="3079" name="Object 7"/>
              <p:cNvGraphicFramePr>
                <a:graphicFrameLocks noChangeAspect="1"/>
              </p:cNvGraphicFramePr>
              <p:nvPr/>
            </p:nvGraphicFramePr>
            <p:xfrm>
              <a:off x="2667000" y="4038600"/>
              <a:ext cx="533400" cy="533400"/>
            </p:xfrm>
            <a:graphic>
              <a:graphicData uri="http://schemas.openxmlformats.org/presentationml/2006/ole">
                <p:oleObj spid="_x0000_s3079" name="Image" r:id="rId4" imgW="3250794" imgH="3250794" progId="">
                  <p:embed/>
                </p:oleObj>
              </a:graphicData>
            </a:graphic>
          </p:graphicFrame>
        </p:grpSp>
        <p:grpSp>
          <p:nvGrpSpPr>
            <p:cNvPr id="3129" name="Group 134"/>
            <p:cNvGrpSpPr>
              <a:grpSpLocks/>
            </p:cNvGrpSpPr>
            <p:nvPr/>
          </p:nvGrpSpPr>
          <p:grpSpPr bwMode="auto">
            <a:xfrm>
              <a:off x="8001000" y="4843046"/>
              <a:ext cx="990600" cy="948154"/>
              <a:chOff x="2971800" y="4953000"/>
              <a:chExt cx="990600" cy="948154"/>
            </a:xfrm>
          </p:grpSpPr>
          <p:sp>
            <p:nvSpPr>
              <p:cNvPr id="3133" name="TextBox 135"/>
              <p:cNvSpPr txBox="1">
                <a:spLocks noChangeArrowheads="1"/>
              </p:cNvSpPr>
              <p:nvPr/>
            </p:nvSpPr>
            <p:spPr bwMode="auto">
              <a:xfrm>
                <a:off x="2971800" y="5562600"/>
                <a:ext cx="990600" cy="338554"/>
              </a:xfrm>
              <a:prstGeom prst="rect">
                <a:avLst/>
              </a:prstGeom>
              <a:noFill/>
              <a:ln w="9525">
                <a:noFill/>
                <a:miter lim="800000"/>
                <a:headEnd/>
                <a:tailEnd/>
              </a:ln>
            </p:spPr>
            <p:txBody>
              <a:bodyPr>
                <a:spAutoFit/>
              </a:bodyPr>
              <a:lstStyle/>
              <a:p>
                <a:pPr algn="ctr"/>
                <a:r>
                  <a:rPr lang="en-US" sz="1600">
                    <a:latin typeface="Calibri" pitchFamily="34" charset="0"/>
                  </a:rPr>
                  <a:t>Mars</a:t>
                </a:r>
              </a:p>
            </p:txBody>
          </p:sp>
          <p:pic>
            <p:nvPicPr>
              <p:cNvPr id="3134" name="Picture 279" descr="mars.png"/>
              <p:cNvPicPr>
                <a:picLocks noChangeAspect="1"/>
              </p:cNvPicPr>
              <p:nvPr/>
            </p:nvPicPr>
            <p:blipFill>
              <a:blip r:embed="rId5"/>
              <a:srcRect/>
              <a:stretch>
                <a:fillRect/>
              </a:stretch>
            </p:blipFill>
            <p:spPr bwMode="auto">
              <a:xfrm>
                <a:off x="3139281" y="4953000"/>
                <a:ext cx="655638" cy="655638"/>
              </a:xfrm>
              <a:prstGeom prst="rect">
                <a:avLst/>
              </a:prstGeom>
              <a:noFill/>
              <a:ln w="9525">
                <a:noFill/>
                <a:miter lim="800000"/>
                <a:headEnd/>
                <a:tailEnd/>
              </a:ln>
            </p:spPr>
          </p:pic>
        </p:grpSp>
        <p:grpSp>
          <p:nvGrpSpPr>
            <p:cNvPr id="3130" name="Group 137"/>
            <p:cNvGrpSpPr>
              <a:grpSpLocks/>
            </p:cNvGrpSpPr>
            <p:nvPr/>
          </p:nvGrpSpPr>
          <p:grpSpPr bwMode="auto">
            <a:xfrm>
              <a:off x="5334000" y="4800600"/>
              <a:ext cx="1219200" cy="762000"/>
              <a:chOff x="381000" y="4114800"/>
              <a:chExt cx="1219200" cy="762000"/>
            </a:xfrm>
          </p:grpSpPr>
          <p:sp>
            <p:nvSpPr>
              <p:cNvPr id="3131" name="TextBox 138"/>
              <p:cNvSpPr txBox="1">
                <a:spLocks noChangeArrowheads="1"/>
              </p:cNvSpPr>
              <p:nvPr/>
            </p:nvSpPr>
            <p:spPr bwMode="auto">
              <a:xfrm>
                <a:off x="381000" y="4538246"/>
                <a:ext cx="990600" cy="338554"/>
              </a:xfrm>
              <a:prstGeom prst="rect">
                <a:avLst/>
              </a:prstGeom>
              <a:noFill/>
              <a:ln w="9525">
                <a:noFill/>
                <a:miter lim="800000"/>
                <a:headEnd/>
                <a:tailEnd/>
              </a:ln>
            </p:spPr>
            <p:txBody>
              <a:bodyPr>
                <a:spAutoFit/>
              </a:bodyPr>
              <a:lstStyle/>
              <a:p>
                <a:pPr algn="ctr"/>
                <a:r>
                  <a:rPr lang="en-US" sz="1600">
                    <a:latin typeface="Calibri" pitchFamily="34" charset="0"/>
                  </a:rPr>
                  <a:t>ISS</a:t>
                </a:r>
              </a:p>
            </p:txBody>
          </p:sp>
          <p:pic>
            <p:nvPicPr>
              <p:cNvPr id="3132" name="Picture 348" descr="iss"/>
              <p:cNvPicPr preferRelativeResize="0">
                <a:picLocks noChangeAspect="1" noChangeArrowheads="1"/>
              </p:cNvPicPr>
              <p:nvPr/>
            </p:nvPicPr>
            <p:blipFill>
              <a:blip r:embed="rId6"/>
              <a:srcRect/>
              <a:stretch>
                <a:fillRect/>
              </a:stretch>
            </p:blipFill>
            <p:spPr bwMode="auto">
              <a:xfrm>
                <a:off x="609600" y="4114800"/>
                <a:ext cx="990600" cy="671513"/>
              </a:xfrm>
              <a:prstGeom prst="rect">
                <a:avLst/>
              </a:prstGeom>
              <a:noFill/>
              <a:ln w="9525">
                <a:noFill/>
                <a:miter lim="800000"/>
                <a:headEnd/>
                <a:tailEnd/>
              </a:ln>
            </p:spPr>
          </p:pic>
        </p:grpSp>
      </p:grpSp>
      <p:sp>
        <p:nvSpPr>
          <p:cNvPr id="3084" name="TextBox 3"/>
          <p:cNvSpPr txBox="1">
            <a:spLocks noChangeArrowheads="1"/>
          </p:cNvSpPr>
          <p:nvPr/>
        </p:nvSpPr>
        <p:spPr bwMode="auto">
          <a:xfrm>
            <a:off x="533400" y="2036763"/>
            <a:ext cx="1066800" cy="708025"/>
          </a:xfrm>
          <a:prstGeom prst="rect">
            <a:avLst/>
          </a:prstGeom>
          <a:noFill/>
          <a:ln w="9525">
            <a:noFill/>
            <a:miter lim="800000"/>
            <a:headEnd/>
            <a:tailEnd/>
          </a:ln>
        </p:spPr>
        <p:txBody>
          <a:bodyPr>
            <a:spAutoFit/>
          </a:bodyPr>
          <a:lstStyle/>
          <a:p>
            <a:pPr algn="ctr"/>
            <a:r>
              <a:rPr lang="en-US" sz="2000" b="1">
                <a:solidFill>
                  <a:schemeClr val="bg1"/>
                </a:solidFill>
                <a:latin typeface="Calibri" pitchFamily="34" charset="0"/>
              </a:rPr>
              <a:t>Starting Point</a:t>
            </a:r>
          </a:p>
        </p:txBody>
      </p:sp>
      <p:cxnSp>
        <p:nvCxnSpPr>
          <p:cNvPr id="30" name="Straight Arrow Connector 29"/>
          <p:cNvCxnSpPr>
            <a:stCxn id="225" idx="6"/>
          </p:cNvCxnSpPr>
          <p:nvPr/>
        </p:nvCxnSpPr>
        <p:spPr>
          <a:xfrm flipV="1">
            <a:off x="1676400" y="1477963"/>
            <a:ext cx="685800" cy="884237"/>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32" name="Straight Arrow Connector 31"/>
          <p:cNvCxnSpPr>
            <a:stCxn id="225" idx="6"/>
          </p:cNvCxnSpPr>
          <p:nvPr/>
        </p:nvCxnSpPr>
        <p:spPr>
          <a:xfrm flipV="1">
            <a:off x="1676400" y="2087563"/>
            <a:ext cx="609600" cy="27463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stCxn id="225" idx="6"/>
          </p:cNvCxnSpPr>
          <p:nvPr/>
        </p:nvCxnSpPr>
        <p:spPr>
          <a:xfrm>
            <a:off x="1676400" y="2362200"/>
            <a:ext cx="457200" cy="228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225" idx="6"/>
          </p:cNvCxnSpPr>
          <p:nvPr/>
        </p:nvCxnSpPr>
        <p:spPr>
          <a:xfrm>
            <a:off x="1676400" y="2362200"/>
            <a:ext cx="609600" cy="8683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3089" name="Group 166"/>
          <p:cNvGrpSpPr>
            <a:grpSpLocks/>
          </p:cNvGrpSpPr>
          <p:nvPr/>
        </p:nvGrpSpPr>
        <p:grpSpPr bwMode="auto">
          <a:xfrm>
            <a:off x="2209800" y="990600"/>
            <a:ext cx="1219200" cy="762000"/>
            <a:chOff x="381000" y="4114800"/>
            <a:chExt cx="1219200" cy="762000"/>
          </a:xfrm>
        </p:grpSpPr>
        <p:sp>
          <p:nvSpPr>
            <p:cNvPr id="3122" name="TextBox 167"/>
            <p:cNvSpPr txBox="1">
              <a:spLocks noChangeArrowheads="1"/>
            </p:cNvSpPr>
            <p:nvPr/>
          </p:nvSpPr>
          <p:spPr bwMode="auto">
            <a:xfrm>
              <a:off x="381000" y="4538246"/>
              <a:ext cx="990600" cy="338554"/>
            </a:xfrm>
            <a:prstGeom prst="rect">
              <a:avLst/>
            </a:prstGeom>
            <a:noFill/>
            <a:ln w="9525">
              <a:noFill/>
              <a:miter lim="800000"/>
              <a:headEnd/>
              <a:tailEnd/>
            </a:ln>
          </p:spPr>
          <p:txBody>
            <a:bodyPr>
              <a:spAutoFit/>
            </a:bodyPr>
            <a:lstStyle/>
            <a:p>
              <a:pPr algn="ctr"/>
              <a:r>
                <a:rPr lang="en-US" sz="1600">
                  <a:latin typeface="Calibri" pitchFamily="34" charset="0"/>
                </a:rPr>
                <a:t>ISS</a:t>
              </a:r>
            </a:p>
          </p:txBody>
        </p:sp>
        <p:pic>
          <p:nvPicPr>
            <p:cNvPr id="3123" name="Picture 348" descr="iss"/>
            <p:cNvPicPr preferRelativeResize="0">
              <a:picLocks noChangeAspect="1" noChangeArrowheads="1"/>
            </p:cNvPicPr>
            <p:nvPr/>
          </p:nvPicPr>
          <p:blipFill>
            <a:blip r:embed="rId6"/>
            <a:srcRect/>
            <a:stretch>
              <a:fillRect/>
            </a:stretch>
          </p:blipFill>
          <p:spPr bwMode="auto">
            <a:xfrm>
              <a:off x="609600" y="4114800"/>
              <a:ext cx="990600" cy="671513"/>
            </a:xfrm>
            <a:prstGeom prst="rect">
              <a:avLst/>
            </a:prstGeom>
            <a:noFill/>
            <a:ln w="9525">
              <a:noFill/>
              <a:miter lim="800000"/>
              <a:headEnd/>
              <a:tailEnd/>
            </a:ln>
          </p:spPr>
        </p:pic>
      </p:grpSp>
      <p:grpSp>
        <p:nvGrpSpPr>
          <p:cNvPr id="3090" name="Group 198"/>
          <p:cNvGrpSpPr>
            <a:grpSpLocks/>
          </p:cNvGrpSpPr>
          <p:nvPr/>
        </p:nvGrpSpPr>
        <p:grpSpPr bwMode="auto">
          <a:xfrm>
            <a:off x="2209800" y="1858963"/>
            <a:ext cx="1371600" cy="533400"/>
            <a:chOff x="1981200" y="1219200"/>
            <a:chExt cx="1371600" cy="533400"/>
          </a:xfrm>
        </p:grpSpPr>
        <p:sp>
          <p:nvSpPr>
            <p:cNvPr id="3121" name="TextBox 173"/>
            <p:cNvSpPr txBox="1">
              <a:spLocks noChangeArrowheads="1"/>
            </p:cNvSpPr>
            <p:nvPr/>
          </p:nvSpPr>
          <p:spPr bwMode="auto">
            <a:xfrm>
              <a:off x="1981200" y="1295400"/>
              <a:ext cx="990600" cy="338554"/>
            </a:xfrm>
            <a:prstGeom prst="rect">
              <a:avLst/>
            </a:prstGeom>
            <a:noFill/>
            <a:ln w="9525">
              <a:noFill/>
              <a:miter lim="800000"/>
              <a:headEnd/>
              <a:tailEnd/>
            </a:ln>
          </p:spPr>
          <p:txBody>
            <a:bodyPr>
              <a:spAutoFit/>
            </a:bodyPr>
            <a:lstStyle/>
            <a:p>
              <a:pPr algn="ctr"/>
              <a:r>
                <a:rPr lang="en-US" sz="1600">
                  <a:latin typeface="Calibri" pitchFamily="34" charset="0"/>
                </a:rPr>
                <a:t>Moon</a:t>
              </a:r>
            </a:p>
          </p:txBody>
        </p:sp>
        <p:graphicFrame>
          <p:nvGraphicFramePr>
            <p:cNvPr id="3078" name="Object 10"/>
            <p:cNvGraphicFramePr>
              <a:graphicFrameLocks noChangeAspect="1"/>
            </p:cNvGraphicFramePr>
            <p:nvPr/>
          </p:nvGraphicFramePr>
          <p:xfrm>
            <a:off x="2819400" y="1219200"/>
            <a:ext cx="533400" cy="533400"/>
          </p:xfrm>
          <a:graphic>
            <a:graphicData uri="http://schemas.openxmlformats.org/presentationml/2006/ole">
              <p:oleObj spid="_x0000_s3078" name="Image" r:id="rId7" imgW="3250794" imgH="3250794" progId="">
                <p:embed/>
              </p:oleObj>
            </a:graphicData>
          </a:graphic>
        </p:graphicFrame>
      </p:grpSp>
      <p:grpSp>
        <p:nvGrpSpPr>
          <p:cNvPr id="3091" name="Group 200"/>
          <p:cNvGrpSpPr>
            <a:grpSpLocks/>
          </p:cNvGrpSpPr>
          <p:nvPr/>
        </p:nvGrpSpPr>
        <p:grpSpPr bwMode="auto">
          <a:xfrm>
            <a:off x="2133600" y="3230563"/>
            <a:ext cx="1357313" cy="655637"/>
            <a:chOff x="1371600" y="2590800"/>
            <a:chExt cx="1356519" cy="655638"/>
          </a:xfrm>
        </p:grpSpPr>
        <p:sp>
          <p:nvSpPr>
            <p:cNvPr id="3119" name="TextBox 185"/>
            <p:cNvSpPr txBox="1">
              <a:spLocks noChangeArrowheads="1"/>
            </p:cNvSpPr>
            <p:nvPr/>
          </p:nvSpPr>
          <p:spPr bwMode="auto">
            <a:xfrm>
              <a:off x="1371600" y="2749342"/>
              <a:ext cx="990600" cy="338554"/>
            </a:xfrm>
            <a:prstGeom prst="rect">
              <a:avLst/>
            </a:prstGeom>
            <a:noFill/>
            <a:ln w="9525">
              <a:noFill/>
              <a:miter lim="800000"/>
              <a:headEnd/>
              <a:tailEnd/>
            </a:ln>
          </p:spPr>
          <p:txBody>
            <a:bodyPr>
              <a:spAutoFit/>
            </a:bodyPr>
            <a:lstStyle/>
            <a:p>
              <a:pPr algn="ctr"/>
              <a:r>
                <a:rPr lang="en-US" sz="1600">
                  <a:latin typeface="Calibri" pitchFamily="34" charset="0"/>
                </a:rPr>
                <a:t>Mars</a:t>
              </a:r>
            </a:p>
          </p:txBody>
        </p:sp>
        <p:pic>
          <p:nvPicPr>
            <p:cNvPr id="3120" name="Picture 279" descr="mars.png"/>
            <p:cNvPicPr>
              <a:picLocks noChangeAspect="1"/>
            </p:cNvPicPr>
            <p:nvPr/>
          </p:nvPicPr>
          <p:blipFill>
            <a:blip r:embed="rId5"/>
            <a:srcRect/>
            <a:stretch>
              <a:fillRect/>
            </a:stretch>
          </p:blipFill>
          <p:spPr bwMode="auto">
            <a:xfrm>
              <a:off x="2072481" y="2590800"/>
              <a:ext cx="655638" cy="655638"/>
            </a:xfrm>
            <a:prstGeom prst="rect">
              <a:avLst/>
            </a:prstGeom>
            <a:noFill/>
            <a:ln w="9525">
              <a:noFill/>
              <a:miter lim="800000"/>
              <a:headEnd/>
              <a:tailEnd/>
            </a:ln>
          </p:spPr>
        </p:pic>
      </p:grpSp>
      <p:cxnSp>
        <p:nvCxnSpPr>
          <p:cNvPr id="55" name="Straight Arrow Connector 54"/>
          <p:cNvCxnSpPr/>
          <p:nvPr/>
        </p:nvCxnSpPr>
        <p:spPr bwMode="auto">
          <a:xfrm rot="5400000" flipH="1" flipV="1">
            <a:off x="6362700" y="1681163"/>
            <a:ext cx="685800" cy="609600"/>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57" name="Straight Arrow Connector 56"/>
          <p:cNvCxnSpPr/>
          <p:nvPr/>
        </p:nvCxnSpPr>
        <p:spPr bwMode="auto">
          <a:xfrm>
            <a:off x="6400800" y="2328863"/>
            <a:ext cx="533400" cy="1587"/>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62" name="Straight Arrow Connector 61"/>
          <p:cNvCxnSpPr/>
          <p:nvPr/>
        </p:nvCxnSpPr>
        <p:spPr bwMode="auto">
          <a:xfrm rot="16200000" flipH="1">
            <a:off x="6362700" y="2366963"/>
            <a:ext cx="762000" cy="685800"/>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grpSp>
        <p:nvGrpSpPr>
          <p:cNvPr id="3095" name="Group 169"/>
          <p:cNvGrpSpPr>
            <a:grpSpLocks/>
          </p:cNvGrpSpPr>
          <p:nvPr/>
        </p:nvGrpSpPr>
        <p:grpSpPr bwMode="auto">
          <a:xfrm>
            <a:off x="5181600" y="2100263"/>
            <a:ext cx="1219200" cy="762000"/>
            <a:chOff x="381000" y="4114800"/>
            <a:chExt cx="1219200" cy="762000"/>
          </a:xfrm>
        </p:grpSpPr>
        <p:sp>
          <p:nvSpPr>
            <p:cNvPr id="3117" name="TextBox 170"/>
            <p:cNvSpPr txBox="1">
              <a:spLocks noChangeArrowheads="1"/>
            </p:cNvSpPr>
            <p:nvPr/>
          </p:nvSpPr>
          <p:spPr bwMode="auto">
            <a:xfrm>
              <a:off x="381000" y="4538246"/>
              <a:ext cx="990600" cy="338554"/>
            </a:xfrm>
            <a:prstGeom prst="rect">
              <a:avLst/>
            </a:prstGeom>
            <a:noFill/>
            <a:ln w="9525">
              <a:noFill/>
              <a:miter lim="800000"/>
              <a:headEnd/>
              <a:tailEnd/>
            </a:ln>
          </p:spPr>
          <p:txBody>
            <a:bodyPr>
              <a:spAutoFit/>
            </a:bodyPr>
            <a:lstStyle/>
            <a:p>
              <a:pPr algn="ctr"/>
              <a:r>
                <a:rPr lang="en-US" sz="1600">
                  <a:latin typeface="Calibri" pitchFamily="34" charset="0"/>
                </a:rPr>
                <a:t>ISS</a:t>
              </a:r>
            </a:p>
          </p:txBody>
        </p:sp>
        <p:pic>
          <p:nvPicPr>
            <p:cNvPr id="3118" name="Picture 348" descr="iss"/>
            <p:cNvPicPr preferRelativeResize="0">
              <a:picLocks noChangeAspect="1" noChangeArrowheads="1"/>
            </p:cNvPicPr>
            <p:nvPr/>
          </p:nvPicPr>
          <p:blipFill>
            <a:blip r:embed="rId6"/>
            <a:srcRect/>
            <a:stretch>
              <a:fillRect/>
            </a:stretch>
          </p:blipFill>
          <p:spPr bwMode="auto">
            <a:xfrm>
              <a:off x="609600" y="4114800"/>
              <a:ext cx="990600" cy="671513"/>
            </a:xfrm>
            <a:prstGeom prst="rect">
              <a:avLst/>
            </a:prstGeom>
            <a:noFill/>
            <a:ln w="9525">
              <a:noFill/>
              <a:miter lim="800000"/>
              <a:headEnd/>
              <a:tailEnd/>
            </a:ln>
          </p:spPr>
        </p:pic>
      </p:grpSp>
      <p:grpSp>
        <p:nvGrpSpPr>
          <p:cNvPr id="3096" name="Group 88"/>
          <p:cNvGrpSpPr>
            <a:grpSpLocks/>
          </p:cNvGrpSpPr>
          <p:nvPr/>
        </p:nvGrpSpPr>
        <p:grpSpPr bwMode="auto">
          <a:xfrm>
            <a:off x="6934200" y="957263"/>
            <a:ext cx="990600" cy="871537"/>
            <a:chOff x="6934200" y="347663"/>
            <a:chExt cx="990600" cy="871696"/>
          </a:xfrm>
        </p:grpSpPr>
        <p:sp>
          <p:nvSpPr>
            <p:cNvPr id="3116" name="TextBox 176"/>
            <p:cNvSpPr txBox="1">
              <a:spLocks noChangeArrowheads="1"/>
            </p:cNvSpPr>
            <p:nvPr/>
          </p:nvSpPr>
          <p:spPr bwMode="auto">
            <a:xfrm>
              <a:off x="6934200" y="880905"/>
              <a:ext cx="990600" cy="338454"/>
            </a:xfrm>
            <a:prstGeom prst="rect">
              <a:avLst/>
            </a:prstGeom>
            <a:noFill/>
            <a:ln w="9525">
              <a:noFill/>
              <a:miter lim="800000"/>
              <a:headEnd/>
              <a:tailEnd/>
            </a:ln>
          </p:spPr>
          <p:txBody>
            <a:bodyPr>
              <a:spAutoFit/>
            </a:bodyPr>
            <a:lstStyle/>
            <a:p>
              <a:pPr algn="ctr"/>
              <a:r>
                <a:rPr lang="en-US" sz="1600">
                  <a:latin typeface="Calibri" pitchFamily="34" charset="0"/>
                </a:rPr>
                <a:t>Moon</a:t>
              </a:r>
            </a:p>
          </p:txBody>
        </p:sp>
        <p:graphicFrame>
          <p:nvGraphicFramePr>
            <p:cNvPr id="3077" name="Object 11"/>
            <p:cNvGraphicFramePr>
              <a:graphicFrameLocks noChangeAspect="1"/>
            </p:cNvGraphicFramePr>
            <p:nvPr/>
          </p:nvGraphicFramePr>
          <p:xfrm>
            <a:off x="7162800" y="347663"/>
            <a:ext cx="533400" cy="533242"/>
          </p:xfrm>
          <a:graphic>
            <a:graphicData uri="http://schemas.openxmlformats.org/presentationml/2006/ole">
              <p:oleObj spid="_x0000_s3077" name="Image" r:id="rId8" imgW="3250794" imgH="3250794" progId="">
                <p:embed/>
              </p:oleObj>
            </a:graphicData>
          </a:graphic>
        </p:graphicFrame>
      </p:grpSp>
      <p:grpSp>
        <p:nvGrpSpPr>
          <p:cNvPr id="3097" name="Group 97"/>
          <p:cNvGrpSpPr>
            <a:grpSpLocks/>
          </p:cNvGrpSpPr>
          <p:nvPr/>
        </p:nvGrpSpPr>
        <p:grpSpPr bwMode="auto">
          <a:xfrm>
            <a:off x="6934200" y="3014663"/>
            <a:ext cx="990600" cy="947737"/>
            <a:chOff x="6934200" y="2209665"/>
            <a:chExt cx="990600" cy="947873"/>
          </a:xfrm>
        </p:grpSpPr>
        <p:sp>
          <p:nvSpPr>
            <p:cNvPr id="3114" name="TextBox 188"/>
            <p:cNvSpPr txBox="1">
              <a:spLocks noChangeArrowheads="1"/>
            </p:cNvSpPr>
            <p:nvPr/>
          </p:nvSpPr>
          <p:spPr bwMode="auto">
            <a:xfrm>
              <a:off x="6934200" y="2819084"/>
              <a:ext cx="990600" cy="338454"/>
            </a:xfrm>
            <a:prstGeom prst="rect">
              <a:avLst/>
            </a:prstGeom>
            <a:noFill/>
            <a:ln w="9525">
              <a:noFill/>
              <a:miter lim="800000"/>
              <a:headEnd/>
              <a:tailEnd/>
            </a:ln>
          </p:spPr>
          <p:txBody>
            <a:bodyPr>
              <a:spAutoFit/>
            </a:bodyPr>
            <a:lstStyle/>
            <a:p>
              <a:pPr algn="ctr"/>
              <a:r>
                <a:rPr lang="en-US" sz="1600">
                  <a:latin typeface="Calibri" pitchFamily="34" charset="0"/>
                </a:rPr>
                <a:t>Mars</a:t>
              </a:r>
            </a:p>
          </p:txBody>
        </p:sp>
        <p:pic>
          <p:nvPicPr>
            <p:cNvPr id="3115" name="Picture 279" descr="mars.png"/>
            <p:cNvPicPr>
              <a:picLocks noChangeAspect="1"/>
            </p:cNvPicPr>
            <p:nvPr/>
          </p:nvPicPr>
          <p:blipFill>
            <a:blip r:embed="rId5"/>
            <a:srcRect/>
            <a:stretch>
              <a:fillRect/>
            </a:stretch>
          </p:blipFill>
          <p:spPr bwMode="auto">
            <a:xfrm>
              <a:off x="7101681" y="2209665"/>
              <a:ext cx="655638" cy="655444"/>
            </a:xfrm>
            <a:prstGeom prst="rect">
              <a:avLst/>
            </a:prstGeom>
            <a:noFill/>
            <a:ln w="9525">
              <a:noFill/>
              <a:miter lim="800000"/>
              <a:headEnd/>
              <a:tailEnd/>
            </a:ln>
          </p:spPr>
        </p:pic>
      </p:grpSp>
      <p:grpSp>
        <p:nvGrpSpPr>
          <p:cNvPr id="3098" name="Group 92"/>
          <p:cNvGrpSpPr>
            <a:grpSpLocks/>
          </p:cNvGrpSpPr>
          <p:nvPr/>
        </p:nvGrpSpPr>
        <p:grpSpPr bwMode="auto">
          <a:xfrm>
            <a:off x="2252663" y="2540000"/>
            <a:ext cx="1481137" cy="584200"/>
            <a:chOff x="2057400" y="2006600"/>
            <a:chExt cx="1480422" cy="584200"/>
          </a:xfrm>
        </p:grpSpPr>
        <p:sp>
          <p:nvSpPr>
            <p:cNvPr id="3110" name="TextBox 179"/>
            <p:cNvSpPr txBox="1">
              <a:spLocks noChangeArrowheads="1"/>
            </p:cNvSpPr>
            <p:nvPr/>
          </p:nvSpPr>
          <p:spPr bwMode="auto">
            <a:xfrm>
              <a:off x="2057400" y="2006600"/>
              <a:ext cx="990600" cy="584200"/>
            </a:xfrm>
            <a:prstGeom prst="rect">
              <a:avLst/>
            </a:prstGeom>
            <a:noFill/>
            <a:ln w="9525">
              <a:noFill/>
              <a:miter lim="800000"/>
              <a:headEnd/>
              <a:tailEnd/>
            </a:ln>
          </p:spPr>
          <p:txBody>
            <a:bodyPr>
              <a:spAutoFit/>
            </a:bodyPr>
            <a:lstStyle/>
            <a:p>
              <a:pPr algn="ctr"/>
              <a:r>
                <a:rPr lang="en-US" sz="1600">
                  <a:latin typeface="Calibri" pitchFamily="34" charset="0"/>
                </a:rPr>
                <a:t>Flexible Path</a:t>
              </a:r>
            </a:p>
          </p:txBody>
        </p:sp>
        <p:grpSp>
          <p:nvGrpSpPr>
            <p:cNvPr id="3111" name="Group 89"/>
            <p:cNvGrpSpPr>
              <a:grpSpLocks/>
            </p:cNvGrpSpPr>
            <p:nvPr/>
          </p:nvGrpSpPr>
          <p:grpSpPr bwMode="auto">
            <a:xfrm>
              <a:off x="2971800" y="2052637"/>
              <a:ext cx="566022" cy="457200"/>
              <a:chOff x="4615578" y="2743200"/>
              <a:chExt cx="566022" cy="457200"/>
            </a:xfrm>
          </p:grpSpPr>
          <p:graphicFrame>
            <p:nvGraphicFramePr>
              <p:cNvPr id="3076" name="Object 8"/>
              <p:cNvGraphicFramePr>
                <a:graphicFrameLocks noChangeAspect="1"/>
              </p:cNvGraphicFramePr>
              <p:nvPr/>
            </p:nvGraphicFramePr>
            <p:xfrm>
              <a:off x="4648200" y="2743200"/>
              <a:ext cx="228781" cy="228713"/>
            </p:xfrm>
            <a:graphic>
              <a:graphicData uri="http://schemas.openxmlformats.org/presentationml/2006/ole">
                <p:oleObj spid="_x0000_s3076" name="Image" r:id="rId9" imgW="3250794" imgH="3250794" progId="">
                  <p:embed/>
                </p:oleObj>
              </a:graphicData>
            </a:graphic>
          </p:graphicFrame>
          <p:pic>
            <p:nvPicPr>
              <p:cNvPr id="3112" name="Picture 107" descr="Itokawa.png"/>
              <p:cNvPicPr>
                <a:picLocks noChangeAspect="1"/>
              </p:cNvPicPr>
              <p:nvPr/>
            </p:nvPicPr>
            <p:blipFill>
              <a:blip r:embed="rId10"/>
              <a:srcRect/>
              <a:stretch>
                <a:fillRect/>
              </a:stretch>
            </p:blipFill>
            <p:spPr bwMode="auto">
              <a:xfrm>
                <a:off x="4615578" y="3048000"/>
                <a:ext cx="261222" cy="152400"/>
              </a:xfrm>
              <a:prstGeom prst="rect">
                <a:avLst/>
              </a:prstGeom>
              <a:noFill/>
              <a:ln w="9525">
                <a:noFill/>
                <a:miter lim="800000"/>
                <a:headEnd/>
                <a:tailEnd/>
              </a:ln>
            </p:spPr>
          </p:pic>
          <p:pic>
            <p:nvPicPr>
              <p:cNvPr id="3113" name="Picture 279" descr="mars.png"/>
              <p:cNvPicPr>
                <a:picLocks noChangeAspect="1"/>
              </p:cNvPicPr>
              <p:nvPr/>
            </p:nvPicPr>
            <p:blipFill>
              <a:blip r:embed="rId11"/>
              <a:srcRect/>
              <a:stretch>
                <a:fillRect/>
              </a:stretch>
            </p:blipFill>
            <p:spPr bwMode="auto">
              <a:xfrm>
                <a:off x="4907052" y="2895600"/>
                <a:ext cx="274548" cy="274467"/>
              </a:xfrm>
              <a:prstGeom prst="rect">
                <a:avLst/>
              </a:prstGeom>
              <a:noFill/>
              <a:ln w="9525">
                <a:noFill/>
                <a:miter lim="800000"/>
                <a:headEnd/>
                <a:tailEnd/>
              </a:ln>
            </p:spPr>
          </p:pic>
        </p:grpSp>
      </p:grpSp>
      <p:grpSp>
        <p:nvGrpSpPr>
          <p:cNvPr id="3099" name="Group 98"/>
          <p:cNvGrpSpPr>
            <a:grpSpLocks/>
          </p:cNvGrpSpPr>
          <p:nvPr/>
        </p:nvGrpSpPr>
        <p:grpSpPr bwMode="auto">
          <a:xfrm>
            <a:off x="6934200" y="1947863"/>
            <a:ext cx="990600" cy="990600"/>
            <a:chOff x="6934200" y="1143000"/>
            <a:chExt cx="990600" cy="990600"/>
          </a:xfrm>
        </p:grpSpPr>
        <p:sp>
          <p:nvSpPr>
            <p:cNvPr id="3106" name="TextBox 182"/>
            <p:cNvSpPr txBox="1">
              <a:spLocks noChangeArrowheads="1"/>
            </p:cNvSpPr>
            <p:nvPr/>
          </p:nvSpPr>
          <p:spPr bwMode="auto">
            <a:xfrm>
              <a:off x="6934200" y="1548998"/>
              <a:ext cx="990600" cy="584602"/>
            </a:xfrm>
            <a:prstGeom prst="rect">
              <a:avLst/>
            </a:prstGeom>
            <a:noFill/>
            <a:ln w="9525">
              <a:noFill/>
              <a:miter lim="800000"/>
              <a:headEnd/>
              <a:tailEnd/>
            </a:ln>
          </p:spPr>
          <p:txBody>
            <a:bodyPr>
              <a:spAutoFit/>
            </a:bodyPr>
            <a:lstStyle/>
            <a:p>
              <a:pPr algn="ctr"/>
              <a:r>
                <a:rPr lang="en-US" sz="1600">
                  <a:latin typeface="Calibri" pitchFamily="34" charset="0"/>
                </a:rPr>
                <a:t>Flexible Path</a:t>
              </a:r>
            </a:p>
          </p:txBody>
        </p:sp>
        <p:grpSp>
          <p:nvGrpSpPr>
            <p:cNvPr id="3107" name="Group 93"/>
            <p:cNvGrpSpPr>
              <a:grpSpLocks/>
            </p:cNvGrpSpPr>
            <p:nvPr/>
          </p:nvGrpSpPr>
          <p:grpSpPr bwMode="auto">
            <a:xfrm>
              <a:off x="7162800" y="1143000"/>
              <a:ext cx="566022" cy="457200"/>
              <a:chOff x="4615578" y="2743200"/>
              <a:chExt cx="566022" cy="457200"/>
            </a:xfrm>
          </p:grpSpPr>
          <p:graphicFrame>
            <p:nvGraphicFramePr>
              <p:cNvPr id="3075" name="Object 7"/>
              <p:cNvGraphicFramePr>
                <a:graphicFrameLocks noChangeAspect="1"/>
              </p:cNvGraphicFramePr>
              <p:nvPr/>
            </p:nvGraphicFramePr>
            <p:xfrm>
              <a:off x="4648200" y="2743200"/>
              <a:ext cx="228781" cy="228713"/>
            </p:xfrm>
            <a:graphic>
              <a:graphicData uri="http://schemas.openxmlformats.org/presentationml/2006/ole">
                <p:oleObj spid="_x0000_s3075" name="Image" r:id="rId12" imgW="3250794" imgH="3250794" progId="">
                  <p:embed/>
                </p:oleObj>
              </a:graphicData>
            </a:graphic>
          </p:graphicFrame>
          <p:pic>
            <p:nvPicPr>
              <p:cNvPr id="3108" name="Picture 107" descr="Itokawa.png"/>
              <p:cNvPicPr>
                <a:picLocks noChangeAspect="1"/>
              </p:cNvPicPr>
              <p:nvPr/>
            </p:nvPicPr>
            <p:blipFill>
              <a:blip r:embed="rId10"/>
              <a:srcRect/>
              <a:stretch>
                <a:fillRect/>
              </a:stretch>
            </p:blipFill>
            <p:spPr bwMode="auto">
              <a:xfrm>
                <a:off x="4615578" y="3048000"/>
                <a:ext cx="261222" cy="152400"/>
              </a:xfrm>
              <a:prstGeom prst="rect">
                <a:avLst/>
              </a:prstGeom>
              <a:noFill/>
              <a:ln w="9525">
                <a:noFill/>
                <a:miter lim="800000"/>
                <a:headEnd/>
                <a:tailEnd/>
              </a:ln>
            </p:spPr>
          </p:pic>
          <p:pic>
            <p:nvPicPr>
              <p:cNvPr id="3109" name="Picture 279" descr="mars.png"/>
              <p:cNvPicPr>
                <a:picLocks noChangeAspect="1"/>
              </p:cNvPicPr>
              <p:nvPr/>
            </p:nvPicPr>
            <p:blipFill>
              <a:blip r:embed="rId11"/>
              <a:srcRect/>
              <a:stretch>
                <a:fillRect/>
              </a:stretch>
            </p:blipFill>
            <p:spPr bwMode="auto">
              <a:xfrm>
                <a:off x="4907052" y="2895600"/>
                <a:ext cx="274548" cy="274467"/>
              </a:xfrm>
              <a:prstGeom prst="rect">
                <a:avLst/>
              </a:prstGeom>
              <a:noFill/>
              <a:ln w="9525">
                <a:noFill/>
                <a:miter lim="800000"/>
                <a:headEnd/>
                <a:tailEnd/>
              </a:ln>
            </p:spPr>
          </p:pic>
        </p:grpSp>
      </p:grpSp>
      <p:grpSp>
        <p:nvGrpSpPr>
          <p:cNvPr id="3100" name="Group 124"/>
          <p:cNvGrpSpPr>
            <a:grpSpLocks/>
          </p:cNvGrpSpPr>
          <p:nvPr/>
        </p:nvGrpSpPr>
        <p:grpSpPr bwMode="auto">
          <a:xfrm>
            <a:off x="6896100" y="5715000"/>
            <a:ext cx="990600" cy="990600"/>
            <a:chOff x="6896100" y="5334000"/>
            <a:chExt cx="990600" cy="990600"/>
          </a:xfrm>
        </p:grpSpPr>
        <p:sp>
          <p:nvSpPr>
            <p:cNvPr id="3102" name="TextBox 182"/>
            <p:cNvSpPr txBox="1">
              <a:spLocks noChangeArrowheads="1"/>
            </p:cNvSpPr>
            <p:nvPr/>
          </p:nvSpPr>
          <p:spPr bwMode="auto">
            <a:xfrm>
              <a:off x="6896100" y="5739998"/>
              <a:ext cx="990600" cy="584602"/>
            </a:xfrm>
            <a:prstGeom prst="rect">
              <a:avLst/>
            </a:prstGeom>
            <a:noFill/>
            <a:ln w="9525">
              <a:noFill/>
              <a:miter lim="800000"/>
              <a:headEnd/>
              <a:tailEnd/>
            </a:ln>
          </p:spPr>
          <p:txBody>
            <a:bodyPr>
              <a:spAutoFit/>
            </a:bodyPr>
            <a:lstStyle/>
            <a:p>
              <a:pPr algn="ctr"/>
              <a:r>
                <a:rPr lang="en-US" sz="1600">
                  <a:latin typeface="Calibri" pitchFamily="34" charset="0"/>
                </a:rPr>
                <a:t>Flexible Path</a:t>
              </a:r>
            </a:p>
          </p:txBody>
        </p:sp>
        <p:grpSp>
          <p:nvGrpSpPr>
            <p:cNvPr id="3103" name="Group 93"/>
            <p:cNvGrpSpPr>
              <a:grpSpLocks/>
            </p:cNvGrpSpPr>
            <p:nvPr/>
          </p:nvGrpSpPr>
          <p:grpSpPr bwMode="auto">
            <a:xfrm>
              <a:off x="7108389" y="5334000"/>
              <a:ext cx="566022" cy="457200"/>
              <a:chOff x="4615578" y="2743200"/>
              <a:chExt cx="566022" cy="457200"/>
            </a:xfrm>
          </p:grpSpPr>
          <p:graphicFrame>
            <p:nvGraphicFramePr>
              <p:cNvPr id="3074" name="Object 6"/>
              <p:cNvGraphicFramePr>
                <a:graphicFrameLocks noChangeAspect="1"/>
              </p:cNvGraphicFramePr>
              <p:nvPr/>
            </p:nvGraphicFramePr>
            <p:xfrm>
              <a:off x="4648200" y="2743200"/>
              <a:ext cx="228781" cy="228713"/>
            </p:xfrm>
            <a:graphic>
              <a:graphicData uri="http://schemas.openxmlformats.org/presentationml/2006/ole">
                <p:oleObj spid="_x0000_s3074" name="Image" r:id="rId13" imgW="3250794" imgH="3250794" progId="">
                  <p:embed/>
                </p:oleObj>
              </a:graphicData>
            </a:graphic>
          </p:graphicFrame>
          <p:pic>
            <p:nvPicPr>
              <p:cNvPr id="3104" name="Picture 107" descr="Itokawa.png"/>
              <p:cNvPicPr>
                <a:picLocks noChangeAspect="1"/>
              </p:cNvPicPr>
              <p:nvPr/>
            </p:nvPicPr>
            <p:blipFill>
              <a:blip r:embed="rId10"/>
              <a:srcRect/>
              <a:stretch>
                <a:fillRect/>
              </a:stretch>
            </p:blipFill>
            <p:spPr bwMode="auto">
              <a:xfrm>
                <a:off x="4615578" y="3048000"/>
                <a:ext cx="261222" cy="152400"/>
              </a:xfrm>
              <a:prstGeom prst="rect">
                <a:avLst/>
              </a:prstGeom>
              <a:noFill/>
              <a:ln w="9525">
                <a:noFill/>
                <a:miter lim="800000"/>
                <a:headEnd/>
                <a:tailEnd/>
              </a:ln>
            </p:spPr>
          </p:pic>
          <p:pic>
            <p:nvPicPr>
              <p:cNvPr id="3105" name="Picture 279" descr="mars.png"/>
              <p:cNvPicPr>
                <a:picLocks noChangeAspect="1"/>
              </p:cNvPicPr>
              <p:nvPr/>
            </p:nvPicPr>
            <p:blipFill>
              <a:blip r:embed="rId11"/>
              <a:srcRect/>
              <a:stretch>
                <a:fillRect/>
              </a:stretch>
            </p:blipFill>
            <p:spPr bwMode="auto">
              <a:xfrm>
                <a:off x="4907052" y="2895600"/>
                <a:ext cx="274548" cy="274467"/>
              </a:xfrm>
              <a:prstGeom prst="rect">
                <a:avLst/>
              </a:prstGeom>
              <a:noFill/>
              <a:ln w="9525">
                <a:noFill/>
                <a:miter lim="800000"/>
                <a:headEnd/>
                <a:tailEnd/>
              </a:ln>
            </p:spPr>
          </p:pic>
        </p:grpSp>
      </p:grpSp>
      <p:sp>
        <p:nvSpPr>
          <p:cNvPr id="3101" name="Text Box 2"/>
          <p:cNvSpPr txBox="1">
            <a:spLocks noChangeArrowheads="1"/>
          </p:cNvSpPr>
          <p:nvPr/>
        </p:nvSpPr>
        <p:spPr bwMode="auto">
          <a:xfrm>
            <a:off x="838200" y="152400"/>
            <a:ext cx="7196138" cy="461963"/>
          </a:xfrm>
          <a:prstGeom prst="rect">
            <a:avLst/>
          </a:prstGeom>
          <a:noFill/>
          <a:ln w="9525">
            <a:noFill/>
            <a:miter lim="800000"/>
            <a:headEnd/>
            <a:tailEnd/>
          </a:ln>
        </p:spPr>
        <p:txBody>
          <a:bodyPr wrap="none">
            <a:spAutoFit/>
          </a:bodyPr>
          <a:lstStyle/>
          <a:p>
            <a:pPr algn="ctr"/>
            <a:r>
              <a:rPr lang="en-US" sz="2400" b="1">
                <a:latin typeface="Calibri" pitchFamily="34" charset="0"/>
              </a:rPr>
              <a:t>High Level Decision Evolution of the Committee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Oval 224"/>
          <p:cNvSpPr/>
          <p:nvPr/>
        </p:nvSpPr>
        <p:spPr>
          <a:xfrm>
            <a:off x="457200" y="1905000"/>
            <a:ext cx="1219200" cy="914400"/>
          </a:xfrm>
          <a:prstGeom prst="ellipse">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sp>
        <p:nvSpPr>
          <p:cNvPr id="42" name="Right Arrow 41"/>
          <p:cNvSpPr/>
          <p:nvPr/>
        </p:nvSpPr>
        <p:spPr>
          <a:xfrm>
            <a:off x="4267200" y="1981200"/>
            <a:ext cx="685800" cy="457200"/>
          </a:xfrm>
          <a:prstGeom prst="rightArrow">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sp>
        <p:nvSpPr>
          <p:cNvPr id="66" name="Right Arrow 65"/>
          <p:cNvSpPr/>
          <p:nvPr/>
        </p:nvSpPr>
        <p:spPr>
          <a:xfrm rot="5400000">
            <a:off x="6286500" y="3924300"/>
            <a:ext cx="685800" cy="457200"/>
          </a:xfrm>
          <a:prstGeom prst="rightArrow">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grpSp>
        <p:nvGrpSpPr>
          <p:cNvPr id="4111" name="Group 125"/>
          <p:cNvGrpSpPr>
            <a:grpSpLocks/>
          </p:cNvGrpSpPr>
          <p:nvPr/>
        </p:nvGrpSpPr>
        <p:grpSpPr bwMode="auto">
          <a:xfrm>
            <a:off x="5334000" y="4800600"/>
            <a:ext cx="3657600" cy="1371600"/>
            <a:chOff x="5334000" y="4419600"/>
            <a:chExt cx="3657600" cy="1371600"/>
          </a:xfrm>
        </p:grpSpPr>
        <p:cxnSp>
          <p:nvCxnSpPr>
            <p:cNvPr id="79" name="Straight Arrow Connector 78"/>
            <p:cNvCxnSpPr/>
            <p:nvPr/>
          </p:nvCxnSpPr>
          <p:spPr bwMode="auto">
            <a:xfrm flipV="1">
              <a:off x="6553200" y="4800600"/>
              <a:ext cx="457200" cy="381000"/>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80" name="Straight Arrow Connector 79"/>
            <p:cNvCxnSpPr/>
            <p:nvPr/>
          </p:nvCxnSpPr>
          <p:spPr bwMode="auto">
            <a:xfrm>
              <a:off x="6553200" y="5181600"/>
              <a:ext cx="381000" cy="304800"/>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84" name="Straight Arrow Connector 83"/>
            <p:cNvCxnSpPr/>
            <p:nvPr/>
          </p:nvCxnSpPr>
          <p:spPr bwMode="auto">
            <a:xfrm>
              <a:off x="7772400" y="4800600"/>
              <a:ext cx="381000" cy="152400"/>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85" name="Straight Arrow Connector 84"/>
            <p:cNvCxnSpPr/>
            <p:nvPr/>
          </p:nvCxnSpPr>
          <p:spPr bwMode="auto">
            <a:xfrm flipV="1">
              <a:off x="7772400" y="5334000"/>
              <a:ext cx="381000" cy="152400"/>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grpSp>
          <p:nvGrpSpPr>
            <p:cNvPr id="4185" name="Group 125"/>
            <p:cNvGrpSpPr>
              <a:grpSpLocks/>
            </p:cNvGrpSpPr>
            <p:nvPr/>
          </p:nvGrpSpPr>
          <p:grpSpPr bwMode="auto">
            <a:xfrm>
              <a:off x="6896100" y="4419600"/>
              <a:ext cx="990600" cy="871954"/>
              <a:chOff x="2438400" y="4038600"/>
              <a:chExt cx="990600" cy="871954"/>
            </a:xfrm>
          </p:grpSpPr>
          <p:sp>
            <p:nvSpPr>
              <p:cNvPr id="4192" name="TextBox 126"/>
              <p:cNvSpPr txBox="1">
                <a:spLocks noChangeArrowheads="1"/>
              </p:cNvSpPr>
              <p:nvPr/>
            </p:nvSpPr>
            <p:spPr bwMode="auto">
              <a:xfrm>
                <a:off x="2438400" y="4572000"/>
                <a:ext cx="990600" cy="338554"/>
              </a:xfrm>
              <a:prstGeom prst="rect">
                <a:avLst/>
              </a:prstGeom>
              <a:noFill/>
              <a:ln w="9525">
                <a:noFill/>
                <a:miter lim="800000"/>
                <a:headEnd/>
                <a:tailEnd/>
              </a:ln>
            </p:spPr>
            <p:txBody>
              <a:bodyPr>
                <a:spAutoFit/>
              </a:bodyPr>
              <a:lstStyle/>
              <a:p>
                <a:pPr algn="ctr"/>
                <a:r>
                  <a:rPr lang="en-US" sz="1600">
                    <a:latin typeface="Calibri" pitchFamily="34" charset="0"/>
                  </a:rPr>
                  <a:t>Moon</a:t>
                </a:r>
              </a:p>
            </p:txBody>
          </p:sp>
          <p:graphicFrame>
            <p:nvGraphicFramePr>
              <p:cNvPr id="4107" name="Object 11"/>
              <p:cNvGraphicFramePr>
                <a:graphicFrameLocks noChangeAspect="1"/>
              </p:cNvGraphicFramePr>
              <p:nvPr/>
            </p:nvGraphicFramePr>
            <p:xfrm>
              <a:off x="2667000" y="4038600"/>
              <a:ext cx="533400" cy="533400"/>
            </p:xfrm>
            <a:graphic>
              <a:graphicData uri="http://schemas.openxmlformats.org/presentationml/2006/ole">
                <p:oleObj spid="_x0000_s4107" name="Image" r:id="rId4" imgW="3250794" imgH="3250794" progId="">
                  <p:embed/>
                </p:oleObj>
              </a:graphicData>
            </a:graphic>
          </p:graphicFrame>
        </p:grpSp>
        <p:grpSp>
          <p:nvGrpSpPr>
            <p:cNvPr id="4186" name="Group 134"/>
            <p:cNvGrpSpPr>
              <a:grpSpLocks/>
            </p:cNvGrpSpPr>
            <p:nvPr/>
          </p:nvGrpSpPr>
          <p:grpSpPr bwMode="auto">
            <a:xfrm>
              <a:off x="8001000" y="4843046"/>
              <a:ext cx="990600" cy="948154"/>
              <a:chOff x="2971800" y="4953000"/>
              <a:chExt cx="990600" cy="948154"/>
            </a:xfrm>
          </p:grpSpPr>
          <p:sp>
            <p:nvSpPr>
              <p:cNvPr id="4190" name="TextBox 135"/>
              <p:cNvSpPr txBox="1">
                <a:spLocks noChangeArrowheads="1"/>
              </p:cNvSpPr>
              <p:nvPr/>
            </p:nvSpPr>
            <p:spPr bwMode="auto">
              <a:xfrm>
                <a:off x="2971800" y="5562600"/>
                <a:ext cx="990600" cy="338554"/>
              </a:xfrm>
              <a:prstGeom prst="rect">
                <a:avLst/>
              </a:prstGeom>
              <a:noFill/>
              <a:ln w="9525">
                <a:noFill/>
                <a:miter lim="800000"/>
                <a:headEnd/>
                <a:tailEnd/>
              </a:ln>
            </p:spPr>
            <p:txBody>
              <a:bodyPr>
                <a:spAutoFit/>
              </a:bodyPr>
              <a:lstStyle/>
              <a:p>
                <a:pPr algn="ctr"/>
                <a:r>
                  <a:rPr lang="en-US" sz="1600">
                    <a:latin typeface="Calibri" pitchFamily="34" charset="0"/>
                  </a:rPr>
                  <a:t>Mars</a:t>
                </a:r>
              </a:p>
            </p:txBody>
          </p:sp>
          <p:pic>
            <p:nvPicPr>
              <p:cNvPr id="4191" name="Picture 279" descr="mars.png"/>
              <p:cNvPicPr>
                <a:picLocks noChangeAspect="1"/>
              </p:cNvPicPr>
              <p:nvPr/>
            </p:nvPicPr>
            <p:blipFill>
              <a:blip r:embed="rId5"/>
              <a:srcRect/>
              <a:stretch>
                <a:fillRect/>
              </a:stretch>
            </p:blipFill>
            <p:spPr bwMode="auto">
              <a:xfrm>
                <a:off x="3139281" y="4953000"/>
                <a:ext cx="655638" cy="655638"/>
              </a:xfrm>
              <a:prstGeom prst="rect">
                <a:avLst/>
              </a:prstGeom>
              <a:noFill/>
              <a:ln w="9525">
                <a:noFill/>
                <a:miter lim="800000"/>
                <a:headEnd/>
                <a:tailEnd/>
              </a:ln>
            </p:spPr>
          </p:pic>
        </p:grpSp>
        <p:grpSp>
          <p:nvGrpSpPr>
            <p:cNvPr id="4187" name="Group 137"/>
            <p:cNvGrpSpPr>
              <a:grpSpLocks/>
            </p:cNvGrpSpPr>
            <p:nvPr/>
          </p:nvGrpSpPr>
          <p:grpSpPr bwMode="auto">
            <a:xfrm>
              <a:off x="5334000" y="4800600"/>
              <a:ext cx="1219200" cy="762000"/>
              <a:chOff x="381000" y="4114800"/>
              <a:chExt cx="1219200" cy="762000"/>
            </a:xfrm>
          </p:grpSpPr>
          <p:sp>
            <p:nvSpPr>
              <p:cNvPr id="4188" name="TextBox 138"/>
              <p:cNvSpPr txBox="1">
                <a:spLocks noChangeArrowheads="1"/>
              </p:cNvSpPr>
              <p:nvPr/>
            </p:nvSpPr>
            <p:spPr bwMode="auto">
              <a:xfrm>
                <a:off x="381000" y="4538246"/>
                <a:ext cx="990600" cy="338554"/>
              </a:xfrm>
              <a:prstGeom prst="rect">
                <a:avLst/>
              </a:prstGeom>
              <a:noFill/>
              <a:ln w="9525">
                <a:noFill/>
                <a:miter lim="800000"/>
                <a:headEnd/>
                <a:tailEnd/>
              </a:ln>
            </p:spPr>
            <p:txBody>
              <a:bodyPr>
                <a:spAutoFit/>
              </a:bodyPr>
              <a:lstStyle/>
              <a:p>
                <a:pPr algn="ctr"/>
                <a:r>
                  <a:rPr lang="en-US" sz="1600">
                    <a:latin typeface="Calibri" pitchFamily="34" charset="0"/>
                  </a:rPr>
                  <a:t>ISS</a:t>
                </a:r>
              </a:p>
            </p:txBody>
          </p:sp>
          <p:pic>
            <p:nvPicPr>
              <p:cNvPr id="4189" name="Picture 348" descr="iss"/>
              <p:cNvPicPr preferRelativeResize="0">
                <a:picLocks noChangeAspect="1" noChangeArrowheads="1"/>
              </p:cNvPicPr>
              <p:nvPr/>
            </p:nvPicPr>
            <p:blipFill>
              <a:blip r:embed="rId6"/>
              <a:srcRect/>
              <a:stretch>
                <a:fillRect/>
              </a:stretch>
            </p:blipFill>
            <p:spPr bwMode="auto">
              <a:xfrm>
                <a:off x="609600" y="4114800"/>
                <a:ext cx="990600" cy="671513"/>
              </a:xfrm>
              <a:prstGeom prst="rect">
                <a:avLst/>
              </a:prstGeom>
              <a:noFill/>
              <a:ln w="9525">
                <a:noFill/>
                <a:miter lim="800000"/>
                <a:headEnd/>
                <a:tailEnd/>
              </a:ln>
            </p:spPr>
          </p:pic>
        </p:grpSp>
      </p:grpSp>
      <p:sp>
        <p:nvSpPr>
          <p:cNvPr id="146" name="Right Arrow 145"/>
          <p:cNvSpPr/>
          <p:nvPr/>
        </p:nvSpPr>
        <p:spPr>
          <a:xfrm rot="10800000">
            <a:off x="4343400" y="5181600"/>
            <a:ext cx="685800" cy="457200"/>
          </a:xfrm>
          <a:prstGeom prst="rightArrow">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sp>
        <p:nvSpPr>
          <p:cNvPr id="4113" name="TextBox 3"/>
          <p:cNvSpPr txBox="1">
            <a:spLocks noChangeArrowheads="1"/>
          </p:cNvSpPr>
          <p:nvPr/>
        </p:nvSpPr>
        <p:spPr bwMode="auto">
          <a:xfrm>
            <a:off x="533400" y="2036763"/>
            <a:ext cx="1066800" cy="708025"/>
          </a:xfrm>
          <a:prstGeom prst="rect">
            <a:avLst/>
          </a:prstGeom>
          <a:noFill/>
          <a:ln w="9525">
            <a:noFill/>
            <a:miter lim="800000"/>
            <a:headEnd/>
            <a:tailEnd/>
          </a:ln>
        </p:spPr>
        <p:txBody>
          <a:bodyPr>
            <a:spAutoFit/>
          </a:bodyPr>
          <a:lstStyle/>
          <a:p>
            <a:pPr algn="ctr"/>
            <a:r>
              <a:rPr lang="en-US" sz="2000" b="1">
                <a:solidFill>
                  <a:schemeClr val="bg1"/>
                </a:solidFill>
                <a:latin typeface="Calibri" pitchFamily="34" charset="0"/>
              </a:rPr>
              <a:t>Starting Point</a:t>
            </a:r>
          </a:p>
        </p:txBody>
      </p:sp>
      <p:cxnSp>
        <p:nvCxnSpPr>
          <p:cNvPr id="30" name="Straight Arrow Connector 29"/>
          <p:cNvCxnSpPr>
            <a:stCxn id="225" idx="6"/>
          </p:cNvCxnSpPr>
          <p:nvPr/>
        </p:nvCxnSpPr>
        <p:spPr>
          <a:xfrm flipV="1">
            <a:off x="1676400" y="1477963"/>
            <a:ext cx="685800" cy="884237"/>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32" name="Straight Arrow Connector 31"/>
          <p:cNvCxnSpPr>
            <a:stCxn id="225" idx="6"/>
          </p:cNvCxnSpPr>
          <p:nvPr/>
        </p:nvCxnSpPr>
        <p:spPr>
          <a:xfrm flipV="1">
            <a:off x="1676400" y="2087563"/>
            <a:ext cx="609600" cy="27463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stCxn id="225" idx="6"/>
          </p:cNvCxnSpPr>
          <p:nvPr/>
        </p:nvCxnSpPr>
        <p:spPr>
          <a:xfrm>
            <a:off x="1676400" y="2362200"/>
            <a:ext cx="457200" cy="228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225" idx="6"/>
          </p:cNvCxnSpPr>
          <p:nvPr/>
        </p:nvCxnSpPr>
        <p:spPr>
          <a:xfrm>
            <a:off x="1676400" y="2362200"/>
            <a:ext cx="609600" cy="8683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4118" name="Group 166"/>
          <p:cNvGrpSpPr>
            <a:grpSpLocks/>
          </p:cNvGrpSpPr>
          <p:nvPr/>
        </p:nvGrpSpPr>
        <p:grpSpPr bwMode="auto">
          <a:xfrm>
            <a:off x="2209800" y="990600"/>
            <a:ext cx="1219200" cy="762000"/>
            <a:chOff x="381000" y="4114800"/>
            <a:chExt cx="1219200" cy="762000"/>
          </a:xfrm>
        </p:grpSpPr>
        <p:sp>
          <p:nvSpPr>
            <p:cNvPr id="4179" name="TextBox 167"/>
            <p:cNvSpPr txBox="1">
              <a:spLocks noChangeArrowheads="1"/>
            </p:cNvSpPr>
            <p:nvPr/>
          </p:nvSpPr>
          <p:spPr bwMode="auto">
            <a:xfrm>
              <a:off x="381000" y="4538246"/>
              <a:ext cx="990600" cy="338554"/>
            </a:xfrm>
            <a:prstGeom prst="rect">
              <a:avLst/>
            </a:prstGeom>
            <a:noFill/>
            <a:ln w="9525">
              <a:noFill/>
              <a:miter lim="800000"/>
              <a:headEnd/>
              <a:tailEnd/>
            </a:ln>
          </p:spPr>
          <p:txBody>
            <a:bodyPr>
              <a:spAutoFit/>
            </a:bodyPr>
            <a:lstStyle/>
            <a:p>
              <a:pPr algn="ctr"/>
              <a:r>
                <a:rPr lang="en-US" sz="1600">
                  <a:latin typeface="Calibri" pitchFamily="34" charset="0"/>
                </a:rPr>
                <a:t>ISS</a:t>
              </a:r>
            </a:p>
          </p:txBody>
        </p:sp>
        <p:pic>
          <p:nvPicPr>
            <p:cNvPr id="4180" name="Picture 348" descr="iss"/>
            <p:cNvPicPr preferRelativeResize="0">
              <a:picLocks noChangeAspect="1" noChangeArrowheads="1"/>
            </p:cNvPicPr>
            <p:nvPr/>
          </p:nvPicPr>
          <p:blipFill>
            <a:blip r:embed="rId6"/>
            <a:srcRect/>
            <a:stretch>
              <a:fillRect/>
            </a:stretch>
          </p:blipFill>
          <p:spPr bwMode="auto">
            <a:xfrm>
              <a:off x="609600" y="4114800"/>
              <a:ext cx="990600" cy="671513"/>
            </a:xfrm>
            <a:prstGeom prst="rect">
              <a:avLst/>
            </a:prstGeom>
            <a:noFill/>
            <a:ln w="9525">
              <a:noFill/>
              <a:miter lim="800000"/>
              <a:headEnd/>
              <a:tailEnd/>
            </a:ln>
          </p:spPr>
        </p:pic>
      </p:grpSp>
      <p:grpSp>
        <p:nvGrpSpPr>
          <p:cNvPr id="4119" name="Group 198"/>
          <p:cNvGrpSpPr>
            <a:grpSpLocks/>
          </p:cNvGrpSpPr>
          <p:nvPr/>
        </p:nvGrpSpPr>
        <p:grpSpPr bwMode="auto">
          <a:xfrm>
            <a:off x="2209800" y="1858963"/>
            <a:ext cx="1371600" cy="533400"/>
            <a:chOff x="1981200" y="1219200"/>
            <a:chExt cx="1371600" cy="533400"/>
          </a:xfrm>
        </p:grpSpPr>
        <p:sp>
          <p:nvSpPr>
            <p:cNvPr id="4178" name="TextBox 173"/>
            <p:cNvSpPr txBox="1">
              <a:spLocks noChangeArrowheads="1"/>
            </p:cNvSpPr>
            <p:nvPr/>
          </p:nvSpPr>
          <p:spPr bwMode="auto">
            <a:xfrm>
              <a:off x="1981200" y="1295400"/>
              <a:ext cx="990600" cy="338554"/>
            </a:xfrm>
            <a:prstGeom prst="rect">
              <a:avLst/>
            </a:prstGeom>
            <a:noFill/>
            <a:ln w="9525">
              <a:noFill/>
              <a:miter lim="800000"/>
              <a:headEnd/>
              <a:tailEnd/>
            </a:ln>
          </p:spPr>
          <p:txBody>
            <a:bodyPr>
              <a:spAutoFit/>
            </a:bodyPr>
            <a:lstStyle/>
            <a:p>
              <a:pPr algn="ctr"/>
              <a:r>
                <a:rPr lang="en-US" sz="1600">
                  <a:latin typeface="Calibri" pitchFamily="34" charset="0"/>
                </a:rPr>
                <a:t>Moon</a:t>
              </a:r>
            </a:p>
          </p:txBody>
        </p:sp>
        <p:graphicFrame>
          <p:nvGraphicFramePr>
            <p:cNvPr id="4106" name="Object 10"/>
            <p:cNvGraphicFramePr>
              <a:graphicFrameLocks noChangeAspect="1"/>
            </p:cNvGraphicFramePr>
            <p:nvPr/>
          </p:nvGraphicFramePr>
          <p:xfrm>
            <a:off x="2819400" y="1219200"/>
            <a:ext cx="533400" cy="533400"/>
          </p:xfrm>
          <a:graphic>
            <a:graphicData uri="http://schemas.openxmlformats.org/presentationml/2006/ole">
              <p:oleObj spid="_x0000_s4106" name="Image" r:id="rId7" imgW="3250794" imgH="3250794" progId="">
                <p:embed/>
              </p:oleObj>
            </a:graphicData>
          </a:graphic>
        </p:graphicFrame>
      </p:grpSp>
      <p:grpSp>
        <p:nvGrpSpPr>
          <p:cNvPr id="4120" name="Group 200"/>
          <p:cNvGrpSpPr>
            <a:grpSpLocks/>
          </p:cNvGrpSpPr>
          <p:nvPr/>
        </p:nvGrpSpPr>
        <p:grpSpPr bwMode="auto">
          <a:xfrm>
            <a:off x="2133600" y="3230563"/>
            <a:ext cx="1357313" cy="655637"/>
            <a:chOff x="1371600" y="2590800"/>
            <a:chExt cx="1356519" cy="655638"/>
          </a:xfrm>
        </p:grpSpPr>
        <p:sp>
          <p:nvSpPr>
            <p:cNvPr id="4176" name="TextBox 185"/>
            <p:cNvSpPr txBox="1">
              <a:spLocks noChangeArrowheads="1"/>
            </p:cNvSpPr>
            <p:nvPr/>
          </p:nvSpPr>
          <p:spPr bwMode="auto">
            <a:xfrm>
              <a:off x="1371600" y="2749342"/>
              <a:ext cx="990600" cy="338554"/>
            </a:xfrm>
            <a:prstGeom prst="rect">
              <a:avLst/>
            </a:prstGeom>
            <a:noFill/>
            <a:ln w="9525">
              <a:noFill/>
              <a:miter lim="800000"/>
              <a:headEnd/>
              <a:tailEnd/>
            </a:ln>
          </p:spPr>
          <p:txBody>
            <a:bodyPr>
              <a:spAutoFit/>
            </a:bodyPr>
            <a:lstStyle/>
            <a:p>
              <a:pPr algn="ctr"/>
              <a:r>
                <a:rPr lang="en-US" sz="1600">
                  <a:latin typeface="Calibri" pitchFamily="34" charset="0"/>
                </a:rPr>
                <a:t>Mars</a:t>
              </a:r>
            </a:p>
          </p:txBody>
        </p:sp>
        <p:pic>
          <p:nvPicPr>
            <p:cNvPr id="4177" name="Picture 279" descr="mars.png"/>
            <p:cNvPicPr>
              <a:picLocks noChangeAspect="1"/>
            </p:cNvPicPr>
            <p:nvPr/>
          </p:nvPicPr>
          <p:blipFill>
            <a:blip r:embed="rId5"/>
            <a:srcRect/>
            <a:stretch>
              <a:fillRect/>
            </a:stretch>
          </p:blipFill>
          <p:spPr bwMode="auto">
            <a:xfrm>
              <a:off x="2072481" y="2590800"/>
              <a:ext cx="655638" cy="655638"/>
            </a:xfrm>
            <a:prstGeom prst="rect">
              <a:avLst/>
            </a:prstGeom>
            <a:noFill/>
            <a:ln w="9525">
              <a:noFill/>
              <a:miter lim="800000"/>
              <a:headEnd/>
              <a:tailEnd/>
            </a:ln>
          </p:spPr>
        </p:pic>
      </p:grpSp>
      <p:cxnSp>
        <p:nvCxnSpPr>
          <p:cNvPr id="55" name="Straight Arrow Connector 54"/>
          <p:cNvCxnSpPr/>
          <p:nvPr/>
        </p:nvCxnSpPr>
        <p:spPr bwMode="auto">
          <a:xfrm rot="5400000" flipH="1" flipV="1">
            <a:off x="6362700" y="1681163"/>
            <a:ext cx="685800" cy="609600"/>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57" name="Straight Arrow Connector 56"/>
          <p:cNvCxnSpPr/>
          <p:nvPr/>
        </p:nvCxnSpPr>
        <p:spPr bwMode="auto">
          <a:xfrm>
            <a:off x="6400800" y="2328863"/>
            <a:ext cx="533400" cy="1587"/>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62" name="Straight Arrow Connector 61"/>
          <p:cNvCxnSpPr/>
          <p:nvPr/>
        </p:nvCxnSpPr>
        <p:spPr bwMode="auto">
          <a:xfrm rot="16200000" flipH="1">
            <a:off x="6362700" y="2366963"/>
            <a:ext cx="762000" cy="685800"/>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grpSp>
        <p:nvGrpSpPr>
          <p:cNvPr id="4124" name="Group 169"/>
          <p:cNvGrpSpPr>
            <a:grpSpLocks/>
          </p:cNvGrpSpPr>
          <p:nvPr/>
        </p:nvGrpSpPr>
        <p:grpSpPr bwMode="auto">
          <a:xfrm>
            <a:off x="5181600" y="2100263"/>
            <a:ext cx="1219200" cy="762000"/>
            <a:chOff x="381000" y="4114800"/>
            <a:chExt cx="1219200" cy="762000"/>
          </a:xfrm>
        </p:grpSpPr>
        <p:sp>
          <p:nvSpPr>
            <p:cNvPr id="4174" name="TextBox 170"/>
            <p:cNvSpPr txBox="1">
              <a:spLocks noChangeArrowheads="1"/>
            </p:cNvSpPr>
            <p:nvPr/>
          </p:nvSpPr>
          <p:spPr bwMode="auto">
            <a:xfrm>
              <a:off x="381000" y="4538246"/>
              <a:ext cx="990600" cy="338554"/>
            </a:xfrm>
            <a:prstGeom prst="rect">
              <a:avLst/>
            </a:prstGeom>
            <a:noFill/>
            <a:ln w="9525">
              <a:noFill/>
              <a:miter lim="800000"/>
              <a:headEnd/>
              <a:tailEnd/>
            </a:ln>
          </p:spPr>
          <p:txBody>
            <a:bodyPr>
              <a:spAutoFit/>
            </a:bodyPr>
            <a:lstStyle/>
            <a:p>
              <a:pPr algn="ctr"/>
              <a:r>
                <a:rPr lang="en-US" sz="1600">
                  <a:latin typeface="Calibri" pitchFamily="34" charset="0"/>
                </a:rPr>
                <a:t>ISS</a:t>
              </a:r>
            </a:p>
          </p:txBody>
        </p:sp>
        <p:pic>
          <p:nvPicPr>
            <p:cNvPr id="4175" name="Picture 348" descr="iss"/>
            <p:cNvPicPr preferRelativeResize="0">
              <a:picLocks noChangeAspect="1" noChangeArrowheads="1"/>
            </p:cNvPicPr>
            <p:nvPr/>
          </p:nvPicPr>
          <p:blipFill>
            <a:blip r:embed="rId6"/>
            <a:srcRect/>
            <a:stretch>
              <a:fillRect/>
            </a:stretch>
          </p:blipFill>
          <p:spPr bwMode="auto">
            <a:xfrm>
              <a:off x="609600" y="4114800"/>
              <a:ext cx="990600" cy="671513"/>
            </a:xfrm>
            <a:prstGeom prst="rect">
              <a:avLst/>
            </a:prstGeom>
            <a:noFill/>
            <a:ln w="9525">
              <a:noFill/>
              <a:miter lim="800000"/>
              <a:headEnd/>
              <a:tailEnd/>
            </a:ln>
          </p:spPr>
        </p:pic>
      </p:grpSp>
      <p:grpSp>
        <p:nvGrpSpPr>
          <p:cNvPr id="4125" name="Group 88"/>
          <p:cNvGrpSpPr>
            <a:grpSpLocks/>
          </p:cNvGrpSpPr>
          <p:nvPr/>
        </p:nvGrpSpPr>
        <p:grpSpPr bwMode="auto">
          <a:xfrm>
            <a:off x="6934200" y="957263"/>
            <a:ext cx="990600" cy="871537"/>
            <a:chOff x="6934200" y="347663"/>
            <a:chExt cx="990600" cy="871696"/>
          </a:xfrm>
        </p:grpSpPr>
        <p:sp>
          <p:nvSpPr>
            <p:cNvPr id="4173" name="TextBox 176"/>
            <p:cNvSpPr txBox="1">
              <a:spLocks noChangeArrowheads="1"/>
            </p:cNvSpPr>
            <p:nvPr/>
          </p:nvSpPr>
          <p:spPr bwMode="auto">
            <a:xfrm>
              <a:off x="6934200" y="880905"/>
              <a:ext cx="990600" cy="338454"/>
            </a:xfrm>
            <a:prstGeom prst="rect">
              <a:avLst/>
            </a:prstGeom>
            <a:noFill/>
            <a:ln w="9525">
              <a:noFill/>
              <a:miter lim="800000"/>
              <a:headEnd/>
              <a:tailEnd/>
            </a:ln>
          </p:spPr>
          <p:txBody>
            <a:bodyPr>
              <a:spAutoFit/>
            </a:bodyPr>
            <a:lstStyle/>
            <a:p>
              <a:pPr algn="ctr"/>
              <a:r>
                <a:rPr lang="en-US" sz="1600">
                  <a:latin typeface="Calibri" pitchFamily="34" charset="0"/>
                </a:rPr>
                <a:t>Moon</a:t>
              </a:r>
            </a:p>
          </p:txBody>
        </p:sp>
        <p:graphicFrame>
          <p:nvGraphicFramePr>
            <p:cNvPr id="4105" name="Object 11"/>
            <p:cNvGraphicFramePr>
              <a:graphicFrameLocks noChangeAspect="1"/>
            </p:cNvGraphicFramePr>
            <p:nvPr/>
          </p:nvGraphicFramePr>
          <p:xfrm>
            <a:off x="7162800" y="347663"/>
            <a:ext cx="533400" cy="533242"/>
          </p:xfrm>
          <a:graphic>
            <a:graphicData uri="http://schemas.openxmlformats.org/presentationml/2006/ole">
              <p:oleObj spid="_x0000_s4105" name="Image" r:id="rId8" imgW="3250794" imgH="3250794" progId="">
                <p:embed/>
              </p:oleObj>
            </a:graphicData>
          </a:graphic>
        </p:graphicFrame>
      </p:grpSp>
      <p:grpSp>
        <p:nvGrpSpPr>
          <p:cNvPr id="4126" name="Group 97"/>
          <p:cNvGrpSpPr>
            <a:grpSpLocks/>
          </p:cNvGrpSpPr>
          <p:nvPr/>
        </p:nvGrpSpPr>
        <p:grpSpPr bwMode="auto">
          <a:xfrm>
            <a:off x="6934200" y="3014663"/>
            <a:ext cx="990600" cy="947737"/>
            <a:chOff x="6934200" y="2209665"/>
            <a:chExt cx="990600" cy="947873"/>
          </a:xfrm>
        </p:grpSpPr>
        <p:sp>
          <p:nvSpPr>
            <p:cNvPr id="4171" name="TextBox 188"/>
            <p:cNvSpPr txBox="1">
              <a:spLocks noChangeArrowheads="1"/>
            </p:cNvSpPr>
            <p:nvPr/>
          </p:nvSpPr>
          <p:spPr bwMode="auto">
            <a:xfrm>
              <a:off x="6934200" y="2819084"/>
              <a:ext cx="990600" cy="338454"/>
            </a:xfrm>
            <a:prstGeom prst="rect">
              <a:avLst/>
            </a:prstGeom>
            <a:noFill/>
            <a:ln w="9525">
              <a:noFill/>
              <a:miter lim="800000"/>
              <a:headEnd/>
              <a:tailEnd/>
            </a:ln>
          </p:spPr>
          <p:txBody>
            <a:bodyPr>
              <a:spAutoFit/>
            </a:bodyPr>
            <a:lstStyle/>
            <a:p>
              <a:pPr algn="ctr"/>
              <a:r>
                <a:rPr lang="en-US" sz="1600">
                  <a:latin typeface="Calibri" pitchFamily="34" charset="0"/>
                </a:rPr>
                <a:t>Mars</a:t>
              </a:r>
            </a:p>
          </p:txBody>
        </p:sp>
        <p:pic>
          <p:nvPicPr>
            <p:cNvPr id="4172" name="Picture 279" descr="mars.png"/>
            <p:cNvPicPr>
              <a:picLocks noChangeAspect="1"/>
            </p:cNvPicPr>
            <p:nvPr/>
          </p:nvPicPr>
          <p:blipFill>
            <a:blip r:embed="rId5"/>
            <a:srcRect/>
            <a:stretch>
              <a:fillRect/>
            </a:stretch>
          </p:blipFill>
          <p:spPr bwMode="auto">
            <a:xfrm>
              <a:off x="7101681" y="2209665"/>
              <a:ext cx="655638" cy="655444"/>
            </a:xfrm>
            <a:prstGeom prst="rect">
              <a:avLst/>
            </a:prstGeom>
            <a:noFill/>
            <a:ln w="9525">
              <a:noFill/>
              <a:miter lim="800000"/>
              <a:headEnd/>
              <a:tailEnd/>
            </a:ln>
          </p:spPr>
        </p:pic>
      </p:grpSp>
      <p:grpSp>
        <p:nvGrpSpPr>
          <p:cNvPr id="4127" name="Group 92"/>
          <p:cNvGrpSpPr>
            <a:grpSpLocks/>
          </p:cNvGrpSpPr>
          <p:nvPr/>
        </p:nvGrpSpPr>
        <p:grpSpPr bwMode="auto">
          <a:xfrm>
            <a:off x="2252663" y="2540000"/>
            <a:ext cx="1481137" cy="584200"/>
            <a:chOff x="2057400" y="2006600"/>
            <a:chExt cx="1480422" cy="584200"/>
          </a:xfrm>
        </p:grpSpPr>
        <p:sp>
          <p:nvSpPr>
            <p:cNvPr id="4167" name="TextBox 179"/>
            <p:cNvSpPr txBox="1">
              <a:spLocks noChangeArrowheads="1"/>
            </p:cNvSpPr>
            <p:nvPr/>
          </p:nvSpPr>
          <p:spPr bwMode="auto">
            <a:xfrm>
              <a:off x="2057400" y="2006600"/>
              <a:ext cx="990600" cy="584200"/>
            </a:xfrm>
            <a:prstGeom prst="rect">
              <a:avLst/>
            </a:prstGeom>
            <a:noFill/>
            <a:ln w="9525">
              <a:noFill/>
              <a:miter lim="800000"/>
              <a:headEnd/>
              <a:tailEnd/>
            </a:ln>
          </p:spPr>
          <p:txBody>
            <a:bodyPr>
              <a:spAutoFit/>
            </a:bodyPr>
            <a:lstStyle/>
            <a:p>
              <a:pPr algn="ctr"/>
              <a:r>
                <a:rPr lang="en-US" sz="1600">
                  <a:latin typeface="Calibri" pitchFamily="34" charset="0"/>
                </a:rPr>
                <a:t>Flexible Path</a:t>
              </a:r>
            </a:p>
          </p:txBody>
        </p:sp>
        <p:grpSp>
          <p:nvGrpSpPr>
            <p:cNvPr id="4168" name="Group 89"/>
            <p:cNvGrpSpPr>
              <a:grpSpLocks/>
            </p:cNvGrpSpPr>
            <p:nvPr/>
          </p:nvGrpSpPr>
          <p:grpSpPr bwMode="auto">
            <a:xfrm>
              <a:off x="2971800" y="2052637"/>
              <a:ext cx="566022" cy="457200"/>
              <a:chOff x="4615578" y="2743200"/>
              <a:chExt cx="566022" cy="457200"/>
            </a:xfrm>
          </p:grpSpPr>
          <p:graphicFrame>
            <p:nvGraphicFramePr>
              <p:cNvPr id="4104" name="Object 8"/>
              <p:cNvGraphicFramePr>
                <a:graphicFrameLocks noChangeAspect="1"/>
              </p:cNvGraphicFramePr>
              <p:nvPr/>
            </p:nvGraphicFramePr>
            <p:xfrm>
              <a:off x="4648200" y="2743200"/>
              <a:ext cx="228781" cy="228713"/>
            </p:xfrm>
            <a:graphic>
              <a:graphicData uri="http://schemas.openxmlformats.org/presentationml/2006/ole">
                <p:oleObj spid="_x0000_s4104" name="Image" r:id="rId9" imgW="3250794" imgH="3250794" progId="">
                  <p:embed/>
                </p:oleObj>
              </a:graphicData>
            </a:graphic>
          </p:graphicFrame>
          <p:pic>
            <p:nvPicPr>
              <p:cNvPr id="4169" name="Picture 107" descr="Itokawa.png"/>
              <p:cNvPicPr>
                <a:picLocks noChangeAspect="1"/>
              </p:cNvPicPr>
              <p:nvPr/>
            </p:nvPicPr>
            <p:blipFill>
              <a:blip r:embed="rId10"/>
              <a:srcRect/>
              <a:stretch>
                <a:fillRect/>
              </a:stretch>
            </p:blipFill>
            <p:spPr bwMode="auto">
              <a:xfrm>
                <a:off x="4615578" y="3048000"/>
                <a:ext cx="261222" cy="152400"/>
              </a:xfrm>
              <a:prstGeom prst="rect">
                <a:avLst/>
              </a:prstGeom>
              <a:noFill/>
              <a:ln w="9525">
                <a:noFill/>
                <a:miter lim="800000"/>
                <a:headEnd/>
                <a:tailEnd/>
              </a:ln>
            </p:spPr>
          </p:pic>
          <p:pic>
            <p:nvPicPr>
              <p:cNvPr id="4170" name="Picture 279" descr="mars.png"/>
              <p:cNvPicPr>
                <a:picLocks noChangeAspect="1"/>
              </p:cNvPicPr>
              <p:nvPr/>
            </p:nvPicPr>
            <p:blipFill>
              <a:blip r:embed="rId11"/>
              <a:srcRect/>
              <a:stretch>
                <a:fillRect/>
              </a:stretch>
            </p:blipFill>
            <p:spPr bwMode="auto">
              <a:xfrm>
                <a:off x="4907052" y="2895600"/>
                <a:ext cx="274548" cy="274467"/>
              </a:xfrm>
              <a:prstGeom prst="rect">
                <a:avLst/>
              </a:prstGeom>
              <a:noFill/>
              <a:ln w="9525">
                <a:noFill/>
                <a:miter lim="800000"/>
                <a:headEnd/>
                <a:tailEnd/>
              </a:ln>
            </p:spPr>
          </p:pic>
        </p:grpSp>
      </p:grpSp>
      <p:grpSp>
        <p:nvGrpSpPr>
          <p:cNvPr id="4128" name="Group 98"/>
          <p:cNvGrpSpPr>
            <a:grpSpLocks/>
          </p:cNvGrpSpPr>
          <p:nvPr/>
        </p:nvGrpSpPr>
        <p:grpSpPr bwMode="auto">
          <a:xfrm>
            <a:off x="6934200" y="1947863"/>
            <a:ext cx="990600" cy="990600"/>
            <a:chOff x="6934200" y="1143000"/>
            <a:chExt cx="990600" cy="990600"/>
          </a:xfrm>
        </p:grpSpPr>
        <p:sp>
          <p:nvSpPr>
            <p:cNvPr id="4163" name="TextBox 182"/>
            <p:cNvSpPr txBox="1">
              <a:spLocks noChangeArrowheads="1"/>
            </p:cNvSpPr>
            <p:nvPr/>
          </p:nvSpPr>
          <p:spPr bwMode="auto">
            <a:xfrm>
              <a:off x="6934200" y="1548998"/>
              <a:ext cx="990600" cy="584602"/>
            </a:xfrm>
            <a:prstGeom prst="rect">
              <a:avLst/>
            </a:prstGeom>
            <a:noFill/>
            <a:ln w="9525">
              <a:noFill/>
              <a:miter lim="800000"/>
              <a:headEnd/>
              <a:tailEnd/>
            </a:ln>
          </p:spPr>
          <p:txBody>
            <a:bodyPr>
              <a:spAutoFit/>
            </a:bodyPr>
            <a:lstStyle/>
            <a:p>
              <a:pPr algn="ctr"/>
              <a:r>
                <a:rPr lang="en-US" sz="1600">
                  <a:latin typeface="Calibri" pitchFamily="34" charset="0"/>
                </a:rPr>
                <a:t>Flexible Path</a:t>
              </a:r>
            </a:p>
          </p:txBody>
        </p:sp>
        <p:grpSp>
          <p:nvGrpSpPr>
            <p:cNvPr id="4164" name="Group 93"/>
            <p:cNvGrpSpPr>
              <a:grpSpLocks/>
            </p:cNvGrpSpPr>
            <p:nvPr/>
          </p:nvGrpSpPr>
          <p:grpSpPr bwMode="auto">
            <a:xfrm>
              <a:off x="7162800" y="1143000"/>
              <a:ext cx="566022" cy="457200"/>
              <a:chOff x="4615578" y="2743200"/>
              <a:chExt cx="566022" cy="457200"/>
            </a:xfrm>
          </p:grpSpPr>
          <p:graphicFrame>
            <p:nvGraphicFramePr>
              <p:cNvPr id="4103" name="Object 7"/>
              <p:cNvGraphicFramePr>
                <a:graphicFrameLocks noChangeAspect="1"/>
              </p:cNvGraphicFramePr>
              <p:nvPr/>
            </p:nvGraphicFramePr>
            <p:xfrm>
              <a:off x="4648200" y="2743200"/>
              <a:ext cx="228781" cy="228713"/>
            </p:xfrm>
            <a:graphic>
              <a:graphicData uri="http://schemas.openxmlformats.org/presentationml/2006/ole">
                <p:oleObj spid="_x0000_s4103" name="Image" r:id="rId12" imgW="3250794" imgH="3250794" progId="">
                  <p:embed/>
                </p:oleObj>
              </a:graphicData>
            </a:graphic>
          </p:graphicFrame>
          <p:pic>
            <p:nvPicPr>
              <p:cNvPr id="4165" name="Picture 107" descr="Itokawa.png"/>
              <p:cNvPicPr>
                <a:picLocks noChangeAspect="1"/>
              </p:cNvPicPr>
              <p:nvPr/>
            </p:nvPicPr>
            <p:blipFill>
              <a:blip r:embed="rId10"/>
              <a:srcRect/>
              <a:stretch>
                <a:fillRect/>
              </a:stretch>
            </p:blipFill>
            <p:spPr bwMode="auto">
              <a:xfrm>
                <a:off x="4615578" y="3048000"/>
                <a:ext cx="261222" cy="152400"/>
              </a:xfrm>
              <a:prstGeom prst="rect">
                <a:avLst/>
              </a:prstGeom>
              <a:noFill/>
              <a:ln w="9525">
                <a:noFill/>
                <a:miter lim="800000"/>
                <a:headEnd/>
                <a:tailEnd/>
              </a:ln>
            </p:spPr>
          </p:pic>
          <p:pic>
            <p:nvPicPr>
              <p:cNvPr id="4166" name="Picture 279" descr="mars.png"/>
              <p:cNvPicPr>
                <a:picLocks noChangeAspect="1"/>
              </p:cNvPicPr>
              <p:nvPr/>
            </p:nvPicPr>
            <p:blipFill>
              <a:blip r:embed="rId11"/>
              <a:srcRect/>
              <a:stretch>
                <a:fillRect/>
              </a:stretch>
            </p:blipFill>
            <p:spPr bwMode="auto">
              <a:xfrm>
                <a:off x="4907052" y="2895600"/>
                <a:ext cx="274548" cy="274467"/>
              </a:xfrm>
              <a:prstGeom prst="rect">
                <a:avLst/>
              </a:prstGeom>
              <a:noFill/>
              <a:ln w="9525">
                <a:noFill/>
                <a:miter lim="800000"/>
                <a:headEnd/>
                <a:tailEnd/>
              </a:ln>
            </p:spPr>
          </p:pic>
        </p:grpSp>
      </p:grpSp>
      <p:grpSp>
        <p:nvGrpSpPr>
          <p:cNvPr id="4129" name="Group 124"/>
          <p:cNvGrpSpPr>
            <a:grpSpLocks/>
          </p:cNvGrpSpPr>
          <p:nvPr/>
        </p:nvGrpSpPr>
        <p:grpSpPr bwMode="auto">
          <a:xfrm>
            <a:off x="6896100" y="5715000"/>
            <a:ext cx="990600" cy="990600"/>
            <a:chOff x="6896100" y="5334000"/>
            <a:chExt cx="990600" cy="990600"/>
          </a:xfrm>
        </p:grpSpPr>
        <p:sp>
          <p:nvSpPr>
            <p:cNvPr id="4159" name="TextBox 182"/>
            <p:cNvSpPr txBox="1">
              <a:spLocks noChangeArrowheads="1"/>
            </p:cNvSpPr>
            <p:nvPr/>
          </p:nvSpPr>
          <p:spPr bwMode="auto">
            <a:xfrm>
              <a:off x="6896100" y="5739998"/>
              <a:ext cx="990600" cy="584602"/>
            </a:xfrm>
            <a:prstGeom prst="rect">
              <a:avLst/>
            </a:prstGeom>
            <a:noFill/>
            <a:ln w="9525">
              <a:noFill/>
              <a:miter lim="800000"/>
              <a:headEnd/>
              <a:tailEnd/>
            </a:ln>
          </p:spPr>
          <p:txBody>
            <a:bodyPr>
              <a:spAutoFit/>
            </a:bodyPr>
            <a:lstStyle/>
            <a:p>
              <a:pPr algn="ctr"/>
              <a:r>
                <a:rPr lang="en-US" sz="1600">
                  <a:latin typeface="Calibri" pitchFamily="34" charset="0"/>
                </a:rPr>
                <a:t>Flexible Path</a:t>
              </a:r>
            </a:p>
          </p:txBody>
        </p:sp>
        <p:grpSp>
          <p:nvGrpSpPr>
            <p:cNvPr id="4160" name="Group 93"/>
            <p:cNvGrpSpPr>
              <a:grpSpLocks/>
            </p:cNvGrpSpPr>
            <p:nvPr/>
          </p:nvGrpSpPr>
          <p:grpSpPr bwMode="auto">
            <a:xfrm>
              <a:off x="7108389" y="5334000"/>
              <a:ext cx="566022" cy="457200"/>
              <a:chOff x="4615578" y="2743200"/>
              <a:chExt cx="566022" cy="457200"/>
            </a:xfrm>
          </p:grpSpPr>
          <p:graphicFrame>
            <p:nvGraphicFramePr>
              <p:cNvPr id="4102" name="Object 6"/>
              <p:cNvGraphicFramePr>
                <a:graphicFrameLocks noChangeAspect="1"/>
              </p:cNvGraphicFramePr>
              <p:nvPr/>
            </p:nvGraphicFramePr>
            <p:xfrm>
              <a:off x="4648200" y="2743200"/>
              <a:ext cx="228781" cy="228713"/>
            </p:xfrm>
            <a:graphic>
              <a:graphicData uri="http://schemas.openxmlformats.org/presentationml/2006/ole">
                <p:oleObj spid="_x0000_s4102" name="Image" r:id="rId13" imgW="3250794" imgH="3250794" progId="">
                  <p:embed/>
                </p:oleObj>
              </a:graphicData>
            </a:graphic>
          </p:graphicFrame>
          <p:pic>
            <p:nvPicPr>
              <p:cNvPr id="4161" name="Picture 107" descr="Itokawa.png"/>
              <p:cNvPicPr>
                <a:picLocks noChangeAspect="1"/>
              </p:cNvPicPr>
              <p:nvPr/>
            </p:nvPicPr>
            <p:blipFill>
              <a:blip r:embed="rId10"/>
              <a:srcRect/>
              <a:stretch>
                <a:fillRect/>
              </a:stretch>
            </p:blipFill>
            <p:spPr bwMode="auto">
              <a:xfrm>
                <a:off x="4615578" y="3048000"/>
                <a:ext cx="261222" cy="152400"/>
              </a:xfrm>
              <a:prstGeom prst="rect">
                <a:avLst/>
              </a:prstGeom>
              <a:noFill/>
              <a:ln w="9525">
                <a:noFill/>
                <a:miter lim="800000"/>
                <a:headEnd/>
                <a:tailEnd/>
              </a:ln>
            </p:spPr>
          </p:pic>
          <p:pic>
            <p:nvPicPr>
              <p:cNvPr id="4162" name="Picture 279" descr="mars.png"/>
              <p:cNvPicPr>
                <a:picLocks noChangeAspect="1"/>
              </p:cNvPicPr>
              <p:nvPr/>
            </p:nvPicPr>
            <p:blipFill>
              <a:blip r:embed="rId11"/>
              <a:srcRect/>
              <a:stretch>
                <a:fillRect/>
              </a:stretch>
            </p:blipFill>
            <p:spPr bwMode="auto">
              <a:xfrm>
                <a:off x="4907052" y="2895600"/>
                <a:ext cx="274548" cy="274467"/>
              </a:xfrm>
              <a:prstGeom prst="rect">
                <a:avLst/>
              </a:prstGeom>
              <a:noFill/>
              <a:ln w="9525">
                <a:noFill/>
                <a:miter lim="800000"/>
                <a:headEnd/>
                <a:tailEnd/>
              </a:ln>
            </p:spPr>
          </p:pic>
        </p:grpSp>
      </p:grpSp>
      <p:grpSp>
        <p:nvGrpSpPr>
          <p:cNvPr id="4130" name="Group 120"/>
          <p:cNvGrpSpPr>
            <a:grpSpLocks/>
          </p:cNvGrpSpPr>
          <p:nvPr/>
        </p:nvGrpSpPr>
        <p:grpSpPr bwMode="auto">
          <a:xfrm>
            <a:off x="76200" y="4038600"/>
            <a:ext cx="4114800" cy="2743200"/>
            <a:chOff x="76200" y="3657600"/>
            <a:chExt cx="4114800" cy="2743200"/>
          </a:xfrm>
        </p:grpSpPr>
        <p:sp>
          <p:nvSpPr>
            <p:cNvPr id="166" name="Rectangle 165"/>
            <p:cNvSpPr/>
            <p:nvPr/>
          </p:nvSpPr>
          <p:spPr bwMode="auto">
            <a:xfrm>
              <a:off x="152400" y="3657600"/>
              <a:ext cx="4038600" cy="2743200"/>
            </a:xfrm>
            <a:prstGeom prst="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grpSp>
          <p:nvGrpSpPr>
            <p:cNvPr id="4138" name="Group 109"/>
            <p:cNvGrpSpPr>
              <a:grpSpLocks/>
            </p:cNvGrpSpPr>
            <p:nvPr/>
          </p:nvGrpSpPr>
          <p:grpSpPr bwMode="auto">
            <a:xfrm>
              <a:off x="2362200" y="3966746"/>
              <a:ext cx="990600" cy="871954"/>
              <a:chOff x="2438400" y="4038600"/>
              <a:chExt cx="990600" cy="871954"/>
            </a:xfrm>
          </p:grpSpPr>
          <p:sp>
            <p:nvSpPr>
              <p:cNvPr id="4158" name="TextBox 97"/>
              <p:cNvSpPr txBox="1">
                <a:spLocks noChangeArrowheads="1"/>
              </p:cNvSpPr>
              <p:nvPr/>
            </p:nvSpPr>
            <p:spPr bwMode="auto">
              <a:xfrm>
                <a:off x="2438400" y="4572000"/>
                <a:ext cx="990600" cy="338554"/>
              </a:xfrm>
              <a:prstGeom prst="rect">
                <a:avLst/>
              </a:prstGeom>
              <a:noFill/>
              <a:ln w="9525">
                <a:noFill/>
                <a:miter lim="800000"/>
                <a:headEnd/>
                <a:tailEnd/>
              </a:ln>
            </p:spPr>
            <p:txBody>
              <a:bodyPr>
                <a:spAutoFit/>
              </a:bodyPr>
              <a:lstStyle/>
              <a:p>
                <a:pPr algn="ctr"/>
                <a:r>
                  <a:rPr lang="en-US" sz="1600">
                    <a:latin typeface="Calibri" pitchFamily="34" charset="0"/>
                  </a:rPr>
                  <a:t>Moon</a:t>
                </a:r>
              </a:p>
            </p:txBody>
          </p:sp>
          <p:graphicFrame>
            <p:nvGraphicFramePr>
              <p:cNvPr id="4101" name="Object 5"/>
              <p:cNvGraphicFramePr>
                <a:graphicFrameLocks noChangeAspect="1"/>
              </p:cNvGraphicFramePr>
              <p:nvPr/>
            </p:nvGraphicFramePr>
            <p:xfrm>
              <a:off x="2667000" y="4038600"/>
              <a:ext cx="533400" cy="533400"/>
            </p:xfrm>
            <a:graphic>
              <a:graphicData uri="http://schemas.openxmlformats.org/presentationml/2006/ole">
                <p:oleObj spid="_x0000_s4101" name="Image" r:id="rId14" imgW="3250794" imgH="3250794" progId="">
                  <p:embed/>
                </p:oleObj>
              </a:graphicData>
            </a:graphic>
          </p:graphicFrame>
        </p:grpSp>
        <p:grpSp>
          <p:nvGrpSpPr>
            <p:cNvPr id="4139" name="Group 112"/>
            <p:cNvGrpSpPr>
              <a:grpSpLocks/>
            </p:cNvGrpSpPr>
            <p:nvPr/>
          </p:nvGrpSpPr>
          <p:grpSpPr bwMode="auto">
            <a:xfrm>
              <a:off x="3200400" y="4648200"/>
              <a:ext cx="990600" cy="948154"/>
              <a:chOff x="2971800" y="4953000"/>
              <a:chExt cx="990600" cy="948154"/>
            </a:xfrm>
          </p:grpSpPr>
          <p:sp>
            <p:nvSpPr>
              <p:cNvPr id="4156" name="TextBox 100"/>
              <p:cNvSpPr txBox="1">
                <a:spLocks noChangeArrowheads="1"/>
              </p:cNvSpPr>
              <p:nvPr/>
            </p:nvSpPr>
            <p:spPr bwMode="auto">
              <a:xfrm>
                <a:off x="2971800" y="5562600"/>
                <a:ext cx="990600" cy="338554"/>
              </a:xfrm>
              <a:prstGeom prst="rect">
                <a:avLst/>
              </a:prstGeom>
              <a:noFill/>
              <a:ln w="9525">
                <a:noFill/>
                <a:miter lim="800000"/>
                <a:headEnd/>
                <a:tailEnd/>
              </a:ln>
            </p:spPr>
            <p:txBody>
              <a:bodyPr>
                <a:spAutoFit/>
              </a:bodyPr>
              <a:lstStyle/>
              <a:p>
                <a:pPr algn="ctr"/>
                <a:r>
                  <a:rPr lang="en-US" sz="1600">
                    <a:latin typeface="Calibri" pitchFamily="34" charset="0"/>
                  </a:rPr>
                  <a:t>Mars</a:t>
                </a:r>
              </a:p>
            </p:txBody>
          </p:sp>
          <p:pic>
            <p:nvPicPr>
              <p:cNvPr id="4157" name="Picture 279" descr="mars.png"/>
              <p:cNvPicPr>
                <a:picLocks noChangeAspect="1"/>
              </p:cNvPicPr>
              <p:nvPr/>
            </p:nvPicPr>
            <p:blipFill>
              <a:blip r:embed="rId5"/>
              <a:srcRect/>
              <a:stretch>
                <a:fillRect/>
              </a:stretch>
            </p:blipFill>
            <p:spPr bwMode="auto">
              <a:xfrm>
                <a:off x="3139281" y="4953000"/>
                <a:ext cx="655638" cy="655638"/>
              </a:xfrm>
              <a:prstGeom prst="rect">
                <a:avLst/>
              </a:prstGeom>
              <a:noFill/>
              <a:ln w="9525">
                <a:noFill/>
                <a:miter lim="800000"/>
                <a:headEnd/>
                <a:tailEnd/>
              </a:ln>
            </p:spPr>
          </p:pic>
        </p:grpSp>
        <p:grpSp>
          <p:nvGrpSpPr>
            <p:cNvPr id="4140" name="Group 110"/>
            <p:cNvGrpSpPr>
              <a:grpSpLocks/>
            </p:cNvGrpSpPr>
            <p:nvPr/>
          </p:nvGrpSpPr>
          <p:grpSpPr bwMode="auto">
            <a:xfrm>
              <a:off x="76200" y="4690646"/>
              <a:ext cx="1219200" cy="762000"/>
              <a:chOff x="381000" y="4114800"/>
              <a:chExt cx="1219200" cy="762000"/>
            </a:xfrm>
          </p:grpSpPr>
          <p:sp>
            <p:nvSpPr>
              <p:cNvPr id="4154" name="TextBox 103"/>
              <p:cNvSpPr txBox="1">
                <a:spLocks noChangeArrowheads="1"/>
              </p:cNvSpPr>
              <p:nvPr/>
            </p:nvSpPr>
            <p:spPr bwMode="auto">
              <a:xfrm>
                <a:off x="381000" y="4538246"/>
                <a:ext cx="990600" cy="338554"/>
              </a:xfrm>
              <a:prstGeom prst="rect">
                <a:avLst/>
              </a:prstGeom>
              <a:noFill/>
              <a:ln w="9525">
                <a:noFill/>
                <a:miter lim="800000"/>
                <a:headEnd/>
                <a:tailEnd/>
              </a:ln>
            </p:spPr>
            <p:txBody>
              <a:bodyPr>
                <a:spAutoFit/>
              </a:bodyPr>
              <a:lstStyle/>
              <a:p>
                <a:pPr algn="ctr"/>
                <a:r>
                  <a:rPr lang="en-US" sz="1600">
                    <a:latin typeface="Calibri" pitchFamily="34" charset="0"/>
                  </a:rPr>
                  <a:t>ISS</a:t>
                </a:r>
              </a:p>
            </p:txBody>
          </p:sp>
          <p:pic>
            <p:nvPicPr>
              <p:cNvPr id="4155" name="Picture 348" descr="iss"/>
              <p:cNvPicPr preferRelativeResize="0">
                <a:picLocks noChangeAspect="1" noChangeArrowheads="1"/>
              </p:cNvPicPr>
              <p:nvPr/>
            </p:nvPicPr>
            <p:blipFill>
              <a:blip r:embed="rId6"/>
              <a:srcRect/>
              <a:stretch>
                <a:fillRect/>
              </a:stretch>
            </p:blipFill>
            <p:spPr bwMode="auto">
              <a:xfrm>
                <a:off x="609600" y="4114800"/>
                <a:ext cx="990600" cy="671513"/>
              </a:xfrm>
              <a:prstGeom prst="rect">
                <a:avLst/>
              </a:prstGeom>
              <a:noFill/>
              <a:ln w="9525">
                <a:noFill/>
                <a:miter lim="800000"/>
                <a:headEnd/>
                <a:tailEnd/>
              </a:ln>
            </p:spPr>
          </p:pic>
        </p:grpSp>
        <p:cxnSp>
          <p:nvCxnSpPr>
            <p:cNvPr id="106" name="Straight Arrow Connector 105"/>
            <p:cNvCxnSpPr/>
            <p:nvPr/>
          </p:nvCxnSpPr>
          <p:spPr bwMode="auto">
            <a:xfrm>
              <a:off x="3200400" y="4267200"/>
              <a:ext cx="381000" cy="271463"/>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107" name="Straight Arrow Connector 106"/>
            <p:cNvCxnSpPr/>
            <p:nvPr/>
          </p:nvCxnSpPr>
          <p:spPr bwMode="auto">
            <a:xfrm flipV="1">
              <a:off x="3276600" y="5605463"/>
              <a:ext cx="228600" cy="109537"/>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108" name="Straight Arrow Connector 107"/>
            <p:cNvCxnSpPr/>
            <p:nvPr/>
          </p:nvCxnSpPr>
          <p:spPr bwMode="auto">
            <a:xfrm flipV="1">
              <a:off x="1143000" y="4572000"/>
              <a:ext cx="304800" cy="119063"/>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109" name="Straight Arrow Connector 108"/>
            <p:cNvCxnSpPr/>
            <p:nvPr/>
          </p:nvCxnSpPr>
          <p:spPr bwMode="auto">
            <a:xfrm>
              <a:off x="1295400" y="5300663"/>
              <a:ext cx="228600" cy="185737"/>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grpSp>
          <p:nvGrpSpPr>
            <p:cNvPr id="4145" name="Group 116"/>
            <p:cNvGrpSpPr>
              <a:grpSpLocks/>
            </p:cNvGrpSpPr>
            <p:nvPr/>
          </p:nvGrpSpPr>
          <p:grpSpPr bwMode="auto">
            <a:xfrm>
              <a:off x="1295400" y="5376446"/>
              <a:ext cx="990600" cy="871954"/>
              <a:chOff x="2438400" y="4038600"/>
              <a:chExt cx="990600" cy="871954"/>
            </a:xfrm>
          </p:grpSpPr>
          <p:sp>
            <p:nvSpPr>
              <p:cNvPr id="4153" name="TextBox 117"/>
              <p:cNvSpPr txBox="1">
                <a:spLocks noChangeArrowheads="1"/>
              </p:cNvSpPr>
              <p:nvPr/>
            </p:nvSpPr>
            <p:spPr bwMode="auto">
              <a:xfrm>
                <a:off x="2438400" y="4572000"/>
                <a:ext cx="990600" cy="338554"/>
              </a:xfrm>
              <a:prstGeom prst="rect">
                <a:avLst/>
              </a:prstGeom>
              <a:noFill/>
              <a:ln w="9525">
                <a:noFill/>
                <a:miter lim="800000"/>
                <a:headEnd/>
                <a:tailEnd/>
              </a:ln>
            </p:spPr>
            <p:txBody>
              <a:bodyPr>
                <a:spAutoFit/>
              </a:bodyPr>
              <a:lstStyle/>
              <a:p>
                <a:pPr algn="ctr"/>
                <a:r>
                  <a:rPr lang="en-US" sz="1600">
                    <a:latin typeface="Calibri" pitchFamily="34" charset="0"/>
                  </a:rPr>
                  <a:t>Moon</a:t>
                </a:r>
              </a:p>
            </p:txBody>
          </p:sp>
          <p:graphicFrame>
            <p:nvGraphicFramePr>
              <p:cNvPr id="4100" name="Object 6"/>
              <p:cNvGraphicFramePr>
                <a:graphicFrameLocks noChangeAspect="1"/>
              </p:cNvGraphicFramePr>
              <p:nvPr/>
            </p:nvGraphicFramePr>
            <p:xfrm>
              <a:off x="2667000" y="4038600"/>
              <a:ext cx="533400" cy="533400"/>
            </p:xfrm>
            <a:graphic>
              <a:graphicData uri="http://schemas.openxmlformats.org/presentationml/2006/ole">
                <p:oleObj spid="_x0000_s4100" name="Image" r:id="rId15" imgW="3250794" imgH="3250794" progId="">
                  <p:embed/>
                </p:oleObj>
              </a:graphicData>
            </a:graphic>
          </p:graphicFrame>
        </p:grpSp>
        <p:cxnSp>
          <p:nvCxnSpPr>
            <p:cNvPr id="155" name="Straight Arrow Connector 154"/>
            <p:cNvCxnSpPr/>
            <p:nvPr/>
          </p:nvCxnSpPr>
          <p:spPr bwMode="auto">
            <a:xfrm>
              <a:off x="2133600" y="4114800"/>
              <a:ext cx="381000" cy="1588"/>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163" name="Straight Arrow Connector 162"/>
            <p:cNvCxnSpPr/>
            <p:nvPr/>
          </p:nvCxnSpPr>
          <p:spPr bwMode="auto">
            <a:xfrm>
              <a:off x="2133600" y="5637213"/>
              <a:ext cx="381000" cy="1587"/>
            </a:xfrm>
            <a:prstGeom prst="straightConnector1">
              <a:avLst/>
            </a:prstGeom>
            <a:ln>
              <a:solidFill>
                <a:schemeClr val="tx1"/>
              </a:solidFill>
              <a:tailEnd type="arrow"/>
            </a:ln>
          </p:spPr>
          <p:style>
            <a:lnRef idx="1">
              <a:schemeClr val="dk1"/>
            </a:lnRef>
            <a:fillRef idx="0">
              <a:schemeClr val="dk1"/>
            </a:fillRef>
            <a:effectRef idx="0">
              <a:schemeClr val="dk1"/>
            </a:effectRef>
            <a:fontRef idx="minor">
              <a:schemeClr val="tx1"/>
            </a:fontRef>
          </p:style>
        </p:cxnSp>
        <p:grpSp>
          <p:nvGrpSpPr>
            <p:cNvPr id="4148" name="Group 114"/>
            <p:cNvGrpSpPr>
              <a:grpSpLocks/>
            </p:cNvGrpSpPr>
            <p:nvPr/>
          </p:nvGrpSpPr>
          <p:grpSpPr bwMode="auto">
            <a:xfrm>
              <a:off x="2362200" y="5334000"/>
              <a:ext cx="990600" cy="990600"/>
              <a:chOff x="6934200" y="1143000"/>
              <a:chExt cx="990600" cy="990600"/>
            </a:xfrm>
          </p:grpSpPr>
          <p:sp>
            <p:nvSpPr>
              <p:cNvPr id="4149" name="TextBox 182"/>
              <p:cNvSpPr txBox="1">
                <a:spLocks noChangeArrowheads="1"/>
              </p:cNvSpPr>
              <p:nvPr/>
            </p:nvSpPr>
            <p:spPr bwMode="auto">
              <a:xfrm>
                <a:off x="6934200" y="1548998"/>
                <a:ext cx="990600" cy="584602"/>
              </a:xfrm>
              <a:prstGeom prst="rect">
                <a:avLst/>
              </a:prstGeom>
              <a:noFill/>
              <a:ln w="9525">
                <a:noFill/>
                <a:miter lim="800000"/>
                <a:headEnd/>
                <a:tailEnd/>
              </a:ln>
            </p:spPr>
            <p:txBody>
              <a:bodyPr>
                <a:spAutoFit/>
              </a:bodyPr>
              <a:lstStyle/>
              <a:p>
                <a:pPr algn="ctr"/>
                <a:r>
                  <a:rPr lang="en-US" sz="1600">
                    <a:latin typeface="Calibri" pitchFamily="34" charset="0"/>
                  </a:rPr>
                  <a:t>Flexible Path</a:t>
                </a:r>
              </a:p>
            </p:txBody>
          </p:sp>
          <p:grpSp>
            <p:nvGrpSpPr>
              <p:cNvPr id="4150" name="Group 93"/>
              <p:cNvGrpSpPr>
                <a:grpSpLocks/>
              </p:cNvGrpSpPr>
              <p:nvPr/>
            </p:nvGrpSpPr>
            <p:grpSpPr bwMode="auto">
              <a:xfrm>
                <a:off x="7162800" y="1143000"/>
                <a:ext cx="566022" cy="457200"/>
                <a:chOff x="4615578" y="2743200"/>
                <a:chExt cx="566022" cy="457200"/>
              </a:xfrm>
            </p:grpSpPr>
            <p:graphicFrame>
              <p:nvGraphicFramePr>
                <p:cNvPr id="4099" name="Object 3"/>
                <p:cNvGraphicFramePr>
                  <a:graphicFrameLocks noChangeAspect="1"/>
                </p:cNvGraphicFramePr>
                <p:nvPr/>
              </p:nvGraphicFramePr>
              <p:xfrm>
                <a:off x="4648200" y="2743200"/>
                <a:ext cx="228781" cy="228713"/>
              </p:xfrm>
              <a:graphic>
                <a:graphicData uri="http://schemas.openxmlformats.org/presentationml/2006/ole">
                  <p:oleObj spid="_x0000_s4099" name="Image" r:id="rId16" imgW="3250794" imgH="3250794" progId="">
                    <p:embed/>
                  </p:oleObj>
                </a:graphicData>
              </a:graphic>
            </p:graphicFrame>
            <p:pic>
              <p:nvPicPr>
                <p:cNvPr id="4151" name="Picture 107" descr="Itokawa.png"/>
                <p:cNvPicPr>
                  <a:picLocks noChangeAspect="1"/>
                </p:cNvPicPr>
                <p:nvPr/>
              </p:nvPicPr>
              <p:blipFill>
                <a:blip r:embed="rId10"/>
                <a:srcRect/>
                <a:stretch>
                  <a:fillRect/>
                </a:stretch>
              </p:blipFill>
              <p:spPr bwMode="auto">
                <a:xfrm>
                  <a:off x="4615578" y="3048000"/>
                  <a:ext cx="261222" cy="152400"/>
                </a:xfrm>
                <a:prstGeom prst="rect">
                  <a:avLst/>
                </a:prstGeom>
                <a:noFill/>
                <a:ln w="9525">
                  <a:noFill/>
                  <a:miter lim="800000"/>
                  <a:headEnd/>
                  <a:tailEnd/>
                </a:ln>
              </p:spPr>
            </p:pic>
            <p:pic>
              <p:nvPicPr>
                <p:cNvPr id="4152" name="Picture 279" descr="mars.png"/>
                <p:cNvPicPr>
                  <a:picLocks noChangeAspect="1"/>
                </p:cNvPicPr>
                <p:nvPr/>
              </p:nvPicPr>
              <p:blipFill>
                <a:blip r:embed="rId11"/>
                <a:srcRect/>
                <a:stretch>
                  <a:fillRect/>
                </a:stretch>
              </p:blipFill>
              <p:spPr bwMode="auto">
                <a:xfrm>
                  <a:off x="4907052" y="2895600"/>
                  <a:ext cx="274548" cy="274467"/>
                </a:xfrm>
                <a:prstGeom prst="rect">
                  <a:avLst/>
                </a:prstGeom>
                <a:noFill/>
                <a:ln w="9525">
                  <a:noFill/>
                  <a:miter lim="800000"/>
                  <a:headEnd/>
                  <a:tailEnd/>
                </a:ln>
              </p:spPr>
            </p:pic>
          </p:grpSp>
        </p:grpSp>
      </p:grpSp>
      <p:grpSp>
        <p:nvGrpSpPr>
          <p:cNvPr id="4131" name="Group 99"/>
          <p:cNvGrpSpPr>
            <a:grpSpLocks/>
          </p:cNvGrpSpPr>
          <p:nvPr/>
        </p:nvGrpSpPr>
        <p:grpSpPr bwMode="auto">
          <a:xfrm>
            <a:off x="1295400" y="4267200"/>
            <a:ext cx="990600" cy="990600"/>
            <a:chOff x="6896100" y="5334000"/>
            <a:chExt cx="990600" cy="990600"/>
          </a:xfrm>
        </p:grpSpPr>
        <p:sp>
          <p:nvSpPr>
            <p:cNvPr id="4133" name="TextBox 182"/>
            <p:cNvSpPr txBox="1">
              <a:spLocks noChangeArrowheads="1"/>
            </p:cNvSpPr>
            <p:nvPr/>
          </p:nvSpPr>
          <p:spPr bwMode="auto">
            <a:xfrm>
              <a:off x="6896100" y="5739998"/>
              <a:ext cx="990600" cy="584602"/>
            </a:xfrm>
            <a:prstGeom prst="rect">
              <a:avLst/>
            </a:prstGeom>
            <a:noFill/>
            <a:ln w="9525">
              <a:noFill/>
              <a:miter lim="800000"/>
              <a:headEnd/>
              <a:tailEnd/>
            </a:ln>
          </p:spPr>
          <p:txBody>
            <a:bodyPr>
              <a:spAutoFit/>
            </a:bodyPr>
            <a:lstStyle/>
            <a:p>
              <a:pPr algn="ctr"/>
              <a:r>
                <a:rPr lang="en-US" sz="1600">
                  <a:latin typeface="Calibri" pitchFamily="34" charset="0"/>
                </a:rPr>
                <a:t>Flexible Path</a:t>
              </a:r>
            </a:p>
          </p:txBody>
        </p:sp>
        <p:grpSp>
          <p:nvGrpSpPr>
            <p:cNvPr id="4134" name="Group 93"/>
            <p:cNvGrpSpPr>
              <a:grpSpLocks/>
            </p:cNvGrpSpPr>
            <p:nvPr/>
          </p:nvGrpSpPr>
          <p:grpSpPr bwMode="auto">
            <a:xfrm>
              <a:off x="7108389" y="5334000"/>
              <a:ext cx="566022" cy="457200"/>
              <a:chOff x="4615578" y="2743200"/>
              <a:chExt cx="566022" cy="457200"/>
            </a:xfrm>
          </p:grpSpPr>
          <p:graphicFrame>
            <p:nvGraphicFramePr>
              <p:cNvPr id="4098" name="Object 2"/>
              <p:cNvGraphicFramePr>
                <a:graphicFrameLocks noChangeAspect="1"/>
              </p:cNvGraphicFramePr>
              <p:nvPr/>
            </p:nvGraphicFramePr>
            <p:xfrm>
              <a:off x="4648200" y="2743200"/>
              <a:ext cx="228781" cy="228713"/>
            </p:xfrm>
            <a:graphic>
              <a:graphicData uri="http://schemas.openxmlformats.org/presentationml/2006/ole">
                <p:oleObj spid="_x0000_s4098" name="Image" r:id="rId17" imgW="3250794" imgH="3250794" progId="">
                  <p:embed/>
                </p:oleObj>
              </a:graphicData>
            </a:graphic>
          </p:graphicFrame>
          <p:pic>
            <p:nvPicPr>
              <p:cNvPr id="4135" name="Picture 107" descr="Itokawa.png"/>
              <p:cNvPicPr>
                <a:picLocks noChangeAspect="1"/>
              </p:cNvPicPr>
              <p:nvPr/>
            </p:nvPicPr>
            <p:blipFill>
              <a:blip r:embed="rId10"/>
              <a:srcRect/>
              <a:stretch>
                <a:fillRect/>
              </a:stretch>
            </p:blipFill>
            <p:spPr bwMode="auto">
              <a:xfrm>
                <a:off x="4615578" y="3048000"/>
                <a:ext cx="261222" cy="152400"/>
              </a:xfrm>
              <a:prstGeom prst="rect">
                <a:avLst/>
              </a:prstGeom>
              <a:noFill/>
              <a:ln w="9525">
                <a:noFill/>
                <a:miter lim="800000"/>
                <a:headEnd/>
                <a:tailEnd/>
              </a:ln>
            </p:spPr>
          </p:pic>
          <p:pic>
            <p:nvPicPr>
              <p:cNvPr id="4136" name="Picture 279" descr="mars.png"/>
              <p:cNvPicPr>
                <a:picLocks noChangeAspect="1"/>
              </p:cNvPicPr>
              <p:nvPr/>
            </p:nvPicPr>
            <p:blipFill>
              <a:blip r:embed="rId11"/>
              <a:srcRect/>
              <a:stretch>
                <a:fillRect/>
              </a:stretch>
            </p:blipFill>
            <p:spPr bwMode="auto">
              <a:xfrm>
                <a:off x="4907052" y="2895600"/>
                <a:ext cx="274548" cy="274467"/>
              </a:xfrm>
              <a:prstGeom prst="rect">
                <a:avLst/>
              </a:prstGeom>
              <a:noFill/>
              <a:ln w="9525">
                <a:noFill/>
                <a:miter lim="800000"/>
                <a:headEnd/>
                <a:tailEnd/>
              </a:ln>
            </p:spPr>
          </p:pic>
        </p:grpSp>
      </p:grpSp>
      <p:sp>
        <p:nvSpPr>
          <p:cNvPr id="4132" name="Text Box 2"/>
          <p:cNvSpPr txBox="1">
            <a:spLocks noChangeArrowheads="1"/>
          </p:cNvSpPr>
          <p:nvPr/>
        </p:nvSpPr>
        <p:spPr bwMode="auto">
          <a:xfrm>
            <a:off x="838200" y="152400"/>
            <a:ext cx="7196138" cy="461963"/>
          </a:xfrm>
          <a:prstGeom prst="rect">
            <a:avLst/>
          </a:prstGeom>
          <a:noFill/>
          <a:ln w="9525">
            <a:noFill/>
            <a:miter lim="800000"/>
            <a:headEnd/>
            <a:tailEnd/>
          </a:ln>
        </p:spPr>
        <p:txBody>
          <a:bodyPr wrap="none">
            <a:spAutoFit/>
          </a:bodyPr>
          <a:lstStyle/>
          <a:p>
            <a:pPr algn="ctr"/>
            <a:r>
              <a:rPr lang="en-US" sz="2400" b="1">
                <a:latin typeface="Calibri" pitchFamily="34" charset="0"/>
              </a:rPr>
              <a:t>High Level Decision Evolution of the Committee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69" name="Group 75"/>
          <p:cNvGrpSpPr>
            <a:grpSpLocks/>
          </p:cNvGrpSpPr>
          <p:nvPr/>
        </p:nvGrpSpPr>
        <p:grpSpPr bwMode="auto">
          <a:xfrm>
            <a:off x="1295400" y="990600"/>
            <a:ext cx="6934200" cy="5867400"/>
            <a:chOff x="762000" y="76200"/>
            <a:chExt cx="6934200" cy="6781800"/>
          </a:xfrm>
        </p:grpSpPr>
        <p:cxnSp>
          <p:nvCxnSpPr>
            <p:cNvPr id="6" name="Straight Connector 5"/>
            <p:cNvCxnSpPr/>
            <p:nvPr/>
          </p:nvCxnSpPr>
          <p:spPr>
            <a:xfrm rot="5400000">
              <a:off x="343033" y="952367"/>
              <a:ext cx="1752333"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32775" name="Group 74"/>
            <p:cNvGrpSpPr>
              <a:grpSpLocks/>
            </p:cNvGrpSpPr>
            <p:nvPr/>
          </p:nvGrpSpPr>
          <p:grpSpPr bwMode="auto">
            <a:xfrm>
              <a:off x="762000" y="101600"/>
              <a:ext cx="6934200" cy="6756400"/>
              <a:chOff x="762000" y="101600"/>
              <a:chExt cx="6934200" cy="6756400"/>
            </a:xfrm>
          </p:grpSpPr>
          <p:sp>
            <p:nvSpPr>
              <p:cNvPr id="98" name="Isosceles Triangle 97"/>
              <p:cNvSpPr/>
              <p:nvPr/>
            </p:nvSpPr>
            <p:spPr>
              <a:xfrm>
                <a:off x="1222375" y="5417602"/>
                <a:ext cx="2198688" cy="990847"/>
              </a:xfrm>
              <a:prstGeom prst="triangl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sp>
            <p:nvSpPr>
              <p:cNvPr id="99" name="Isosceles Triangle 98"/>
              <p:cNvSpPr/>
              <p:nvPr/>
            </p:nvSpPr>
            <p:spPr>
              <a:xfrm>
                <a:off x="1219200" y="5569898"/>
                <a:ext cx="2201863" cy="84956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sp>
            <p:nvSpPr>
              <p:cNvPr id="86" name="Isosceles Triangle 85"/>
              <p:cNvSpPr/>
              <p:nvPr/>
            </p:nvSpPr>
            <p:spPr>
              <a:xfrm>
                <a:off x="1230313" y="3123974"/>
                <a:ext cx="2198687" cy="990847"/>
              </a:xfrm>
              <a:prstGeom prst="triangl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sp>
            <p:nvSpPr>
              <p:cNvPr id="61" name="Isosceles Triangle 60"/>
              <p:cNvSpPr/>
              <p:nvPr/>
            </p:nvSpPr>
            <p:spPr>
              <a:xfrm>
                <a:off x="1227138" y="3276270"/>
                <a:ext cx="2201862" cy="84956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cxnSp>
            <p:nvCxnSpPr>
              <p:cNvPr id="62" name="Straight Connector 61"/>
              <p:cNvCxnSpPr/>
              <p:nvPr/>
            </p:nvCxnSpPr>
            <p:spPr>
              <a:xfrm rot="5400000">
                <a:off x="350971" y="3249665"/>
                <a:ext cx="175233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1227138" y="4125831"/>
                <a:ext cx="6159500" cy="0"/>
              </a:xfrm>
              <a:prstGeom prst="line">
                <a:avLst/>
              </a:prstGeom>
            </p:spPr>
            <p:style>
              <a:lnRef idx="1">
                <a:schemeClr val="accent1"/>
              </a:lnRef>
              <a:fillRef idx="0">
                <a:schemeClr val="accent1"/>
              </a:fillRef>
              <a:effectRef idx="0">
                <a:schemeClr val="accent1"/>
              </a:effectRef>
              <a:fontRef idx="minor">
                <a:schemeClr val="tx1"/>
              </a:fontRef>
            </p:style>
          </p:cxnSp>
          <p:sp>
            <p:nvSpPr>
              <p:cNvPr id="32782" name="TextBox 64"/>
              <p:cNvSpPr txBox="1">
                <a:spLocks noChangeArrowheads="1"/>
              </p:cNvSpPr>
              <p:nvPr/>
            </p:nvSpPr>
            <p:spPr bwMode="auto">
              <a:xfrm>
                <a:off x="762000" y="3059113"/>
                <a:ext cx="307975" cy="369887"/>
              </a:xfrm>
              <a:prstGeom prst="rect">
                <a:avLst/>
              </a:prstGeom>
              <a:noFill/>
              <a:ln w="9525">
                <a:noFill/>
                <a:miter lim="800000"/>
                <a:headEnd/>
                <a:tailEnd/>
              </a:ln>
            </p:spPr>
            <p:txBody>
              <a:bodyPr wrap="none">
                <a:spAutoFit/>
              </a:bodyPr>
              <a:lstStyle/>
              <a:p>
                <a:r>
                  <a:rPr lang="en-US">
                    <a:latin typeface="Calibri" pitchFamily="34" charset="0"/>
                  </a:rPr>
                  <a:t>$</a:t>
                </a:r>
              </a:p>
            </p:txBody>
          </p:sp>
          <p:sp>
            <p:nvSpPr>
              <p:cNvPr id="32783" name="TextBox 67"/>
              <p:cNvSpPr txBox="1">
                <a:spLocks noChangeArrowheads="1"/>
              </p:cNvSpPr>
              <p:nvPr/>
            </p:nvSpPr>
            <p:spPr bwMode="auto">
              <a:xfrm>
                <a:off x="2728913" y="2971800"/>
                <a:ext cx="939800" cy="369888"/>
              </a:xfrm>
              <a:prstGeom prst="rect">
                <a:avLst/>
              </a:prstGeom>
              <a:noFill/>
              <a:ln w="9525">
                <a:noFill/>
                <a:miter lim="800000"/>
                <a:headEnd/>
                <a:tailEnd/>
              </a:ln>
            </p:spPr>
            <p:txBody>
              <a:bodyPr>
                <a:spAutoFit/>
              </a:bodyPr>
              <a:lstStyle/>
              <a:p>
                <a:r>
                  <a:rPr lang="en-US">
                    <a:latin typeface="Calibri" pitchFamily="34" charset="0"/>
                  </a:rPr>
                  <a:t>Capsule</a:t>
                </a:r>
              </a:p>
            </p:txBody>
          </p:sp>
          <p:sp>
            <p:nvSpPr>
              <p:cNvPr id="32784" name="TextBox 68"/>
              <p:cNvSpPr txBox="1">
                <a:spLocks noChangeArrowheads="1"/>
              </p:cNvSpPr>
              <p:nvPr/>
            </p:nvSpPr>
            <p:spPr bwMode="auto">
              <a:xfrm>
                <a:off x="2728913" y="2667000"/>
                <a:ext cx="931862" cy="369888"/>
              </a:xfrm>
              <a:prstGeom prst="rect">
                <a:avLst/>
              </a:prstGeom>
              <a:noFill/>
              <a:ln w="9525">
                <a:noFill/>
                <a:miter lim="800000"/>
                <a:headEnd/>
                <a:tailEnd/>
              </a:ln>
            </p:spPr>
            <p:txBody>
              <a:bodyPr wrap="none">
                <a:spAutoFit/>
              </a:bodyPr>
              <a:lstStyle/>
              <a:p>
                <a:r>
                  <a:rPr lang="en-US">
                    <a:latin typeface="Calibri" pitchFamily="34" charset="0"/>
                  </a:rPr>
                  <a:t>Booster</a:t>
                </a:r>
              </a:p>
            </p:txBody>
          </p:sp>
          <p:sp>
            <p:nvSpPr>
              <p:cNvPr id="70" name="Isosceles Triangle 69"/>
              <p:cNvSpPr/>
              <p:nvPr/>
            </p:nvSpPr>
            <p:spPr>
              <a:xfrm>
                <a:off x="1227138" y="3810228"/>
                <a:ext cx="2201862" cy="315603"/>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cxnSp>
            <p:nvCxnSpPr>
              <p:cNvPr id="71" name="Straight Arrow Connector 70"/>
              <p:cNvCxnSpPr/>
              <p:nvPr/>
            </p:nvCxnSpPr>
            <p:spPr>
              <a:xfrm rot="5400000">
                <a:off x="2144898" y="3452297"/>
                <a:ext cx="774329" cy="422275"/>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p:nvPr/>
            </p:nvCxnSpPr>
            <p:spPr>
              <a:xfrm rot="5400000">
                <a:off x="2291855" y="3092821"/>
                <a:ext cx="572490" cy="330200"/>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77" name="Isosceles Triangle 76"/>
              <p:cNvSpPr/>
              <p:nvPr/>
            </p:nvSpPr>
            <p:spPr>
              <a:xfrm>
                <a:off x="3179763" y="3505634"/>
                <a:ext cx="2154237" cy="609188"/>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sp>
            <p:nvSpPr>
              <p:cNvPr id="78" name="Isosceles Triangle 77"/>
              <p:cNvSpPr/>
              <p:nvPr/>
            </p:nvSpPr>
            <p:spPr>
              <a:xfrm>
                <a:off x="3179763" y="3744171"/>
                <a:ext cx="2182812" cy="379824"/>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sp>
            <p:nvSpPr>
              <p:cNvPr id="32790" name="TextBox 81"/>
              <p:cNvSpPr txBox="1">
                <a:spLocks noChangeArrowheads="1"/>
              </p:cNvSpPr>
              <p:nvPr/>
            </p:nvSpPr>
            <p:spPr bwMode="auto">
              <a:xfrm>
                <a:off x="4656138" y="3113088"/>
                <a:ext cx="939800" cy="368300"/>
              </a:xfrm>
              <a:prstGeom prst="rect">
                <a:avLst/>
              </a:prstGeom>
              <a:noFill/>
              <a:ln w="9525">
                <a:noFill/>
                <a:miter lim="800000"/>
                <a:headEnd/>
                <a:tailEnd/>
              </a:ln>
            </p:spPr>
            <p:txBody>
              <a:bodyPr>
                <a:spAutoFit/>
              </a:bodyPr>
              <a:lstStyle/>
              <a:p>
                <a:r>
                  <a:rPr lang="en-US">
                    <a:latin typeface="Calibri" pitchFamily="34" charset="0"/>
                  </a:rPr>
                  <a:t>Lander</a:t>
                </a:r>
              </a:p>
            </p:txBody>
          </p:sp>
          <p:sp>
            <p:nvSpPr>
              <p:cNvPr id="32791" name="TextBox 82"/>
              <p:cNvSpPr txBox="1">
                <a:spLocks noChangeArrowheads="1"/>
              </p:cNvSpPr>
              <p:nvPr/>
            </p:nvSpPr>
            <p:spPr bwMode="auto">
              <a:xfrm>
                <a:off x="4656138" y="2732088"/>
                <a:ext cx="1730375" cy="368300"/>
              </a:xfrm>
              <a:prstGeom prst="rect">
                <a:avLst/>
              </a:prstGeom>
              <a:noFill/>
              <a:ln w="9525">
                <a:noFill/>
                <a:miter lim="800000"/>
                <a:headEnd/>
                <a:tailEnd/>
              </a:ln>
            </p:spPr>
            <p:txBody>
              <a:bodyPr wrap="none">
                <a:spAutoFit/>
              </a:bodyPr>
              <a:lstStyle/>
              <a:p>
                <a:r>
                  <a:rPr lang="en-US">
                    <a:latin typeface="Calibri" pitchFamily="34" charset="0"/>
                  </a:rPr>
                  <a:t>Surface Systems</a:t>
                </a:r>
              </a:p>
            </p:txBody>
          </p:sp>
          <p:cxnSp>
            <p:nvCxnSpPr>
              <p:cNvPr id="84" name="Straight Arrow Connector 83"/>
              <p:cNvCxnSpPr>
                <a:stCxn id="32790" idx="1"/>
              </p:cNvCxnSpPr>
              <p:nvPr/>
            </p:nvCxnSpPr>
            <p:spPr>
              <a:xfrm rot="10800000" flipV="1">
                <a:off x="4343400" y="3298289"/>
                <a:ext cx="312738" cy="741301"/>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a:stCxn id="32791" idx="1"/>
              </p:cNvCxnSpPr>
              <p:nvPr/>
            </p:nvCxnSpPr>
            <p:spPr>
              <a:xfrm rot="10800000" flipV="1">
                <a:off x="4340225" y="2916629"/>
                <a:ext cx="315913" cy="741301"/>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a:stCxn id="32795" idx="1"/>
              </p:cNvCxnSpPr>
              <p:nvPr/>
            </p:nvCxnSpPr>
            <p:spPr>
              <a:xfrm rot="10800000" flipV="1">
                <a:off x="2416175" y="2556989"/>
                <a:ext cx="312738" cy="666070"/>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32795" name="TextBox 88"/>
              <p:cNvSpPr txBox="1">
                <a:spLocks noChangeArrowheads="1"/>
              </p:cNvSpPr>
              <p:nvPr/>
            </p:nvSpPr>
            <p:spPr bwMode="auto">
              <a:xfrm>
                <a:off x="2728913" y="2373312"/>
                <a:ext cx="1919287" cy="369888"/>
              </a:xfrm>
              <a:prstGeom prst="rect">
                <a:avLst/>
              </a:prstGeom>
              <a:noFill/>
              <a:ln w="9525">
                <a:noFill/>
                <a:miter lim="800000"/>
                <a:headEnd/>
                <a:tailEnd/>
              </a:ln>
            </p:spPr>
            <p:txBody>
              <a:bodyPr wrap="none">
                <a:spAutoFit/>
              </a:bodyPr>
              <a:lstStyle/>
              <a:p>
                <a:r>
                  <a:rPr lang="en-US">
                    <a:latin typeface="Calibri" pitchFamily="34" charset="0"/>
                  </a:rPr>
                  <a:t>In space elements</a:t>
                </a:r>
              </a:p>
            </p:txBody>
          </p:sp>
          <p:sp>
            <p:nvSpPr>
              <p:cNvPr id="32796" name="TextBox 95"/>
              <p:cNvSpPr txBox="1">
                <a:spLocks noChangeArrowheads="1"/>
              </p:cNvSpPr>
              <p:nvPr/>
            </p:nvSpPr>
            <p:spPr bwMode="auto">
              <a:xfrm>
                <a:off x="3997325" y="4202113"/>
                <a:ext cx="819150" cy="369887"/>
              </a:xfrm>
              <a:prstGeom prst="rect">
                <a:avLst/>
              </a:prstGeom>
              <a:noFill/>
              <a:ln w="9525">
                <a:noFill/>
                <a:miter lim="800000"/>
                <a:headEnd/>
                <a:tailEnd/>
              </a:ln>
            </p:spPr>
            <p:txBody>
              <a:bodyPr wrap="none">
                <a:spAutoFit/>
              </a:bodyPr>
              <a:lstStyle/>
              <a:p>
                <a:r>
                  <a:rPr lang="en-US">
                    <a:latin typeface="Calibri" pitchFamily="34" charset="0"/>
                  </a:rPr>
                  <a:t>Moon </a:t>
                </a:r>
              </a:p>
            </p:txBody>
          </p:sp>
          <p:sp>
            <p:nvSpPr>
              <p:cNvPr id="97" name="Right Arrow 96"/>
              <p:cNvSpPr/>
              <p:nvPr/>
            </p:nvSpPr>
            <p:spPr>
              <a:xfrm>
                <a:off x="3490913" y="4309321"/>
                <a:ext cx="390525" cy="1541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sp>
            <p:nvSpPr>
              <p:cNvPr id="32798" name="TextBox 97"/>
              <p:cNvSpPr txBox="1">
                <a:spLocks noChangeArrowheads="1"/>
              </p:cNvSpPr>
              <p:nvPr/>
            </p:nvSpPr>
            <p:spPr bwMode="auto">
              <a:xfrm>
                <a:off x="1854200" y="4202113"/>
                <a:ext cx="1403350" cy="369887"/>
              </a:xfrm>
              <a:prstGeom prst="rect">
                <a:avLst/>
              </a:prstGeom>
              <a:noFill/>
              <a:ln w="9525">
                <a:noFill/>
                <a:miter lim="800000"/>
                <a:headEnd/>
                <a:tailEnd/>
              </a:ln>
            </p:spPr>
            <p:txBody>
              <a:bodyPr wrap="none">
                <a:spAutoFit/>
              </a:bodyPr>
              <a:lstStyle/>
              <a:p>
                <a:r>
                  <a:rPr lang="en-US">
                    <a:latin typeface="Calibri" pitchFamily="34" charset="0"/>
                  </a:rPr>
                  <a:t>Flexible Path</a:t>
                </a:r>
              </a:p>
            </p:txBody>
          </p:sp>
          <p:sp>
            <p:nvSpPr>
              <p:cNvPr id="32799" name="TextBox 98"/>
              <p:cNvSpPr txBox="1">
                <a:spLocks noChangeArrowheads="1"/>
              </p:cNvSpPr>
              <p:nvPr/>
            </p:nvSpPr>
            <p:spPr bwMode="auto">
              <a:xfrm>
                <a:off x="6802438" y="4114800"/>
                <a:ext cx="665162" cy="369888"/>
              </a:xfrm>
              <a:prstGeom prst="rect">
                <a:avLst/>
              </a:prstGeom>
              <a:noFill/>
              <a:ln w="9525">
                <a:noFill/>
                <a:miter lim="800000"/>
                <a:headEnd/>
                <a:tailEnd/>
              </a:ln>
            </p:spPr>
            <p:txBody>
              <a:bodyPr>
                <a:spAutoFit/>
              </a:bodyPr>
              <a:lstStyle/>
              <a:p>
                <a:r>
                  <a:rPr lang="en-US">
                    <a:latin typeface="Calibri" pitchFamily="34" charset="0"/>
                  </a:rPr>
                  <a:t>Time</a:t>
                </a:r>
              </a:p>
            </p:txBody>
          </p:sp>
          <p:sp>
            <p:nvSpPr>
              <p:cNvPr id="56" name="Isosceles Triangle 55"/>
              <p:cNvSpPr/>
              <p:nvPr/>
            </p:nvSpPr>
            <p:spPr>
              <a:xfrm>
                <a:off x="1219200" y="228498"/>
                <a:ext cx="2133600" cy="160003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sp>
            <p:nvSpPr>
              <p:cNvPr id="57" name="Isosceles Triangle 56"/>
              <p:cNvSpPr/>
              <p:nvPr/>
            </p:nvSpPr>
            <p:spPr>
              <a:xfrm>
                <a:off x="1219200" y="533092"/>
                <a:ext cx="2133600" cy="1295441"/>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sp>
            <p:nvSpPr>
              <p:cNvPr id="58" name="Isosceles Triangle 57"/>
              <p:cNvSpPr/>
              <p:nvPr/>
            </p:nvSpPr>
            <p:spPr>
              <a:xfrm>
                <a:off x="1219200" y="989982"/>
                <a:ext cx="2133600" cy="838551"/>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cxnSp>
            <p:nvCxnSpPr>
              <p:cNvPr id="8" name="Straight Connector 7"/>
              <p:cNvCxnSpPr/>
              <p:nvPr/>
            </p:nvCxnSpPr>
            <p:spPr>
              <a:xfrm>
                <a:off x="1219200" y="1828533"/>
                <a:ext cx="6019800" cy="0"/>
              </a:xfrm>
              <a:prstGeom prst="line">
                <a:avLst/>
              </a:prstGeom>
            </p:spPr>
            <p:style>
              <a:lnRef idx="1">
                <a:schemeClr val="accent1"/>
              </a:lnRef>
              <a:fillRef idx="0">
                <a:schemeClr val="accent1"/>
              </a:fillRef>
              <a:effectRef idx="0">
                <a:schemeClr val="accent1"/>
              </a:effectRef>
              <a:fontRef idx="minor">
                <a:schemeClr val="tx1"/>
              </a:fontRef>
            </p:style>
          </p:cxnSp>
          <p:sp>
            <p:nvSpPr>
              <p:cNvPr id="32804" name="TextBox 9"/>
              <p:cNvSpPr txBox="1">
                <a:spLocks noChangeArrowheads="1"/>
              </p:cNvSpPr>
              <p:nvPr/>
            </p:nvSpPr>
            <p:spPr bwMode="auto">
              <a:xfrm>
                <a:off x="765175" y="762000"/>
                <a:ext cx="301625" cy="369888"/>
              </a:xfrm>
              <a:prstGeom prst="rect">
                <a:avLst/>
              </a:prstGeom>
              <a:noFill/>
              <a:ln w="9525">
                <a:noFill/>
                <a:miter lim="800000"/>
                <a:headEnd/>
                <a:tailEnd/>
              </a:ln>
            </p:spPr>
            <p:txBody>
              <a:bodyPr wrap="none">
                <a:spAutoFit/>
              </a:bodyPr>
              <a:lstStyle/>
              <a:p>
                <a:r>
                  <a:rPr lang="en-US">
                    <a:latin typeface="Calibri" pitchFamily="34" charset="0"/>
                  </a:rPr>
                  <a:t>$</a:t>
                </a:r>
              </a:p>
            </p:txBody>
          </p:sp>
          <p:sp>
            <p:nvSpPr>
              <p:cNvPr id="32805" name="TextBox 47"/>
              <p:cNvSpPr txBox="1">
                <a:spLocks noChangeArrowheads="1"/>
              </p:cNvSpPr>
              <p:nvPr/>
            </p:nvSpPr>
            <p:spPr bwMode="auto">
              <a:xfrm>
                <a:off x="3810000" y="101600"/>
                <a:ext cx="1690688" cy="369888"/>
              </a:xfrm>
              <a:prstGeom prst="rect">
                <a:avLst/>
              </a:prstGeom>
              <a:noFill/>
              <a:ln w="9525">
                <a:noFill/>
                <a:miter lim="800000"/>
                <a:headEnd/>
                <a:tailEnd/>
              </a:ln>
            </p:spPr>
            <p:txBody>
              <a:bodyPr wrap="none">
                <a:spAutoFit/>
              </a:bodyPr>
              <a:lstStyle/>
              <a:p>
                <a:r>
                  <a:rPr lang="en-US">
                    <a:latin typeface="Calibri" pitchFamily="34" charset="0"/>
                  </a:rPr>
                  <a:t>Surface Systems</a:t>
                </a:r>
              </a:p>
            </p:txBody>
          </p:sp>
          <p:sp>
            <p:nvSpPr>
              <p:cNvPr id="32806" name="TextBox 48"/>
              <p:cNvSpPr txBox="1">
                <a:spLocks noChangeArrowheads="1"/>
              </p:cNvSpPr>
              <p:nvPr/>
            </p:nvSpPr>
            <p:spPr bwMode="auto">
              <a:xfrm>
                <a:off x="3805238" y="495300"/>
                <a:ext cx="831850" cy="369888"/>
              </a:xfrm>
              <a:prstGeom prst="rect">
                <a:avLst/>
              </a:prstGeom>
              <a:noFill/>
              <a:ln w="9525">
                <a:noFill/>
                <a:miter lim="800000"/>
                <a:headEnd/>
                <a:tailEnd/>
              </a:ln>
            </p:spPr>
            <p:txBody>
              <a:bodyPr wrap="none">
                <a:spAutoFit/>
              </a:bodyPr>
              <a:lstStyle/>
              <a:p>
                <a:r>
                  <a:rPr lang="en-US">
                    <a:latin typeface="Calibri" pitchFamily="34" charset="0"/>
                  </a:rPr>
                  <a:t>Lander</a:t>
                </a:r>
              </a:p>
            </p:txBody>
          </p:sp>
          <p:sp>
            <p:nvSpPr>
              <p:cNvPr id="32807" name="TextBox 49"/>
              <p:cNvSpPr txBox="1">
                <a:spLocks noChangeArrowheads="1"/>
              </p:cNvSpPr>
              <p:nvPr/>
            </p:nvSpPr>
            <p:spPr bwMode="auto">
              <a:xfrm>
                <a:off x="3810000" y="1295400"/>
                <a:ext cx="919163" cy="369888"/>
              </a:xfrm>
              <a:prstGeom prst="rect">
                <a:avLst/>
              </a:prstGeom>
              <a:noFill/>
              <a:ln w="9525">
                <a:noFill/>
                <a:miter lim="800000"/>
                <a:headEnd/>
                <a:tailEnd/>
              </a:ln>
            </p:spPr>
            <p:txBody>
              <a:bodyPr wrap="none">
                <a:spAutoFit/>
              </a:bodyPr>
              <a:lstStyle/>
              <a:p>
                <a:r>
                  <a:rPr lang="en-US">
                    <a:latin typeface="Calibri" pitchFamily="34" charset="0"/>
                  </a:rPr>
                  <a:t>Capsule</a:t>
                </a:r>
              </a:p>
            </p:txBody>
          </p:sp>
          <p:sp>
            <p:nvSpPr>
              <p:cNvPr id="32808" name="TextBox 50"/>
              <p:cNvSpPr txBox="1">
                <a:spLocks noChangeArrowheads="1"/>
              </p:cNvSpPr>
              <p:nvPr/>
            </p:nvSpPr>
            <p:spPr bwMode="auto">
              <a:xfrm>
                <a:off x="3810000" y="939800"/>
                <a:ext cx="911225" cy="369888"/>
              </a:xfrm>
              <a:prstGeom prst="rect">
                <a:avLst/>
              </a:prstGeom>
              <a:noFill/>
              <a:ln w="9525">
                <a:noFill/>
                <a:miter lim="800000"/>
                <a:headEnd/>
                <a:tailEnd/>
              </a:ln>
            </p:spPr>
            <p:txBody>
              <a:bodyPr wrap="none">
                <a:spAutoFit/>
              </a:bodyPr>
              <a:lstStyle/>
              <a:p>
                <a:r>
                  <a:rPr lang="en-US">
                    <a:latin typeface="Calibri" pitchFamily="34" charset="0"/>
                  </a:rPr>
                  <a:t>Booster</a:t>
                </a:r>
              </a:p>
            </p:txBody>
          </p:sp>
          <p:sp>
            <p:nvSpPr>
              <p:cNvPr id="55" name="Isosceles Triangle 54"/>
              <p:cNvSpPr/>
              <p:nvPr/>
            </p:nvSpPr>
            <p:spPr>
              <a:xfrm>
                <a:off x="1219200" y="1448707"/>
                <a:ext cx="2133600" cy="379825"/>
              </a:xfrm>
              <a:prstGeom prst="triangle">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cxnSp>
            <p:nvCxnSpPr>
              <p:cNvPr id="40" name="Straight Arrow Connector 39"/>
              <p:cNvCxnSpPr/>
              <p:nvPr/>
            </p:nvCxnSpPr>
            <p:spPr>
              <a:xfrm rot="10800000" flipV="1">
                <a:off x="2286000" y="1523939"/>
                <a:ext cx="1447800" cy="152296"/>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rot="10800000" flipV="1">
                <a:off x="2286000" y="685388"/>
                <a:ext cx="1447800" cy="152297"/>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rot="10800000" flipV="1">
                <a:off x="2286000" y="1144114"/>
                <a:ext cx="1447800" cy="152297"/>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rot="10800000" flipV="1">
                <a:off x="2286000" y="305564"/>
                <a:ext cx="1447800" cy="152296"/>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32814" name="TextBox 63"/>
              <p:cNvSpPr txBox="1">
                <a:spLocks noChangeArrowheads="1"/>
              </p:cNvSpPr>
              <p:nvPr/>
            </p:nvSpPr>
            <p:spPr bwMode="auto">
              <a:xfrm>
                <a:off x="6629400" y="1828800"/>
                <a:ext cx="649288" cy="369888"/>
              </a:xfrm>
              <a:prstGeom prst="rect">
                <a:avLst/>
              </a:prstGeom>
              <a:noFill/>
              <a:ln w="9525">
                <a:noFill/>
                <a:miter lim="800000"/>
                <a:headEnd/>
                <a:tailEnd/>
              </a:ln>
            </p:spPr>
            <p:txBody>
              <a:bodyPr>
                <a:spAutoFit/>
              </a:bodyPr>
              <a:lstStyle/>
              <a:p>
                <a:r>
                  <a:rPr lang="en-US">
                    <a:latin typeface="Calibri" pitchFamily="34" charset="0"/>
                  </a:rPr>
                  <a:t>Time</a:t>
                </a:r>
              </a:p>
            </p:txBody>
          </p:sp>
          <p:sp>
            <p:nvSpPr>
              <p:cNvPr id="32815" name="TextBox 89"/>
              <p:cNvSpPr txBox="1">
                <a:spLocks noChangeArrowheads="1"/>
              </p:cNvSpPr>
              <p:nvPr/>
            </p:nvSpPr>
            <p:spPr bwMode="auto">
              <a:xfrm>
                <a:off x="2019300" y="1828800"/>
                <a:ext cx="800100" cy="369888"/>
              </a:xfrm>
              <a:prstGeom prst="rect">
                <a:avLst/>
              </a:prstGeom>
              <a:noFill/>
              <a:ln w="9525">
                <a:noFill/>
                <a:miter lim="800000"/>
                <a:headEnd/>
                <a:tailEnd/>
              </a:ln>
            </p:spPr>
            <p:txBody>
              <a:bodyPr wrap="none">
                <a:spAutoFit/>
              </a:bodyPr>
              <a:lstStyle/>
              <a:p>
                <a:r>
                  <a:rPr lang="en-US">
                    <a:latin typeface="Calibri" pitchFamily="34" charset="0"/>
                  </a:rPr>
                  <a:t>Moon </a:t>
                </a:r>
              </a:p>
            </p:txBody>
          </p:sp>
          <p:sp>
            <p:nvSpPr>
              <p:cNvPr id="93" name="Right Arrow 92"/>
              <p:cNvSpPr/>
              <p:nvPr/>
            </p:nvSpPr>
            <p:spPr>
              <a:xfrm>
                <a:off x="3048000" y="1980829"/>
                <a:ext cx="381000" cy="15229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sp>
            <p:nvSpPr>
              <p:cNvPr id="32817" name="TextBox 94"/>
              <p:cNvSpPr txBox="1">
                <a:spLocks noChangeArrowheads="1"/>
              </p:cNvSpPr>
              <p:nvPr/>
            </p:nvSpPr>
            <p:spPr bwMode="auto">
              <a:xfrm>
                <a:off x="3543300" y="1828800"/>
                <a:ext cx="1371600" cy="369888"/>
              </a:xfrm>
              <a:prstGeom prst="rect">
                <a:avLst/>
              </a:prstGeom>
              <a:noFill/>
              <a:ln w="9525">
                <a:noFill/>
                <a:miter lim="800000"/>
                <a:headEnd/>
                <a:tailEnd/>
              </a:ln>
            </p:spPr>
            <p:txBody>
              <a:bodyPr wrap="none">
                <a:spAutoFit/>
              </a:bodyPr>
              <a:lstStyle/>
              <a:p>
                <a:r>
                  <a:rPr lang="en-US">
                    <a:latin typeface="Calibri" pitchFamily="34" charset="0"/>
                  </a:rPr>
                  <a:t>Flexible Path</a:t>
                </a:r>
              </a:p>
            </p:txBody>
          </p:sp>
          <p:sp>
            <p:nvSpPr>
              <p:cNvPr id="43" name="Isosceles Triangle 42"/>
              <p:cNvSpPr/>
              <p:nvPr/>
            </p:nvSpPr>
            <p:spPr>
              <a:xfrm>
                <a:off x="3200400" y="1676235"/>
                <a:ext cx="2133600" cy="152297"/>
              </a:xfrm>
              <a:prstGeom prst="triangl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cxnSp>
            <p:nvCxnSpPr>
              <p:cNvPr id="44" name="Straight Arrow Connector 43"/>
              <p:cNvCxnSpPr/>
              <p:nvPr/>
            </p:nvCxnSpPr>
            <p:spPr>
              <a:xfrm rot="10800000" flipV="1">
                <a:off x="4267200" y="1601005"/>
                <a:ext cx="1447800" cy="152296"/>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32820" name="TextBox 88"/>
              <p:cNvSpPr txBox="1">
                <a:spLocks noChangeArrowheads="1"/>
              </p:cNvSpPr>
              <p:nvPr/>
            </p:nvSpPr>
            <p:spPr bwMode="auto">
              <a:xfrm>
                <a:off x="5821363" y="1371600"/>
                <a:ext cx="1874837" cy="369888"/>
              </a:xfrm>
              <a:prstGeom prst="rect">
                <a:avLst/>
              </a:prstGeom>
              <a:noFill/>
              <a:ln w="9525">
                <a:noFill/>
                <a:miter lim="800000"/>
                <a:headEnd/>
                <a:tailEnd/>
              </a:ln>
            </p:spPr>
            <p:txBody>
              <a:bodyPr wrap="none">
                <a:spAutoFit/>
              </a:bodyPr>
              <a:lstStyle/>
              <a:p>
                <a:r>
                  <a:rPr lang="en-US">
                    <a:latin typeface="Calibri" pitchFamily="34" charset="0"/>
                  </a:rPr>
                  <a:t>In space elements</a:t>
                </a:r>
              </a:p>
            </p:txBody>
          </p:sp>
          <p:sp>
            <p:nvSpPr>
              <p:cNvPr id="83" name="Rectangle 82"/>
              <p:cNvSpPr/>
              <p:nvPr/>
            </p:nvSpPr>
            <p:spPr>
              <a:xfrm>
                <a:off x="2705100" y="6076332"/>
                <a:ext cx="2324100" cy="17248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sp>
            <p:nvSpPr>
              <p:cNvPr id="82" name="Rectangle 81"/>
              <p:cNvSpPr/>
              <p:nvPr/>
            </p:nvSpPr>
            <p:spPr>
              <a:xfrm>
                <a:off x="2686050" y="6248812"/>
                <a:ext cx="2343150" cy="1651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cxnSp>
            <p:nvCxnSpPr>
              <p:cNvPr id="51" name="Straight Connector 50"/>
              <p:cNvCxnSpPr/>
              <p:nvPr/>
            </p:nvCxnSpPr>
            <p:spPr>
              <a:xfrm rot="5400000">
                <a:off x="339858" y="5535954"/>
                <a:ext cx="175233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1216025" y="6412119"/>
                <a:ext cx="6019800" cy="0"/>
              </a:xfrm>
              <a:prstGeom prst="line">
                <a:avLst/>
              </a:prstGeom>
            </p:spPr>
            <p:style>
              <a:lnRef idx="1">
                <a:schemeClr val="accent1"/>
              </a:lnRef>
              <a:fillRef idx="0">
                <a:schemeClr val="accent1"/>
              </a:fillRef>
              <a:effectRef idx="0">
                <a:schemeClr val="accent1"/>
              </a:effectRef>
              <a:fontRef idx="minor">
                <a:schemeClr val="tx1"/>
              </a:fontRef>
            </p:style>
          </p:cxnSp>
          <p:sp>
            <p:nvSpPr>
              <p:cNvPr id="32825" name="TextBox 64"/>
              <p:cNvSpPr txBox="1">
                <a:spLocks noChangeArrowheads="1"/>
              </p:cNvSpPr>
              <p:nvPr/>
            </p:nvSpPr>
            <p:spPr bwMode="auto">
              <a:xfrm>
                <a:off x="762000" y="5345113"/>
                <a:ext cx="301625" cy="369887"/>
              </a:xfrm>
              <a:prstGeom prst="rect">
                <a:avLst/>
              </a:prstGeom>
              <a:noFill/>
              <a:ln w="9525">
                <a:noFill/>
                <a:miter lim="800000"/>
                <a:headEnd/>
                <a:tailEnd/>
              </a:ln>
            </p:spPr>
            <p:txBody>
              <a:bodyPr wrap="none">
                <a:spAutoFit/>
              </a:bodyPr>
              <a:lstStyle/>
              <a:p>
                <a:r>
                  <a:rPr lang="en-US">
                    <a:latin typeface="Calibri" pitchFamily="34" charset="0"/>
                  </a:rPr>
                  <a:t>$</a:t>
                </a:r>
              </a:p>
            </p:txBody>
          </p:sp>
          <p:sp>
            <p:nvSpPr>
              <p:cNvPr id="32826" name="TextBox 67"/>
              <p:cNvSpPr txBox="1">
                <a:spLocks noChangeArrowheads="1"/>
              </p:cNvSpPr>
              <p:nvPr/>
            </p:nvSpPr>
            <p:spPr bwMode="auto">
              <a:xfrm>
                <a:off x="2662237" y="5257800"/>
                <a:ext cx="919163" cy="369888"/>
              </a:xfrm>
              <a:prstGeom prst="rect">
                <a:avLst/>
              </a:prstGeom>
              <a:noFill/>
              <a:ln w="9525">
                <a:noFill/>
                <a:miter lim="800000"/>
                <a:headEnd/>
                <a:tailEnd/>
              </a:ln>
            </p:spPr>
            <p:txBody>
              <a:bodyPr>
                <a:spAutoFit/>
              </a:bodyPr>
              <a:lstStyle/>
              <a:p>
                <a:r>
                  <a:rPr lang="en-US">
                    <a:latin typeface="Calibri" pitchFamily="34" charset="0"/>
                  </a:rPr>
                  <a:t>Capsule</a:t>
                </a:r>
              </a:p>
            </p:txBody>
          </p:sp>
          <p:sp>
            <p:nvSpPr>
              <p:cNvPr id="32827" name="TextBox 68"/>
              <p:cNvSpPr txBox="1">
                <a:spLocks noChangeArrowheads="1"/>
              </p:cNvSpPr>
              <p:nvPr/>
            </p:nvSpPr>
            <p:spPr bwMode="auto">
              <a:xfrm>
                <a:off x="2670175" y="4953000"/>
                <a:ext cx="911225" cy="369888"/>
              </a:xfrm>
              <a:prstGeom prst="rect">
                <a:avLst/>
              </a:prstGeom>
              <a:noFill/>
              <a:ln w="9525">
                <a:noFill/>
                <a:miter lim="800000"/>
                <a:headEnd/>
                <a:tailEnd/>
              </a:ln>
            </p:spPr>
            <p:txBody>
              <a:bodyPr wrap="none">
                <a:spAutoFit/>
              </a:bodyPr>
              <a:lstStyle/>
              <a:p>
                <a:r>
                  <a:rPr lang="en-US">
                    <a:latin typeface="Calibri" pitchFamily="34" charset="0"/>
                  </a:rPr>
                  <a:t>Booster</a:t>
                </a:r>
              </a:p>
            </p:txBody>
          </p:sp>
          <p:cxnSp>
            <p:nvCxnSpPr>
              <p:cNvPr id="60" name="Straight Arrow Connector 59"/>
              <p:cNvCxnSpPr/>
              <p:nvPr/>
            </p:nvCxnSpPr>
            <p:spPr>
              <a:xfrm rot="5400000">
                <a:off x="2090685" y="5834940"/>
                <a:ext cx="695429" cy="304800"/>
              </a:xfrm>
              <a:prstGeom prst="straightConnector1">
                <a:avLst/>
              </a:prstGeom>
              <a:ln>
                <a:no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a:stCxn id="32827" idx="1"/>
              </p:cNvCxnSpPr>
              <p:nvPr/>
            </p:nvCxnSpPr>
            <p:spPr>
              <a:xfrm rot="10800000" flipV="1">
                <a:off x="2362200" y="5138697"/>
                <a:ext cx="307975" cy="739465"/>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65" name="Isosceles Triangle 64"/>
              <p:cNvSpPr/>
              <p:nvPr/>
            </p:nvSpPr>
            <p:spPr>
              <a:xfrm>
                <a:off x="2971800" y="5397418"/>
                <a:ext cx="2057400" cy="68625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sp>
            <p:nvSpPr>
              <p:cNvPr id="66" name="Isosceles Triangle 65"/>
              <p:cNvSpPr/>
              <p:nvPr/>
            </p:nvSpPr>
            <p:spPr>
              <a:xfrm>
                <a:off x="2971800" y="5714856"/>
                <a:ext cx="2057400" cy="381660"/>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sp>
            <p:nvSpPr>
              <p:cNvPr id="32832" name="TextBox 81"/>
              <p:cNvSpPr txBox="1">
                <a:spLocks noChangeArrowheads="1"/>
              </p:cNvSpPr>
              <p:nvPr/>
            </p:nvSpPr>
            <p:spPr bwMode="auto">
              <a:xfrm>
                <a:off x="4567238" y="5105400"/>
                <a:ext cx="919162" cy="368300"/>
              </a:xfrm>
              <a:prstGeom prst="rect">
                <a:avLst/>
              </a:prstGeom>
              <a:noFill/>
              <a:ln w="9525">
                <a:noFill/>
                <a:miter lim="800000"/>
                <a:headEnd/>
                <a:tailEnd/>
              </a:ln>
            </p:spPr>
            <p:txBody>
              <a:bodyPr>
                <a:spAutoFit/>
              </a:bodyPr>
              <a:lstStyle/>
              <a:p>
                <a:r>
                  <a:rPr lang="en-US">
                    <a:latin typeface="Calibri" pitchFamily="34" charset="0"/>
                  </a:rPr>
                  <a:t>Lander</a:t>
                </a:r>
              </a:p>
            </p:txBody>
          </p:sp>
          <p:sp>
            <p:nvSpPr>
              <p:cNvPr id="32833" name="TextBox 82"/>
              <p:cNvSpPr txBox="1">
                <a:spLocks noChangeArrowheads="1"/>
              </p:cNvSpPr>
              <p:nvPr/>
            </p:nvSpPr>
            <p:spPr bwMode="auto">
              <a:xfrm>
                <a:off x="4400550" y="4832350"/>
                <a:ext cx="1690688" cy="368300"/>
              </a:xfrm>
              <a:prstGeom prst="rect">
                <a:avLst/>
              </a:prstGeom>
              <a:noFill/>
              <a:ln w="9525">
                <a:noFill/>
                <a:miter lim="800000"/>
                <a:headEnd/>
                <a:tailEnd/>
              </a:ln>
            </p:spPr>
            <p:txBody>
              <a:bodyPr wrap="none">
                <a:spAutoFit/>
              </a:bodyPr>
              <a:lstStyle/>
              <a:p>
                <a:r>
                  <a:rPr lang="en-US">
                    <a:latin typeface="Calibri" pitchFamily="34" charset="0"/>
                  </a:rPr>
                  <a:t>Surface Systems</a:t>
                </a:r>
              </a:p>
            </p:txBody>
          </p:sp>
          <p:cxnSp>
            <p:nvCxnSpPr>
              <p:cNvPr id="69" name="Straight Arrow Connector 68"/>
              <p:cNvCxnSpPr/>
              <p:nvPr/>
            </p:nvCxnSpPr>
            <p:spPr>
              <a:xfrm rot="5400000">
                <a:off x="4066207" y="5301900"/>
                <a:ext cx="697263" cy="304800"/>
              </a:xfrm>
              <a:prstGeom prst="straightConnector1">
                <a:avLst/>
              </a:prstGeom>
              <a:ln>
                <a:noFill/>
                <a:tailEnd type="arrow"/>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a:stCxn id="32833" idx="1"/>
              </p:cNvCxnSpPr>
              <p:nvPr/>
            </p:nvCxnSpPr>
            <p:spPr>
              <a:xfrm rot="10800000" flipV="1">
                <a:off x="4073525" y="5015758"/>
                <a:ext cx="327025" cy="546801"/>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a:stCxn id="32837" idx="1"/>
                <a:endCxn id="98" idx="0"/>
              </p:cNvCxnSpPr>
              <p:nvPr/>
            </p:nvCxnSpPr>
            <p:spPr>
              <a:xfrm rot="10800000" flipV="1">
                <a:off x="2322513" y="4834103"/>
                <a:ext cx="268287" cy="583499"/>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32837" name="TextBox 88"/>
              <p:cNvSpPr txBox="1">
                <a:spLocks noChangeArrowheads="1"/>
              </p:cNvSpPr>
              <p:nvPr/>
            </p:nvSpPr>
            <p:spPr bwMode="auto">
              <a:xfrm>
                <a:off x="2590800" y="4648200"/>
                <a:ext cx="1874838" cy="369888"/>
              </a:xfrm>
              <a:prstGeom prst="rect">
                <a:avLst/>
              </a:prstGeom>
              <a:noFill/>
              <a:ln w="9525">
                <a:noFill/>
                <a:miter lim="800000"/>
                <a:headEnd/>
                <a:tailEnd/>
              </a:ln>
            </p:spPr>
            <p:txBody>
              <a:bodyPr wrap="none">
                <a:spAutoFit/>
              </a:bodyPr>
              <a:lstStyle/>
              <a:p>
                <a:r>
                  <a:rPr lang="en-US">
                    <a:latin typeface="Calibri" pitchFamily="34" charset="0"/>
                  </a:rPr>
                  <a:t>In space elements</a:t>
                </a:r>
              </a:p>
            </p:txBody>
          </p:sp>
          <p:sp>
            <p:nvSpPr>
              <p:cNvPr id="32838" name="TextBox 95"/>
              <p:cNvSpPr txBox="1">
                <a:spLocks noChangeArrowheads="1"/>
              </p:cNvSpPr>
              <p:nvPr/>
            </p:nvSpPr>
            <p:spPr bwMode="auto">
              <a:xfrm>
                <a:off x="3924300" y="6488113"/>
                <a:ext cx="800100" cy="369887"/>
              </a:xfrm>
              <a:prstGeom prst="rect">
                <a:avLst/>
              </a:prstGeom>
              <a:noFill/>
              <a:ln w="9525">
                <a:noFill/>
                <a:miter lim="800000"/>
                <a:headEnd/>
                <a:tailEnd/>
              </a:ln>
            </p:spPr>
            <p:txBody>
              <a:bodyPr wrap="none">
                <a:spAutoFit/>
              </a:bodyPr>
              <a:lstStyle/>
              <a:p>
                <a:r>
                  <a:rPr lang="en-US">
                    <a:latin typeface="Calibri" pitchFamily="34" charset="0"/>
                  </a:rPr>
                  <a:t>Moon </a:t>
                </a:r>
              </a:p>
            </p:txBody>
          </p:sp>
          <p:sp>
            <p:nvSpPr>
              <p:cNvPr id="79" name="Right Arrow 78"/>
              <p:cNvSpPr/>
              <p:nvPr/>
            </p:nvSpPr>
            <p:spPr>
              <a:xfrm>
                <a:off x="3429000" y="6595610"/>
                <a:ext cx="381000" cy="1522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sp>
            <p:nvSpPr>
              <p:cNvPr id="32840" name="TextBox 97"/>
              <p:cNvSpPr txBox="1">
                <a:spLocks noChangeArrowheads="1"/>
              </p:cNvSpPr>
              <p:nvPr/>
            </p:nvSpPr>
            <p:spPr bwMode="auto">
              <a:xfrm>
                <a:off x="1828800" y="6488113"/>
                <a:ext cx="1371600" cy="369887"/>
              </a:xfrm>
              <a:prstGeom prst="rect">
                <a:avLst/>
              </a:prstGeom>
              <a:noFill/>
              <a:ln w="9525">
                <a:noFill/>
                <a:miter lim="800000"/>
                <a:headEnd/>
                <a:tailEnd/>
              </a:ln>
            </p:spPr>
            <p:txBody>
              <a:bodyPr wrap="none">
                <a:spAutoFit/>
              </a:bodyPr>
              <a:lstStyle/>
              <a:p>
                <a:r>
                  <a:rPr lang="en-US">
                    <a:latin typeface="Calibri" pitchFamily="34" charset="0"/>
                  </a:rPr>
                  <a:t>Flexible Path</a:t>
                </a:r>
              </a:p>
            </p:txBody>
          </p:sp>
          <p:sp>
            <p:nvSpPr>
              <p:cNvPr id="32841" name="TextBox 98"/>
              <p:cNvSpPr txBox="1">
                <a:spLocks noChangeArrowheads="1"/>
              </p:cNvSpPr>
              <p:nvPr/>
            </p:nvSpPr>
            <p:spPr bwMode="auto">
              <a:xfrm>
                <a:off x="6665913" y="6400800"/>
                <a:ext cx="649287" cy="369888"/>
              </a:xfrm>
              <a:prstGeom prst="rect">
                <a:avLst/>
              </a:prstGeom>
              <a:noFill/>
              <a:ln w="9525">
                <a:noFill/>
                <a:miter lim="800000"/>
                <a:headEnd/>
                <a:tailEnd/>
              </a:ln>
            </p:spPr>
            <p:txBody>
              <a:bodyPr>
                <a:spAutoFit/>
              </a:bodyPr>
              <a:lstStyle/>
              <a:p>
                <a:r>
                  <a:rPr lang="en-US">
                    <a:latin typeface="Calibri" pitchFamily="34" charset="0"/>
                  </a:rPr>
                  <a:t>Time</a:t>
                </a:r>
              </a:p>
            </p:txBody>
          </p:sp>
          <p:cxnSp>
            <p:nvCxnSpPr>
              <p:cNvPr id="88" name="Straight Arrow Connector 87"/>
              <p:cNvCxnSpPr>
                <a:stCxn id="32832" idx="1"/>
              </p:cNvCxnSpPr>
              <p:nvPr/>
            </p:nvCxnSpPr>
            <p:spPr>
              <a:xfrm rot="10800000" flipV="1">
                <a:off x="4267200" y="5289159"/>
                <a:ext cx="300038" cy="653225"/>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100" name="Isosceles Triangle 99"/>
              <p:cNvSpPr/>
              <p:nvPr/>
            </p:nvSpPr>
            <p:spPr>
              <a:xfrm>
                <a:off x="1219200" y="6019450"/>
                <a:ext cx="2201863" cy="400009"/>
              </a:xfrm>
              <a:prstGeom prst="triangle">
                <a:avLst>
                  <a:gd name="adj" fmla="val 49568"/>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pitchFamily="-110" charset="-128"/>
                </a:endParaRPr>
              </a:p>
            </p:txBody>
          </p:sp>
          <p:cxnSp>
            <p:nvCxnSpPr>
              <p:cNvPr id="90" name="Straight Arrow Connector 89"/>
              <p:cNvCxnSpPr/>
              <p:nvPr/>
            </p:nvCxnSpPr>
            <p:spPr>
              <a:xfrm rot="10800000" flipV="1">
                <a:off x="2438400" y="5562559"/>
                <a:ext cx="304800" cy="664235"/>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grpSp>
      </p:grpSp>
      <p:sp>
        <p:nvSpPr>
          <p:cNvPr id="32770" name="Text Box 2"/>
          <p:cNvSpPr txBox="1">
            <a:spLocks noChangeArrowheads="1"/>
          </p:cNvSpPr>
          <p:nvPr/>
        </p:nvSpPr>
        <p:spPr bwMode="auto">
          <a:xfrm>
            <a:off x="412750" y="152400"/>
            <a:ext cx="8274050" cy="461963"/>
          </a:xfrm>
          <a:prstGeom prst="rect">
            <a:avLst/>
          </a:prstGeom>
          <a:noFill/>
          <a:ln w="9525">
            <a:noFill/>
            <a:miter lim="800000"/>
            <a:headEnd/>
            <a:tailEnd/>
          </a:ln>
        </p:spPr>
        <p:txBody>
          <a:bodyPr wrap="none">
            <a:spAutoFit/>
          </a:bodyPr>
          <a:lstStyle/>
          <a:p>
            <a:pPr algn="ctr"/>
            <a:r>
              <a:rPr lang="en-US" sz="2400" b="1">
                <a:latin typeface="Calibri" pitchFamily="34" charset="0"/>
              </a:rPr>
              <a:t>Development and Ops Cost Phasing: Lunar vs. Flexible</a:t>
            </a:r>
          </a:p>
        </p:txBody>
      </p:sp>
      <p:sp>
        <p:nvSpPr>
          <p:cNvPr id="32771" name="TextBox 80"/>
          <p:cNvSpPr txBox="1">
            <a:spLocks noChangeArrowheads="1"/>
          </p:cNvSpPr>
          <p:nvPr/>
        </p:nvSpPr>
        <p:spPr bwMode="auto">
          <a:xfrm>
            <a:off x="533400" y="1066800"/>
            <a:ext cx="966788" cy="369888"/>
          </a:xfrm>
          <a:prstGeom prst="rect">
            <a:avLst/>
          </a:prstGeom>
          <a:noFill/>
          <a:ln w="9525">
            <a:noFill/>
            <a:miter lim="800000"/>
            <a:headEnd/>
            <a:tailEnd/>
          </a:ln>
        </p:spPr>
        <p:txBody>
          <a:bodyPr wrap="none">
            <a:spAutoFit/>
          </a:bodyPr>
          <a:lstStyle/>
          <a:p>
            <a:r>
              <a:rPr lang="en-US">
                <a:latin typeface="Calibri" pitchFamily="34" charset="0"/>
              </a:rPr>
              <a:t>DDT&amp;E</a:t>
            </a:r>
          </a:p>
        </p:txBody>
      </p:sp>
      <p:sp>
        <p:nvSpPr>
          <p:cNvPr id="32772" name="TextBox 88"/>
          <p:cNvSpPr txBox="1">
            <a:spLocks noChangeArrowheads="1"/>
          </p:cNvSpPr>
          <p:nvPr/>
        </p:nvSpPr>
        <p:spPr bwMode="auto">
          <a:xfrm>
            <a:off x="533400" y="3200400"/>
            <a:ext cx="966788" cy="369888"/>
          </a:xfrm>
          <a:prstGeom prst="rect">
            <a:avLst/>
          </a:prstGeom>
          <a:noFill/>
          <a:ln w="9525">
            <a:noFill/>
            <a:miter lim="800000"/>
            <a:headEnd/>
            <a:tailEnd/>
          </a:ln>
        </p:spPr>
        <p:txBody>
          <a:bodyPr wrap="none">
            <a:spAutoFit/>
          </a:bodyPr>
          <a:lstStyle/>
          <a:p>
            <a:r>
              <a:rPr lang="en-US">
                <a:latin typeface="Calibri" pitchFamily="34" charset="0"/>
              </a:rPr>
              <a:t>DDT&amp;E</a:t>
            </a:r>
          </a:p>
        </p:txBody>
      </p:sp>
      <p:sp>
        <p:nvSpPr>
          <p:cNvPr id="32773" name="TextBox 90"/>
          <p:cNvSpPr txBox="1">
            <a:spLocks noChangeArrowheads="1"/>
          </p:cNvSpPr>
          <p:nvPr/>
        </p:nvSpPr>
        <p:spPr bwMode="auto">
          <a:xfrm>
            <a:off x="533400" y="4916488"/>
            <a:ext cx="1120775" cy="646112"/>
          </a:xfrm>
          <a:prstGeom prst="rect">
            <a:avLst/>
          </a:prstGeom>
          <a:noFill/>
          <a:ln w="9525">
            <a:noFill/>
            <a:miter lim="800000"/>
            <a:headEnd/>
            <a:tailEnd/>
          </a:ln>
        </p:spPr>
        <p:txBody>
          <a:bodyPr wrap="none">
            <a:spAutoFit/>
          </a:bodyPr>
          <a:lstStyle/>
          <a:p>
            <a:r>
              <a:rPr lang="en-US">
                <a:latin typeface="Calibri" pitchFamily="34" charset="0"/>
              </a:rPr>
              <a:t>DDT&amp;E </a:t>
            </a:r>
          </a:p>
          <a:p>
            <a:r>
              <a:rPr lang="en-US">
                <a:latin typeface="Calibri" pitchFamily="34" charset="0"/>
              </a:rPr>
              <a:t>Plus Ops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Mountain Top</Template>
  <TotalTime>145</TotalTime>
  <Words>897</Words>
  <Application>Microsoft Office PowerPoint</Application>
  <PresentationFormat>On-screen Show (4:3)</PresentationFormat>
  <Paragraphs>171</Paragraphs>
  <Slides>13</Slides>
  <Notes>13</Notes>
  <HiddenSlides>0</HiddenSlides>
  <MMClips>0</MMClips>
  <ScaleCrop>false</ScaleCrop>
  <HeadingPairs>
    <vt:vector size="8" baseType="variant">
      <vt:variant>
        <vt:lpstr>Fonts Used</vt:lpstr>
      </vt:variant>
      <vt:variant>
        <vt:i4>4</vt:i4>
      </vt:variant>
      <vt:variant>
        <vt:lpstr>Design Template</vt:lpstr>
      </vt:variant>
      <vt:variant>
        <vt:i4>1</vt:i4>
      </vt:variant>
      <vt:variant>
        <vt:lpstr>Embedded OLE Servers</vt:lpstr>
      </vt:variant>
      <vt:variant>
        <vt:i4>2</vt:i4>
      </vt:variant>
      <vt:variant>
        <vt:lpstr>Slide Titles</vt:lpstr>
      </vt:variant>
      <vt:variant>
        <vt:i4>13</vt:i4>
      </vt:variant>
    </vt:vector>
  </HeadingPairs>
  <TitlesOfParts>
    <vt:vector size="20" baseType="lpstr">
      <vt:lpstr>Arial</vt:lpstr>
      <vt:lpstr>Calibri</vt:lpstr>
      <vt:lpstr>ＭＳ Ｐゴシック</vt:lpstr>
      <vt:lpstr>Times New Roman</vt:lpstr>
      <vt:lpstr>Office Theme</vt:lpstr>
      <vt:lpstr>Image</vt:lpstr>
      <vt:lpstr>Photo Editor Photo</vt:lpstr>
      <vt:lpstr>The Augustine Committee</vt:lpstr>
      <vt:lpstr>Purpose of Committee  (From OSTP Statement of Task)</vt:lpstr>
      <vt:lpstr>Why have a human spaceflight program?</vt:lpstr>
      <vt:lpstr>Why have a human spaceflight program?</vt:lpstr>
      <vt:lpstr>Slide 5</vt:lpstr>
      <vt:lpstr>Slide 6</vt:lpstr>
      <vt:lpstr>Slide 7</vt:lpstr>
      <vt:lpstr>Slide 8</vt:lpstr>
      <vt:lpstr>Slide 9</vt:lpstr>
      <vt:lpstr>In- Space Propellant Storage &amp; Transfer</vt:lpstr>
      <vt:lpstr>Commercial Crew Service to LEO</vt:lpstr>
      <vt:lpstr>The Safety Dance</vt:lpstr>
      <vt:lpstr>Launch Vehicle Options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jgreason</dc:creator>
  <cp:lastModifiedBy>Brenda Parker</cp:lastModifiedBy>
  <cp:revision>19</cp:revision>
  <dcterms:created xsi:type="dcterms:W3CDTF">2009-09-29T19:26:45Z</dcterms:created>
  <dcterms:modified xsi:type="dcterms:W3CDTF">2009-11-16T19:42:30Z</dcterms:modified>
</cp:coreProperties>
</file>