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1" r:id="rId4"/>
  </p:sldMasterIdLst>
  <p:notesMasterIdLst>
    <p:notesMasterId r:id="rId23"/>
  </p:notesMasterIdLst>
  <p:handoutMasterIdLst>
    <p:handoutMasterId r:id="rId24"/>
  </p:handoutMasterIdLst>
  <p:sldIdLst>
    <p:sldId id="335" r:id="rId5"/>
    <p:sldId id="342" r:id="rId6"/>
    <p:sldId id="350" r:id="rId7"/>
    <p:sldId id="344" r:id="rId8"/>
    <p:sldId id="343" r:id="rId9"/>
    <p:sldId id="351" r:id="rId10"/>
    <p:sldId id="352" r:id="rId11"/>
    <p:sldId id="353" r:id="rId12"/>
    <p:sldId id="354" r:id="rId13"/>
    <p:sldId id="356" r:id="rId14"/>
    <p:sldId id="357" r:id="rId15"/>
    <p:sldId id="355" r:id="rId16"/>
    <p:sldId id="358" r:id="rId17"/>
    <p:sldId id="364" r:id="rId18"/>
    <p:sldId id="365" r:id="rId19"/>
    <p:sldId id="360" r:id="rId20"/>
    <p:sldId id="362" r:id="rId21"/>
    <p:sldId id="361" r:id="rId22"/>
  </p:sldIdLst>
  <p:sldSz cx="9144000" cy="6858000" type="screen4x3"/>
  <p:notesSz cx="7010400" cy="9236075"/>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35"/>
            <p14:sldId id="342"/>
            <p14:sldId id="350"/>
            <p14:sldId id="344"/>
            <p14:sldId id="343"/>
            <p14:sldId id="351"/>
            <p14:sldId id="352"/>
            <p14:sldId id="353"/>
            <p14:sldId id="354"/>
            <p14:sldId id="356"/>
            <p14:sldId id="357"/>
            <p14:sldId id="355"/>
            <p14:sldId id="358"/>
            <p14:sldId id="364"/>
            <p14:sldId id="365"/>
            <p14:sldId id="360"/>
            <p14:sldId id="362"/>
            <p14:sldId id="361"/>
          </p14:sldIdLst>
        </p14:section>
      </p14:sectionLst>
    </p:ext>
    <p:ext uri="{EFAFB233-063F-42B5-8137-9DF3F51BA10A}">
      <p15:sldGuideLst xmlns:p15="http://schemas.microsoft.com/office/powerpoint/2012/main">
        <p15:guide id="1" orient="horz" pos="1104">
          <p15:clr>
            <a:srgbClr val="A4A3A4"/>
          </p15:clr>
        </p15:guide>
        <p15:guide id="2" pos="2883">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erson" initials="MP" lastIdx="7" clrIdx="4"/>
  <p:cmAuthor id="1" name="Feinberg, Alan CTR (FAA)" initials="AEF" lastIdx="1" clrIdx="1"/>
  <p:cmAuthor id="2" name="Michael J. Lees (FAA)" initials="MJL" lastIdx="1" clrIdx="2"/>
  <p:cmAuthor id="3" name="Jennifer Meixell" initials="JNM" lastIdx="17" clrIdx="3"/>
  <p:cmAuthor id="4" name="Fuller, Julia (FAA)" initials="FJ(" lastIdx="3" clrIdx="5">
    <p:extLst>
      <p:ext uri="{19B8F6BF-5375-455C-9EA6-DF929625EA0E}">
        <p15:presenceInfo xmlns:p15="http://schemas.microsoft.com/office/powerpoint/2012/main" userId="S-1-5-21-3215564045-1863808890-1157122868-3069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BEBF9"/>
    <a:srgbClr val="D9FFD9"/>
    <a:srgbClr val="FFD9B3"/>
    <a:srgbClr val="1D2F68"/>
    <a:srgbClr val="FDAC41"/>
    <a:srgbClr val="C993FF"/>
    <a:srgbClr val="FFBBB9"/>
    <a:srgbClr val="94DC94"/>
    <a:srgbClr val="FF9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4672" autoAdjust="0"/>
  </p:normalViewPr>
  <p:slideViewPr>
    <p:cSldViewPr snapToGrid="0">
      <p:cViewPr varScale="1">
        <p:scale>
          <a:sx n="47" d="100"/>
          <a:sy n="47" d="100"/>
        </p:scale>
        <p:origin x="1267" y="43"/>
      </p:cViewPr>
      <p:guideLst>
        <p:guide orient="horz" pos="1104"/>
        <p:guide pos="2883"/>
      </p:guideLst>
    </p:cSldViewPr>
  </p:slideViewPr>
  <p:outlineViewPr>
    <p:cViewPr>
      <p:scale>
        <a:sx n="33" d="100"/>
        <a:sy n="33" d="100"/>
      </p:scale>
      <p:origin x="30" y="636"/>
    </p:cViewPr>
  </p:outlineViewPr>
  <p:notesTextViewPr>
    <p:cViewPr>
      <p:scale>
        <a:sx n="100" d="100"/>
        <a:sy n="100" d="100"/>
      </p:scale>
      <p:origin x="0" y="0"/>
    </p:cViewPr>
  </p:notesTextViewPr>
  <p:sorterViewPr>
    <p:cViewPr>
      <p:scale>
        <a:sx n="66" d="100"/>
        <a:sy n="66" d="100"/>
      </p:scale>
      <p:origin x="0" y="-1027"/>
    </p:cViewPr>
  </p:sorterViewPr>
  <p:notesViewPr>
    <p:cSldViewPr snapToGrid="0">
      <p:cViewPr varScale="1">
        <p:scale>
          <a:sx n="67" d="100"/>
          <a:sy n="67" d="100"/>
        </p:scale>
        <p:origin x="2232" y="67"/>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2"/>
            <a:ext cx="3037840" cy="46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t" anchorCtr="0" compatLnSpc="1">
            <a:prstTxWarp prst="textNoShape">
              <a:avLst/>
            </a:prstTxWarp>
          </a:bodyPr>
          <a:lstStyle>
            <a:lvl1pPr defTabSz="910132">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972560" y="2"/>
            <a:ext cx="3037840" cy="46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t" anchorCtr="0" compatLnSpc="1">
            <a:prstTxWarp prst="textNoShape">
              <a:avLst/>
            </a:prstTxWarp>
          </a:bodyPr>
          <a:lstStyle>
            <a:lvl1pPr algn="r" defTabSz="910132">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773958"/>
            <a:ext cx="303784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b" anchorCtr="0" compatLnSpc="1">
            <a:prstTxWarp prst="textNoShape">
              <a:avLst/>
            </a:prstTxWarp>
          </a:bodyPr>
          <a:lstStyle>
            <a:lvl1pPr defTabSz="910132">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972560" y="8773958"/>
            <a:ext cx="303784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b" anchorCtr="0" compatLnSpc="1">
            <a:prstTxWarp prst="textNoShape">
              <a:avLst/>
            </a:prstTxWarp>
          </a:bodyPr>
          <a:lstStyle>
            <a:lvl1pPr algn="r" defTabSz="910132">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2"/>
            <a:ext cx="3037840" cy="46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t" anchorCtr="0" compatLnSpc="1">
            <a:prstTxWarp prst="textNoShape">
              <a:avLst/>
            </a:prstTxWarp>
          </a:bodyPr>
          <a:lstStyle>
            <a:lvl1pPr defTabSz="910132">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972560" y="2"/>
            <a:ext cx="3037840" cy="46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t" anchorCtr="0" compatLnSpc="1">
            <a:prstTxWarp prst="textNoShape">
              <a:avLst/>
            </a:prstTxWarp>
          </a:bodyPr>
          <a:lstStyle>
            <a:lvl1pPr algn="r" defTabSz="910132">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96975" y="690563"/>
            <a:ext cx="4619625" cy="34655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1" y="4387771"/>
            <a:ext cx="5140960"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773958"/>
            <a:ext cx="303784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b" anchorCtr="0" compatLnSpc="1">
            <a:prstTxWarp prst="textNoShape">
              <a:avLst/>
            </a:prstTxWarp>
          </a:bodyPr>
          <a:lstStyle>
            <a:lvl1pPr defTabSz="910132">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972560" y="8773958"/>
            <a:ext cx="303784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b" anchorCtr="0" compatLnSpc="1">
            <a:prstTxWarp prst="textNoShape">
              <a:avLst/>
            </a:prstTxWarp>
          </a:bodyPr>
          <a:lstStyle>
            <a:lvl1pPr algn="r" defTabSz="910132">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621869" y="0"/>
            <a:ext cx="3522131" cy="6858000"/>
          </a:xfrm>
          <a:prstGeom prst="rect">
            <a:avLst/>
          </a:prstGeom>
        </p:spPr>
      </p:pic>
      <p:sp>
        <p:nvSpPr>
          <p:cNvPr id="63490" name="Rectangle 1026"/>
          <p:cNvSpPr>
            <a:spLocks noGrp="1" noChangeArrowheads="1"/>
          </p:cNvSpPr>
          <p:nvPr>
            <p:ph type="ctrTitle" hasCustomPrompt="1"/>
          </p:nvPr>
        </p:nvSpPr>
        <p:spPr>
          <a:xfrm>
            <a:off x="446088" y="312738"/>
            <a:ext cx="4983162" cy="1395412"/>
          </a:xfrm>
        </p:spPr>
        <p:txBody>
          <a:bodyPr anchor="t"/>
          <a:lstStyle>
            <a:lvl1pPr>
              <a:defRPr sz="3000" baseline="0"/>
            </a:lvl1pPr>
          </a:lstStyle>
          <a:p>
            <a:pPr lvl="0"/>
            <a:r>
              <a:rPr lang="en-US" noProof="0" dirty="0"/>
              <a:t>Ocean Separation Reduction </a:t>
            </a:r>
            <a:br>
              <a:rPr lang="en-US" noProof="0" dirty="0"/>
            </a:br>
            <a:r>
              <a:rPr lang="en-US" noProof="0" dirty="0"/>
              <a:t>Working Group (OSRWG) </a:t>
            </a:r>
          </a:p>
        </p:txBody>
      </p:sp>
      <p:sp>
        <p:nvSpPr>
          <p:cNvPr id="63491" name="Rectangle 1027"/>
          <p:cNvSpPr>
            <a:spLocks noGrp="1" noChangeArrowheads="1"/>
          </p:cNvSpPr>
          <p:nvPr>
            <p:ph type="subTitle" idx="1" hasCustomPrompt="1"/>
          </p:nvPr>
        </p:nvSpPr>
        <p:spPr>
          <a:xfrm>
            <a:off x="449263" y="2720038"/>
            <a:ext cx="4951412" cy="1752600"/>
          </a:xfrm>
        </p:spPr>
        <p:txBody>
          <a:bodyPr/>
          <a:lstStyle>
            <a:lvl1pPr marL="0" indent="0">
              <a:buFontTx/>
              <a:buNone/>
              <a:defRPr sz="3000" baseline="0">
                <a:solidFill>
                  <a:schemeClr val="bg2"/>
                </a:solidFill>
              </a:defRPr>
            </a:lvl1pPr>
          </a:lstStyle>
          <a:p>
            <a:pPr lvl="0"/>
            <a:r>
              <a:rPr lang="en-US" noProof="0" dirty="0"/>
              <a:t>Proposed Executive Briefing on OSRWG Role </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p:cNvSpPr txBox="1"/>
          <p:nvPr userDrawn="1"/>
        </p:nvSpPr>
        <p:spPr bwMode="auto">
          <a:xfrm>
            <a:off x="5726624" y="6424047"/>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endParaRPr lang="en-US" sz="1200" b="1" dirty="0">
              <a:solidFill>
                <a:srgbClr val="C0C0C0"/>
              </a:solidFill>
            </a:endParaRPr>
          </a:p>
        </p:txBody>
      </p:sp>
    </p:spTree>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2314356"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063330" y="6201317"/>
            <a:ext cx="1905000" cy="457200"/>
          </a:xfrm>
          <a:prstGeom prst="rect">
            <a:avLst/>
          </a:prstGeom>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4"/>
          </p:nvPr>
        </p:nvSpPr>
        <p:spPr>
          <a:xfrm>
            <a:off x="6882101" y="6534027"/>
            <a:ext cx="2133600" cy="234950"/>
          </a:xfrm>
          <a:prstGeom prst="rect">
            <a:avLst/>
          </a:prstGeom>
        </p:spPr>
        <p:txBody>
          <a:bodyPr/>
          <a:lstStyle>
            <a:lvl1pPr algn="ctr">
              <a:buNone/>
              <a:defRPr sz="1200">
                <a:solidFill>
                  <a:schemeClr val="bg1">
                    <a:lumMod val="50000"/>
                  </a:schemeClr>
                </a:solidFill>
              </a:defRPr>
            </a:lvl1pPr>
          </a:lstStyle>
          <a:p>
            <a:pPr>
              <a:defRPr/>
            </a:pPr>
            <a:fld id="{FCF95BF4-3AED-4764-99C6-12DB7E4ED9CF}" type="slidenum">
              <a:rPr lang="en-US" smtClean="0"/>
              <a:pPr>
                <a:defRPr/>
              </a:pPr>
              <a:t>‹#›</a:t>
            </a:fld>
            <a:endParaRPr lang="en-US" dirty="0"/>
          </a:p>
        </p:txBody>
      </p:sp>
    </p:spTree>
    <p:extLst>
      <p:ext uri="{BB962C8B-B14F-4D97-AF65-F5344CB8AC3E}">
        <p14:creationId xmlns:p14="http://schemas.microsoft.com/office/powerpoint/2010/main" val="197595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userDrawn="1"/>
        </p:nvSpPr>
        <p:spPr bwMode="auto">
          <a:xfrm>
            <a:off x="0" y="6172200"/>
            <a:ext cx="9144000" cy="688974"/>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6345" name="Group 25"/>
          <p:cNvGrpSpPr>
            <a:grpSpLocks noChangeAspect="1"/>
          </p:cNvGrpSpPr>
          <p:nvPr userDrawn="1"/>
        </p:nvGrpSpPr>
        <p:grpSpPr bwMode="auto">
          <a:xfrm>
            <a:off x="0" y="6242049"/>
            <a:ext cx="1919288" cy="549275"/>
            <a:chOff x="2733" y="3810"/>
            <a:chExt cx="1209" cy="34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10"/>
              <a:ext cx="346" cy="34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2733" y="3861"/>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
        <p:nvSpPr>
          <p:cNvPr id="4" name="TextBox 3"/>
          <p:cNvSpPr txBox="1"/>
          <p:nvPr userDrawn="1"/>
        </p:nvSpPr>
        <p:spPr bwMode="auto">
          <a:xfrm>
            <a:off x="8488893" y="6342061"/>
            <a:ext cx="5450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fld id="{7104807D-3321-428C-BDC7-229C8AA23184}" type="slidenum">
              <a:rPr lang="en-US" sz="1200" b="1" smtClean="0">
                <a:solidFill>
                  <a:srgbClr val="C0C0C0"/>
                </a:solidFill>
              </a:rPr>
              <a:t>‹#›</a:t>
            </a:fld>
            <a:endParaRPr lang="en-US" sz="1200" b="1" dirty="0">
              <a:solidFill>
                <a:srgbClr val="C0C0C0"/>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 id="2147483663" r:id="rId7"/>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706" y="1198563"/>
            <a:ext cx="5294219" cy="2739774"/>
          </a:xfrm>
        </p:spPr>
        <p:txBody>
          <a:bodyPr/>
          <a:lstStyle/>
          <a:p>
            <a:pPr algn="ctr"/>
            <a:r>
              <a:rPr lang="en-US" sz="4000" dirty="0"/>
              <a:t>Data Link</a:t>
            </a:r>
            <a:br>
              <a:rPr lang="en-US" sz="4000" dirty="0"/>
            </a:br>
            <a:r>
              <a:rPr lang="en-US" sz="4000" dirty="0"/>
              <a:t>Oakland Center</a:t>
            </a:r>
            <a:br>
              <a:rPr lang="en-US" sz="4000" dirty="0"/>
            </a:br>
            <a:r>
              <a:rPr lang="en-US" sz="4000" dirty="0"/>
              <a:t>ISPACG/33</a:t>
            </a:r>
            <a:br>
              <a:rPr lang="en-US" sz="4000" dirty="0"/>
            </a:br>
            <a:r>
              <a:rPr lang="en-US" sz="4000" dirty="0"/>
              <a:t>FIT/26</a:t>
            </a:r>
          </a:p>
        </p:txBody>
      </p:sp>
      <p:sp>
        <p:nvSpPr>
          <p:cNvPr id="5" name="Subtitle 2"/>
          <p:cNvSpPr>
            <a:spLocks noGrp="1"/>
          </p:cNvSpPr>
          <p:nvPr>
            <p:ph type="subTitle" idx="1"/>
          </p:nvPr>
        </p:nvSpPr>
        <p:spPr>
          <a:xfrm>
            <a:off x="98322" y="6492239"/>
            <a:ext cx="5240184" cy="243841"/>
          </a:xfrm>
        </p:spPr>
        <p:txBody>
          <a:bodyPr/>
          <a:lstStyle/>
          <a:p>
            <a:pPr>
              <a:spcBef>
                <a:spcPts val="600"/>
              </a:spcBef>
            </a:pPr>
            <a:r>
              <a:rPr lang="en-US" sz="1200" dirty="0"/>
              <a:t>Prepared by: Julia Fuller</a:t>
            </a:r>
          </a:p>
        </p:txBody>
      </p:sp>
      <p:sp>
        <p:nvSpPr>
          <p:cNvPr id="3" name="TextBox 2"/>
          <p:cNvSpPr txBox="1"/>
          <p:nvPr/>
        </p:nvSpPr>
        <p:spPr bwMode="auto">
          <a:xfrm>
            <a:off x="696497" y="4138863"/>
            <a:ext cx="4304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200" b="1" dirty="0">
                <a:solidFill>
                  <a:schemeClr val="bg1">
                    <a:lumMod val="75000"/>
                  </a:schemeClr>
                </a:solidFill>
              </a:rPr>
              <a:t>March 19</a:t>
            </a:r>
            <a:r>
              <a:rPr lang="en-US" sz="1200" b="1" baseline="30000" dirty="0">
                <a:solidFill>
                  <a:schemeClr val="bg1">
                    <a:lumMod val="75000"/>
                  </a:schemeClr>
                </a:solidFill>
              </a:rPr>
              <a:t>th - </a:t>
            </a:r>
            <a:r>
              <a:rPr lang="en-US" sz="1200" b="1" dirty="0">
                <a:solidFill>
                  <a:schemeClr val="bg1">
                    <a:lumMod val="75000"/>
                  </a:schemeClr>
                </a:solidFill>
              </a:rPr>
              <a:t> 20</a:t>
            </a:r>
            <a:r>
              <a:rPr lang="en-US" sz="1200" b="1" baseline="30000" dirty="0">
                <a:solidFill>
                  <a:schemeClr val="bg1">
                    <a:lumMod val="75000"/>
                  </a:schemeClr>
                </a:solidFill>
              </a:rPr>
              <a:t>th</a:t>
            </a:r>
            <a:r>
              <a:rPr lang="en-US" sz="1200" b="1" dirty="0">
                <a:solidFill>
                  <a:schemeClr val="bg1">
                    <a:lumMod val="75000"/>
                  </a:schemeClr>
                </a:solidFill>
              </a:rPr>
              <a:t>, 2019</a:t>
            </a:r>
          </a:p>
        </p:txBody>
      </p:sp>
    </p:spTree>
    <p:extLst>
      <p:ext uri="{BB962C8B-B14F-4D97-AF65-F5344CB8AC3E}">
        <p14:creationId xmlns:p14="http://schemas.microsoft.com/office/powerpoint/2010/main" val="350522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Flights on Deviations</a:t>
            </a:r>
            <a:br>
              <a:rPr lang="en-US" sz="3200" dirty="0"/>
            </a:br>
            <a:r>
              <a:rPr lang="en-US" sz="2400" dirty="0"/>
              <a:t>ADS-C waypoints out of sequence</a:t>
            </a:r>
          </a:p>
        </p:txBody>
      </p:sp>
      <p:pic>
        <p:nvPicPr>
          <p:cNvPr id="4098" name="Picture 29" descr="cid:image002.jpg@01D4C890.B1870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19" y="2469219"/>
            <a:ext cx="7429500" cy="36576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1384663" y="4423954"/>
            <a:ext cx="5617028" cy="40930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5" name="Oval 4"/>
          <p:cNvSpPr/>
          <p:nvPr/>
        </p:nvSpPr>
        <p:spPr bwMode="auto">
          <a:xfrm>
            <a:off x="1384663" y="4423953"/>
            <a:ext cx="5617028" cy="67926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1019787" y="4981301"/>
            <a:ext cx="5721531" cy="5138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TextBox 6"/>
          <p:cNvSpPr txBox="1"/>
          <p:nvPr/>
        </p:nvSpPr>
        <p:spPr bwMode="auto">
          <a:xfrm>
            <a:off x="1019787" y="1371939"/>
            <a:ext cx="805542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r>
              <a:rPr lang="en-US" sz="1200" b="1" dirty="0"/>
              <a:t>On February 27</a:t>
            </a:r>
            <a:r>
              <a:rPr lang="en-US" sz="1200" b="1" baseline="30000" dirty="0"/>
              <a:t>th</a:t>
            </a:r>
            <a:r>
              <a:rPr lang="en-US" sz="1200" b="1" dirty="0"/>
              <a:t>, 2019, Oakland replaced the preformatted </a:t>
            </a:r>
            <a:r>
              <a:rPr lang="en-US" sz="1200" b="1" dirty="0" err="1"/>
              <a:t>freetext</a:t>
            </a:r>
            <a:r>
              <a:rPr lang="en-US" sz="1200" b="1" dirty="0"/>
              <a:t> –</a:t>
            </a:r>
          </a:p>
          <a:p>
            <a:pPr marL="628650" lvl="1" indent="-171450"/>
            <a:r>
              <a:rPr lang="en-US" sz="1200" b="1" dirty="0"/>
              <a:t> “RESEQUENCE ADS WAYPOINTS” with </a:t>
            </a:r>
          </a:p>
          <a:p>
            <a:pPr marL="628650" lvl="1" indent="-171450"/>
            <a:r>
              <a:rPr lang="en-US" sz="1200" b="1" dirty="0"/>
              <a:t>“CHECK FMS AND CORRECT ACTIVE WAYPOINT”</a:t>
            </a:r>
          </a:p>
          <a:p>
            <a:pPr>
              <a:buNone/>
            </a:pPr>
            <a:endParaRPr lang="en-US" sz="1200" b="1" dirty="0"/>
          </a:p>
        </p:txBody>
      </p:sp>
    </p:spTree>
    <p:extLst>
      <p:ext uri="{BB962C8B-B14F-4D97-AF65-F5344CB8AC3E}">
        <p14:creationId xmlns:p14="http://schemas.microsoft.com/office/powerpoint/2010/main" val="3943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Flights on Deviations</a:t>
            </a:r>
            <a:br>
              <a:rPr lang="en-US" sz="3200" dirty="0"/>
            </a:br>
            <a:r>
              <a:rPr lang="en-US" sz="2400" dirty="0"/>
              <a:t>ADS-C waypoints out of sequence</a:t>
            </a:r>
          </a:p>
        </p:txBody>
      </p:sp>
      <p:pic>
        <p:nvPicPr>
          <p:cNvPr id="5" name="Picture 4"/>
          <p:cNvPicPr>
            <a:picLocks noChangeAspect="1"/>
          </p:cNvPicPr>
          <p:nvPr/>
        </p:nvPicPr>
        <p:blipFill>
          <a:blip r:embed="rId2"/>
          <a:stretch>
            <a:fillRect/>
          </a:stretch>
        </p:blipFill>
        <p:spPr>
          <a:xfrm>
            <a:off x="2734491" y="1572194"/>
            <a:ext cx="6278880" cy="3404458"/>
          </a:xfrm>
          <a:prstGeom prst="rect">
            <a:avLst/>
          </a:prstGeom>
          <a:ln>
            <a:solidFill>
              <a:schemeClr val="bg1">
                <a:lumMod val="65000"/>
              </a:schemeClr>
            </a:solidFill>
          </a:ln>
        </p:spPr>
      </p:pic>
      <p:cxnSp>
        <p:nvCxnSpPr>
          <p:cNvPr id="11" name="Straight Arrow Connector 10"/>
          <p:cNvCxnSpPr/>
          <p:nvPr/>
        </p:nvCxnSpPr>
        <p:spPr bwMode="auto">
          <a:xfrm>
            <a:off x="5677989" y="3274423"/>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H="1">
            <a:off x="5677989" y="2782490"/>
            <a:ext cx="992777" cy="4048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TextBox 17"/>
          <p:cNvSpPr txBox="1"/>
          <p:nvPr/>
        </p:nvSpPr>
        <p:spPr bwMode="auto">
          <a:xfrm>
            <a:off x="113211" y="1572194"/>
            <a:ext cx="2525486"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r>
              <a:rPr lang="en-US" sz="1200" b="1" dirty="0"/>
              <a:t>2019-03-12 12:53:57 CPU      </a:t>
            </a:r>
            <a:r>
              <a:rPr lang="en-US" sz="1200" dirty="0"/>
              <a:t>CLEARED TO DEVIATE UP TO L or R 030 NM OF ROUTE,REPORT BACK ON ROUTE</a:t>
            </a:r>
          </a:p>
          <a:p>
            <a:pPr marL="171450" indent="-171450"/>
            <a:endParaRPr lang="en-US" sz="1200" dirty="0"/>
          </a:p>
          <a:p>
            <a:pPr marL="171450" indent="-171450"/>
            <a:r>
              <a:rPr lang="en-US" sz="1200" b="1" dirty="0"/>
              <a:t>2019-03-12 13:10:12         Sector Queue Message   </a:t>
            </a:r>
            <a:r>
              <a:rPr lang="en-US" sz="1200" dirty="0"/>
              <a:t>Report REJECTED: Position report and next estimate are not correctly sequenced.</a:t>
            </a:r>
          </a:p>
          <a:p>
            <a:pPr marL="171450" indent="-171450"/>
            <a:endParaRPr lang="en-US" sz="1200" dirty="0"/>
          </a:p>
          <a:p>
            <a:pPr marL="171450" indent="-171450"/>
            <a:r>
              <a:rPr lang="en-US" sz="1200" b="1" dirty="0"/>
              <a:t>2019-03-12 13:11:33 CPU    </a:t>
            </a:r>
            <a:r>
              <a:rPr lang="en-US" sz="1200" dirty="0"/>
              <a:t>CHECK FMS AND CORRECT ACTIVE WAYPOINT</a:t>
            </a:r>
          </a:p>
          <a:p>
            <a:pPr marL="171450" indent="-171450"/>
            <a:endParaRPr lang="en-US" sz="1200" dirty="0"/>
          </a:p>
          <a:p>
            <a:pPr marL="171450" indent="-171450"/>
            <a:r>
              <a:rPr lang="en-US" sz="1200" b="1" dirty="0"/>
              <a:t>2019-03-12 13:13:34 CPD </a:t>
            </a:r>
            <a:r>
              <a:rPr lang="en-US" sz="1200" dirty="0"/>
              <a:t>REQUEST DIRECT TO 0201N17304W </a:t>
            </a:r>
          </a:p>
          <a:p>
            <a:pPr marL="171450" indent="-171450"/>
            <a:endParaRPr lang="en-US" sz="1200" dirty="0"/>
          </a:p>
        </p:txBody>
      </p:sp>
      <p:cxnSp>
        <p:nvCxnSpPr>
          <p:cNvPr id="20" name="Straight Arrow Connector 19"/>
          <p:cNvCxnSpPr/>
          <p:nvPr/>
        </p:nvCxnSpPr>
        <p:spPr bwMode="auto">
          <a:xfrm>
            <a:off x="7593874" y="2865120"/>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7593874" y="2865120"/>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V="1">
            <a:off x="7593874" y="2534195"/>
            <a:ext cx="78377" cy="3309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72777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Flights on Deviations</a:t>
            </a:r>
            <a:br>
              <a:rPr lang="en-US" dirty="0"/>
            </a:br>
            <a:r>
              <a:rPr lang="en-US" sz="2400" dirty="0"/>
              <a:t>ADS-C waypoints out of sequence</a:t>
            </a:r>
          </a:p>
        </p:txBody>
      </p:sp>
      <p:sp>
        <p:nvSpPr>
          <p:cNvPr id="3" name="Content Placeholder 2"/>
          <p:cNvSpPr>
            <a:spLocks noGrp="1"/>
          </p:cNvSpPr>
          <p:nvPr>
            <p:ph idx="1"/>
          </p:nvPr>
        </p:nvSpPr>
        <p:spPr/>
        <p:txBody>
          <a:bodyPr>
            <a:normAutofit fontScale="92500"/>
          </a:bodyPr>
          <a:lstStyle/>
          <a:p>
            <a:r>
              <a:rPr lang="en-US" dirty="0"/>
              <a:t>From the GOLD – </a:t>
            </a:r>
          </a:p>
          <a:p>
            <a:pPr lvl="1"/>
            <a:r>
              <a:rPr lang="en-US" dirty="0"/>
              <a:t>2.1.2.7.3 If the aircraft is in heading select mode and the aircraft passes abeam an ATC waypoint by more than a defined distance, the FMS will not sequence this or subsequent waypoints. Consequently, the aircraft will not send an ADS-C waypoint change event report. However, if the aircraft sends an ADS-C periodic report with a predicted route group, the NEXT waypoint data in the report will continue to indicate the waypoint that was passed. As a result, the ground system could use invalid data for display of the aircraft position or extrapolating the correct route for the aircraft.</a:t>
            </a:r>
          </a:p>
        </p:txBody>
      </p:sp>
    </p:spTree>
    <p:extLst>
      <p:ext uri="{BB962C8B-B14F-4D97-AF65-F5344CB8AC3E}">
        <p14:creationId xmlns:p14="http://schemas.microsoft.com/office/powerpoint/2010/main" val="255142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ARINC424 Format &amp; DARPs</a:t>
            </a:r>
          </a:p>
        </p:txBody>
      </p:sp>
      <p:sp>
        <p:nvSpPr>
          <p:cNvPr id="3" name="Content Placeholder 2"/>
          <p:cNvSpPr>
            <a:spLocks noGrp="1"/>
          </p:cNvSpPr>
          <p:nvPr>
            <p:ph idx="1"/>
          </p:nvPr>
        </p:nvSpPr>
        <p:spPr>
          <a:xfrm>
            <a:off x="495300" y="1136073"/>
            <a:ext cx="8050213" cy="5015345"/>
          </a:xfrm>
        </p:spPr>
        <p:txBody>
          <a:bodyPr>
            <a:normAutofit fontScale="92500"/>
          </a:bodyPr>
          <a:lstStyle/>
          <a:p>
            <a:r>
              <a:rPr lang="en-US" sz="1300" dirty="0"/>
              <a:t>2018-11-23 13:58:25.250 CPD</a:t>
            </a:r>
          </a:p>
          <a:p>
            <a:pPr marL="400050" lvl="1" indent="0">
              <a:buNone/>
            </a:pPr>
            <a:r>
              <a:rPr lang="en-US" sz="1300" dirty="0"/>
              <a:t> REQUEST  Destination Airport: PHNL</a:t>
            </a:r>
          </a:p>
          <a:p>
            <a:pPr marL="400050" lvl="1" indent="0">
              <a:buNone/>
            </a:pPr>
            <a:r>
              <a:rPr lang="en-US" sz="1300" dirty="0"/>
              <a:t> 27E70 26E80 25N175W 24N70 DOGIF</a:t>
            </a:r>
          </a:p>
          <a:p>
            <a:pPr marL="400050" lvl="1" indent="0">
              <a:buNone/>
            </a:pPr>
            <a:r>
              <a:rPr lang="en-US" sz="1300" dirty="0"/>
              <a:t> Approach Procedure: APPROACH ILS08L BOOKE</a:t>
            </a:r>
          </a:p>
          <a:p>
            <a:pPr marL="400050" lvl="1" indent="0">
              <a:buNone/>
            </a:pPr>
            <a:r>
              <a:rPr lang="en-US" sz="1300" dirty="0"/>
              <a:t> Arrival Procedure: ARRIVAL BOOKE8 CANON</a:t>
            </a:r>
          </a:p>
          <a:p>
            <a:pPr marL="400050" lvl="1" indent="0">
              <a:buNone/>
            </a:pPr>
            <a:r>
              <a:rPr lang="en-US" sz="1300" dirty="0"/>
              <a:t> Arrival Runway: 08 LEFT</a:t>
            </a:r>
          </a:p>
          <a:p>
            <a:r>
              <a:rPr lang="en-US" sz="1300" dirty="0"/>
              <a:t>2018-11-23 14:00:12.676 CPU</a:t>
            </a:r>
          </a:p>
          <a:p>
            <a:pPr marL="400050" lvl="1" indent="0">
              <a:buNone/>
            </a:pPr>
            <a:r>
              <a:rPr lang="en-US" sz="1300" dirty="0"/>
              <a:t>UNABLE,</a:t>
            </a:r>
          </a:p>
          <a:p>
            <a:pPr marL="400050" lvl="1" indent="0">
              <a:buNone/>
            </a:pPr>
            <a:r>
              <a:rPr lang="en-US" sz="1300" dirty="0"/>
              <a:t>INCORRECT FORMAT FOR THE UPLINK                                                                                                                                                                                                                                                                                                                                                                                                                                                                                                                                                                                                                                                                                                                                                                                                                                                                                                                                                                                                                                                           </a:t>
            </a:r>
          </a:p>
          <a:p>
            <a:r>
              <a:rPr lang="en-US" sz="1300" dirty="0"/>
              <a:t>2018-11-23 14:05:52.573 CPD</a:t>
            </a:r>
          </a:p>
          <a:p>
            <a:pPr marL="400050" lvl="1" indent="0">
              <a:buNone/>
            </a:pPr>
            <a:r>
              <a:rPr lang="en-US" sz="1300" dirty="0"/>
              <a:t>AFTER N27E170 REQUEST N26E180 N25W175  N24W170 DOGIF CANON BOOKE8                                                                                                                                                                                                                                                                                                    </a:t>
            </a:r>
          </a:p>
          <a:p>
            <a:r>
              <a:rPr lang="en-US" sz="1300" dirty="0"/>
              <a:t>2018-11-23 14:07:30.410 CPU</a:t>
            </a:r>
          </a:p>
          <a:p>
            <a:pPr marL="400050" lvl="1" indent="0">
              <a:buNone/>
            </a:pPr>
            <a:r>
              <a:rPr lang="en-US" sz="1300" dirty="0"/>
              <a:t>YOUR FORMAT IS OFF SIR...SORRY. WE HAVE OUTAGES AND WEATHER THAT HAVE PRIORITY,</a:t>
            </a:r>
          </a:p>
          <a:p>
            <a:pPr marL="400050" lvl="1" indent="0">
              <a:buNone/>
            </a:pPr>
            <a:r>
              <a:rPr lang="en-US" sz="1300" dirty="0"/>
              <a:t>SEND CORRECT FORMAT DOWNLINK PLS                                                                                                                                                                                                                                                                                                                                                                                                                                                                                                                                                                                                                              </a:t>
            </a:r>
          </a:p>
          <a:p>
            <a:r>
              <a:rPr lang="en-US" sz="1300" dirty="0"/>
              <a:t>2018-11-23 14:10:24.373 CPU</a:t>
            </a:r>
          </a:p>
          <a:p>
            <a:pPr marL="400050" lvl="1" indent="0">
              <a:buNone/>
            </a:pPr>
            <a:r>
              <a:rPr lang="en-US" sz="1300" dirty="0"/>
              <a:t>GIVE ME A FEW MINUTES...ILL SEND IT UP...STANDBY PLS                                                                                                                                                                                                                                                                                                                                                                                                                                                                                                                                                                                                                        </a:t>
            </a:r>
          </a:p>
          <a:p>
            <a:r>
              <a:rPr lang="en-US" sz="1300" dirty="0"/>
              <a:t>2018-11-23 14:15:17.310 CPU</a:t>
            </a:r>
          </a:p>
          <a:p>
            <a:pPr marL="400050" lvl="1" indent="0">
              <a:buNone/>
            </a:pPr>
            <a:r>
              <a:rPr lang="en-US" sz="1300" dirty="0"/>
              <a:t>CLEARD  Destination Airport: PHNL</a:t>
            </a:r>
          </a:p>
          <a:p>
            <a:pPr marL="400050" lvl="1" indent="0">
              <a:buNone/>
            </a:pPr>
            <a:r>
              <a:rPr lang="en-US" sz="1300" dirty="0"/>
              <a:t> 27N170E 26N180E 25N175W 24N170W DOGIF CANON</a:t>
            </a:r>
          </a:p>
          <a:p>
            <a:pPr marL="400050" lvl="1" indent="0">
              <a:buNone/>
            </a:pPr>
            <a:r>
              <a:rPr lang="en-US" sz="1300" dirty="0"/>
              <a:t> Arrival Procedure: ARRIVAL BOOKE8 CANON,</a:t>
            </a:r>
          </a:p>
          <a:p>
            <a:pPr marL="400050" lvl="1" indent="0">
              <a:buNone/>
            </a:pPr>
            <a:r>
              <a:rPr lang="en-US" sz="1300" dirty="0"/>
              <a:t>THE PORTION OF YOUR FORMAT THAT WAS INCORRECT WAS LAT LONG,</a:t>
            </a:r>
          </a:p>
          <a:p>
            <a:pPr marL="400050" lvl="1" indent="0">
              <a:buNone/>
            </a:pPr>
            <a:r>
              <a:rPr lang="en-US" sz="1300" dirty="0"/>
              <a:t>SYSTEM WONT ACCEPT N27E170. LAT LONGS NEED TO BE 27N170E FOR EXAMPLE...CHEERS </a:t>
            </a:r>
          </a:p>
        </p:txBody>
      </p:sp>
    </p:spTree>
    <p:extLst>
      <p:ext uri="{BB962C8B-B14F-4D97-AF65-F5344CB8AC3E}">
        <p14:creationId xmlns:p14="http://schemas.microsoft.com/office/powerpoint/2010/main" val="261901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Detecting Outages</a:t>
            </a:r>
          </a:p>
        </p:txBody>
      </p:sp>
      <p:sp>
        <p:nvSpPr>
          <p:cNvPr id="3" name="Content Placeholder 2"/>
          <p:cNvSpPr>
            <a:spLocks noGrp="1"/>
          </p:cNvSpPr>
          <p:nvPr>
            <p:ph idx="1"/>
          </p:nvPr>
        </p:nvSpPr>
        <p:spPr/>
        <p:txBody>
          <a:bodyPr>
            <a:normAutofit/>
          </a:bodyPr>
          <a:lstStyle/>
          <a:p>
            <a:r>
              <a:rPr lang="en-GB" dirty="0"/>
              <a:t>Following the fifth meeting of the TIG in April 2018, an informal sub-group of data analysts began meeting to coordinate on standardization of PBCS monitoring conducted in support of safety oversight for data link-dependent operations in the NAT region. </a:t>
            </a:r>
            <a:endParaRPr lang="en-US" dirty="0"/>
          </a:p>
        </p:txBody>
      </p:sp>
    </p:spTree>
    <p:extLst>
      <p:ext uri="{BB962C8B-B14F-4D97-AF65-F5344CB8AC3E}">
        <p14:creationId xmlns:p14="http://schemas.microsoft.com/office/powerpoint/2010/main" val="397495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Detecting Outages</a:t>
            </a:r>
          </a:p>
        </p:txBody>
      </p:sp>
      <p:sp>
        <p:nvSpPr>
          <p:cNvPr id="3" name="Content Placeholder 2"/>
          <p:cNvSpPr>
            <a:spLocks noGrp="1"/>
          </p:cNvSpPr>
          <p:nvPr>
            <p:ph idx="1"/>
          </p:nvPr>
        </p:nvSpPr>
        <p:spPr/>
        <p:txBody>
          <a:bodyPr>
            <a:normAutofit fontScale="92500" lnSpcReduction="10000"/>
          </a:bodyPr>
          <a:lstStyle/>
          <a:p>
            <a:pPr marL="0" indent="0">
              <a:buNone/>
            </a:pPr>
            <a:r>
              <a:rPr lang="en-GB" i="1" dirty="0"/>
              <a:t>3.28 The Group agreed that the analysts should continue coordination on the following items: </a:t>
            </a:r>
            <a:endParaRPr lang="en-US" dirty="0"/>
          </a:p>
          <a:p>
            <a:pPr lvl="0"/>
            <a:r>
              <a:rPr lang="en-GB" b="0" i="1" dirty="0"/>
              <a:t>develop a standard method for identifying outage periods based on data; </a:t>
            </a:r>
            <a:endParaRPr lang="en-US" b="0" dirty="0"/>
          </a:p>
          <a:p>
            <a:pPr lvl="0"/>
            <a:r>
              <a:rPr lang="en-GB" b="0" i="1" dirty="0"/>
              <a:t>determine additional metrics to be tracked relevant to PBCS monitoring, e.g. CPDLC uplink failure rate, ACP of all uplink messages, even those filtered out of the aggregate metrics; and </a:t>
            </a:r>
            <a:endParaRPr lang="en-US" b="0" dirty="0"/>
          </a:p>
          <a:p>
            <a:pPr lvl="0"/>
            <a:r>
              <a:rPr lang="en-GB" b="0" i="1" dirty="0"/>
              <a:t>revise the existing performance data template to enable combining the data more easily into a merged NAT report for all categories. </a:t>
            </a:r>
            <a:endParaRPr lang="en-US" b="0" dirty="0"/>
          </a:p>
          <a:p>
            <a:endParaRPr lang="en-US" dirty="0"/>
          </a:p>
        </p:txBody>
      </p:sp>
    </p:spTree>
    <p:extLst>
      <p:ext uri="{BB962C8B-B14F-4D97-AF65-F5344CB8AC3E}">
        <p14:creationId xmlns:p14="http://schemas.microsoft.com/office/powerpoint/2010/main" val="9680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Detecting Outages</a:t>
            </a:r>
            <a:br>
              <a:rPr lang="en-US" dirty="0"/>
            </a:br>
            <a:r>
              <a:rPr lang="en-US" dirty="0"/>
              <a:t>FAA Method</a:t>
            </a:r>
          </a:p>
        </p:txBody>
      </p:sp>
      <p:pic>
        <p:nvPicPr>
          <p:cNvPr id="4" name="Picture 3"/>
          <p:cNvPicPr>
            <a:picLocks noChangeAspect="1"/>
          </p:cNvPicPr>
          <p:nvPr/>
        </p:nvPicPr>
        <p:blipFill>
          <a:blip r:embed="rId2"/>
          <a:stretch>
            <a:fillRect/>
          </a:stretch>
        </p:blipFill>
        <p:spPr>
          <a:xfrm>
            <a:off x="2598904" y="1425143"/>
            <a:ext cx="4131929" cy="5219700"/>
          </a:xfrm>
          <a:prstGeom prst="rect">
            <a:avLst/>
          </a:prstGeom>
        </p:spPr>
      </p:pic>
      <p:sp>
        <p:nvSpPr>
          <p:cNvPr id="5" name="TextBox 4"/>
          <p:cNvSpPr txBox="1"/>
          <p:nvPr/>
        </p:nvSpPr>
        <p:spPr bwMode="auto">
          <a:xfrm>
            <a:off x="295565" y="1425143"/>
            <a:ext cx="1874981"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r>
              <a:rPr lang="en-US" sz="1200" b="1" dirty="0"/>
              <a:t>This method looks for time periods in which a majority of flights and position reports are impacted. </a:t>
            </a:r>
          </a:p>
          <a:p>
            <a:pPr marL="171450" indent="-171450"/>
            <a:r>
              <a:rPr lang="en-US" sz="1200" b="1" dirty="0"/>
              <a:t>Both system outages and system degradations are tracked using this method.</a:t>
            </a:r>
          </a:p>
        </p:txBody>
      </p:sp>
    </p:spTree>
    <p:extLst>
      <p:ext uri="{BB962C8B-B14F-4D97-AF65-F5344CB8AC3E}">
        <p14:creationId xmlns:p14="http://schemas.microsoft.com/office/powerpoint/2010/main" val="36790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Detecting Outages</a:t>
            </a:r>
            <a:br>
              <a:rPr lang="en-US" dirty="0"/>
            </a:br>
            <a:r>
              <a:rPr lang="en-US" dirty="0"/>
              <a:t>FAA Method</a:t>
            </a:r>
          </a:p>
        </p:txBody>
      </p:sp>
      <p:graphicFrame>
        <p:nvGraphicFramePr>
          <p:cNvPr id="5" name="Table 4"/>
          <p:cNvGraphicFramePr>
            <a:graphicFrameLocks noGrp="1"/>
          </p:cNvGraphicFramePr>
          <p:nvPr>
            <p:extLst>
              <p:ext uri="{D42A27DB-BD31-4B8C-83A1-F6EECF244321}">
                <p14:modId xmlns:p14="http://schemas.microsoft.com/office/powerpoint/2010/main" val="2897205667"/>
              </p:ext>
            </p:extLst>
          </p:nvPr>
        </p:nvGraphicFramePr>
        <p:xfrm>
          <a:off x="1641837" y="1194085"/>
          <a:ext cx="6046064" cy="5105100"/>
        </p:xfrm>
        <a:graphic>
          <a:graphicData uri="http://schemas.openxmlformats.org/drawingml/2006/table">
            <a:tbl>
              <a:tblPr/>
              <a:tblGrid>
                <a:gridCol w="1085191">
                  <a:extLst>
                    <a:ext uri="{9D8B030D-6E8A-4147-A177-3AD203B41FA5}">
                      <a16:colId xmlns:a16="http://schemas.microsoft.com/office/drawing/2014/main" val="3850591554"/>
                    </a:ext>
                  </a:extLst>
                </a:gridCol>
                <a:gridCol w="1085191">
                  <a:extLst>
                    <a:ext uri="{9D8B030D-6E8A-4147-A177-3AD203B41FA5}">
                      <a16:colId xmlns:a16="http://schemas.microsoft.com/office/drawing/2014/main" val="709104289"/>
                    </a:ext>
                  </a:extLst>
                </a:gridCol>
                <a:gridCol w="708696">
                  <a:extLst>
                    <a:ext uri="{9D8B030D-6E8A-4147-A177-3AD203B41FA5}">
                      <a16:colId xmlns:a16="http://schemas.microsoft.com/office/drawing/2014/main" val="1182287007"/>
                    </a:ext>
                  </a:extLst>
                </a:gridCol>
                <a:gridCol w="531522">
                  <a:extLst>
                    <a:ext uri="{9D8B030D-6E8A-4147-A177-3AD203B41FA5}">
                      <a16:colId xmlns:a16="http://schemas.microsoft.com/office/drawing/2014/main" val="3950228481"/>
                    </a:ext>
                  </a:extLst>
                </a:gridCol>
                <a:gridCol w="531522">
                  <a:extLst>
                    <a:ext uri="{9D8B030D-6E8A-4147-A177-3AD203B41FA5}">
                      <a16:colId xmlns:a16="http://schemas.microsoft.com/office/drawing/2014/main" val="1747373795"/>
                    </a:ext>
                  </a:extLst>
                </a:gridCol>
                <a:gridCol w="1040898">
                  <a:extLst>
                    <a:ext uri="{9D8B030D-6E8A-4147-A177-3AD203B41FA5}">
                      <a16:colId xmlns:a16="http://schemas.microsoft.com/office/drawing/2014/main" val="3778184386"/>
                    </a:ext>
                  </a:extLst>
                </a:gridCol>
                <a:gridCol w="531522">
                  <a:extLst>
                    <a:ext uri="{9D8B030D-6E8A-4147-A177-3AD203B41FA5}">
                      <a16:colId xmlns:a16="http://schemas.microsoft.com/office/drawing/2014/main" val="2053438201"/>
                    </a:ext>
                  </a:extLst>
                </a:gridCol>
                <a:gridCol w="531522">
                  <a:extLst>
                    <a:ext uri="{9D8B030D-6E8A-4147-A177-3AD203B41FA5}">
                      <a16:colId xmlns:a16="http://schemas.microsoft.com/office/drawing/2014/main" val="1097445807"/>
                    </a:ext>
                  </a:extLst>
                </a:gridCol>
              </a:tblGrid>
              <a:tr h="150150">
                <a:tc>
                  <a:txBody>
                    <a:bodyPr/>
                    <a:lstStyle/>
                    <a:p>
                      <a:pPr algn="l" fontAlgn="b"/>
                      <a:r>
                        <a:rPr lang="en-US" sz="800" b="1" i="0" u="none" strike="noStrike">
                          <a:solidFill>
                            <a:srgbClr val="FFFFFF"/>
                          </a:solidFill>
                          <a:effectLst/>
                          <a:latin typeface="Calibri" panose="020F0502020204030204" pitchFamily="34" charset="0"/>
                        </a:rPr>
                        <a:t>Xmt_Time</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a:solidFill>
                            <a:srgbClr val="FFFFFF"/>
                          </a:solidFill>
                          <a:effectLst/>
                          <a:latin typeface="Calibri" panose="020F0502020204030204" pitchFamily="34" charset="0"/>
                        </a:rPr>
                        <a:t>Rcv_Time</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a:solidFill>
                            <a:srgbClr val="FFFFFF"/>
                          </a:solidFill>
                          <a:effectLst/>
                          <a:latin typeface="Calibri" panose="020F0502020204030204" pitchFamily="34" charset="0"/>
                        </a:rPr>
                        <a:t>Delay(Sec)</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a:solidFill>
                            <a:srgbClr val="FFFFFF"/>
                          </a:solidFill>
                          <a:effectLst/>
                          <a:latin typeface="Calibri" panose="020F0502020204030204" pitchFamily="34" charset="0"/>
                        </a:rPr>
                        <a:t>Acid</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a:solidFill>
                            <a:srgbClr val="FFFFFF"/>
                          </a:solidFill>
                          <a:effectLst/>
                          <a:latin typeface="Calibri" panose="020F0502020204030204" pitchFamily="34" charset="0"/>
                        </a:rPr>
                        <a:t>Reg</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a:solidFill>
                            <a:srgbClr val="FFFFFF"/>
                          </a:solidFill>
                          <a:effectLst/>
                          <a:latin typeface="Calibri" panose="020F0502020204030204" pitchFamily="34" charset="0"/>
                        </a:rPr>
                        <a:t>Pos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a:solidFill>
                            <a:srgbClr val="FFFFFF"/>
                          </a:solidFill>
                          <a:effectLst/>
                          <a:latin typeface="Calibri" panose="020F0502020204030204" pitchFamily="34" charset="0"/>
                        </a:rPr>
                        <a:t>Type</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a:solidFill>
                            <a:srgbClr val="FFFFFF"/>
                          </a:solidFill>
                          <a:effectLst/>
                          <a:latin typeface="Calibri" panose="020F0502020204030204" pitchFamily="34" charset="0"/>
                        </a:rPr>
                        <a:t>GES</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115368113"/>
                  </a:ext>
                </a:extLst>
              </a:tr>
              <a:tr h="150150">
                <a:tc>
                  <a:txBody>
                    <a:bodyPr/>
                    <a:lstStyle/>
                    <a:p>
                      <a:pPr algn="r" fontAlgn="b"/>
                      <a:r>
                        <a:rPr lang="en-US" sz="800" b="0" i="0" u="none" strike="noStrike">
                          <a:solidFill>
                            <a:srgbClr val="000000"/>
                          </a:solidFill>
                          <a:effectLst/>
                          <a:latin typeface="Calibri" panose="020F0502020204030204" pitchFamily="34" charset="0"/>
                        </a:rPr>
                        <a:t>2018-08-27 16:34:29</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16:42:26</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477</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CFG226</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DABUI</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305759N0514742W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641920616"/>
                  </a:ext>
                </a:extLst>
              </a:tr>
              <a:tr h="150150">
                <a:tc>
                  <a:txBody>
                    <a:bodyPr/>
                    <a:lstStyle/>
                    <a:p>
                      <a:pPr algn="r" fontAlgn="b"/>
                      <a:r>
                        <a:rPr lang="en-US" sz="800" b="0" i="0" u="none" strike="noStrike">
                          <a:solidFill>
                            <a:srgbClr val="000000"/>
                          </a:solidFill>
                          <a:effectLst/>
                          <a:latin typeface="Calibri" panose="020F0502020204030204" pitchFamily="34" charset="0"/>
                        </a:rPr>
                        <a:t>2018-08-27 16:36:43</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16:38:45</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121</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DAL220</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N195DN</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220518N0343232W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47527125"/>
                  </a:ext>
                </a:extLst>
              </a:tr>
              <a:tr h="150150">
                <a:tc>
                  <a:txBody>
                    <a:bodyPr/>
                    <a:lstStyle/>
                    <a:p>
                      <a:pPr algn="r" fontAlgn="b"/>
                      <a:r>
                        <a:rPr lang="en-US" sz="800" b="0" i="0" u="none" strike="noStrike">
                          <a:solidFill>
                            <a:srgbClr val="000000"/>
                          </a:solidFill>
                          <a:effectLst/>
                          <a:latin typeface="Calibri" panose="020F0502020204030204" pitchFamily="34" charset="0"/>
                        </a:rPr>
                        <a:t>2018-08-27 16:37:13</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16:40:06</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172</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JBU509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N955JB</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281117N0694826W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812229476"/>
                  </a:ext>
                </a:extLst>
              </a:tr>
              <a:tr h="150150">
                <a:tc>
                  <a:txBody>
                    <a:bodyPr/>
                    <a:lstStyle/>
                    <a:p>
                      <a:pPr algn="r" fontAlgn="b"/>
                      <a:r>
                        <a:rPr lang="en-US" sz="800" b="0" i="0" u="none" strike="noStrike">
                          <a:solidFill>
                            <a:srgbClr val="000000"/>
                          </a:solidFill>
                          <a:effectLst/>
                          <a:latin typeface="Calibri" panose="020F0502020204030204" pitchFamily="34" charset="0"/>
                        </a:rPr>
                        <a:t>2018-08-27 16:37:32</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16:54:56</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1044</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TCX2618</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OYVKF</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282323N0672825W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04678348"/>
                  </a:ext>
                </a:extLst>
              </a:tr>
              <a:tr h="150150">
                <a:tc>
                  <a:txBody>
                    <a:bodyPr/>
                    <a:lstStyle/>
                    <a:p>
                      <a:pPr algn="r" fontAlgn="b"/>
                      <a:r>
                        <a:rPr lang="en-US" sz="800" b="0" i="0" u="none" strike="noStrike">
                          <a:solidFill>
                            <a:srgbClr val="000000"/>
                          </a:solidFill>
                          <a:effectLst/>
                          <a:latin typeface="Calibri" panose="020F0502020204030204" pitchFamily="34" charset="0"/>
                        </a:rPr>
                        <a:t>2018-08-27 16:37:35</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16:53:05</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930</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MMZ611</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CSTKR</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365022N0462120W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14111129"/>
                  </a:ext>
                </a:extLst>
              </a:tr>
              <a:tr h="150150">
                <a:tc>
                  <a:txBody>
                    <a:bodyPr/>
                    <a:lstStyle/>
                    <a:p>
                      <a:pPr algn="r" fontAlgn="b"/>
                      <a:r>
                        <a:rPr lang="en-US" sz="800" b="0" i="0" u="none" strike="noStrike">
                          <a:solidFill>
                            <a:srgbClr val="000000"/>
                          </a:solidFill>
                          <a:effectLst/>
                          <a:latin typeface="Calibri" panose="020F0502020204030204" pitchFamily="34" charset="0"/>
                        </a:rPr>
                        <a:t>2018-08-27 16:37:43</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16:40:58</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194</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JBU1537</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N913JB</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245926N0690639W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WPC</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117832745"/>
                  </a:ext>
                </a:extLst>
              </a:tr>
              <a:tr h="150150">
                <a:tc>
                  <a:txBody>
                    <a:bodyPr/>
                    <a:lstStyle/>
                    <a:p>
                      <a:pPr algn="r" fontAlgn="b"/>
                      <a:r>
                        <a:rPr lang="en-US" sz="800" b="0" i="0" u="none" strike="noStrike">
                          <a:solidFill>
                            <a:srgbClr val="000000"/>
                          </a:solidFill>
                          <a:effectLst/>
                          <a:latin typeface="Calibri" panose="020F0502020204030204" pitchFamily="34" charset="0"/>
                        </a:rPr>
                        <a:t>2018-08-27 16:38:00</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16:55:09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1029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TCX2618</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OYVKF</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282133N0673157W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WPC</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1376576"/>
                  </a:ext>
                </a:extLst>
              </a:tr>
              <a:tr h="150150">
                <a:tc>
                  <a:txBody>
                    <a:bodyPr/>
                    <a:lstStyle/>
                    <a:p>
                      <a:pPr algn="r" fontAlgn="b"/>
                      <a:r>
                        <a:rPr lang="en-US" sz="800" b="0" i="0" u="none" strike="noStrike">
                          <a:solidFill>
                            <a:srgbClr val="000000"/>
                          </a:solidFill>
                          <a:effectLst/>
                          <a:latin typeface="Calibri" panose="020F0502020204030204" pitchFamily="34" charset="0"/>
                        </a:rPr>
                        <a:t>2018-08-27 16:38:48</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16:39:55</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66</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TFL311</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PHOYI</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415009N0373430W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199506521"/>
                  </a:ext>
                </a:extLst>
              </a:tr>
              <a:tr h="150150">
                <a:tc>
                  <a:txBody>
                    <a:bodyPr/>
                    <a:lstStyle/>
                    <a:p>
                      <a:pPr algn="r" fontAlgn="b"/>
                      <a:r>
                        <a:rPr lang="en-US" sz="800" b="0" i="0" u="none" strike="noStrike">
                          <a:solidFill>
                            <a:srgbClr val="000000"/>
                          </a:solidFill>
                          <a:effectLst/>
                          <a:latin typeface="Calibri" panose="020F0502020204030204" pitchFamily="34" charset="0"/>
                        </a:rPr>
                        <a:t>2018-08-27 16:39:24</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16:50:55</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690</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JBU1537</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N913JB</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244700N0690334W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40614200"/>
                  </a:ext>
                </a:extLst>
              </a:tr>
              <a:tr h="150150">
                <a:tc>
                  <a:txBody>
                    <a:bodyPr/>
                    <a:lstStyle/>
                    <a:p>
                      <a:pPr algn="r" fontAlgn="b"/>
                      <a:r>
                        <a:rPr lang="en-US" sz="800" b="0" i="0" u="none" strike="noStrike">
                          <a:solidFill>
                            <a:srgbClr val="000000"/>
                          </a:solidFill>
                          <a:effectLst/>
                          <a:latin typeface="Calibri" panose="020F0502020204030204" pitchFamily="34" charset="0"/>
                        </a:rPr>
                        <a:t>2018-08-27 16:40:17</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16:51:16</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659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JBU1537</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N913JB</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244019N0690156W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WPC</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74053601"/>
                  </a:ext>
                </a:extLst>
              </a:tr>
              <a:tr h="150150">
                <a:tc>
                  <a:txBody>
                    <a:bodyPr/>
                    <a:lstStyle/>
                    <a:p>
                      <a:pPr algn="r" fontAlgn="b"/>
                      <a:r>
                        <a:rPr lang="en-US" sz="800" b="0" i="0" u="none" strike="noStrike">
                          <a:solidFill>
                            <a:srgbClr val="000000"/>
                          </a:solidFill>
                          <a:effectLst/>
                          <a:latin typeface="Calibri" panose="020F0502020204030204" pitchFamily="34" charset="0"/>
                        </a:rPr>
                        <a:t>2018-08-27 16:40:18</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16:52:20</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721</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JBU949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N956JT</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255425N0655956W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474134395"/>
                  </a:ext>
                </a:extLst>
              </a:tr>
              <a:tr h="150150">
                <a:tc>
                  <a:txBody>
                    <a:bodyPr/>
                    <a:lstStyle/>
                    <a:p>
                      <a:pPr algn="r" fontAlgn="b"/>
                      <a:r>
                        <a:rPr lang="en-US" sz="800" b="0" i="0" u="none" strike="noStrike">
                          <a:solidFill>
                            <a:srgbClr val="000000"/>
                          </a:solidFill>
                          <a:effectLst/>
                          <a:latin typeface="Calibri" panose="020F0502020204030204" pitchFamily="34" charset="0"/>
                        </a:rPr>
                        <a:t>2018-08-27 16:40:20</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16:54:39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858</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JBU1669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N949JT</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283306N0695311W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090090880"/>
                  </a:ext>
                </a:extLst>
              </a:tr>
              <a:tr h="150150">
                <a:tc>
                  <a:txBody>
                    <a:bodyPr/>
                    <a:lstStyle/>
                    <a:p>
                      <a:pPr algn="r" fontAlgn="b"/>
                      <a:r>
                        <a:rPr lang="en-US" sz="800" b="0" i="0" u="none" strike="noStrike">
                          <a:solidFill>
                            <a:srgbClr val="000000"/>
                          </a:solidFill>
                          <a:effectLst/>
                          <a:latin typeface="Calibri" panose="020F0502020204030204" pitchFamily="34" charset="0"/>
                        </a:rPr>
                        <a:t>2018-08-27 16:40:42</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16:53:29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767</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JBU509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N955JB</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274441N0694238W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WPC</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66265243"/>
                  </a:ext>
                </a:extLst>
              </a:tr>
              <a:tr h="150150">
                <a:tc>
                  <a:txBody>
                    <a:bodyPr/>
                    <a:lstStyle/>
                    <a:p>
                      <a:pPr algn="r" fontAlgn="b"/>
                      <a:r>
                        <a:rPr lang="en-US" sz="800" b="0" i="0" u="none" strike="noStrike">
                          <a:solidFill>
                            <a:srgbClr val="000000"/>
                          </a:solidFill>
                          <a:effectLst/>
                          <a:latin typeface="Calibri" panose="020F0502020204030204" pitchFamily="34" charset="0"/>
                        </a:rPr>
                        <a:t>2018-08-27 16:44:01</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16:56:26</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744</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DAL273</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N711ZX</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430201N0493556W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296196579"/>
                  </a:ext>
                </a:extLst>
              </a:tr>
              <a:tr h="150150">
                <a:tc>
                  <a:txBody>
                    <a:bodyPr/>
                    <a:lstStyle/>
                    <a:p>
                      <a:pPr algn="r" fontAlgn="b"/>
                      <a:r>
                        <a:rPr lang="en-US" sz="800" b="0" i="0" u="none" strike="noStrike">
                          <a:solidFill>
                            <a:srgbClr val="000000"/>
                          </a:solidFill>
                          <a:effectLst/>
                          <a:latin typeface="Calibri" panose="020F0502020204030204" pitchFamily="34" charset="0"/>
                        </a:rPr>
                        <a:t>2018-08-27 16:44:04</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16:52:47</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523</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CFG226</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DABUI</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301535N0525836W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707694077"/>
                  </a:ext>
                </a:extLst>
              </a:tr>
              <a:tr h="150150">
                <a:tc>
                  <a:txBody>
                    <a:bodyPr/>
                    <a:lstStyle/>
                    <a:p>
                      <a:pPr algn="r" fontAlgn="b"/>
                      <a:r>
                        <a:rPr lang="en-US" sz="800" b="0" i="0" u="none" strike="noStrike">
                          <a:solidFill>
                            <a:srgbClr val="000000"/>
                          </a:solidFill>
                          <a:effectLst/>
                          <a:latin typeface="Calibri" panose="020F0502020204030204" pitchFamily="34" charset="0"/>
                        </a:rPr>
                        <a:t>2018-08-27 16:46:18</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16:47:30</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72</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DAL220</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N195DN</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224459N0354321W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510848824"/>
                  </a:ext>
                </a:extLst>
              </a:tr>
              <a:tr h="150150">
                <a:tc>
                  <a:txBody>
                    <a:bodyPr/>
                    <a:lstStyle/>
                    <a:p>
                      <a:pPr algn="r" fontAlgn="b"/>
                      <a:r>
                        <a:rPr lang="en-US" sz="800" b="0" i="0" u="none" strike="noStrike">
                          <a:solidFill>
                            <a:srgbClr val="000000"/>
                          </a:solidFill>
                          <a:effectLst/>
                          <a:latin typeface="Calibri" panose="020F0502020204030204" pitchFamily="34" charset="0"/>
                        </a:rPr>
                        <a:t>2018-08-27 16:46:41</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16:58:59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737</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DAL273</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N711ZX</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430104N0500014W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WPC</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40215756"/>
                  </a:ext>
                </a:extLst>
              </a:tr>
              <a:tr h="150150">
                <a:tc>
                  <a:txBody>
                    <a:bodyPr/>
                    <a:lstStyle/>
                    <a:p>
                      <a:pPr algn="r" fontAlgn="b"/>
                      <a:r>
                        <a:rPr lang="en-US" sz="800" b="0" i="0" u="none" strike="noStrike">
                          <a:solidFill>
                            <a:srgbClr val="000000"/>
                          </a:solidFill>
                          <a:effectLst/>
                          <a:latin typeface="Calibri" panose="020F0502020204030204" pitchFamily="34" charset="0"/>
                        </a:rPr>
                        <a:t>2018-08-27 16:46:48</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16:53:53</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425</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JBU509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N955JB</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265754N0693235W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404457244"/>
                  </a:ext>
                </a:extLst>
              </a:tr>
              <a:tr h="150150">
                <a:tc>
                  <a:txBody>
                    <a:bodyPr/>
                    <a:lstStyle/>
                    <a:p>
                      <a:pPr algn="r" fontAlgn="b"/>
                      <a:r>
                        <a:rPr lang="en-US" sz="800" b="0" i="0" u="none" strike="noStrike">
                          <a:solidFill>
                            <a:srgbClr val="000000"/>
                          </a:solidFill>
                          <a:effectLst/>
                          <a:latin typeface="Calibri" panose="020F0502020204030204" pitchFamily="34" charset="0"/>
                        </a:rPr>
                        <a:t>2018-08-27 16:46:53</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16:54:55</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481</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JBU1669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N949JT</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274445N0694240W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WPC</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060098325"/>
                  </a:ext>
                </a:extLst>
              </a:tr>
              <a:tr h="150150">
                <a:tc>
                  <a:txBody>
                    <a:bodyPr/>
                    <a:lstStyle/>
                    <a:p>
                      <a:pPr algn="r" fontAlgn="b"/>
                      <a:r>
                        <a:rPr lang="en-US" sz="800" b="0" i="0" u="none" strike="noStrike">
                          <a:solidFill>
                            <a:srgbClr val="000000"/>
                          </a:solidFill>
                          <a:effectLst/>
                          <a:latin typeface="Calibri" panose="020F0502020204030204" pitchFamily="34" charset="0"/>
                        </a:rPr>
                        <a:t>2018-08-27 16:47:10</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16:55:48</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517</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TCX2618</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OYVKF</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274619N0683908W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590074364"/>
                  </a:ext>
                </a:extLst>
              </a:tr>
              <a:tr h="150150">
                <a:tc>
                  <a:txBody>
                    <a:bodyPr/>
                    <a:lstStyle/>
                    <a:p>
                      <a:pPr algn="r" fontAlgn="b"/>
                      <a:r>
                        <a:rPr lang="en-US" sz="800" b="0" i="0" u="none" strike="noStrike">
                          <a:solidFill>
                            <a:srgbClr val="000000"/>
                          </a:solidFill>
                          <a:effectLst/>
                          <a:latin typeface="Calibri" panose="020F0502020204030204" pitchFamily="34" charset="0"/>
                        </a:rPr>
                        <a:t>2018-08-27 16:47:12</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16:56:02</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529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MMZ611</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CSTKR</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363025N0475200W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728901272"/>
                  </a:ext>
                </a:extLst>
              </a:tr>
              <a:tr h="150150">
                <a:tc>
                  <a:txBody>
                    <a:bodyPr/>
                    <a:lstStyle/>
                    <a:p>
                      <a:pPr algn="r" fontAlgn="b"/>
                      <a:r>
                        <a:rPr lang="en-US" sz="800" b="0" i="0" u="none" strike="noStrike">
                          <a:solidFill>
                            <a:srgbClr val="000000"/>
                          </a:solidFill>
                          <a:effectLst/>
                          <a:latin typeface="Calibri" panose="020F0502020204030204" pitchFamily="34" charset="0"/>
                        </a:rPr>
                        <a:t>2018-08-27 16:47:57</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16:52:46</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288</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JBU949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N956JT</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245515N0654920W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WPC</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871557781"/>
                  </a:ext>
                </a:extLst>
              </a:tr>
              <a:tr h="150150">
                <a:tc>
                  <a:txBody>
                    <a:bodyPr/>
                    <a:lstStyle/>
                    <a:p>
                      <a:pPr algn="r" fontAlgn="b"/>
                      <a:r>
                        <a:rPr lang="en-US" sz="800" b="0" i="0" u="none" strike="noStrike">
                          <a:solidFill>
                            <a:srgbClr val="000000"/>
                          </a:solidFill>
                          <a:effectLst/>
                          <a:latin typeface="Calibri" panose="020F0502020204030204" pitchFamily="34" charset="0"/>
                        </a:rPr>
                        <a:t>2018-08-27 16:48:25</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16:48:34</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8</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TFL311</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PHOYI</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411922N0390517W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533025311"/>
                  </a:ext>
                </a:extLst>
              </a:tr>
              <a:tr h="150150">
                <a:tc>
                  <a:txBody>
                    <a:bodyPr/>
                    <a:lstStyle/>
                    <a:p>
                      <a:pPr algn="r" fontAlgn="b"/>
                      <a:r>
                        <a:rPr lang="en-US" sz="800" b="0" i="0" u="none" strike="noStrike">
                          <a:solidFill>
                            <a:srgbClr val="000000"/>
                          </a:solidFill>
                          <a:effectLst/>
                          <a:latin typeface="Calibri" panose="020F0502020204030204" pitchFamily="34" charset="0"/>
                        </a:rPr>
                        <a:t>2018-08-27 16:48:48</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16:54:13</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324</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JBU509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N955JB</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264243N0692922W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WPC</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461386830"/>
                  </a:ext>
                </a:extLst>
              </a:tr>
              <a:tr h="150150">
                <a:tc>
                  <a:txBody>
                    <a:bodyPr/>
                    <a:lstStyle/>
                    <a:p>
                      <a:pPr algn="r" fontAlgn="b"/>
                      <a:r>
                        <a:rPr lang="en-US" sz="800" b="0" i="0" u="none" strike="noStrike">
                          <a:solidFill>
                            <a:srgbClr val="000000"/>
                          </a:solidFill>
                          <a:effectLst/>
                          <a:latin typeface="Calibri" panose="020F0502020204030204" pitchFamily="34" charset="0"/>
                        </a:rPr>
                        <a:t>2018-08-27 16:49:55</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16:53:22</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206</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JBU949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N956JT</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243959N0654639W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538593142"/>
                  </a:ext>
                </a:extLst>
              </a:tr>
              <a:tr h="150150">
                <a:tc>
                  <a:txBody>
                    <a:bodyPr/>
                    <a:lstStyle/>
                    <a:p>
                      <a:pPr algn="r" fontAlgn="b"/>
                      <a:r>
                        <a:rPr lang="en-US" sz="800" b="0" i="0" u="none" strike="noStrike">
                          <a:solidFill>
                            <a:srgbClr val="000000"/>
                          </a:solidFill>
                          <a:effectLst/>
                          <a:latin typeface="Calibri" panose="020F0502020204030204" pitchFamily="34" charset="0"/>
                        </a:rPr>
                        <a:t>2018-08-27 16:49:56</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16:55:14</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317</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JBU1669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N949JT</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272203N0693745W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68579984"/>
                  </a:ext>
                </a:extLst>
              </a:tr>
              <a:tr h="150150">
                <a:tc>
                  <a:txBody>
                    <a:bodyPr/>
                    <a:lstStyle/>
                    <a:p>
                      <a:pPr algn="r" fontAlgn="b"/>
                      <a:r>
                        <a:rPr lang="en-US" sz="800" b="0" i="0" u="none" strike="noStrike">
                          <a:solidFill>
                            <a:srgbClr val="000000"/>
                          </a:solidFill>
                          <a:effectLst/>
                          <a:latin typeface="Calibri" panose="020F0502020204030204" pitchFamily="34" charset="0"/>
                        </a:rPr>
                        <a:t>2018-08-27 16:50:17</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16:55:36</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319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JBU1669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N949JT</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271922N0693710W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21493323"/>
                  </a:ext>
                </a:extLst>
              </a:tr>
              <a:tr h="150150">
                <a:tc>
                  <a:txBody>
                    <a:bodyPr/>
                    <a:lstStyle/>
                    <a:p>
                      <a:pPr algn="r" fontAlgn="b"/>
                      <a:r>
                        <a:rPr lang="en-US" sz="800" b="0" i="0" u="none" strike="noStrike">
                          <a:solidFill>
                            <a:srgbClr val="000000"/>
                          </a:solidFill>
                          <a:effectLst/>
                          <a:latin typeface="Calibri" panose="020F0502020204030204" pitchFamily="34" charset="0"/>
                        </a:rPr>
                        <a:t>2018-08-27 16:50:24</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16:53:06</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161</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DAL2571</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N822DX</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364243N0710107W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895914178"/>
                  </a:ext>
                </a:extLst>
              </a:tr>
              <a:tr h="150150">
                <a:tc>
                  <a:txBody>
                    <a:bodyPr/>
                    <a:lstStyle/>
                    <a:p>
                      <a:pPr algn="r" fontAlgn="b"/>
                      <a:r>
                        <a:rPr lang="en-US" sz="800" b="0" i="0" u="none" strike="noStrike">
                          <a:solidFill>
                            <a:srgbClr val="000000"/>
                          </a:solidFill>
                          <a:effectLst/>
                          <a:latin typeface="Calibri" panose="020F0502020204030204" pitchFamily="34" charset="0"/>
                        </a:rPr>
                        <a:t>2018-08-27 16:52:47</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16:55:58</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191</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JBU1669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N949JT</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270039N0693309W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649857900"/>
                  </a:ext>
                </a:extLst>
              </a:tr>
              <a:tr h="150150">
                <a:tc>
                  <a:txBody>
                    <a:bodyPr/>
                    <a:lstStyle/>
                    <a:p>
                      <a:pPr algn="r" fontAlgn="b"/>
                      <a:r>
                        <a:rPr lang="en-US" sz="800" b="0" i="0" u="none" strike="noStrike">
                          <a:solidFill>
                            <a:srgbClr val="000000"/>
                          </a:solidFill>
                          <a:effectLst/>
                          <a:latin typeface="Calibri" panose="020F0502020204030204" pitchFamily="34" charset="0"/>
                        </a:rPr>
                        <a:t>2018-08-27 16:53:00</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16:54:47</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107</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JBU509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N955JB</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261104N0692241W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986507418"/>
                  </a:ext>
                </a:extLst>
              </a:tr>
              <a:tr h="150150">
                <a:tc>
                  <a:txBody>
                    <a:bodyPr/>
                    <a:lstStyle/>
                    <a:p>
                      <a:pPr algn="r" fontAlgn="b"/>
                      <a:r>
                        <a:rPr lang="en-US" sz="800" b="0" i="0" u="none" strike="noStrike">
                          <a:solidFill>
                            <a:srgbClr val="000000"/>
                          </a:solidFill>
                          <a:effectLst/>
                          <a:latin typeface="Calibri" panose="020F0502020204030204" pitchFamily="34" charset="0"/>
                        </a:rPr>
                        <a:t>2018-08-27 16:53:17</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16:56:22</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185</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JBU1669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N949JT</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265655N0693222W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949539860"/>
                  </a:ext>
                </a:extLst>
              </a:tr>
              <a:tr h="150150">
                <a:tc>
                  <a:txBody>
                    <a:bodyPr/>
                    <a:lstStyle/>
                    <a:p>
                      <a:pPr algn="r" fontAlgn="b"/>
                      <a:r>
                        <a:rPr lang="en-US" sz="800" b="0" i="0" u="none" strike="noStrike">
                          <a:solidFill>
                            <a:srgbClr val="000000"/>
                          </a:solidFill>
                          <a:effectLst/>
                          <a:latin typeface="Calibri" panose="020F0502020204030204" pitchFamily="34" charset="0"/>
                        </a:rPr>
                        <a:t>2018-08-27 16:53:34</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2018-08-27 16:56:37</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182</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JBU1669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N949JT</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265447N0693154W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12029617"/>
                  </a:ext>
                </a:extLst>
              </a:tr>
              <a:tr h="150150">
                <a:tc>
                  <a:txBody>
                    <a:bodyPr/>
                    <a:lstStyle/>
                    <a:p>
                      <a:pPr algn="r" fontAlgn="b"/>
                      <a:r>
                        <a:rPr lang="en-US" sz="800" b="0" i="0" u="none" strike="noStrike">
                          <a:solidFill>
                            <a:srgbClr val="000000"/>
                          </a:solidFill>
                          <a:effectLst/>
                          <a:latin typeface="Calibri" panose="020F0502020204030204" pitchFamily="34" charset="0"/>
                        </a:rPr>
                        <a:t>2018-08-27 16:53:38</a:t>
                      </a:r>
                    </a:p>
                  </a:txBody>
                  <a:tcPr marL="5381" marR="5381" marT="5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000000"/>
                          </a:solidFill>
                          <a:effectLst/>
                          <a:latin typeface="Calibri" panose="020F0502020204030204" pitchFamily="34" charset="0"/>
                        </a:rPr>
                        <a:t>2018-08-27 17:01:39</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800" b="0" i="0" u="none" strike="noStrike">
                          <a:solidFill>
                            <a:srgbClr val="9C0006"/>
                          </a:solidFill>
                          <a:effectLst/>
                          <a:latin typeface="Calibri" panose="020F0502020204030204" pitchFamily="34" charset="0"/>
                        </a:rPr>
                        <a:t>480</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DAL273</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N711ZX</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430332N0510455W</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a:solidFill>
                            <a:srgbClr val="000000"/>
                          </a:solidFill>
                          <a:effectLst/>
                          <a:latin typeface="Calibri" panose="020F0502020204030204" pitchFamily="34" charset="0"/>
                        </a:rPr>
                        <a:t>BAS</a:t>
                      </a:r>
                    </a:p>
                  </a:txBody>
                  <a:tcPr marL="5381" marR="5381" marT="5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Calibri" panose="020F0502020204030204" pitchFamily="34" charset="0"/>
                        </a:rPr>
                        <a:t>IGW1</a:t>
                      </a:r>
                    </a:p>
                  </a:txBody>
                  <a:tcPr marL="5381" marR="5381" marT="5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22009895"/>
                  </a:ext>
                </a:extLst>
              </a:tr>
            </a:tbl>
          </a:graphicData>
        </a:graphic>
      </p:graphicFrame>
    </p:spTree>
    <p:extLst>
      <p:ext uri="{BB962C8B-B14F-4D97-AF65-F5344CB8AC3E}">
        <p14:creationId xmlns:p14="http://schemas.microsoft.com/office/powerpoint/2010/main" val="162049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Detecting Outages</a:t>
            </a:r>
          </a:p>
        </p:txBody>
      </p:sp>
      <p:graphicFrame>
        <p:nvGraphicFramePr>
          <p:cNvPr id="5" name="Table 4"/>
          <p:cNvGraphicFramePr>
            <a:graphicFrameLocks noGrp="1"/>
          </p:cNvGraphicFramePr>
          <p:nvPr>
            <p:extLst>
              <p:ext uri="{D42A27DB-BD31-4B8C-83A1-F6EECF244321}">
                <p14:modId xmlns:p14="http://schemas.microsoft.com/office/powerpoint/2010/main" val="2303376439"/>
              </p:ext>
            </p:extLst>
          </p:nvPr>
        </p:nvGraphicFramePr>
        <p:xfrm>
          <a:off x="478429" y="1089895"/>
          <a:ext cx="8372880" cy="5606474"/>
        </p:xfrm>
        <a:graphic>
          <a:graphicData uri="http://schemas.openxmlformats.org/drawingml/2006/table">
            <a:tbl>
              <a:tblPr firstRow="1" firstCol="1" bandRow="1"/>
              <a:tblGrid>
                <a:gridCol w="940773">
                  <a:extLst>
                    <a:ext uri="{9D8B030D-6E8A-4147-A177-3AD203B41FA5}">
                      <a16:colId xmlns:a16="http://schemas.microsoft.com/office/drawing/2014/main" val="1958951046"/>
                    </a:ext>
                  </a:extLst>
                </a:gridCol>
                <a:gridCol w="1493477">
                  <a:extLst>
                    <a:ext uri="{9D8B030D-6E8A-4147-A177-3AD203B41FA5}">
                      <a16:colId xmlns:a16="http://schemas.microsoft.com/office/drawing/2014/main" val="1901357723"/>
                    </a:ext>
                  </a:extLst>
                </a:gridCol>
                <a:gridCol w="1187726">
                  <a:extLst>
                    <a:ext uri="{9D8B030D-6E8A-4147-A177-3AD203B41FA5}">
                      <a16:colId xmlns:a16="http://schemas.microsoft.com/office/drawing/2014/main" val="4199799485"/>
                    </a:ext>
                  </a:extLst>
                </a:gridCol>
                <a:gridCol w="1187726">
                  <a:extLst>
                    <a:ext uri="{9D8B030D-6E8A-4147-A177-3AD203B41FA5}">
                      <a16:colId xmlns:a16="http://schemas.microsoft.com/office/drawing/2014/main" val="2845203266"/>
                    </a:ext>
                  </a:extLst>
                </a:gridCol>
                <a:gridCol w="1187726">
                  <a:extLst>
                    <a:ext uri="{9D8B030D-6E8A-4147-A177-3AD203B41FA5}">
                      <a16:colId xmlns:a16="http://schemas.microsoft.com/office/drawing/2014/main" val="1226460203"/>
                    </a:ext>
                  </a:extLst>
                </a:gridCol>
                <a:gridCol w="1187726">
                  <a:extLst>
                    <a:ext uri="{9D8B030D-6E8A-4147-A177-3AD203B41FA5}">
                      <a16:colId xmlns:a16="http://schemas.microsoft.com/office/drawing/2014/main" val="3046266053"/>
                    </a:ext>
                  </a:extLst>
                </a:gridCol>
                <a:gridCol w="1187726">
                  <a:extLst>
                    <a:ext uri="{9D8B030D-6E8A-4147-A177-3AD203B41FA5}">
                      <a16:colId xmlns:a16="http://schemas.microsoft.com/office/drawing/2014/main" val="4098877869"/>
                    </a:ext>
                  </a:extLst>
                </a:gridCol>
              </a:tblGrid>
              <a:tr h="460982">
                <a:tc>
                  <a:txBody>
                    <a:bodyPr/>
                    <a:lstStyle/>
                    <a:p>
                      <a:pPr marL="0" marR="0">
                        <a:spcBef>
                          <a:spcPts val="0"/>
                        </a:spcBef>
                        <a:spcAft>
                          <a:spcPts val="0"/>
                        </a:spcAft>
                      </a:pPr>
                      <a:r>
                        <a:rPr lang="en-US" sz="8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ACARS Identifiers</a:t>
                      </a:r>
                      <a:endParaRPr lang="en-US" sz="8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2D8A"/>
                    </a:solidFill>
                  </a:tcPr>
                </a:tc>
                <a:tc>
                  <a:txBody>
                    <a:bodyPr/>
                    <a:lstStyle/>
                    <a:p>
                      <a:pPr marL="0" marR="0">
                        <a:spcBef>
                          <a:spcPts val="0"/>
                        </a:spcBef>
                        <a:spcAft>
                          <a:spcPts val="0"/>
                        </a:spcAft>
                      </a:pPr>
                      <a:r>
                        <a:rPr lang="en-US" sz="8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unplanned outages affecting path &gt;  10 min</a:t>
                      </a:r>
                      <a:endParaRPr lang="en-US" sz="8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2D8A"/>
                    </a:solidFill>
                  </a:tcPr>
                </a:tc>
                <a:tc>
                  <a:txBody>
                    <a:bodyPr/>
                    <a:lstStyle/>
                    <a:p>
                      <a:pPr marL="0" marR="0">
                        <a:spcBef>
                          <a:spcPts val="0"/>
                        </a:spcBef>
                        <a:spcAft>
                          <a:spcPts val="0"/>
                        </a:spcAft>
                      </a:pPr>
                      <a:r>
                        <a:rPr lang="en-US" sz="8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Sum of unplanned outages affecting path &gt; 10 min (min)</a:t>
                      </a:r>
                      <a:endParaRPr lang="en-US" sz="8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2D8A"/>
                    </a:solidFill>
                  </a:tcPr>
                </a:tc>
                <a:tc>
                  <a:txBody>
                    <a:bodyPr/>
                    <a:lstStyle/>
                    <a:p>
                      <a:pPr marL="0" marR="0">
                        <a:spcBef>
                          <a:spcPts val="0"/>
                        </a:spcBef>
                        <a:spcAft>
                          <a:spcPts val="0"/>
                        </a:spcAft>
                      </a:pPr>
                      <a:r>
                        <a:rPr lang="en-US" sz="8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Estimated availability for path</a:t>
                      </a:r>
                      <a:endParaRPr lang="en-US" sz="8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2D8A"/>
                    </a:solidFill>
                  </a:tcPr>
                </a:tc>
                <a:tc>
                  <a:txBody>
                    <a:bodyPr/>
                    <a:lstStyle/>
                    <a:p>
                      <a:pPr marL="0" marR="0">
                        <a:spcBef>
                          <a:spcPts val="0"/>
                        </a:spcBef>
                        <a:spcAft>
                          <a:spcPts val="0"/>
                        </a:spcAft>
                      </a:pPr>
                      <a:r>
                        <a:rPr lang="en-US" sz="8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Sum of minutes with observed impact KZAK</a:t>
                      </a:r>
                      <a:endParaRPr lang="en-US" sz="8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2D8A"/>
                    </a:solidFill>
                  </a:tcPr>
                </a:tc>
                <a:tc>
                  <a:txBody>
                    <a:bodyPr/>
                    <a:lstStyle/>
                    <a:p>
                      <a:pPr marL="0" marR="0">
                        <a:spcBef>
                          <a:spcPts val="0"/>
                        </a:spcBef>
                        <a:spcAft>
                          <a:spcPts val="0"/>
                        </a:spcAft>
                      </a:pPr>
                      <a:r>
                        <a:rPr lang="en-US" sz="8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Sum of minutes with observed impact KZNY</a:t>
                      </a:r>
                      <a:endParaRPr lang="en-US" sz="8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2D8A"/>
                    </a:solidFill>
                  </a:tcPr>
                </a:tc>
                <a:tc>
                  <a:txBody>
                    <a:bodyPr/>
                    <a:lstStyle/>
                    <a:p>
                      <a:pPr marL="0" marR="0">
                        <a:spcBef>
                          <a:spcPts val="0"/>
                        </a:spcBef>
                        <a:spcAft>
                          <a:spcPts val="0"/>
                        </a:spcAft>
                      </a:pPr>
                      <a:r>
                        <a:rPr lang="en-US" sz="8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Sum of minutes with observed impact PAZA</a:t>
                      </a:r>
                      <a:endParaRPr lang="en-US" sz="8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2D8A"/>
                    </a:solidFill>
                  </a:tcPr>
                </a:tc>
                <a:extLst>
                  <a:ext uri="{0D108BD9-81ED-4DB2-BD59-A6C34878D82A}">
                    <a16:rowId xmlns:a16="http://schemas.microsoft.com/office/drawing/2014/main" val="153916651"/>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IG1</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690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99.87%</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1525</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970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1164</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3905393705"/>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IGW1</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1424</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99.73%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1492</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1316</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1464</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549055287"/>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XXN</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100.00%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3176445308"/>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AOE2*</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99.85%</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760790741"/>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AOE6*</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100.00%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120881114"/>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XXF</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1709</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99.67%</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4121707154"/>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EUA1</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1799</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99.66%</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3981573534"/>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XXI</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100.00%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727733380"/>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EUA2</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100.00%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89181124"/>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IOR1*</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100.00%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2549028169"/>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IOR6*</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100.00%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280482211"/>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XXB</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502</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29529207"/>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EUA9</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100.00%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1772579660"/>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EME9</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215</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99.96%</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2167896856"/>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XXA</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1665</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99.68%</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4233620842"/>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APK1</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99.81%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88</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934780160"/>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XXP</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217</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99.96%</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510942816"/>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APK2</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483146188"/>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POR1</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99.97%</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384730485"/>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XXS</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386</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1008259843"/>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APK9*</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100.00%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890255771"/>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PAC9</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99.97%</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1706565031"/>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XXH</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99.99%</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2292267761"/>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AME1</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863345800"/>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XXW</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99.99%</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1479726579"/>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AME2</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971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99.82%</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732704520"/>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AOW2</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983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99.81%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205</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481899104"/>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XXU</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386</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807485327"/>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AME9*</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100.00%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3868851657"/>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AMR9</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99.97%</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884165067"/>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XXM</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79</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99.98%</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149738971"/>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MEA9</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99.97%</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1832476853"/>
                  </a:ext>
                </a:extLst>
              </a:tr>
              <a:tr h="155924">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MTS1</a:t>
                      </a:r>
                    </a:p>
                  </a:txBody>
                  <a:tcPr marL="2713" marR="2713" marT="27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163</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99.97%</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0</a:t>
                      </a:r>
                    </a:p>
                  </a:txBody>
                  <a:tcPr marL="2713" marR="2713" marT="271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3971151504"/>
                  </a:ext>
                </a:extLst>
              </a:tr>
            </a:tbl>
          </a:graphicData>
        </a:graphic>
      </p:graphicFrame>
    </p:spTree>
    <p:extLst>
      <p:ext uri="{BB962C8B-B14F-4D97-AF65-F5344CB8AC3E}">
        <p14:creationId xmlns:p14="http://schemas.microsoft.com/office/powerpoint/2010/main" val="342407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Welcome Message</a:t>
            </a:r>
          </a:p>
        </p:txBody>
      </p:sp>
      <p:sp>
        <p:nvSpPr>
          <p:cNvPr id="3" name="Content Placeholder 2"/>
          <p:cNvSpPr>
            <a:spLocks noGrp="1"/>
          </p:cNvSpPr>
          <p:nvPr>
            <p:ph idx="1"/>
          </p:nvPr>
        </p:nvSpPr>
        <p:spPr>
          <a:xfrm>
            <a:off x="428625" y="1034717"/>
            <a:ext cx="8050213" cy="4970667"/>
          </a:xfrm>
        </p:spPr>
        <p:txBody>
          <a:bodyPr>
            <a:normAutofit/>
          </a:bodyPr>
          <a:lstStyle/>
          <a:p>
            <a:pPr>
              <a:spcBef>
                <a:spcPts val="600"/>
              </a:spcBef>
            </a:pPr>
            <a:r>
              <a:rPr lang="en-US" sz="2400" dirty="0"/>
              <a:t>Starting on July 31</a:t>
            </a:r>
            <a:r>
              <a:rPr lang="en-US" sz="2400" baseline="30000" dirty="0"/>
              <a:t>st</a:t>
            </a:r>
            <a:r>
              <a:rPr lang="en-US" sz="2400" dirty="0"/>
              <a:t>, 2018, Oakland Center introduced the Welcome Message as a method to confirm Current Data Authority(CDA).</a:t>
            </a:r>
            <a:endParaRPr lang="en-US" sz="1800" dirty="0"/>
          </a:p>
          <a:p>
            <a:pPr lvl="1">
              <a:spcBef>
                <a:spcPts val="600"/>
              </a:spcBef>
            </a:pPr>
            <a:r>
              <a:rPr lang="en-US" sz="1600" dirty="0"/>
              <a:t> THIS IS AN AUTOMATED MESSAGE TO CONFIRM DATALINK CONNECTION TO KZAK. PILOTS MUST INFORM ATC EACH TIME THE MACH NUMBER VARIES OR IS EXPECTED TO VARY BY EQUAL TO OR GREATER THAN 0.02 MACH.</a:t>
            </a:r>
          </a:p>
          <a:p>
            <a:pPr lvl="2">
              <a:spcBef>
                <a:spcPts val="600"/>
              </a:spcBef>
            </a:pPr>
            <a:endParaRPr lang="en-US" sz="1000" dirty="0"/>
          </a:p>
          <a:p>
            <a:pPr lvl="2">
              <a:spcBef>
                <a:spcPts val="600"/>
              </a:spcBef>
            </a:pPr>
            <a:endParaRPr lang="en-US" sz="1000" dirty="0"/>
          </a:p>
          <a:p>
            <a:pPr>
              <a:spcBef>
                <a:spcPts val="1200"/>
              </a:spcBef>
            </a:pPr>
            <a:r>
              <a:rPr lang="en-US" sz="2400" dirty="0"/>
              <a:t>The Welcome Message was changed on February 27</a:t>
            </a:r>
            <a:r>
              <a:rPr lang="en-US" sz="2400" baseline="30000" dirty="0"/>
              <a:t>th</a:t>
            </a:r>
            <a:r>
              <a:rPr lang="en-US" sz="2400" dirty="0"/>
              <a:t>, 2019 to the following- </a:t>
            </a:r>
            <a:endParaRPr lang="en-US" dirty="0"/>
          </a:p>
          <a:p>
            <a:pPr lvl="1">
              <a:spcBef>
                <a:spcPts val="1200"/>
              </a:spcBef>
            </a:pPr>
            <a:r>
              <a:rPr lang="en-US" sz="1700" dirty="0"/>
              <a:t>THIS IS AN AUTOMATED MESSAGE TO CONFIRM CPDLC CONNECTION TO KZAK.  REPORT SPEED CHANGES TO ATC.</a:t>
            </a:r>
          </a:p>
        </p:txBody>
      </p:sp>
    </p:spTree>
    <p:extLst>
      <p:ext uri="{BB962C8B-B14F-4D97-AF65-F5344CB8AC3E}">
        <p14:creationId xmlns:p14="http://schemas.microsoft.com/office/powerpoint/2010/main" val="363310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a:spLocks noGrp="1"/>
          </p:cNvSpPr>
          <p:nvPr>
            <p:ph idx="1"/>
          </p:nvPr>
        </p:nvSpPr>
        <p:spPr>
          <a:xfrm>
            <a:off x="533400" y="1295400"/>
            <a:ext cx="8050213" cy="4630737"/>
          </a:xfrm>
        </p:spPr>
        <p:txBody>
          <a:bodyPr>
            <a:normAutofit/>
          </a:bodyPr>
          <a:lstStyle/>
          <a:p>
            <a:pPr marL="0" indent="0">
              <a:buNone/>
            </a:pPr>
            <a:r>
              <a:rPr lang="en-US" dirty="0"/>
              <a:t>CPDLC connection indicator and CDA status on the </a:t>
            </a:r>
            <a:r>
              <a:rPr lang="en-US" dirty="0" err="1"/>
              <a:t>datablock</a:t>
            </a:r>
            <a:r>
              <a:rPr lang="en-US" dirty="0"/>
              <a:t> </a:t>
            </a:r>
            <a:endParaRPr lang="en-US" b="0" dirty="0"/>
          </a:p>
          <a:p>
            <a:r>
              <a:rPr lang="en-US" b="0" dirty="0" err="1"/>
              <a:t>Datablock</a:t>
            </a:r>
            <a:r>
              <a:rPr lang="en-US" b="0" dirty="0"/>
              <a:t> connection indicator will indicate whether a connection exists and whether or ATOP is the CDA</a:t>
            </a:r>
          </a:p>
          <a:p>
            <a:pPr marL="0" lvl="0" indent="0">
              <a:buNone/>
            </a:pPr>
            <a:endParaRPr lang="en-US" b="0" dirty="0"/>
          </a:p>
          <a:p>
            <a:pPr marL="457200" lvl="1" indent="0">
              <a:buNone/>
            </a:pPr>
            <a:endParaRPr lang="en-US" dirty="0"/>
          </a:p>
          <a:p>
            <a:pPr marL="457200" lvl="1" indent="0">
              <a:buNone/>
            </a:pPr>
            <a:endParaRPr lang="en-US" dirty="0"/>
          </a:p>
        </p:txBody>
      </p:sp>
      <p:sp>
        <p:nvSpPr>
          <p:cNvPr id="12" name="Title 2"/>
          <p:cNvSpPr>
            <a:spLocks noGrp="1"/>
          </p:cNvSpPr>
          <p:nvPr>
            <p:ph type="title"/>
          </p:nvPr>
        </p:nvSpPr>
        <p:spPr>
          <a:xfrm>
            <a:off x="428625" y="344488"/>
            <a:ext cx="8472488" cy="609600"/>
          </a:xfrm>
        </p:spPr>
        <p:txBody>
          <a:bodyPr/>
          <a:lstStyle/>
          <a:p>
            <a:pPr algn="ctr"/>
            <a:r>
              <a:rPr lang="en-US" sz="3200" dirty="0"/>
              <a:t>Welcome Message</a:t>
            </a:r>
          </a:p>
        </p:txBody>
      </p:sp>
      <p:grpSp>
        <p:nvGrpSpPr>
          <p:cNvPr id="13" name="Group 12"/>
          <p:cNvGrpSpPr/>
          <p:nvPr/>
        </p:nvGrpSpPr>
        <p:grpSpPr>
          <a:xfrm>
            <a:off x="791739" y="2687444"/>
            <a:ext cx="7415672" cy="2085279"/>
            <a:chOff x="791738" y="2955073"/>
            <a:chExt cx="7415672" cy="2085279"/>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994" b="14706"/>
            <a:stretch/>
          </p:blipFill>
          <p:spPr bwMode="auto">
            <a:xfrm>
              <a:off x="791738" y="2955074"/>
              <a:ext cx="3595548" cy="208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112" b="10174"/>
            <a:stretch/>
          </p:blipFill>
          <p:spPr bwMode="auto">
            <a:xfrm>
              <a:off x="4571205" y="2955073"/>
              <a:ext cx="3636205" cy="208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TextBox 15"/>
          <p:cNvSpPr txBox="1"/>
          <p:nvPr/>
        </p:nvSpPr>
        <p:spPr>
          <a:xfrm>
            <a:off x="791739" y="4850781"/>
            <a:ext cx="3595548" cy="769441"/>
          </a:xfrm>
          <a:prstGeom prst="rect">
            <a:avLst/>
          </a:prstGeom>
          <a:noFill/>
        </p:spPr>
        <p:txBody>
          <a:bodyPr wrap="square" rtlCol="0">
            <a:spAutoFit/>
          </a:bodyPr>
          <a:lstStyle/>
          <a:p>
            <a:pPr algn="ctr">
              <a:buNone/>
            </a:pPr>
            <a:r>
              <a:rPr lang="en-US" sz="2200" dirty="0"/>
              <a:t>Connection Indicator is data block color = CDA</a:t>
            </a:r>
          </a:p>
        </p:txBody>
      </p:sp>
      <p:sp>
        <p:nvSpPr>
          <p:cNvPr id="17" name="TextBox 16"/>
          <p:cNvSpPr txBox="1"/>
          <p:nvPr/>
        </p:nvSpPr>
        <p:spPr>
          <a:xfrm>
            <a:off x="4611862" y="4850780"/>
            <a:ext cx="3595548" cy="769441"/>
          </a:xfrm>
          <a:prstGeom prst="rect">
            <a:avLst/>
          </a:prstGeom>
          <a:noFill/>
        </p:spPr>
        <p:txBody>
          <a:bodyPr wrap="square" rtlCol="0">
            <a:spAutoFit/>
          </a:bodyPr>
          <a:lstStyle/>
          <a:p>
            <a:pPr algn="ctr">
              <a:buNone/>
            </a:pPr>
            <a:r>
              <a:rPr lang="en-US" sz="2200" dirty="0"/>
              <a:t>Magenta Connection Indicator = </a:t>
            </a:r>
            <a:r>
              <a:rPr lang="en-US" sz="2200" u="sng" dirty="0"/>
              <a:t>Not</a:t>
            </a:r>
            <a:r>
              <a:rPr lang="en-US" sz="2200" dirty="0"/>
              <a:t> CDA</a:t>
            </a:r>
          </a:p>
        </p:txBody>
      </p:sp>
    </p:spTree>
    <p:extLst>
      <p:ext uri="{BB962C8B-B14F-4D97-AF65-F5344CB8AC3E}">
        <p14:creationId xmlns:p14="http://schemas.microsoft.com/office/powerpoint/2010/main" val="175487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Welcome Message</a:t>
            </a:r>
            <a:br>
              <a:rPr lang="en-US" dirty="0"/>
            </a:br>
            <a:r>
              <a:rPr lang="en-US" sz="2400" dirty="0"/>
              <a:t>Confirming CDA</a:t>
            </a:r>
          </a:p>
        </p:txBody>
      </p:sp>
      <p:pic>
        <p:nvPicPr>
          <p:cNvPr id="5" name="Picture 4"/>
          <p:cNvPicPr>
            <a:picLocks noChangeAspect="1"/>
          </p:cNvPicPr>
          <p:nvPr/>
        </p:nvPicPr>
        <p:blipFill>
          <a:blip r:embed="rId2"/>
          <a:stretch>
            <a:fillRect/>
          </a:stretch>
        </p:blipFill>
        <p:spPr>
          <a:xfrm>
            <a:off x="941226" y="1158602"/>
            <a:ext cx="7447286" cy="5410019"/>
          </a:xfrm>
          <a:prstGeom prst="rect">
            <a:avLst/>
          </a:prstGeom>
        </p:spPr>
      </p:pic>
    </p:spTree>
    <p:extLst>
      <p:ext uri="{BB962C8B-B14F-4D97-AF65-F5344CB8AC3E}">
        <p14:creationId xmlns:p14="http://schemas.microsoft.com/office/powerpoint/2010/main" val="84164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2" y="138542"/>
            <a:ext cx="8472488" cy="1088896"/>
          </a:xfrm>
        </p:spPr>
        <p:txBody>
          <a:bodyPr>
            <a:noAutofit/>
          </a:bodyPr>
          <a:lstStyle/>
          <a:p>
            <a:pPr algn="ctr"/>
            <a:r>
              <a:rPr lang="en-US" sz="3200" dirty="0"/>
              <a:t>Welcome Message</a:t>
            </a:r>
            <a:br>
              <a:rPr lang="en-US" sz="3200" dirty="0"/>
            </a:br>
            <a:r>
              <a:rPr lang="en-US" sz="2800" dirty="0"/>
              <a:t>PR 2793-SH: No Response to Climb Clearance</a:t>
            </a:r>
          </a:p>
        </p:txBody>
      </p:sp>
      <p:sp>
        <p:nvSpPr>
          <p:cNvPr id="5" name="TextBox 4"/>
          <p:cNvSpPr txBox="1"/>
          <p:nvPr/>
        </p:nvSpPr>
        <p:spPr bwMode="auto">
          <a:xfrm>
            <a:off x="0" y="1722726"/>
            <a:ext cx="16348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r>
              <a:rPr lang="en-US" sz="1200" b="1" dirty="0"/>
              <a:t>Starting in August, 2019 an increase in the number of clearances that did not receive a response via CPDLC was observed with one operator.  </a:t>
            </a:r>
          </a:p>
        </p:txBody>
      </p:sp>
      <p:sp>
        <p:nvSpPr>
          <p:cNvPr id="6" name="TextBox 5"/>
          <p:cNvSpPr txBox="1"/>
          <p:nvPr/>
        </p:nvSpPr>
        <p:spPr bwMode="auto">
          <a:xfrm>
            <a:off x="1634836" y="5772727"/>
            <a:ext cx="679557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Arial" panose="020B0604020202020204" pitchFamily="34" charset="0"/>
              <a:buChar char="•"/>
            </a:pPr>
            <a:r>
              <a:rPr lang="en-US" sz="1100" dirty="0"/>
              <a:t>Percentage of altitude clearances that did not receive a response via CPDLC - includes all aircraft types</a:t>
            </a:r>
          </a:p>
          <a:p>
            <a:pPr>
              <a:buFontTx/>
              <a:buNone/>
            </a:pPr>
            <a:endParaRPr lang="en-US" sz="1200" b="1" dirty="0">
              <a:solidFill>
                <a:srgbClr val="C0C0C0"/>
              </a:solidFill>
            </a:endParaRPr>
          </a:p>
        </p:txBody>
      </p:sp>
      <p:pic>
        <p:nvPicPr>
          <p:cNvPr id="3" name="Picture 2"/>
          <p:cNvPicPr>
            <a:picLocks noChangeAspect="1"/>
          </p:cNvPicPr>
          <p:nvPr/>
        </p:nvPicPr>
        <p:blipFill>
          <a:blip r:embed="rId2"/>
          <a:stretch>
            <a:fillRect/>
          </a:stretch>
        </p:blipFill>
        <p:spPr>
          <a:xfrm>
            <a:off x="1771182" y="1475612"/>
            <a:ext cx="6985468" cy="5074535"/>
          </a:xfrm>
          <a:prstGeom prst="rect">
            <a:avLst/>
          </a:prstGeom>
        </p:spPr>
      </p:pic>
    </p:spTree>
    <p:extLst>
      <p:ext uri="{BB962C8B-B14F-4D97-AF65-F5344CB8AC3E}">
        <p14:creationId xmlns:p14="http://schemas.microsoft.com/office/powerpoint/2010/main" val="13082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Welcome Message</a:t>
            </a:r>
            <a:br>
              <a:rPr lang="en-US" sz="3200" dirty="0"/>
            </a:br>
            <a:r>
              <a:rPr lang="en-US" sz="2800" dirty="0"/>
              <a:t>PR 2793-SH: No Response to Climb Clearance</a:t>
            </a:r>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1234787"/>
            <a:ext cx="7421563"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77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Welcome Message</a:t>
            </a:r>
            <a:br>
              <a:rPr lang="en-US" sz="3200" dirty="0"/>
            </a:br>
            <a:r>
              <a:rPr lang="en-US" sz="2400" dirty="0"/>
              <a:t>PR 2793-SH: No Response to Climb Clearance</a:t>
            </a:r>
          </a:p>
        </p:txBody>
      </p:sp>
      <p:pic>
        <p:nvPicPr>
          <p:cNvPr id="3074"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097" y="1275887"/>
            <a:ext cx="7424016" cy="540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bwMode="auto">
          <a:xfrm>
            <a:off x="0" y="1275887"/>
            <a:ext cx="136698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Arial" panose="020B0604020202020204" pitchFamily="34" charset="0"/>
              <a:buChar char="•"/>
            </a:pPr>
            <a:r>
              <a:rPr lang="en-US" sz="1200" b="1" dirty="0"/>
              <a:t>The New Welcome Message was designed such that it fit within one uplink block. This change was implemented on February 27</a:t>
            </a:r>
            <a:r>
              <a:rPr lang="en-US" sz="1200" b="1" baseline="30000" dirty="0"/>
              <a:t>th</a:t>
            </a:r>
            <a:r>
              <a:rPr lang="en-US" sz="1200" b="1" dirty="0"/>
              <a:t>, 2019.</a:t>
            </a:r>
          </a:p>
        </p:txBody>
      </p:sp>
    </p:spTree>
    <p:extLst>
      <p:ext uri="{BB962C8B-B14F-4D97-AF65-F5344CB8AC3E}">
        <p14:creationId xmlns:p14="http://schemas.microsoft.com/office/powerpoint/2010/main" val="16685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AFN Logon Filtering</a:t>
            </a:r>
            <a:br>
              <a:rPr lang="en-US" dirty="0"/>
            </a:br>
            <a:r>
              <a:rPr lang="en-US" sz="2400" dirty="0"/>
              <a:t>VDL Only Flights</a:t>
            </a:r>
          </a:p>
        </p:txBody>
      </p:sp>
      <p:sp>
        <p:nvSpPr>
          <p:cNvPr id="3" name="Content Placeholder 2"/>
          <p:cNvSpPr>
            <a:spLocks noGrp="1"/>
          </p:cNvSpPr>
          <p:nvPr>
            <p:ph idx="1"/>
          </p:nvPr>
        </p:nvSpPr>
        <p:spPr/>
        <p:txBody>
          <a:bodyPr>
            <a:normAutofit fontScale="77500" lnSpcReduction="20000"/>
          </a:bodyPr>
          <a:lstStyle/>
          <a:p>
            <a:r>
              <a:rPr lang="en-US" dirty="0"/>
              <a:t>AFN Logons by VDL-only flights causes an increase in controller workload.</a:t>
            </a:r>
          </a:p>
          <a:p>
            <a:pPr lvl="1"/>
            <a:r>
              <a:rPr lang="en-US" dirty="0"/>
              <a:t>Numerous Sector Queue Messages are generated informing the controllers that uplinks could not be delivered and ADS-C position reports were not received as expected.</a:t>
            </a:r>
          </a:p>
          <a:p>
            <a:r>
              <a:rPr lang="en-US" dirty="0"/>
              <a:t>With a recent software release, new functionality was introduced to allow for AFN Logons to be automatically rejected(reason code 5) if the equipage in Field10a does not contain a J-code indicating SATCOM capability. </a:t>
            </a:r>
          </a:p>
          <a:p>
            <a:pPr lvl="1"/>
            <a:r>
              <a:rPr lang="en-US" dirty="0"/>
              <a:t>CPDLC FANS 1/A SATCOM J5(Inmarsat),J6(MTSAT),J7(Iridium)</a:t>
            </a:r>
          </a:p>
          <a:p>
            <a:pPr lvl="1"/>
            <a:r>
              <a:rPr lang="en-US" dirty="0"/>
              <a:t>New York and Anchorage are currently using this functionality.</a:t>
            </a:r>
          </a:p>
          <a:p>
            <a:r>
              <a:rPr lang="en-US" dirty="0"/>
              <a:t>When this happens a Messages is sent to the Supervisor Queue reporting:</a:t>
            </a:r>
          </a:p>
          <a:p>
            <a:pPr lvl="1"/>
            <a:r>
              <a:rPr lang="en-US" dirty="0"/>
              <a:t>Aircraft &lt;ACID&gt; attempted AFN Logon without the acceptable datalink media J-code</a:t>
            </a:r>
          </a:p>
        </p:txBody>
      </p:sp>
    </p:spTree>
    <p:extLst>
      <p:ext uri="{BB962C8B-B14F-4D97-AF65-F5344CB8AC3E}">
        <p14:creationId xmlns:p14="http://schemas.microsoft.com/office/powerpoint/2010/main" val="225028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AFN Logon Filtering</a:t>
            </a:r>
            <a:br>
              <a:rPr lang="en-US" sz="3200" dirty="0"/>
            </a:br>
            <a:r>
              <a:rPr lang="en-US" sz="2400" dirty="0"/>
              <a:t>VDL Only Flights</a:t>
            </a:r>
          </a:p>
        </p:txBody>
      </p:sp>
      <p:sp>
        <p:nvSpPr>
          <p:cNvPr id="3" name="Content Placeholder 2"/>
          <p:cNvSpPr>
            <a:spLocks noGrp="1"/>
          </p:cNvSpPr>
          <p:nvPr>
            <p:ph idx="1"/>
          </p:nvPr>
        </p:nvSpPr>
        <p:spPr>
          <a:xfrm>
            <a:off x="0" y="1259434"/>
            <a:ext cx="2540643" cy="2851012"/>
          </a:xfrm>
        </p:spPr>
        <p:txBody>
          <a:bodyPr/>
          <a:lstStyle/>
          <a:p>
            <a:r>
              <a:rPr lang="en-US" sz="1800" dirty="0"/>
              <a:t>Logon by VDL-only flight</a:t>
            </a:r>
          </a:p>
          <a:p>
            <a:r>
              <a:rPr lang="en-US" sz="1800" dirty="0"/>
              <a:t>March 7</a:t>
            </a:r>
            <a:r>
              <a:rPr lang="en-US" sz="1800" baseline="30000" dirty="0"/>
              <a:t>th</a:t>
            </a:r>
            <a:r>
              <a:rPr lang="en-US" sz="1800" dirty="0"/>
              <a:t>, 2019</a:t>
            </a:r>
          </a:p>
          <a:p>
            <a:pPr lvl="1"/>
            <a:r>
              <a:rPr lang="en-US" sz="1600" dirty="0"/>
              <a:t>Field10a SDE3FGHIRWZ</a:t>
            </a:r>
          </a:p>
          <a:p>
            <a:pPr lvl="1"/>
            <a:r>
              <a:rPr lang="en-US" sz="1600" dirty="0"/>
              <a:t>111 Sector Queue Messages generated between 1858z – 2254z.</a:t>
            </a:r>
          </a:p>
        </p:txBody>
      </p:sp>
      <p:pic>
        <p:nvPicPr>
          <p:cNvPr id="4" name="Picture 3"/>
          <p:cNvPicPr>
            <a:picLocks noChangeAspect="1"/>
          </p:cNvPicPr>
          <p:nvPr/>
        </p:nvPicPr>
        <p:blipFill>
          <a:blip r:embed="rId2"/>
          <a:stretch>
            <a:fillRect/>
          </a:stretch>
        </p:blipFill>
        <p:spPr>
          <a:xfrm>
            <a:off x="2470974" y="1259434"/>
            <a:ext cx="6603357" cy="4796955"/>
          </a:xfrm>
          <a:prstGeom prst="rect">
            <a:avLst/>
          </a:prstGeom>
        </p:spPr>
      </p:pic>
    </p:spTree>
    <p:extLst>
      <p:ext uri="{BB962C8B-B14F-4D97-AF65-F5344CB8AC3E}">
        <p14:creationId xmlns:p14="http://schemas.microsoft.com/office/powerpoint/2010/main" val="3262212892"/>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EECA22D0D8BA4E83B4230654E57C5E" ma:contentTypeVersion="2" ma:contentTypeDescription="Create a new document." ma:contentTypeScope="" ma:versionID="2afd4d28678bb90325f1f2ed5fcc4f66">
  <xsd:schema xmlns:xsd="http://www.w3.org/2001/XMLSchema" xmlns:xs="http://www.w3.org/2001/XMLSchema" xmlns:p="http://schemas.microsoft.com/office/2006/metadata/properties" targetNamespace="http://schemas.microsoft.com/office/2006/metadata/properties" ma:root="true" ma:fieldsID="b74c3058dac442da6911b30a1114a3a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3DBE2C-0F0C-4B77-AFD3-FA6883C651D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39418ED-A9C5-4DDD-B429-AD2F91850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486F36A-F429-4773-AED7-B50FEAFD7A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62856</TotalTime>
  <Words>1633</Words>
  <Application>Microsoft Office PowerPoint</Application>
  <PresentationFormat>On-screen Show (4:3)</PresentationFormat>
  <Paragraphs>596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1_Custom Design</vt:lpstr>
      <vt:lpstr>Data Link Oakland Center ISPACG/33 FIT/26</vt:lpstr>
      <vt:lpstr>Welcome Message</vt:lpstr>
      <vt:lpstr>Welcome Message</vt:lpstr>
      <vt:lpstr>Welcome Message Confirming CDA</vt:lpstr>
      <vt:lpstr>Welcome Message PR 2793-SH: No Response to Climb Clearance</vt:lpstr>
      <vt:lpstr>Welcome Message PR 2793-SH: No Response to Climb Clearance</vt:lpstr>
      <vt:lpstr>Welcome Message PR 2793-SH: No Response to Climb Clearance</vt:lpstr>
      <vt:lpstr>AFN Logon Filtering VDL Only Flights</vt:lpstr>
      <vt:lpstr>AFN Logon Filtering VDL Only Flights</vt:lpstr>
      <vt:lpstr>Flights on Deviations ADS-C waypoints out of sequence</vt:lpstr>
      <vt:lpstr>Flights on Deviations ADS-C waypoints out of sequence</vt:lpstr>
      <vt:lpstr>Flights on Deviations ADS-C waypoints out of sequence</vt:lpstr>
      <vt:lpstr>ARINC424 Format &amp; DARPs</vt:lpstr>
      <vt:lpstr>Detecting Outages</vt:lpstr>
      <vt:lpstr>Detecting Outages</vt:lpstr>
      <vt:lpstr>Detecting Outages FAA Method</vt:lpstr>
      <vt:lpstr>Detecting Outages FAA Method</vt:lpstr>
      <vt:lpstr>Detecting Outages</vt:lpstr>
    </vt:vector>
  </TitlesOfParts>
  <Company>CSSI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Burton</dc:creator>
  <cp:lastModifiedBy>Backscheider, Richard A (FAA)</cp:lastModifiedBy>
  <cp:revision>1960</cp:revision>
  <cp:lastPrinted>2015-04-29T14:30:41Z</cp:lastPrinted>
  <dcterms:created xsi:type="dcterms:W3CDTF">2005-01-28T20:32:53Z</dcterms:created>
  <dcterms:modified xsi:type="dcterms:W3CDTF">2025-07-29T12:50:16Z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0x010100B4EECA22D0D8BA4E83B4230654E57C5E</vt:lpwstr>
  </property>
  <property fmtid="{D5CDD505-2E9C-101B-9397-08002B2CF9AE}" pid="3" name="Order">
    <vt:r8>2800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