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  <p:sldMasterId id="2147483661" r:id="rId2"/>
  </p:sldMasterIdLst>
  <p:notesMasterIdLst>
    <p:notesMasterId r:id="rId11"/>
  </p:notesMasterIdLst>
  <p:handoutMasterIdLst>
    <p:handoutMasterId r:id="rId12"/>
  </p:handoutMasterIdLst>
  <p:sldIdLst>
    <p:sldId id="273" r:id="rId3"/>
    <p:sldId id="275" r:id="rId4"/>
    <p:sldId id="284" r:id="rId5"/>
    <p:sldId id="317" r:id="rId6"/>
    <p:sldId id="333" r:id="rId7"/>
    <p:sldId id="350" r:id="rId8"/>
    <p:sldId id="322" r:id="rId9"/>
    <p:sldId id="312" r:id="rId10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D0E1773-2C58-4A1C-9F4D-09A126D9EB70}">
          <p14:sldIdLst>
            <p14:sldId id="273"/>
            <p14:sldId id="275"/>
            <p14:sldId id="284"/>
          </p14:sldIdLst>
        </p14:section>
        <p14:section name="Reports to RASMAG27" id="{17199C97-4617-47F6-AA94-63EB6C50E0BB}">
          <p14:sldIdLst>
            <p14:sldId id="317"/>
            <p14:sldId id="333"/>
            <p14:sldId id="350"/>
          </p14:sldIdLst>
        </p14:section>
        <p14:section name="Action for the meeting" id="{ED5BC948-D960-4DEB-8D15-ADB73CE73279}">
          <p14:sldIdLst>
            <p14:sldId id="322"/>
            <p14:sldId id="31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536">
          <p15:clr>
            <a:srgbClr val="A4A3A4"/>
          </p15:clr>
        </p15:guide>
        <p15:guide id="2" pos="33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eritsky, Stephanie" initials="BS" lastIdx="1" clrIdx="0"/>
  <p:cmAuthor id="1" name="Falk, Christine (FAA)" initials="FC(" lastIdx="1" clrIdx="1">
    <p:extLst>
      <p:ext uri="{19B8F6BF-5375-455C-9EA6-DF929625EA0E}">
        <p15:presenceInfo xmlns:p15="http://schemas.microsoft.com/office/powerpoint/2012/main" userId="S-1-5-21-3215564045-1863808890-1157122868-7487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FF0000"/>
    <a:srgbClr val="FFFF99"/>
    <a:srgbClr val="FFCC00"/>
    <a:srgbClr val="DDDDDD"/>
    <a:srgbClr val="C0C0C0"/>
    <a:srgbClr val="1D2F68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46" autoAdjust="0"/>
    <p:restoredTop sz="94717" autoAdjust="0"/>
  </p:normalViewPr>
  <p:slideViewPr>
    <p:cSldViewPr snapToGrid="0">
      <p:cViewPr varScale="1">
        <p:scale>
          <a:sx n="102" d="100"/>
          <a:sy n="102" d="100"/>
        </p:scale>
        <p:origin x="438" y="126"/>
      </p:cViewPr>
      <p:guideLst>
        <p:guide orient="horz" pos="536"/>
        <p:guide pos="3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>
            <a:lvl1pPr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>
            <a:lvl1pPr algn="r"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b" anchorCtr="0" compatLnSpc="1">
            <a:prstTxWarp prst="textNoShape">
              <a:avLst/>
            </a:prstTxWarp>
          </a:bodyPr>
          <a:lstStyle>
            <a:lvl1pPr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b" anchorCtr="0" compatLnSpc="1">
            <a:prstTxWarp prst="textNoShape">
              <a:avLst/>
            </a:prstTxWarp>
          </a:bodyPr>
          <a:lstStyle>
            <a:lvl1pPr algn="r"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fld id="{87C48A99-3596-4E58-ABE8-9D998A9384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60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>
            <a:lvl1pPr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>
            <a:lvl1pPr algn="r"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6488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6425"/>
            <a:ext cx="5029200" cy="41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b" anchorCtr="0" compatLnSpc="1">
            <a:prstTxWarp prst="textNoShape">
              <a:avLst/>
            </a:prstTxWarp>
          </a:bodyPr>
          <a:lstStyle>
            <a:lvl1pPr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b" anchorCtr="0" compatLnSpc="1">
            <a:prstTxWarp prst="textNoShape">
              <a:avLst/>
            </a:prstTxWarp>
          </a:bodyPr>
          <a:lstStyle>
            <a:lvl1pPr algn="r"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fld id="{55D68406-F15C-4303-97CE-0E3EE59880C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067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338345-9CBA-4181-BEB7-82A779821C66}" type="slidenum">
              <a:rPr lang="en-US"/>
              <a:pPr/>
              <a:t>1</a:t>
            </a:fld>
            <a:endParaRPr 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79981" y="0"/>
            <a:ext cx="4374429" cy="6858000"/>
          </a:xfrm>
          <a:prstGeom prst="rect">
            <a:avLst/>
          </a:prstGeom>
        </p:spPr>
      </p:pic>
      <p:sp>
        <p:nvSpPr>
          <p:cNvPr id="634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7476" y="354380"/>
            <a:ext cx="4519544" cy="1395412"/>
          </a:xfrm>
        </p:spPr>
        <p:txBody>
          <a:bodyPr anchor="t"/>
          <a:lstStyle>
            <a:lvl1pPr>
              <a:defRPr/>
            </a:lvl1pPr>
          </a:lstStyle>
          <a:p>
            <a:pPr lvl="0"/>
            <a:r>
              <a:rPr lang="en-US" noProof="0" dirty="0" smtClean="0"/>
              <a:t>Select to edit master title</a:t>
            </a:r>
          </a:p>
        </p:txBody>
      </p:sp>
      <p:sp>
        <p:nvSpPr>
          <p:cNvPr id="6349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230651" y="1795830"/>
            <a:ext cx="4490748" cy="1067092"/>
          </a:xfrm>
        </p:spPr>
        <p:txBody>
          <a:bodyPr/>
          <a:lstStyle>
            <a:lvl1pPr marL="0" indent="0">
              <a:buFontTx/>
              <a:buNone/>
              <a:defRPr sz="32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dirty="0" smtClean="0"/>
              <a:t>Monitoring Agency Activities in South Pacific Airspace </a:t>
            </a:r>
          </a:p>
        </p:txBody>
      </p:sp>
      <p:sp>
        <p:nvSpPr>
          <p:cNvPr id="63515" name="Text Box 1051"/>
          <p:cNvSpPr txBox="1">
            <a:spLocks noChangeArrowheads="1"/>
          </p:cNvSpPr>
          <p:nvPr userDrawn="1"/>
        </p:nvSpPr>
        <p:spPr bwMode="auto">
          <a:xfrm>
            <a:off x="270886" y="3393862"/>
            <a:ext cx="4455314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None/>
            </a:pPr>
            <a:endParaRPr lang="en-US" sz="1600" dirty="0" smtClean="0">
              <a:solidFill>
                <a:srgbClr val="1D2F68"/>
              </a:solidFill>
            </a:endParaRPr>
          </a:p>
          <a:p>
            <a:pPr>
              <a:buFontTx/>
              <a:buNone/>
            </a:pPr>
            <a:r>
              <a:rPr lang="en-US" sz="1600" dirty="0" smtClean="0">
                <a:solidFill>
                  <a:srgbClr val="1D2F68"/>
                </a:solidFill>
              </a:rPr>
              <a:t>Prepared by: PARMO</a:t>
            </a:r>
            <a:endParaRPr lang="en-US" sz="1600" dirty="0">
              <a:solidFill>
                <a:srgbClr val="1D2F68"/>
              </a:solidFill>
            </a:endParaRPr>
          </a:p>
          <a:p>
            <a:pPr>
              <a:buFontTx/>
              <a:buNone/>
            </a:pPr>
            <a:r>
              <a:rPr lang="en-US" sz="1600" dirty="0">
                <a:solidFill>
                  <a:srgbClr val="1D2F68"/>
                </a:solidFill>
              </a:rPr>
              <a:t>Date</a:t>
            </a:r>
            <a:r>
              <a:rPr lang="en-US" sz="1600" dirty="0" smtClean="0">
                <a:solidFill>
                  <a:srgbClr val="1D2F68"/>
                </a:solidFill>
              </a:rPr>
              <a:t>: April 2023</a:t>
            </a:r>
            <a:endParaRPr lang="en-US" sz="1600" dirty="0">
              <a:solidFill>
                <a:srgbClr val="1D2F68"/>
              </a:solidFill>
            </a:endParaRPr>
          </a:p>
        </p:txBody>
      </p:sp>
      <p:grpSp>
        <p:nvGrpSpPr>
          <p:cNvPr id="63544" name="Group 1080"/>
          <p:cNvGrpSpPr>
            <a:grpSpLocks/>
          </p:cNvGrpSpPr>
          <p:nvPr userDrawn="1"/>
        </p:nvGrpSpPr>
        <p:grpSpPr bwMode="auto">
          <a:xfrm>
            <a:off x="6134004" y="5820327"/>
            <a:ext cx="2895600" cy="909638"/>
            <a:chOff x="3700" y="171"/>
            <a:chExt cx="1824" cy="573"/>
          </a:xfrm>
        </p:grpSpPr>
        <p:pic>
          <p:nvPicPr>
            <p:cNvPr id="63543" name="Picture 1079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700" y="171"/>
              <a:ext cx="573" cy="573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535" name="Text Box 1071"/>
            <p:cNvSpPr txBox="1">
              <a:spLocks noChangeArrowheads="1"/>
            </p:cNvSpPr>
            <p:nvPr userDrawn="1"/>
          </p:nvSpPr>
          <p:spPr bwMode="ltGray">
            <a:xfrm>
              <a:off x="4288" y="288"/>
              <a:ext cx="1236" cy="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800" b="1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800" b="1">
                  <a:solidFill>
                    <a:schemeClr val="bg1"/>
                  </a:solidFill>
                </a:rPr>
                <a:t>Administration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3339" y="6248400"/>
            <a:ext cx="1672032" cy="457200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July 2021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96798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PARMO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62332" y="6248400"/>
            <a:ext cx="879171" cy="457200"/>
          </a:xfrm>
        </p:spPr>
        <p:txBody>
          <a:bodyPr/>
          <a:lstStyle>
            <a:lvl1pPr>
              <a:defRPr/>
            </a:lvl1pPr>
          </a:lstStyle>
          <a:p>
            <a:fld id="{78D3ABA1-EA94-43C0-B992-7CBCC31144F1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255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508125"/>
            <a:ext cx="3948113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813" y="1508125"/>
            <a:ext cx="3949700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July 2021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PARMO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6266C2-23C9-4679-9EA6-D74DA6C8C26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009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July 2021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PARMO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F6FF14-FC6A-41B6-B2DC-884C6B7C3F2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631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July 2021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PARMO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79F915-29B1-4ADF-B1F4-B9108899500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371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July 2021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PARMO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87D554-CBC1-41AB-90CF-337CEC897EA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9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0" y="6035675"/>
            <a:ext cx="9144000" cy="815975"/>
          </a:xfrm>
          <a:prstGeom prst="rect">
            <a:avLst/>
          </a:prstGeom>
          <a:solidFill>
            <a:srgbClr val="1D2F68"/>
          </a:solidFill>
          <a:ln w="9525">
            <a:solidFill>
              <a:srgbClr val="1D2F6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title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08125"/>
            <a:ext cx="8050213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632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9463" y="6248400"/>
            <a:ext cx="173736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563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14356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25267" y="6248400"/>
            <a:ext cx="113089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6345" name="Group 25"/>
          <p:cNvGrpSpPr>
            <a:grpSpLocks/>
          </p:cNvGrpSpPr>
          <p:nvPr userDrawn="1"/>
        </p:nvGrpSpPr>
        <p:grpSpPr bwMode="auto">
          <a:xfrm>
            <a:off x="5480041" y="6126158"/>
            <a:ext cx="2047875" cy="660400"/>
            <a:chOff x="3596" y="3859"/>
            <a:chExt cx="1290" cy="416"/>
          </a:xfrm>
        </p:grpSpPr>
        <p:pic>
          <p:nvPicPr>
            <p:cNvPr id="56346" name="Picture 26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347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Administration</a:t>
              </a:r>
            </a:p>
          </p:txBody>
        </p:sp>
      </p:grpSp>
      <p:sp>
        <p:nvSpPr>
          <p:cNvPr id="56349" name="Text Box 29" hidden="1"/>
          <p:cNvSpPr txBox="1">
            <a:spLocks noChangeArrowheads="1"/>
          </p:cNvSpPr>
          <p:nvPr userDrawn="1"/>
        </p:nvSpPr>
        <p:spPr bwMode="auto">
          <a:xfrm>
            <a:off x="449263" y="6205538"/>
            <a:ext cx="4784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b="1" dirty="0">
                <a:solidFill>
                  <a:srgbClr val="C0C0C0"/>
                </a:solidFill>
              </a:rPr>
              <a:t>&lt;Presentation Title – Change on Master Slide&gt;</a:t>
            </a:r>
            <a:endParaRPr lang="en-US" sz="1200" dirty="0">
              <a:solidFill>
                <a:srgbClr val="C0C0C0"/>
              </a:solidFill>
            </a:endParaRPr>
          </a:p>
        </p:txBody>
      </p:sp>
      <p:sp>
        <p:nvSpPr>
          <p:cNvPr id="56350" name="Text Box 30" hidden="1"/>
          <p:cNvSpPr txBox="1">
            <a:spLocks noChangeArrowheads="1"/>
          </p:cNvSpPr>
          <p:nvPr userDrawn="1"/>
        </p:nvSpPr>
        <p:spPr bwMode="auto">
          <a:xfrm>
            <a:off x="441325" y="6384925"/>
            <a:ext cx="3740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dirty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5" r:id="rId3"/>
    <p:sldLayoutId id="2147483657" r:id="rId4"/>
    <p:sldLayoutId id="2147483658" r:id="rId5"/>
    <p:sldLayoutId id="2147483660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0" y="6035675"/>
            <a:ext cx="9144000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title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08125"/>
            <a:ext cx="8050213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Select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5632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9463" y="6248400"/>
            <a:ext cx="173736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 i="0">
                <a:solidFill>
                  <a:schemeClr val="accent6"/>
                </a:solidFill>
                <a:latin typeface="Helvetica Neue Medium"/>
                <a:cs typeface="Helvetica Neue Medium"/>
              </a:defRPr>
            </a:lvl1pPr>
          </a:lstStyle>
          <a:p>
            <a:r>
              <a:rPr lang="en-US" dirty="0" smtClean="0"/>
              <a:t>July 2021</a:t>
            </a:r>
            <a:endParaRPr lang="en-US" dirty="0"/>
          </a:p>
        </p:txBody>
      </p:sp>
      <p:sp>
        <p:nvSpPr>
          <p:cNvPr id="563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14356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 b="0" i="0">
                <a:solidFill>
                  <a:schemeClr val="accent6"/>
                </a:solidFill>
                <a:latin typeface="Helvetica Neue Medium"/>
                <a:cs typeface="Helvetica Neue Medium"/>
              </a:defRPr>
            </a:lvl1pPr>
          </a:lstStyle>
          <a:p>
            <a:r>
              <a:rPr lang="en-US" dirty="0" smtClean="0"/>
              <a:t>PARMO</a:t>
            </a:r>
            <a:endParaRPr lang="en-US" dirty="0"/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42199" y="6248400"/>
            <a:ext cx="111396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 i="0">
                <a:solidFill>
                  <a:schemeClr val="accent6"/>
                </a:solidFill>
                <a:latin typeface="Helvetica Neue Medium"/>
                <a:cs typeface="Helvetica Neue Medium"/>
              </a:defRPr>
            </a:lvl1pPr>
          </a:lstStyle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6345" name="Group 25"/>
          <p:cNvGrpSpPr>
            <a:grpSpLocks/>
          </p:cNvGrpSpPr>
          <p:nvPr userDrawn="1"/>
        </p:nvGrpSpPr>
        <p:grpSpPr bwMode="auto">
          <a:xfrm>
            <a:off x="5480041" y="6126158"/>
            <a:ext cx="2047875" cy="660400"/>
            <a:chOff x="3596" y="3859"/>
            <a:chExt cx="1290" cy="416"/>
          </a:xfrm>
        </p:grpSpPr>
        <p:pic>
          <p:nvPicPr>
            <p:cNvPr id="56346" name="Picture 26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347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accent6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accent6"/>
                  </a:solidFill>
                </a:rPr>
                <a:t>Administration</a:t>
              </a:r>
            </a:p>
          </p:txBody>
        </p:sp>
      </p:grpSp>
      <p:sp>
        <p:nvSpPr>
          <p:cNvPr id="56349" name="Text Box 29" hidden="1"/>
          <p:cNvSpPr txBox="1">
            <a:spLocks noChangeArrowheads="1"/>
          </p:cNvSpPr>
          <p:nvPr userDrawn="1"/>
        </p:nvSpPr>
        <p:spPr bwMode="auto">
          <a:xfrm>
            <a:off x="449263" y="6205538"/>
            <a:ext cx="4784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b="1" dirty="0">
                <a:solidFill>
                  <a:srgbClr val="C0C0C0"/>
                </a:solidFill>
              </a:rPr>
              <a:t>&lt;Presentation Title – Change on Master Slide&gt;</a:t>
            </a:r>
            <a:endParaRPr lang="en-US" sz="1200" dirty="0">
              <a:solidFill>
                <a:srgbClr val="C0C0C0"/>
              </a:solidFill>
            </a:endParaRPr>
          </a:p>
        </p:txBody>
      </p:sp>
      <p:sp>
        <p:nvSpPr>
          <p:cNvPr id="56350" name="Text Box 30" hidden="1"/>
          <p:cNvSpPr txBox="1">
            <a:spLocks noChangeArrowheads="1"/>
          </p:cNvSpPr>
          <p:nvPr userDrawn="1"/>
        </p:nvSpPr>
        <p:spPr bwMode="auto">
          <a:xfrm>
            <a:off x="441325" y="6384925"/>
            <a:ext cx="3740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dirty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</p:spTree>
    <p:extLst>
      <p:ext uri="{BB962C8B-B14F-4D97-AF65-F5344CB8AC3E}">
        <p14:creationId xmlns:p14="http://schemas.microsoft.com/office/powerpoint/2010/main" val="2988165268"/>
      </p:ext>
    </p:extLst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Christine.falk@faa.gov" TargetMode="External"/><Relationship Id="rId2" Type="http://schemas.openxmlformats.org/officeDocument/2006/relationships/hyperlink" Target="mailto:parmo@faa.gov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27476" y="240080"/>
            <a:ext cx="4519544" cy="3273758"/>
          </a:xfrm>
        </p:spPr>
        <p:txBody>
          <a:bodyPr/>
          <a:lstStyle/>
          <a:p>
            <a:r>
              <a:rPr lang="en-US" sz="2800" dirty="0" smtClean="0"/>
              <a:t>37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Meeting of the Informal South Pacific Air Traffic Services Coordinating Group (ISPACG/37)</a:t>
            </a:r>
            <a:endParaRPr lang="en-US" sz="2800" dirty="0"/>
          </a:p>
        </p:txBody>
      </p:sp>
      <p:sp>
        <p:nvSpPr>
          <p:cNvPr id="3278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227476" y="2561046"/>
            <a:ext cx="4490748" cy="1067092"/>
          </a:xfrm>
        </p:spPr>
        <p:txBody>
          <a:bodyPr/>
          <a:lstStyle/>
          <a:p>
            <a:r>
              <a:rPr lang="en-US" sz="2400" dirty="0" smtClean="0"/>
              <a:t>Monitoring Agency Activities in South Pacific Airspace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Pacific Approvals Registry and Monitoring Organization (PARMO</a:t>
            </a:r>
            <a:r>
              <a:rPr lang="en-US" sz="2400" dirty="0" smtClean="0"/>
              <a:t>)</a:t>
            </a:r>
          </a:p>
          <a:p>
            <a:r>
              <a:rPr lang="en-US" sz="2400" dirty="0" smtClean="0"/>
              <a:t>Annual reports to RASMAG/27</a:t>
            </a:r>
            <a:endParaRPr lang="en-US" sz="2400" dirty="0"/>
          </a:p>
          <a:p>
            <a:r>
              <a:rPr lang="en-US" sz="2400" dirty="0" smtClean="0"/>
              <a:t>Action for the Meeting (Reminders)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26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Monitoring Agencies for Pacific Airspace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62863" y="6248400"/>
            <a:ext cx="877887" cy="457200"/>
          </a:xfrm>
        </p:spPr>
        <p:txBody>
          <a:bodyPr/>
          <a:lstStyle/>
          <a:p>
            <a:fld id="{FCF95BF4-3AED-4764-99C6-12DB7E4ED9CF}" type="slidenum">
              <a:rPr lang="en-US" smtClean="0"/>
              <a:pPr/>
              <a:t>3</a:t>
            </a:fld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428625" y="1223804"/>
            <a:ext cx="8052619" cy="4754880"/>
            <a:chOff x="428625" y="1223804"/>
            <a:chExt cx="8052619" cy="475488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8625" y="1223804"/>
              <a:ext cx="8052619" cy="4754880"/>
            </a:xfrm>
            <a:prstGeom prst="rect">
              <a:avLst/>
            </a:prstGeom>
          </p:spPr>
        </p:pic>
        <p:grpSp>
          <p:nvGrpSpPr>
            <p:cNvPr id="10" name="Group 9"/>
            <p:cNvGrpSpPr/>
            <p:nvPr/>
          </p:nvGrpSpPr>
          <p:grpSpPr>
            <a:xfrm>
              <a:off x="1314452" y="2341916"/>
              <a:ext cx="4773054" cy="2861601"/>
              <a:chOff x="1314452" y="2341916"/>
              <a:chExt cx="4773054" cy="2861601"/>
            </a:xfrm>
          </p:grpSpPr>
          <p:sp>
            <p:nvSpPr>
              <p:cNvPr id="2" name="TextBox 1"/>
              <p:cNvSpPr txBox="1"/>
              <p:nvPr/>
            </p:nvSpPr>
            <p:spPr bwMode="auto">
              <a:xfrm>
                <a:off x="5155071" y="3094764"/>
                <a:ext cx="932435" cy="3385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rtlCol="0">
                <a:spAutoFit/>
              </a:bodyPr>
              <a:lstStyle/>
              <a:p>
                <a:pPr>
                  <a:buFontTx/>
                  <a:buNone/>
                </a:pPr>
                <a:r>
                  <a:rPr lang="en-US" sz="1600" b="1" dirty="0" smtClean="0"/>
                  <a:t>PARMO</a:t>
                </a:r>
                <a:endParaRPr lang="en-US" sz="1600" b="1" dirty="0"/>
              </a:p>
            </p:txBody>
          </p:sp>
          <p:sp>
            <p:nvSpPr>
              <p:cNvPr id="5" name="TextBox 4"/>
              <p:cNvSpPr txBox="1"/>
              <p:nvPr/>
            </p:nvSpPr>
            <p:spPr bwMode="auto">
              <a:xfrm>
                <a:off x="2139518" y="4864963"/>
                <a:ext cx="798617" cy="3385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rtlCol="0">
                <a:spAutoFit/>
              </a:bodyPr>
              <a:lstStyle/>
              <a:p>
                <a:pPr>
                  <a:buFontTx/>
                  <a:buNone/>
                </a:pPr>
                <a:r>
                  <a:rPr lang="en-US" sz="1600" b="1" dirty="0" smtClean="0"/>
                  <a:t>AAMA</a:t>
                </a:r>
                <a:endParaRPr lang="en-US" sz="1600" b="1" dirty="0"/>
              </a:p>
            </p:txBody>
          </p:sp>
          <p:sp>
            <p:nvSpPr>
              <p:cNvPr id="6" name="TextBox 5"/>
              <p:cNvSpPr txBox="1"/>
              <p:nvPr/>
            </p:nvSpPr>
            <p:spPr bwMode="auto">
              <a:xfrm>
                <a:off x="1314452" y="3233263"/>
                <a:ext cx="644728" cy="2769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rtlCol="0">
                <a:spAutoFit/>
              </a:bodyPr>
              <a:lstStyle/>
              <a:p>
                <a:pPr>
                  <a:buFontTx/>
                  <a:buNone/>
                </a:pPr>
                <a:r>
                  <a:rPr lang="en-US" sz="1200" b="1" dirty="0" smtClean="0"/>
                  <a:t>MAAR</a:t>
                </a:r>
                <a:endParaRPr lang="en-US" sz="1200" b="1" dirty="0"/>
              </a:p>
            </p:txBody>
          </p:sp>
          <p:sp>
            <p:nvSpPr>
              <p:cNvPr id="7" name="TextBox 6"/>
              <p:cNvSpPr txBox="1"/>
              <p:nvPr/>
            </p:nvSpPr>
            <p:spPr bwMode="auto">
              <a:xfrm>
                <a:off x="3435660" y="2618915"/>
                <a:ext cx="721672" cy="2769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rtlCol="0">
                <a:spAutoFit/>
              </a:bodyPr>
              <a:lstStyle/>
              <a:p>
                <a:pPr>
                  <a:buFontTx/>
                  <a:buNone/>
                </a:pPr>
                <a:r>
                  <a:rPr lang="en-US" sz="1200" b="1" dirty="0" smtClean="0"/>
                  <a:t>JASMA</a:t>
                </a:r>
                <a:endParaRPr lang="en-US" sz="1200" b="1" dirty="0"/>
              </a:p>
            </p:txBody>
          </p:sp>
          <p:sp>
            <p:nvSpPr>
              <p:cNvPr id="8" name="TextBox 7"/>
              <p:cNvSpPr txBox="1"/>
              <p:nvPr/>
            </p:nvSpPr>
            <p:spPr bwMode="auto">
              <a:xfrm>
                <a:off x="1959180" y="2341916"/>
                <a:ext cx="1005403" cy="2769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rtlCol="0">
                <a:spAutoFit/>
              </a:bodyPr>
              <a:lstStyle/>
              <a:p>
                <a:pPr>
                  <a:buFontTx/>
                  <a:buNone/>
                </a:pPr>
                <a:r>
                  <a:rPr lang="en-US" sz="1200" b="1" dirty="0" smtClean="0"/>
                  <a:t>China RMA</a:t>
                </a:r>
                <a:endParaRPr lang="en-US" sz="12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7551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62638" y="137265"/>
            <a:ext cx="8472488" cy="609600"/>
          </a:xfrm>
        </p:spPr>
        <p:txBody>
          <a:bodyPr/>
          <a:lstStyle/>
          <a:p>
            <a:r>
              <a:rPr lang="en-US" sz="2400" dirty="0" smtClean="0"/>
              <a:t>PARMO Summary of Vertical Collision Risk Estimates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4983" y="899265"/>
            <a:ext cx="5606627" cy="26056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5757" y="3504909"/>
            <a:ext cx="6005080" cy="335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97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39701" y="2060029"/>
            <a:ext cx="1836244" cy="234229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/>
              <a:t>Most </a:t>
            </a:r>
            <a:r>
              <a:rPr lang="en-US" sz="2000" dirty="0" smtClean="0"/>
              <a:t>occurrence reports involved  </a:t>
            </a:r>
            <a:r>
              <a:rPr lang="en-US" sz="2000" dirty="0" smtClean="0"/>
              <a:t>ATC-unit to ATC-unit transitions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4841"/>
            <a:ext cx="9144000" cy="869247"/>
          </a:xfrm>
        </p:spPr>
        <p:txBody>
          <a:bodyPr/>
          <a:lstStyle/>
          <a:p>
            <a:pPr algn="ctr"/>
            <a:r>
              <a:rPr lang="en-US" sz="2800" dirty="0" smtClean="0"/>
              <a:t>Vertical Occurrence </a:t>
            </a:r>
            <a:r>
              <a:rPr lang="en-US" sz="2800" dirty="0" smtClean="0"/>
              <a:t>Reports Submitted to PARMO (RASMAG/27)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6FF14-FC6A-41B6-B2DC-884C6B7C3F2E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945" y="914400"/>
            <a:ext cx="7237829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0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5048" y="100546"/>
            <a:ext cx="8472488" cy="609600"/>
          </a:xfrm>
        </p:spPr>
        <p:txBody>
          <a:bodyPr/>
          <a:lstStyle/>
          <a:p>
            <a:r>
              <a:rPr lang="en-US" sz="3600" dirty="0" smtClean="0"/>
              <a:t>RASMAG</a:t>
            </a:r>
            <a:r>
              <a:rPr lang="en-US" dirty="0" smtClean="0"/>
              <a:t> “Hot Spot” Updates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940967"/>
            <a:ext cx="9032240" cy="874602"/>
          </a:xfrm>
        </p:spPr>
        <p:txBody>
          <a:bodyPr/>
          <a:lstStyle/>
          <a:p>
            <a:r>
              <a:rPr lang="en-US" sz="2000" b="1" dirty="0" smtClean="0"/>
              <a:t>Hot Spot N</a:t>
            </a:r>
            <a:r>
              <a:rPr lang="en-US" sz="2000" dirty="0" smtClean="0"/>
              <a:t>, Central East Pacific (CEP) area between North America and Hawaii </a:t>
            </a:r>
            <a:r>
              <a:rPr lang="en-US" sz="2000" i="1" dirty="0" smtClean="0">
                <a:solidFill>
                  <a:schemeClr val="accent1">
                    <a:lumMod val="50000"/>
                  </a:schemeClr>
                </a:solidFill>
              </a:rPr>
              <a:t>[2021 – category E LHDs increasing]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9F915-29B1-4ADF-B1F4-B9108899500C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9651"/>
            <a:ext cx="4591521" cy="27163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1292" y="1815569"/>
            <a:ext cx="4292936" cy="25837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1521" y="4399280"/>
            <a:ext cx="4552479" cy="2450041"/>
          </a:xfrm>
          <a:prstGeom prst="rect">
            <a:avLst/>
          </a:prstGeom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343267"/>
              </p:ext>
            </p:extLst>
          </p:nvPr>
        </p:nvGraphicFramePr>
        <p:xfrm>
          <a:off x="-1" y="4664180"/>
          <a:ext cx="4591521" cy="1930583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478711">
                  <a:extLst>
                    <a:ext uri="{9D8B030D-6E8A-4147-A177-3AD203B41FA5}">
                      <a16:colId xmlns:a16="http://schemas.microsoft.com/office/drawing/2014/main" val="74032454"/>
                    </a:ext>
                  </a:extLst>
                </a:gridCol>
                <a:gridCol w="958039">
                  <a:extLst>
                    <a:ext uri="{9D8B030D-6E8A-4147-A177-3AD203B41FA5}">
                      <a16:colId xmlns:a16="http://schemas.microsoft.com/office/drawing/2014/main" val="1367269285"/>
                    </a:ext>
                  </a:extLst>
                </a:gridCol>
                <a:gridCol w="989280">
                  <a:extLst>
                    <a:ext uri="{9D8B030D-6E8A-4147-A177-3AD203B41FA5}">
                      <a16:colId xmlns:a16="http://schemas.microsoft.com/office/drawing/2014/main" val="2729706022"/>
                    </a:ext>
                  </a:extLst>
                </a:gridCol>
                <a:gridCol w="1165491">
                  <a:extLst>
                    <a:ext uri="{9D8B030D-6E8A-4147-A177-3AD203B41FA5}">
                      <a16:colId xmlns:a16="http://schemas.microsoft.com/office/drawing/2014/main" val="104178404"/>
                    </a:ext>
                  </a:extLst>
                </a:gridCol>
              </a:tblGrid>
              <a:tr h="214509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720090" algn="l"/>
                          <a:tab pos="457200" algn="l"/>
                        </a:tabLs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720090" algn="l"/>
                          <a:tab pos="457200" algn="l"/>
                        </a:tabLst>
                      </a:pPr>
                      <a:r>
                        <a:rPr lang="en-US" sz="1400">
                          <a:effectLst/>
                        </a:rPr>
                        <a:t>2019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720090" algn="l"/>
                          <a:tab pos="457200" algn="l"/>
                        </a:tabLst>
                      </a:pPr>
                      <a:r>
                        <a:rPr lang="en-US" sz="1400" dirty="0">
                          <a:effectLst/>
                        </a:rPr>
                        <a:t>2020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720090" algn="l"/>
                          <a:tab pos="457200" algn="l"/>
                        </a:tabLst>
                      </a:pPr>
                      <a:r>
                        <a:rPr lang="en-US" sz="1400">
                          <a:effectLst/>
                        </a:rPr>
                        <a:t>2021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9326946"/>
                  </a:ext>
                </a:extLst>
              </a:tr>
              <a:tr h="214509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720090" algn="l"/>
                          <a:tab pos="457200" algn="l"/>
                        </a:tabLst>
                      </a:pPr>
                      <a:r>
                        <a:rPr lang="en-US" sz="1400" dirty="0" smtClean="0">
                          <a:effectLst/>
                        </a:rPr>
                        <a:t>Flying </a:t>
                      </a:r>
                      <a:r>
                        <a:rPr lang="en-US" sz="1400" dirty="0">
                          <a:effectLst/>
                        </a:rPr>
                        <a:t>hours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720090" algn="l"/>
                          <a:tab pos="457200" algn="l"/>
                        </a:tabLst>
                      </a:pPr>
                      <a:r>
                        <a:rPr lang="en-US" sz="1400" dirty="0">
                          <a:effectLst/>
                        </a:rPr>
                        <a:t>425,950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720090" algn="l"/>
                          <a:tab pos="457200" algn="l"/>
                        </a:tabLst>
                      </a:pPr>
                      <a:r>
                        <a:rPr lang="en-US" sz="1400">
                          <a:effectLst/>
                        </a:rPr>
                        <a:t>215,009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720090" algn="l"/>
                          <a:tab pos="457200" algn="l"/>
                        </a:tabLst>
                      </a:pPr>
                      <a:r>
                        <a:rPr lang="en-US" sz="1400">
                          <a:effectLst/>
                        </a:rPr>
                        <a:t>461,990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9621995"/>
                  </a:ext>
                </a:extLst>
              </a:tr>
              <a:tr h="429019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720090" algn="l"/>
                          <a:tab pos="457200" algn="l"/>
                        </a:tabLst>
                      </a:pPr>
                      <a:r>
                        <a:rPr lang="en-US" sz="1400" dirty="0" smtClean="0">
                          <a:effectLst/>
                        </a:rPr>
                        <a:t>Number of flights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720090" algn="l"/>
                          <a:tab pos="457200" algn="l"/>
                        </a:tabLst>
                      </a:pPr>
                      <a:r>
                        <a:rPr lang="en-US" sz="1400">
                          <a:effectLst/>
                        </a:rPr>
                        <a:t>115,543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720090" algn="l"/>
                          <a:tab pos="457200" algn="l"/>
                        </a:tabLst>
                      </a:pPr>
                      <a:r>
                        <a:rPr lang="en-US" sz="1400">
                          <a:effectLst/>
                        </a:rPr>
                        <a:t>63,661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720090" algn="l"/>
                          <a:tab pos="457200" algn="l"/>
                        </a:tabLst>
                      </a:pPr>
                      <a:r>
                        <a:rPr lang="en-US" sz="1400">
                          <a:effectLst/>
                        </a:rPr>
                        <a:t>128,927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3585052"/>
                  </a:ext>
                </a:extLst>
              </a:tr>
              <a:tr h="214509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720090" algn="l"/>
                          <a:tab pos="457200" algn="l"/>
                        </a:tabLst>
                      </a:pPr>
                      <a:r>
                        <a:rPr lang="en-US" sz="1400" dirty="0" smtClean="0">
                          <a:effectLst/>
                        </a:rPr>
                        <a:t>% Data link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720090" algn="l"/>
                          <a:tab pos="457200" algn="l"/>
                        </a:tabLst>
                      </a:pPr>
                      <a:r>
                        <a:rPr lang="en-US" sz="1400">
                          <a:effectLst/>
                        </a:rPr>
                        <a:t>69.1 %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720090" algn="l"/>
                          <a:tab pos="457200" algn="l"/>
                        </a:tabLst>
                      </a:pPr>
                      <a:r>
                        <a:rPr lang="en-US" sz="1400">
                          <a:effectLst/>
                        </a:rPr>
                        <a:t>81.8%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720090" algn="l"/>
                          <a:tab pos="457200" algn="l"/>
                        </a:tabLst>
                      </a:pPr>
                      <a:r>
                        <a:rPr lang="en-US" sz="1400">
                          <a:effectLst/>
                        </a:rPr>
                        <a:t>83.8%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0172519"/>
                  </a:ext>
                </a:extLst>
              </a:tr>
              <a:tr h="214509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720090" algn="l"/>
                          <a:tab pos="457200" algn="l"/>
                        </a:tabLst>
                      </a:pPr>
                      <a:r>
                        <a:rPr lang="en-US" sz="1400" dirty="0" smtClean="0">
                          <a:effectLst/>
                        </a:rPr>
                        <a:t>% HF </a:t>
                      </a:r>
                      <a:r>
                        <a:rPr lang="en-US" sz="1400" dirty="0">
                          <a:effectLst/>
                        </a:rPr>
                        <a:t>(</a:t>
                      </a:r>
                      <a:r>
                        <a:rPr lang="en-US" sz="1400" dirty="0" smtClean="0">
                          <a:effectLst/>
                        </a:rPr>
                        <a:t>only)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720090" algn="l"/>
                          <a:tab pos="457200" algn="l"/>
                        </a:tabLst>
                      </a:pPr>
                      <a:r>
                        <a:rPr lang="en-US" sz="1400">
                          <a:effectLst/>
                        </a:rPr>
                        <a:t>30.9 %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720090" algn="l"/>
                          <a:tab pos="457200" algn="l"/>
                        </a:tabLst>
                      </a:pPr>
                      <a:r>
                        <a:rPr lang="en-US" sz="1400">
                          <a:effectLst/>
                        </a:rPr>
                        <a:t>18.2%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720090" algn="l"/>
                          <a:tab pos="457200" algn="l"/>
                        </a:tabLst>
                      </a:pPr>
                      <a:r>
                        <a:rPr lang="en-US" sz="1400">
                          <a:effectLst/>
                        </a:rPr>
                        <a:t>16.2%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6666148"/>
                  </a:ext>
                </a:extLst>
              </a:tr>
              <a:tr h="643528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720090" algn="l"/>
                          <a:tab pos="457200" algn="l"/>
                        </a:tabLst>
                      </a:pPr>
                      <a:r>
                        <a:rPr lang="en-US" sz="1400" dirty="0" smtClean="0">
                          <a:effectLst/>
                        </a:rPr>
                        <a:t>% </a:t>
                      </a:r>
                      <a:r>
                        <a:rPr lang="en-US" sz="1400" dirty="0">
                          <a:effectLst/>
                        </a:rPr>
                        <a:t>RNP4, RCP240, &amp; RSP180 filing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720090" algn="l"/>
                          <a:tab pos="457200" algn="l"/>
                        </a:tabLst>
                      </a:pPr>
                      <a:r>
                        <a:rPr lang="en-US" sz="1400" dirty="0">
                          <a:effectLst/>
                        </a:rPr>
                        <a:t>31.4 %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720090" algn="l"/>
                          <a:tab pos="457200" algn="l"/>
                        </a:tabLst>
                      </a:pPr>
                      <a:r>
                        <a:rPr lang="en-US" sz="1400">
                          <a:effectLst/>
                        </a:rPr>
                        <a:t>52.2%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720090" algn="l"/>
                          <a:tab pos="457200" algn="l"/>
                        </a:tabLst>
                      </a:pPr>
                      <a:r>
                        <a:rPr lang="en-US" sz="1400" dirty="0">
                          <a:effectLst/>
                        </a:rPr>
                        <a:t>69.3%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243548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421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 for the Meeting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728" y="1081785"/>
            <a:ext cx="8959272" cy="4713287"/>
          </a:xfrm>
        </p:spPr>
        <p:txBody>
          <a:bodyPr/>
          <a:lstStyle/>
          <a:p>
            <a:r>
              <a:rPr lang="en-US" dirty="0" smtClean="0"/>
              <a:t>Ensure ANSPs/States </a:t>
            </a:r>
          </a:p>
          <a:p>
            <a:pPr lvl="1"/>
            <a:r>
              <a:rPr lang="en-US" dirty="0" smtClean="0"/>
              <a:t>Provide annual traffic sample data to the designated RMA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rovide vertical, lateral, and longitudinal occurrence </a:t>
            </a:r>
            <a:r>
              <a:rPr lang="en-US" dirty="0"/>
              <a:t>reports </a:t>
            </a:r>
            <a:r>
              <a:rPr lang="en-US" dirty="0" smtClean="0"/>
              <a:t>to PARMO (internal investigation reports can be attached)</a:t>
            </a:r>
          </a:p>
          <a:p>
            <a:pPr lvl="2"/>
            <a:r>
              <a:rPr lang="en-US" sz="1800" dirty="0" smtClean="0"/>
              <a:t>Key information for these occurrence reports to help determine underlying causal factors and duration/magnitude</a:t>
            </a:r>
          </a:p>
          <a:p>
            <a:pPr lvl="3"/>
            <a:r>
              <a:rPr lang="en-US" sz="1600" dirty="0" smtClean="0"/>
              <a:t>Location of the occurrence</a:t>
            </a:r>
          </a:p>
          <a:p>
            <a:pPr lvl="3"/>
            <a:r>
              <a:rPr lang="en-US" sz="1600" dirty="0" smtClean="0"/>
              <a:t>Summary/narrative </a:t>
            </a:r>
          </a:p>
          <a:p>
            <a:pPr lvl="3"/>
            <a:r>
              <a:rPr lang="en-US" sz="1600" dirty="0" smtClean="0"/>
              <a:t>Relevant time stamps</a:t>
            </a:r>
          </a:p>
          <a:p>
            <a:pPr lvl="3"/>
            <a:r>
              <a:rPr lang="en-US" sz="1600" dirty="0" smtClean="0"/>
              <a:t>ADS-C reports</a:t>
            </a:r>
          </a:p>
          <a:p>
            <a:pPr lvl="3"/>
            <a:r>
              <a:rPr lang="en-US" sz="1600" dirty="0" smtClean="0"/>
              <a:t>CPDLC messages</a:t>
            </a:r>
          </a:p>
          <a:p>
            <a:pPr lvl="3"/>
            <a:r>
              <a:rPr lang="en-US" sz="1600" b="1" i="1" dirty="0" smtClean="0"/>
              <a:t>Any corrective action/mitigation introduced as a result of the occurrence</a:t>
            </a:r>
            <a:endParaRPr lang="en-US" sz="2400" b="1" i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57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 smtClean="0"/>
              <a:t>Questions?</a:t>
            </a:r>
            <a:br>
              <a:rPr lang="en-US" sz="5400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hlinkClick r:id="rId2"/>
              </a:rPr>
              <a:t>parmo@faa.gov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 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2800" dirty="0" smtClean="0"/>
              <a:t>Christine </a:t>
            </a:r>
            <a:r>
              <a:rPr lang="en-US" sz="2800" dirty="0"/>
              <a:t>Falk </a:t>
            </a:r>
            <a:r>
              <a:rPr lang="en-US" sz="2800" dirty="0">
                <a:hlinkClick r:id="rId3"/>
              </a:rPr>
              <a:t>Christine.falk@faa.gov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FCF95BF4-3AED-4764-99C6-12DB7E4ED9CF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227475" y="3529013"/>
            <a:ext cx="2429999" cy="11572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88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7020</TotalTime>
  <Words>250</Words>
  <Application>Microsoft Office PowerPoint</Application>
  <PresentationFormat>On-screen Show (4:3)</PresentationFormat>
  <Paragraphs>61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Helvetica Neue Medium</vt:lpstr>
      <vt:lpstr>Times New Roman</vt:lpstr>
      <vt:lpstr>1_Custom Design</vt:lpstr>
      <vt:lpstr>2_Custom Design</vt:lpstr>
      <vt:lpstr>37th Meeting of the Informal South Pacific Air Traffic Services Coordinating Group (ISPACG/37)</vt:lpstr>
      <vt:lpstr>Overview</vt:lpstr>
      <vt:lpstr>Monitoring Agencies for Pacific Airspace</vt:lpstr>
      <vt:lpstr>PARMO Summary of Vertical Collision Risk Estimates</vt:lpstr>
      <vt:lpstr>Vertical Occurrence Reports Submitted to PARMO (RASMAG/27)</vt:lpstr>
      <vt:lpstr>RASMAG “Hot Spot” Updates</vt:lpstr>
      <vt:lpstr>Action for the Meeting</vt:lpstr>
      <vt:lpstr>Questions?   parmo@faa.gov      Christine Falk Christine.falk@faa.gov </vt:lpstr>
    </vt:vector>
  </TitlesOfParts>
  <Company>FAA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MTONEY</dc:creator>
  <cp:lastModifiedBy>Falk, Christine (FAA)</cp:lastModifiedBy>
  <cp:revision>391</cp:revision>
  <dcterms:created xsi:type="dcterms:W3CDTF">2005-01-28T20:32:53Z</dcterms:created>
  <dcterms:modified xsi:type="dcterms:W3CDTF">2023-04-12T17:57:07Z</dcterms:modified>
</cp:coreProperties>
</file>