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5332" r:id="rId2"/>
  </p:sldMasterIdLst>
  <p:notesMasterIdLst>
    <p:notesMasterId r:id="rId23"/>
  </p:notesMasterIdLst>
  <p:handoutMasterIdLst>
    <p:handoutMasterId r:id="rId24"/>
  </p:handoutMasterIdLst>
  <p:sldIdLst>
    <p:sldId id="831" r:id="rId3"/>
    <p:sldId id="668" r:id="rId4"/>
    <p:sldId id="830" r:id="rId5"/>
    <p:sldId id="794" r:id="rId6"/>
    <p:sldId id="829" r:id="rId7"/>
    <p:sldId id="911" r:id="rId8"/>
    <p:sldId id="866" r:id="rId9"/>
    <p:sldId id="920" r:id="rId10"/>
    <p:sldId id="921" r:id="rId11"/>
    <p:sldId id="876" r:id="rId12"/>
    <p:sldId id="931" r:id="rId13"/>
    <p:sldId id="808" r:id="rId14"/>
    <p:sldId id="811" r:id="rId15"/>
    <p:sldId id="810" r:id="rId16"/>
    <p:sldId id="932" r:id="rId17"/>
    <p:sldId id="929" r:id="rId18"/>
    <p:sldId id="930" r:id="rId19"/>
    <p:sldId id="917" r:id="rId20"/>
    <p:sldId id="918" r:id="rId21"/>
    <p:sldId id="919" r:id="rId22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669A3DF-CB13-43DC-9B3F-1FAAF2ACBD51}">
          <p14:sldIdLst>
            <p14:sldId id="831"/>
            <p14:sldId id="668"/>
            <p14:sldId id="830"/>
            <p14:sldId id="794"/>
            <p14:sldId id="829"/>
            <p14:sldId id="911"/>
            <p14:sldId id="866"/>
            <p14:sldId id="920"/>
            <p14:sldId id="921"/>
            <p14:sldId id="876"/>
            <p14:sldId id="931"/>
            <p14:sldId id="808"/>
            <p14:sldId id="811"/>
            <p14:sldId id="810"/>
            <p14:sldId id="932"/>
            <p14:sldId id="929"/>
            <p14:sldId id="930"/>
            <p14:sldId id="917"/>
            <p14:sldId id="918"/>
            <p14:sldId id="9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erson" initials="MP" lastIdx="7" clrIdx="0"/>
  <p:cmAuthor id="1" name="Brewer, Theresa (FAA)" initials="TB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99"/>
    <a:srgbClr val="66FF99"/>
    <a:srgbClr val="CCFFCC"/>
    <a:srgbClr val="FF6600"/>
    <a:srgbClr val="FF9900"/>
    <a:srgbClr val="006600"/>
    <a:srgbClr val="008000"/>
    <a:srgbClr val="FF505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5" autoAdjust="0"/>
    <p:restoredTop sz="94910" autoAdjust="0"/>
  </p:normalViewPr>
  <p:slideViewPr>
    <p:cSldViewPr snapToGrid="0">
      <p:cViewPr varScale="1">
        <p:scale>
          <a:sx n="83" d="100"/>
          <a:sy n="83" d="100"/>
        </p:scale>
        <p:origin x="1498" y="67"/>
      </p:cViewPr>
      <p:guideLst>
        <p:guide orient="horz" pos="504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238"/>
    </p:cViewPr>
  </p:sorterViewPr>
  <p:notesViewPr>
    <p:cSldViewPr snapToGrid="0">
      <p:cViewPr varScale="1">
        <p:scale>
          <a:sx n="89" d="100"/>
          <a:sy n="89" d="100"/>
        </p:scale>
        <p:origin x="-1349" y="-72"/>
      </p:cViewPr>
      <p:guideLst>
        <p:guide orient="horz" pos="2208"/>
        <p:guide pos="2928"/>
      </p:guideLst>
    </p:cSldViewPr>
  </p:notes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t" anchorCtr="0" compatLnSpc="1">
            <a:prstTxWarp prst="textNoShape">
              <a:avLst/>
            </a:prstTxWarp>
          </a:bodyPr>
          <a:lstStyle>
            <a:lvl1pPr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t" anchorCtr="0" compatLnSpc="1">
            <a:prstTxWarp prst="textNoShape">
              <a:avLst/>
            </a:prstTxWarp>
          </a:bodyPr>
          <a:lstStyle>
            <a:lvl1pPr algn="r"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b" anchorCtr="0" compatLnSpc="1">
            <a:prstTxWarp prst="textNoShape">
              <a:avLst/>
            </a:prstTxWarp>
          </a:bodyPr>
          <a:lstStyle>
            <a:lvl1pPr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b" anchorCtr="0" compatLnSpc="1">
            <a:prstTxWarp prst="textNoShape">
              <a:avLst/>
            </a:prstTxWarp>
          </a:bodyPr>
          <a:lstStyle>
            <a:lvl1pPr algn="r"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E6A7228-30B6-47CF-92E1-10606030D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5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t" anchorCtr="0" compatLnSpc="1">
            <a:prstTxWarp prst="textNoShape">
              <a:avLst/>
            </a:prstTxWarp>
          </a:bodyPr>
          <a:lstStyle>
            <a:lvl1pPr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t" anchorCtr="0" compatLnSpc="1">
            <a:prstTxWarp prst="textNoShape">
              <a:avLst/>
            </a:prstTxWarp>
          </a:bodyPr>
          <a:lstStyle>
            <a:lvl1pPr algn="r"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5463"/>
            <a:ext cx="3506787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8250" y="3330575"/>
            <a:ext cx="68199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b" anchorCtr="0" compatLnSpc="1">
            <a:prstTxWarp prst="textNoShape">
              <a:avLst/>
            </a:prstTxWarp>
          </a:bodyPr>
          <a:lstStyle>
            <a:lvl1pPr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b" anchorCtr="0" compatLnSpc="1">
            <a:prstTxWarp prst="textNoShape">
              <a:avLst/>
            </a:prstTxWarp>
          </a:bodyPr>
          <a:lstStyle>
            <a:lvl1pPr algn="r"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0FBB42C-17A0-4E78-9516-5CBFE3D6B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4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6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FBB42C-17A0-4E78-9516-5CBFE3D6B49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0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03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44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8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1869" y="0"/>
            <a:ext cx="3522131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 sz="3000" baseline="0"/>
            </a:lvl1pPr>
          </a:lstStyle>
          <a:p>
            <a:pPr lvl="0"/>
            <a:r>
              <a:rPr lang="en-US" noProof="0" dirty="0" smtClean="0"/>
              <a:t>Ocean Separation Reduction </a:t>
            </a:r>
            <a:br>
              <a:rPr lang="en-US" noProof="0" dirty="0" smtClean="0"/>
            </a:br>
            <a:r>
              <a:rPr lang="en-US" noProof="0" dirty="0" smtClean="0"/>
              <a:t>Working Group (OSRWG) 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9263" y="272003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Proposed Executive Briefing on OSRWG Role 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40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 bwMode="auto">
          <a:xfrm>
            <a:off x="5726624" y="6424047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7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3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38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63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44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9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541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5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3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9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1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66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3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4.wm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FAA_NG_PPT_Titl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rgbClr val="8EB4E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30" name="Group 6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1" name="Picture 7" descr="NEW FAA LOGO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8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0" r:id="rId1"/>
    <p:sldLayoutId id="2147485311" r:id="rId2"/>
    <p:sldLayoutId id="2147485312" r:id="rId3"/>
    <p:sldLayoutId id="2147485313" r:id="rId4"/>
    <p:sldLayoutId id="2147485314" r:id="rId5"/>
    <p:sldLayoutId id="2147485315" r:id="rId6"/>
    <p:sldLayoutId id="2147485316" r:id="rId7"/>
    <p:sldLayoutId id="2147485317" r:id="rId8"/>
    <p:sldLayoutId id="2147485318" r:id="rId9"/>
    <p:sldLayoutId id="2147485319" r:id="rId10"/>
    <p:sldLayoutId id="21474853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>
          <a:solidFill>
            <a:srgbClr val="7F7F7F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>
          <a:solidFill>
            <a:srgbClr val="7F7F7F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>
          <a:solidFill>
            <a:srgbClr val="7F7F7F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>
          <a:solidFill>
            <a:srgbClr val="7F7F7F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 userDrawn="1"/>
        </p:nvSpPr>
        <p:spPr bwMode="auto">
          <a:xfrm>
            <a:off x="0" y="6172200"/>
            <a:ext cx="9144000" cy="688974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56345" name="Group 25"/>
          <p:cNvGrpSpPr>
            <a:grpSpLocks noChangeAspect="1"/>
          </p:cNvGrpSpPr>
          <p:nvPr userDrawn="1"/>
        </p:nvGrpSpPr>
        <p:grpSpPr bwMode="auto">
          <a:xfrm>
            <a:off x="0" y="6242049"/>
            <a:ext cx="1919288" cy="549275"/>
            <a:chOff x="2733" y="3810"/>
            <a:chExt cx="1209" cy="34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10"/>
              <a:ext cx="346" cy="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2733" y="3861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8488893" y="6342061"/>
            <a:ext cx="5450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fld id="{7104807D-3321-428C-BDC7-229C8AA23184}" type="slidenum">
              <a:rPr lang="en-US" sz="1200" b="1" smtClean="0">
                <a:solidFill>
                  <a:srgbClr val="C0C0C0"/>
                </a:solidFill>
              </a:rPr>
              <a:t>‹#›</a:t>
            </a:fld>
            <a:endParaRPr lang="en-US" sz="12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9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  <p:sldLayoutId id="2147485335" r:id="rId3"/>
    <p:sldLayoutId id="2147485336" r:id="rId4"/>
    <p:sldLayoutId id="2147485337" r:id="rId5"/>
    <p:sldLayoutId id="2147485338" r:id="rId6"/>
    <p:sldLayoutId id="2147485322" r:id="rId7"/>
    <p:sldLayoutId id="214748533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5082" y="228600"/>
            <a:ext cx="5294197" cy="3007895"/>
          </a:xfrm>
        </p:spPr>
        <p:txBody>
          <a:bodyPr/>
          <a:lstStyle/>
          <a:p>
            <a:pPr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Performance-based Communication and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Surveillance (PBCS)</a:t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Monitoring Report:</a:t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b="0" dirty="0" smtClean="0">
                <a:solidFill>
                  <a:srgbClr val="00B0F0"/>
                </a:solidFill>
              </a:rPr>
              <a:t>FAA </a:t>
            </a:r>
            <a:r>
              <a:rPr lang="en-US" sz="3200" b="0" dirty="0" smtClean="0">
                <a:solidFill>
                  <a:srgbClr val="00B0F0"/>
                </a:solidFill>
              </a:rPr>
              <a:t>– Oakland Oceanic </a:t>
            </a:r>
            <a:r>
              <a:rPr lang="en-US" sz="3200" b="0" dirty="0" smtClean="0">
                <a:solidFill>
                  <a:srgbClr val="00B0F0"/>
                </a:solidFill>
              </a:rPr>
              <a:t>Airspace</a:t>
            </a:r>
            <a:endParaRPr lang="en-US" sz="3200" b="0" dirty="0">
              <a:solidFill>
                <a:srgbClr val="00B0F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 bwMode="auto">
          <a:xfrm>
            <a:off x="135081" y="4091709"/>
            <a:ext cx="5294197" cy="260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en-US" sz="3200" kern="0" dirty="0" smtClean="0">
                <a:solidFill>
                  <a:schemeClr val="bg1">
                    <a:lumMod val="50000"/>
                  </a:schemeClr>
                </a:solidFill>
              </a:rPr>
              <a:t>ISPACG35 / FIT27</a:t>
            </a:r>
            <a:endParaRPr lang="en-US" sz="32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28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800" kern="0" dirty="0" smtClean="0">
                <a:solidFill>
                  <a:schemeClr val="bg1">
                    <a:lumMod val="50000"/>
                  </a:schemeClr>
                </a:solidFill>
              </a:rPr>
              <a:t>Virtual</a:t>
            </a:r>
            <a:endParaRPr lang="en-US" sz="28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800" kern="0" dirty="0" smtClean="0">
                <a:solidFill>
                  <a:schemeClr val="bg1">
                    <a:lumMod val="50000"/>
                  </a:schemeClr>
                </a:solidFill>
              </a:rPr>
              <a:t>28-29 July</a:t>
            </a:r>
            <a:r>
              <a:rPr lang="en-US" sz="2800" kern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kern="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</a:p>
          <a:p>
            <a:pPr algn="ctr">
              <a:buNone/>
            </a:pPr>
            <a:endParaRPr lang="en-US" sz="28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32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FANS Over iridium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98" y="248806"/>
            <a:ext cx="8130021" cy="589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0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4406964"/>
            <a:ext cx="8355105" cy="1362075"/>
          </a:xfrm>
        </p:spPr>
        <p:txBody>
          <a:bodyPr/>
          <a:lstStyle/>
          <a:p>
            <a:r>
              <a:rPr lang="en-US" dirty="0" smtClean="0"/>
              <a:t>FANS Over swift broadband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98" y="603106"/>
            <a:ext cx="8472488" cy="609600"/>
          </a:xfrm>
        </p:spPr>
        <p:txBody>
          <a:bodyPr/>
          <a:lstStyle/>
          <a:p>
            <a:r>
              <a:rPr lang="en-US" sz="3600" dirty="0" smtClean="0"/>
              <a:t>FANS over SBB Data </a:t>
            </a:r>
            <a:r>
              <a:rPr lang="en-US" sz="3600" dirty="0"/>
              <a:t>Link </a:t>
            </a:r>
            <a:r>
              <a:rPr lang="en-US" sz="3600" dirty="0" smtClean="0"/>
              <a:t>Usage</a:t>
            </a:r>
            <a:endParaRPr lang="en-US" sz="1800" dirty="0">
              <a:solidFill>
                <a:srgbClr val="92D05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321103"/>
              </p:ext>
            </p:extLst>
          </p:nvPr>
        </p:nvGraphicFramePr>
        <p:xfrm>
          <a:off x="1073871" y="1725294"/>
          <a:ext cx="6481473" cy="2929834"/>
        </p:xfrm>
        <a:graphic>
          <a:graphicData uri="http://schemas.openxmlformats.org/drawingml/2006/table">
            <a:tbl>
              <a:tblPr bandRow="1">
                <a:solidFill>
                  <a:srgbClr val="FFCC00"/>
                </a:solidFill>
                <a:tableStyleId>{93296810-A885-4BE3-A3E7-6D5BEEA58F35}</a:tableStyleId>
              </a:tblPr>
              <a:tblGrid>
                <a:gridCol w="451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211">
                  <a:extLst>
                    <a:ext uri="{9D8B030D-6E8A-4147-A177-3AD203B41FA5}">
                      <a16:colId xmlns:a16="http://schemas.microsoft.com/office/drawing/2014/main" val="3328140474"/>
                    </a:ext>
                  </a:extLst>
                </a:gridCol>
              </a:tblGrid>
              <a:tr h="75592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Jan-Jun 2020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KZAK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160" marR="137160" marT="137160" marB="1371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FANS data link airframes using SBB</a:t>
                      </a:r>
                      <a:endParaRPr lang="en-US" sz="16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6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flights observed</a:t>
                      </a:r>
                      <a:endParaRPr lang="en-US" sz="16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524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0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38" y="219817"/>
            <a:ext cx="858202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87" y="237259"/>
            <a:ext cx="85725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59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05" y="172605"/>
            <a:ext cx="85725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71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24725" cy="3476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1246909" y="73890"/>
            <a:ext cx="29002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Airframe N214HA – Dec 2019</a:t>
            </a:r>
          </a:p>
          <a:p>
            <a:pPr>
              <a:buFontTx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99.8% within 90 sec</a:t>
            </a:r>
          </a:p>
          <a:p>
            <a:pPr>
              <a:buFontTx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100% within 180 sec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390333"/>
            <a:ext cx="5867400" cy="3476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3532909" y="3717636"/>
            <a:ext cx="29002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Airframe N227HA – Dec 2019</a:t>
            </a:r>
          </a:p>
          <a:p>
            <a:pPr>
              <a:buFontTx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97.9% within 90 sec</a:t>
            </a:r>
          </a:p>
          <a:p>
            <a:pPr>
              <a:buFontTx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98.2% within 180 sec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39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5062" y="1515545"/>
          <a:ext cx="8859617" cy="2637309"/>
        </p:xfrm>
        <a:graphic>
          <a:graphicData uri="http://schemas.openxmlformats.org/drawingml/2006/table">
            <a:tbl>
              <a:tblPr/>
              <a:tblGrid>
                <a:gridCol w="681509">
                  <a:extLst>
                    <a:ext uri="{9D8B030D-6E8A-4147-A177-3AD203B41FA5}">
                      <a16:colId xmlns:a16="http://schemas.microsoft.com/office/drawing/2014/main" val="1405200322"/>
                    </a:ext>
                  </a:extLst>
                </a:gridCol>
                <a:gridCol w="681509">
                  <a:extLst>
                    <a:ext uri="{9D8B030D-6E8A-4147-A177-3AD203B41FA5}">
                      <a16:colId xmlns:a16="http://schemas.microsoft.com/office/drawing/2014/main" val="591068375"/>
                    </a:ext>
                  </a:extLst>
                </a:gridCol>
                <a:gridCol w="681509">
                  <a:extLst>
                    <a:ext uri="{9D8B030D-6E8A-4147-A177-3AD203B41FA5}">
                      <a16:colId xmlns:a16="http://schemas.microsoft.com/office/drawing/2014/main" val="2966064065"/>
                    </a:ext>
                  </a:extLst>
                </a:gridCol>
                <a:gridCol w="681509">
                  <a:extLst>
                    <a:ext uri="{9D8B030D-6E8A-4147-A177-3AD203B41FA5}">
                      <a16:colId xmlns:a16="http://schemas.microsoft.com/office/drawing/2014/main" val="259378175"/>
                    </a:ext>
                  </a:extLst>
                </a:gridCol>
                <a:gridCol w="681509">
                  <a:extLst>
                    <a:ext uri="{9D8B030D-6E8A-4147-A177-3AD203B41FA5}">
                      <a16:colId xmlns:a16="http://schemas.microsoft.com/office/drawing/2014/main" val="690342991"/>
                    </a:ext>
                  </a:extLst>
                </a:gridCol>
                <a:gridCol w="681509">
                  <a:extLst>
                    <a:ext uri="{9D8B030D-6E8A-4147-A177-3AD203B41FA5}">
                      <a16:colId xmlns:a16="http://schemas.microsoft.com/office/drawing/2014/main" val="3505759671"/>
                    </a:ext>
                  </a:extLst>
                </a:gridCol>
                <a:gridCol w="681509">
                  <a:extLst>
                    <a:ext uri="{9D8B030D-6E8A-4147-A177-3AD203B41FA5}">
                      <a16:colId xmlns:a16="http://schemas.microsoft.com/office/drawing/2014/main" val="3819293410"/>
                    </a:ext>
                  </a:extLst>
                </a:gridCol>
                <a:gridCol w="681509">
                  <a:extLst>
                    <a:ext uri="{9D8B030D-6E8A-4147-A177-3AD203B41FA5}">
                      <a16:colId xmlns:a16="http://schemas.microsoft.com/office/drawing/2014/main" val="1419059702"/>
                    </a:ext>
                  </a:extLst>
                </a:gridCol>
                <a:gridCol w="681509">
                  <a:extLst>
                    <a:ext uri="{9D8B030D-6E8A-4147-A177-3AD203B41FA5}">
                      <a16:colId xmlns:a16="http://schemas.microsoft.com/office/drawing/2014/main" val="1972251127"/>
                    </a:ext>
                  </a:extLst>
                </a:gridCol>
                <a:gridCol w="681509">
                  <a:extLst>
                    <a:ext uri="{9D8B030D-6E8A-4147-A177-3AD203B41FA5}">
                      <a16:colId xmlns:a16="http://schemas.microsoft.com/office/drawing/2014/main" val="1900567117"/>
                    </a:ext>
                  </a:extLst>
                </a:gridCol>
                <a:gridCol w="681509">
                  <a:extLst>
                    <a:ext uri="{9D8B030D-6E8A-4147-A177-3AD203B41FA5}">
                      <a16:colId xmlns:a16="http://schemas.microsoft.com/office/drawing/2014/main" val="3955621958"/>
                    </a:ext>
                  </a:extLst>
                </a:gridCol>
                <a:gridCol w="681509">
                  <a:extLst>
                    <a:ext uri="{9D8B030D-6E8A-4147-A177-3AD203B41FA5}">
                      <a16:colId xmlns:a16="http://schemas.microsoft.com/office/drawing/2014/main" val="2243066909"/>
                    </a:ext>
                  </a:extLst>
                </a:gridCol>
                <a:gridCol w="681509">
                  <a:extLst>
                    <a:ext uri="{9D8B030D-6E8A-4147-A177-3AD203B41FA5}">
                      <a16:colId xmlns:a16="http://schemas.microsoft.com/office/drawing/2014/main" val="3896091054"/>
                    </a:ext>
                  </a:extLst>
                </a:gridCol>
              </a:tblGrid>
              <a:tr h="268796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ADS-C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Surveillance Performance (ASP)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CPDLC Actual Communication Performance (ACP)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725554"/>
                  </a:ext>
                </a:extLst>
              </a:tr>
              <a:tr h="2687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Fleet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Before: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After: Nov-19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Before: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After: Nov-19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451495"/>
                  </a:ext>
                </a:extLst>
              </a:tr>
              <a:tr h="5436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ADS-C downlink count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Latency &lt; 90 sec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Latency &gt; 180 sec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ADS-C downlink count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Latency &lt; 90 sec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Latency &gt; 180 sec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CPDLC transaction count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Round trip time &lt; 180 sec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Round trip time &lt; 210 sec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CPDLC transaction count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Round trip time &lt; 180 sec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Round trip time &lt; 210 sec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152455"/>
                  </a:ext>
                </a:extLst>
              </a:tr>
              <a:tr h="77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B738 fleet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36,161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94.5%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97.9%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57,723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97.3%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99.4%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2,852 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96.0%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96.6%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4,902 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98.4%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325608"/>
                  </a:ext>
                </a:extLst>
              </a:tr>
              <a:tr h="77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B739 fleet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18,209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95.0%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98.4%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13,376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97.2%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99.3%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1,306 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97.2%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98.2%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1,037 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98.5%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79800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383" y="4370841"/>
            <a:ext cx="2453658" cy="12127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Case study: Disable HF Next-on-busy</a:t>
            </a:r>
          </a:p>
        </p:txBody>
      </p:sp>
    </p:spTree>
    <p:extLst>
      <p:ext uri="{BB962C8B-B14F-4D97-AF65-F5344CB8AC3E}">
        <p14:creationId xmlns:p14="http://schemas.microsoft.com/office/powerpoint/2010/main" val="39090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2" y="170575"/>
            <a:ext cx="7829561" cy="593182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897781" y="3465253"/>
          <a:ext cx="3356529" cy="1710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5965">
                  <a:extLst>
                    <a:ext uri="{9D8B030D-6E8A-4147-A177-3AD203B41FA5}">
                      <a16:colId xmlns:a16="http://schemas.microsoft.com/office/drawing/2014/main" val="2638442625"/>
                    </a:ext>
                  </a:extLst>
                </a:gridCol>
                <a:gridCol w="1243159">
                  <a:extLst>
                    <a:ext uri="{9D8B030D-6E8A-4147-A177-3AD203B41FA5}">
                      <a16:colId xmlns:a16="http://schemas.microsoft.com/office/drawing/2014/main" val="3848713472"/>
                    </a:ext>
                  </a:extLst>
                </a:gridCol>
                <a:gridCol w="1077405">
                  <a:extLst>
                    <a:ext uri="{9D8B030D-6E8A-4147-A177-3AD203B41FA5}">
                      <a16:colId xmlns:a16="http://schemas.microsoft.com/office/drawing/2014/main" val="687709714"/>
                    </a:ext>
                  </a:extLst>
                </a:gridCol>
              </a:tblGrid>
              <a:tr h="40213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Upgrade </a:t>
                      </a:r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10/15/2019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589448"/>
                  </a:ext>
                </a:extLst>
              </a:tr>
              <a:tr h="165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Before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After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63409591"/>
                  </a:ext>
                </a:extLst>
              </a:tr>
              <a:tr h="4410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ADS-C</a:t>
                      </a:r>
                      <a:r>
                        <a:rPr lang="en-US" sz="110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downlink reports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243.0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398.0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692002821"/>
                  </a:ext>
                </a:extLst>
              </a:tr>
              <a:tr h="165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&gt; 90 sec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93.0%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579443539"/>
                  </a:ext>
                </a:extLst>
              </a:tr>
              <a:tr h="165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&gt; 180 sec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97.1%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808148945"/>
                  </a:ext>
                </a:extLst>
              </a:tr>
              <a:tr h="165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945868720"/>
                  </a:ext>
                </a:extLst>
              </a:tr>
              <a:tr h="165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746.0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615319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9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459" y="446088"/>
            <a:ext cx="8229600" cy="856239"/>
          </a:xfrm>
        </p:spPr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6532" y="1649351"/>
            <a:ext cx="8530936" cy="42896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00B050"/>
              </a:buClr>
            </a:pP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Data </a:t>
            </a:r>
            <a:r>
              <a:rPr lang="en-US" b="0" dirty="0">
                <a:solidFill>
                  <a:schemeClr val="accent2">
                    <a:lumMod val="75000"/>
                  </a:schemeClr>
                </a:solidFill>
              </a:rPr>
              <a:t>link performance </a:t>
            </a: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– airspace level evaluation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00B050"/>
              </a:buClr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Summary for aggregate airspace and b</a:t>
            </a: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y media type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00B050"/>
              </a:buClr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y </a:t>
            </a:r>
            <a:r>
              <a:rPr lang="en-US" b="0" dirty="0">
                <a:solidFill>
                  <a:schemeClr val="accent2">
                    <a:lumMod val="75000"/>
                  </a:schemeClr>
                </a:solidFill>
              </a:rPr>
              <a:t>path </a:t>
            </a: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identifier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00B050"/>
              </a:buClr>
            </a:pP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FANS over Iridium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00B050"/>
              </a:buClr>
            </a:pPr>
            <a:r>
              <a:rPr lang="en-US" b="0" dirty="0">
                <a:solidFill>
                  <a:schemeClr val="accent2">
                    <a:lumMod val="75000"/>
                  </a:schemeClr>
                </a:solidFill>
              </a:rPr>
              <a:t>FANS over </a:t>
            </a:r>
            <a:r>
              <a:rPr lang="en-US" b="0" dirty="0" err="1" smtClean="0">
                <a:solidFill>
                  <a:schemeClr val="accent2">
                    <a:lumMod val="75000"/>
                  </a:schemeClr>
                </a:solidFill>
              </a:rPr>
              <a:t>SwiftBroadband</a:t>
            </a:r>
            <a:endParaRPr lang="en-US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B050"/>
              </a:buClr>
            </a:pPr>
            <a:r>
              <a:rPr lang="en-US" b="0" dirty="0">
                <a:solidFill>
                  <a:schemeClr val="accent2">
                    <a:lumMod val="75000"/>
                  </a:schemeClr>
                </a:solidFill>
              </a:rPr>
              <a:t>Data link </a:t>
            </a: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performance – aircraft level </a:t>
            </a: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evaluation</a:t>
            </a:r>
            <a:endParaRPr lang="en-US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74" y="184071"/>
            <a:ext cx="8127206" cy="59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Performance by media type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52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875" y="79741"/>
            <a:ext cx="8229600" cy="945118"/>
          </a:xfrm>
        </p:spPr>
        <p:txBody>
          <a:bodyPr/>
          <a:lstStyle/>
          <a:p>
            <a:pPr algn="l"/>
            <a:r>
              <a:rPr lang="en-US" sz="3600" dirty="0" smtClean="0"/>
              <a:t>Performance by Media Type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867275" y="794026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9933"/>
                </a:solidFill>
                <a:latin typeface="Arial Black" pitchFamily="34" charset="0"/>
              </a:rPr>
              <a:t>Oakland</a:t>
            </a:r>
            <a:endParaRPr lang="en-US" dirty="0">
              <a:solidFill>
                <a:srgbClr val="FF9933"/>
              </a:solidFill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410200" y="521732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421156"/>
              </p:ext>
            </p:extLst>
          </p:nvPr>
        </p:nvGraphicFramePr>
        <p:xfrm>
          <a:off x="350874" y="1527985"/>
          <a:ext cx="8442251" cy="474947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0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4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74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74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91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777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Media Type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D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ADS-C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CPDLC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Count of ADS-C Downlink Messages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ADS-C 95%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ADS-C 99.9%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Count of CPDLC Transactions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ACTP 95%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ACTP 99.9%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ACP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95%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ACP 99.9%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3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charset="-128"/>
                          <a:cs typeface="Calibri" pitchFamily="34" charset="0"/>
                        </a:rPr>
                        <a:t> Performance Criteria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RSP 180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RCP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charset="-128"/>
                          <a:cs typeface="Calibri" pitchFamily="34" charset="0"/>
                        </a:rPr>
                        <a:t>Aggregate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3,177,308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306,146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charset="-128"/>
                          <a:cs typeface="Calibri" pitchFamily="34" charset="0"/>
                        </a:rPr>
                        <a:t>SAT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2,776,704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283,954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charset="-128"/>
                          <a:cs typeface="Calibri" pitchFamily="34" charset="0"/>
                        </a:rPr>
                        <a:t>VHF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393,275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charset="-128"/>
                          <a:cs typeface="Calibri" pitchFamily="34" charset="0"/>
                        </a:rPr>
                        <a:t>HF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SAT-VHF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 gridSpan="3"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gradFill>
                          <a:gsLst>
                            <a:gs pos="0">
                              <a:srgbClr val="FFE8D1"/>
                            </a:gs>
                            <a:gs pos="5100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E8D1"/>
                        </a:gs>
                        <a:gs pos="6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6"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VHF-SAT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SAT-HF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HF-SAT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VHF-HF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HF-VHF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6225" y="870971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FF9933"/>
                </a:solidFill>
                <a:latin typeface="Arial Black" pitchFamily="34" charset="0"/>
                <a:ea typeface="MS Mincho" charset="-128"/>
                <a:cs typeface="Times New Roman" pitchFamily="18" charset="0"/>
              </a:rPr>
              <a:t>January – June 2020</a:t>
            </a:r>
            <a:endParaRPr lang="en-US" sz="1400" b="1" dirty="0">
              <a:solidFill>
                <a:srgbClr val="FF9933"/>
              </a:solidFill>
              <a:latin typeface="Arial Black" pitchFamily="34" charset="0"/>
              <a:ea typeface="MS Mincho" charset="-128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905626" y="-6849"/>
            <a:ext cx="2238374" cy="584775"/>
          </a:xfrm>
          <a:prstGeom prst="rect">
            <a:avLst/>
          </a:prstGeom>
          <a:solidFill>
            <a:srgbClr val="FFE8D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81,362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link flights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by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39600"/>
              </p:ext>
            </p:extLst>
          </p:nvPr>
        </p:nvGraphicFramePr>
        <p:xfrm>
          <a:off x="1" y="-59852"/>
          <a:ext cx="9067799" cy="6841651"/>
        </p:xfrm>
        <a:graphic>
          <a:graphicData uri="http://schemas.openxmlformats.org/drawingml/2006/table">
            <a:tbl>
              <a:tblPr firstRow="1" firstCol="1" bandRow="1"/>
              <a:tblGrid>
                <a:gridCol w="989215">
                  <a:extLst>
                    <a:ext uri="{9D8B030D-6E8A-4147-A177-3AD203B41FA5}">
                      <a16:colId xmlns:a16="http://schemas.microsoft.com/office/drawing/2014/main" val="2201939961"/>
                    </a:ext>
                  </a:extLst>
                </a:gridCol>
                <a:gridCol w="898152">
                  <a:extLst>
                    <a:ext uri="{9D8B030D-6E8A-4147-A177-3AD203B41FA5}">
                      <a16:colId xmlns:a16="http://schemas.microsoft.com/office/drawing/2014/main" val="1220151514"/>
                    </a:ext>
                  </a:extLst>
                </a:gridCol>
                <a:gridCol w="1634312">
                  <a:extLst>
                    <a:ext uri="{9D8B030D-6E8A-4147-A177-3AD203B41FA5}">
                      <a16:colId xmlns:a16="http://schemas.microsoft.com/office/drawing/2014/main" val="242358105"/>
                    </a:ext>
                  </a:extLst>
                </a:gridCol>
                <a:gridCol w="2750214">
                  <a:extLst>
                    <a:ext uri="{9D8B030D-6E8A-4147-A177-3AD203B41FA5}">
                      <a16:colId xmlns:a16="http://schemas.microsoft.com/office/drawing/2014/main" val="2123851872"/>
                    </a:ext>
                  </a:extLst>
                </a:gridCol>
                <a:gridCol w="1397953">
                  <a:extLst>
                    <a:ext uri="{9D8B030D-6E8A-4147-A177-3AD203B41FA5}">
                      <a16:colId xmlns:a16="http://schemas.microsoft.com/office/drawing/2014/main" val="1412131638"/>
                    </a:ext>
                  </a:extLst>
                </a:gridCol>
                <a:gridCol w="1397953">
                  <a:extLst>
                    <a:ext uri="{9D8B030D-6E8A-4147-A177-3AD203B41FA5}">
                      <a16:colId xmlns:a16="http://schemas.microsoft.com/office/drawing/2014/main" val="2999850078"/>
                    </a:ext>
                  </a:extLst>
                </a:gridCol>
              </a:tblGrid>
              <a:tr h="799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Satellite Service Provider (SSP)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Satellite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Ground Station Location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ARINC ACARS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Identifiers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SITA ACARS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Identifiers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069598"/>
                  </a:ext>
                </a:extLst>
              </a:tr>
              <a:tr h="460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Iridium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 Burst Data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Primary: Tempe, Arizona, 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Secondary: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None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IGW1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899686"/>
                  </a:ext>
                </a:extLst>
              </a:tr>
              <a:tr h="295299">
                <a:tc rowSpan="1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Inmarsat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(3F5 at 54°W)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Classic Aero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Burum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Netherlands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AOE6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875316"/>
                  </a:ext>
                </a:extLst>
              </a:tr>
              <a:tr h="375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Swift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Broadband-Safety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5726"/>
                  </a:ext>
                </a:extLst>
              </a:tr>
              <a:tr h="460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EMEA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(AF1 at 25°E)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Classic Aero over I-4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Primary: 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Fucino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Italy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Secondary: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Burum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Netherlands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EUA1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187207"/>
                  </a:ext>
                </a:extLst>
              </a:tr>
              <a:tr h="428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Classic Aero over I-4 (virtual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I-3 IOR)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Burum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Netherlands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EUA2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81716"/>
                  </a:ext>
                </a:extLst>
              </a:tr>
              <a:tr h="460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Swift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Broadband-Safety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Primary: 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Burum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Netherlands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Secondary: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Fucino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Italy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EUA9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829532"/>
                  </a:ext>
                </a:extLst>
              </a:tr>
              <a:tr h="460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APAC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(4F1 at 143.5°E)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Classic Aero over I-4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Primary: 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Paumalu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Hawaii, 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Secondary: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Auckland, New Zealand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APK1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472638"/>
                  </a:ext>
                </a:extLst>
              </a:tr>
              <a:tr h="428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Classic Aero over I-4 (virtual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I-3 POR)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Perth,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Australia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APK2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230886"/>
                  </a:ext>
                </a:extLst>
              </a:tr>
              <a:tr h="460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Swift Broadband-Safety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Primary: 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Paumalu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Hawaii, 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Secondary: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Auckland, New Zealand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APK9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786809"/>
                  </a:ext>
                </a:extLst>
              </a:tr>
              <a:tr h="460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(4F3 at 98°W)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Classic Aero over I-4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Primary: 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Paumalu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Hawaii, 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Secondary: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Auckland, New Zealand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AME1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622952"/>
                  </a:ext>
                </a:extLst>
              </a:tr>
              <a:tr h="428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Classic Aero over I-4 (virtual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I-3 AORW)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Laurentides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Canada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XXW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AME2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380006"/>
                  </a:ext>
                </a:extLst>
              </a:tr>
              <a:tr h="460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003" marR="46003" marT="23001" marB="2300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Swift Broadband-Safety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Primary: 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Paumalu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Hawaii, 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Secondary: 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Laurentides</a:t>
                      </a:r>
                      <a:r>
                        <a:rPr lang="en-US" sz="12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Canada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AMR9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913013"/>
                  </a:ext>
                </a:extLst>
              </a:tr>
              <a:tr h="5516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MEAS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(4F2 at 64°E)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Swift Broadband-Safety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Primary: 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Burum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Netherlands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Secondary: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Fucino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Italy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MEA9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075268"/>
                  </a:ext>
                </a:extLst>
              </a:tr>
              <a:tr h="252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MTSAT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Kobe and Hitachiota, Japan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MTS1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9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8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05076"/>
            <a:ext cx="856297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3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4" y="595256"/>
            <a:ext cx="845668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7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738187"/>
            <a:ext cx="8934450" cy="53816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624" y="163851"/>
            <a:ext cx="8472488" cy="609600"/>
          </a:xfrm>
        </p:spPr>
        <p:txBody>
          <a:bodyPr/>
          <a:lstStyle/>
          <a:p>
            <a:r>
              <a:rPr lang="en-US" sz="2400" dirty="0" smtClean="0"/>
              <a:t>AOE6/XXN ADS-C position reports – Dec 2019</a:t>
            </a:r>
            <a:endParaRPr 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880690"/>
              </p:ext>
            </p:extLst>
          </p:nvPr>
        </p:nvGraphicFramePr>
        <p:xfrm>
          <a:off x="2379652" y="5801535"/>
          <a:ext cx="4775199" cy="1014900"/>
        </p:xfrm>
        <a:graphic>
          <a:graphicData uri="http://schemas.openxmlformats.org/drawingml/2006/table">
            <a:tbl>
              <a:tblPr firstRow="1" firstCol="1" bandRow="1">
                <a:tableStyleId>{327F97BB-C833-4FB7-BDE5-3F7075034690}</a:tableStyleId>
              </a:tblPr>
              <a:tblGrid>
                <a:gridCol w="692726">
                  <a:extLst>
                    <a:ext uri="{9D8B030D-6E8A-4147-A177-3AD203B41FA5}">
                      <a16:colId xmlns:a16="http://schemas.microsoft.com/office/drawing/2014/main" val="1785247883"/>
                    </a:ext>
                  </a:extLst>
                </a:gridCol>
                <a:gridCol w="775855">
                  <a:extLst>
                    <a:ext uri="{9D8B030D-6E8A-4147-A177-3AD203B41FA5}">
                      <a16:colId xmlns:a16="http://schemas.microsoft.com/office/drawing/2014/main" val="347490969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val="3962164983"/>
                    </a:ext>
                  </a:extLst>
                </a:gridCol>
                <a:gridCol w="1256146">
                  <a:extLst>
                    <a:ext uri="{9D8B030D-6E8A-4147-A177-3AD203B41FA5}">
                      <a16:colId xmlns:a16="http://schemas.microsoft.com/office/drawing/2014/main" val="1276249924"/>
                    </a:ext>
                  </a:extLst>
                </a:gridCol>
                <a:gridCol w="603947">
                  <a:extLst>
                    <a:ext uri="{9D8B030D-6E8A-4147-A177-3AD203B41FA5}">
                      <a16:colId xmlns:a16="http://schemas.microsoft.com/office/drawing/2014/main" val="796481281"/>
                    </a:ext>
                  </a:extLst>
                </a:gridCol>
                <a:gridCol w="522889">
                  <a:extLst>
                    <a:ext uri="{9D8B030D-6E8A-4147-A177-3AD203B41FA5}">
                      <a16:colId xmlns:a16="http://schemas.microsoft.com/office/drawing/2014/main" val="1078501530"/>
                    </a:ext>
                  </a:extLst>
                </a:gridCol>
              </a:tblGrid>
              <a:tr h="454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SSP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Satellite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Service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Ground Station Location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ARINC 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SITA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3076913"/>
                  </a:ext>
                </a:extLst>
              </a:tr>
              <a:tr h="5028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Inmarsat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AORE (3F5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at 54°W)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Classic Aero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Burum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Netherlands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XXN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3" marR="46003" marT="23001" marB="2300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AOE6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1942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811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120073</TotalTime>
  <Words>757</Words>
  <Application>Microsoft Office PowerPoint</Application>
  <PresentationFormat>On-screen Show (4:3)</PresentationFormat>
  <Paragraphs>291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Arial Bold</vt:lpstr>
      <vt:lpstr>Calibri</vt:lpstr>
      <vt:lpstr>MS Mincho</vt:lpstr>
      <vt:lpstr>Times New Roman</vt:lpstr>
      <vt:lpstr>Times New Roman Bold</vt:lpstr>
      <vt:lpstr>Wingdings</vt:lpstr>
      <vt:lpstr>Office Theme</vt:lpstr>
      <vt:lpstr>1_Custom Design</vt:lpstr>
      <vt:lpstr>Performance-based Communication and Surveillance (PBCS) Monitoring Report: FAA – Oakland Oceanic Airspace</vt:lpstr>
      <vt:lpstr>Overview</vt:lpstr>
      <vt:lpstr>Performance by media type</vt:lpstr>
      <vt:lpstr>Performance by Media Type</vt:lpstr>
      <vt:lpstr>Performance by path</vt:lpstr>
      <vt:lpstr>PowerPoint Presentation</vt:lpstr>
      <vt:lpstr>PowerPoint Presentation</vt:lpstr>
      <vt:lpstr>PowerPoint Presentation</vt:lpstr>
      <vt:lpstr>AOE6/XXN ADS-C position reports – Dec 2019</vt:lpstr>
      <vt:lpstr>FANS Over iridium</vt:lpstr>
      <vt:lpstr>PowerPoint Presentation</vt:lpstr>
      <vt:lpstr>FANS Over swift broadband</vt:lpstr>
      <vt:lpstr>FANS over SBB Data Link Usage</vt:lpstr>
      <vt:lpstr>PowerPoint Presentation</vt:lpstr>
      <vt:lpstr>PowerPoint Presentation</vt:lpstr>
      <vt:lpstr>PowerPoint Presentation</vt:lpstr>
      <vt:lpstr>PowerPoint Presentation</vt:lpstr>
      <vt:lpstr>Case study: Disable HF Next-on-busy</vt:lpstr>
      <vt:lpstr>PowerPoint Presentation</vt:lpstr>
      <vt:lpstr>PowerPoint Presentation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GBAS CAT III LIP</dc:subject>
  <dc:creator>John Warburton</dc:creator>
  <cp:lastModifiedBy>Brewer, Theresa (FAA)</cp:lastModifiedBy>
  <cp:revision>1249</cp:revision>
  <cp:lastPrinted>2016-03-03T03:22:17Z</cp:lastPrinted>
  <dcterms:created xsi:type="dcterms:W3CDTF">2005-01-28T20:32:53Z</dcterms:created>
  <dcterms:modified xsi:type="dcterms:W3CDTF">2020-07-28T16:19:58Z</dcterms:modified>
</cp:coreProperties>
</file>