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5332" r:id="rId2"/>
  </p:sldMasterIdLst>
  <p:notesMasterIdLst>
    <p:notesMasterId r:id="rId30"/>
  </p:notesMasterIdLst>
  <p:handoutMasterIdLst>
    <p:handoutMasterId r:id="rId31"/>
  </p:handoutMasterIdLst>
  <p:sldIdLst>
    <p:sldId id="932" r:id="rId3"/>
    <p:sldId id="668" r:id="rId4"/>
    <p:sldId id="916" r:id="rId5"/>
    <p:sldId id="926" r:id="rId6"/>
    <p:sldId id="846" r:id="rId7"/>
    <p:sldId id="927" r:id="rId8"/>
    <p:sldId id="925" r:id="rId9"/>
    <p:sldId id="874" r:id="rId10"/>
    <p:sldId id="936" r:id="rId11"/>
    <p:sldId id="937" r:id="rId12"/>
    <p:sldId id="938" r:id="rId13"/>
    <p:sldId id="875" r:id="rId14"/>
    <p:sldId id="923" r:id="rId15"/>
    <p:sldId id="935" r:id="rId16"/>
    <p:sldId id="934" r:id="rId17"/>
    <p:sldId id="931" r:id="rId18"/>
    <p:sldId id="939" r:id="rId19"/>
    <p:sldId id="940" r:id="rId20"/>
    <p:sldId id="891" r:id="rId21"/>
    <p:sldId id="933" r:id="rId22"/>
    <p:sldId id="909" r:id="rId23"/>
    <p:sldId id="929" r:id="rId24"/>
    <p:sldId id="930" r:id="rId25"/>
    <p:sldId id="913" r:id="rId26"/>
    <p:sldId id="914" r:id="rId27"/>
    <p:sldId id="928" r:id="rId28"/>
    <p:sldId id="890" r:id="rId29"/>
  </p:sldIdLst>
  <p:sldSz cx="9144000" cy="6858000" type="screen4x3"/>
  <p:notesSz cx="9296400" cy="7010400"/>
  <p:defaultTextStyle>
    <a:defPPr>
      <a:defRPr lang="en-US"/>
    </a:defPPr>
    <a:lvl1pPr algn="l" rtl="0" fontAlgn="base">
      <a:spcBef>
        <a:spcPct val="50000"/>
      </a:spcBef>
      <a:spcAft>
        <a:spcPct val="0"/>
      </a:spcAft>
      <a:buChar char="•"/>
      <a:defRPr sz="2400" kern="1200">
        <a:solidFill>
          <a:schemeClr val="tx1"/>
        </a:solidFill>
        <a:latin typeface="Arial" pitchFamily="34" charset="0"/>
        <a:ea typeface="+mn-ea"/>
        <a:cs typeface="Arial" pitchFamily="34" charset="0"/>
      </a:defRPr>
    </a:lvl1pPr>
    <a:lvl2pPr marL="457200" algn="l" rtl="0" fontAlgn="base">
      <a:spcBef>
        <a:spcPct val="50000"/>
      </a:spcBef>
      <a:spcAft>
        <a:spcPct val="0"/>
      </a:spcAft>
      <a:buChar char="•"/>
      <a:defRPr sz="2400" kern="1200">
        <a:solidFill>
          <a:schemeClr val="tx1"/>
        </a:solidFill>
        <a:latin typeface="Arial" pitchFamily="34" charset="0"/>
        <a:ea typeface="+mn-ea"/>
        <a:cs typeface="Arial" pitchFamily="34" charset="0"/>
      </a:defRPr>
    </a:lvl2pPr>
    <a:lvl3pPr marL="914400" algn="l" rtl="0" fontAlgn="base">
      <a:spcBef>
        <a:spcPct val="50000"/>
      </a:spcBef>
      <a:spcAft>
        <a:spcPct val="0"/>
      </a:spcAft>
      <a:buChar char="•"/>
      <a:defRPr sz="2400" kern="1200">
        <a:solidFill>
          <a:schemeClr val="tx1"/>
        </a:solidFill>
        <a:latin typeface="Arial" pitchFamily="34" charset="0"/>
        <a:ea typeface="+mn-ea"/>
        <a:cs typeface="Arial" pitchFamily="34" charset="0"/>
      </a:defRPr>
    </a:lvl3pPr>
    <a:lvl4pPr marL="1371600" algn="l" rtl="0" fontAlgn="base">
      <a:spcBef>
        <a:spcPct val="50000"/>
      </a:spcBef>
      <a:spcAft>
        <a:spcPct val="0"/>
      </a:spcAft>
      <a:buChar char="•"/>
      <a:defRPr sz="2400" kern="1200">
        <a:solidFill>
          <a:schemeClr val="tx1"/>
        </a:solidFill>
        <a:latin typeface="Arial" pitchFamily="34" charset="0"/>
        <a:ea typeface="+mn-ea"/>
        <a:cs typeface="Arial" pitchFamily="34" charset="0"/>
      </a:defRPr>
    </a:lvl4pPr>
    <a:lvl5pPr marL="1828800" algn="l" rtl="0" fontAlgn="base">
      <a:spcBef>
        <a:spcPct val="50000"/>
      </a:spcBef>
      <a:spcAft>
        <a:spcPct val="0"/>
      </a:spcAft>
      <a:buChar char="•"/>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9669A3DF-CB13-43DC-9B3F-1FAAF2ACBD51}">
          <p14:sldIdLst>
            <p14:sldId id="932"/>
            <p14:sldId id="668"/>
            <p14:sldId id="916"/>
            <p14:sldId id="926"/>
            <p14:sldId id="846"/>
            <p14:sldId id="927"/>
            <p14:sldId id="925"/>
            <p14:sldId id="874"/>
            <p14:sldId id="936"/>
            <p14:sldId id="937"/>
            <p14:sldId id="938"/>
            <p14:sldId id="875"/>
            <p14:sldId id="923"/>
            <p14:sldId id="935"/>
            <p14:sldId id="934"/>
            <p14:sldId id="931"/>
            <p14:sldId id="939"/>
            <p14:sldId id="940"/>
            <p14:sldId id="891"/>
            <p14:sldId id="933"/>
            <p14:sldId id="909"/>
            <p14:sldId id="929"/>
            <p14:sldId id="930"/>
            <p14:sldId id="913"/>
            <p14:sldId id="914"/>
            <p14:sldId id="928"/>
            <p14:sldId id="890"/>
          </p14:sldIdLst>
        </p14:section>
      </p14:sectionLst>
    </p:ext>
    <p:ext uri="{EFAFB233-063F-42B5-8137-9DF3F51BA10A}">
      <p15:sldGuideLst xmlns:p15="http://schemas.microsoft.com/office/powerpoint/2012/main">
        <p15:guide id="1" orient="horz" pos="504" userDrawn="1">
          <p15:clr>
            <a:srgbClr val="A4A3A4"/>
          </p15:clr>
        </p15:guide>
        <p15:guide id="2" pos="339">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erson" initials="MP" lastIdx="7" clrIdx="0"/>
  <p:cmAuthor id="1" name="Brewer, Theresa (FAA)" initials="TBD" lastIdx="1" clrIdx="1"/>
  <p:cmAuthor id="2" name="Brewer, Theresa (FAA)" initials="BT(" lastIdx="1" clrIdx="2">
    <p:extLst>
      <p:ext uri="{19B8F6BF-5375-455C-9EA6-DF929625EA0E}">
        <p15:presenceInfo xmlns:p15="http://schemas.microsoft.com/office/powerpoint/2012/main" userId="S-1-5-21-3215564045-1863808890-1157122868-74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5050"/>
    <a:srgbClr val="FFCC66"/>
    <a:srgbClr val="CCFFCC"/>
    <a:srgbClr val="66FF99"/>
    <a:srgbClr val="99FF99"/>
    <a:srgbClr val="66FF66"/>
    <a:srgbClr val="FFFF66"/>
    <a:srgbClr val="FF0000"/>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5" autoAdjust="0"/>
    <p:restoredTop sz="94910" autoAdjust="0"/>
  </p:normalViewPr>
  <p:slideViewPr>
    <p:cSldViewPr snapToGrid="0">
      <p:cViewPr varScale="1">
        <p:scale>
          <a:sx n="83" d="100"/>
          <a:sy n="83" d="100"/>
        </p:scale>
        <p:origin x="773" y="67"/>
      </p:cViewPr>
      <p:guideLst>
        <p:guide orient="horz" pos="504"/>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06"/>
    </p:cViewPr>
  </p:sorterViewPr>
  <p:notesViewPr>
    <p:cSldViewPr snapToGrid="0">
      <p:cViewPr varScale="1">
        <p:scale>
          <a:sx n="89" d="100"/>
          <a:sy n="89" d="100"/>
        </p:scale>
        <p:origin x="-1349" y="-72"/>
      </p:cViewPr>
      <p:guideLst>
        <p:guide orient="horz" pos="2208"/>
        <p:guide pos="2928"/>
      </p:guideLst>
    </p:cSldViewPr>
  </p:notesViewPr>
  <p:gridSpacing cx="72237" cy="72237"/>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t" anchorCtr="0" compatLnSpc="1">
            <a:prstTxWarp prst="textNoShape">
              <a:avLst/>
            </a:prstTxWarp>
          </a:bodyPr>
          <a:lstStyle>
            <a:lvl1pPr defTabSz="919645">
              <a:spcBef>
                <a:spcPct val="0"/>
              </a:spcBef>
              <a:buFontTx/>
              <a:buNone/>
              <a:defRPr sz="1300">
                <a:latin typeface="Times New Roman" pitchFamily="18" charset="0"/>
                <a:cs typeface="+mn-cs"/>
              </a:defRPr>
            </a:lvl1pPr>
          </a:lstStyle>
          <a:p>
            <a:pPr>
              <a:defRPr/>
            </a:pPr>
            <a:endParaRPr lang="en-US"/>
          </a:p>
        </p:txBody>
      </p:sp>
      <p:sp>
        <p:nvSpPr>
          <p:cNvPr id="24579" name="Rectangle 3"/>
          <p:cNvSpPr>
            <a:spLocks noGrp="1" noChangeArrowheads="1"/>
          </p:cNvSpPr>
          <p:nvPr>
            <p:ph type="dt" sz="quarter" idx="1"/>
          </p:nvPr>
        </p:nvSpPr>
        <p:spPr bwMode="auto">
          <a:xfrm>
            <a:off x="5267325"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t" anchorCtr="0" compatLnSpc="1">
            <a:prstTxWarp prst="textNoShape">
              <a:avLst/>
            </a:prstTxWarp>
          </a:bodyPr>
          <a:lstStyle>
            <a:lvl1pPr algn="r" defTabSz="919645">
              <a:spcBef>
                <a:spcPct val="0"/>
              </a:spcBef>
              <a:buFontTx/>
              <a:buNone/>
              <a:defRPr sz="1300">
                <a:latin typeface="Times New Roman" pitchFamily="18" charset="0"/>
                <a:cs typeface="+mn-cs"/>
              </a:defRPr>
            </a:lvl1pPr>
          </a:lstStyle>
          <a:p>
            <a:pPr>
              <a:defRPr/>
            </a:pPr>
            <a:endParaRPr lang="en-US"/>
          </a:p>
        </p:txBody>
      </p:sp>
      <p:sp>
        <p:nvSpPr>
          <p:cNvPr id="24580" name="Rectangle 4"/>
          <p:cNvSpPr>
            <a:spLocks noGrp="1" noChangeArrowheads="1"/>
          </p:cNvSpPr>
          <p:nvPr>
            <p:ph type="ftr" sz="quarter" idx="2"/>
          </p:nvPr>
        </p:nvSpPr>
        <p:spPr bwMode="auto">
          <a:xfrm>
            <a:off x="0"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b" anchorCtr="0" compatLnSpc="1">
            <a:prstTxWarp prst="textNoShape">
              <a:avLst/>
            </a:prstTxWarp>
          </a:bodyPr>
          <a:lstStyle>
            <a:lvl1pPr defTabSz="919645">
              <a:spcBef>
                <a:spcPct val="0"/>
              </a:spcBef>
              <a:buFontTx/>
              <a:buNone/>
              <a:defRPr sz="1300">
                <a:latin typeface="Times New Roman" pitchFamily="18" charset="0"/>
                <a:cs typeface="+mn-cs"/>
              </a:defRPr>
            </a:lvl1pPr>
          </a:lstStyle>
          <a:p>
            <a:pPr>
              <a:defRPr/>
            </a:pPr>
            <a:endParaRPr lang="en-US"/>
          </a:p>
        </p:txBody>
      </p:sp>
      <p:sp>
        <p:nvSpPr>
          <p:cNvPr id="24581" name="Rectangle 5"/>
          <p:cNvSpPr>
            <a:spLocks noGrp="1" noChangeArrowheads="1"/>
          </p:cNvSpPr>
          <p:nvPr>
            <p:ph type="sldNum" sz="quarter" idx="3"/>
          </p:nvPr>
        </p:nvSpPr>
        <p:spPr bwMode="auto">
          <a:xfrm>
            <a:off x="5267325"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b" anchorCtr="0" compatLnSpc="1">
            <a:prstTxWarp prst="textNoShape">
              <a:avLst/>
            </a:prstTxWarp>
          </a:bodyPr>
          <a:lstStyle>
            <a:lvl1pPr algn="r" defTabSz="919645">
              <a:spcBef>
                <a:spcPct val="0"/>
              </a:spcBef>
              <a:buFontTx/>
              <a:buNone/>
              <a:defRPr sz="1300">
                <a:latin typeface="Times New Roman" pitchFamily="18" charset="0"/>
                <a:cs typeface="+mn-cs"/>
              </a:defRPr>
            </a:lvl1pPr>
          </a:lstStyle>
          <a:p>
            <a:pPr>
              <a:defRPr/>
            </a:pPr>
            <a:fld id="{CE6A7228-30B6-47CF-92E1-10606030DCCD}" type="slidenum">
              <a:rPr lang="en-US"/>
              <a:pPr>
                <a:defRPr/>
              </a:pPr>
              <a:t>‹#›</a:t>
            </a:fld>
            <a:endParaRPr lang="en-US"/>
          </a:p>
        </p:txBody>
      </p:sp>
    </p:spTree>
    <p:extLst>
      <p:ext uri="{BB962C8B-B14F-4D97-AF65-F5344CB8AC3E}">
        <p14:creationId xmlns:p14="http://schemas.microsoft.com/office/powerpoint/2010/main" val="2687345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t" anchorCtr="0" compatLnSpc="1">
            <a:prstTxWarp prst="textNoShape">
              <a:avLst/>
            </a:prstTxWarp>
          </a:bodyPr>
          <a:lstStyle>
            <a:lvl1pPr defTabSz="919645">
              <a:spcBef>
                <a:spcPct val="0"/>
              </a:spcBef>
              <a:buFontTx/>
              <a:buNone/>
              <a:defRPr sz="1300">
                <a:latin typeface="Times New Roman" pitchFamily="18" charset="0"/>
                <a:cs typeface="+mn-cs"/>
              </a:defRPr>
            </a:lvl1pPr>
          </a:lstStyle>
          <a:p>
            <a:pPr>
              <a:defRPr/>
            </a:pPr>
            <a:endParaRPr lang="en-US"/>
          </a:p>
        </p:txBody>
      </p:sp>
      <p:sp>
        <p:nvSpPr>
          <p:cNvPr id="21507" name="Rectangle 3"/>
          <p:cNvSpPr>
            <a:spLocks noGrp="1" noChangeArrowheads="1"/>
          </p:cNvSpPr>
          <p:nvPr>
            <p:ph type="dt" idx="1"/>
          </p:nvPr>
        </p:nvSpPr>
        <p:spPr bwMode="auto">
          <a:xfrm>
            <a:off x="5267325"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t" anchorCtr="0" compatLnSpc="1">
            <a:prstTxWarp prst="textNoShape">
              <a:avLst/>
            </a:prstTxWarp>
          </a:bodyPr>
          <a:lstStyle>
            <a:lvl1pPr algn="r" defTabSz="919645">
              <a:spcBef>
                <a:spcPct val="0"/>
              </a:spcBef>
              <a:buFontTx/>
              <a:buNone/>
              <a:defRPr sz="1300">
                <a:latin typeface="Times New Roman" pitchFamily="18" charset="0"/>
                <a:cs typeface="+mn-cs"/>
              </a:defRPr>
            </a:lvl1pPr>
          </a:lstStyle>
          <a:p>
            <a:pPr>
              <a:defRPr/>
            </a:pPr>
            <a:endParaRPr lang="en-US"/>
          </a:p>
        </p:txBody>
      </p:sp>
      <p:sp>
        <p:nvSpPr>
          <p:cNvPr id="73732" name="Rectangle 4"/>
          <p:cNvSpPr>
            <a:spLocks noGrp="1" noRot="1" noChangeAspect="1" noChangeArrowheads="1" noTextEdit="1"/>
          </p:cNvSpPr>
          <p:nvPr>
            <p:ph type="sldImg" idx="2"/>
          </p:nvPr>
        </p:nvSpPr>
        <p:spPr bwMode="auto">
          <a:xfrm>
            <a:off x="2897188" y="525463"/>
            <a:ext cx="3506787"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1238250" y="3330575"/>
            <a:ext cx="681990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b" anchorCtr="0" compatLnSpc="1">
            <a:prstTxWarp prst="textNoShape">
              <a:avLst/>
            </a:prstTxWarp>
          </a:bodyPr>
          <a:lstStyle>
            <a:lvl1pPr defTabSz="919645">
              <a:spcBef>
                <a:spcPct val="0"/>
              </a:spcBef>
              <a:buFontTx/>
              <a:buNone/>
              <a:defRPr sz="1300">
                <a:latin typeface="Times New Roman" pitchFamily="18" charset="0"/>
                <a:cs typeface="+mn-cs"/>
              </a:defRPr>
            </a:lvl1pPr>
          </a:lstStyle>
          <a:p>
            <a:pPr>
              <a:defRPr/>
            </a:pPr>
            <a:endParaRPr lang="en-US"/>
          </a:p>
        </p:txBody>
      </p:sp>
      <p:sp>
        <p:nvSpPr>
          <p:cNvPr id="21511" name="Rectangle 7"/>
          <p:cNvSpPr>
            <a:spLocks noGrp="1" noChangeArrowheads="1"/>
          </p:cNvSpPr>
          <p:nvPr>
            <p:ph type="sldNum" sz="quarter" idx="5"/>
          </p:nvPr>
        </p:nvSpPr>
        <p:spPr bwMode="auto">
          <a:xfrm>
            <a:off x="5267325"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b" anchorCtr="0" compatLnSpc="1">
            <a:prstTxWarp prst="textNoShape">
              <a:avLst/>
            </a:prstTxWarp>
          </a:bodyPr>
          <a:lstStyle>
            <a:lvl1pPr algn="r" defTabSz="919645">
              <a:spcBef>
                <a:spcPct val="0"/>
              </a:spcBef>
              <a:buFontTx/>
              <a:buNone/>
              <a:defRPr sz="1300">
                <a:latin typeface="Times New Roman" pitchFamily="18" charset="0"/>
                <a:cs typeface="+mn-cs"/>
              </a:defRPr>
            </a:lvl1pPr>
          </a:lstStyle>
          <a:p>
            <a:pPr>
              <a:defRPr/>
            </a:pPr>
            <a:fld id="{C0FBB42C-17A0-4E78-9516-5CBFE3D6B490}" type="slidenum">
              <a:rPr lang="en-US"/>
              <a:pPr>
                <a:defRPr/>
              </a:pPr>
              <a:t>‹#›</a:t>
            </a:fld>
            <a:endParaRPr lang="en-US"/>
          </a:p>
        </p:txBody>
      </p:sp>
    </p:spTree>
    <p:extLst>
      <p:ext uri="{BB962C8B-B14F-4D97-AF65-F5344CB8AC3E}">
        <p14:creationId xmlns:p14="http://schemas.microsoft.com/office/powerpoint/2010/main" val="2453042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3585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5463"/>
            <a:ext cx="3506787"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FBB42C-17A0-4E78-9516-5CBFE3D6B490}" type="slidenum">
              <a:rPr lang="en-US" smtClean="0"/>
              <a:pPr>
                <a:defRPr/>
              </a:pPr>
              <a:t>4</a:t>
            </a:fld>
            <a:endParaRPr lang="en-US"/>
          </a:p>
        </p:txBody>
      </p:sp>
    </p:spTree>
    <p:extLst>
      <p:ext uri="{BB962C8B-B14F-4D97-AF65-F5344CB8AC3E}">
        <p14:creationId xmlns:p14="http://schemas.microsoft.com/office/powerpoint/2010/main" val="123351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FBB42C-17A0-4E78-9516-5CBFE3D6B490}" type="slidenum">
              <a:rPr lang="en-US" smtClean="0"/>
              <a:pPr>
                <a:defRPr/>
              </a:pPr>
              <a:t>5</a:t>
            </a:fld>
            <a:endParaRPr lang="en-US"/>
          </a:p>
        </p:txBody>
      </p:sp>
    </p:spTree>
    <p:extLst>
      <p:ext uri="{BB962C8B-B14F-4D97-AF65-F5344CB8AC3E}">
        <p14:creationId xmlns:p14="http://schemas.microsoft.com/office/powerpoint/2010/main" val="3386858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5463"/>
            <a:ext cx="3506787"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FBB42C-17A0-4E78-9516-5CBFE3D6B490}" type="slidenum">
              <a:rPr lang="en-US" smtClean="0"/>
              <a:pPr>
                <a:defRPr/>
              </a:pPr>
              <a:t>6</a:t>
            </a:fld>
            <a:endParaRPr lang="en-US"/>
          </a:p>
        </p:txBody>
      </p:sp>
    </p:spTree>
    <p:extLst>
      <p:ext uri="{BB962C8B-B14F-4D97-AF65-F5344CB8AC3E}">
        <p14:creationId xmlns:p14="http://schemas.microsoft.com/office/powerpoint/2010/main" val="316159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5463"/>
            <a:ext cx="3506787"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FBB42C-17A0-4E78-9516-5CBFE3D6B490}" type="slidenum">
              <a:rPr lang="en-US" smtClean="0"/>
              <a:pPr>
                <a:defRPr/>
              </a:pPr>
              <a:t>7</a:t>
            </a:fld>
            <a:endParaRPr lang="en-US"/>
          </a:p>
        </p:txBody>
      </p:sp>
    </p:spTree>
    <p:extLst>
      <p:ext uri="{BB962C8B-B14F-4D97-AF65-F5344CB8AC3E}">
        <p14:creationId xmlns:p14="http://schemas.microsoft.com/office/powerpoint/2010/main" val="311268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6533032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4158442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0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0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28646836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621869" y="0"/>
            <a:ext cx="3522131" cy="6858000"/>
          </a:xfrm>
          <a:prstGeom prst="rect">
            <a:avLst/>
          </a:prstGeom>
        </p:spPr>
      </p:pic>
      <p:sp>
        <p:nvSpPr>
          <p:cNvPr id="63490" name="Rectangle 1026"/>
          <p:cNvSpPr>
            <a:spLocks noGrp="1" noChangeArrowheads="1"/>
          </p:cNvSpPr>
          <p:nvPr>
            <p:ph type="ctrTitle" hasCustomPrompt="1"/>
          </p:nvPr>
        </p:nvSpPr>
        <p:spPr>
          <a:xfrm>
            <a:off x="446088" y="312738"/>
            <a:ext cx="4983162" cy="1395412"/>
          </a:xfrm>
        </p:spPr>
        <p:txBody>
          <a:bodyPr anchor="t"/>
          <a:lstStyle>
            <a:lvl1pPr>
              <a:defRPr sz="3000" baseline="0"/>
            </a:lvl1pPr>
          </a:lstStyle>
          <a:p>
            <a:pPr lvl="0"/>
            <a:r>
              <a:rPr lang="en-US" noProof="0" dirty="0" smtClean="0"/>
              <a:t>Ocean Separation Reduction </a:t>
            </a:r>
            <a:br>
              <a:rPr lang="en-US" noProof="0" dirty="0" smtClean="0"/>
            </a:br>
            <a:r>
              <a:rPr lang="en-US" noProof="0" dirty="0" smtClean="0"/>
              <a:t>Working Group (OSRWG) </a:t>
            </a:r>
          </a:p>
        </p:txBody>
      </p:sp>
      <p:sp>
        <p:nvSpPr>
          <p:cNvPr id="63491" name="Rectangle 1027"/>
          <p:cNvSpPr>
            <a:spLocks noGrp="1" noChangeArrowheads="1"/>
          </p:cNvSpPr>
          <p:nvPr>
            <p:ph type="subTitle" idx="1" hasCustomPrompt="1"/>
          </p:nvPr>
        </p:nvSpPr>
        <p:spPr>
          <a:xfrm>
            <a:off x="449263" y="2720038"/>
            <a:ext cx="4951412" cy="1752600"/>
          </a:xfrm>
        </p:spPr>
        <p:txBody>
          <a:bodyPr/>
          <a:lstStyle>
            <a:lvl1pPr marL="0" indent="0">
              <a:buFontTx/>
              <a:buNone/>
              <a:defRPr sz="3000" baseline="0">
                <a:solidFill>
                  <a:schemeClr val="bg2"/>
                </a:solidFill>
              </a:defRPr>
            </a:lvl1pPr>
          </a:lstStyle>
          <a:p>
            <a:pPr lvl="0"/>
            <a:r>
              <a:rPr lang="en-US" noProof="0" dirty="0" smtClean="0"/>
              <a:t>Proposed Executive Briefing on OSRWG Role </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spTree>
    <p:extLst>
      <p:ext uri="{BB962C8B-B14F-4D97-AF65-F5344CB8AC3E}">
        <p14:creationId xmlns:p14="http://schemas.microsoft.com/office/powerpoint/2010/main" val="19504010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Box 16"/>
          <p:cNvSpPr txBox="1"/>
          <p:nvPr userDrawn="1"/>
        </p:nvSpPr>
        <p:spPr bwMode="auto">
          <a:xfrm>
            <a:off x="5726624" y="6424047"/>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endParaRPr lang="en-US" sz="1200" b="1" dirty="0">
              <a:solidFill>
                <a:srgbClr val="C0C0C0"/>
              </a:solidFill>
            </a:endParaRPr>
          </a:p>
        </p:txBody>
      </p:sp>
    </p:spTree>
    <p:extLst>
      <p:ext uri="{BB962C8B-B14F-4D97-AF65-F5344CB8AC3E}">
        <p14:creationId xmlns:p14="http://schemas.microsoft.com/office/powerpoint/2010/main" val="26847752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2318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66381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6348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54425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22933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8000586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28029361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06562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18520079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10712979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8209116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1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7811667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28726316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5" descr="FAA_NG_PPT_Title.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6821488" y="3505200"/>
            <a:ext cx="16367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000">
                <a:solidFill>
                  <a:srgbClr val="8EB4E3"/>
                </a:solidFill>
                <a:latin typeface="Arial" charset="0"/>
                <a:cs typeface="+mn-cs"/>
              </a:defRPr>
            </a:lvl1pPr>
          </a:lstStyle>
          <a:p>
            <a:pPr>
              <a:defRPr/>
            </a:pPr>
            <a:endParaRPr lang="en-US"/>
          </a:p>
        </p:txBody>
      </p:sp>
      <p:grpSp>
        <p:nvGrpSpPr>
          <p:cNvPr id="1030" name="Group 6"/>
          <p:cNvGrpSpPr>
            <a:grpSpLocks/>
          </p:cNvGrpSpPr>
          <p:nvPr userDrawn="1"/>
        </p:nvGrpSpPr>
        <p:grpSpPr bwMode="auto">
          <a:xfrm>
            <a:off x="5708650" y="6124575"/>
            <a:ext cx="2047875" cy="661988"/>
            <a:chOff x="3596" y="3858"/>
            <a:chExt cx="1290" cy="417"/>
          </a:xfrm>
        </p:grpSpPr>
        <p:pic>
          <p:nvPicPr>
            <p:cNvPr id="1031" name="Picture 7"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buChar char="•"/>
                <a:defRPr sz="2400">
                  <a:solidFill>
                    <a:schemeClr val="tx1"/>
                  </a:solidFill>
                  <a:latin typeface="Arial" charset="0"/>
                  <a:cs typeface="Arial" charset="0"/>
                </a:defRPr>
              </a:lvl6pPr>
              <a:lvl7pPr marL="2971800" indent="-228600" eaLnBrk="0" fontAlgn="base" hangingPunct="0">
                <a:spcBef>
                  <a:spcPct val="50000"/>
                </a:spcBef>
                <a:spcAft>
                  <a:spcPct val="0"/>
                </a:spcAft>
                <a:buChar char="•"/>
                <a:defRPr sz="2400">
                  <a:solidFill>
                    <a:schemeClr val="tx1"/>
                  </a:solidFill>
                  <a:latin typeface="Arial" charset="0"/>
                  <a:cs typeface="Arial" charset="0"/>
                </a:defRPr>
              </a:lvl7pPr>
              <a:lvl8pPr marL="3429000" indent="-228600" eaLnBrk="0" fontAlgn="base" hangingPunct="0">
                <a:spcBef>
                  <a:spcPct val="50000"/>
                </a:spcBef>
                <a:spcAft>
                  <a:spcPct val="0"/>
                </a:spcAft>
                <a:buChar char="•"/>
                <a:defRPr sz="2400">
                  <a:solidFill>
                    <a:schemeClr val="tx1"/>
                  </a:solidFill>
                  <a:latin typeface="Arial" charset="0"/>
                  <a:cs typeface="Arial" charset="0"/>
                </a:defRPr>
              </a:lvl8pPr>
              <a:lvl9pPr marL="3886200" indent="-228600" eaLnBrk="0" fontAlgn="base" hangingPunct="0">
                <a:spcBef>
                  <a:spcPct val="50000"/>
                </a:spcBef>
                <a:spcAft>
                  <a:spcPct val="0"/>
                </a:spcAft>
                <a:buChar char="•"/>
                <a:defRPr sz="2400">
                  <a:solidFill>
                    <a:schemeClr val="tx1"/>
                  </a:solidFill>
                  <a:latin typeface="Arial" charset="0"/>
                  <a:cs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5310" r:id="rId1"/>
    <p:sldLayoutId id="2147485311" r:id="rId2"/>
    <p:sldLayoutId id="2147485312" r:id="rId3"/>
    <p:sldLayoutId id="2147485313" r:id="rId4"/>
    <p:sldLayoutId id="2147485314" r:id="rId5"/>
    <p:sldLayoutId id="2147485315" r:id="rId6"/>
    <p:sldLayoutId id="2147485316" r:id="rId7"/>
    <p:sldLayoutId id="2147485317" r:id="rId8"/>
    <p:sldLayoutId id="2147485318" r:id="rId9"/>
    <p:sldLayoutId id="2147485319" r:id="rId10"/>
    <p:sldLayoutId id="2147485320" r:id="rId1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3600" b="1">
          <a:solidFill>
            <a:srgbClr val="17375E"/>
          </a:solidFill>
          <a:latin typeface="+mj-lt"/>
          <a:ea typeface="+mj-ea"/>
          <a:cs typeface="+mj-cs"/>
        </a:defRPr>
      </a:lvl1pPr>
      <a:lvl2pPr algn="ctr" defTabSz="457200" rtl="0" eaLnBrk="0" fontAlgn="base" hangingPunct="0">
        <a:spcBef>
          <a:spcPct val="0"/>
        </a:spcBef>
        <a:spcAft>
          <a:spcPct val="0"/>
        </a:spcAft>
        <a:defRPr sz="3600" b="1">
          <a:solidFill>
            <a:srgbClr val="17375E"/>
          </a:solidFill>
          <a:latin typeface="Arial" charset="0"/>
          <a:cs typeface="Arial" charset="0"/>
        </a:defRPr>
      </a:lvl2pPr>
      <a:lvl3pPr algn="ctr" defTabSz="457200" rtl="0" eaLnBrk="0" fontAlgn="base" hangingPunct="0">
        <a:spcBef>
          <a:spcPct val="0"/>
        </a:spcBef>
        <a:spcAft>
          <a:spcPct val="0"/>
        </a:spcAft>
        <a:defRPr sz="3600" b="1">
          <a:solidFill>
            <a:srgbClr val="17375E"/>
          </a:solidFill>
          <a:latin typeface="Arial" charset="0"/>
          <a:cs typeface="Arial" charset="0"/>
        </a:defRPr>
      </a:lvl3pPr>
      <a:lvl4pPr algn="ctr" defTabSz="457200" rtl="0" eaLnBrk="0" fontAlgn="base" hangingPunct="0">
        <a:spcBef>
          <a:spcPct val="0"/>
        </a:spcBef>
        <a:spcAft>
          <a:spcPct val="0"/>
        </a:spcAft>
        <a:defRPr sz="3600" b="1">
          <a:solidFill>
            <a:srgbClr val="17375E"/>
          </a:solidFill>
          <a:latin typeface="Arial" charset="0"/>
          <a:cs typeface="Arial" charset="0"/>
        </a:defRPr>
      </a:lvl4pPr>
      <a:lvl5pPr algn="ctr" defTabSz="457200" rtl="0" eaLnBrk="0" fontAlgn="base" hangingPunct="0">
        <a:spcBef>
          <a:spcPct val="0"/>
        </a:spcBef>
        <a:spcAft>
          <a:spcPct val="0"/>
        </a:spcAft>
        <a:defRPr sz="3600" b="1">
          <a:solidFill>
            <a:srgbClr val="17375E"/>
          </a:solidFill>
          <a:latin typeface="Arial" charset="0"/>
          <a:cs typeface="Arial" charset="0"/>
        </a:defRPr>
      </a:lvl5pPr>
      <a:lvl6pPr marL="457200" algn="ctr" defTabSz="457200" rtl="0" eaLnBrk="0" fontAlgn="base" hangingPunct="0">
        <a:spcBef>
          <a:spcPct val="0"/>
        </a:spcBef>
        <a:spcAft>
          <a:spcPct val="0"/>
        </a:spcAft>
        <a:defRPr sz="3600" b="1">
          <a:solidFill>
            <a:srgbClr val="17375E"/>
          </a:solidFill>
          <a:latin typeface="Arial" charset="0"/>
          <a:cs typeface="Arial" charset="0"/>
        </a:defRPr>
      </a:lvl6pPr>
      <a:lvl7pPr marL="914400" algn="ctr" defTabSz="457200" rtl="0" eaLnBrk="0" fontAlgn="base" hangingPunct="0">
        <a:spcBef>
          <a:spcPct val="0"/>
        </a:spcBef>
        <a:spcAft>
          <a:spcPct val="0"/>
        </a:spcAft>
        <a:defRPr sz="3600" b="1">
          <a:solidFill>
            <a:srgbClr val="17375E"/>
          </a:solidFill>
          <a:latin typeface="Arial" charset="0"/>
          <a:cs typeface="Arial" charset="0"/>
        </a:defRPr>
      </a:lvl7pPr>
      <a:lvl8pPr marL="1371600" algn="ctr" defTabSz="457200" rtl="0" eaLnBrk="0" fontAlgn="base" hangingPunct="0">
        <a:spcBef>
          <a:spcPct val="0"/>
        </a:spcBef>
        <a:spcAft>
          <a:spcPct val="0"/>
        </a:spcAft>
        <a:defRPr sz="3600" b="1">
          <a:solidFill>
            <a:srgbClr val="17375E"/>
          </a:solidFill>
          <a:latin typeface="Arial" charset="0"/>
          <a:cs typeface="Arial" charset="0"/>
        </a:defRPr>
      </a:lvl8pPr>
      <a:lvl9pPr marL="1828800" algn="ctr" defTabSz="457200" rtl="0" eaLnBrk="0" fontAlgn="base" hangingPunct="0">
        <a:spcBef>
          <a:spcPct val="0"/>
        </a:spcBef>
        <a:spcAft>
          <a:spcPct val="0"/>
        </a:spcAft>
        <a:defRPr sz="3600" b="1">
          <a:solidFill>
            <a:srgbClr val="17375E"/>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9BBB59"/>
        </a:buClr>
        <a:buFont typeface="Arial" pitchFamily="34" charset="0"/>
        <a:buChar char="•"/>
        <a:defRPr sz="2800">
          <a:solidFill>
            <a:srgbClr val="7F7F7F"/>
          </a:solidFill>
          <a:latin typeface="+mn-lt"/>
          <a:ea typeface="+mn-ea"/>
          <a:cs typeface="+mn-cs"/>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sz="2400">
          <a:solidFill>
            <a:srgbClr val="7F7F7F"/>
          </a:solidFill>
          <a:latin typeface="+mn-lt"/>
          <a:cs typeface="+mn-cs"/>
        </a:defRPr>
      </a:lvl2pPr>
      <a:lvl3pPr marL="1143000" indent="-228600" algn="l" defTabSz="457200" rtl="0" eaLnBrk="0" fontAlgn="base" hangingPunct="0">
        <a:spcBef>
          <a:spcPct val="20000"/>
        </a:spcBef>
        <a:spcAft>
          <a:spcPct val="0"/>
        </a:spcAft>
        <a:buClr>
          <a:srgbClr val="9BBB59"/>
        </a:buClr>
        <a:buFont typeface="Arial" pitchFamily="34" charset="0"/>
        <a:buChar char="•"/>
        <a:defRPr sz="2000">
          <a:solidFill>
            <a:srgbClr val="7F7F7F"/>
          </a:solidFill>
          <a:latin typeface="+mn-lt"/>
          <a:cs typeface="+mn-cs"/>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a:solidFill>
            <a:srgbClr val="7F7F7F"/>
          </a:solidFill>
          <a:latin typeface="+mn-lt"/>
          <a:cs typeface="+mn-cs"/>
        </a:defRPr>
      </a:lvl4pPr>
      <a:lvl5pPr marL="2057400" indent="-228600" algn="l" defTabSz="457200" rtl="0" eaLnBrk="0" fontAlgn="base" hangingPunct="0">
        <a:spcBef>
          <a:spcPct val="20000"/>
        </a:spcBef>
        <a:spcAft>
          <a:spcPct val="0"/>
        </a:spcAft>
        <a:buClr>
          <a:srgbClr val="558ED5"/>
        </a:buClr>
        <a:buSzPct val="80000"/>
        <a:buFont typeface="Arial" pitchFamily="34" charset="0"/>
        <a:buChar char="»"/>
        <a:defRPr>
          <a:solidFill>
            <a:srgbClr val="7F7F7F"/>
          </a:solidFill>
          <a:latin typeface="+mn-lt"/>
          <a:cs typeface="+mn-cs"/>
        </a:defRPr>
      </a:lvl5pPr>
      <a:lvl6pPr marL="2514600" indent="-228600" algn="l" defTabSz="457200" rtl="0" eaLnBrk="0" fontAlgn="base" hangingPunct="0">
        <a:spcBef>
          <a:spcPct val="20000"/>
        </a:spcBef>
        <a:spcAft>
          <a:spcPct val="0"/>
        </a:spcAft>
        <a:buClr>
          <a:srgbClr val="558ED5"/>
        </a:buClr>
        <a:buSzPct val="80000"/>
        <a:buFont typeface="Arial" charset="0"/>
        <a:buChar char="»"/>
        <a:defRPr>
          <a:solidFill>
            <a:srgbClr val="7F7F7F"/>
          </a:solidFill>
          <a:latin typeface="+mn-lt"/>
          <a:cs typeface="+mn-cs"/>
        </a:defRPr>
      </a:lvl6pPr>
      <a:lvl7pPr marL="2971800" indent="-228600" algn="l" defTabSz="457200" rtl="0" eaLnBrk="0" fontAlgn="base" hangingPunct="0">
        <a:spcBef>
          <a:spcPct val="20000"/>
        </a:spcBef>
        <a:spcAft>
          <a:spcPct val="0"/>
        </a:spcAft>
        <a:buClr>
          <a:srgbClr val="558ED5"/>
        </a:buClr>
        <a:buSzPct val="80000"/>
        <a:buFont typeface="Arial" charset="0"/>
        <a:buChar char="»"/>
        <a:defRPr>
          <a:solidFill>
            <a:srgbClr val="7F7F7F"/>
          </a:solidFill>
          <a:latin typeface="+mn-lt"/>
          <a:cs typeface="+mn-cs"/>
        </a:defRPr>
      </a:lvl7pPr>
      <a:lvl8pPr marL="3429000" indent="-228600" algn="l" defTabSz="457200" rtl="0" eaLnBrk="0" fontAlgn="base" hangingPunct="0">
        <a:spcBef>
          <a:spcPct val="20000"/>
        </a:spcBef>
        <a:spcAft>
          <a:spcPct val="0"/>
        </a:spcAft>
        <a:buClr>
          <a:srgbClr val="558ED5"/>
        </a:buClr>
        <a:buSzPct val="80000"/>
        <a:buFont typeface="Arial" charset="0"/>
        <a:buChar char="»"/>
        <a:defRPr>
          <a:solidFill>
            <a:srgbClr val="7F7F7F"/>
          </a:solidFill>
          <a:latin typeface="+mn-lt"/>
          <a:cs typeface="+mn-cs"/>
        </a:defRPr>
      </a:lvl8pPr>
      <a:lvl9pPr marL="3886200" indent="-228600" algn="l" defTabSz="457200" rtl="0" eaLnBrk="0" fontAlgn="base" hangingPunct="0">
        <a:spcBef>
          <a:spcPct val="20000"/>
        </a:spcBef>
        <a:spcAft>
          <a:spcPct val="0"/>
        </a:spcAft>
        <a:buClr>
          <a:srgbClr val="558ED5"/>
        </a:buClr>
        <a:buSzPct val="80000"/>
        <a:buFont typeface="Arial" charset="0"/>
        <a:buChar char="»"/>
        <a:defRPr>
          <a:solidFill>
            <a:srgbClr val="7F7F7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userDrawn="1"/>
        </p:nvSpPr>
        <p:spPr bwMode="auto">
          <a:xfrm>
            <a:off x="0" y="6172200"/>
            <a:ext cx="9144000" cy="688974"/>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56345" name="Group 25"/>
          <p:cNvGrpSpPr>
            <a:grpSpLocks noChangeAspect="1"/>
          </p:cNvGrpSpPr>
          <p:nvPr userDrawn="1"/>
        </p:nvGrpSpPr>
        <p:grpSpPr bwMode="auto">
          <a:xfrm>
            <a:off x="0" y="6242049"/>
            <a:ext cx="1919288" cy="549275"/>
            <a:chOff x="2733" y="3810"/>
            <a:chExt cx="1209" cy="34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10"/>
              <a:ext cx="346" cy="34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2733" y="3861"/>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
        <p:nvSpPr>
          <p:cNvPr id="4" name="TextBox 3"/>
          <p:cNvSpPr txBox="1"/>
          <p:nvPr userDrawn="1"/>
        </p:nvSpPr>
        <p:spPr bwMode="auto">
          <a:xfrm>
            <a:off x="8488893" y="6342061"/>
            <a:ext cx="5450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fld id="{7104807D-3321-428C-BDC7-229C8AA23184}" type="slidenum">
              <a:rPr lang="en-US" sz="1200" b="1" smtClean="0">
                <a:solidFill>
                  <a:srgbClr val="C0C0C0"/>
                </a:solidFill>
              </a:rPr>
              <a:t>‹#›</a:t>
            </a:fld>
            <a:endParaRPr lang="en-US" sz="1200" b="1" dirty="0">
              <a:solidFill>
                <a:srgbClr val="C0C0C0"/>
              </a:solidFill>
            </a:endParaRPr>
          </a:p>
        </p:txBody>
      </p:sp>
    </p:spTree>
    <p:extLst>
      <p:ext uri="{BB962C8B-B14F-4D97-AF65-F5344CB8AC3E}">
        <p14:creationId xmlns:p14="http://schemas.microsoft.com/office/powerpoint/2010/main" val="1372792158"/>
      </p:ext>
    </p:extLst>
  </p:cSld>
  <p:clrMap bg1="lt1" tx1="dk1" bg2="lt2" tx2="dk2" accent1="accent1" accent2="accent2" accent3="accent3" accent4="accent4" accent5="accent5" accent6="accent6" hlink="hlink" folHlink="folHlink"/>
  <p:sldLayoutIdLst>
    <p:sldLayoutId id="2147485333" r:id="rId1"/>
    <p:sldLayoutId id="2147485334" r:id="rId2"/>
    <p:sldLayoutId id="2147485335" r:id="rId3"/>
    <p:sldLayoutId id="2147485336" r:id="rId4"/>
    <p:sldLayoutId id="2147485337" r:id="rId5"/>
    <p:sldLayoutId id="2147485338" r:id="rId6"/>
    <p:sldLayoutId id="2147485322" r:id="rId7"/>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mailto:FAAPBCSmonitoring@faa.gov"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hyperlink" Target="http://www.fans-cra.com/"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fans-cra.com/"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s://www.icao.int/EURNAT/Pages/EUR-and-NAT-Document.aspx"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icao.int/airnavigation/pbcs/Pages/default.aspx"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hyperlink" Target="mailto:hqt-cra-jasma@ml.mlit.go.jp" TargetMode="External"/><Relationship Id="rId3" Type="http://schemas.openxmlformats.org/officeDocument/2006/relationships/hyperlink" Target="mailto:FAAPBCS-Monitoring@faa.gov" TargetMode="External"/><Relationship Id="rId7" Type="http://schemas.openxmlformats.org/officeDocument/2006/relationships/hyperlink" Target="mailto:Paul.Radford@airways.co.nz" TargetMode="External"/><Relationship Id="rId2" Type="http://schemas.openxmlformats.org/officeDocument/2006/relationships/hyperlink" Target="mailto:PBCS@navcanada.ca" TargetMode="External"/><Relationship Id="rId1" Type="http://schemas.openxmlformats.org/officeDocument/2006/relationships/slideLayout" Target="../slideLayouts/slideLayout13.xml"/><Relationship Id="rId6" Type="http://schemas.openxmlformats.org/officeDocument/2006/relationships/hyperlink" Target="mailto:tim.murphy@nats.co.uk;" TargetMode="External"/><Relationship Id="rId5" Type="http://schemas.openxmlformats.org/officeDocument/2006/relationships/hyperlink" Target="mailto:Jose.Cabral@nav.pt" TargetMode="External"/><Relationship Id="rId10" Type="http://schemas.openxmlformats.org/officeDocument/2006/relationships/hyperlink" Target="mailto:IvanW@fijiairports.com.fj" TargetMode="External"/><Relationship Id="rId4" Type="http://schemas.openxmlformats.org/officeDocument/2006/relationships/hyperlink" Target="mailto:PBCS@isavia.is" TargetMode="External"/><Relationship Id="rId9" Type="http://schemas.openxmlformats.org/officeDocument/2006/relationships/hyperlink" Target="mailto:seac-pf-sna-tiare-ld@aviation-civile.gouv.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fans-cra.co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135082" y="228600"/>
            <a:ext cx="5294197" cy="4038600"/>
          </a:xfrm>
        </p:spPr>
        <p:txBody>
          <a:bodyPr/>
          <a:lstStyle/>
          <a:p>
            <a:pPr algn="ctr">
              <a:lnSpc>
                <a:spcPct val="110000"/>
              </a:lnSpc>
              <a:spcBef>
                <a:spcPts val="1200"/>
              </a:spcBef>
              <a:spcAft>
                <a:spcPts val="1200"/>
              </a:spcAft>
            </a:pPr>
            <a:r>
              <a:rPr lang="en-US" sz="3600" dirty="0">
                <a:solidFill>
                  <a:schemeClr val="accent2">
                    <a:lumMod val="50000"/>
                  </a:schemeClr>
                </a:solidFill>
              </a:rPr>
              <a:t>Performance-based Communication and </a:t>
            </a:r>
            <a:r>
              <a:rPr lang="en-US" sz="3600" dirty="0" smtClean="0">
                <a:solidFill>
                  <a:schemeClr val="accent2">
                    <a:lumMod val="50000"/>
                  </a:schemeClr>
                </a:solidFill>
              </a:rPr>
              <a:t>Surveillance (PBCS)</a:t>
            </a:r>
            <a:br>
              <a:rPr lang="en-US" sz="3600" dirty="0" smtClean="0">
                <a:solidFill>
                  <a:schemeClr val="accent2">
                    <a:lumMod val="50000"/>
                  </a:schemeClr>
                </a:solidFill>
              </a:rPr>
            </a:br>
            <a:r>
              <a:rPr lang="en-US" sz="3600" dirty="0" smtClean="0">
                <a:solidFill>
                  <a:schemeClr val="accent2">
                    <a:lumMod val="50000"/>
                  </a:schemeClr>
                </a:solidFill>
              </a:rPr>
              <a:t>Non-compliance Reporting Updates</a:t>
            </a:r>
            <a:br>
              <a:rPr lang="en-US" sz="3600" dirty="0" smtClean="0">
                <a:solidFill>
                  <a:schemeClr val="accent2">
                    <a:lumMod val="50000"/>
                  </a:schemeClr>
                </a:solidFill>
              </a:rPr>
            </a:br>
            <a:endParaRPr lang="en-US" sz="3200" b="0" dirty="0">
              <a:solidFill>
                <a:srgbClr val="00B0F0"/>
              </a:solidFill>
            </a:endParaRPr>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1"/>
          <p:cNvSpPr txBox="1">
            <a:spLocks noChangeArrowheads="1"/>
          </p:cNvSpPr>
          <p:nvPr/>
        </p:nvSpPr>
        <p:spPr bwMode="auto">
          <a:xfrm>
            <a:off x="135081" y="4091709"/>
            <a:ext cx="5294197" cy="260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b="1" baseline="0">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buNone/>
            </a:pPr>
            <a:r>
              <a:rPr lang="en-US" sz="3200" kern="0" dirty="0" smtClean="0">
                <a:solidFill>
                  <a:schemeClr val="bg1">
                    <a:lumMod val="50000"/>
                  </a:schemeClr>
                </a:solidFill>
              </a:rPr>
              <a:t>ISPACG35 / FIT27</a:t>
            </a:r>
          </a:p>
          <a:p>
            <a:pPr algn="ctr">
              <a:buNone/>
            </a:pPr>
            <a:endParaRPr lang="en-US" sz="2800" kern="0" dirty="0" smtClean="0">
              <a:solidFill>
                <a:schemeClr val="bg1">
                  <a:lumMod val="50000"/>
                </a:schemeClr>
              </a:solidFill>
            </a:endParaRPr>
          </a:p>
          <a:p>
            <a:pPr algn="ctr">
              <a:buNone/>
            </a:pPr>
            <a:r>
              <a:rPr lang="en-US" sz="2800" kern="0" dirty="0" smtClean="0">
                <a:solidFill>
                  <a:schemeClr val="bg1">
                    <a:lumMod val="50000"/>
                  </a:schemeClr>
                </a:solidFill>
              </a:rPr>
              <a:t>Virtual</a:t>
            </a:r>
          </a:p>
          <a:p>
            <a:pPr algn="ctr">
              <a:buNone/>
            </a:pPr>
            <a:r>
              <a:rPr lang="en-US" sz="2800" kern="0" dirty="0" smtClean="0">
                <a:solidFill>
                  <a:schemeClr val="bg1">
                    <a:lumMod val="50000"/>
                  </a:schemeClr>
                </a:solidFill>
              </a:rPr>
              <a:t>28-29 July 2020</a:t>
            </a:r>
          </a:p>
          <a:p>
            <a:pPr algn="ctr">
              <a:buNone/>
            </a:pPr>
            <a:endParaRPr lang="en-US" sz="2800" kern="0" dirty="0" smtClean="0">
              <a:solidFill>
                <a:schemeClr val="bg1">
                  <a:lumMod val="50000"/>
                </a:schemeClr>
              </a:solidFill>
            </a:endParaRPr>
          </a:p>
        </p:txBody>
      </p:sp>
    </p:spTree>
    <p:extLst>
      <p:ext uri="{BB962C8B-B14F-4D97-AF65-F5344CB8AC3E}">
        <p14:creationId xmlns:p14="http://schemas.microsoft.com/office/powerpoint/2010/main" val="85745718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FAA PBCS </a:t>
            </a:r>
            <a:r>
              <a:rPr lang="en-US" dirty="0"/>
              <a:t>Analysis Tool</a:t>
            </a:r>
          </a:p>
        </p:txBody>
      </p:sp>
      <p:sp>
        <p:nvSpPr>
          <p:cNvPr id="3" name="Content Placeholder 2"/>
          <p:cNvSpPr>
            <a:spLocks noGrp="1"/>
          </p:cNvSpPr>
          <p:nvPr>
            <p:ph idx="1"/>
          </p:nvPr>
        </p:nvSpPr>
        <p:spPr/>
        <p:txBody>
          <a:bodyPr/>
          <a:lstStyle/>
          <a:p>
            <a:r>
              <a:rPr lang="en-US" dirty="0" smtClean="0"/>
              <a:t>Platforms used</a:t>
            </a:r>
          </a:p>
          <a:p>
            <a:pPr lvl="1"/>
            <a:r>
              <a:rPr lang="en-US" dirty="0" smtClean="0"/>
              <a:t>Front end: Tableau</a:t>
            </a:r>
          </a:p>
          <a:p>
            <a:pPr lvl="1"/>
            <a:r>
              <a:rPr lang="en-US" dirty="0" smtClean="0"/>
              <a:t>Data processing: Python</a:t>
            </a:r>
          </a:p>
          <a:p>
            <a:pPr lvl="2"/>
            <a:r>
              <a:rPr lang="en-US" dirty="0" smtClean="0"/>
              <a:t>Input data: PBCS-formatted ACP and ASP files</a:t>
            </a:r>
          </a:p>
          <a:p>
            <a:r>
              <a:rPr lang="en-US" dirty="0" smtClean="0"/>
              <a:t>Used to support investigations of non-compliant aircraft to determine if a report should be generated</a:t>
            </a:r>
            <a:endParaRPr lang="en-US" dirty="0" smtClean="0"/>
          </a:p>
          <a:p>
            <a:endParaRPr lang="en-US" dirty="0"/>
          </a:p>
        </p:txBody>
      </p:sp>
    </p:spTree>
    <p:extLst>
      <p:ext uri="{BB962C8B-B14F-4D97-AF65-F5344CB8AC3E}">
        <p14:creationId xmlns:p14="http://schemas.microsoft.com/office/powerpoint/2010/main" val="421811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856"/>
            <a:ext cx="9144000" cy="5510832"/>
          </a:xfrm>
          <a:prstGeom prst="rect">
            <a:avLst/>
          </a:prstGeom>
        </p:spPr>
      </p:pic>
    </p:spTree>
    <p:extLst>
      <p:ext uri="{BB962C8B-B14F-4D97-AF65-F5344CB8AC3E}">
        <p14:creationId xmlns:p14="http://schemas.microsoft.com/office/powerpoint/2010/main" val="168405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Non-compliance reporting</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18280" t="1" b="-2061"/>
          <a:stretch/>
        </p:blipFill>
        <p:spPr>
          <a:xfrm>
            <a:off x="811529" y="1140990"/>
            <a:ext cx="7360921" cy="4676880"/>
          </a:xfrm>
          <a:prstGeom prst="rect">
            <a:avLst/>
          </a:prstGeom>
        </p:spPr>
      </p:pic>
      <p:sp>
        <p:nvSpPr>
          <p:cNvPr id="3" name="TextBox 2"/>
          <p:cNvSpPr txBox="1"/>
          <p:nvPr/>
        </p:nvSpPr>
        <p:spPr bwMode="auto">
          <a:xfrm>
            <a:off x="2784904" y="6400800"/>
            <a:ext cx="39618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chemeClr val="bg1"/>
                </a:solidFill>
              </a:rPr>
              <a:t>RMA: regional monitoring agency</a:t>
            </a:r>
            <a:endParaRPr lang="en-US" sz="1200" b="1" dirty="0">
              <a:solidFill>
                <a:schemeClr val="bg1"/>
              </a:solidFill>
            </a:endParaRPr>
          </a:p>
        </p:txBody>
      </p:sp>
    </p:spTree>
    <p:extLst>
      <p:ext uri="{BB962C8B-B14F-4D97-AF65-F5344CB8AC3E}">
        <p14:creationId xmlns:p14="http://schemas.microsoft.com/office/powerpoint/2010/main" val="3313357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8310" y="184506"/>
            <a:ext cx="8472488" cy="609600"/>
          </a:xfrm>
        </p:spPr>
        <p:txBody>
          <a:bodyPr/>
          <a:lstStyle/>
          <a:p>
            <a:r>
              <a:rPr lang="en-US" sz="2400" dirty="0"/>
              <a:t>ICAO Endorsed Regional Monitoring Agencies (RMAs) </a:t>
            </a:r>
          </a:p>
        </p:txBody>
      </p:sp>
      <p:grpSp>
        <p:nvGrpSpPr>
          <p:cNvPr id="5" name="Group 18"/>
          <p:cNvGrpSpPr>
            <a:grpSpLocks/>
          </p:cNvGrpSpPr>
          <p:nvPr/>
        </p:nvGrpSpPr>
        <p:grpSpPr bwMode="auto">
          <a:xfrm>
            <a:off x="1973265" y="767912"/>
            <a:ext cx="7170737" cy="4229100"/>
            <a:chOff x="436" y="709"/>
            <a:chExt cx="4517" cy="2664"/>
          </a:xfrm>
        </p:grpSpPr>
        <p:pic>
          <p:nvPicPr>
            <p:cNvPr id="6" name="Picture 4" descr="world_map"/>
            <p:cNvPicPr>
              <a:picLocks noChangeAspect="1" noChangeArrowheads="1"/>
            </p:cNvPicPr>
            <p:nvPr/>
          </p:nvPicPr>
          <p:blipFill>
            <a:blip r:embed="rId2"/>
            <a:srcRect/>
            <a:stretch>
              <a:fillRect/>
            </a:stretch>
          </p:blipFill>
          <p:spPr bwMode="auto">
            <a:xfrm>
              <a:off x="807" y="709"/>
              <a:ext cx="4146" cy="2664"/>
            </a:xfrm>
            <a:prstGeom prst="rect">
              <a:avLst/>
            </a:prstGeom>
            <a:noFill/>
            <a:ln w="9525">
              <a:noFill/>
              <a:miter lim="800000"/>
              <a:headEnd/>
              <a:tailEnd/>
            </a:ln>
          </p:spPr>
        </p:pic>
        <p:sp>
          <p:nvSpPr>
            <p:cNvPr id="7" name="Text Box 5"/>
            <p:cNvSpPr txBox="1">
              <a:spLocks noChangeArrowheads="1"/>
            </p:cNvSpPr>
            <p:nvPr/>
          </p:nvSpPr>
          <p:spPr bwMode="auto">
            <a:xfrm>
              <a:off x="1764" y="2638"/>
              <a:ext cx="687" cy="175"/>
            </a:xfrm>
            <a:prstGeom prst="rect">
              <a:avLst/>
            </a:prstGeom>
            <a:solidFill>
              <a:schemeClr val="bg1"/>
            </a:solidFill>
            <a:ln w="3175" algn="ctr">
              <a:solidFill>
                <a:schemeClr val="tx1"/>
              </a:solidFill>
              <a:miter lim="800000"/>
              <a:headEnd/>
              <a:tailEnd/>
            </a:ln>
          </p:spPr>
          <p:txBody>
            <a:bodyPr wrap="none">
              <a:spAutoFit/>
            </a:bodyPr>
            <a:lstStyle/>
            <a:p>
              <a:pPr algn="ctr">
                <a:buFontTx/>
                <a:buNone/>
              </a:pPr>
              <a:r>
                <a:rPr lang="en-US" sz="1200" b="1" dirty="0">
                  <a:solidFill>
                    <a:srgbClr val="000000"/>
                  </a:solidFill>
                  <a:latin typeface="Arial" charset="0"/>
                  <a:cs typeface="+mn-cs"/>
                </a:rPr>
                <a:t>CARSAMMA</a:t>
              </a:r>
            </a:p>
          </p:txBody>
        </p:sp>
        <p:sp>
          <p:nvSpPr>
            <p:cNvPr id="8" name="Text Box 6"/>
            <p:cNvSpPr txBox="1">
              <a:spLocks noChangeArrowheads="1"/>
            </p:cNvSpPr>
            <p:nvPr/>
          </p:nvSpPr>
          <p:spPr bwMode="auto">
            <a:xfrm>
              <a:off x="3369" y="2094"/>
              <a:ext cx="529" cy="175"/>
            </a:xfrm>
            <a:prstGeom prst="rect">
              <a:avLst/>
            </a:prstGeom>
            <a:solidFill>
              <a:schemeClr val="bg1"/>
            </a:solidFill>
            <a:ln w="3175" algn="ctr">
              <a:solidFill>
                <a:schemeClr val="tx1"/>
              </a:solidFill>
              <a:miter lim="800000"/>
              <a:headEnd/>
              <a:tailEnd/>
            </a:ln>
          </p:spPr>
          <p:txBody>
            <a:bodyPr wrap="none">
              <a:spAutoFit/>
            </a:bodyPr>
            <a:lstStyle/>
            <a:p>
              <a:pPr algn="ctr">
                <a:buFontTx/>
                <a:buNone/>
              </a:pPr>
              <a:r>
                <a:rPr lang="en-US" sz="1200" b="1" dirty="0">
                  <a:solidFill>
                    <a:srgbClr val="000000"/>
                  </a:solidFill>
                  <a:latin typeface="Arial" charset="0"/>
                  <a:cs typeface="+mn-cs"/>
                </a:rPr>
                <a:t>Mid RMA</a:t>
              </a:r>
            </a:p>
          </p:txBody>
        </p:sp>
        <p:sp>
          <p:nvSpPr>
            <p:cNvPr id="9" name="Text Box 7"/>
            <p:cNvSpPr txBox="1">
              <a:spLocks noChangeArrowheads="1"/>
            </p:cNvSpPr>
            <p:nvPr/>
          </p:nvSpPr>
          <p:spPr bwMode="auto">
            <a:xfrm>
              <a:off x="3736" y="1798"/>
              <a:ext cx="630" cy="175"/>
            </a:xfrm>
            <a:prstGeom prst="rect">
              <a:avLst/>
            </a:prstGeom>
            <a:solidFill>
              <a:schemeClr val="bg1"/>
            </a:solidFill>
            <a:ln w="3175" algn="ctr">
              <a:solidFill>
                <a:schemeClr val="tx1"/>
              </a:solidFill>
              <a:miter lim="800000"/>
              <a:headEnd/>
              <a:tailEnd/>
            </a:ln>
          </p:spPr>
          <p:txBody>
            <a:bodyPr wrap="none">
              <a:spAutoFit/>
            </a:bodyPr>
            <a:lstStyle/>
            <a:p>
              <a:pPr algn="ctr">
                <a:buFontTx/>
                <a:buNone/>
              </a:pPr>
              <a:r>
                <a:rPr lang="en-US" sz="1200" b="1" dirty="0">
                  <a:solidFill>
                    <a:srgbClr val="000000"/>
                  </a:solidFill>
                  <a:latin typeface="Arial" charset="0"/>
                  <a:cs typeface="+mn-cs"/>
                </a:rPr>
                <a:t>China RMA</a:t>
              </a:r>
            </a:p>
          </p:txBody>
        </p:sp>
        <p:sp>
          <p:nvSpPr>
            <p:cNvPr id="10" name="Text Box 8"/>
            <p:cNvSpPr txBox="1">
              <a:spLocks noChangeArrowheads="1"/>
            </p:cNvSpPr>
            <p:nvPr/>
          </p:nvSpPr>
          <p:spPr bwMode="auto">
            <a:xfrm>
              <a:off x="2815" y="2296"/>
              <a:ext cx="405" cy="175"/>
            </a:xfrm>
            <a:prstGeom prst="rect">
              <a:avLst/>
            </a:prstGeom>
            <a:solidFill>
              <a:schemeClr val="bg1"/>
            </a:solidFill>
            <a:ln w="3175" algn="ctr">
              <a:solidFill>
                <a:schemeClr val="tx1"/>
              </a:solidFill>
              <a:miter lim="800000"/>
              <a:headEnd/>
              <a:tailEnd/>
            </a:ln>
          </p:spPr>
          <p:txBody>
            <a:bodyPr wrap="none">
              <a:spAutoFit/>
            </a:bodyPr>
            <a:lstStyle/>
            <a:p>
              <a:pPr algn="ctr">
                <a:buFontTx/>
                <a:buNone/>
              </a:pPr>
              <a:r>
                <a:rPr lang="en-US" sz="1200" b="1" dirty="0">
                  <a:solidFill>
                    <a:srgbClr val="000000"/>
                  </a:solidFill>
                  <a:latin typeface="Arial" charset="0"/>
                  <a:cs typeface="+mn-cs"/>
                </a:rPr>
                <a:t>ARMA</a:t>
              </a:r>
            </a:p>
          </p:txBody>
        </p:sp>
        <p:sp>
          <p:nvSpPr>
            <p:cNvPr id="11" name="Text Box 9"/>
            <p:cNvSpPr txBox="1">
              <a:spLocks noChangeArrowheads="1"/>
            </p:cNvSpPr>
            <p:nvPr/>
          </p:nvSpPr>
          <p:spPr bwMode="auto">
            <a:xfrm>
              <a:off x="4072" y="2798"/>
              <a:ext cx="406" cy="174"/>
            </a:xfrm>
            <a:prstGeom prst="rect">
              <a:avLst/>
            </a:prstGeom>
            <a:solidFill>
              <a:schemeClr val="bg1"/>
            </a:solidFill>
            <a:ln w="3175" algn="ctr">
              <a:solidFill>
                <a:schemeClr val="tx1"/>
              </a:solidFill>
              <a:miter lim="800000"/>
              <a:headEnd/>
              <a:tailEnd/>
            </a:ln>
          </p:spPr>
          <p:txBody>
            <a:bodyPr wrap="none">
              <a:spAutoFit/>
            </a:bodyPr>
            <a:lstStyle/>
            <a:p>
              <a:pPr algn="ctr">
                <a:buFontTx/>
                <a:buNone/>
              </a:pPr>
              <a:r>
                <a:rPr lang="en-US" sz="1200" b="1" dirty="0">
                  <a:solidFill>
                    <a:srgbClr val="000000"/>
                  </a:solidFill>
                  <a:latin typeface="Arial" charset="0"/>
                  <a:cs typeface="+mn-cs"/>
                </a:rPr>
                <a:t>AAMA</a:t>
              </a:r>
            </a:p>
          </p:txBody>
        </p:sp>
        <p:sp>
          <p:nvSpPr>
            <p:cNvPr id="12" name="Text Box 10"/>
            <p:cNvSpPr txBox="1">
              <a:spLocks noChangeArrowheads="1"/>
            </p:cNvSpPr>
            <p:nvPr/>
          </p:nvSpPr>
          <p:spPr bwMode="auto">
            <a:xfrm>
              <a:off x="3616" y="1494"/>
              <a:ext cx="709" cy="175"/>
            </a:xfrm>
            <a:prstGeom prst="rect">
              <a:avLst/>
            </a:prstGeom>
            <a:solidFill>
              <a:schemeClr val="bg1"/>
            </a:solidFill>
            <a:ln w="3175" algn="ctr">
              <a:solidFill>
                <a:schemeClr val="tx1"/>
              </a:solidFill>
              <a:miter lim="800000"/>
              <a:headEnd/>
              <a:tailEnd/>
            </a:ln>
          </p:spPr>
          <p:txBody>
            <a:bodyPr wrap="none">
              <a:spAutoFit/>
            </a:bodyPr>
            <a:lstStyle/>
            <a:p>
              <a:pPr algn="ctr">
                <a:buFontTx/>
                <a:buNone/>
              </a:pPr>
              <a:r>
                <a:rPr lang="en-US" sz="1200" b="1" dirty="0">
                  <a:solidFill>
                    <a:srgbClr val="000000"/>
                  </a:solidFill>
                  <a:latin typeface="Arial" charset="0"/>
                  <a:cs typeface="+mn-cs"/>
                </a:rPr>
                <a:t>Eurasia RMA</a:t>
              </a:r>
            </a:p>
          </p:txBody>
        </p:sp>
        <p:sp>
          <p:nvSpPr>
            <p:cNvPr id="13" name="Text Box 11"/>
            <p:cNvSpPr txBox="1">
              <a:spLocks noChangeArrowheads="1"/>
            </p:cNvSpPr>
            <p:nvPr/>
          </p:nvSpPr>
          <p:spPr bwMode="auto">
            <a:xfrm>
              <a:off x="2233" y="1670"/>
              <a:ext cx="560" cy="175"/>
            </a:xfrm>
            <a:prstGeom prst="rect">
              <a:avLst/>
            </a:prstGeom>
            <a:solidFill>
              <a:schemeClr val="bg1"/>
            </a:solidFill>
            <a:ln w="3175" algn="ctr">
              <a:solidFill>
                <a:schemeClr val="tx1"/>
              </a:solidFill>
              <a:miter lim="800000"/>
              <a:headEnd/>
              <a:tailEnd/>
            </a:ln>
          </p:spPr>
          <p:txBody>
            <a:bodyPr wrap="none">
              <a:spAutoFit/>
            </a:bodyPr>
            <a:lstStyle/>
            <a:p>
              <a:pPr algn="ctr">
                <a:buFontTx/>
                <a:buNone/>
              </a:pPr>
              <a:r>
                <a:rPr lang="en-US" sz="1200" b="1" dirty="0">
                  <a:solidFill>
                    <a:srgbClr val="000000"/>
                  </a:solidFill>
                  <a:latin typeface="Arial" charset="0"/>
                  <a:cs typeface="+mn-cs"/>
                </a:rPr>
                <a:t>NAT CMA</a:t>
              </a:r>
            </a:p>
          </p:txBody>
        </p:sp>
        <p:sp>
          <p:nvSpPr>
            <p:cNvPr id="14" name="Text Box 12"/>
            <p:cNvSpPr txBox="1">
              <a:spLocks noChangeArrowheads="1"/>
            </p:cNvSpPr>
            <p:nvPr/>
          </p:nvSpPr>
          <p:spPr bwMode="auto">
            <a:xfrm>
              <a:off x="2901" y="1862"/>
              <a:ext cx="523" cy="175"/>
            </a:xfrm>
            <a:prstGeom prst="rect">
              <a:avLst/>
            </a:prstGeom>
            <a:solidFill>
              <a:schemeClr val="bg1"/>
            </a:solidFill>
            <a:ln w="3175" algn="ctr">
              <a:solidFill>
                <a:schemeClr val="tx1"/>
              </a:solidFill>
              <a:miter lim="800000"/>
              <a:headEnd/>
              <a:tailEnd/>
            </a:ln>
          </p:spPr>
          <p:txBody>
            <a:bodyPr wrap="none">
              <a:spAutoFit/>
            </a:bodyPr>
            <a:lstStyle/>
            <a:p>
              <a:pPr algn="ctr">
                <a:buFontTx/>
                <a:buNone/>
              </a:pPr>
              <a:r>
                <a:rPr lang="en-US" sz="1200" b="1" dirty="0">
                  <a:solidFill>
                    <a:srgbClr val="000000"/>
                  </a:solidFill>
                  <a:latin typeface="Arial" charset="0"/>
                  <a:cs typeface="+mn-cs"/>
                </a:rPr>
                <a:t>Eur RMA</a:t>
              </a:r>
            </a:p>
          </p:txBody>
        </p:sp>
        <p:sp>
          <p:nvSpPr>
            <p:cNvPr id="15" name="Text Box 13"/>
            <p:cNvSpPr txBox="1">
              <a:spLocks noChangeArrowheads="1"/>
            </p:cNvSpPr>
            <p:nvPr/>
          </p:nvSpPr>
          <p:spPr bwMode="auto">
            <a:xfrm>
              <a:off x="3759" y="2350"/>
              <a:ext cx="405" cy="175"/>
            </a:xfrm>
            <a:prstGeom prst="rect">
              <a:avLst/>
            </a:prstGeom>
            <a:solidFill>
              <a:schemeClr val="bg1"/>
            </a:solidFill>
            <a:ln w="3175" algn="ctr">
              <a:solidFill>
                <a:schemeClr val="tx1"/>
              </a:solidFill>
              <a:miter lim="800000"/>
              <a:headEnd/>
              <a:tailEnd/>
            </a:ln>
          </p:spPr>
          <p:txBody>
            <a:bodyPr wrap="none">
              <a:spAutoFit/>
            </a:bodyPr>
            <a:lstStyle/>
            <a:p>
              <a:pPr algn="ctr">
                <a:buFontTx/>
                <a:buNone/>
              </a:pPr>
              <a:r>
                <a:rPr lang="en-US" sz="1200" b="1" dirty="0">
                  <a:solidFill>
                    <a:srgbClr val="000000"/>
                  </a:solidFill>
                  <a:latin typeface="Arial" charset="0"/>
                  <a:cs typeface="+mn-cs"/>
                </a:rPr>
                <a:t>MAAR</a:t>
              </a:r>
            </a:p>
          </p:txBody>
        </p:sp>
        <p:sp>
          <p:nvSpPr>
            <p:cNvPr id="16" name="Text Box 14"/>
            <p:cNvSpPr txBox="1">
              <a:spLocks noChangeArrowheads="1"/>
            </p:cNvSpPr>
            <p:nvPr/>
          </p:nvSpPr>
          <p:spPr bwMode="auto">
            <a:xfrm>
              <a:off x="1343" y="1806"/>
              <a:ext cx="549" cy="175"/>
            </a:xfrm>
            <a:prstGeom prst="rect">
              <a:avLst/>
            </a:prstGeom>
            <a:solidFill>
              <a:schemeClr val="bg1"/>
            </a:solidFill>
            <a:ln w="3175" algn="ctr">
              <a:solidFill>
                <a:schemeClr val="tx1"/>
              </a:solidFill>
              <a:miter lim="800000"/>
              <a:headEnd/>
              <a:tailEnd/>
            </a:ln>
          </p:spPr>
          <p:txBody>
            <a:bodyPr wrap="none">
              <a:spAutoFit/>
            </a:bodyPr>
            <a:lstStyle/>
            <a:p>
              <a:pPr algn="ctr">
                <a:buFontTx/>
                <a:buNone/>
              </a:pPr>
              <a:r>
                <a:rPr lang="en-US" sz="1200" b="1" dirty="0">
                  <a:solidFill>
                    <a:srgbClr val="000000"/>
                  </a:solidFill>
                  <a:latin typeface="Arial" charset="0"/>
                  <a:cs typeface="+mn-cs"/>
                </a:rPr>
                <a:t>NAARMO</a:t>
              </a:r>
            </a:p>
          </p:txBody>
        </p:sp>
        <p:sp>
          <p:nvSpPr>
            <p:cNvPr id="17" name="Text Box 15"/>
            <p:cNvSpPr txBox="1">
              <a:spLocks noChangeArrowheads="1"/>
            </p:cNvSpPr>
            <p:nvPr/>
          </p:nvSpPr>
          <p:spPr bwMode="auto">
            <a:xfrm>
              <a:off x="436" y="2022"/>
              <a:ext cx="475" cy="175"/>
            </a:xfrm>
            <a:prstGeom prst="rect">
              <a:avLst/>
            </a:prstGeom>
            <a:solidFill>
              <a:schemeClr val="bg1"/>
            </a:solidFill>
            <a:ln w="3175" algn="ctr">
              <a:solidFill>
                <a:schemeClr val="tx1"/>
              </a:solidFill>
              <a:miter lim="800000"/>
              <a:headEnd/>
              <a:tailEnd/>
            </a:ln>
          </p:spPr>
          <p:txBody>
            <a:bodyPr wrap="none">
              <a:spAutoFit/>
            </a:bodyPr>
            <a:lstStyle/>
            <a:p>
              <a:pPr algn="ctr">
                <a:buFontTx/>
                <a:buNone/>
              </a:pPr>
              <a:r>
                <a:rPr lang="en-US" sz="1200" b="1" dirty="0">
                  <a:solidFill>
                    <a:srgbClr val="000000"/>
                  </a:solidFill>
                  <a:latin typeface="Arial" charset="0"/>
                  <a:cs typeface="+mn-cs"/>
                </a:rPr>
                <a:t>PARMO</a:t>
              </a:r>
            </a:p>
          </p:txBody>
        </p:sp>
        <p:sp>
          <p:nvSpPr>
            <p:cNvPr id="18" name="Text Box 16"/>
            <p:cNvSpPr txBox="1">
              <a:spLocks noChangeArrowheads="1"/>
            </p:cNvSpPr>
            <p:nvPr/>
          </p:nvSpPr>
          <p:spPr bwMode="auto">
            <a:xfrm>
              <a:off x="2472" y="2568"/>
              <a:ext cx="459" cy="175"/>
            </a:xfrm>
            <a:prstGeom prst="rect">
              <a:avLst/>
            </a:prstGeom>
            <a:solidFill>
              <a:schemeClr val="bg1"/>
            </a:solidFill>
            <a:ln w="3175" algn="ctr">
              <a:solidFill>
                <a:schemeClr val="tx1"/>
              </a:solidFill>
              <a:miter lim="800000"/>
              <a:headEnd/>
              <a:tailEnd/>
            </a:ln>
          </p:spPr>
          <p:txBody>
            <a:bodyPr wrap="none">
              <a:spAutoFit/>
            </a:bodyPr>
            <a:lstStyle/>
            <a:p>
              <a:pPr algn="ctr">
                <a:buFontTx/>
                <a:buNone/>
              </a:pPr>
              <a:r>
                <a:rPr lang="en-US" sz="1200" b="1" dirty="0">
                  <a:solidFill>
                    <a:srgbClr val="000000"/>
                  </a:solidFill>
                  <a:latin typeface="Arial" charset="0"/>
                  <a:cs typeface="+mn-cs"/>
                </a:rPr>
                <a:t>SATMA</a:t>
              </a:r>
            </a:p>
          </p:txBody>
        </p:sp>
        <p:sp>
          <p:nvSpPr>
            <p:cNvPr id="19" name="Text Box 17"/>
            <p:cNvSpPr txBox="1">
              <a:spLocks noChangeArrowheads="1"/>
            </p:cNvSpPr>
            <p:nvPr/>
          </p:nvSpPr>
          <p:spPr bwMode="auto">
            <a:xfrm>
              <a:off x="4019" y="2038"/>
              <a:ext cx="640" cy="175"/>
            </a:xfrm>
            <a:prstGeom prst="rect">
              <a:avLst/>
            </a:prstGeom>
            <a:solidFill>
              <a:schemeClr val="bg1"/>
            </a:solidFill>
            <a:ln w="3175" algn="ctr">
              <a:solidFill>
                <a:schemeClr val="tx1"/>
              </a:solidFill>
              <a:miter lim="800000"/>
              <a:headEnd/>
              <a:tailEnd/>
            </a:ln>
          </p:spPr>
          <p:txBody>
            <a:bodyPr wrap="none">
              <a:spAutoFit/>
            </a:bodyPr>
            <a:lstStyle/>
            <a:p>
              <a:pPr algn="ctr">
                <a:buFontTx/>
                <a:buNone/>
              </a:pPr>
              <a:r>
                <a:rPr lang="en-US" sz="1200" b="1" dirty="0">
                  <a:solidFill>
                    <a:srgbClr val="000000"/>
                  </a:solidFill>
                  <a:latin typeface="Arial" charset="0"/>
                  <a:cs typeface="+mn-cs"/>
                </a:rPr>
                <a:t>Japan RMA</a:t>
              </a:r>
            </a:p>
          </p:txBody>
        </p:sp>
      </p:grpSp>
      <p:graphicFrame>
        <p:nvGraphicFramePr>
          <p:cNvPr id="20" name="Group 71"/>
          <p:cNvGraphicFramePr>
            <a:graphicFrameLocks noGrp="1"/>
          </p:cNvGraphicFramePr>
          <p:nvPr>
            <p:extLst/>
          </p:nvPr>
        </p:nvGraphicFramePr>
        <p:xfrm>
          <a:off x="45370" y="3827240"/>
          <a:ext cx="3848986" cy="3007933"/>
        </p:xfrm>
        <a:graphic>
          <a:graphicData uri="http://schemas.openxmlformats.org/drawingml/2006/table">
            <a:tbl>
              <a:tblPr>
                <a:tableStyleId>{08FB837D-C827-4EFA-A057-4D05807E0F7C}</a:tableStyleId>
              </a:tblPr>
              <a:tblGrid>
                <a:gridCol w="895664">
                  <a:extLst>
                    <a:ext uri="{9D8B030D-6E8A-4147-A177-3AD203B41FA5}">
                      <a16:colId xmlns:a16="http://schemas.microsoft.com/office/drawing/2014/main" val="20000"/>
                    </a:ext>
                  </a:extLst>
                </a:gridCol>
                <a:gridCol w="2953322">
                  <a:extLst>
                    <a:ext uri="{9D8B030D-6E8A-4147-A177-3AD203B41FA5}">
                      <a16:colId xmlns:a16="http://schemas.microsoft.com/office/drawing/2014/main" val="20001"/>
                    </a:ext>
                  </a:extLst>
                </a:gridCol>
              </a:tblGrid>
              <a:tr h="226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AAMA</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Australian Airspace Monitoring Agency</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ARMA</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African and Indian Ocean (AFI) Regional Monitoring Agency</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6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CARSAMMA</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Caribbean and South American Monitoring Agency</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6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China RMA</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China Regional Monitoring Agency</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6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EurAsia RMA</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Regional Monitoring Agency Eurasia</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26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Eur RMA</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European Regional Monitoring Agency</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6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Japan RMA</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Japan Regional Monitoring Agency</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26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MAAR</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Monitoring Agency for Asia Region</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6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Mid RMA</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Middle East Regional Monitoring Agency </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604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NAARMO</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North American Approvals Registry and Monitoring Org</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26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NAT CMA</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North Atlantic Central Monitoring Agency</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36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PARMO</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Pacific Approvals Registry and Monitoring Organization</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26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SATMA</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u="none" strike="noStrike" cap="none" normalizeH="0" baseline="0" dirty="0" smtClean="0">
                          <a:ln>
                            <a:noFill/>
                          </a:ln>
                          <a:effectLst/>
                        </a:rPr>
                        <a:t>South Atlantic Monitoring Agency</a:t>
                      </a:r>
                      <a:endParaRPr kumimoji="0" lang="en-US" sz="800" b="1" i="0" u="none" strike="noStrike" cap="none" normalizeH="0" baseline="0" dirty="0" smtClean="0">
                        <a:ln>
                          <a:noFill/>
                        </a:ln>
                        <a:solidFill>
                          <a:schemeClr val="tx2"/>
                        </a:solidFill>
                        <a:effectLst/>
                        <a:latin typeface="Arial" charset="0"/>
                      </a:endParaRPr>
                    </a:p>
                  </a:txBody>
                  <a:tcPr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83474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5131309"/>
              </p:ext>
            </p:extLst>
          </p:nvPr>
        </p:nvGraphicFramePr>
        <p:xfrm>
          <a:off x="548698" y="635778"/>
          <a:ext cx="8115010" cy="5090160"/>
        </p:xfrm>
        <a:graphic>
          <a:graphicData uri="http://schemas.openxmlformats.org/drawingml/2006/table">
            <a:tbl>
              <a:tblPr/>
              <a:tblGrid>
                <a:gridCol w="751390">
                  <a:extLst>
                    <a:ext uri="{9D8B030D-6E8A-4147-A177-3AD203B41FA5}">
                      <a16:colId xmlns:a16="http://schemas.microsoft.com/office/drawing/2014/main" val="1678746116"/>
                    </a:ext>
                  </a:extLst>
                </a:gridCol>
                <a:gridCol w="1269014">
                  <a:extLst>
                    <a:ext uri="{9D8B030D-6E8A-4147-A177-3AD203B41FA5}">
                      <a16:colId xmlns:a16="http://schemas.microsoft.com/office/drawing/2014/main" val="2167861211"/>
                    </a:ext>
                  </a:extLst>
                </a:gridCol>
                <a:gridCol w="1469384">
                  <a:extLst>
                    <a:ext uri="{9D8B030D-6E8A-4147-A177-3AD203B41FA5}">
                      <a16:colId xmlns:a16="http://schemas.microsoft.com/office/drawing/2014/main" val="3617275636"/>
                    </a:ext>
                  </a:extLst>
                </a:gridCol>
                <a:gridCol w="935063">
                  <a:extLst>
                    <a:ext uri="{9D8B030D-6E8A-4147-A177-3AD203B41FA5}">
                      <a16:colId xmlns:a16="http://schemas.microsoft.com/office/drawing/2014/main" val="576437230"/>
                    </a:ext>
                  </a:extLst>
                </a:gridCol>
                <a:gridCol w="935063">
                  <a:extLst>
                    <a:ext uri="{9D8B030D-6E8A-4147-A177-3AD203B41FA5}">
                      <a16:colId xmlns:a16="http://schemas.microsoft.com/office/drawing/2014/main" val="2574853644"/>
                    </a:ext>
                  </a:extLst>
                </a:gridCol>
                <a:gridCol w="968458">
                  <a:extLst>
                    <a:ext uri="{9D8B030D-6E8A-4147-A177-3AD203B41FA5}">
                      <a16:colId xmlns:a16="http://schemas.microsoft.com/office/drawing/2014/main" val="628145033"/>
                    </a:ext>
                  </a:extLst>
                </a:gridCol>
                <a:gridCol w="968458">
                  <a:extLst>
                    <a:ext uri="{9D8B030D-6E8A-4147-A177-3AD203B41FA5}">
                      <a16:colId xmlns:a16="http://schemas.microsoft.com/office/drawing/2014/main" val="3742084761"/>
                    </a:ext>
                  </a:extLst>
                </a:gridCol>
                <a:gridCol w="818180">
                  <a:extLst>
                    <a:ext uri="{9D8B030D-6E8A-4147-A177-3AD203B41FA5}">
                      <a16:colId xmlns:a16="http://schemas.microsoft.com/office/drawing/2014/main" val="2971698810"/>
                    </a:ext>
                  </a:extLst>
                </a:gridCol>
              </a:tblGrid>
              <a:tr h="246008">
                <a:tc gridSpan="8">
                  <a:txBody>
                    <a:bodyPr/>
                    <a:lstStyle/>
                    <a:p>
                      <a:pPr algn="ctr" fontAlgn="ctr"/>
                      <a:r>
                        <a:rPr lang="en-US" sz="1600" b="1" i="0" u="none" strike="noStrike">
                          <a:solidFill>
                            <a:srgbClr val="000000"/>
                          </a:solidFill>
                          <a:effectLst/>
                          <a:latin typeface="Calibri" panose="020F0502020204030204" pitchFamily="34" charset="0"/>
                        </a:rPr>
                        <a:t>PBCS ATSP Non-compliance Report Form</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2620248"/>
                  </a:ext>
                </a:extLst>
              </a:tr>
              <a:tr h="256704">
                <a:tc gridSpan="3">
                  <a:txBody>
                    <a:bodyPr/>
                    <a:lstStyle/>
                    <a:p>
                      <a:pPr algn="l" fontAlgn="ctr"/>
                      <a:r>
                        <a:rPr lang="en-US" sz="1400" b="1" i="0" u="none" strike="noStrike">
                          <a:solidFill>
                            <a:srgbClr val="000000"/>
                          </a:solidFill>
                          <a:effectLst/>
                          <a:latin typeface="Calibri" panose="020F0502020204030204" pitchFamily="34" charset="0"/>
                        </a:rPr>
                        <a:t>Report Date: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l" fontAlgn="ctr"/>
                      <a:r>
                        <a:rPr lang="en-US" sz="1600" b="0" i="0" u="none" strike="noStrike">
                          <a:solidFill>
                            <a:srgbClr val="000000"/>
                          </a:solidFill>
                          <a:effectLst/>
                          <a:latin typeface="Calibri" panose="020F0502020204030204" pitchFamily="34" charset="0"/>
                        </a:rPr>
                        <a:t>7/27/2020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7678868"/>
                  </a:ext>
                </a:extLst>
              </a:tr>
              <a:tr h="256704">
                <a:tc gridSpan="3">
                  <a:txBody>
                    <a:bodyPr/>
                    <a:lstStyle/>
                    <a:p>
                      <a:pPr algn="l" fontAlgn="ctr"/>
                      <a:r>
                        <a:rPr lang="en-US" sz="1400" b="1" i="0" u="none" strike="noStrike">
                          <a:solidFill>
                            <a:srgbClr val="000000"/>
                          </a:solidFill>
                          <a:effectLst/>
                          <a:latin typeface="Calibri" panose="020F0502020204030204" pitchFamily="34" charset="0"/>
                        </a:rPr>
                        <a:t>Period of observed non-compliance: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l" fontAlgn="ctr"/>
                      <a:r>
                        <a:rPr lang="en-US" sz="1600" b="0" i="0" u="none" strike="noStrike">
                          <a:solidFill>
                            <a:srgbClr val="000000"/>
                          </a:solidFill>
                          <a:effectLst/>
                          <a:latin typeface="Calibri" panose="020F0502020204030204" pitchFamily="34" charset="0"/>
                        </a:rPr>
                        <a:t>Jan-Mar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0307099"/>
                  </a:ext>
                </a:extLst>
              </a:tr>
              <a:tr h="256704">
                <a:tc gridSpan="3">
                  <a:txBody>
                    <a:bodyPr/>
                    <a:lstStyle/>
                    <a:p>
                      <a:pPr algn="l" fontAlgn="ctr"/>
                      <a:r>
                        <a:rPr lang="en-US" sz="1400" b="1" i="0" u="none" strike="noStrike">
                          <a:solidFill>
                            <a:srgbClr val="000000"/>
                          </a:solidFill>
                          <a:effectLst/>
                          <a:latin typeface="Calibri" panose="020F0502020204030204" pitchFamily="34" charset="0"/>
                        </a:rPr>
                        <a:t>Reporting Air Traffic Service Provider (ATSP):</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l" fontAlgn="ctr"/>
                      <a:r>
                        <a:rPr lang="en-US" sz="1600" b="0" i="0" u="none" strike="noStrike">
                          <a:solidFill>
                            <a:srgbClr val="000000"/>
                          </a:solidFill>
                          <a:effectLst/>
                          <a:latin typeface="Calibri" panose="020F0502020204030204" pitchFamily="34" charset="0"/>
                        </a:rPr>
                        <a:t>FAA - Oakland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2527151"/>
                  </a:ext>
                </a:extLst>
              </a:tr>
              <a:tr h="256704">
                <a:tc gridSpan="3">
                  <a:txBody>
                    <a:bodyPr/>
                    <a:lstStyle/>
                    <a:p>
                      <a:pPr algn="l" fontAlgn="ctr"/>
                      <a:r>
                        <a:rPr lang="en-US" sz="1400" b="1" i="0" u="none" strike="noStrike">
                          <a:solidFill>
                            <a:srgbClr val="000000"/>
                          </a:solidFill>
                          <a:effectLst/>
                          <a:latin typeface="Calibri" panose="020F0502020204030204" pitchFamily="34" charset="0"/>
                        </a:rPr>
                        <a:t>Contact email address(es) at Reporting ATSP:</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l" fontAlgn="ctr"/>
                      <a:r>
                        <a:rPr lang="en-US" sz="1600" b="0" i="0" u="sng" strike="noStrike">
                          <a:solidFill>
                            <a:srgbClr val="0000FF"/>
                          </a:solidFill>
                          <a:effectLst/>
                          <a:latin typeface="Calibri" panose="020F0502020204030204" pitchFamily="34" charset="0"/>
                          <a:hlinkClick r:id="rId2"/>
                        </a:rPr>
                        <a:t>FAAPBCSmonitoring@faa.gov</a:t>
                      </a:r>
                      <a:endParaRPr lang="en-US" sz="1600" b="0" i="0" u="sng" strike="noStrike">
                        <a:solidFill>
                          <a:srgbClr val="0000FF"/>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1647861"/>
                  </a:ext>
                </a:extLst>
              </a:tr>
              <a:tr h="256704">
                <a:tc gridSpan="3">
                  <a:txBody>
                    <a:bodyPr/>
                    <a:lstStyle/>
                    <a:p>
                      <a:pPr algn="l" fontAlgn="ctr"/>
                      <a:r>
                        <a:rPr lang="en-US" sz="1400" b="1" i="0" u="none" strike="noStrike">
                          <a:solidFill>
                            <a:srgbClr val="000000"/>
                          </a:solidFill>
                          <a:effectLst/>
                          <a:latin typeface="Calibri" panose="020F0502020204030204" pitchFamily="34" charset="0"/>
                        </a:rPr>
                        <a:t>Reporting to Regional Monitoring Agency (RMA):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l" fontAlgn="ctr"/>
                      <a:r>
                        <a:rPr lang="en-US" sz="1600" b="0" i="0" u="none" strike="noStrike">
                          <a:solidFill>
                            <a:srgbClr val="000000"/>
                          </a:solidFill>
                          <a:effectLst/>
                          <a:latin typeface="Calibri" panose="020F0502020204030204" pitchFamily="34" charset="0"/>
                        </a:rPr>
                        <a:t>PARMO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65989"/>
                  </a:ext>
                </a:extLst>
              </a:tr>
              <a:tr h="256704">
                <a:tc gridSpan="3">
                  <a:txBody>
                    <a:bodyPr/>
                    <a:lstStyle/>
                    <a:p>
                      <a:pPr algn="l" fontAlgn="b"/>
                      <a:r>
                        <a:rPr lang="en-US" sz="1400" b="1" i="0" u="none" strike="noStrike">
                          <a:solidFill>
                            <a:srgbClr val="000000"/>
                          </a:solidFill>
                          <a:effectLst/>
                          <a:latin typeface="Calibri" panose="020F0502020204030204" pitchFamily="34" charset="0"/>
                        </a:rPr>
                        <a:t>ICAO CODE:</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l" fontAlgn="ctr"/>
                      <a:r>
                        <a:rPr lang="en-US" sz="1600" b="0" i="0" u="none" strike="noStrike">
                          <a:solidFill>
                            <a:srgbClr val="000000"/>
                          </a:solidFill>
                          <a:effectLst/>
                          <a:latin typeface="Calibri" panose="020F0502020204030204" pitchFamily="34" charset="0"/>
                        </a:rPr>
                        <a:t>XXX</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1541853"/>
                  </a:ext>
                </a:extLst>
              </a:tr>
              <a:tr h="256704">
                <a:tc gridSpan="3">
                  <a:txBody>
                    <a:bodyPr/>
                    <a:lstStyle/>
                    <a:p>
                      <a:pPr algn="l" fontAlgn="ctr"/>
                      <a:r>
                        <a:rPr lang="en-US" sz="1400" b="1" i="0" u="none" strike="noStrike">
                          <a:solidFill>
                            <a:srgbClr val="000000"/>
                          </a:solidFill>
                          <a:effectLst/>
                          <a:latin typeface="Calibri" panose="020F0502020204030204" pitchFamily="34" charset="0"/>
                        </a:rPr>
                        <a:t>Airline Operator: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l" fontAlgn="ctr"/>
                      <a:r>
                        <a:rPr lang="en-US" sz="1600" b="0" i="0" u="none" strike="noStrike" dirty="0" smtClean="0">
                          <a:solidFill>
                            <a:srgbClr val="000000"/>
                          </a:solidFill>
                          <a:effectLst/>
                          <a:latin typeface="Calibri" panose="020F0502020204030204" pitchFamily="34" charset="0"/>
                        </a:rPr>
                        <a:t>XXX</a:t>
                      </a:r>
                      <a:r>
                        <a:rPr lang="en-US" sz="1600" b="0" i="0" u="none" strike="noStrike" baseline="0" dirty="0" smtClean="0">
                          <a:solidFill>
                            <a:srgbClr val="000000"/>
                          </a:solidFill>
                          <a:effectLst/>
                          <a:latin typeface="Calibri" panose="020F0502020204030204" pitchFamily="34" charset="0"/>
                        </a:rPr>
                        <a:t> Inc.</a:t>
                      </a:r>
                      <a:endParaRPr lang="en-US" sz="1600" b="0"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223505"/>
                  </a:ext>
                </a:extLst>
              </a:tr>
              <a:tr h="256704">
                <a:tc gridSpan="3">
                  <a:txBody>
                    <a:bodyPr/>
                    <a:lstStyle/>
                    <a:p>
                      <a:pPr algn="l" fontAlgn="ctr"/>
                      <a:r>
                        <a:rPr lang="en-US" sz="1400" b="1" i="0" u="none" strike="noStrike" dirty="0">
                          <a:solidFill>
                            <a:srgbClr val="000000"/>
                          </a:solidFill>
                          <a:effectLst/>
                          <a:latin typeface="Calibri" panose="020F0502020204030204" pitchFamily="34" charset="0"/>
                        </a:rPr>
                        <a:t>State of Operator/Registry:</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l" fontAlgn="ctr"/>
                      <a:r>
                        <a:rPr lang="en-US" sz="1600" b="0" i="0" u="none" strike="noStrike">
                          <a:solidFill>
                            <a:srgbClr val="000000"/>
                          </a:solidFill>
                          <a:effectLst/>
                          <a:latin typeface="Calibri" panose="020F0502020204030204" pitchFamily="34" charset="0"/>
                        </a:rPr>
                        <a:t>United States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9230721"/>
                  </a:ext>
                </a:extLst>
              </a:tr>
              <a:tr h="256704">
                <a:tc gridSpan="8">
                  <a:txBody>
                    <a:bodyPr/>
                    <a:lstStyle/>
                    <a:p>
                      <a:pPr algn="ctr" fontAlgn="ctr"/>
                      <a:r>
                        <a:rPr lang="en-US" sz="1600" b="1" i="0" u="none" strike="noStrike">
                          <a:solidFill>
                            <a:srgbClr val="000000"/>
                          </a:solidFill>
                          <a:effectLst/>
                          <a:latin typeface="Calibri" panose="020F0502020204030204" pitchFamily="34" charset="0"/>
                        </a:rPr>
                        <a:t>PBCS Data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2073949"/>
                  </a:ext>
                </a:extLst>
              </a:tr>
              <a:tr h="395752">
                <a:tc rowSpan="3">
                  <a:txBody>
                    <a:bodyPr/>
                    <a:lstStyle/>
                    <a:p>
                      <a:pPr algn="ctr" fontAlgn="ctr"/>
                      <a:r>
                        <a:rPr lang="en-US" sz="1100" b="1" i="0" u="none" strike="noStrike">
                          <a:solidFill>
                            <a:srgbClr val="000000"/>
                          </a:solidFill>
                          <a:effectLst/>
                          <a:latin typeface="Calibri" panose="020F0502020204030204" pitchFamily="34" charset="0"/>
                        </a:rPr>
                        <a:t>FIR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100" b="1" i="0" u="none" strike="noStrike">
                          <a:solidFill>
                            <a:srgbClr val="000000"/>
                          </a:solidFill>
                          <a:effectLst/>
                          <a:latin typeface="Calibri" panose="020F0502020204030204" pitchFamily="34" charset="0"/>
                        </a:rPr>
                        <a:t>4-letter ICAO Aircraft Type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100" b="1" i="0" u="none" strike="noStrike">
                          <a:solidFill>
                            <a:srgbClr val="000000"/>
                          </a:solidFill>
                          <a:effectLst/>
                          <a:latin typeface="Calibri" panose="020F0502020204030204" pitchFamily="34" charset="0"/>
                        </a:rPr>
                        <a:t>Registration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100" b="1" i="0" u="none" strike="noStrike">
                          <a:solidFill>
                            <a:srgbClr val="000000"/>
                          </a:solidFill>
                          <a:effectLst/>
                          <a:latin typeface="Calibri" panose="020F0502020204030204" pitchFamily="34" charset="0"/>
                        </a:rPr>
                        <a:t>ADS-C downlink Message Counts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95% RSP 180 Benchmark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100" b="1" i="0" u="none" strike="noStrike">
                          <a:solidFill>
                            <a:srgbClr val="000000"/>
                          </a:solidFill>
                          <a:effectLst/>
                          <a:latin typeface="Calibri" panose="020F0502020204030204" pitchFamily="34" charset="0"/>
                        </a:rPr>
                        <a:t>CPDLC Transaction Counts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95% RCP 240 benchmark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100" b="1" i="0" u="none" strike="noStrike">
                          <a:solidFill>
                            <a:srgbClr val="000000"/>
                          </a:solidFill>
                          <a:effectLst/>
                          <a:latin typeface="Calibri" panose="020F0502020204030204" pitchFamily="34" charset="0"/>
                        </a:rPr>
                        <a:t>Issue code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358572"/>
                  </a:ext>
                </a:extLst>
              </a:tr>
              <a:tr h="2567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ASP</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ACP</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560191"/>
                  </a:ext>
                </a:extLst>
              </a:tr>
              <a:tr h="2567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&lt;=90 sec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&lt;=180 sec</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3094010"/>
                  </a:ext>
                </a:extLst>
              </a:tr>
              <a:tr h="256704">
                <a:tc>
                  <a:txBody>
                    <a:bodyPr/>
                    <a:lstStyle/>
                    <a:p>
                      <a:pPr algn="l" fontAlgn="b"/>
                      <a:r>
                        <a:rPr lang="en-US" sz="1400" b="0" i="0" u="none" strike="noStrike">
                          <a:solidFill>
                            <a:srgbClr val="000000"/>
                          </a:solidFill>
                          <a:effectLst/>
                          <a:latin typeface="Calibri" panose="020F0502020204030204" pitchFamily="34" charset="0"/>
                        </a:rPr>
                        <a:t>KZAK</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B772</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Reg 1</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effectLst/>
                          <a:latin typeface="Calibri" panose="020F0502020204030204" pitchFamily="34" charset="0"/>
                        </a:rPr>
                        <a:t>410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effectLst/>
                          <a:latin typeface="Calibri" panose="020F0502020204030204" pitchFamily="34" charset="0"/>
                        </a:rPr>
                        <a:t>93.41%</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en-US" sz="1400" b="0" i="0" u="none" strike="noStrike">
                          <a:solidFill>
                            <a:srgbClr val="000000"/>
                          </a:solidFill>
                          <a:effectLst/>
                          <a:latin typeface="Calibri" panose="020F0502020204030204" pitchFamily="34" charset="0"/>
                        </a:rPr>
                        <a:t>25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96.00%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t"/>
                      <a:r>
                        <a:rPr lang="en-US" sz="1400" b="0" i="0" u="none" strike="noStrike">
                          <a:solidFill>
                            <a:srgbClr val="000000"/>
                          </a:solidFill>
                          <a:effectLst/>
                          <a:latin typeface="Calibri" panose="020F0502020204030204" pitchFamily="34" charset="0"/>
                        </a:rPr>
                        <a:t>(*1)(*3)</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3583327349"/>
                  </a:ext>
                </a:extLst>
              </a:tr>
              <a:tr h="256704">
                <a:tc>
                  <a:txBody>
                    <a:bodyPr/>
                    <a:lstStyle/>
                    <a:p>
                      <a:pPr algn="l" fontAlgn="b"/>
                      <a:r>
                        <a:rPr lang="en-US" sz="1400" b="0" i="0" u="none" strike="noStrike">
                          <a:solidFill>
                            <a:srgbClr val="000000"/>
                          </a:solidFill>
                          <a:effectLst/>
                          <a:latin typeface="Calibri" panose="020F0502020204030204" pitchFamily="34" charset="0"/>
                        </a:rPr>
                        <a:t>KZAK</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B772</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Reg 2</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effectLst/>
                          <a:latin typeface="Calibri" panose="020F0502020204030204" pitchFamily="34" charset="0"/>
                        </a:rPr>
                        <a:t>290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effectLst/>
                          <a:latin typeface="Calibri" panose="020F0502020204030204" pitchFamily="34" charset="0"/>
                        </a:rPr>
                        <a:t>94.48%</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en-US" sz="1400" b="0" i="0" u="none" strike="noStrike">
                          <a:solidFill>
                            <a:srgbClr val="000000"/>
                          </a:solidFill>
                          <a:effectLst/>
                          <a:latin typeface="Calibri" panose="020F0502020204030204" pitchFamily="34" charset="0"/>
                        </a:rPr>
                        <a:t>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95.24%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t"/>
                      <a:r>
                        <a:rPr lang="en-US" sz="1400" b="0" i="0" u="none" strike="noStrike" dirty="0">
                          <a:solidFill>
                            <a:srgbClr val="000000"/>
                          </a:solidFill>
                          <a:effectLst/>
                          <a:latin typeface="Calibri" panose="020F0502020204030204" pitchFamily="34" charset="0"/>
                        </a:rPr>
                        <a:t>(*1)</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05033438"/>
                  </a:ext>
                </a:extLst>
              </a:tr>
            </a:tbl>
          </a:graphicData>
        </a:graphic>
      </p:graphicFrame>
    </p:spTree>
    <p:extLst>
      <p:ext uri="{BB962C8B-B14F-4D97-AF65-F5344CB8AC3E}">
        <p14:creationId xmlns:p14="http://schemas.microsoft.com/office/powerpoint/2010/main" val="2451188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69439018"/>
              </p:ext>
            </p:extLst>
          </p:nvPr>
        </p:nvGraphicFramePr>
        <p:xfrm>
          <a:off x="0" y="62201"/>
          <a:ext cx="9144000" cy="6773378"/>
        </p:xfrm>
        <a:graphic>
          <a:graphicData uri="http://schemas.openxmlformats.org/drawingml/2006/table">
            <a:tbl>
              <a:tblPr/>
              <a:tblGrid>
                <a:gridCol w="2072948">
                  <a:extLst>
                    <a:ext uri="{9D8B030D-6E8A-4147-A177-3AD203B41FA5}">
                      <a16:colId xmlns:a16="http://schemas.microsoft.com/office/drawing/2014/main" val="2302430133"/>
                    </a:ext>
                  </a:extLst>
                </a:gridCol>
                <a:gridCol w="3155486">
                  <a:extLst>
                    <a:ext uri="{9D8B030D-6E8A-4147-A177-3AD203B41FA5}">
                      <a16:colId xmlns:a16="http://schemas.microsoft.com/office/drawing/2014/main" val="3460676363"/>
                    </a:ext>
                  </a:extLst>
                </a:gridCol>
                <a:gridCol w="3915566">
                  <a:extLst>
                    <a:ext uri="{9D8B030D-6E8A-4147-A177-3AD203B41FA5}">
                      <a16:colId xmlns:a16="http://schemas.microsoft.com/office/drawing/2014/main" val="3755867639"/>
                    </a:ext>
                  </a:extLst>
                </a:gridCol>
              </a:tblGrid>
              <a:tr h="242600">
                <a:tc>
                  <a:txBody>
                    <a:bodyPr/>
                    <a:lstStyle/>
                    <a:p>
                      <a:pPr algn="ctr" fontAlgn="ctr"/>
                      <a:r>
                        <a:rPr lang="en-US" sz="1400" b="1" i="0" u="none" strike="noStrike">
                          <a:solidFill>
                            <a:srgbClr val="000000"/>
                          </a:solidFill>
                          <a:effectLst/>
                          <a:latin typeface="Calibri" panose="020F0502020204030204" pitchFamily="34" charset="0"/>
                        </a:rPr>
                        <a:t>Issue code</a:t>
                      </a:r>
                    </a:p>
                  </a:txBody>
                  <a:tcPr marL="3840" marR="3840" marT="38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sz="1400" b="1" i="0" u="none" strike="noStrike" dirty="0">
                          <a:solidFill>
                            <a:srgbClr val="000000"/>
                          </a:solidFill>
                          <a:effectLst/>
                          <a:latin typeface="Calibri" panose="020F0502020204030204" pitchFamily="34" charset="0"/>
                        </a:rPr>
                        <a:t>Explanation</a:t>
                      </a:r>
                    </a:p>
                  </a:txBody>
                  <a:tcPr marL="3840" marR="3840" marT="38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sz="1400" b="1" i="0" u="none" strike="noStrike" dirty="0">
                          <a:solidFill>
                            <a:srgbClr val="000000"/>
                          </a:solidFill>
                          <a:effectLst/>
                          <a:latin typeface="Calibri" panose="020F0502020204030204" pitchFamily="34" charset="0"/>
                        </a:rPr>
                        <a:t>Recommendation(s)</a:t>
                      </a:r>
                    </a:p>
                  </a:txBody>
                  <a:tcPr marL="3840" marR="3840" marT="38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976567512"/>
                  </a:ext>
                </a:extLst>
              </a:tr>
              <a:tr h="526878">
                <a:tc>
                  <a:txBody>
                    <a:bodyPr/>
                    <a:lstStyle/>
                    <a:p>
                      <a:pPr algn="l" fontAlgn="t"/>
                      <a:r>
                        <a:rPr lang="en-US" sz="1200" b="0" i="0" u="none" strike="noStrike">
                          <a:solidFill>
                            <a:srgbClr val="000000"/>
                          </a:solidFill>
                          <a:effectLst/>
                          <a:latin typeface="Calibri" panose="020F0502020204030204" pitchFamily="34" charset="0"/>
                        </a:rPr>
                        <a:t>(*1)  Delayed reports around VHF/SAT transitions.</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t"/>
                      <a:r>
                        <a:rPr lang="en-US" sz="900" b="0" i="0" u="none" strike="noStrike" dirty="0">
                          <a:solidFill>
                            <a:srgbClr val="000000"/>
                          </a:solidFill>
                          <a:effectLst/>
                          <a:latin typeface="Calibri" panose="020F0502020204030204" pitchFamily="34" charset="0"/>
                        </a:rPr>
                        <a:t>This note is used when ADS-C or CPDLC reports are observed with delays when there is mixed media usage in the sequence of reports before, at or after the delayed reports (ex.: VHF/VHF/SAT/VHF/SAT).</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 Review "NAT OPS Bulletin 2019_003: Data Link Performance Improvement Options" and recommended solutions/actions (Problem/Issue #2).</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11318604"/>
                  </a:ext>
                </a:extLst>
              </a:tr>
              <a:tr h="919290">
                <a:tc>
                  <a:txBody>
                    <a:bodyPr/>
                    <a:lstStyle/>
                    <a:p>
                      <a:pPr algn="l" fontAlgn="t"/>
                      <a:r>
                        <a:rPr lang="en-US" sz="1200" b="0" i="0" u="none" strike="noStrike">
                          <a:solidFill>
                            <a:srgbClr val="000000"/>
                          </a:solidFill>
                          <a:effectLst/>
                          <a:latin typeface="Calibri" panose="020F0502020204030204" pitchFamily="34" charset="0"/>
                        </a:rPr>
                        <a:t>(*2)  Delayed reports via HF media.</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BD97"/>
                    </a:solidFill>
                  </a:tcPr>
                </a:tc>
                <a:tc>
                  <a:txBody>
                    <a:bodyPr/>
                    <a:lstStyle/>
                    <a:p>
                      <a:pPr algn="l" fontAlgn="t"/>
                      <a:r>
                        <a:rPr lang="en-US" sz="900" b="0" i="0" u="none" strike="noStrike">
                          <a:solidFill>
                            <a:srgbClr val="000000"/>
                          </a:solidFill>
                          <a:effectLst/>
                          <a:latin typeface="Calibri" panose="020F0502020204030204" pitchFamily="34" charset="0"/>
                        </a:rPr>
                        <a:t>This note is used when delayed ADS-C or CPDLC reports are observed to be delivered via HF data link (HFDL) or near reports delivered via HFDL. Check whether this appears to be a SATCOM failure with one flight or a period during the flight, or more continuous, intermittent use of HFDL. Potential issue with aircraft media priority settings.</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 Review "NAT OPS Bulletin 2019_003: Data Link Performance Improvement Options" and recommended solutions/actions (Problem/Issue #1, #4, #9). </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 Review all Service Information Letters (SILs) and Software Bulletins (SBs) released from Satcom avionics manufacturers, particularly advice on Operator Requirement Table (ORT) set-up.</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 Operator should be aware that HFDL DOES NOT meet the RCP/RSP criterias for PBCS operations.</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7248452"/>
                  </a:ext>
                </a:extLst>
              </a:tr>
              <a:tr h="919290">
                <a:tc>
                  <a:txBody>
                    <a:bodyPr/>
                    <a:lstStyle/>
                    <a:p>
                      <a:pPr algn="l" fontAlgn="t"/>
                      <a:r>
                        <a:rPr lang="en-US" sz="1200" b="0" i="0" u="none" strike="noStrike">
                          <a:solidFill>
                            <a:srgbClr val="000000"/>
                          </a:solidFill>
                          <a:effectLst/>
                          <a:latin typeface="Calibri" panose="020F0502020204030204" pitchFamily="34" charset="0"/>
                        </a:rPr>
                        <a:t>(*3) Delayed reports due to Inmarsat satellite to satellite transition (aircraft) or satellite problems (network). </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l" fontAlgn="t"/>
                      <a:r>
                        <a:rPr lang="en-US" sz="900" b="0" i="0" u="none" strike="noStrike">
                          <a:solidFill>
                            <a:srgbClr val="000000"/>
                          </a:solidFill>
                          <a:effectLst/>
                          <a:latin typeface="Calibri" panose="020F0502020204030204" pitchFamily="34" charset="0"/>
                        </a:rPr>
                        <a:t>This note is used when ADS-C or CPDLC reports are observed with delays and its noticed that there is a switch sequence between different or same Inmarsat satellite paths (Ex.:  XXF/XXH/XXF/XXH). One known area where this occurs in the NAT is at 30W longitude. If multiple aircraft observed with same issue around same time, may be a network-related issue and ATSP may want to report to FANS-CRA/DLMA.</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  Review all Service Information Letters (SILs) and Software Bulletins (SBs) released from Satcom avionics manufacturers, particularly advice on Operator Requirement Table (ORT) set-up. </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 Check with contracted Data Link Service Provider and Satellite Service Provider for possible coverage problems.</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94707247"/>
                  </a:ext>
                </a:extLst>
              </a:tr>
              <a:tr h="577329">
                <a:tc>
                  <a:txBody>
                    <a:bodyPr/>
                    <a:lstStyle/>
                    <a:p>
                      <a:pPr algn="l" fontAlgn="t"/>
                      <a:r>
                        <a:rPr lang="en-US" sz="1200" b="0" i="0" u="none" strike="noStrike">
                          <a:solidFill>
                            <a:srgbClr val="000000"/>
                          </a:solidFill>
                          <a:effectLst/>
                          <a:latin typeface="Calibri" panose="020F0502020204030204" pitchFamily="34" charset="0"/>
                        </a:rPr>
                        <a:t>(*4) Delayed reports due to Iridium avionics (aircraft) or satellite problems (network). </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8B7"/>
                    </a:solidFill>
                  </a:tcPr>
                </a:tc>
                <a:tc>
                  <a:txBody>
                    <a:bodyPr/>
                    <a:lstStyle/>
                    <a:p>
                      <a:pPr algn="l" fontAlgn="t"/>
                      <a:r>
                        <a:rPr lang="en-US" sz="900" b="0" i="0" u="none" strike="noStrike">
                          <a:solidFill>
                            <a:srgbClr val="000000"/>
                          </a:solidFill>
                          <a:effectLst/>
                          <a:latin typeface="Calibri" panose="020F0502020204030204" pitchFamily="34" charset="0"/>
                        </a:rPr>
                        <a:t>This note is used when ADS-C or CPDLC reports are observed with delays via Iridium satellite paths (IG1, IGW1). If multiple aircraft observed with same issue around same time, may be a network-related issue and ATSP may want to report to FANS-CRA/DLMA.</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 Check for SATCOM radio/unit problems.</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520074212"/>
                  </a:ext>
                </a:extLst>
              </a:tr>
              <a:tr h="919290">
                <a:tc>
                  <a:txBody>
                    <a:bodyPr/>
                    <a:lstStyle/>
                    <a:p>
                      <a:pPr algn="l" fontAlgn="t"/>
                      <a:r>
                        <a:rPr lang="en-US" sz="1200" b="0" i="0" u="none" strike="noStrike">
                          <a:solidFill>
                            <a:srgbClr val="000000"/>
                          </a:solidFill>
                          <a:effectLst/>
                          <a:latin typeface="Calibri" panose="020F0502020204030204" pitchFamily="34" charset="0"/>
                        </a:rPr>
                        <a:t>(*5) Reported only on VHF and/or HF.</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4BC"/>
                    </a:solidFill>
                  </a:tcPr>
                </a:tc>
                <a:tc>
                  <a:txBody>
                    <a:bodyPr/>
                    <a:lstStyle/>
                    <a:p>
                      <a:pPr algn="l" fontAlgn="t"/>
                      <a:r>
                        <a:rPr lang="en-US" sz="900" b="0" i="0" u="none" strike="noStrike">
                          <a:solidFill>
                            <a:srgbClr val="000000"/>
                          </a:solidFill>
                          <a:effectLst/>
                          <a:latin typeface="Calibri" panose="020F0502020204030204" pitchFamily="34" charset="0"/>
                        </a:rPr>
                        <a:t>This note is used when delayed ADS-C reports or CPDLC messages are observed via VHF and/or HF only (no SATCOM). This might indicate that SATCOM unit is defective or became unavailable during flight. Check if this issue is observed during one flight or part of one flight only, or whether it is an ongoing problem. If not observed on subsequent flights, the issue may have been addressed.</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 Operator should not declare PBCS if SATCOM not available.</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 Check for SATCOM radio/unit problems.</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 Flight crew should inform ATC if SATCOM becomes unavailable during flight.</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5473100"/>
                  </a:ext>
                </a:extLst>
              </a:tr>
              <a:tr h="526878">
                <a:tc>
                  <a:txBody>
                    <a:bodyPr/>
                    <a:lstStyle/>
                    <a:p>
                      <a:pPr algn="l" fontAlgn="t"/>
                      <a:r>
                        <a:rPr lang="en-US" sz="1200" b="0" i="0" u="none" strike="noStrike">
                          <a:solidFill>
                            <a:srgbClr val="000000"/>
                          </a:solidFill>
                          <a:effectLst/>
                          <a:latin typeface="Calibri" panose="020F0502020204030204" pitchFamily="34" charset="0"/>
                        </a:rPr>
                        <a:t>(*6) Poor ACP due to high PORT.</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A"/>
                    </a:solidFill>
                  </a:tcPr>
                </a:tc>
                <a:tc>
                  <a:txBody>
                    <a:bodyPr/>
                    <a:lstStyle/>
                    <a:p>
                      <a:pPr algn="l" fontAlgn="t"/>
                      <a:r>
                        <a:rPr lang="en-US" sz="900" b="0" i="0" u="none" strike="noStrike">
                          <a:solidFill>
                            <a:srgbClr val="000000"/>
                          </a:solidFill>
                          <a:effectLst/>
                          <a:latin typeface="Calibri" panose="020F0502020204030204" pitchFamily="34" charset="0"/>
                        </a:rPr>
                        <a:t>This note is used when its found that the delayed CPDLC transactions are caused by high pilot operational response time (PORT).</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 Review "NAT OPS Bulletin 2019_003: Data Link Performance Improvement Options" and recommended solutions/actions (Problem/Issue #6).</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 Review procedures to reduce pilot operational response time (PORT) to CPDLC messages.</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67436858"/>
                  </a:ext>
                </a:extLst>
              </a:tr>
              <a:tr h="788486">
                <a:tc>
                  <a:txBody>
                    <a:bodyPr/>
                    <a:lstStyle/>
                    <a:p>
                      <a:pPr algn="l" fontAlgn="t"/>
                      <a:r>
                        <a:rPr lang="en-US" sz="1200" b="0" i="0" u="none" strike="noStrike">
                          <a:solidFill>
                            <a:srgbClr val="000000"/>
                          </a:solidFill>
                          <a:effectLst/>
                          <a:latin typeface="Calibri" panose="020F0502020204030204" pitchFamily="34" charset="0"/>
                        </a:rPr>
                        <a:t>(*7) Aircraft data link connection problems detected.</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a:txBody>
                    <a:bodyPr/>
                    <a:lstStyle/>
                    <a:p>
                      <a:pPr algn="l" fontAlgn="t"/>
                      <a:r>
                        <a:rPr lang="en-US" sz="900" b="0" i="0" u="none" strike="noStrike">
                          <a:solidFill>
                            <a:srgbClr val="000000"/>
                          </a:solidFill>
                          <a:effectLst/>
                          <a:latin typeface="Calibri" panose="020F0502020204030204" pitchFamily="34" charset="0"/>
                        </a:rPr>
                        <a:t>This note is used when we can identify that delays happened on periods that disconnections and reconnections have been performed. Check whether this appears to be a problem with one flight or a period during one flight, or whether it is an ongoing problem. If problem is not observed on later flights, the issue may have been addressed.</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 Review "NAT OPS Bulletin 2019_003: Data Link Performance Improvement Options" and recommended solutions/actions (Problem/Issue #8 unknown cause).</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427250063"/>
                  </a:ext>
                </a:extLst>
              </a:tr>
              <a:tr h="577329">
                <a:tc>
                  <a:txBody>
                    <a:bodyPr/>
                    <a:lstStyle/>
                    <a:p>
                      <a:pPr algn="l" fontAlgn="t"/>
                      <a:r>
                        <a:rPr lang="en-US" sz="1200" b="0" i="0" u="none" strike="noStrike">
                          <a:solidFill>
                            <a:srgbClr val="000000"/>
                          </a:solidFill>
                          <a:effectLst/>
                          <a:latin typeface="Calibri" panose="020F0502020204030204" pitchFamily="34" charset="0"/>
                        </a:rPr>
                        <a:t>(*8) Delays related to specific VHF station.</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t"/>
                      <a:r>
                        <a:rPr lang="en-US" sz="900" b="0" i="0" u="none" strike="noStrike">
                          <a:solidFill>
                            <a:srgbClr val="000000"/>
                          </a:solidFill>
                          <a:effectLst/>
                          <a:latin typeface="Calibri" panose="020F0502020204030204" pitchFamily="34" charset="0"/>
                        </a:rPr>
                        <a:t>This note is used when the delayed ADS-C reports and CPDLC messages are observed via a specific VHF ground station. If multiple aircraft observed with same issue, ATSP may want to report to FANS-CRA/DLMA as a VHF station issue.</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 Review "NAT OPS Bulletin 2019_003: Data Link Performance Improvement Options" and recommended solutions/actions (Problem/Issue #2).</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58909669"/>
                  </a:ext>
                </a:extLst>
              </a:tr>
              <a:tr h="526878">
                <a:tc>
                  <a:txBody>
                    <a:bodyPr/>
                    <a:lstStyle/>
                    <a:p>
                      <a:pPr algn="l" fontAlgn="t"/>
                      <a:r>
                        <a:rPr lang="en-US" sz="1200" b="0" i="0" u="none" strike="noStrike" dirty="0">
                          <a:solidFill>
                            <a:srgbClr val="000000"/>
                          </a:solidFill>
                          <a:effectLst/>
                          <a:latin typeface="Calibri" panose="020F0502020204030204" pitchFamily="34" charset="0"/>
                        </a:rPr>
                        <a:t>(*9) FMS time before ATC uplink time.  Clock setting not </a:t>
                      </a:r>
                      <a:r>
                        <a:rPr lang="en-US" sz="1200" b="0" i="0" u="none" strike="noStrike" dirty="0" err="1">
                          <a:solidFill>
                            <a:srgbClr val="000000"/>
                          </a:solidFill>
                          <a:effectLst/>
                          <a:latin typeface="Calibri" panose="020F0502020204030204" pitchFamily="34" charset="0"/>
                        </a:rPr>
                        <a:t>syncronized</a:t>
                      </a:r>
                      <a:r>
                        <a:rPr lang="en-US" sz="1200" b="0" i="0" u="none" strike="noStrike" dirty="0">
                          <a:solidFill>
                            <a:srgbClr val="000000"/>
                          </a:solidFill>
                          <a:effectLst/>
                          <a:latin typeface="Calibri" panose="020F0502020204030204" pitchFamily="34" charset="0"/>
                        </a:rPr>
                        <a:t> with GPS. </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t"/>
                      <a:r>
                        <a:rPr lang="en-US" sz="900" b="0" i="0" u="none" strike="noStrike">
                          <a:solidFill>
                            <a:srgbClr val="000000"/>
                          </a:solidFill>
                          <a:effectLst/>
                          <a:latin typeface="Calibri" panose="020F0502020204030204" pitchFamily="34" charset="0"/>
                        </a:rPr>
                        <a:t>This note is used when its found that the FMS response time is earlier than the ATC uplink time. According to aircraft manufacturers this happens when clock is set manually and not being set by synchronization with GPS source.</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 Review procedures for clock settings to be set to GPS clock instead of manual set of clock. </a:t>
                      </a:r>
                    </a:p>
                  </a:txBody>
                  <a:tcPr marL="3840" marR="3840" marT="38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48344697"/>
                  </a:ext>
                </a:extLst>
              </a:tr>
            </a:tbl>
          </a:graphicData>
        </a:graphic>
      </p:graphicFrame>
    </p:spTree>
    <p:extLst>
      <p:ext uri="{BB962C8B-B14F-4D97-AF65-F5344CB8AC3E}">
        <p14:creationId xmlns:p14="http://schemas.microsoft.com/office/powerpoint/2010/main" val="2151146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8625" y="232728"/>
            <a:ext cx="8472488" cy="609600"/>
          </a:xfrm>
        </p:spPr>
        <p:txBody>
          <a:bodyPr/>
          <a:lstStyle/>
          <a:p>
            <a:r>
              <a:rPr lang="en-US" sz="3600" dirty="0"/>
              <a:t>Monthly non-compliance monitoring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6272085"/>
              </p:ext>
            </p:extLst>
          </p:nvPr>
        </p:nvGraphicFramePr>
        <p:xfrm>
          <a:off x="543643" y="1203586"/>
          <a:ext cx="7658248" cy="4624558"/>
        </p:xfrm>
        <a:graphic>
          <a:graphicData uri="http://schemas.openxmlformats.org/drawingml/2006/table">
            <a:tbl>
              <a:tblPr firstRow="1" firstCol="1" bandRow="1">
                <a:tableStyleId>{9DCAF9ED-07DC-4A11-8D7F-57B35C25682E}</a:tableStyleId>
              </a:tblPr>
              <a:tblGrid>
                <a:gridCol w="5428607">
                  <a:extLst>
                    <a:ext uri="{9D8B030D-6E8A-4147-A177-3AD203B41FA5}">
                      <a16:colId xmlns:a16="http://schemas.microsoft.com/office/drawing/2014/main" val="183561216"/>
                    </a:ext>
                  </a:extLst>
                </a:gridCol>
                <a:gridCol w="2229641">
                  <a:extLst>
                    <a:ext uri="{9D8B030D-6E8A-4147-A177-3AD203B41FA5}">
                      <a16:colId xmlns:a16="http://schemas.microsoft.com/office/drawing/2014/main" val="2420824771"/>
                    </a:ext>
                  </a:extLst>
                </a:gridCol>
              </a:tblGrid>
              <a:tr h="614699">
                <a:tc>
                  <a:txBody>
                    <a:bodyPr/>
                    <a:lstStyle/>
                    <a:p>
                      <a:pPr marL="0" marR="0">
                        <a:spcBef>
                          <a:spcPts val="0"/>
                        </a:spcBef>
                        <a:spcAft>
                          <a:spcPts val="0"/>
                        </a:spcAft>
                      </a:pPr>
                      <a:r>
                        <a:rPr lang="en-US" sz="1800" dirty="0">
                          <a:effectLst/>
                        </a:rPr>
                        <a:t>Monitoring period: </a:t>
                      </a:r>
                      <a:r>
                        <a:rPr lang="en-US" sz="1800" dirty="0" smtClean="0">
                          <a:effectLst/>
                        </a:rPr>
                        <a:t>Jan-Mar 2020</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99770647"/>
                  </a:ext>
                </a:extLst>
              </a:tr>
              <a:tr h="614699">
                <a:tc>
                  <a:txBody>
                    <a:bodyPr/>
                    <a:lstStyle/>
                    <a:p>
                      <a:pPr marL="0" marR="0">
                        <a:spcBef>
                          <a:spcPts val="0"/>
                        </a:spcBef>
                        <a:spcAft>
                          <a:spcPts val="0"/>
                        </a:spcAft>
                      </a:pPr>
                      <a:r>
                        <a:rPr lang="en-US" sz="1800" dirty="0">
                          <a:effectLst/>
                        </a:rPr>
                        <a:t>Airspace: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smtClean="0">
                          <a:effectLst/>
                        </a:rPr>
                        <a:t>Oakland</a:t>
                      </a:r>
                      <a:endParaRPr lang="en-US" sz="1800" b="1" dirty="0">
                        <a:solidFill>
                          <a:srgbClr val="FF66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9282392"/>
                  </a:ext>
                </a:extLst>
              </a:tr>
              <a:tr h="848790">
                <a:tc>
                  <a:txBody>
                    <a:bodyPr/>
                    <a:lstStyle/>
                    <a:p>
                      <a:pPr marL="0" marR="0" algn="l">
                        <a:spcBef>
                          <a:spcPts val="0"/>
                        </a:spcBef>
                        <a:spcAft>
                          <a:spcPts val="0"/>
                        </a:spcAft>
                      </a:pPr>
                      <a:r>
                        <a:rPr lang="en-US" sz="1800" dirty="0">
                          <a:effectLst/>
                        </a:rPr>
                        <a:t>Total aircraft </a:t>
                      </a:r>
                      <a:r>
                        <a:rPr lang="en-US" sz="1800" dirty="0" smtClean="0">
                          <a:effectLst/>
                        </a:rPr>
                        <a:t>observed using data link</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800" dirty="0" smtClean="0">
                          <a:effectLst/>
                        </a:rPr>
                        <a:t>2418</a:t>
                      </a:r>
                      <a:endParaRPr lang="en-US" sz="1800" b="1" dirty="0">
                        <a:solidFill>
                          <a:srgbClr val="FF6600"/>
                        </a:solidFill>
                        <a:effectLst/>
                        <a:latin typeface="Calibri" panose="020F0502020204030204" pitchFamily="34" charset="0"/>
                        <a:ea typeface="Calibri" panose="020F0502020204030204" pitchFamily="34" charset="0"/>
                        <a:cs typeface="Calibri" panose="020F0502020204030204" pitchFamily="34" charset="0"/>
                      </a:endParaRPr>
                    </a:p>
                  </a:txBody>
                  <a:tcPr marL="137160" marR="137160" marT="137160" marB="137160" anchor="ctr"/>
                </a:tc>
                <a:extLst>
                  <a:ext uri="{0D108BD9-81ED-4DB2-BD59-A6C34878D82A}">
                    <a16:rowId xmlns:a16="http://schemas.microsoft.com/office/drawing/2014/main" val="4144569938"/>
                  </a:ext>
                </a:extLst>
              </a:tr>
              <a:tr h="848790">
                <a:tc>
                  <a:txBody>
                    <a:bodyPr/>
                    <a:lstStyle/>
                    <a:p>
                      <a:pPr marL="0" marR="0" algn="l">
                        <a:spcBef>
                          <a:spcPts val="0"/>
                        </a:spcBef>
                        <a:spcAft>
                          <a:spcPts val="0"/>
                        </a:spcAft>
                      </a:pPr>
                      <a:r>
                        <a:rPr lang="en-US" sz="1800" dirty="0" smtClean="0">
                          <a:effectLst/>
                        </a:rPr>
                        <a:t>Have 100 or more ADS-C downlink reports and/or CPDLC transactions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800" dirty="0" smtClean="0">
                          <a:effectLst/>
                        </a:rPr>
                        <a:t>1955</a:t>
                      </a:r>
                      <a:endParaRPr lang="en-US" sz="1800" b="1" dirty="0">
                        <a:solidFill>
                          <a:srgbClr val="FF6600"/>
                        </a:solidFill>
                        <a:effectLst/>
                        <a:latin typeface="Calibri" panose="020F0502020204030204" pitchFamily="34" charset="0"/>
                        <a:ea typeface="Calibri" panose="020F0502020204030204" pitchFamily="34" charset="0"/>
                        <a:cs typeface="Calibri" panose="020F0502020204030204" pitchFamily="34" charset="0"/>
                      </a:endParaRPr>
                    </a:p>
                  </a:txBody>
                  <a:tcPr marL="137160" marR="137160" marT="137160" marB="137160" anchor="ctr"/>
                </a:tc>
                <a:extLst>
                  <a:ext uri="{0D108BD9-81ED-4DB2-BD59-A6C34878D82A}">
                    <a16:rowId xmlns:a16="http://schemas.microsoft.com/office/drawing/2014/main" val="872016419"/>
                  </a:ext>
                </a:extLst>
              </a:tr>
              <a:tr h="848790">
                <a:tc>
                  <a:txBody>
                    <a:bodyPr/>
                    <a:lstStyle/>
                    <a:p>
                      <a:pPr marL="0" marR="0" algn="l">
                        <a:spcBef>
                          <a:spcPts val="0"/>
                        </a:spcBef>
                        <a:spcAft>
                          <a:spcPts val="0"/>
                        </a:spcAft>
                      </a:pPr>
                      <a:r>
                        <a:rPr lang="en-US" sz="1800" dirty="0" smtClean="0">
                          <a:effectLst/>
                        </a:rPr>
                        <a:t>Observed below 95% for RSP180 and/or RCP240</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800" dirty="0" smtClean="0">
                          <a:effectLst/>
                        </a:rPr>
                        <a:t>46</a:t>
                      </a:r>
                      <a:endParaRPr lang="en-US" sz="1800" b="1" dirty="0">
                        <a:solidFill>
                          <a:srgbClr val="FF6600"/>
                        </a:solidFill>
                        <a:effectLst/>
                        <a:latin typeface="Calibri" panose="020F0502020204030204" pitchFamily="34" charset="0"/>
                        <a:ea typeface="Calibri" panose="020F0502020204030204" pitchFamily="34" charset="0"/>
                        <a:cs typeface="Calibri" panose="020F0502020204030204" pitchFamily="34" charset="0"/>
                      </a:endParaRPr>
                    </a:p>
                  </a:txBody>
                  <a:tcPr marL="137160" marR="137160" marT="137160" marB="137160" anchor="ctr"/>
                </a:tc>
                <a:extLst>
                  <a:ext uri="{0D108BD9-81ED-4DB2-BD59-A6C34878D82A}">
                    <a16:rowId xmlns:a16="http://schemas.microsoft.com/office/drawing/2014/main" val="3232017911"/>
                  </a:ext>
                </a:extLst>
              </a:tr>
              <a:tr h="848790">
                <a:tc>
                  <a:txBody>
                    <a:bodyPr/>
                    <a:lstStyle/>
                    <a:p>
                      <a:pPr algn="l"/>
                      <a:r>
                        <a:rPr lang="en-US" sz="1800" dirty="0" smtClean="0"/>
                        <a:t>Filed P2/RSP180</a:t>
                      </a:r>
                      <a:endParaRPr lang="en-US" sz="1800" dirty="0">
                        <a:latin typeface="Calibri" panose="020F0502020204030204" pitchFamily="34" charset="0"/>
                        <a:cs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800" dirty="0" smtClean="0">
                          <a:effectLst/>
                        </a:rPr>
                        <a:t>25</a:t>
                      </a:r>
                      <a:endParaRPr lang="en-US" sz="1800" b="1" dirty="0">
                        <a:solidFill>
                          <a:srgbClr val="FF6600"/>
                        </a:solidFill>
                        <a:effectLst/>
                        <a:latin typeface="Calibri" panose="020F0502020204030204" pitchFamily="34" charset="0"/>
                        <a:ea typeface="Calibri" panose="020F0502020204030204" pitchFamily="34" charset="0"/>
                        <a:cs typeface="Calibri" panose="020F0502020204030204" pitchFamily="34" charset="0"/>
                      </a:endParaRPr>
                    </a:p>
                  </a:txBody>
                  <a:tcPr marL="137160" marR="137160" marT="137160" marB="137160" anchor="ctr"/>
                </a:tc>
                <a:extLst>
                  <a:ext uri="{0D108BD9-81ED-4DB2-BD59-A6C34878D82A}">
                    <a16:rowId xmlns:a16="http://schemas.microsoft.com/office/drawing/2014/main" val="3453279403"/>
                  </a:ext>
                </a:extLst>
              </a:tr>
            </a:tbl>
          </a:graphicData>
        </a:graphic>
      </p:graphicFrame>
    </p:spTree>
    <p:extLst>
      <p:ext uri="{BB962C8B-B14F-4D97-AF65-F5344CB8AC3E}">
        <p14:creationId xmlns:p14="http://schemas.microsoft.com/office/powerpoint/2010/main" val="96453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64" y="344487"/>
            <a:ext cx="8493702" cy="1163638"/>
          </a:xfrm>
        </p:spPr>
        <p:txBody>
          <a:bodyPr/>
          <a:lstStyle/>
          <a:p>
            <a:r>
              <a:rPr lang="en-US" dirty="0" smtClean="0"/>
              <a:t>Top cause for non-compliance:</a:t>
            </a:r>
            <a:br>
              <a:rPr lang="en-US" dirty="0" smtClean="0"/>
            </a:br>
            <a:r>
              <a:rPr lang="en-US" dirty="0" smtClean="0"/>
              <a:t>SAT/VHF transition areas</a:t>
            </a:r>
            <a:endParaRPr lang="en-US" dirty="0"/>
          </a:p>
        </p:txBody>
      </p:sp>
      <p:sp>
        <p:nvSpPr>
          <p:cNvPr id="3" name="Content Placeholder 2"/>
          <p:cNvSpPr>
            <a:spLocks noGrp="1"/>
          </p:cNvSpPr>
          <p:nvPr>
            <p:ph idx="1"/>
          </p:nvPr>
        </p:nvSpPr>
        <p:spPr>
          <a:xfrm>
            <a:off x="569190" y="1720561"/>
            <a:ext cx="8288483" cy="4467803"/>
          </a:xfrm>
        </p:spPr>
        <p:txBody>
          <a:bodyPr>
            <a:normAutofit fontScale="62500" lnSpcReduction="20000"/>
          </a:bodyPr>
          <a:lstStyle/>
          <a:p>
            <a:pPr>
              <a:lnSpc>
                <a:spcPct val="120000"/>
              </a:lnSpc>
            </a:pPr>
            <a:r>
              <a:rPr lang="en-US" dirty="0"/>
              <a:t>Do the areas where higher concentrations of delays greater than 90 sec correlate to areas where</a:t>
            </a:r>
          </a:p>
          <a:p>
            <a:pPr lvl="1">
              <a:lnSpc>
                <a:spcPct val="120000"/>
              </a:lnSpc>
            </a:pPr>
            <a:r>
              <a:rPr lang="en-US" dirty="0"/>
              <a:t>Performance-based separations are applied? </a:t>
            </a:r>
            <a:endParaRPr lang="en-US" dirty="0" smtClean="0"/>
          </a:p>
          <a:p>
            <a:pPr lvl="1">
              <a:lnSpc>
                <a:spcPct val="120000"/>
              </a:lnSpc>
            </a:pPr>
            <a:r>
              <a:rPr lang="en-US" dirty="0" smtClean="0"/>
              <a:t>Controllers </a:t>
            </a:r>
            <a:r>
              <a:rPr lang="en-US" dirty="0"/>
              <a:t>experience issues connecting to </a:t>
            </a:r>
            <a:r>
              <a:rPr lang="en-US" dirty="0" smtClean="0"/>
              <a:t>or getting timely surveillance and com responses from aircraft in those areas?</a:t>
            </a:r>
            <a:endParaRPr lang="en-US" dirty="0"/>
          </a:p>
          <a:p>
            <a:pPr>
              <a:lnSpc>
                <a:spcPct val="120000"/>
              </a:lnSpc>
            </a:pPr>
            <a:r>
              <a:rPr lang="en-US" dirty="0"/>
              <a:t>If no impacts to controllers should we filter the data used for PBCS monitoring for those high concentration areas? (Then aircraft that currently fail the 95% requirements because of VHF/SAT issues will not be flagged)</a:t>
            </a:r>
          </a:p>
          <a:p>
            <a:pPr marL="0" indent="0">
              <a:lnSpc>
                <a:spcPct val="120000"/>
              </a:lnSpc>
              <a:buNone/>
            </a:pPr>
            <a:r>
              <a:rPr lang="en-US" dirty="0"/>
              <a:t>OR</a:t>
            </a:r>
          </a:p>
          <a:p>
            <a:pPr>
              <a:lnSpc>
                <a:spcPct val="120000"/>
              </a:lnSpc>
            </a:pPr>
            <a:r>
              <a:rPr lang="en-US" dirty="0"/>
              <a:t>If there are impacts to controllers in those areas, can the airspace be considered compliant with RCP240/RSP180? How do we assess and mitigate the impacts of VHF/SAT transition areas on controller workload/aircraft performance?</a:t>
            </a:r>
            <a:endParaRPr lang="en-US" dirty="0"/>
          </a:p>
        </p:txBody>
      </p:sp>
    </p:spTree>
    <p:extLst>
      <p:ext uri="{BB962C8B-B14F-4D97-AF65-F5344CB8AC3E}">
        <p14:creationId xmlns:p14="http://schemas.microsoft.com/office/powerpoint/2010/main" val="1287889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0983" y="260328"/>
            <a:ext cx="7141671" cy="5820845"/>
          </a:xfrm>
          <a:prstGeom prst="rect">
            <a:avLst/>
          </a:prstGeom>
        </p:spPr>
      </p:pic>
    </p:spTree>
    <p:extLst>
      <p:ext uri="{BB962C8B-B14F-4D97-AF65-F5344CB8AC3E}">
        <p14:creationId xmlns:p14="http://schemas.microsoft.com/office/powerpoint/2010/main" val="3773674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09" y="2123861"/>
            <a:ext cx="8472488" cy="609600"/>
          </a:xfrm>
        </p:spPr>
        <p:txBody>
          <a:bodyPr/>
          <a:lstStyle/>
          <a:p>
            <a:pPr algn="ctr"/>
            <a:r>
              <a:rPr lang="en-US" dirty="0" smtClean="0"/>
              <a:t>Questions</a:t>
            </a:r>
            <a:endParaRPr lang="en-US" dirty="0"/>
          </a:p>
        </p:txBody>
      </p:sp>
    </p:spTree>
    <p:extLst>
      <p:ext uri="{BB962C8B-B14F-4D97-AF65-F5344CB8AC3E}">
        <p14:creationId xmlns:p14="http://schemas.microsoft.com/office/powerpoint/2010/main" val="1990605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41288"/>
            <a:ext cx="8229600" cy="856239"/>
          </a:xfrm>
        </p:spPr>
        <p:txBody>
          <a:bodyPr/>
          <a:lstStyle/>
          <a:p>
            <a:r>
              <a:rPr lang="en-US" dirty="0" smtClean="0"/>
              <a:t>Overview</a:t>
            </a:r>
          </a:p>
        </p:txBody>
      </p:sp>
      <p:sp>
        <p:nvSpPr>
          <p:cNvPr id="4099" name="Rectangle 3"/>
          <p:cNvSpPr>
            <a:spLocks noGrp="1" noChangeArrowheads="1"/>
          </p:cNvSpPr>
          <p:nvPr>
            <p:ph idx="1"/>
          </p:nvPr>
        </p:nvSpPr>
        <p:spPr>
          <a:xfrm>
            <a:off x="306532" y="1491170"/>
            <a:ext cx="8530936" cy="4309267"/>
          </a:xfrm>
        </p:spPr>
        <p:txBody>
          <a:bodyPr>
            <a:normAutofit/>
          </a:bodyPr>
          <a:lstStyle/>
          <a:p>
            <a:pPr>
              <a:spcBef>
                <a:spcPts val="600"/>
              </a:spcBef>
              <a:buClr>
                <a:srgbClr val="00B050"/>
              </a:buClr>
            </a:pPr>
            <a:r>
              <a:rPr lang="en-US" b="0" dirty="0" smtClean="0">
                <a:solidFill>
                  <a:schemeClr val="accent2">
                    <a:lumMod val="75000"/>
                  </a:schemeClr>
                </a:solidFill>
              </a:rPr>
              <a:t>PBCS monitoring requirements</a:t>
            </a:r>
          </a:p>
          <a:p>
            <a:pPr>
              <a:spcBef>
                <a:spcPts val="600"/>
              </a:spcBef>
              <a:buClr>
                <a:srgbClr val="00B050"/>
              </a:buClr>
            </a:pPr>
            <a:r>
              <a:rPr lang="en-US" b="0" dirty="0" smtClean="0">
                <a:solidFill>
                  <a:schemeClr val="accent2">
                    <a:lumMod val="75000"/>
                  </a:schemeClr>
                </a:solidFill>
              </a:rPr>
              <a:t>PBCS aircraft performance monitoring programs</a:t>
            </a:r>
          </a:p>
          <a:p>
            <a:pPr lvl="1">
              <a:spcBef>
                <a:spcPts val="600"/>
              </a:spcBef>
              <a:buClr>
                <a:srgbClr val="00B050"/>
              </a:buClr>
            </a:pPr>
            <a:r>
              <a:rPr lang="en-US" dirty="0" smtClean="0">
                <a:solidFill>
                  <a:schemeClr val="accent2">
                    <a:lumMod val="75000"/>
                  </a:schemeClr>
                </a:solidFill>
              </a:rPr>
              <a:t>Combined regional reporting</a:t>
            </a:r>
          </a:p>
          <a:p>
            <a:pPr lvl="1">
              <a:spcBef>
                <a:spcPts val="600"/>
              </a:spcBef>
              <a:buClr>
                <a:srgbClr val="00B050"/>
              </a:buClr>
            </a:pPr>
            <a:r>
              <a:rPr lang="en-US" dirty="0" smtClean="0">
                <a:solidFill>
                  <a:schemeClr val="accent2">
                    <a:lumMod val="75000"/>
                  </a:schemeClr>
                </a:solidFill>
              </a:rPr>
              <a:t>Monthly reporting</a:t>
            </a:r>
          </a:p>
          <a:p>
            <a:pPr>
              <a:spcBef>
                <a:spcPts val="600"/>
              </a:spcBef>
              <a:buClr>
                <a:srgbClr val="00B050"/>
              </a:buClr>
            </a:pPr>
            <a:r>
              <a:rPr lang="en-US" b="0" dirty="0" smtClean="0">
                <a:solidFill>
                  <a:schemeClr val="accent2">
                    <a:lumMod val="75000"/>
                  </a:schemeClr>
                </a:solidFill>
              </a:rPr>
              <a:t>Extra slides: PBCS resources</a:t>
            </a:r>
          </a:p>
          <a:p>
            <a:pPr lvl="1">
              <a:spcBef>
                <a:spcPts val="600"/>
              </a:spcBef>
              <a:buClr>
                <a:srgbClr val="00B050"/>
              </a:buClr>
            </a:pPr>
            <a:r>
              <a:rPr lang="en-US" dirty="0" smtClean="0">
                <a:solidFill>
                  <a:schemeClr val="accent2">
                    <a:lumMod val="75000"/>
                  </a:schemeClr>
                </a:solidFill>
              </a:rPr>
              <a:t>FANS-CRA website</a:t>
            </a:r>
          </a:p>
          <a:p>
            <a:pPr lvl="1">
              <a:spcBef>
                <a:spcPts val="600"/>
              </a:spcBef>
              <a:buClr>
                <a:srgbClr val="00B050"/>
              </a:buClr>
            </a:pPr>
            <a:r>
              <a:rPr lang="en-US" dirty="0">
                <a:solidFill>
                  <a:schemeClr val="accent2">
                    <a:lumMod val="75000"/>
                  </a:schemeClr>
                </a:solidFill>
              </a:rPr>
              <a:t>NAT Ops Bulletin – data link performance improvement options</a:t>
            </a:r>
          </a:p>
          <a:p>
            <a:pPr lvl="1">
              <a:spcBef>
                <a:spcPts val="600"/>
              </a:spcBef>
              <a:buClr>
                <a:srgbClr val="00B050"/>
              </a:buClr>
            </a:pPr>
            <a:r>
              <a:rPr lang="en-US" dirty="0" smtClean="0">
                <a:solidFill>
                  <a:schemeClr val="accent2">
                    <a:lumMod val="75000"/>
                  </a:schemeClr>
                </a:solidFill>
              </a:rPr>
              <a:t>ICAO website</a:t>
            </a:r>
          </a:p>
          <a:p>
            <a:pPr lvl="1">
              <a:spcBef>
                <a:spcPts val="600"/>
              </a:spcBef>
              <a:buClr>
                <a:srgbClr val="00B050"/>
              </a:buClr>
            </a:pPr>
            <a:endParaRPr lang="en-US" b="0" dirty="0" smtClean="0">
              <a:solidFill>
                <a:schemeClr val="accent2">
                  <a:lumMod val="75000"/>
                </a:schemeClr>
              </a:solidFill>
            </a:endParaRPr>
          </a:p>
          <a:p>
            <a:pPr>
              <a:spcBef>
                <a:spcPts val="600"/>
              </a:spcBef>
              <a:buClr>
                <a:srgbClr val="00B050"/>
              </a:buClr>
            </a:pPr>
            <a:endParaRPr lang="en-US" b="0" dirty="0" smtClean="0">
              <a:solidFill>
                <a:schemeClr val="accent2">
                  <a:lumMod val="75000"/>
                </a:schemeClr>
              </a:solidFill>
            </a:endParaRPr>
          </a:p>
        </p:txBody>
      </p:sp>
    </p:spTree>
    <p:extLst>
      <p:ext uri="{BB962C8B-B14F-4D97-AF65-F5344CB8AC3E}">
        <p14:creationId xmlns:p14="http://schemas.microsoft.com/office/powerpoint/2010/main" val="3549236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09" y="2123861"/>
            <a:ext cx="8472488" cy="609600"/>
          </a:xfrm>
        </p:spPr>
        <p:txBody>
          <a:bodyPr/>
          <a:lstStyle/>
          <a:p>
            <a:pPr algn="ctr"/>
            <a:r>
              <a:rPr lang="en-US" dirty="0" smtClean="0"/>
              <a:t>Extra Slides</a:t>
            </a:r>
            <a:endParaRPr lang="en-US" dirty="0"/>
          </a:p>
        </p:txBody>
      </p:sp>
    </p:spTree>
    <p:extLst>
      <p:ext uri="{BB962C8B-B14F-4D97-AF65-F5344CB8AC3E}">
        <p14:creationId xmlns:p14="http://schemas.microsoft.com/office/powerpoint/2010/main" val="3265194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267048" y="165398"/>
            <a:ext cx="8779112" cy="1143000"/>
          </a:xfrm>
        </p:spPr>
        <p:txBody>
          <a:bodyPr/>
          <a:lstStyle/>
          <a:p>
            <a:r>
              <a:rPr lang="en-US" sz="2800" dirty="0"/>
              <a:t>Central location for PBCS tools and information</a:t>
            </a:r>
            <a:r>
              <a:rPr lang="en-US" sz="2800" dirty="0">
                <a:hlinkClick r:id="rId2"/>
              </a:rPr>
              <a:t/>
            </a:r>
            <a:br>
              <a:rPr lang="en-US" sz="2800" dirty="0">
                <a:hlinkClick r:id="rId2"/>
              </a:rPr>
            </a:br>
            <a:r>
              <a:rPr lang="en-US" sz="2800" dirty="0">
                <a:hlinkClick r:id="rId2"/>
              </a:rPr>
              <a:t>www.FANS-CRA.com</a:t>
            </a:r>
            <a:r>
              <a:rPr lang="en-US" sz="2800" dirty="0"/>
              <a:t/>
            </a:r>
            <a:br>
              <a:rPr lang="en-US" sz="2800" dirty="0"/>
            </a:br>
            <a:endParaRPr lang="en-US" sz="2800" dirty="0"/>
          </a:p>
        </p:txBody>
      </p:sp>
      <p:sp>
        <p:nvSpPr>
          <p:cNvPr id="6" name="Content Placeholder 5"/>
          <p:cNvSpPr>
            <a:spLocks noGrp="1"/>
          </p:cNvSpPr>
          <p:nvPr>
            <p:ph idx="1"/>
          </p:nvPr>
        </p:nvSpPr>
        <p:spPr>
          <a:xfrm>
            <a:off x="416860" y="1399838"/>
            <a:ext cx="8479491" cy="4715884"/>
          </a:xfrm>
        </p:spPr>
        <p:txBody>
          <a:bodyPr>
            <a:normAutofit fontScale="77500" lnSpcReduction="20000"/>
          </a:bodyPr>
          <a:lstStyle/>
          <a:p>
            <a:pPr marL="514350" indent="-514350">
              <a:lnSpc>
                <a:spcPct val="120000"/>
              </a:lnSpc>
              <a:buFont typeface="+mj-lt"/>
              <a:buAutoNum type="arabicPeriod"/>
            </a:pPr>
            <a:r>
              <a:rPr lang="en-US" dirty="0"/>
              <a:t>Hosts the Central Reporting Agency (CRA)</a:t>
            </a:r>
          </a:p>
          <a:p>
            <a:pPr lvl="1">
              <a:lnSpc>
                <a:spcPct val="120000"/>
              </a:lnSpc>
            </a:pPr>
            <a:r>
              <a:rPr lang="en-US" dirty="0"/>
              <a:t>AKA Data Link Monitoring Agency (DLMA) in the NAT</a:t>
            </a:r>
          </a:p>
          <a:p>
            <a:pPr marL="514350" indent="-514350">
              <a:lnSpc>
                <a:spcPct val="120000"/>
              </a:lnSpc>
              <a:buFont typeface="+mj-lt"/>
              <a:buAutoNum type="arabicPeriod"/>
            </a:pPr>
            <a:r>
              <a:rPr lang="en-US" dirty="0"/>
              <a:t>Must register for account to obtain secure access </a:t>
            </a:r>
          </a:p>
          <a:p>
            <a:pPr lvl="1">
              <a:lnSpc>
                <a:spcPct val="120000"/>
              </a:lnSpc>
            </a:pPr>
            <a:r>
              <a:rPr lang="en-US" dirty="0"/>
              <a:t>Available to any FANS data link stakeholder</a:t>
            </a:r>
          </a:p>
          <a:p>
            <a:pPr lvl="1">
              <a:lnSpc>
                <a:spcPct val="120000"/>
              </a:lnSpc>
            </a:pPr>
            <a:r>
              <a:rPr lang="en-US" b="1" dirty="0" smtClean="0"/>
              <a:t>Only 1 account per company/organization (if multiple users, expected to share common username and password)</a:t>
            </a:r>
            <a:endParaRPr lang="en-US" b="1" dirty="0"/>
          </a:p>
          <a:p>
            <a:pPr marL="514350" indent="-514350">
              <a:lnSpc>
                <a:spcPct val="120000"/>
              </a:lnSpc>
              <a:buFont typeface="+mj-lt"/>
              <a:buAutoNum type="arabicPeriod"/>
            </a:pPr>
            <a:r>
              <a:rPr lang="en-US" dirty="0"/>
              <a:t>Users can:</a:t>
            </a:r>
          </a:p>
          <a:p>
            <a:pPr lvl="1" indent="-342900">
              <a:lnSpc>
                <a:spcPct val="120000"/>
              </a:lnSpc>
            </a:pPr>
            <a:r>
              <a:rPr lang="en-US" dirty="0"/>
              <a:t>L</a:t>
            </a:r>
            <a:r>
              <a:rPr lang="en-US" dirty="0" smtClean="0"/>
              <a:t>og data link problem reports</a:t>
            </a:r>
          </a:p>
          <a:p>
            <a:pPr lvl="1" indent="-342900">
              <a:lnSpc>
                <a:spcPct val="120000"/>
              </a:lnSpc>
            </a:pPr>
            <a:r>
              <a:rPr lang="en-US" dirty="0" smtClean="0"/>
              <a:t>View common data link problems, solutions, and recommended software versions in the “FANS Problem Solution Tracker”</a:t>
            </a:r>
          </a:p>
          <a:p>
            <a:pPr lvl="1" indent="-342900">
              <a:lnSpc>
                <a:spcPct val="120000"/>
              </a:lnSpc>
            </a:pPr>
            <a:r>
              <a:rPr lang="en-US" dirty="0" smtClean="0"/>
              <a:t>Sign up for the PBCS Charter </a:t>
            </a:r>
          </a:p>
          <a:p>
            <a:pPr lvl="1" indent="-342900">
              <a:lnSpc>
                <a:spcPct val="120000"/>
              </a:lnSpc>
            </a:pPr>
            <a:r>
              <a:rPr lang="en-US" dirty="0" smtClean="0"/>
              <a:t>View semi-annual regional monitoring results </a:t>
            </a:r>
            <a:r>
              <a:rPr lang="en-US" dirty="0"/>
              <a:t>provided by fleet and by registration numbers for contributing </a:t>
            </a:r>
            <a:r>
              <a:rPr lang="en-US" dirty="0" smtClean="0"/>
              <a:t>FIRs </a:t>
            </a:r>
            <a:endParaRPr lang="en-US" dirty="0"/>
          </a:p>
        </p:txBody>
      </p:sp>
    </p:spTree>
    <p:extLst>
      <p:ext uri="{BB962C8B-B14F-4D97-AF65-F5344CB8AC3E}">
        <p14:creationId xmlns:p14="http://schemas.microsoft.com/office/powerpoint/2010/main" val="3286024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www.FANS-CRA.com</a:t>
            </a:r>
            <a:r>
              <a:rPr lang="en-US" dirty="0" smtClean="0"/>
              <a:t/>
            </a:r>
            <a:br>
              <a:rPr lang="en-US" dirty="0" smtClean="0"/>
            </a:br>
            <a:r>
              <a:rPr lang="en-US" dirty="0" smtClean="0"/>
              <a:t> Problem report form</a:t>
            </a:r>
            <a:endParaRPr lang="en-US" dirty="0"/>
          </a:p>
        </p:txBody>
      </p:sp>
      <p:pic>
        <p:nvPicPr>
          <p:cNvPr id="4" name="Content Placeholder 3"/>
          <p:cNvPicPr>
            <a:picLocks noGrp="1" noChangeAspect="1"/>
          </p:cNvPicPr>
          <p:nvPr>
            <p:ph idx="1"/>
          </p:nvPr>
        </p:nvPicPr>
        <p:blipFill>
          <a:blip r:embed="rId3"/>
          <a:stretch>
            <a:fillRect/>
          </a:stretch>
        </p:blipFill>
        <p:spPr>
          <a:xfrm>
            <a:off x="71543" y="2060848"/>
            <a:ext cx="9036963" cy="3960440"/>
          </a:xfrm>
          <a:prstGeom prst="rect">
            <a:avLst/>
          </a:prstGeom>
        </p:spPr>
      </p:pic>
    </p:spTree>
    <p:extLst>
      <p:ext uri="{BB962C8B-B14F-4D97-AF65-F5344CB8AC3E}">
        <p14:creationId xmlns:p14="http://schemas.microsoft.com/office/powerpoint/2010/main" val="1488819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519" y="258763"/>
            <a:ext cx="8472488" cy="609600"/>
          </a:xfrm>
        </p:spPr>
        <p:txBody>
          <a:bodyPr/>
          <a:lstStyle/>
          <a:p>
            <a:r>
              <a:rPr lang="en-US" sz="3600" dirty="0"/>
              <a:t>Problem investigation and resolution</a:t>
            </a:r>
          </a:p>
        </p:txBody>
      </p:sp>
      <p:sp>
        <p:nvSpPr>
          <p:cNvPr id="3" name="Content Placeholder 2"/>
          <p:cNvSpPr>
            <a:spLocks noGrp="1"/>
          </p:cNvSpPr>
          <p:nvPr>
            <p:ph idx="1"/>
          </p:nvPr>
        </p:nvSpPr>
        <p:spPr>
          <a:xfrm>
            <a:off x="449735" y="1123950"/>
            <a:ext cx="8363272" cy="4925144"/>
          </a:xfrm>
        </p:spPr>
        <p:txBody>
          <a:bodyPr>
            <a:normAutofit fontScale="92500" lnSpcReduction="20000"/>
          </a:bodyPr>
          <a:lstStyle/>
          <a:p>
            <a:pPr>
              <a:lnSpc>
                <a:spcPct val="110000"/>
              </a:lnSpc>
            </a:pPr>
            <a:r>
              <a:rPr lang="en-US" dirty="0" smtClean="0"/>
              <a:t>Data collection typically involves obtaining logs from involved parties</a:t>
            </a:r>
          </a:p>
          <a:p>
            <a:pPr>
              <a:lnSpc>
                <a:spcPct val="110000"/>
              </a:lnSpc>
            </a:pPr>
            <a:r>
              <a:rPr lang="en-US" dirty="0" smtClean="0"/>
              <a:t>May include:</a:t>
            </a:r>
          </a:p>
          <a:p>
            <a:pPr lvl="1">
              <a:lnSpc>
                <a:spcPct val="110000"/>
              </a:lnSpc>
            </a:pPr>
            <a:r>
              <a:rPr lang="en-US" sz="2000" dirty="0"/>
              <a:t>aircraft maintenance system logs</a:t>
            </a:r>
          </a:p>
          <a:p>
            <a:pPr lvl="1">
              <a:lnSpc>
                <a:spcPct val="110000"/>
              </a:lnSpc>
            </a:pPr>
            <a:r>
              <a:rPr lang="en-US" sz="2000" dirty="0"/>
              <a:t>built-in test equipment data dumps for some aircraft systems</a:t>
            </a:r>
          </a:p>
          <a:p>
            <a:pPr lvl="1">
              <a:lnSpc>
                <a:spcPct val="110000"/>
              </a:lnSpc>
            </a:pPr>
            <a:r>
              <a:rPr lang="en-US" sz="2000" dirty="0"/>
              <a:t>SATCOM activity logs</a:t>
            </a:r>
          </a:p>
          <a:p>
            <a:pPr lvl="1">
              <a:lnSpc>
                <a:spcPct val="110000"/>
              </a:lnSpc>
            </a:pPr>
            <a:r>
              <a:rPr lang="en-US" sz="2000" dirty="0"/>
              <a:t>logs/printouts from the flight crew and recordings/logs from the ANSPs involved in the problem</a:t>
            </a:r>
          </a:p>
          <a:p>
            <a:pPr>
              <a:lnSpc>
                <a:spcPct val="110000"/>
              </a:lnSpc>
            </a:pPr>
            <a:r>
              <a:rPr lang="en-US" dirty="0" smtClean="0"/>
              <a:t>It is crucial that events are reported shortly after event so that </a:t>
            </a:r>
            <a:r>
              <a:rPr lang="en-US" dirty="0"/>
              <a:t>the entity collecting data for the analysis task </a:t>
            </a:r>
            <a:r>
              <a:rPr lang="en-US" dirty="0" smtClean="0"/>
              <a:t>can request and obtain necessary </a:t>
            </a:r>
            <a:r>
              <a:rPr lang="en-US" dirty="0"/>
              <a:t>data in a timely </a:t>
            </a:r>
            <a:r>
              <a:rPr lang="en-US" dirty="0" smtClean="0"/>
              <a:t>manner, as </a:t>
            </a:r>
            <a:r>
              <a:rPr lang="en-US" dirty="0"/>
              <a:t>much of it is subject to limited </a:t>
            </a:r>
            <a:r>
              <a:rPr lang="en-US" dirty="0" smtClean="0"/>
              <a:t>retention</a:t>
            </a:r>
          </a:p>
        </p:txBody>
      </p:sp>
    </p:spTree>
    <p:extLst>
      <p:ext uri="{BB962C8B-B14F-4D97-AF65-F5344CB8AC3E}">
        <p14:creationId xmlns:p14="http://schemas.microsoft.com/office/powerpoint/2010/main" val="425144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FANS Problem Solution Tracker</a:t>
            </a:r>
            <a:endParaRPr lang="en-US" dirty="0"/>
          </a:p>
        </p:txBody>
      </p:sp>
      <p:sp>
        <p:nvSpPr>
          <p:cNvPr id="6" name="Content Placeholder 5"/>
          <p:cNvSpPr>
            <a:spLocks noGrp="1"/>
          </p:cNvSpPr>
          <p:nvPr>
            <p:ph idx="1"/>
          </p:nvPr>
        </p:nvSpPr>
        <p:spPr>
          <a:xfrm>
            <a:off x="117872" y="1189932"/>
            <a:ext cx="2433828" cy="4536504"/>
          </a:xfrm>
        </p:spPr>
        <p:txBody>
          <a:bodyPr/>
          <a:lstStyle/>
          <a:p>
            <a:r>
              <a:rPr lang="en-US" sz="2000" b="0" dirty="0"/>
              <a:t>Record of current FANS1/A problems and status (Aircraft, Ground, Network)</a:t>
            </a:r>
          </a:p>
          <a:p>
            <a:r>
              <a:rPr lang="en-US" sz="2000" b="0" dirty="0"/>
              <a:t>Workarounds and proposed solutions </a:t>
            </a:r>
          </a:p>
          <a:p>
            <a:r>
              <a:rPr lang="en-US" sz="2000" b="0" dirty="0"/>
              <a:t>Recommended software versions for data link operations</a:t>
            </a:r>
          </a:p>
          <a:p>
            <a:pPr lvl="1"/>
            <a:endParaRPr lang="en-US" sz="1800" dirty="0"/>
          </a:p>
          <a:p>
            <a:endParaRPr lang="en-US" sz="2000" dirty="0"/>
          </a:p>
        </p:txBody>
      </p:sp>
      <p:pic>
        <p:nvPicPr>
          <p:cNvPr id="4" name="Picture 3"/>
          <p:cNvPicPr>
            <a:picLocks noChangeAspect="1"/>
          </p:cNvPicPr>
          <p:nvPr/>
        </p:nvPicPr>
        <p:blipFill>
          <a:blip r:embed="rId2"/>
          <a:stretch>
            <a:fillRect/>
          </a:stretch>
        </p:blipFill>
        <p:spPr>
          <a:xfrm>
            <a:off x="2551700" y="3235449"/>
            <a:ext cx="6592300" cy="3108960"/>
          </a:xfrm>
          <a:prstGeom prst="rect">
            <a:avLst/>
          </a:prstGeom>
        </p:spPr>
      </p:pic>
      <p:pic>
        <p:nvPicPr>
          <p:cNvPr id="9" name="Picture 8"/>
          <p:cNvPicPr>
            <a:picLocks noChangeAspect="1"/>
          </p:cNvPicPr>
          <p:nvPr/>
        </p:nvPicPr>
        <p:blipFill>
          <a:blip r:embed="rId3"/>
          <a:stretch>
            <a:fillRect/>
          </a:stretch>
        </p:blipFill>
        <p:spPr>
          <a:xfrm>
            <a:off x="3634582" y="1189932"/>
            <a:ext cx="5379005" cy="1645920"/>
          </a:xfrm>
          <a:prstGeom prst="rect">
            <a:avLst/>
          </a:prstGeom>
        </p:spPr>
      </p:pic>
    </p:spTree>
    <p:extLst>
      <p:ext uri="{BB962C8B-B14F-4D97-AF65-F5344CB8AC3E}">
        <p14:creationId xmlns:p14="http://schemas.microsoft.com/office/powerpoint/2010/main" val="3524924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link improvement options</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https://</a:t>
            </a:r>
            <a:r>
              <a:rPr lang="en-US" dirty="0" smtClean="0">
                <a:hlinkClick r:id="rId2"/>
              </a:rPr>
              <a:t>www.icao.int/EURNAT/Pages/EUR-and-NAT-Document.aspx</a:t>
            </a:r>
            <a:endParaRPr lang="en-US" dirty="0" smtClean="0"/>
          </a:p>
          <a:p>
            <a:pPr marL="0" indent="0">
              <a:buNone/>
            </a:pPr>
            <a:endParaRPr lang="en-US" dirty="0"/>
          </a:p>
          <a:p>
            <a:pPr>
              <a:spcBef>
                <a:spcPts val="1200"/>
              </a:spcBef>
              <a:buFont typeface="Arial" panose="020B0604020202020204" pitchFamily="34" charset="0"/>
              <a:buChar char="►"/>
            </a:pPr>
            <a:r>
              <a:rPr lang="en-US" dirty="0" smtClean="0"/>
              <a:t>NAT Documents</a:t>
            </a:r>
          </a:p>
          <a:p>
            <a:pPr lvl="1">
              <a:spcBef>
                <a:spcPts val="1200"/>
              </a:spcBef>
              <a:buFont typeface="Arial" panose="020B0604020202020204" pitchFamily="34" charset="0"/>
              <a:buChar char="►"/>
            </a:pPr>
            <a:r>
              <a:rPr lang="en-US" dirty="0" smtClean="0"/>
              <a:t>NAT OPS Bulletins</a:t>
            </a:r>
          </a:p>
          <a:p>
            <a:pPr lvl="2">
              <a:spcBef>
                <a:spcPts val="1200"/>
              </a:spcBef>
              <a:buFont typeface="Arial" panose="020B0604020202020204" pitchFamily="34" charset="0"/>
              <a:buChar char="►"/>
            </a:pPr>
            <a:r>
              <a:rPr lang="en-US" dirty="0" smtClean="0"/>
              <a:t>NAT OPS Bulletin 2019_003 Data Link performance improvement options</a:t>
            </a:r>
            <a:endParaRPr lang="en-US" dirty="0"/>
          </a:p>
        </p:txBody>
      </p:sp>
    </p:spTree>
    <p:extLst>
      <p:ext uri="{BB962C8B-B14F-4D97-AF65-F5344CB8AC3E}">
        <p14:creationId xmlns:p14="http://schemas.microsoft.com/office/powerpoint/2010/main" val="666523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ICAO PBCS website</a:t>
            </a:r>
            <a:endParaRPr lang="en-US" dirty="0"/>
          </a:p>
        </p:txBody>
      </p:sp>
      <p:sp>
        <p:nvSpPr>
          <p:cNvPr id="3" name="Content Placeholder 2"/>
          <p:cNvSpPr>
            <a:spLocks noGrp="1"/>
          </p:cNvSpPr>
          <p:nvPr>
            <p:ph idx="1"/>
          </p:nvPr>
        </p:nvSpPr>
        <p:spPr>
          <a:xfrm>
            <a:off x="495300" y="1272747"/>
            <a:ext cx="8050213" cy="4626404"/>
          </a:xfrm>
        </p:spPr>
        <p:txBody>
          <a:bodyPr/>
          <a:lstStyle/>
          <a:p>
            <a:r>
              <a:rPr lang="en-US" dirty="0">
                <a:hlinkClick r:id="rId2"/>
              </a:rPr>
              <a:t>https://www.icao.int/airnavigation/pbcs/Pages/default.aspx</a:t>
            </a:r>
            <a:endParaRPr lang="en-US" dirty="0"/>
          </a:p>
        </p:txBody>
      </p:sp>
      <p:pic>
        <p:nvPicPr>
          <p:cNvPr id="5" name="Picture 4"/>
          <p:cNvPicPr>
            <a:picLocks noChangeAspect="1"/>
          </p:cNvPicPr>
          <p:nvPr/>
        </p:nvPicPr>
        <p:blipFill>
          <a:blip r:embed="rId3"/>
          <a:stretch>
            <a:fillRect/>
          </a:stretch>
        </p:blipFill>
        <p:spPr>
          <a:xfrm>
            <a:off x="1179547" y="2394121"/>
            <a:ext cx="6970643" cy="3657600"/>
          </a:xfrm>
          <a:prstGeom prst="rect">
            <a:avLst/>
          </a:prstGeom>
        </p:spPr>
      </p:pic>
    </p:spTree>
    <p:extLst>
      <p:ext uri="{BB962C8B-B14F-4D97-AF65-F5344CB8AC3E}">
        <p14:creationId xmlns:p14="http://schemas.microsoft.com/office/powerpoint/2010/main" val="1138013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Contacts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9952798"/>
              </p:ext>
            </p:extLst>
          </p:nvPr>
        </p:nvGraphicFramePr>
        <p:xfrm>
          <a:off x="538163" y="1464489"/>
          <a:ext cx="8012713" cy="4157829"/>
        </p:xfrm>
        <a:graphic>
          <a:graphicData uri="http://schemas.openxmlformats.org/drawingml/2006/table">
            <a:tbl>
              <a:tblPr/>
              <a:tblGrid>
                <a:gridCol w="2573902">
                  <a:extLst>
                    <a:ext uri="{9D8B030D-6E8A-4147-A177-3AD203B41FA5}">
                      <a16:colId xmlns:a16="http://schemas.microsoft.com/office/drawing/2014/main" val="3263182729"/>
                    </a:ext>
                  </a:extLst>
                </a:gridCol>
                <a:gridCol w="5438811">
                  <a:extLst>
                    <a:ext uri="{9D8B030D-6E8A-4147-A177-3AD203B41FA5}">
                      <a16:colId xmlns:a16="http://schemas.microsoft.com/office/drawing/2014/main" val="1447101020"/>
                    </a:ext>
                  </a:extLst>
                </a:gridCol>
              </a:tblGrid>
              <a:tr h="319833">
                <a:tc>
                  <a:txBody>
                    <a:bodyPr/>
                    <a:lstStyle/>
                    <a:p>
                      <a:pPr algn="l" fontAlgn="b"/>
                      <a:r>
                        <a:rPr lang="en-US" sz="1800" b="1" i="0" u="none" strike="noStrike">
                          <a:solidFill>
                            <a:srgbClr val="000000"/>
                          </a:solidFill>
                          <a:effectLst/>
                          <a:latin typeface="Calibri" panose="020F0502020204030204" pitchFamily="34" charset="0"/>
                        </a:rPr>
                        <a:t>Flight Information Region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800" b="1" i="0" u="none" strike="noStrike">
                          <a:solidFill>
                            <a:srgbClr val="000000"/>
                          </a:solidFill>
                          <a:effectLst/>
                          <a:latin typeface="Calibri" panose="020F0502020204030204" pitchFamily="34" charset="0"/>
                        </a:rPr>
                        <a:t>Email Address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95208871"/>
                  </a:ext>
                </a:extLst>
              </a:tr>
              <a:tr h="319833">
                <a:tc gridSpan="2">
                  <a:txBody>
                    <a:bodyPr/>
                    <a:lstStyle/>
                    <a:p>
                      <a:pPr algn="l" fontAlgn="b"/>
                      <a:r>
                        <a:rPr lang="en-US" sz="1800" b="1" i="0" u="none" strike="noStrike">
                          <a:solidFill>
                            <a:srgbClr val="000000"/>
                          </a:solidFill>
                          <a:effectLst/>
                          <a:latin typeface="Calibri" panose="020F0502020204030204" pitchFamily="34" charset="0"/>
                        </a:rPr>
                        <a:t>NAT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2244868889"/>
                  </a:ext>
                </a:extLst>
              </a:tr>
              <a:tr h="319833">
                <a:tc>
                  <a:txBody>
                    <a:bodyPr/>
                    <a:lstStyle/>
                    <a:p>
                      <a:pPr algn="l" fontAlgn="b"/>
                      <a:r>
                        <a:rPr lang="en-US" sz="1800" b="0" i="0" u="none" strike="noStrike">
                          <a:solidFill>
                            <a:srgbClr val="000000"/>
                          </a:solidFill>
                          <a:effectLst/>
                          <a:latin typeface="Calibri" panose="020F0502020204030204" pitchFamily="34" charset="0"/>
                        </a:rPr>
                        <a:t>Gander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sng" strike="noStrike">
                          <a:solidFill>
                            <a:srgbClr val="0000FF"/>
                          </a:solidFill>
                          <a:effectLst/>
                          <a:latin typeface="Calibri" panose="020F0502020204030204" pitchFamily="34" charset="0"/>
                          <a:hlinkClick r:id="rId2"/>
                        </a:rPr>
                        <a:t>PBCS@navcanada.ca </a:t>
                      </a:r>
                      <a:endParaRPr lang="en-US" sz="1800" b="0" i="0" u="sng" strike="noStrike">
                        <a:solidFill>
                          <a:srgbClr val="0000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961614"/>
                  </a:ext>
                </a:extLst>
              </a:tr>
              <a:tr h="319833">
                <a:tc>
                  <a:txBody>
                    <a:bodyPr/>
                    <a:lstStyle/>
                    <a:p>
                      <a:pPr algn="l" fontAlgn="b"/>
                      <a:r>
                        <a:rPr lang="en-US" sz="1800" b="0" i="0" u="none" strike="noStrike">
                          <a:solidFill>
                            <a:srgbClr val="000000"/>
                          </a:solidFill>
                          <a:effectLst/>
                          <a:latin typeface="Calibri" panose="020F0502020204030204" pitchFamily="34" charset="0"/>
                        </a:rPr>
                        <a:t>New York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sng" strike="noStrike" dirty="0" smtClean="0">
                          <a:solidFill>
                            <a:srgbClr val="0000FF"/>
                          </a:solidFill>
                          <a:effectLst/>
                          <a:latin typeface="Calibri" panose="020F0502020204030204" pitchFamily="34" charset="0"/>
                          <a:hlinkClick r:id="rId3"/>
                        </a:rPr>
                        <a:t>FAAPBCSMonitoring@faa.gov</a:t>
                      </a:r>
                      <a:endParaRPr lang="en-US" sz="1800" b="0" i="0" u="sng" strike="noStrike" dirty="0">
                        <a:solidFill>
                          <a:srgbClr val="0000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054066"/>
                  </a:ext>
                </a:extLst>
              </a:tr>
              <a:tr h="319833">
                <a:tc>
                  <a:txBody>
                    <a:bodyPr/>
                    <a:lstStyle/>
                    <a:p>
                      <a:pPr algn="l" fontAlgn="b"/>
                      <a:r>
                        <a:rPr lang="en-US" sz="1800" b="0" i="0" u="none" strike="noStrike">
                          <a:solidFill>
                            <a:srgbClr val="000000"/>
                          </a:solidFill>
                          <a:effectLst/>
                          <a:latin typeface="Calibri" panose="020F0502020204030204" pitchFamily="34" charset="0"/>
                        </a:rPr>
                        <a:t>Reykjavik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sng" strike="noStrike">
                          <a:solidFill>
                            <a:srgbClr val="0000FF"/>
                          </a:solidFill>
                          <a:effectLst/>
                          <a:latin typeface="Calibri" panose="020F0502020204030204" pitchFamily="34" charset="0"/>
                          <a:hlinkClick r:id="rId4"/>
                        </a:rPr>
                        <a:t>PBCS@isavia.is</a:t>
                      </a:r>
                      <a:endParaRPr lang="en-US" sz="1800" b="0" i="0" u="sng" strike="noStrike">
                        <a:solidFill>
                          <a:srgbClr val="0000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279071"/>
                  </a:ext>
                </a:extLst>
              </a:tr>
              <a:tr h="319833">
                <a:tc>
                  <a:txBody>
                    <a:bodyPr/>
                    <a:lstStyle/>
                    <a:p>
                      <a:pPr algn="l" fontAlgn="b"/>
                      <a:r>
                        <a:rPr lang="en-US" sz="1800" b="0" i="0" u="none" strike="noStrike">
                          <a:solidFill>
                            <a:srgbClr val="000000"/>
                          </a:solidFill>
                          <a:effectLst/>
                          <a:latin typeface="Calibri" panose="020F0502020204030204" pitchFamily="34" charset="0"/>
                        </a:rPr>
                        <a:t>Santa Maria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sng" strike="noStrike">
                          <a:solidFill>
                            <a:srgbClr val="0000FF"/>
                          </a:solidFill>
                          <a:effectLst/>
                          <a:latin typeface="Calibri" panose="020F0502020204030204" pitchFamily="34" charset="0"/>
                          <a:hlinkClick r:id="rId5"/>
                        </a:rPr>
                        <a:t>Jose.Cabral@nav.pt </a:t>
                      </a:r>
                      <a:endParaRPr lang="en-US" sz="1800" b="0" i="0" u="sng" strike="noStrike">
                        <a:solidFill>
                          <a:srgbClr val="0000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822600"/>
                  </a:ext>
                </a:extLst>
              </a:tr>
              <a:tr h="319833">
                <a:tc>
                  <a:txBody>
                    <a:bodyPr/>
                    <a:lstStyle/>
                    <a:p>
                      <a:pPr algn="l" fontAlgn="b"/>
                      <a:r>
                        <a:rPr lang="en-US" sz="1800" b="0" i="0" u="none" strike="noStrike">
                          <a:solidFill>
                            <a:srgbClr val="000000"/>
                          </a:solidFill>
                          <a:effectLst/>
                          <a:latin typeface="Calibri" panose="020F0502020204030204" pitchFamily="34" charset="0"/>
                        </a:rPr>
                        <a:t>Shanwick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sng" strike="noStrike">
                          <a:solidFill>
                            <a:srgbClr val="0000FF"/>
                          </a:solidFill>
                          <a:effectLst/>
                          <a:latin typeface="Calibri" panose="020F0502020204030204" pitchFamily="34" charset="0"/>
                          <a:hlinkClick r:id="rId6"/>
                        </a:rPr>
                        <a:t>tim.murphy@nats.co.uk; fiona.roche@nats.co.uk</a:t>
                      </a:r>
                      <a:endParaRPr lang="en-US" sz="1800" b="0" i="0" u="sng" strike="noStrike">
                        <a:solidFill>
                          <a:srgbClr val="0000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513119"/>
                  </a:ext>
                </a:extLst>
              </a:tr>
              <a:tr h="319833">
                <a:tc gridSpan="2">
                  <a:txBody>
                    <a:bodyPr/>
                    <a:lstStyle/>
                    <a:p>
                      <a:pPr algn="l" fontAlgn="b"/>
                      <a:r>
                        <a:rPr lang="en-US" sz="1800" b="1" i="0" u="none" strike="noStrike">
                          <a:solidFill>
                            <a:srgbClr val="000000"/>
                          </a:solidFill>
                          <a:effectLst/>
                          <a:latin typeface="Calibri" panose="020F0502020204030204" pitchFamily="34" charset="0"/>
                        </a:rPr>
                        <a:t>PAC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2719711779"/>
                  </a:ext>
                </a:extLst>
              </a:tr>
              <a:tr h="319833">
                <a:tc>
                  <a:txBody>
                    <a:bodyPr/>
                    <a:lstStyle/>
                    <a:p>
                      <a:pPr algn="l" fontAlgn="b"/>
                      <a:r>
                        <a:rPr lang="en-US" sz="1800" b="0" i="0" u="none" strike="noStrike">
                          <a:solidFill>
                            <a:srgbClr val="000000"/>
                          </a:solidFill>
                          <a:effectLst/>
                          <a:latin typeface="Calibri" panose="020F0502020204030204" pitchFamily="34" charset="0"/>
                        </a:rPr>
                        <a:t>Anchorage, Oakland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sng" strike="noStrike" dirty="0" smtClean="0">
                          <a:solidFill>
                            <a:srgbClr val="0000FF"/>
                          </a:solidFill>
                          <a:effectLst/>
                          <a:latin typeface="Calibri" panose="020F0502020204030204" pitchFamily="34" charset="0"/>
                          <a:hlinkClick r:id="rId3"/>
                        </a:rPr>
                        <a:t>FAAPBCSMonitoring@faa.gov</a:t>
                      </a:r>
                      <a:endParaRPr lang="en-US" sz="1800" b="0" i="0" u="sng" strike="noStrike" dirty="0">
                        <a:solidFill>
                          <a:srgbClr val="0000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554326"/>
                  </a:ext>
                </a:extLst>
              </a:tr>
              <a:tr h="319833">
                <a:tc>
                  <a:txBody>
                    <a:bodyPr/>
                    <a:lstStyle/>
                    <a:p>
                      <a:pPr algn="l" fontAlgn="b"/>
                      <a:r>
                        <a:rPr lang="en-US" sz="1800" b="0" i="0" u="none" strike="noStrike">
                          <a:solidFill>
                            <a:srgbClr val="000000"/>
                          </a:solidFill>
                          <a:effectLst/>
                          <a:latin typeface="Calibri" panose="020F0502020204030204" pitchFamily="34" charset="0"/>
                        </a:rPr>
                        <a:t>Auckland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sng" strike="noStrike">
                          <a:solidFill>
                            <a:srgbClr val="0000FF"/>
                          </a:solidFill>
                          <a:effectLst/>
                          <a:latin typeface="Calibri" panose="020F0502020204030204" pitchFamily="34" charset="0"/>
                          <a:hlinkClick r:id="rId7"/>
                        </a:rPr>
                        <a:t>Paul.Radford@airways.co.nz</a:t>
                      </a:r>
                      <a:endParaRPr lang="en-US" sz="1800" b="0" i="0" u="sng" strike="noStrike">
                        <a:solidFill>
                          <a:srgbClr val="0000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61350"/>
                  </a:ext>
                </a:extLst>
              </a:tr>
              <a:tr h="319833">
                <a:tc>
                  <a:txBody>
                    <a:bodyPr/>
                    <a:lstStyle/>
                    <a:p>
                      <a:pPr algn="l" fontAlgn="b"/>
                      <a:r>
                        <a:rPr lang="en-US" sz="1800" b="0" i="0" u="none" strike="noStrike">
                          <a:solidFill>
                            <a:srgbClr val="000000"/>
                          </a:solidFill>
                          <a:effectLst/>
                          <a:latin typeface="Calibri" panose="020F0502020204030204" pitchFamily="34" charset="0"/>
                        </a:rPr>
                        <a:t>Fukuoka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sng" strike="noStrike">
                          <a:solidFill>
                            <a:srgbClr val="0000FF"/>
                          </a:solidFill>
                          <a:effectLst/>
                          <a:latin typeface="Calibri" panose="020F0502020204030204" pitchFamily="34" charset="0"/>
                          <a:hlinkClick r:id="rId8"/>
                        </a:rPr>
                        <a:t>hqt-cra-jasma@ml.mlit.go.jp</a:t>
                      </a:r>
                      <a:endParaRPr lang="en-US" sz="1800" b="0" i="0" u="sng" strike="noStrike">
                        <a:solidFill>
                          <a:srgbClr val="0000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855746"/>
                  </a:ext>
                </a:extLst>
              </a:tr>
              <a:tr h="319833">
                <a:tc>
                  <a:txBody>
                    <a:bodyPr/>
                    <a:lstStyle/>
                    <a:p>
                      <a:pPr algn="l" fontAlgn="b"/>
                      <a:r>
                        <a:rPr lang="en-US" sz="1800" b="0" i="0" u="none" strike="noStrike">
                          <a:solidFill>
                            <a:srgbClr val="000000"/>
                          </a:solidFill>
                          <a:effectLst/>
                          <a:latin typeface="Calibri" panose="020F0502020204030204" pitchFamily="34" charset="0"/>
                        </a:rPr>
                        <a:t>Tahiti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sng" strike="noStrike">
                          <a:solidFill>
                            <a:srgbClr val="0000FF"/>
                          </a:solidFill>
                          <a:effectLst/>
                          <a:latin typeface="Calibri" panose="020F0502020204030204" pitchFamily="34" charset="0"/>
                          <a:hlinkClick r:id="rId9"/>
                        </a:rPr>
                        <a:t>seac-pf-sna-tiare-ld@aviation-civile.gouv.fr</a:t>
                      </a:r>
                      <a:endParaRPr lang="en-US" sz="1800" b="0" i="0" u="sng" strike="noStrike">
                        <a:solidFill>
                          <a:srgbClr val="0000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97803"/>
                  </a:ext>
                </a:extLst>
              </a:tr>
              <a:tr h="319833">
                <a:tc>
                  <a:txBody>
                    <a:bodyPr/>
                    <a:lstStyle/>
                    <a:p>
                      <a:pPr algn="l" fontAlgn="b"/>
                      <a:r>
                        <a:rPr lang="en-US" sz="1800" b="0" i="0" u="none" strike="noStrike">
                          <a:solidFill>
                            <a:srgbClr val="000000"/>
                          </a:solidFill>
                          <a:effectLst/>
                          <a:latin typeface="Calibri" panose="020F0502020204030204" pitchFamily="34" charset="0"/>
                        </a:rPr>
                        <a:t>Nadi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sng" strike="noStrike" dirty="0">
                          <a:solidFill>
                            <a:srgbClr val="0000FF"/>
                          </a:solidFill>
                          <a:effectLst/>
                          <a:latin typeface="Calibri" panose="020F0502020204030204" pitchFamily="34" charset="0"/>
                          <a:hlinkClick r:id="rId10"/>
                        </a:rPr>
                        <a:t>IvanW@fijiairports.com.fj</a:t>
                      </a:r>
                      <a:endParaRPr lang="en-US" sz="1800" b="0" i="0" u="sng" strike="noStrike" dirty="0">
                        <a:solidFill>
                          <a:srgbClr val="0000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6651898"/>
                  </a:ext>
                </a:extLst>
              </a:tr>
            </a:tbl>
          </a:graphicData>
        </a:graphic>
      </p:graphicFrame>
    </p:spTree>
    <p:extLst>
      <p:ext uri="{BB962C8B-B14F-4D97-AF65-F5344CB8AC3E}">
        <p14:creationId xmlns:p14="http://schemas.microsoft.com/office/powerpoint/2010/main" val="318384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8505"/>
            <a:ext cx="8472488" cy="609600"/>
          </a:xfrm>
        </p:spPr>
        <p:txBody>
          <a:bodyPr/>
          <a:lstStyle/>
          <a:p>
            <a:r>
              <a:rPr lang="en-US" sz="3200" dirty="0" smtClean="0"/>
              <a:t>ICAO PBCS monitoring requirements</a:t>
            </a:r>
            <a:endParaRPr lang="en-US" sz="3200" dirty="0"/>
          </a:p>
        </p:txBody>
      </p:sp>
      <p:sp>
        <p:nvSpPr>
          <p:cNvPr id="3" name="Content Placeholder 2"/>
          <p:cNvSpPr>
            <a:spLocks noGrp="1"/>
          </p:cNvSpPr>
          <p:nvPr>
            <p:ph idx="1"/>
          </p:nvPr>
        </p:nvSpPr>
        <p:spPr>
          <a:xfrm>
            <a:off x="495300" y="1170362"/>
            <a:ext cx="8405813" cy="4806777"/>
          </a:xfrm>
        </p:spPr>
        <p:txBody>
          <a:bodyPr>
            <a:normAutofit fontScale="62500" lnSpcReduction="20000"/>
          </a:bodyPr>
          <a:lstStyle/>
          <a:p>
            <a:pPr marL="0" indent="0">
              <a:lnSpc>
                <a:spcPct val="120000"/>
              </a:lnSpc>
              <a:buNone/>
            </a:pPr>
            <a:r>
              <a:rPr lang="en-US" dirty="0">
                <a:cs typeface="Calibri" panose="020F0502020204030204" pitchFamily="34" charset="0"/>
              </a:rPr>
              <a:t>Annex 11, Air Traffic Services</a:t>
            </a:r>
          </a:p>
          <a:p>
            <a:pPr marL="0" indent="0">
              <a:lnSpc>
                <a:spcPct val="120000"/>
              </a:lnSpc>
              <a:buNone/>
            </a:pPr>
            <a:r>
              <a:rPr lang="en-US" dirty="0" smtClean="0">
                <a:cs typeface="Calibri" panose="020F0502020204030204" pitchFamily="34" charset="0"/>
              </a:rPr>
              <a:t>3.3.5.2</a:t>
            </a:r>
            <a:r>
              <a:rPr lang="en-US" b="0" dirty="0" smtClean="0">
                <a:cs typeface="Calibri" panose="020F0502020204030204" pitchFamily="34" charset="0"/>
              </a:rPr>
              <a:t> </a:t>
            </a:r>
            <a:r>
              <a:rPr lang="en-US" b="0" dirty="0">
                <a:cs typeface="Calibri" panose="020F0502020204030204" pitchFamily="34" charset="0"/>
              </a:rPr>
              <a:t>Where RCP/RSP specifications are applied, </a:t>
            </a:r>
            <a:r>
              <a:rPr lang="en-US" b="0" dirty="0" err="1">
                <a:cs typeface="Calibri" panose="020F0502020204030204" pitchFamily="34" charset="0"/>
              </a:rPr>
              <a:t>programmes</a:t>
            </a:r>
            <a:r>
              <a:rPr lang="en-US" b="0" dirty="0">
                <a:cs typeface="Calibri" panose="020F0502020204030204" pitchFamily="34" charset="0"/>
              </a:rPr>
              <a:t> shall be instituted for monitoring the performance of the infrastructure and the participating aircraft against the appropriate RCP and/or RSP specifications, to ensure that operations in the applicable airspace continue to meet safety objectives. The scope of monitoring </a:t>
            </a:r>
            <a:r>
              <a:rPr lang="en-US" b="0" dirty="0" err="1">
                <a:cs typeface="Calibri" panose="020F0502020204030204" pitchFamily="34" charset="0"/>
              </a:rPr>
              <a:t>programmes</a:t>
            </a:r>
            <a:r>
              <a:rPr lang="en-US" b="0" dirty="0">
                <a:cs typeface="Calibri" panose="020F0502020204030204" pitchFamily="34" charset="0"/>
              </a:rPr>
              <a:t> shall be adequate to evaluate communication and/or surveillance performance, as applicable</a:t>
            </a:r>
            <a:r>
              <a:rPr lang="en-US" b="0" dirty="0" smtClean="0">
                <a:cs typeface="Calibri" panose="020F0502020204030204" pitchFamily="34" charset="0"/>
              </a:rPr>
              <a:t>.</a:t>
            </a:r>
          </a:p>
          <a:p>
            <a:pPr marL="0" indent="0">
              <a:lnSpc>
                <a:spcPct val="120000"/>
              </a:lnSpc>
              <a:buNone/>
            </a:pPr>
            <a:endParaRPr lang="en-US" b="0" dirty="0">
              <a:cs typeface="Calibri" panose="020F0502020204030204" pitchFamily="34" charset="0"/>
            </a:endParaRPr>
          </a:p>
          <a:p>
            <a:pPr marL="0" indent="0">
              <a:lnSpc>
                <a:spcPct val="120000"/>
              </a:lnSpc>
              <a:buNone/>
            </a:pPr>
            <a:r>
              <a:rPr lang="en-US" dirty="0">
                <a:cs typeface="Calibri" panose="020F0502020204030204" pitchFamily="34" charset="0"/>
              </a:rPr>
              <a:t>Annex 6, Operation of </a:t>
            </a:r>
            <a:r>
              <a:rPr lang="en-US" dirty="0" smtClean="0">
                <a:cs typeface="Calibri" panose="020F0502020204030204" pitchFamily="34" charset="0"/>
              </a:rPr>
              <a:t>Aircraft, Part I </a:t>
            </a:r>
          </a:p>
          <a:p>
            <a:pPr marL="0" indent="0">
              <a:lnSpc>
                <a:spcPct val="120000"/>
              </a:lnSpc>
              <a:buNone/>
            </a:pPr>
            <a:r>
              <a:rPr lang="en-US" dirty="0" smtClean="0">
                <a:cs typeface="Calibri" panose="020F0502020204030204" pitchFamily="34" charset="0"/>
              </a:rPr>
              <a:t>7.1.5 </a:t>
            </a:r>
            <a:r>
              <a:rPr lang="en-US" b="0" dirty="0">
                <a:cs typeface="Calibri" panose="020F0502020204030204" pitchFamily="34" charset="0"/>
              </a:rPr>
              <a:t>The State of the Operator shall ensure that, in respect of those </a:t>
            </a:r>
            <a:r>
              <a:rPr lang="en-US" b="0" dirty="0" err="1">
                <a:cs typeface="Calibri" panose="020F0502020204030204" pitchFamily="34" charset="0"/>
              </a:rPr>
              <a:t>aeroplanes</a:t>
            </a:r>
            <a:r>
              <a:rPr lang="en-US" b="0" dirty="0">
                <a:cs typeface="Calibri" panose="020F0502020204030204" pitchFamily="34" charset="0"/>
              </a:rPr>
              <a:t> mentioned in 7.1.3, adequate provisions exist for:</a:t>
            </a:r>
          </a:p>
          <a:p>
            <a:pPr marL="914400" lvl="1" indent="-514350">
              <a:lnSpc>
                <a:spcPct val="120000"/>
              </a:lnSpc>
              <a:buFont typeface="+mj-lt"/>
              <a:buAutoNum type="alphaLcParenR"/>
            </a:pPr>
            <a:r>
              <a:rPr lang="en-US" b="0" dirty="0" smtClean="0">
                <a:cs typeface="Calibri" panose="020F0502020204030204" pitchFamily="34" charset="0"/>
              </a:rPr>
              <a:t>receiving </a:t>
            </a:r>
            <a:r>
              <a:rPr lang="en-US" b="0" dirty="0">
                <a:cs typeface="Calibri" panose="020F0502020204030204" pitchFamily="34" charset="0"/>
              </a:rPr>
              <a:t>the reports of observed communication performance issued by monitoring </a:t>
            </a:r>
            <a:r>
              <a:rPr lang="en-US" b="0" dirty="0" err="1">
                <a:cs typeface="Calibri" panose="020F0502020204030204" pitchFamily="34" charset="0"/>
              </a:rPr>
              <a:t>programmes</a:t>
            </a:r>
            <a:r>
              <a:rPr lang="en-US" b="0" dirty="0">
                <a:cs typeface="Calibri" panose="020F0502020204030204" pitchFamily="34" charset="0"/>
              </a:rPr>
              <a:t> established in accordance with Annex 11, Chapter 3, 3.3.5.2; and</a:t>
            </a:r>
          </a:p>
          <a:p>
            <a:pPr marL="914400" lvl="1" indent="-514350">
              <a:lnSpc>
                <a:spcPct val="120000"/>
              </a:lnSpc>
              <a:buFont typeface="+mj-lt"/>
              <a:buAutoNum type="alphaLcParenR"/>
            </a:pPr>
            <a:r>
              <a:rPr lang="en-US" b="0" dirty="0" smtClean="0">
                <a:cs typeface="Calibri" panose="020F0502020204030204" pitchFamily="34" charset="0"/>
              </a:rPr>
              <a:t>taking </a:t>
            </a:r>
            <a:r>
              <a:rPr lang="en-US" b="0" dirty="0">
                <a:cs typeface="Calibri" panose="020F0502020204030204" pitchFamily="34" charset="0"/>
              </a:rPr>
              <a:t>immediate corrective action for individual aircraft, aircraft types or operators, identified in such reports as not complying with the RCP specification(s</a:t>
            </a:r>
            <a:r>
              <a:rPr lang="en-US" b="0" dirty="0" smtClean="0">
                <a:cs typeface="Calibri" panose="020F0502020204030204" pitchFamily="34" charset="0"/>
              </a:rPr>
              <a:t>).</a:t>
            </a:r>
          </a:p>
          <a:p>
            <a:pPr marL="0" indent="0">
              <a:lnSpc>
                <a:spcPct val="120000"/>
              </a:lnSpc>
              <a:buNone/>
            </a:pPr>
            <a:r>
              <a:rPr lang="en-US" sz="1900" b="0" i="1" dirty="0" smtClean="0">
                <a:cs typeface="Calibri" panose="020F0502020204030204" pitchFamily="34" charset="0"/>
              </a:rPr>
              <a:t>Note</a:t>
            </a:r>
            <a:r>
              <a:rPr lang="en-US" sz="1900" b="0" i="1" dirty="0">
                <a:cs typeface="Calibri" panose="020F0502020204030204" pitchFamily="34" charset="0"/>
              </a:rPr>
              <a:t>: corresponding </a:t>
            </a:r>
            <a:r>
              <a:rPr lang="en-US" sz="1900" b="0" i="1" dirty="0" smtClean="0">
                <a:cs typeface="Calibri" panose="020F0502020204030204" pitchFamily="34" charset="0"/>
              </a:rPr>
              <a:t>requirements in Part </a:t>
            </a:r>
            <a:r>
              <a:rPr lang="en-US" sz="1900" b="0" i="1" dirty="0">
                <a:cs typeface="Calibri" panose="020F0502020204030204" pitchFamily="34" charset="0"/>
              </a:rPr>
              <a:t>I, paragraph 7.3.4, and Part II, paragraphs 2.5.1.9 and 2.5.3.5</a:t>
            </a:r>
          </a:p>
        </p:txBody>
      </p:sp>
    </p:spTree>
    <p:extLst>
      <p:ext uri="{BB962C8B-B14F-4D97-AF65-F5344CB8AC3E}">
        <p14:creationId xmlns:p14="http://schemas.microsoft.com/office/powerpoint/2010/main" val="266813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Semi-annual reports posted on </a:t>
            </a:r>
            <a:r>
              <a:rPr lang="en-US" dirty="0" smtClean="0">
                <a:hlinkClick r:id="rId3"/>
              </a:rPr>
              <a:t>www.FANS-CRA.com</a:t>
            </a:r>
            <a:r>
              <a:rPr lang="en-US" dirty="0" smtClean="0"/>
              <a:t> for:</a:t>
            </a:r>
          </a:p>
          <a:p>
            <a:pPr lvl="1"/>
            <a:r>
              <a:rPr lang="en-US" b="1" dirty="0" smtClean="0"/>
              <a:t>North Atlantic</a:t>
            </a:r>
            <a:r>
              <a:rPr lang="en-US" dirty="0"/>
              <a:t> </a:t>
            </a:r>
            <a:r>
              <a:rPr lang="en-US" dirty="0" smtClean="0"/>
              <a:t>- Gander, New York, Santa Maria, </a:t>
            </a:r>
            <a:r>
              <a:rPr lang="en-US" dirty="0" err="1" smtClean="0"/>
              <a:t>Shanwick</a:t>
            </a:r>
            <a:r>
              <a:rPr lang="en-US" dirty="0" smtClean="0"/>
              <a:t>, Reykjavik</a:t>
            </a:r>
          </a:p>
          <a:p>
            <a:pPr lvl="1"/>
            <a:r>
              <a:rPr lang="en-US" b="1" dirty="0" smtClean="0"/>
              <a:t>Pacific</a:t>
            </a:r>
            <a:r>
              <a:rPr lang="en-US" dirty="0"/>
              <a:t> </a:t>
            </a:r>
            <a:r>
              <a:rPr lang="en-US" dirty="0" smtClean="0"/>
              <a:t>- Anchorage, Auckland, Fukuoka, </a:t>
            </a:r>
            <a:r>
              <a:rPr lang="en-US" dirty="0" err="1" smtClean="0"/>
              <a:t>Nadi</a:t>
            </a:r>
            <a:r>
              <a:rPr lang="en-US" dirty="0" smtClean="0"/>
              <a:t>, Oakland, Tahiti</a:t>
            </a:r>
          </a:p>
          <a:p>
            <a:r>
              <a:rPr lang="en-US" b="0" dirty="0" smtClean="0"/>
              <a:t>When “</a:t>
            </a:r>
            <a:r>
              <a:rPr lang="en-US" b="0" dirty="0" smtClean="0">
                <a:solidFill>
                  <a:srgbClr val="FF0000"/>
                </a:solidFill>
              </a:rPr>
              <a:t>red</a:t>
            </a:r>
            <a:r>
              <a:rPr lang="en-US" b="0" dirty="0" smtClean="0"/>
              <a:t>” performance is observed, operators should consult applicable regulatory document, e.g. AC 90-117, and contact relevant monitoring </a:t>
            </a:r>
            <a:r>
              <a:rPr lang="en-US" b="0" dirty="0" err="1" smtClean="0"/>
              <a:t>PoC</a:t>
            </a:r>
            <a:r>
              <a:rPr lang="en-US" b="0" dirty="0" smtClean="0"/>
              <a:t>(s) for more details</a:t>
            </a:r>
          </a:p>
        </p:txBody>
      </p:sp>
      <p:sp>
        <p:nvSpPr>
          <p:cNvPr id="6" name="Title 1"/>
          <p:cNvSpPr>
            <a:spLocks noGrp="1"/>
          </p:cNvSpPr>
          <p:nvPr>
            <p:ph type="title"/>
          </p:nvPr>
        </p:nvSpPr>
        <p:spPr>
          <a:xfrm>
            <a:off x="373224" y="316495"/>
            <a:ext cx="8594564" cy="821839"/>
          </a:xfrm>
        </p:spPr>
        <p:txBody>
          <a:bodyPr/>
          <a:lstStyle/>
          <a:p>
            <a:r>
              <a:rPr lang="en-US" sz="2800" dirty="0" smtClean="0"/>
              <a:t>PBCS Aircraft Performance Monitoring Programs</a:t>
            </a:r>
            <a:br>
              <a:rPr lang="en-US" sz="2800" dirty="0" smtClean="0"/>
            </a:br>
            <a:r>
              <a:rPr lang="en-US" sz="2800" dirty="0" smtClean="0"/>
              <a:t>Combined regional reporting</a:t>
            </a:r>
            <a:endParaRPr lang="en-US" sz="2800" dirty="0"/>
          </a:p>
        </p:txBody>
      </p:sp>
      <p:sp>
        <p:nvSpPr>
          <p:cNvPr id="7" name="TextBox 6"/>
          <p:cNvSpPr txBox="1"/>
          <p:nvPr/>
        </p:nvSpPr>
        <p:spPr bwMode="auto">
          <a:xfrm>
            <a:off x="8453537" y="2172"/>
            <a:ext cx="6915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chemeClr val="bg1">
                    <a:lumMod val="50000"/>
                  </a:schemeClr>
                </a:solidFill>
              </a:rPr>
              <a:t>1 of 2</a:t>
            </a:r>
            <a:endParaRPr lang="en-US" sz="1200" b="1" dirty="0">
              <a:solidFill>
                <a:schemeClr val="bg1">
                  <a:lumMod val="50000"/>
                </a:schemeClr>
              </a:solidFill>
            </a:endParaRPr>
          </a:p>
        </p:txBody>
      </p:sp>
    </p:spTree>
    <p:extLst>
      <p:ext uri="{BB962C8B-B14F-4D97-AF65-F5344CB8AC3E}">
        <p14:creationId xmlns:p14="http://schemas.microsoft.com/office/powerpoint/2010/main" val="2802264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14" y="228600"/>
            <a:ext cx="8472488" cy="609600"/>
          </a:xfrm>
        </p:spPr>
        <p:txBody>
          <a:bodyPr/>
          <a:lstStyle/>
          <a:p>
            <a:r>
              <a:rPr lang="en-US" sz="3200" dirty="0" smtClean="0"/>
              <a:t>PBCS Monitoring Results – Fleet/Airframe</a:t>
            </a:r>
            <a:endParaRPr lang="en-US" sz="3200" dirty="0"/>
          </a:p>
        </p:txBody>
      </p:sp>
      <p:pic>
        <p:nvPicPr>
          <p:cNvPr id="4" name="Picture 3"/>
          <p:cNvPicPr>
            <a:picLocks noChangeAspect="1"/>
          </p:cNvPicPr>
          <p:nvPr/>
        </p:nvPicPr>
        <p:blipFill>
          <a:blip r:embed="rId3"/>
          <a:stretch>
            <a:fillRect/>
          </a:stretch>
        </p:blipFill>
        <p:spPr>
          <a:xfrm>
            <a:off x="203447" y="838200"/>
            <a:ext cx="8715022" cy="5486400"/>
          </a:xfrm>
          <a:prstGeom prst="rect">
            <a:avLst/>
          </a:prstGeom>
        </p:spPr>
      </p:pic>
    </p:spTree>
    <p:extLst>
      <p:ext uri="{BB962C8B-B14F-4D97-AF65-F5344CB8AC3E}">
        <p14:creationId xmlns:p14="http://schemas.microsoft.com/office/powerpoint/2010/main" val="154241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Annual reports for Asia-Pacific</a:t>
            </a:r>
          </a:p>
          <a:p>
            <a:pPr lvl="1"/>
            <a:r>
              <a:rPr lang="en-US" dirty="0" smtClean="0"/>
              <a:t>Data compiled through and reported to the FANS </a:t>
            </a:r>
            <a:r>
              <a:rPr lang="en-US" dirty="0"/>
              <a:t>Interoperability Team – Asia </a:t>
            </a:r>
            <a:r>
              <a:rPr lang="en-US" dirty="0" smtClean="0"/>
              <a:t>(FIT-Asia) group</a:t>
            </a:r>
          </a:p>
          <a:p>
            <a:pPr marL="457200" lvl="1" indent="0">
              <a:buNone/>
            </a:pPr>
            <a:r>
              <a:rPr lang="en-US" dirty="0" smtClean="0"/>
              <a:t> </a:t>
            </a:r>
          </a:p>
        </p:txBody>
      </p:sp>
      <p:sp>
        <p:nvSpPr>
          <p:cNvPr id="6" name="Title 1"/>
          <p:cNvSpPr>
            <a:spLocks noGrp="1"/>
          </p:cNvSpPr>
          <p:nvPr>
            <p:ph type="title"/>
          </p:nvPr>
        </p:nvSpPr>
        <p:spPr>
          <a:xfrm>
            <a:off x="373224" y="316495"/>
            <a:ext cx="8594564" cy="821839"/>
          </a:xfrm>
        </p:spPr>
        <p:txBody>
          <a:bodyPr/>
          <a:lstStyle/>
          <a:p>
            <a:r>
              <a:rPr lang="en-US" sz="2800" dirty="0" smtClean="0"/>
              <a:t>PBCS Aircraft Performance Monitoring Programs</a:t>
            </a:r>
            <a:br>
              <a:rPr lang="en-US" sz="2800" dirty="0" smtClean="0"/>
            </a:br>
            <a:r>
              <a:rPr lang="en-US" sz="2800" dirty="0" smtClean="0"/>
              <a:t>Combined regional reporting</a:t>
            </a:r>
            <a:endParaRPr lang="en-US" sz="2800" dirty="0"/>
          </a:p>
        </p:txBody>
      </p:sp>
      <p:sp>
        <p:nvSpPr>
          <p:cNvPr id="4" name="TextBox 3"/>
          <p:cNvSpPr txBox="1"/>
          <p:nvPr/>
        </p:nvSpPr>
        <p:spPr bwMode="auto">
          <a:xfrm>
            <a:off x="8453537" y="2172"/>
            <a:ext cx="6915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a:solidFill>
                  <a:schemeClr val="bg1">
                    <a:lumMod val="50000"/>
                  </a:schemeClr>
                </a:solidFill>
              </a:rPr>
              <a:t>2</a:t>
            </a:r>
            <a:r>
              <a:rPr lang="en-US" sz="1200" b="1" dirty="0" smtClean="0">
                <a:solidFill>
                  <a:schemeClr val="bg1">
                    <a:lumMod val="50000"/>
                  </a:schemeClr>
                </a:solidFill>
              </a:rPr>
              <a:t> of 2</a:t>
            </a:r>
            <a:endParaRPr lang="en-US" sz="1200" b="1" dirty="0">
              <a:solidFill>
                <a:schemeClr val="bg1">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62637463"/>
              </p:ext>
            </p:extLst>
          </p:nvPr>
        </p:nvGraphicFramePr>
        <p:xfrm>
          <a:off x="2114799" y="3101708"/>
          <a:ext cx="4660053" cy="2706370"/>
        </p:xfrm>
        <a:graphic>
          <a:graphicData uri="http://schemas.openxmlformats.org/drawingml/2006/table">
            <a:tbl>
              <a:tblPr firstRow="1" bandRow="1"/>
              <a:tblGrid>
                <a:gridCol w="1999434">
                  <a:extLst>
                    <a:ext uri="{9D8B030D-6E8A-4147-A177-3AD203B41FA5}">
                      <a16:colId xmlns:a16="http://schemas.microsoft.com/office/drawing/2014/main" val="4132513764"/>
                    </a:ext>
                  </a:extLst>
                </a:gridCol>
                <a:gridCol w="2660619">
                  <a:extLst>
                    <a:ext uri="{9D8B030D-6E8A-4147-A177-3AD203B41FA5}">
                      <a16:colId xmlns:a16="http://schemas.microsoft.com/office/drawing/2014/main" val="362451345"/>
                    </a:ext>
                  </a:extLst>
                </a:gridCol>
              </a:tblGrid>
              <a:tr h="267970">
                <a:tc gridSpan="2">
                  <a:txBody>
                    <a:bodyPr/>
                    <a:lstStyle/>
                    <a:p>
                      <a:pPr marL="0" marR="0" algn="ctr">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Reporting FIRS</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2393560055"/>
                  </a:ext>
                </a:extLst>
              </a:tr>
              <a:tr h="140335">
                <a:tc>
                  <a:txBody>
                    <a:bodyPr/>
                    <a:lstStyle/>
                    <a:p>
                      <a:pPr marL="0" marR="0" indent="127000">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188702"/>
                  </a:ext>
                </a:extLst>
              </a:tr>
              <a:tr h="134620">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United States</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Oakland Oceanic</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452199"/>
                  </a:ext>
                </a:extLst>
              </a:tr>
              <a:tr h="134620">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Fiji</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Nadi</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513021"/>
                  </a:ext>
                </a:extLst>
              </a:tr>
              <a:tr h="134620">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French Polynesia</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Tahiti</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5878274"/>
                  </a:ext>
                </a:extLst>
              </a:tr>
              <a:tr h="134620">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New Zealand</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Auckland Oceanic</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163428"/>
                  </a:ext>
                </a:extLst>
              </a:tr>
              <a:tr h="134620">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Sri Lanka</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Colombo</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796316"/>
                  </a:ext>
                </a:extLst>
              </a:tr>
              <a:tr h="134620">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India</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Chennai</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125418"/>
                  </a:ext>
                </a:extLst>
              </a:tr>
              <a:tr h="134620">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Viet Nam</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Ho-Chi-Minh</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493212"/>
                  </a:ext>
                </a:extLst>
              </a:tr>
              <a:tr h="134620">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Myanmar</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Yangon</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61850"/>
                  </a:ext>
                </a:extLst>
              </a:tr>
              <a:tr h="134620">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Malaysia</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Kota Kinabalu</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4155536"/>
                  </a:ext>
                </a:extLst>
              </a:tr>
              <a:tr h="134620">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Kuala Lumpur</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757203"/>
                  </a:ext>
                </a:extLst>
              </a:tr>
              <a:tr h="134620">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Singapore</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Singapore</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851737"/>
                  </a:ext>
                </a:extLst>
              </a:tr>
              <a:tr h="134620">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Australia</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Brisbane</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932531"/>
                  </a:ext>
                </a:extLst>
              </a:tr>
              <a:tr h="134620">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Melbourne</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594807"/>
                  </a:ext>
                </a:extLst>
              </a:tr>
              <a:tr h="134620">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China</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Lanzhou</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831301"/>
                  </a:ext>
                </a:extLst>
              </a:tr>
              <a:tr h="134620">
                <a:tc>
                  <a:txBody>
                    <a:bodyPr/>
                    <a:lstStyle/>
                    <a:p>
                      <a:pPr marL="0" marR="0" indent="12700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2700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Urumqi</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9633797"/>
                  </a:ext>
                </a:extLst>
              </a:tr>
            </a:tbl>
          </a:graphicData>
        </a:graphic>
      </p:graphicFrame>
    </p:spTree>
    <p:extLst>
      <p:ext uri="{BB962C8B-B14F-4D97-AF65-F5344CB8AC3E}">
        <p14:creationId xmlns:p14="http://schemas.microsoft.com/office/powerpoint/2010/main" val="1000907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224" y="1753967"/>
            <a:ext cx="8304245" cy="3935634"/>
          </a:xfrm>
        </p:spPr>
        <p:txBody>
          <a:bodyPr>
            <a:normAutofit fontScale="85000" lnSpcReduction="10000"/>
          </a:bodyPr>
          <a:lstStyle/>
          <a:p>
            <a:pPr>
              <a:lnSpc>
                <a:spcPct val="120000"/>
              </a:lnSpc>
            </a:pPr>
            <a:r>
              <a:rPr lang="en-US" dirty="0" smtClean="0"/>
              <a:t>New process being coordinated globally for ATSPs to compile and send reports for cases of airframe non-compliance to the relevant Regional Monitoring Agencies (RMAs) </a:t>
            </a:r>
          </a:p>
          <a:p>
            <a:pPr>
              <a:lnSpc>
                <a:spcPct val="120000"/>
              </a:lnSpc>
            </a:pPr>
            <a:r>
              <a:rPr lang="en-US" dirty="0" smtClean="0"/>
              <a:t>Reporting started in late 2019 from </a:t>
            </a:r>
            <a:r>
              <a:rPr lang="en-US" dirty="0"/>
              <a:t>Singapore South East Asia Safety Monitoring </a:t>
            </a:r>
            <a:r>
              <a:rPr lang="en-US" dirty="0" smtClean="0"/>
              <a:t>Agency (SEASMA)</a:t>
            </a:r>
          </a:p>
          <a:p>
            <a:pPr>
              <a:lnSpc>
                <a:spcPct val="120000"/>
              </a:lnSpc>
            </a:pPr>
            <a:r>
              <a:rPr lang="en-US" dirty="0" smtClean="0"/>
              <a:t>Reporting started by North Atlantic Central Monitoring Agency (NAT CMA) mid-July 2020</a:t>
            </a:r>
          </a:p>
          <a:p>
            <a:pPr>
              <a:lnSpc>
                <a:spcPct val="120000"/>
              </a:lnSpc>
            </a:pPr>
            <a:r>
              <a:rPr lang="en-US" dirty="0" smtClean="0"/>
              <a:t>Other RMAs starting end of July 2020</a:t>
            </a:r>
          </a:p>
        </p:txBody>
      </p:sp>
      <p:sp>
        <p:nvSpPr>
          <p:cNvPr id="5" name="Title 1"/>
          <p:cNvSpPr>
            <a:spLocks noGrp="1"/>
          </p:cNvSpPr>
          <p:nvPr>
            <p:ph type="title"/>
          </p:nvPr>
        </p:nvSpPr>
        <p:spPr>
          <a:xfrm>
            <a:off x="373224" y="316495"/>
            <a:ext cx="8594564" cy="1161323"/>
          </a:xfrm>
        </p:spPr>
        <p:txBody>
          <a:bodyPr/>
          <a:lstStyle/>
          <a:p>
            <a:r>
              <a:rPr lang="en-US" sz="3200" dirty="0" smtClean="0"/>
              <a:t>PBCS Aircraft Performance Monitoring Programs Monthly reporting</a:t>
            </a:r>
            <a:endParaRPr lang="en-US" sz="3200" dirty="0"/>
          </a:p>
        </p:txBody>
      </p:sp>
    </p:spTree>
    <p:extLst>
      <p:ext uri="{BB962C8B-B14F-4D97-AF65-F5344CB8AC3E}">
        <p14:creationId xmlns:p14="http://schemas.microsoft.com/office/powerpoint/2010/main" val="1501714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3" y="195208"/>
            <a:ext cx="8472488" cy="609600"/>
          </a:xfrm>
        </p:spPr>
        <p:txBody>
          <a:bodyPr/>
          <a:lstStyle/>
          <a:p>
            <a:r>
              <a:rPr lang="en-US" sz="3600" dirty="0" smtClean="0"/>
              <a:t>PBCS monthly monitoring process</a:t>
            </a:r>
            <a:endParaRPr lang="en-US" sz="3600" dirty="0"/>
          </a:p>
        </p:txBody>
      </p:sp>
      <p:grpSp>
        <p:nvGrpSpPr>
          <p:cNvPr id="21" name="Group 20"/>
          <p:cNvGrpSpPr/>
          <p:nvPr/>
        </p:nvGrpSpPr>
        <p:grpSpPr>
          <a:xfrm>
            <a:off x="538163" y="1137684"/>
            <a:ext cx="7978515" cy="4986670"/>
            <a:chOff x="793344" y="576454"/>
            <a:chExt cx="8233697" cy="5667961"/>
          </a:xfrm>
        </p:grpSpPr>
        <p:sp>
          <p:nvSpPr>
            <p:cNvPr id="10" name="Freeform 9"/>
            <p:cNvSpPr/>
            <p:nvPr/>
          </p:nvSpPr>
          <p:spPr>
            <a:xfrm>
              <a:off x="3171204" y="1271389"/>
              <a:ext cx="516360" cy="96316"/>
            </a:xfrm>
            <a:custGeom>
              <a:avLst/>
              <a:gdLst>
                <a:gd name="connsiteX0" fmla="*/ 0 w 510263"/>
                <a:gd name="connsiteY0" fmla="*/ 45720 h 91440"/>
                <a:gd name="connsiteX1" fmla="*/ 510263 w 510263"/>
                <a:gd name="connsiteY1" fmla="*/ 45720 h 91440"/>
              </a:gdLst>
              <a:ahLst/>
              <a:cxnLst>
                <a:cxn ang="0">
                  <a:pos x="connsiteX0" y="connsiteY0"/>
                </a:cxn>
                <a:cxn ang="0">
                  <a:pos x="connsiteX1" y="connsiteY1"/>
                </a:cxn>
              </a:cxnLst>
              <a:rect l="l" t="t" r="r" b="b"/>
              <a:pathLst>
                <a:path w="510263" h="91440">
                  <a:moveTo>
                    <a:pt x="0" y="45720"/>
                  </a:moveTo>
                  <a:lnTo>
                    <a:pt x="510263" y="45720"/>
                  </a:lnTo>
                </a:path>
              </a:pathLst>
            </a:custGeom>
            <a:ln>
              <a:tailEnd type="arrow"/>
            </a:ln>
          </p:spPr>
          <p:style>
            <a:lnRef idx="1">
              <a:schemeClr val="accent2"/>
            </a:lnRef>
            <a:fillRef idx="0">
              <a:schemeClr val="accent2"/>
            </a:fillRef>
            <a:effectRef idx="0">
              <a:schemeClr val="accent2"/>
            </a:effectRef>
            <a:fontRef idx="minor">
              <a:schemeClr val="tx1"/>
            </a:fontRef>
          </p:style>
          <p:txBody>
            <a:bodyPr spcFirstLastPara="0" vert="horz" wrap="square" lIns="254310" tIns="43016" rIns="254310" bIns="43016" numCol="1" spcCol="1270" anchor="ctr" anchorCtr="0">
              <a:noAutofit/>
            </a:bodyPr>
            <a:lstStyle/>
            <a:p>
              <a:pPr lvl="0" algn="ctr" defTabSz="222250">
                <a:lnSpc>
                  <a:spcPct val="90000"/>
                </a:lnSpc>
                <a:spcBef>
                  <a:spcPct val="0"/>
                </a:spcBef>
                <a:spcAft>
                  <a:spcPct val="35000"/>
                </a:spcAft>
                <a:buNone/>
              </a:pPr>
              <a:endParaRPr lang="en-US" sz="500" kern="1200"/>
            </a:p>
          </p:txBody>
        </p:sp>
        <p:sp>
          <p:nvSpPr>
            <p:cNvPr id="11" name="Freeform 10"/>
            <p:cNvSpPr/>
            <p:nvPr/>
          </p:nvSpPr>
          <p:spPr>
            <a:xfrm>
              <a:off x="793344" y="576454"/>
              <a:ext cx="2379681" cy="1486187"/>
            </a:xfrm>
            <a:custGeom>
              <a:avLst/>
              <a:gdLst>
                <a:gd name="connsiteX0" fmla="*/ 0 w 2351582"/>
                <a:gd name="connsiteY0" fmla="*/ 0 h 1410949"/>
                <a:gd name="connsiteX1" fmla="*/ 2351582 w 2351582"/>
                <a:gd name="connsiteY1" fmla="*/ 0 h 1410949"/>
                <a:gd name="connsiteX2" fmla="*/ 2351582 w 2351582"/>
                <a:gd name="connsiteY2" fmla="*/ 1410949 h 1410949"/>
                <a:gd name="connsiteX3" fmla="*/ 0 w 2351582"/>
                <a:gd name="connsiteY3" fmla="*/ 1410949 h 1410949"/>
                <a:gd name="connsiteX4" fmla="*/ 0 w 2351582"/>
                <a:gd name="connsiteY4" fmla="*/ 0 h 1410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582" h="1410949">
                  <a:moveTo>
                    <a:pt x="0" y="0"/>
                  </a:moveTo>
                  <a:lnTo>
                    <a:pt x="2351582" y="0"/>
                  </a:lnTo>
                  <a:lnTo>
                    <a:pt x="2351582" y="1410949"/>
                  </a:lnTo>
                  <a:lnTo>
                    <a:pt x="0" y="141094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buNone/>
              </a:pPr>
              <a:r>
                <a:rPr lang="en-US" sz="1300" b="1" kern="1200" dirty="0" smtClean="0"/>
                <a:t>Compile data</a:t>
              </a:r>
            </a:p>
          </p:txBody>
        </p:sp>
        <p:sp>
          <p:nvSpPr>
            <p:cNvPr id="12" name="Freeform 11"/>
            <p:cNvSpPr/>
            <p:nvPr/>
          </p:nvSpPr>
          <p:spPr>
            <a:xfrm>
              <a:off x="6098212" y="1271389"/>
              <a:ext cx="516360" cy="96316"/>
            </a:xfrm>
            <a:custGeom>
              <a:avLst/>
              <a:gdLst>
                <a:gd name="connsiteX0" fmla="*/ 0 w 510263"/>
                <a:gd name="connsiteY0" fmla="*/ 45720 h 91440"/>
                <a:gd name="connsiteX1" fmla="*/ 510263 w 510263"/>
                <a:gd name="connsiteY1" fmla="*/ 45720 h 91440"/>
              </a:gdLst>
              <a:ahLst/>
              <a:cxnLst>
                <a:cxn ang="0">
                  <a:pos x="connsiteX0" y="connsiteY0"/>
                </a:cxn>
                <a:cxn ang="0">
                  <a:pos x="connsiteX1" y="connsiteY1"/>
                </a:cxn>
              </a:cxnLst>
              <a:rect l="l" t="t" r="r" b="b"/>
              <a:pathLst>
                <a:path w="510263" h="91440">
                  <a:moveTo>
                    <a:pt x="0" y="45720"/>
                  </a:moveTo>
                  <a:lnTo>
                    <a:pt x="510263" y="45720"/>
                  </a:lnTo>
                </a:path>
              </a:pathLst>
            </a:custGeom>
            <a:noFill/>
            <a:ln>
              <a:tailEnd type="arrow"/>
            </a:ln>
          </p:spPr>
          <p:style>
            <a:lnRef idx="1">
              <a:schemeClr val="accent5">
                <a:hueOff val="814257"/>
                <a:satOff val="2799"/>
                <a:lumOff val="-13432"/>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54311" tIns="43016" rIns="254309" bIns="43016" numCol="1" spcCol="1270" anchor="ctr" anchorCtr="0">
              <a:noAutofit/>
            </a:bodyPr>
            <a:lstStyle/>
            <a:p>
              <a:pPr lvl="0" algn="ctr" defTabSz="222250">
                <a:lnSpc>
                  <a:spcPct val="90000"/>
                </a:lnSpc>
                <a:spcBef>
                  <a:spcPct val="0"/>
                </a:spcBef>
                <a:spcAft>
                  <a:spcPct val="35000"/>
                </a:spcAft>
                <a:buNone/>
              </a:pPr>
              <a:endParaRPr lang="en-US" sz="500" kern="1200"/>
            </a:p>
          </p:txBody>
        </p:sp>
        <p:sp>
          <p:nvSpPr>
            <p:cNvPr id="13" name="Freeform 12"/>
            <p:cNvSpPr/>
            <p:nvPr/>
          </p:nvSpPr>
          <p:spPr>
            <a:xfrm>
              <a:off x="3720352" y="576454"/>
              <a:ext cx="2379681" cy="1486187"/>
            </a:xfrm>
            <a:custGeom>
              <a:avLst/>
              <a:gdLst>
                <a:gd name="connsiteX0" fmla="*/ 0 w 2351582"/>
                <a:gd name="connsiteY0" fmla="*/ 0 h 1410949"/>
                <a:gd name="connsiteX1" fmla="*/ 2351582 w 2351582"/>
                <a:gd name="connsiteY1" fmla="*/ 0 h 1410949"/>
                <a:gd name="connsiteX2" fmla="*/ 2351582 w 2351582"/>
                <a:gd name="connsiteY2" fmla="*/ 1410949 h 1410949"/>
                <a:gd name="connsiteX3" fmla="*/ 0 w 2351582"/>
                <a:gd name="connsiteY3" fmla="*/ 1410949 h 1410949"/>
                <a:gd name="connsiteX4" fmla="*/ 0 w 2351582"/>
                <a:gd name="connsiteY4" fmla="*/ 0 h 1410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582" h="1410949">
                  <a:moveTo>
                    <a:pt x="0" y="0"/>
                  </a:moveTo>
                  <a:lnTo>
                    <a:pt x="2351582" y="0"/>
                  </a:lnTo>
                  <a:lnTo>
                    <a:pt x="2351582" y="1410949"/>
                  </a:lnTo>
                  <a:lnTo>
                    <a:pt x="0" y="141094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651405"/>
                <a:satOff val="2239"/>
                <a:lumOff val="-10745"/>
                <a:alphaOff val="0"/>
              </a:schemeClr>
            </a:fillRef>
            <a:effectRef idx="1">
              <a:schemeClr val="accent5">
                <a:hueOff val="651405"/>
                <a:satOff val="2239"/>
                <a:lumOff val="-10745"/>
                <a:alphaOff val="0"/>
              </a:schemeClr>
            </a:effectRef>
            <a:fontRef idx="minor">
              <a:schemeClr val="dk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buNone/>
              </a:pPr>
              <a:r>
                <a:rPr lang="en-US" sz="1300" b="1" kern="1200" dirty="0" smtClean="0"/>
                <a:t>Identify airframes below 95% for RSP180 and/or RCP240</a:t>
              </a:r>
            </a:p>
          </p:txBody>
        </p:sp>
        <p:sp>
          <p:nvSpPr>
            <p:cNvPr id="14" name="Freeform 13"/>
            <p:cNvSpPr/>
            <p:nvPr/>
          </p:nvSpPr>
          <p:spPr>
            <a:xfrm>
              <a:off x="4827955" y="2126465"/>
              <a:ext cx="3274827" cy="629215"/>
            </a:xfrm>
            <a:custGeom>
              <a:avLst/>
              <a:gdLst>
                <a:gd name="connsiteX0" fmla="*/ 5784892 w 5784892"/>
                <a:gd name="connsiteY0" fmla="*/ 0 h 510263"/>
                <a:gd name="connsiteX1" fmla="*/ 5784892 w 5784892"/>
                <a:gd name="connsiteY1" fmla="*/ 272231 h 510263"/>
                <a:gd name="connsiteX2" fmla="*/ 0 w 5784892"/>
                <a:gd name="connsiteY2" fmla="*/ 272231 h 510263"/>
                <a:gd name="connsiteX3" fmla="*/ 0 w 5784892"/>
                <a:gd name="connsiteY3" fmla="*/ 510263 h 510263"/>
              </a:gdLst>
              <a:ahLst/>
              <a:cxnLst>
                <a:cxn ang="0">
                  <a:pos x="connsiteX0" y="connsiteY0"/>
                </a:cxn>
                <a:cxn ang="0">
                  <a:pos x="connsiteX1" y="connsiteY1"/>
                </a:cxn>
                <a:cxn ang="0">
                  <a:pos x="connsiteX2" y="connsiteY2"/>
                </a:cxn>
                <a:cxn ang="0">
                  <a:pos x="connsiteX3" y="connsiteY3"/>
                </a:cxn>
              </a:cxnLst>
              <a:rect l="l" t="t" r="r" b="b"/>
              <a:pathLst>
                <a:path w="5784892" h="510263">
                  <a:moveTo>
                    <a:pt x="5784892" y="0"/>
                  </a:moveTo>
                  <a:lnTo>
                    <a:pt x="5784892" y="272231"/>
                  </a:lnTo>
                  <a:lnTo>
                    <a:pt x="0" y="272231"/>
                  </a:lnTo>
                  <a:lnTo>
                    <a:pt x="0" y="510263"/>
                  </a:lnTo>
                </a:path>
              </a:pathLst>
            </a:custGeom>
            <a:noFill/>
            <a:ln>
              <a:tailEnd type="arrow"/>
            </a:ln>
          </p:spPr>
          <p:style>
            <a:lnRef idx="1">
              <a:schemeClr val="accent5">
                <a:hueOff val="1628513"/>
                <a:satOff val="5598"/>
                <a:lumOff val="-26863"/>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759893" tIns="252428" rIns="2759893" bIns="252427" numCol="1" spcCol="1270" anchor="ctr" anchorCtr="0">
              <a:noAutofit/>
            </a:bodyPr>
            <a:lstStyle/>
            <a:p>
              <a:pPr lvl="0" algn="ctr" defTabSz="222250">
                <a:lnSpc>
                  <a:spcPct val="90000"/>
                </a:lnSpc>
                <a:spcBef>
                  <a:spcPct val="0"/>
                </a:spcBef>
                <a:spcAft>
                  <a:spcPct val="35000"/>
                </a:spcAft>
                <a:buNone/>
              </a:pPr>
              <a:endParaRPr lang="en-US" sz="500" kern="1200"/>
            </a:p>
          </p:txBody>
        </p:sp>
        <p:sp>
          <p:nvSpPr>
            <p:cNvPr id="15" name="Freeform 14"/>
            <p:cNvSpPr/>
            <p:nvPr/>
          </p:nvSpPr>
          <p:spPr>
            <a:xfrm>
              <a:off x="6647360" y="576454"/>
              <a:ext cx="2379681" cy="1486187"/>
            </a:xfrm>
            <a:custGeom>
              <a:avLst/>
              <a:gdLst>
                <a:gd name="connsiteX0" fmla="*/ 0 w 2351582"/>
                <a:gd name="connsiteY0" fmla="*/ 0 h 1410949"/>
                <a:gd name="connsiteX1" fmla="*/ 2351582 w 2351582"/>
                <a:gd name="connsiteY1" fmla="*/ 0 h 1410949"/>
                <a:gd name="connsiteX2" fmla="*/ 2351582 w 2351582"/>
                <a:gd name="connsiteY2" fmla="*/ 1410949 h 1410949"/>
                <a:gd name="connsiteX3" fmla="*/ 0 w 2351582"/>
                <a:gd name="connsiteY3" fmla="*/ 1410949 h 1410949"/>
                <a:gd name="connsiteX4" fmla="*/ 0 w 2351582"/>
                <a:gd name="connsiteY4" fmla="*/ 0 h 1410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582" h="1410949">
                  <a:moveTo>
                    <a:pt x="0" y="0"/>
                  </a:moveTo>
                  <a:lnTo>
                    <a:pt x="2351582" y="0"/>
                  </a:lnTo>
                  <a:lnTo>
                    <a:pt x="2351582" y="1410949"/>
                  </a:lnTo>
                  <a:lnTo>
                    <a:pt x="0" y="141094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1302810"/>
                <a:satOff val="4478"/>
                <a:lumOff val="-21490"/>
                <a:alphaOff val="0"/>
              </a:schemeClr>
            </a:fillRef>
            <a:effectRef idx="1">
              <a:schemeClr val="accent5">
                <a:hueOff val="1302810"/>
                <a:satOff val="4478"/>
                <a:lumOff val="-21490"/>
                <a:alphaOff val="0"/>
              </a:schemeClr>
            </a:effectRef>
            <a:fontRef idx="minor">
              <a:schemeClr val="dk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buNone/>
              </a:pPr>
              <a:r>
                <a:rPr lang="en-US" sz="1300" b="1" kern="1200" dirty="0" smtClean="0"/>
                <a:t>Check if these aircraft filed P2/RSP180 during the past month</a:t>
              </a:r>
              <a:endParaRPr lang="en-US" sz="1300" b="1" kern="1200" dirty="0"/>
            </a:p>
          </p:txBody>
        </p:sp>
        <p:sp>
          <p:nvSpPr>
            <p:cNvPr id="16" name="Freeform 15"/>
            <p:cNvSpPr/>
            <p:nvPr/>
          </p:nvSpPr>
          <p:spPr>
            <a:xfrm>
              <a:off x="6098212" y="3487921"/>
              <a:ext cx="516360" cy="96316"/>
            </a:xfrm>
            <a:custGeom>
              <a:avLst/>
              <a:gdLst>
                <a:gd name="connsiteX0" fmla="*/ 0 w 510263"/>
                <a:gd name="connsiteY0" fmla="*/ 45720 h 91440"/>
                <a:gd name="connsiteX1" fmla="*/ 510263 w 510263"/>
                <a:gd name="connsiteY1" fmla="*/ 45720 h 91440"/>
              </a:gdLst>
              <a:ahLst/>
              <a:cxnLst>
                <a:cxn ang="0">
                  <a:pos x="connsiteX0" y="connsiteY0"/>
                </a:cxn>
                <a:cxn ang="0">
                  <a:pos x="connsiteX1" y="connsiteY1"/>
                </a:cxn>
              </a:cxnLst>
              <a:rect l="l" t="t" r="r" b="b"/>
              <a:pathLst>
                <a:path w="510263" h="91440">
                  <a:moveTo>
                    <a:pt x="0" y="45720"/>
                  </a:moveTo>
                  <a:lnTo>
                    <a:pt x="510263" y="45720"/>
                  </a:lnTo>
                </a:path>
              </a:pathLst>
            </a:custGeom>
            <a:noFill/>
            <a:ln>
              <a:tailEnd type="arrow"/>
            </a:ln>
          </p:spPr>
          <p:style>
            <a:lnRef idx="1">
              <a:schemeClr val="accent5">
                <a:hueOff val="2442770"/>
                <a:satOff val="8397"/>
                <a:lumOff val="-40295"/>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54310" tIns="43015" rIns="254310" bIns="43017" numCol="1" spcCol="1270" anchor="ctr" anchorCtr="0">
              <a:noAutofit/>
            </a:bodyPr>
            <a:lstStyle/>
            <a:p>
              <a:pPr lvl="0" algn="ctr" defTabSz="222250">
                <a:lnSpc>
                  <a:spcPct val="90000"/>
                </a:lnSpc>
                <a:spcBef>
                  <a:spcPct val="0"/>
                </a:spcBef>
                <a:spcAft>
                  <a:spcPct val="35000"/>
                </a:spcAft>
                <a:buNone/>
              </a:pPr>
              <a:endParaRPr lang="en-US" sz="500" kern="1200"/>
            </a:p>
          </p:txBody>
        </p:sp>
        <p:sp>
          <p:nvSpPr>
            <p:cNvPr id="17" name="Freeform 16"/>
            <p:cNvSpPr/>
            <p:nvPr/>
          </p:nvSpPr>
          <p:spPr>
            <a:xfrm>
              <a:off x="3720351" y="2755681"/>
              <a:ext cx="2379681" cy="1486187"/>
            </a:xfrm>
            <a:custGeom>
              <a:avLst/>
              <a:gdLst>
                <a:gd name="connsiteX0" fmla="*/ 0 w 2351582"/>
                <a:gd name="connsiteY0" fmla="*/ 0 h 1410949"/>
                <a:gd name="connsiteX1" fmla="*/ 2351582 w 2351582"/>
                <a:gd name="connsiteY1" fmla="*/ 0 h 1410949"/>
                <a:gd name="connsiteX2" fmla="*/ 2351582 w 2351582"/>
                <a:gd name="connsiteY2" fmla="*/ 1410949 h 1410949"/>
                <a:gd name="connsiteX3" fmla="*/ 0 w 2351582"/>
                <a:gd name="connsiteY3" fmla="*/ 1410949 h 1410949"/>
                <a:gd name="connsiteX4" fmla="*/ 0 w 2351582"/>
                <a:gd name="connsiteY4" fmla="*/ 0 h 1410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582" h="1410949">
                  <a:moveTo>
                    <a:pt x="0" y="0"/>
                  </a:moveTo>
                  <a:lnTo>
                    <a:pt x="2351582" y="0"/>
                  </a:lnTo>
                  <a:lnTo>
                    <a:pt x="2351582" y="1410949"/>
                  </a:lnTo>
                  <a:lnTo>
                    <a:pt x="0" y="141094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1954216"/>
                <a:satOff val="6718"/>
                <a:lumOff val="-32236"/>
                <a:alphaOff val="0"/>
              </a:schemeClr>
            </a:fillRef>
            <a:effectRef idx="1">
              <a:schemeClr val="accent5">
                <a:hueOff val="1954216"/>
                <a:satOff val="6718"/>
                <a:lumOff val="-32236"/>
                <a:alphaOff val="0"/>
              </a:schemeClr>
            </a:effectRef>
            <a:fontRef idx="minor">
              <a:schemeClr val="dk1"/>
            </a:fontRef>
          </p:style>
          <p:txBody>
            <a:bodyPr spcFirstLastPara="0" vert="horz" wrap="square" lIns="92456" tIns="92456" rIns="92456" bIns="92456" numCol="1" spcCol="1270" anchor="ctr" anchorCtr="0">
              <a:normAutofit lnSpcReduction="10000"/>
            </a:bodyPr>
            <a:lstStyle/>
            <a:p>
              <a:pPr lvl="0" algn="ctr" defTabSz="577850">
                <a:lnSpc>
                  <a:spcPct val="90000"/>
                </a:lnSpc>
                <a:spcBef>
                  <a:spcPct val="0"/>
                </a:spcBef>
                <a:spcAft>
                  <a:spcPct val="35000"/>
                </a:spcAft>
                <a:buNone/>
              </a:pPr>
              <a:r>
                <a:rPr lang="en-US" sz="1400" b="1" kern="1200" dirty="0" smtClean="0"/>
                <a:t>Investigate further</a:t>
              </a:r>
            </a:p>
            <a:p>
              <a:pPr marL="285750" lvl="0" indent="-285750" defTabSz="577850">
                <a:lnSpc>
                  <a:spcPct val="90000"/>
                </a:lnSpc>
                <a:spcBef>
                  <a:spcPct val="0"/>
                </a:spcBef>
                <a:spcAft>
                  <a:spcPct val="35000"/>
                </a:spcAft>
                <a:buFontTx/>
                <a:buChar char="-"/>
              </a:pPr>
              <a:r>
                <a:rPr lang="en-US" sz="1300" dirty="0"/>
                <a:t>A</a:t>
              </a:r>
              <a:r>
                <a:rPr lang="en-US" sz="1300" kern="1200" dirty="0" smtClean="0"/>
                <a:t>ssess scope using data from other periods and other FIRS (if applicable)</a:t>
              </a:r>
            </a:p>
            <a:p>
              <a:pPr marL="285750" lvl="0" indent="-285750" defTabSz="577850">
                <a:lnSpc>
                  <a:spcPct val="90000"/>
                </a:lnSpc>
                <a:spcBef>
                  <a:spcPct val="0"/>
                </a:spcBef>
                <a:spcAft>
                  <a:spcPct val="35000"/>
                </a:spcAft>
                <a:buFontTx/>
                <a:buChar char="-"/>
              </a:pPr>
              <a:r>
                <a:rPr lang="en-US" sz="1300" kern="1200" dirty="0" smtClean="0"/>
                <a:t>Determine if a known issue</a:t>
              </a:r>
            </a:p>
          </p:txBody>
        </p:sp>
        <p:sp>
          <p:nvSpPr>
            <p:cNvPr id="18" name="Freeform 17"/>
            <p:cNvSpPr/>
            <p:nvPr/>
          </p:nvSpPr>
          <p:spPr>
            <a:xfrm rot="5400000">
              <a:off x="4652011" y="4451890"/>
              <a:ext cx="516360" cy="96316"/>
            </a:xfrm>
            <a:custGeom>
              <a:avLst/>
              <a:gdLst>
                <a:gd name="connsiteX0" fmla="*/ 0 w 510263"/>
                <a:gd name="connsiteY0" fmla="*/ 45720 h 91440"/>
                <a:gd name="connsiteX1" fmla="*/ 510263 w 510263"/>
                <a:gd name="connsiteY1" fmla="*/ 45720 h 91440"/>
              </a:gdLst>
              <a:ahLst/>
              <a:cxnLst>
                <a:cxn ang="0">
                  <a:pos x="connsiteX0" y="connsiteY0"/>
                </a:cxn>
                <a:cxn ang="0">
                  <a:pos x="connsiteX1" y="connsiteY1"/>
                </a:cxn>
              </a:cxnLst>
              <a:rect l="l" t="t" r="r" b="b"/>
              <a:pathLst>
                <a:path w="510263" h="91440">
                  <a:moveTo>
                    <a:pt x="0" y="45720"/>
                  </a:moveTo>
                  <a:lnTo>
                    <a:pt x="510263" y="45720"/>
                  </a:lnTo>
                </a:path>
              </a:pathLst>
            </a:custGeom>
            <a:noFill/>
            <a:ln>
              <a:tailEnd type="arrow"/>
            </a:ln>
          </p:spPr>
          <p:style>
            <a:lnRef idx="1">
              <a:schemeClr val="accent5">
                <a:hueOff val="3257026"/>
                <a:satOff val="11196"/>
                <a:lumOff val="-53726"/>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54311" tIns="43015" rIns="254309" bIns="43017" numCol="1" spcCol="1270" anchor="ctr" anchorCtr="0">
              <a:noAutofit/>
            </a:bodyPr>
            <a:lstStyle/>
            <a:p>
              <a:pPr lvl="0" algn="ctr" defTabSz="222250">
                <a:lnSpc>
                  <a:spcPct val="90000"/>
                </a:lnSpc>
                <a:spcBef>
                  <a:spcPct val="0"/>
                </a:spcBef>
                <a:spcAft>
                  <a:spcPct val="35000"/>
                </a:spcAft>
                <a:buNone/>
              </a:pPr>
              <a:endParaRPr lang="en-US" sz="500" kern="1200"/>
            </a:p>
          </p:txBody>
        </p:sp>
        <p:sp>
          <p:nvSpPr>
            <p:cNvPr id="19" name="Freeform 18"/>
            <p:cNvSpPr/>
            <p:nvPr/>
          </p:nvSpPr>
          <p:spPr>
            <a:xfrm>
              <a:off x="6614572" y="2755681"/>
              <a:ext cx="2379681" cy="1486187"/>
            </a:xfrm>
            <a:custGeom>
              <a:avLst/>
              <a:gdLst>
                <a:gd name="connsiteX0" fmla="*/ 0 w 2351582"/>
                <a:gd name="connsiteY0" fmla="*/ 0 h 1410949"/>
                <a:gd name="connsiteX1" fmla="*/ 2351582 w 2351582"/>
                <a:gd name="connsiteY1" fmla="*/ 0 h 1410949"/>
                <a:gd name="connsiteX2" fmla="*/ 2351582 w 2351582"/>
                <a:gd name="connsiteY2" fmla="*/ 1410949 h 1410949"/>
                <a:gd name="connsiteX3" fmla="*/ 0 w 2351582"/>
                <a:gd name="connsiteY3" fmla="*/ 1410949 h 1410949"/>
                <a:gd name="connsiteX4" fmla="*/ 0 w 2351582"/>
                <a:gd name="connsiteY4" fmla="*/ 0 h 1410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582" h="1410949">
                  <a:moveTo>
                    <a:pt x="0" y="0"/>
                  </a:moveTo>
                  <a:lnTo>
                    <a:pt x="2351582" y="0"/>
                  </a:lnTo>
                  <a:lnTo>
                    <a:pt x="2351582" y="1410949"/>
                  </a:lnTo>
                  <a:lnTo>
                    <a:pt x="0" y="141094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605621"/>
                <a:satOff val="8957"/>
                <a:lumOff val="-42981"/>
                <a:alphaOff val="0"/>
              </a:schemeClr>
            </a:fillRef>
            <a:effectRef idx="1">
              <a:schemeClr val="accent5">
                <a:hueOff val="2605621"/>
                <a:satOff val="8957"/>
                <a:lumOff val="-42981"/>
                <a:alphaOff val="0"/>
              </a:schemeClr>
            </a:effectRef>
            <a:fontRef idx="minor">
              <a:schemeClr val="dk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buNone/>
              </a:pPr>
              <a:r>
                <a:rPr lang="en-US" sz="1300" b="1" kern="1200" dirty="0" smtClean="0"/>
                <a:t>If aircraft DID file P2/RSP180:Submit non-compliance report to relevant RMA</a:t>
              </a:r>
              <a:endParaRPr lang="en-US" sz="1300" b="1" kern="1200" dirty="0"/>
            </a:p>
          </p:txBody>
        </p:sp>
        <p:sp>
          <p:nvSpPr>
            <p:cNvPr id="20" name="Freeform 19"/>
            <p:cNvSpPr/>
            <p:nvPr/>
          </p:nvSpPr>
          <p:spPr>
            <a:xfrm>
              <a:off x="3720351" y="4758228"/>
              <a:ext cx="2379681" cy="1486187"/>
            </a:xfrm>
            <a:custGeom>
              <a:avLst/>
              <a:gdLst>
                <a:gd name="connsiteX0" fmla="*/ 0 w 2351582"/>
                <a:gd name="connsiteY0" fmla="*/ 0 h 1410949"/>
                <a:gd name="connsiteX1" fmla="*/ 2351582 w 2351582"/>
                <a:gd name="connsiteY1" fmla="*/ 0 h 1410949"/>
                <a:gd name="connsiteX2" fmla="*/ 2351582 w 2351582"/>
                <a:gd name="connsiteY2" fmla="*/ 1410949 h 1410949"/>
                <a:gd name="connsiteX3" fmla="*/ 0 w 2351582"/>
                <a:gd name="connsiteY3" fmla="*/ 1410949 h 1410949"/>
                <a:gd name="connsiteX4" fmla="*/ 0 w 2351582"/>
                <a:gd name="connsiteY4" fmla="*/ 0 h 1410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582" h="1410949">
                  <a:moveTo>
                    <a:pt x="0" y="0"/>
                  </a:moveTo>
                  <a:lnTo>
                    <a:pt x="2351582" y="0"/>
                  </a:lnTo>
                  <a:lnTo>
                    <a:pt x="2351582" y="1410949"/>
                  </a:lnTo>
                  <a:lnTo>
                    <a:pt x="0" y="141094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3257026"/>
                <a:satOff val="11196"/>
                <a:lumOff val="-53726"/>
                <a:alphaOff val="0"/>
              </a:schemeClr>
            </a:fillRef>
            <a:effectRef idx="1">
              <a:schemeClr val="accent5">
                <a:hueOff val="3257026"/>
                <a:satOff val="11196"/>
                <a:lumOff val="-53726"/>
                <a:alphaOff val="0"/>
              </a:schemeClr>
            </a:effectRef>
            <a:fontRef idx="minor">
              <a:schemeClr val="dk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buNone/>
              </a:pPr>
              <a:r>
                <a:rPr lang="en-US" sz="1300" b="1" kern="1200" dirty="0" smtClean="0"/>
                <a:t>If aircraft DID NOT file P2/RSP180: Contact operator if possible, or Submit problem report to FANS-CRA (DLMA) for further investigation</a:t>
              </a:r>
              <a:endParaRPr lang="en-US" sz="1300" b="1" kern="1200" dirty="0"/>
            </a:p>
          </p:txBody>
        </p:sp>
      </p:grpSp>
      <p:cxnSp>
        <p:nvCxnSpPr>
          <p:cNvPr id="8" name="Straight Arrow Connector 7"/>
          <p:cNvCxnSpPr/>
          <p:nvPr/>
        </p:nvCxnSpPr>
        <p:spPr bwMode="auto">
          <a:xfrm>
            <a:off x="7857460" y="1605516"/>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91309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ATSP Investigate </a:t>
            </a:r>
            <a:r>
              <a:rPr lang="en-US" dirty="0" smtClean="0"/>
              <a:t>further…</a:t>
            </a:r>
            <a:endParaRPr lang="en-US" dirty="0"/>
          </a:p>
        </p:txBody>
      </p:sp>
      <p:sp>
        <p:nvSpPr>
          <p:cNvPr id="3" name="Content Placeholder 2"/>
          <p:cNvSpPr>
            <a:spLocks noGrp="1"/>
          </p:cNvSpPr>
          <p:nvPr>
            <p:ph idx="1"/>
          </p:nvPr>
        </p:nvSpPr>
        <p:spPr>
          <a:xfrm>
            <a:off x="428625" y="1365885"/>
            <a:ext cx="8221980" cy="4577715"/>
          </a:xfrm>
        </p:spPr>
        <p:txBody>
          <a:bodyPr>
            <a:normAutofit fontScale="85000" lnSpcReduction="20000"/>
          </a:bodyPr>
          <a:lstStyle/>
          <a:p>
            <a:pPr>
              <a:lnSpc>
                <a:spcPct val="120000"/>
              </a:lnSpc>
            </a:pPr>
            <a:r>
              <a:rPr lang="en-US" dirty="0" smtClean="0"/>
              <a:t>Check performance in 2 previous months</a:t>
            </a:r>
          </a:p>
          <a:p>
            <a:pPr lvl="1"/>
            <a:r>
              <a:rPr lang="en-US" dirty="0" smtClean="0"/>
              <a:t>Helps identify ongoing vs. new problems, scope of problem</a:t>
            </a:r>
          </a:p>
          <a:p>
            <a:r>
              <a:rPr lang="en-US" dirty="0" smtClean="0"/>
              <a:t>Check locations of reports &gt; 90 seconds</a:t>
            </a:r>
          </a:p>
          <a:p>
            <a:pPr lvl="1"/>
            <a:r>
              <a:rPr lang="en-US" dirty="0" smtClean="0"/>
              <a:t>Helps identify if delays occur in VHF/SAT or SAT/SAT transition areas, FIR boundaries</a:t>
            </a:r>
          </a:p>
          <a:p>
            <a:r>
              <a:rPr lang="en-US" dirty="0" smtClean="0"/>
              <a:t>Check media types of reports &gt; 90 seconds (and reports before and after)</a:t>
            </a:r>
          </a:p>
          <a:p>
            <a:pPr lvl="1"/>
            <a:r>
              <a:rPr lang="en-US" dirty="0" smtClean="0"/>
              <a:t>Helps identify or confirm HF data link problems, media transition problems, specific media/path problem</a:t>
            </a:r>
          </a:p>
          <a:p>
            <a:r>
              <a:rPr lang="en-US" dirty="0" smtClean="0"/>
              <a:t>Check estimated PORT if ACP &lt; 95%</a:t>
            </a:r>
          </a:p>
          <a:p>
            <a:pPr lvl="1"/>
            <a:r>
              <a:rPr lang="en-US" dirty="0" smtClean="0"/>
              <a:t>*May* help identify abnormal pilot response </a:t>
            </a:r>
            <a:r>
              <a:rPr lang="en-US" dirty="0" smtClean="0"/>
              <a:t>behavior</a:t>
            </a:r>
          </a:p>
          <a:p>
            <a:r>
              <a:rPr lang="en-US" dirty="0" smtClean="0"/>
              <a:t>Check if issue occurred on one leg and was subsequently resolved </a:t>
            </a:r>
            <a:endParaRPr lang="en-US" dirty="0" smtClean="0"/>
          </a:p>
        </p:txBody>
      </p:sp>
    </p:spTree>
    <p:extLst>
      <p:ext uri="{BB962C8B-B14F-4D97-AF65-F5344CB8AC3E}">
        <p14:creationId xmlns:p14="http://schemas.microsoft.com/office/powerpoint/2010/main" val="116236244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119186</TotalTime>
  <Words>2258</Words>
  <Application>Microsoft Office PowerPoint</Application>
  <PresentationFormat>On-screen Show (4:3)</PresentationFormat>
  <Paragraphs>298</Paragraphs>
  <Slides>27</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Times New Roman</vt:lpstr>
      <vt:lpstr>Wingdings</vt:lpstr>
      <vt:lpstr>Office Theme</vt:lpstr>
      <vt:lpstr>1_Custom Design</vt:lpstr>
      <vt:lpstr>Performance-based Communication and Surveillance (PBCS) Non-compliance Reporting Updates </vt:lpstr>
      <vt:lpstr>Overview</vt:lpstr>
      <vt:lpstr>ICAO PBCS monitoring requirements</vt:lpstr>
      <vt:lpstr>PBCS Aircraft Performance Monitoring Programs Combined regional reporting</vt:lpstr>
      <vt:lpstr>PBCS Monitoring Results – Fleet/Airframe</vt:lpstr>
      <vt:lpstr>PBCS Aircraft Performance Monitoring Programs Combined regional reporting</vt:lpstr>
      <vt:lpstr>PBCS Aircraft Performance Monitoring Programs Monthly reporting</vt:lpstr>
      <vt:lpstr>PBCS monthly monitoring process</vt:lpstr>
      <vt:lpstr>ATSP Investigate further…</vt:lpstr>
      <vt:lpstr>FAA PBCS Analysis Tool</vt:lpstr>
      <vt:lpstr>PowerPoint Presentation</vt:lpstr>
      <vt:lpstr>Non-compliance reporting</vt:lpstr>
      <vt:lpstr>ICAO Endorsed Regional Monitoring Agencies (RMAs) </vt:lpstr>
      <vt:lpstr>PowerPoint Presentation</vt:lpstr>
      <vt:lpstr>PowerPoint Presentation</vt:lpstr>
      <vt:lpstr>Monthly non-compliance monitoring</vt:lpstr>
      <vt:lpstr>Top cause for non-compliance: SAT/VHF transition areas</vt:lpstr>
      <vt:lpstr>PowerPoint Presentation</vt:lpstr>
      <vt:lpstr>Questions</vt:lpstr>
      <vt:lpstr>Extra Slides</vt:lpstr>
      <vt:lpstr>Central location for PBCS tools and information www.FANS-CRA.com </vt:lpstr>
      <vt:lpstr>www.FANS-CRA.com  Problem report form</vt:lpstr>
      <vt:lpstr>Problem investigation and resolution</vt:lpstr>
      <vt:lpstr>FANS Problem Solution Tracker</vt:lpstr>
      <vt:lpstr>Data link improvement options</vt:lpstr>
      <vt:lpstr>ICAO PBCS website</vt:lpstr>
      <vt:lpstr>Monitoring Contacts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GBAS CAT III LIP</dc:subject>
  <dc:creator>John Warburton</dc:creator>
  <cp:lastModifiedBy>Brewer, Theresa (FAA)</cp:lastModifiedBy>
  <cp:revision>1210</cp:revision>
  <cp:lastPrinted>2016-03-03T03:22:17Z</cp:lastPrinted>
  <dcterms:created xsi:type="dcterms:W3CDTF">2005-01-28T20:32:53Z</dcterms:created>
  <dcterms:modified xsi:type="dcterms:W3CDTF">2020-07-28T16:24:48Z</dcterms:modified>
</cp:coreProperties>
</file>