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51" r:id="rId4"/>
  </p:sldMasterIdLst>
  <p:notesMasterIdLst>
    <p:notesMasterId r:id="rId14"/>
  </p:notesMasterIdLst>
  <p:handoutMasterIdLst>
    <p:handoutMasterId r:id="rId15"/>
  </p:handoutMasterIdLst>
  <p:sldIdLst>
    <p:sldId id="335" r:id="rId5"/>
    <p:sldId id="342" r:id="rId6"/>
    <p:sldId id="343" r:id="rId7"/>
    <p:sldId id="344" r:id="rId8"/>
    <p:sldId id="345" r:id="rId9"/>
    <p:sldId id="346" r:id="rId10"/>
    <p:sldId id="347" r:id="rId11"/>
    <p:sldId id="348" r:id="rId12"/>
    <p:sldId id="349" r:id="rId13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D0E1773-2C58-4A1C-9F4D-09A126D9EB70}">
          <p14:sldIdLst>
            <p14:sldId id="335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04">
          <p15:clr>
            <a:srgbClr val="A4A3A4"/>
          </p15:clr>
        </p15:guide>
        <p15:guide id="2" pos="288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terson" initials="MP" lastIdx="7" clrIdx="4"/>
  <p:cmAuthor id="1" name="Feinberg, Alan CTR (FAA)" initials="AEF" lastIdx="1" clrIdx="1"/>
  <p:cmAuthor id="2" name="Michael J. Lees (FAA)" initials="MJL" lastIdx="1" clrIdx="2"/>
  <p:cmAuthor id="3" name="Jennifer Meixell" initials="JNM" lastIdx="17" clrIdx="3"/>
  <p:cmAuthor id="4" name="Fuller, Julia (FAA)" initials="FJ(" lastIdx="3" clrIdx="5">
    <p:extLst>
      <p:ext uri="{19B8F6BF-5375-455C-9EA6-DF929625EA0E}">
        <p15:presenceInfo xmlns:p15="http://schemas.microsoft.com/office/powerpoint/2012/main" userId="S-1-5-21-3215564045-1863808890-1157122868-3069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EBEBF9"/>
    <a:srgbClr val="D9FFD9"/>
    <a:srgbClr val="FFD9B3"/>
    <a:srgbClr val="1D2F68"/>
    <a:srgbClr val="FDAC41"/>
    <a:srgbClr val="C993FF"/>
    <a:srgbClr val="FFBBB9"/>
    <a:srgbClr val="94DC94"/>
    <a:srgbClr val="FF99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82" autoAdjust="0"/>
    <p:restoredTop sz="94672" autoAdjust="0"/>
  </p:normalViewPr>
  <p:slideViewPr>
    <p:cSldViewPr snapToGrid="0">
      <p:cViewPr varScale="1">
        <p:scale>
          <a:sx n="47" d="100"/>
          <a:sy n="47" d="100"/>
        </p:scale>
        <p:origin x="1267" y="43"/>
      </p:cViewPr>
      <p:guideLst>
        <p:guide orient="horz" pos="1104"/>
        <p:guide pos="2883"/>
      </p:guideLst>
    </p:cSldViewPr>
  </p:slideViewPr>
  <p:outlineViewPr>
    <p:cViewPr>
      <p:scale>
        <a:sx n="33" d="100"/>
        <a:sy n="33" d="100"/>
      </p:scale>
      <p:origin x="30" y="6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027"/>
    </p:cViewPr>
  </p:sorterViewPr>
  <p:notesViewPr>
    <p:cSldViewPr snapToGrid="0">
      <p:cViewPr varScale="1">
        <p:scale>
          <a:sx n="67" d="100"/>
          <a:sy n="67" d="100"/>
        </p:scale>
        <p:origin x="2232" y="67"/>
      </p:cViewPr>
      <p:guideLst>
        <p:guide orient="horz" pos="2909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37840" cy="462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11" tIns="45455" rIns="90911" bIns="45455" numCol="1" anchor="t" anchorCtr="0" compatLnSpc="1">
            <a:prstTxWarp prst="textNoShape">
              <a:avLst/>
            </a:prstTxWarp>
          </a:bodyPr>
          <a:lstStyle>
            <a:lvl1pPr defTabSz="910132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2"/>
            <a:ext cx="3037840" cy="462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11" tIns="45455" rIns="90911" bIns="45455" numCol="1" anchor="t" anchorCtr="0" compatLnSpc="1">
            <a:prstTxWarp prst="textNoShape">
              <a:avLst/>
            </a:prstTxWarp>
          </a:bodyPr>
          <a:lstStyle>
            <a:lvl1pPr algn="r" defTabSz="910132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3958"/>
            <a:ext cx="3037840" cy="46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11" tIns="45455" rIns="90911" bIns="45455" numCol="1" anchor="b" anchorCtr="0" compatLnSpc="1">
            <a:prstTxWarp prst="textNoShape">
              <a:avLst/>
            </a:prstTxWarp>
          </a:bodyPr>
          <a:lstStyle>
            <a:lvl1pPr defTabSz="910132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773958"/>
            <a:ext cx="3037840" cy="46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11" tIns="45455" rIns="90911" bIns="45455" numCol="1" anchor="b" anchorCtr="0" compatLnSpc="1">
            <a:prstTxWarp prst="textNoShape">
              <a:avLst/>
            </a:prstTxWarp>
          </a:bodyPr>
          <a:lstStyle>
            <a:lvl1pPr algn="r" defTabSz="910132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87C48A99-3596-4E58-ABE8-9D998A9384A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5603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37840" cy="462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11" tIns="45455" rIns="90911" bIns="45455" numCol="1" anchor="t" anchorCtr="0" compatLnSpc="1">
            <a:prstTxWarp prst="textNoShape">
              <a:avLst/>
            </a:prstTxWarp>
          </a:bodyPr>
          <a:lstStyle>
            <a:lvl1pPr defTabSz="910132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2"/>
            <a:ext cx="3037840" cy="462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11" tIns="45455" rIns="90911" bIns="45455" numCol="1" anchor="t" anchorCtr="0" compatLnSpc="1">
            <a:prstTxWarp prst="textNoShape">
              <a:avLst/>
            </a:prstTxWarp>
          </a:bodyPr>
          <a:lstStyle>
            <a:lvl1pPr algn="r" defTabSz="910132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690563"/>
            <a:ext cx="4619625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1" y="4387771"/>
            <a:ext cx="5140960" cy="4155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11" tIns="45455" rIns="90911" bIns="454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3958"/>
            <a:ext cx="3037840" cy="46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11" tIns="45455" rIns="90911" bIns="45455" numCol="1" anchor="b" anchorCtr="0" compatLnSpc="1">
            <a:prstTxWarp prst="textNoShape">
              <a:avLst/>
            </a:prstTxWarp>
          </a:bodyPr>
          <a:lstStyle>
            <a:lvl1pPr defTabSz="910132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773958"/>
            <a:ext cx="3037840" cy="46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11" tIns="45455" rIns="90911" bIns="45455" numCol="1" anchor="b" anchorCtr="0" compatLnSpc="1">
            <a:prstTxWarp prst="textNoShape">
              <a:avLst/>
            </a:prstTxWarp>
          </a:bodyPr>
          <a:lstStyle>
            <a:lvl1pPr algn="r" defTabSz="910132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55D68406-F15C-4303-97CE-0E3EE59880C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067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21869" y="0"/>
            <a:ext cx="3522131" cy="6858000"/>
          </a:xfrm>
          <a:prstGeom prst="rect">
            <a:avLst/>
          </a:prstGeom>
        </p:spPr>
      </p:pic>
      <p:sp>
        <p:nvSpPr>
          <p:cNvPr id="63490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 sz="3000" baseline="0"/>
            </a:lvl1pPr>
          </a:lstStyle>
          <a:p>
            <a:pPr lvl="0"/>
            <a:r>
              <a:rPr lang="en-US" noProof="0" dirty="0"/>
              <a:t>Ocean Separation Reduction </a:t>
            </a:r>
            <a:br>
              <a:rPr lang="en-US" noProof="0" dirty="0"/>
            </a:br>
            <a:r>
              <a:rPr lang="en-US" noProof="0" dirty="0"/>
              <a:t>Working Group (OSRWG) 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49263" y="272003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Proposed Executive Briefing on OSRWG Role </a:t>
            </a:r>
          </a:p>
        </p:txBody>
      </p:sp>
      <p:grpSp>
        <p:nvGrpSpPr>
          <p:cNvPr id="63544" name="Group 1080"/>
          <p:cNvGrpSpPr>
            <a:grpSpLocks/>
          </p:cNvGrpSpPr>
          <p:nvPr userDrawn="1"/>
        </p:nvGrpSpPr>
        <p:grpSpPr bwMode="auto">
          <a:xfrm>
            <a:off x="5873750" y="271463"/>
            <a:ext cx="2895600" cy="909638"/>
            <a:chOff x="3700" y="171"/>
            <a:chExt cx="1824" cy="573"/>
          </a:xfrm>
        </p:grpSpPr>
        <p:pic>
          <p:nvPicPr>
            <p:cNvPr id="63543" name="Picture 107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5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Box 16"/>
          <p:cNvSpPr txBox="1"/>
          <p:nvPr userDrawn="1"/>
        </p:nvSpPr>
        <p:spPr bwMode="auto">
          <a:xfrm>
            <a:off x="5726624" y="6424047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endParaRPr lang="en-US" sz="1200" b="1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255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100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6631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9371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14356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63330" y="6201317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187D554-CBC1-41AB-90CF-337CEC897EA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986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400"/>
            </a:lvl4pPr>
            <a:lvl5pPr>
              <a:spcBef>
                <a:spcPts val="0"/>
              </a:spcBef>
              <a:spcAft>
                <a:spcPts val="1200"/>
              </a:spcAft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2101" y="6534027"/>
            <a:ext cx="2133600" cy="234950"/>
          </a:xfrm>
          <a:prstGeom prst="rect">
            <a:avLst/>
          </a:prstGeom>
        </p:spPr>
        <p:txBody>
          <a:bodyPr/>
          <a:lstStyle>
            <a:lvl1pPr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FCF95BF4-3AED-4764-99C6-12DB7E4ED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954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 userDrawn="1"/>
        </p:nvSpPr>
        <p:spPr bwMode="auto">
          <a:xfrm>
            <a:off x="0" y="6172200"/>
            <a:ext cx="9144000" cy="688974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Select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56345" name="Group 25"/>
          <p:cNvGrpSpPr>
            <a:grpSpLocks noChangeAspect="1"/>
          </p:cNvGrpSpPr>
          <p:nvPr userDrawn="1"/>
        </p:nvGrpSpPr>
        <p:grpSpPr bwMode="auto">
          <a:xfrm>
            <a:off x="0" y="6242049"/>
            <a:ext cx="1919288" cy="549275"/>
            <a:chOff x="2733" y="3810"/>
            <a:chExt cx="1209" cy="34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10"/>
              <a:ext cx="346" cy="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2733" y="3861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  <p:sp>
        <p:nvSpPr>
          <p:cNvPr id="4" name="TextBox 3"/>
          <p:cNvSpPr txBox="1"/>
          <p:nvPr userDrawn="1"/>
        </p:nvSpPr>
        <p:spPr bwMode="auto">
          <a:xfrm>
            <a:off x="8488893" y="6342061"/>
            <a:ext cx="54504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fld id="{7104807D-3321-428C-BDC7-229C8AA23184}" type="slidenum">
              <a:rPr lang="en-US" sz="1200" b="1" smtClean="0">
                <a:solidFill>
                  <a:srgbClr val="C0C0C0"/>
                </a:solidFill>
              </a:rPr>
              <a:t>‹#›</a:t>
            </a:fld>
            <a:endParaRPr lang="en-US" sz="1200" b="1" dirty="0">
              <a:solidFill>
                <a:srgbClr val="C0C0C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7" r:id="rId4"/>
    <p:sldLayoutId id="2147483658" r:id="rId5"/>
    <p:sldLayoutId id="2147483660" r:id="rId6"/>
    <p:sldLayoutId id="2147483663" r:id="rId7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706" y="1198563"/>
            <a:ext cx="5294219" cy="2739774"/>
          </a:xfrm>
        </p:spPr>
        <p:txBody>
          <a:bodyPr/>
          <a:lstStyle/>
          <a:p>
            <a:pPr algn="ctr"/>
            <a:r>
              <a:rPr lang="en-US" sz="4000" dirty="0"/>
              <a:t>AIDC</a:t>
            </a:r>
            <a:br>
              <a:rPr lang="en-US" sz="4000" dirty="0"/>
            </a:br>
            <a:r>
              <a:rPr lang="en-US" sz="4000" dirty="0"/>
              <a:t>Oakland Center</a:t>
            </a:r>
            <a:br>
              <a:rPr lang="en-US" sz="4000" dirty="0"/>
            </a:br>
            <a:r>
              <a:rPr lang="en-US" sz="4000" dirty="0"/>
              <a:t>ISPACG/33</a:t>
            </a:r>
            <a:br>
              <a:rPr lang="en-US" sz="4000" dirty="0"/>
            </a:br>
            <a:r>
              <a:rPr lang="en-US" sz="4000" dirty="0"/>
              <a:t>Planning Team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98322" y="6492239"/>
            <a:ext cx="5240184" cy="24384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200" dirty="0"/>
              <a:t>Prepared by: Julia Fuller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696497" y="4138863"/>
            <a:ext cx="430463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200" b="1" dirty="0">
                <a:solidFill>
                  <a:schemeClr val="bg1">
                    <a:lumMod val="75000"/>
                  </a:schemeClr>
                </a:solidFill>
              </a:rPr>
              <a:t>March 18</a:t>
            </a:r>
            <a:r>
              <a:rPr lang="en-US" sz="1200" b="1" baseline="30000" dirty="0">
                <a:solidFill>
                  <a:schemeClr val="bg1">
                    <a:lumMod val="75000"/>
                  </a:schemeClr>
                </a:solidFill>
              </a:rPr>
              <a:t>th</a:t>
            </a:r>
            <a:r>
              <a:rPr lang="en-US" sz="1200" b="1" dirty="0">
                <a:solidFill>
                  <a:schemeClr val="bg1">
                    <a:lumMod val="75000"/>
                  </a:schemeClr>
                </a:solidFill>
              </a:rPr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3505228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Honolulu/OFDPS Planned System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034717"/>
            <a:ext cx="8050213" cy="4970667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en-US" sz="1800" dirty="0"/>
              <a:t>There is a known issue with the coordination of flights that originate out of Honolulu or Guam</a:t>
            </a:r>
          </a:p>
          <a:p>
            <a:pPr lvl="1">
              <a:spcBef>
                <a:spcPts val="600"/>
              </a:spcBef>
            </a:pPr>
            <a:r>
              <a:rPr lang="en-US" sz="1400" dirty="0"/>
              <a:t>Field15 Speed and Level change data is added to Field18 as part of RMK/.  The corresponding increase in the size of Field18 can cause AIDC messages sent to Brisbane to get </a:t>
            </a:r>
            <a:r>
              <a:rPr lang="en-US" sz="1400" dirty="0" err="1"/>
              <a:t>LRMd</a:t>
            </a:r>
            <a:r>
              <a:rPr lang="en-US" sz="1400" dirty="0"/>
              <a:t>.  This data will be included in every Honolulu Flight Plan that has Speed and Level change data in Field15.</a:t>
            </a:r>
          </a:p>
          <a:p>
            <a:pPr lvl="1">
              <a:spcBef>
                <a:spcPts val="600"/>
              </a:spcBef>
            </a:pPr>
            <a:r>
              <a:rPr lang="en-US" sz="1400" dirty="0"/>
              <a:t>On occasion incomplete Field10a/10b data is sent in AIDC Coordination Messages for flights originating out of HCF or Guam. Currently Field10a/10b data is not included in the coordination data from OFDPS.  Consequently when ATOP does not have an FPL on file, the coordinated Field10a/10b data will not be complete.  This happens to ~1-3 southbound flights per month.  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Recent Example</a:t>
            </a:r>
          </a:p>
          <a:p>
            <a:pPr lvl="1">
              <a:spcBef>
                <a:spcPts val="600"/>
              </a:spcBef>
            </a:pPr>
            <a:r>
              <a:rPr lang="en-US" sz="1400" dirty="0"/>
              <a:t>2018-11-29 16:28:22z, LN51GJ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1400" dirty="0"/>
              <a:t>(CPL-LN51GJ/A2466-IN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1400" dirty="0"/>
              <a:t>-LJ35/M-</a:t>
            </a:r>
            <a:r>
              <a:rPr lang="en-US" sz="1400" dirty="0">
                <a:solidFill>
                  <a:srgbClr val="FF0000"/>
                </a:solidFill>
              </a:rPr>
              <a:t>VGDWOL/C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1400" dirty="0"/>
              <a:t>-PHNL-ELLMS/1743F400F380A/W20E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1400" dirty="0"/>
              <a:t>-N0436F400 EBEBE G457 TUT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1400" dirty="0"/>
              <a:t>-NSTU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1400" dirty="0"/>
              <a:t>-STS/MEDEVAC HOSP PBN/A1B2C2D2L1O2 EET/KZAK0038 NZZO0400 OPR/GLOBAL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1400" dirty="0"/>
              <a:t> JETCARE </a:t>
            </a:r>
            <a:r>
              <a:rPr lang="en-US" sz="1400" dirty="0">
                <a:solidFill>
                  <a:srgbClr val="FF0000"/>
                </a:solidFill>
              </a:rPr>
              <a:t>RMK/ICAO EGKEL N0435F380 EBEBE N0425F430</a:t>
            </a:r>
            <a:r>
              <a:rPr lang="en-US" sz="1400" dirty="0"/>
              <a:t>)</a:t>
            </a:r>
          </a:p>
          <a:p>
            <a:pPr lvl="1">
              <a:spcBef>
                <a:spcPts val="600"/>
              </a:spcBef>
            </a:pPr>
            <a:endParaRPr lang="en-US" sz="1400" dirty="0"/>
          </a:p>
          <a:p>
            <a:pPr lvl="2">
              <a:spcBef>
                <a:spcPts val="600"/>
              </a:spcBef>
            </a:pPr>
            <a:endParaRPr lang="en-US" sz="1000" dirty="0"/>
          </a:p>
          <a:p>
            <a:pPr>
              <a:spcBef>
                <a:spcPts val="12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106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2" y="138542"/>
            <a:ext cx="8472488" cy="1088896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Honolulu/OFDPS Planned System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299" y="1468071"/>
            <a:ext cx="8050213" cy="4671712"/>
          </a:xfrm>
        </p:spPr>
        <p:txBody>
          <a:bodyPr>
            <a:normAutofit/>
          </a:bodyPr>
          <a:lstStyle/>
          <a:p>
            <a:r>
              <a:rPr lang="en-US" sz="2000" b="0" dirty="0"/>
              <a:t>Field10a/10b data will soon be included in coordination messages from OFDPS.</a:t>
            </a:r>
          </a:p>
          <a:p>
            <a:endParaRPr lang="en-US" sz="2000" b="0" dirty="0"/>
          </a:p>
          <a:p>
            <a:r>
              <a:rPr lang="en-US" sz="2000" b="0" dirty="0"/>
              <a:t>Field15 Speed and Level change data will no longer be added to the remarks of the coordination messages from OFDPS</a:t>
            </a:r>
          </a:p>
          <a:p>
            <a:endParaRPr lang="en-US" sz="2000" b="0" dirty="0"/>
          </a:p>
          <a:p>
            <a:r>
              <a:rPr lang="en-US" sz="2000" b="0" dirty="0"/>
              <a:t>This change is scheduled to be implemented in 2019.</a:t>
            </a:r>
          </a:p>
          <a:p>
            <a:endParaRPr lang="en-US" sz="2000" b="0" dirty="0"/>
          </a:p>
          <a:p>
            <a:r>
              <a:rPr lang="en-US" sz="2000" b="0" dirty="0"/>
              <a:t>Once this change is implemented, we will monitor the AIDC data and report back on the results at ISPACG/34.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24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AIDC with Ujung Pandang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0" dirty="0"/>
              <a:t>Manual coordination is currently used between Oakland and Ujung Pandang.</a:t>
            </a:r>
          </a:p>
          <a:p>
            <a:endParaRPr lang="en-US" b="0" dirty="0"/>
          </a:p>
          <a:p>
            <a:r>
              <a:rPr lang="en-US" b="0" dirty="0"/>
              <a:t>~0-3 flights are coordinated between Oakland and Ujung Pandang per day.</a:t>
            </a:r>
          </a:p>
          <a:p>
            <a:endParaRPr lang="en-US" b="0" dirty="0"/>
          </a:p>
          <a:p>
            <a:r>
              <a:rPr lang="en-US" b="0" dirty="0"/>
              <a:t>AIDC testing was performed between Ujung Pandang and the FAA Technical Center in October 2018(2</a:t>
            </a:r>
            <a:r>
              <a:rPr lang="en-US" b="0" baseline="30000" dirty="0"/>
              <a:t>nd</a:t>
            </a:r>
            <a:r>
              <a:rPr lang="en-US" b="0" dirty="0"/>
              <a:t>,3</a:t>
            </a:r>
            <a:r>
              <a:rPr lang="en-US" b="0" baseline="30000" dirty="0"/>
              <a:t>rd</a:t>
            </a:r>
            <a:r>
              <a:rPr lang="en-US" b="0" dirty="0"/>
              <a:t>,4</a:t>
            </a:r>
            <a:r>
              <a:rPr lang="en-US" b="0" baseline="30000" dirty="0"/>
              <a:t>th</a:t>
            </a:r>
            <a:r>
              <a:rPr lang="en-US" b="0" dirty="0"/>
              <a:t>) and December 2018(11</a:t>
            </a:r>
            <a:r>
              <a:rPr lang="en-US" b="0" baseline="30000" dirty="0"/>
              <a:t>th</a:t>
            </a:r>
            <a:r>
              <a:rPr lang="en-US" b="0" dirty="0"/>
              <a:t>,12</a:t>
            </a:r>
            <a:r>
              <a:rPr lang="en-US" b="0" baseline="30000" dirty="0"/>
              <a:t>th</a:t>
            </a:r>
            <a:r>
              <a:rPr lang="en-US" b="0" dirty="0"/>
              <a:t>).  </a:t>
            </a:r>
          </a:p>
          <a:p>
            <a:endParaRPr lang="en-US" b="0" dirty="0"/>
          </a:p>
          <a:p>
            <a:r>
              <a:rPr lang="en-US" b="0" dirty="0"/>
              <a:t>Based on that testing the current planned message set will include - ABI, EST, ACP, REJ, MAC, LAM and LRM.</a:t>
            </a:r>
          </a:p>
          <a:p>
            <a:endParaRPr lang="en-US" b="0" dirty="0"/>
          </a:p>
          <a:p>
            <a:r>
              <a:rPr lang="en-US" b="0" dirty="0"/>
              <a:t>AIDC between Oakland and Ujung Pandang is planned for implementation in 2019.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647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82658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Hemstitching Flights</a:t>
            </a:r>
            <a:br>
              <a:rPr lang="en-US" dirty="0"/>
            </a:br>
            <a:r>
              <a:rPr lang="en-US" dirty="0"/>
              <a:t>KZAK</a:t>
            </a:r>
            <a:r>
              <a:rPr lang="en-US" dirty="0">
                <a:sym typeface="Wingdings" panose="05000000000000000000" pitchFamily="2" charset="2"/>
              </a:rPr>
              <a:t></a:t>
            </a:r>
            <a:r>
              <a:rPr lang="en-US" dirty="0"/>
              <a:t>NTAA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508125"/>
            <a:ext cx="2929689" cy="4391025"/>
          </a:xfrm>
        </p:spPr>
        <p:txBody>
          <a:bodyPr>
            <a:normAutofit fontScale="77500" lnSpcReduction="20000"/>
          </a:bodyPr>
          <a:lstStyle/>
          <a:p>
            <a:r>
              <a:rPr lang="en-US" b="0" dirty="0"/>
              <a:t>2018-09-19 UAL101</a:t>
            </a:r>
          </a:p>
          <a:p>
            <a:endParaRPr lang="en-US" b="0" dirty="0"/>
          </a:p>
          <a:p>
            <a:r>
              <a:rPr lang="en-US" b="0" dirty="0"/>
              <a:t>2018-09-28 UAL101 </a:t>
            </a:r>
          </a:p>
          <a:p>
            <a:endParaRPr lang="en-US" b="0" dirty="0"/>
          </a:p>
          <a:p>
            <a:r>
              <a:rPr lang="en-US" b="0" dirty="0"/>
              <a:t>2018-10-12 UAL101 and QFA8</a:t>
            </a:r>
          </a:p>
          <a:p>
            <a:endParaRPr lang="en-US" b="0" dirty="0"/>
          </a:p>
          <a:p>
            <a:r>
              <a:rPr lang="en-US" b="0" dirty="0"/>
              <a:t>2018-10-13 UAL101 and QFA8</a:t>
            </a:r>
          </a:p>
          <a:p>
            <a:endParaRPr lang="en-US" b="0" dirty="0"/>
          </a:p>
          <a:p>
            <a:r>
              <a:rPr lang="en-US" b="0" dirty="0"/>
              <a:t>2018-10-15     QFA8</a:t>
            </a:r>
          </a:p>
          <a:p>
            <a:endParaRPr lang="en-US" dirty="0"/>
          </a:p>
        </p:txBody>
      </p:sp>
      <p:pic>
        <p:nvPicPr>
          <p:cNvPr id="1027" name="Picture 2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363" y="1508125"/>
            <a:ext cx="5380037" cy="427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600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200926"/>
            <a:ext cx="8472488" cy="1122548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AIDC Messaging</a:t>
            </a:r>
            <a:br>
              <a:rPr lang="en-US" sz="3600" dirty="0"/>
            </a:br>
            <a:r>
              <a:rPr lang="en-US" sz="3600" dirty="0"/>
              <a:t>Inbound Flights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9106"/>
            <a:ext cx="4566300" cy="2743438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019685"/>
              </p:ext>
            </p:extLst>
          </p:nvPr>
        </p:nvGraphicFramePr>
        <p:xfrm>
          <a:off x="4566300" y="2054508"/>
          <a:ext cx="4577700" cy="3159170"/>
        </p:xfrm>
        <a:graphic>
          <a:graphicData uri="http://schemas.openxmlformats.org/drawingml/2006/table">
            <a:tbl>
              <a:tblPr/>
              <a:tblGrid>
                <a:gridCol w="3206905">
                  <a:extLst>
                    <a:ext uri="{9D8B030D-6E8A-4147-A177-3AD203B41FA5}">
                      <a16:colId xmlns:a16="http://schemas.microsoft.com/office/drawing/2014/main" val="1572340884"/>
                    </a:ext>
                  </a:extLst>
                </a:gridCol>
                <a:gridCol w="1370795">
                  <a:extLst>
                    <a:ext uri="{9D8B030D-6E8A-4147-A177-3AD203B41FA5}">
                      <a16:colId xmlns:a16="http://schemas.microsoft.com/office/drawing/2014/main" val="3170713300"/>
                    </a:ext>
                  </a:extLst>
                </a:gridCol>
              </a:tblGrid>
              <a:tr h="2256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FIR/LRM Text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220278"/>
                  </a:ext>
                </a:extLst>
              </a:tr>
              <a:tr h="2256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NFFFZQZF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847783"/>
                  </a:ext>
                </a:extLst>
              </a:tr>
              <a:tr h="2256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RMK/65/INVALID MESSAGE SEQUENCE</a:t>
                      </a:r>
                    </a:p>
                  </a:txBody>
                  <a:tcPr marR="7620" marT="762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189974"/>
                  </a:ext>
                </a:extLst>
              </a:tr>
              <a:tr h="2256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RMK/6/INVALID ACID</a:t>
                      </a:r>
                    </a:p>
                  </a:txBody>
                  <a:tcPr marR="7620" marT="762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33274"/>
                  </a:ext>
                </a:extLst>
              </a:tr>
              <a:tr h="2256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NTTTZQZF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311101"/>
                  </a:ext>
                </a:extLst>
              </a:tr>
              <a:tr h="2256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RMK/65/INVALID MESSAGE SEQUENCE</a:t>
                      </a:r>
                    </a:p>
                  </a:txBody>
                  <a:tcPr marR="7620" marT="762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6664510"/>
                  </a:ext>
                </a:extLst>
              </a:tr>
              <a:tr h="2256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RMK/61/0/INVALID CRC</a:t>
                      </a:r>
                    </a:p>
                  </a:txBody>
                  <a:tcPr marR="7620" marT="762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735809"/>
                  </a:ext>
                </a:extLst>
              </a:tr>
              <a:tr h="2256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NZZOZQZF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712617"/>
                  </a:ext>
                </a:extLst>
              </a:tr>
              <a:tr h="2256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RMK/65/INVALID MESSAGE SEQUENCE</a:t>
                      </a:r>
                    </a:p>
                  </a:txBody>
                  <a:tcPr marR="7620" marT="762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708320"/>
                  </a:ext>
                </a:extLst>
              </a:tr>
              <a:tr h="2256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RMK/6/INVALID ACID</a:t>
                      </a:r>
                    </a:p>
                  </a:txBody>
                  <a:tcPr marR="7620" marT="762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426220"/>
                  </a:ext>
                </a:extLst>
              </a:tr>
              <a:tr h="2256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RMK/34/14/INVALID CROSSING CONDITION</a:t>
                      </a:r>
                    </a:p>
                  </a:txBody>
                  <a:tcPr marR="7620" marT="762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361884"/>
                  </a:ext>
                </a:extLst>
              </a:tr>
              <a:tr h="2256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YBBBZQZF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387423"/>
                  </a:ext>
                </a:extLst>
              </a:tr>
              <a:tr h="2256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RMK/65/INVALID MESSAGE SEQUENCE</a:t>
                      </a:r>
                    </a:p>
                  </a:txBody>
                  <a:tcPr marR="7620" marT="762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661169"/>
                  </a:ext>
                </a:extLst>
              </a:tr>
              <a:tr h="2256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RMK/61/0/INVALID CRC</a:t>
                      </a:r>
                    </a:p>
                  </a:txBody>
                  <a:tcPr marR="7620" marT="762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080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5593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196441"/>
            <a:ext cx="8472488" cy="974633"/>
          </a:xfrm>
        </p:spPr>
        <p:txBody>
          <a:bodyPr/>
          <a:lstStyle/>
          <a:p>
            <a:pPr algn="ctr"/>
            <a:r>
              <a:rPr lang="en-US" sz="3600" dirty="0"/>
              <a:t>AIDC Messaging</a:t>
            </a:r>
            <a:br>
              <a:rPr lang="en-US" sz="3600" dirty="0"/>
            </a:br>
            <a:r>
              <a:rPr lang="en-US" sz="3600" dirty="0"/>
              <a:t>Outbound Flights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7893"/>
            <a:ext cx="4572396" cy="2712955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580188"/>
              </p:ext>
            </p:extLst>
          </p:nvPr>
        </p:nvGraphicFramePr>
        <p:xfrm>
          <a:off x="4572396" y="1858450"/>
          <a:ext cx="4571604" cy="3291840"/>
        </p:xfrm>
        <a:graphic>
          <a:graphicData uri="http://schemas.openxmlformats.org/drawingml/2006/table">
            <a:tbl>
              <a:tblPr/>
              <a:tblGrid>
                <a:gridCol w="3649183">
                  <a:extLst>
                    <a:ext uri="{9D8B030D-6E8A-4147-A177-3AD203B41FA5}">
                      <a16:colId xmlns:a16="http://schemas.microsoft.com/office/drawing/2014/main" val="1410822992"/>
                    </a:ext>
                  </a:extLst>
                </a:gridCol>
                <a:gridCol w="922421">
                  <a:extLst>
                    <a:ext uri="{9D8B030D-6E8A-4147-A177-3AD203B41FA5}">
                      <a16:colId xmlns:a16="http://schemas.microsoft.com/office/drawing/2014/main" val="91285507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FIR/LRM Text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28013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NFFFZQZF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98905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RMK/65/INVALID MESSAGE SEQUENCE</a:t>
                      </a:r>
                    </a:p>
                  </a:txBody>
                  <a:tcPr marR="7620" marT="762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49264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RMK/26/14,15/INVALID ENROUTE POINT</a:t>
                      </a:r>
                    </a:p>
                  </a:txBody>
                  <a:tcPr marR="7620" marT="762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815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RMK/6/INVALID ACID</a:t>
                      </a:r>
                    </a:p>
                  </a:txBody>
                  <a:tcPr marR="7620" marT="762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08376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NTTTZQZF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80823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RMK/62/7/SYNTAX ERROR : CANNOT DETERMINE TIME</a:t>
                      </a:r>
                    </a:p>
                  </a:txBody>
                  <a:tcPr marR="7620" marT="762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68924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RMK/62/7/SPACE IS MISSING OR FIELD SYNTAX ERROR</a:t>
                      </a:r>
                    </a:p>
                  </a:txBody>
                  <a:tcPr marR="7620" marT="762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31886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NZZOZQZF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22099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RMK/65/INVALID MESSAGE SEQUENCE</a:t>
                      </a:r>
                    </a:p>
                  </a:txBody>
                  <a:tcPr marR="7620" marT="762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33986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RMK/57//SYNTAX ERROR</a:t>
                      </a:r>
                    </a:p>
                  </a:txBody>
                  <a:tcPr marR="7620" marT="762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43309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YBBBZQZF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69848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RMK/62/22/8/IG</a:t>
                      </a:r>
                    </a:p>
                  </a:txBody>
                  <a:tcPr marR="7620" marT="762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51905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RMK/62/22/8/IS</a:t>
                      </a:r>
                    </a:p>
                  </a:txBody>
                  <a:tcPr marR="7620" marT="762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46869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RMK/62/22/8/IM</a:t>
                      </a:r>
                    </a:p>
                  </a:txBody>
                  <a:tcPr marR="7620" marT="762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92903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RMK/62/18/NOT FLIGHT PLAN INFORMATION.</a:t>
                      </a:r>
                    </a:p>
                  </a:txBody>
                  <a:tcPr marR="7620" marT="762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33013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RMK/62/22/8/IN</a:t>
                      </a:r>
                    </a:p>
                  </a:txBody>
                  <a:tcPr marR="7620" marT="762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08754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RMK/4/HEADER ?(FPL</a:t>
                      </a:r>
                    </a:p>
                  </a:txBody>
                  <a:tcPr marR="7620" marT="762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00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1887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583" y="208130"/>
            <a:ext cx="8472488" cy="938880"/>
          </a:xfrm>
        </p:spPr>
        <p:txBody>
          <a:bodyPr/>
          <a:lstStyle/>
          <a:p>
            <a:pPr algn="ctr"/>
            <a:r>
              <a:rPr lang="en-US" sz="3600" dirty="0"/>
              <a:t>AIDC Messaging</a:t>
            </a:r>
            <a:br>
              <a:rPr lang="en-US" sz="3600" dirty="0"/>
            </a:br>
            <a:r>
              <a:rPr lang="en-US" sz="3600" dirty="0"/>
              <a:t>LAM Timeouts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342" y="1234868"/>
            <a:ext cx="7608970" cy="552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010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143961"/>
            <a:ext cx="8472488" cy="930860"/>
          </a:xfrm>
        </p:spPr>
        <p:txBody>
          <a:bodyPr/>
          <a:lstStyle/>
          <a:p>
            <a:pPr algn="ctr"/>
            <a:r>
              <a:rPr lang="en-US" sz="3600" dirty="0"/>
              <a:t>AIDC Messaging</a:t>
            </a:r>
            <a:br>
              <a:rPr lang="en-US" sz="3600" dirty="0"/>
            </a:br>
            <a:r>
              <a:rPr lang="en-US" sz="3600" dirty="0"/>
              <a:t>LAM Timeouts – December, 2018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473" y="1227221"/>
            <a:ext cx="7654791" cy="556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236984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EECA22D0D8BA4E83B4230654E57C5E" ma:contentTypeVersion="2" ma:contentTypeDescription="Create a new document." ma:contentTypeScope="" ma:versionID="2afd4d28678bb90325f1f2ed5fcc4f6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74c3058dac442da6911b30a1114a3a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9418ED-A9C5-4DDD-B429-AD2F918508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73DBE2C-0F0C-4B77-AFD3-FA6883C651DC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486F36A-F429-4773-AED7-B50FEAFD7A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61997</TotalTime>
  <Words>627</Words>
  <Application>Microsoft Office PowerPoint</Application>
  <PresentationFormat>On-screen Show (4:3)</PresentationFormat>
  <Paragraphs>113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Wingdings</vt:lpstr>
      <vt:lpstr>1_Custom Design</vt:lpstr>
      <vt:lpstr>AIDC Oakland Center ISPACG/33 Planning Team</vt:lpstr>
      <vt:lpstr>Honolulu/OFDPS Planned System Update</vt:lpstr>
      <vt:lpstr>Honolulu/OFDPS Planned System Update</vt:lpstr>
      <vt:lpstr>AIDC with Ujung Pandang</vt:lpstr>
      <vt:lpstr>Hemstitching Flights KZAKNTAA</vt:lpstr>
      <vt:lpstr>AIDC Messaging Inbound Flights</vt:lpstr>
      <vt:lpstr>AIDC Messaging Outbound Flights</vt:lpstr>
      <vt:lpstr>AIDC Messaging LAM Timeouts</vt:lpstr>
      <vt:lpstr>AIDC Messaging LAM Timeouts – December, 2018</vt:lpstr>
    </vt:vector>
  </TitlesOfParts>
  <Company>CSSI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Ross Burton</dc:creator>
  <cp:lastModifiedBy>Backscheider, Richard A (FAA)</cp:lastModifiedBy>
  <cp:revision>1907</cp:revision>
  <cp:lastPrinted>2015-04-29T14:30:41Z</cp:lastPrinted>
  <dcterms:created xsi:type="dcterms:W3CDTF">2005-01-28T20:32:53Z</dcterms:created>
  <dcterms:modified xsi:type="dcterms:W3CDTF">2025-07-01T16:35:09Z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0x010100B4EECA22D0D8BA4E83B4230654E57C5E</vt:lpwstr>
  </property>
  <property fmtid="{D5CDD505-2E9C-101B-9397-08002B2CF9AE}" pid="3" name="Order">
    <vt:r8>2800</vt:r8>
  </property>
  <property fmtid="{D5CDD505-2E9C-101B-9397-08002B2CF9AE}" pid="4" name="TemplateUrl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</Properties>
</file>