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88" r:id="rId2"/>
    <p:sldMasterId id="2147483676" r:id="rId3"/>
    <p:sldMasterId id="2147483664" r:id="rId4"/>
    <p:sldMasterId id="2147483661" r:id="rId5"/>
  </p:sldMasterIdLst>
  <p:notesMasterIdLst>
    <p:notesMasterId r:id="rId16"/>
  </p:notesMasterIdLst>
  <p:handoutMasterIdLst>
    <p:handoutMasterId r:id="rId17"/>
  </p:handoutMasterIdLst>
  <p:sldIdLst>
    <p:sldId id="342" r:id="rId6"/>
    <p:sldId id="355" r:id="rId7"/>
    <p:sldId id="354" r:id="rId8"/>
    <p:sldId id="349" r:id="rId9"/>
    <p:sldId id="353" r:id="rId10"/>
    <p:sldId id="350" r:id="rId11"/>
    <p:sldId id="351" r:id="rId12"/>
    <p:sldId id="356" r:id="rId13"/>
    <p:sldId id="352" r:id="rId14"/>
    <p:sldId id="348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342"/>
            <p14:sldId id="355"/>
            <p14:sldId id="354"/>
            <p14:sldId id="349"/>
            <p14:sldId id="353"/>
            <p14:sldId id="350"/>
            <p14:sldId id="351"/>
            <p14:sldId id="356"/>
            <p14:sldId id="352"/>
            <p14:sldId id="3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36">
          <p15:clr>
            <a:srgbClr val="A4A3A4"/>
          </p15:clr>
        </p15:guide>
        <p15:guide id="2" pos="3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F68"/>
    <a:srgbClr val="FF0000"/>
    <a:srgbClr val="FFFF99"/>
    <a:srgbClr val="FFCC00"/>
    <a:srgbClr val="DDDDDD"/>
    <a:srgbClr val="C0C0C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4" autoAdjust="0"/>
    <p:restoredTop sz="94690" autoAdjust="0"/>
  </p:normalViewPr>
  <p:slideViewPr>
    <p:cSldViewPr snapToGrid="0">
      <p:cViewPr varScale="1">
        <p:scale>
          <a:sx n="102" d="100"/>
          <a:sy n="102" d="100"/>
        </p:scale>
        <p:origin x="432" y="102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2" tIns="45937" rIns="91872" bIns="45937" numCol="1" anchor="t" anchorCtr="0" compatLnSpc="1">
            <a:prstTxWarp prst="textNoShape">
              <a:avLst/>
            </a:prstTxWarp>
          </a:bodyPr>
          <a:lstStyle>
            <a:lvl1pPr defTabSz="919760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1" y="1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2" tIns="45937" rIns="91872" bIns="45937" numCol="1" anchor="t" anchorCtr="0" compatLnSpc="1">
            <a:prstTxWarp prst="textNoShape">
              <a:avLst/>
            </a:prstTxWarp>
          </a:bodyPr>
          <a:lstStyle>
            <a:lvl1pPr algn="r" defTabSz="919760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2" tIns="45937" rIns="91872" bIns="45937" numCol="1" anchor="b" anchorCtr="0" compatLnSpc="1">
            <a:prstTxWarp prst="textNoShape">
              <a:avLst/>
            </a:prstTxWarp>
          </a:bodyPr>
          <a:lstStyle>
            <a:lvl1pPr defTabSz="919760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1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2" tIns="45937" rIns="91872" bIns="45937" numCol="1" anchor="b" anchorCtr="0" compatLnSpc="1">
            <a:prstTxWarp prst="textNoShape">
              <a:avLst/>
            </a:prstTxWarp>
          </a:bodyPr>
          <a:lstStyle>
            <a:lvl1pPr algn="r" defTabSz="919760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2" tIns="45937" rIns="91872" bIns="45937" numCol="1" anchor="t" anchorCtr="0" compatLnSpc="1">
            <a:prstTxWarp prst="textNoShape">
              <a:avLst/>
            </a:prstTxWarp>
          </a:bodyPr>
          <a:lstStyle>
            <a:lvl1pPr defTabSz="919760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1" y="1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2" tIns="45937" rIns="91872" bIns="45937" numCol="1" anchor="t" anchorCtr="0" compatLnSpc="1">
            <a:prstTxWarp prst="textNoShape">
              <a:avLst/>
            </a:prstTxWarp>
          </a:bodyPr>
          <a:lstStyle>
            <a:lvl1pPr algn="r" defTabSz="919760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425"/>
            <a:ext cx="514096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2" tIns="45937" rIns="91872" bIns="459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2" tIns="45937" rIns="91872" bIns="45937" numCol="1" anchor="b" anchorCtr="0" compatLnSpc="1">
            <a:prstTxWarp prst="textNoShape">
              <a:avLst/>
            </a:prstTxWarp>
          </a:bodyPr>
          <a:lstStyle>
            <a:lvl1pPr defTabSz="919760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1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2" tIns="45937" rIns="91872" bIns="45937" numCol="1" anchor="b" anchorCtr="0" compatLnSpc="1">
            <a:prstTxWarp prst="textNoShape">
              <a:avLst/>
            </a:prstTxWarp>
          </a:bodyPr>
          <a:lstStyle>
            <a:lvl1pPr algn="r" defTabSz="919760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186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5040" indent="-290399" defTabSz="942186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599" indent="-232319" defTabSz="942186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6240" indent="-232319" defTabSz="942186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878" indent="-232319" defTabSz="942186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5520" indent="-232319" defTabSz="94218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3020160" indent="-232319" defTabSz="94218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4799" indent="-232319" defTabSz="94218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9439" indent="-232319" defTabSz="94218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00ABF9-82AD-4D91-B945-D25B67DCCE52}" type="slidenum">
              <a:rPr lang="en-US" sz="1200">
                <a:latin typeface="Times New Roman" pitchFamily="18" charset="0"/>
              </a:rPr>
              <a:pPr eaLnBrk="1" hangingPunct="1"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3263"/>
            <a:ext cx="4695825" cy="3521075"/>
          </a:xfrm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866" y="4459526"/>
            <a:ext cx="5206750" cy="4224814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75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emplate photo_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23" y="10411"/>
            <a:ext cx="4761999" cy="685800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7476" y="354380"/>
            <a:ext cx="4134369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dirty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30651" y="1795830"/>
            <a:ext cx="4108027" cy="1067092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270886" y="3393862"/>
            <a:ext cx="405973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977852" y="177768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 userDrawn="1"/>
        </p:nvGrpSpPr>
        <p:grpSpPr bwMode="auto">
          <a:xfrm>
            <a:off x="6997474" y="6097937"/>
            <a:ext cx="2047875" cy="660400"/>
            <a:chOff x="3596" y="3859"/>
            <a:chExt cx="1290" cy="416"/>
          </a:xfrm>
        </p:grpSpPr>
        <p:pic>
          <p:nvPicPr>
            <p:cNvPr id="10" name="Picture 26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E835-5E2E-44A7-92C4-975445C00B71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A90F-A1D1-4832-84B8-4C3D3A025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0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E835-5E2E-44A7-92C4-975445C00B71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A90F-A1D1-4832-84B8-4C3D3A025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E835-5E2E-44A7-92C4-975445C00B71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A90F-A1D1-4832-84B8-4C3D3A025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39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E835-5E2E-44A7-92C4-975445C00B71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A90F-A1D1-4832-84B8-4C3D3A025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06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E835-5E2E-44A7-92C4-975445C00B71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A90F-A1D1-4832-84B8-4C3D3A025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57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E835-5E2E-44A7-92C4-975445C00B71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A90F-A1D1-4832-84B8-4C3D3A025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85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E835-5E2E-44A7-92C4-975445C00B71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A90F-A1D1-4832-84B8-4C3D3A025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93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E835-5E2E-44A7-92C4-975445C00B71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A90F-A1D1-4832-84B8-4C3D3A025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92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E835-5E2E-44A7-92C4-975445C00B71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A90F-A1D1-4832-84B8-4C3D3A025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06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8BD5-0A0D-4AB9-9ECD-EAC3C34F6123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181E-2407-4662-8531-01E43F9B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 smtClean="0"/>
              <a:t>6/6/2017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 smtClean="0"/>
              <a:t>O&amp;O Conference</a:t>
            </a:r>
          </a:p>
          <a:p>
            <a:r>
              <a:rPr lang="en-US" dirty="0" smtClean="0"/>
              <a:t>Washington D.C.</a:t>
            </a:r>
            <a:endParaRPr lang="en-US" dirty="0"/>
          </a:p>
        </p:txBody>
      </p:sp>
      <p:sp>
        <p:nvSpPr>
          <p:cNvPr id="12" name="Slide Number Placeholder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8889" y="6248400"/>
            <a:ext cx="10772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8BD5-0A0D-4AB9-9ECD-EAC3C34F6123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181E-2407-4662-8531-01E43F9B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67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8BD5-0A0D-4AB9-9ECD-EAC3C34F6123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181E-2407-4662-8531-01E43F9B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41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8BD5-0A0D-4AB9-9ECD-EAC3C34F6123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181E-2407-4662-8531-01E43F9B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98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8BD5-0A0D-4AB9-9ECD-EAC3C34F6123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181E-2407-4662-8531-01E43F9B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48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8BD5-0A0D-4AB9-9ECD-EAC3C34F6123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181E-2407-4662-8531-01E43F9B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78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8BD5-0A0D-4AB9-9ECD-EAC3C34F6123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181E-2407-4662-8531-01E43F9B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11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8BD5-0A0D-4AB9-9ECD-EAC3C34F6123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181E-2407-4662-8531-01E43F9B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0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8BD5-0A0D-4AB9-9ECD-EAC3C34F6123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181E-2407-4662-8531-01E43F9B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85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8BD5-0A0D-4AB9-9ECD-EAC3C34F6123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181E-2407-4662-8531-01E43F9B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208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8BD5-0A0D-4AB9-9ECD-EAC3C34F6123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181E-2407-4662-8531-01E43F9B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ISPACG 30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4873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5776-0E6F-4985-B41B-26E20BE88282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F2A4-7475-4BDC-9267-8662D166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93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5776-0E6F-4985-B41B-26E20BE88282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F2A4-7475-4BDC-9267-8662D166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17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5776-0E6F-4985-B41B-26E20BE88282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F2A4-7475-4BDC-9267-8662D166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461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5776-0E6F-4985-B41B-26E20BE88282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F2A4-7475-4BDC-9267-8662D166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53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5776-0E6F-4985-B41B-26E20BE88282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F2A4-7475-4BDC-9267-8662D166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163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5776-0E6F-4985-B41B-26E20BE88282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F2A4-7475-4BDC-9267-8662D166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295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5776-0E6F-4985-B41B-26E20BE88282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F2A4-7475-4BDC-9267-8662D166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386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5776-0E6F-4985-B41B-26E20BE88282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F2A4-7475-4BDC-9267-8662D166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768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5776-0E6F-4985-B41B-26E20BE88282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F2A4-7475-4BDC-9267-8662D166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373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5776-0E6F-4985-B41B-26E20BE88282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F2A4-7475-4BDC-9267-8662D166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4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5776-0E6F-4985-B41B-26E20BE88282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F2A4-7475-4BDC-9267-8662D166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6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3/14/2016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ISPACG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E835-5E2E-44A7-92C4-975445C00B71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A90F-A1D1-4832-84B8-4C3D3A025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5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E835-5E2E-44A7-92C4-975445C00B71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A90F-A1D1-4832-84B8-4C3D3A025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91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 smtClean="0"/>
              <a:t>6/6/2017</a:t>
            </a: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 smtClean="0"/>
              <a:t>O&amp;O Conference</a:t>
            </a:r>
          </a:p>
          <a:p>
            <a:r>
              <a:rPr lang="en-US" dirty="0" smtClean="0"/>
              <a:t>Washington D.C.</a:t>
            </a: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8889" y="6248400"/>
            <a:ext cx="10772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92289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3" r:id="rId3"/>
    <p:sldLayoutId id="2147483655" r:id="rId4"/>
    <p:sldLayoutId id="2147483657" r:id="rId5"/>
    <p:sldLayoutId id="2147483658" r:id="rId6"/>
    <p:sldLayoutId id="214748366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6/6/2017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O&amp;O Conference</a:t>
            </a:r>
          </a:p>
          <a:p>
            <a:r>
              <a:rPr lang="en-US" dirty="0" smtClean="0"/>
              <a:t>Washington D.C.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3A90F-A1D1-4832-84B8-4C3D3A025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4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08BD5-0A0D-4AB9-9ECD-EAC3C34F6123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9181E-2407-4662-8531-01E43F9B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9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95776-0E6F-4985-B41B-26E20BE88282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FF2A4-7475-4BDC-9267-8662D166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4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7110" y="6248400"/>
            <a:ext cx="10490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92289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6" y="606425"/>
            <a:ext cx="4006850" cy="1395413"/>
          </a:xfrm>
        </p:spPr>
        <p:txBody>
          <a:bodyPr/>
          <a:lstStyle/>
          <a:p>
            <a:pPr eaLnBrk="1" hangingPunct="1"/>
            <a:r>
              <a:rPr lang="en-US" dirty="0" smtClean="0"/>
              <a:t>OCP Routes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9563" y="1931988"/>
            <a:ext cx="4951412" cy="1752600"/>
          </a:xfrm>
        </p:spPr>
        <p:txBody>
          <a:bodyPr/>
          <a:lstStyle/>
          <a:p>
            <a:pPr eaLnBrk="1" hangingPunct="1"/>
            <a:r>
              <a:rPr lang="en-US" sz="1600" dirty="0" smtClean="0"/>
              <a:t>ISPACG 33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123093" y="3411415"/>
            <a:ext cx="1907930" cy="11078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endParaRPr lang="en-US" sz="12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788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821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3226118" y="471054"/>
            <a:ext cx="26917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Questions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77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OCP Routes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September 26, 2014 at 5:20am a contractor entered the basement of Chicago ARTCC and using gas soaked rags set fire to computer equipment and communications gear.</a:t>
            </a:r>
          </a:p>
          <a:p>
            <a:r>
              <a:rPr lang="en-US" dirty="0" smtClean="0"/>
              <a:t>Chicago ARTCC handles over 6000 flights per 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184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3" y="5431"/>
            <a:ext cx="8950520" cy="60192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516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OCP Routes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29179"/>
            <a:ext cx="8050213" cy="4569971"/>
          </a:xfrm>
        </p:spPr>
        <p:txBody>
          <a:bodyPr/>
          <a:lstStyle/>
          <a:p>
            <a:r>
              <a:rPr lang="en-US" dirty="0" smtClean="0"/>
              <a:t>Because of the Chicago ARTCC fire Contingency plans at FAA facilities have become a priority.</a:t>
            </a:r>
          </a:p>
          <a:p>
            <a:r>
              <a:rPr lang="en-US" dirty="0" smtClean="0"/>
              <a:t>The route structure to be discussed is in the event that Oakland Oceanic is no longer able to provide ATC services for an extended period of time. </a:t>
            </a:r>
            <a:r>
              <a:rPr lang="en-US" sz="1800" dirty="0" smtClean="0"/>
              <a:t>(hour 4 to hour 10)</a:t>
            </a:r>
          </a:p>
          <a:p>
            <a:r>
              <a:rPr lang="en-US" dirty="0" smtClean="0"/>
              <a:t>This route structure is conceptual and in need of feedback from the surrounding ANSP’s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03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39213" cy="606143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66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66088" y="6248400"/>
            <a:ext cx="1077912" cy="457200"/>
          </a:xfrm>
        </p:spPr>
        <p:txBody>
          <a:bodyPr/>
          <a:lstStyle/>
          <a:p>
            <a:fld id="{74438B1A-AF1B-4C8B-993E-1BADE62A245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0614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876693" y="744717"/>
            <a:ext cx="20067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b="1" dirty="0" smtClean="0">
                <a:solidFill>
                  <a:srgbClr val="FFFF00"/>
                </a:solidFill>
              </a:rPr>
              <a:t>West Coast/Hawaii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23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0425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5137609" y="4110087"/>
            <a:ext cx="36538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b="1" dirty="0" smtClean="0">
                <a:solidFill>
                  <a:srgbClr val="FFFF00"/>
                </a:solidFill>
              </a:rPr>
              <a:t>West Coast/Tahiti/Auckland/Sydney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380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1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08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729"/>
            <a:ext cx="9144000" cy="58205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1677971" y="2488675"/>
            <a:ext cx="26656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b="1" dirty="0" smtClean="0">
                <a:solidFill>
                  <a:srgbClr val="FFFF00"/>
                </a:solidFill>
              </a:rPr>
              <a:t>West Coast/Japan/Alaska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73243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5631</TotalTime>
  <Words>127</Words>
  <Application>Microsoft Office PowerPoint</Application>
  <PresentationFormat>On-screen Show (4:3)</PresentationFormat>
  <Paragraphs>23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Helvetica Neue Medium</vt:lpstr>
      <vt:lpstr>Times New Roman</vt:lpstr>
      <vt:lpstr>1_Custom Design</vt:lpstr>
      <vt:lpstr>4_Custom Design</vt:lpstr>
      <vt:lpstr>3_Custom Design</vt:lpstr>
      <vt:lpstr>Custom Design</vt:lpstr>
      <vt:lpstr>2_Custom Design</vt:lpstr>
      <vt:lpstr>OCP Routes</vt:lpstr>
      <vt:lpstr>OCP Routes</vt:lpstr>
      <vt:lpstr>PowerPoint Presentation</vt:lpstr>
      <vt:lpstr>OCP Routes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Byerly, Dustin M (FAA)</dc:creator>
  <cp:lastModifiedBy>Byerly, Dustin M (FAA)</cp:lastModifiedBy>
  <cp:revision>240</cp:revision>
  <cp:lastPrinted>2017-06-01T13:34:04Z</cp:lastPrinted>
  <dcterms:created xsi:type="dcterms:W3CDTF">2005-01-28T20:32:53Z</dcterms:created>
  <dcterms:modified xsi:type="dcterms:W3CDTF">2019-03-13T20:45:43Z</dcterms:modified>
</cp:coreProperties>
</file>