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5043" r:id="rId6"/>
    <p:sldMasterId id="2147485056" r:id="rId7"/>
    <p:sldMasterId id="2147485060" r:id="rId8"/>
  </p:sldMasterIdLst>
  <p:notesMasterIdLst>
    <p:notesMasterId r:id="rId27"/>
  </p:notesMasterIdLst>
  <p:handoutMasterIdLst>
    <p:handoutMasterId r:id="rId28"/>
  </p:handoutMasterIdLst>
  <p:sldIdLst>
    <p:sldId id="256" r:id="rId9"/>
    <p:sldId id="1358" r:id="rId10"/>
    <p:sldId id="269" r:id="rId11"/>
    <p:sldId id="1604" r:id="rId12"/>
    <p:sldId id="272" r:id="rId13"/>
    <p:sldId id="1582" r:id="rId14"/>
    <p:sldId id="1580" r:id="rId15"/>
    <p:sldId id="274" r:id="rId16"/>
    <p:sldId id="1362" r:id="rId17"/>
    <p:sldId id="1364" r:id="rId18"/>
    <p:sldId id="278" r:id="rId19"/>
    <p:sldId id="1365" r:id="rId20"/>
    <p:sldId id="1581" r:id="rId21"/>
    <p:sldId id="1601" r:id="rId22"/>
    <p:sldId id="1342" r:id="rId23"/>
    <p:sldId id="1004" r:id="rId24"/>
    <p:sldId id="1590" r:id="rId25"/>
    <p:sldId id="1591"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n Christian (Evans Incorporated)" initials="CC(I" lastIdx="28" clrIdx="0">
    <p:extLst>
      <p:ext uri="{19B8F6BF-5375-455C-9EA6-DF929625EA0E}">
        <p15:presenceInfo xmlns:p15="http://schemas.microsoft.com/office/powerpoint/2012/main" userId="S-1-5-21-797004110-1952269727-423311978-3715" providerId="AD"/>
      </p:ext>
    </p:extLst>
  </p:cmAuthor>
  <p:cmAuthor id="2" name="Melanie Melancon (Evans Incorporated)" initials="MM(I" lastIdx="14" clrIdx="1">
    <p:extLst>
      <p:ext uri="{19B8F6BF-5375-455C-9EA6-DF929625EA0E}">
        <p15:presenceInfo xmlns:p15="http://schemas.microsoft.com/office/powerpoint/2012/main" userId="S-1-5-21-797004110-1952269727-423311978-3870" providerId="AD"/>
      </p:ext>
    </p:extLst>
  </p:cmAuthor>
  <p:cmAuthor id="3" name="Arbuckle, Doug (FAA)" initials="AD(" lastIdx="5" clrIdx="2">
    <p:extLst>
      <p:ext uri="{19B8F6BF-5375-455C-9EA6-DF929625EA0E}">
        <p15:presenceInfo xmlns:p15="http://schemas.microsoft.com/office/powerpoint/2012/main" userId="S-1-5-21-3215564045-1863808890-1157122868-1335962" providerId="AD"/>
      </p:ext>
    </p:extLst>
  </p:cmAuthor>
  <p:cmAuthor id="4" name="Melanie Melancon (Evans Incorporated)" initials="MM(I [2]" lastIdx="68" clrIdx="3">
    <p:extLst>
      <p:ext uri="{19B8F6BF-5375-455C-9EA6-DF929625EA0E}">
        <p15:presenceInfo xmlns:p15="http://schemas.microsoft.com/office/powerpoint/2012/main" userId="S::mmelancon@evansincorporated.com::3920298d-9f3d-4cf3-816b-5898aecebe72" providerId="AD"/>
      </p:ext>
    </p:extLst>
  </p:cmAuthor>
  <p:cmAuthor id="5" name="Colin Christian (Evans Incorporated)" initials="CC(I [2]" lastIdx="13" clrIdx="4">
    <p:extLst>
      <p:ext uri="{19B8F6BF-5375-455C-9EA6-DF929625EA0E}">
        <p15:presenceInfo xmlns:p15="http://schemas.microsoft.com/office/powerpoint/2012/main" userId="S::cchristian@evansincorporated.com::4f37160a-cfed-4d27-a21f-a00e6b948934" providerId="AD"/>
      </p:ext>
    </p:extLst>
  </p:cmAuthor>
  <p:cmAuthor id="6" name="Mackey, Allen (Volpe)" initials="MA(" lastIdx="6" clrIdx="5">
    <p:extLst>
      <p:ext uri="{19B8F6BF-5375-455C-9EA6-DF929625EA0E}">
        <p15:presenceInfo xmlns:p15="http://schemas.microsoft.com/office/powerpoint/2012/main" userId="S-1-5-21-982035342-1880134254-310265210-112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7E1"/>
    <a:srgbClr val="AED395"/>
    <a:srgbClr val="FFB481"/>
    <a:srgbClr val="FFAF79"/>
    <a:srgbClr val="FFE285"/>
    <a:srgbClr val="F6BC94"/>
    <a:srgbClr val="7F9ED7"/>
    <a:srgbClr val="8EC26A"/>
    <a:srgbClr val="F3A671"/>
    <a:srgbClr val="D5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48472-3576-44E0-8AE7-5DFE9832A21F}" v="1" dt="2019-03-08T14:49:17.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27" autoAdjust="0"/>
  </p:normalViewPr>
  <p:slideViewPr>
    <p:cSldViewPr snapToGrid="0">
      <p:cViewPr varScale="1">
        <p:scale>
          <a:sx n="57" d="100"/>
          <a:sy n="57" d="100"/>
        </p:scale>
        <p:origin x="2194" y="53"/>
      </p:cViewPr>
      <p:guideLst>
        <p:guide orient="horz" pos="536"/>
        <p:guide pos="3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0167AE9-8380-4C33-BEBA-7B28A50127BB}"/>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1865" tIns="45932" rIns="91865" bIns="45932" numCol="1" anchor="t" anchorCtr="0" compatLnSpc="1">
            <a:prstTxWarp prst="textNoShape">
              <a:avLst/>
            </a:prstTxWarp>
          </a:bodyPr>
          <a:lstStyle>
            <a:lvl1pPr defTabSz="919679" eaLnBrk="1" hangingPunct="1">
              <a:spcBef>
                <a:spcPct val="0"/>
              </a:spcBef>
              <a:buFontTx/>
              <a:buNone/>
              <a:defRPr sz="1200">
                <a:latin typeface="Times New Roman" pitchFamily="18" charset="0"/>
                <a:ea typeface="+mn-ea"/>
                <a:cs typeface="+mn-cs"/>
              </a:defRPr>
            </a:lvl1pPr>
          </a:lstStyle>
          <a:p>
            <a:pPr>
              <a:defRPr/>
            </a:pPr>
            <a:endParaRPr lang="en-US"/>
          </a:p>
        </p:txBody>
      </p:sp>
      <p:sp>
        <p:nvSpPr>
          <p:cNvPr id="24579" name="Rectangle 3">
            <a:extLst>
              <a:ext uri="{FF2B5EF4-FFF2-40B4-BE49-F238E27FC236}">
                <a16:creationId xmlns:a16="http://schemas.microsoft.com/office/drawing/2014/main" id="{EC564860-F59A-4526-83B2-BA01269C4C8F}"/>
              </a:ext>
            </a:extLst>
          </p:cNvPr>
          <p:cNvSpPr>
            <a:spLocks noGrp="1" noChangeArrowheads="1"/>
          </p:cNvSpPr>
          <p:nvPr>
            <p:ph type="dt" sz="quarter" idx="1"/>
          </p:nvPr>
        </p:nvSpPr>
        <p:spPr bwMode="auto">
          <a:xfrm>
            <a:off x="3971925" y="0"/>
            <a:ext cx="3038475" cy="465138"/>
          </a:xfrm>
          <a:prstGeom prst="rect">
            <a:avLst/>
          </a:prstGeom>
          <a:noFill/>
          <a:ln>
            <a:noFill/>
          </a:ln>
          <a:effectLst/>
        </p:spPr>
        <p:txBody>
          <a:bodyPr vert="horz" wrap="square" lIns="91865" tIns="45932" rIns="91865" bIns="45932" numCol="1" anchor="t" anchorCtr="0" compatLnSpc="1">
            <a:prstTxWarp prst="textNoShape">
              <a:avLst/>
            </a:prstTxWarp>
          </a:bodyPr>
          <a:lstStyle>
            <a:lvl1pPr algn="r" defTabSz="919679" eaLnBrk="1" hangingPunct="1">
              <a:spcBef>
                <a:spcPct val="0"/>
              </a:spcBef>
              <a:buFontTx/>
              <a:buNone/>
              <a:defRPr sz="1200">
                <a:latin typeface="Times New Roman" pitchFamily="18" charset="0"/>
                <a:ea typeface="+mn-ea"/>
                <a:cs typeface="+mn-cs"/>
              </a:defRPr>
            </a:lvl1pPr>
          </a:lstStyle>
          <a:p>
            <a:pPr>
              <a:defRPr/>
            </a:pPr>
            <a:endParaRPr lang="en-US"/>
          </a:p>
        </p:txBody>
      </p:sp>
      <p:sp>
        <p:nvSpPr>
          <p:cNvPr id="24580" name="Rectangle 4">
            <a:extLst>
              <a:ext uri="{FF2B5EF4-FFF2-40B4-BE49-F238E27FC236}">
                <a16:creationId xmlns:a16="http://schemas.microsoft.com/office/drawing/2014/main" id="{05D48AAC-D800-4611-A2EA-238BCAF012A5}"/>
              </a:ext>
            </a:extLst>
          </p:cNvPr>
          <p:cNvSpPr>
            <a:spLocks noGrp="1" noChangeArrowheads="1"/>
          </p:cNvSpPr>
          <p:nvPr>
            <p:ph type="ftr" sz="quarter" idx="2"/>
          </p:nvPr>
        </p:nvSpPr>
        <p:spPr bwMode="auto">
          <a:xfrm>
            <a:off x="0" y="8831263"/>
            <a:ext cx="3038475" cy="465137"/>
          </a:xfrm>
          <a:prstGeom prst="rect">
            <a:avLst/>
          </a:prstGeom>
          <a:noFill/>
          <a:ln>
            <a:noFill/>
          </a:ln>
          <a:effectLst/>
        </p:spPr>
        <p:txBody>
          <a:bodyPr vert="horz" wrap="square" lIns="91865" tIns="45932" rIns="91865" bIns="45932" numCol="1" anchor="b" anchorCtr="0" compatLnSpc="1">
            <a:prstTxWarp prst="textNoShape">
              <a:avLst/>
            </a:prstTxWarp>
          </a:bodyPr>
          <a:lstStyle>
            <a:lvl1pPr defTabSz="919679" eaLnBrk="1" hangingPunct="1">
              <a:spcBef>
                <a:spcPct val="0"/>
              </a:spcBef>
              <a:buFontTx/>
              <a:buNone/>
              <a:defRPr sz="1200">
                <a:latin typeface="Times New Roman" pitchFamily="18" charset="0"/>
                <a:ea typeface="+mn-ea"/>
                <a:cs typeface="+mn-cs"/>
              </a:defRPr>
            </a:lvl1pPr>
          </a:lstStyle>
          <a:p>
            <a:pPr>
              <a:defRPr/>
            </a:pPr>
            <a:endParaRPr lang="en-US"/>
          </a:p>
        </p:txBody>
      </p:sp>
      <p:sp>
        <p:nvSpPr>
          <p:cNvPr id="24581" name="Rectangle 5">
            <a:extLst>
              <a:ext uri="{FF2B5EF4-FFF2-40B4-BE49-F238E27FC236}">
                <a16:creationId xmlns:a16="http://schemas.microsoft.com/office/drawing/2014/main" id="{80A113D9-B7D4-4161-8B11-3AF8B4A9B465}"/>
              </a:ext>
            </a:extLst>
          </p:cNvPr>
          <p:cNvSpPr>
            <a:spLocks noGrp="1" noChangeArrowheads="1"/>
          </p:cNvSpPr>
          <p:nvPr>
            <p:ph type="sldNum" sz="quarter" idx="3"/>
          </p:nvPr>
        </p:nvSpPr>
        <p:spPr bwMode="auto">
          <a:xfrm>
            <a:off x="3971925" y="8831263"/>
            <a:ext cx="3038475" cy="465137"/>
          </a:xfrm>
          <a:prstGeom prst="rect">
            <a:avLst/>
          </a:prstGeom>
          <a:noFill/>
          <a:ln>
            <a:noFill/>
          </a:ln>
          <a:effectLst/>
        </p:spPr>
        <p:txBody>
          <a:bodyPr vert="horz" wrap="square" lIns="91865" tIns="45932" rIns="91865" bIns="45932" numCol="1" anchor="b" anchorCtr="0" compatLnSpc="1">
            <a:prstTxWarp prst="textNoShape">
              <a:avLst/>
            </a:prstTxWarp>
          </a:bodyPr>
          <a:lstStyle>
            <a:lvl1pPr algn="r" defTabSz="919163" eaLnBrk="1" hangingPunct="1">
              <a:spcBef>
                <a:spcPct val="0"/>
              </a:spcBef>
              <a:buFontTx/>
              <a:buNone/>
              <a:defRPr sz="1200">
                <a:latin typeface="Times New Roman" panose="02020603050405020304" pitchFamily="18" charset="0"/>
              </a:defRPr>
            </a:lvl1pPr>
          </a:lstStyle>
          <a:p>
            <a:pPr>
              <a:defRPr/>
            </a:pPr>
            <a:fld id="{97801A85-B3F2-4A42-A7F8-1862D0F83828}" type="slidenum">
              <a:rPr lang="en-US" altLang="en-US"/>
              <a:pPr>
                <a:defRPr/>
              </a:pPr>
              <a:t>‹#›</a:t>
            </a:fld>
            <a:endParaRPr lang="en-US" altLang="en-US"/>
          </a:p>
        </p:txBody>
      </p:sp>
    </p:spTree>
    <p:extLst>
      <p:ext uri="{BB962C8B-B14F-4D97-AF65-F5344CB8AC3E}">
        <p14:creationId xmlns:p14="http://schemas.microsoft.com/office/powerpoint/2010/main" val="25994888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01AF122-BC10-45A6-BA85-FCE693B37DDA}"/>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1865" tIns="45932" rIns="91865" bIns="45932" numCol="1" anchor="t" anchorCtr="0" compatLnSpc="1">
            <a:prstTxWarp prst="textNoShape">
              <a:avLst/>
            </a:prstTxWarp>
          </a:bodyPr>
          <a:lstStyle>
            <a:lvl1pPr defTabSz="919679" eaLnBrk="1" hangingPunct="1">
              <a:spcBef>
                <a:spcPct val="0"/>
              </a:spcBef>
              <a:buFontTx/>
              <a:buNone/>
              <a:defRPr sz="1200">
                <a:latin typeface="Times New Roman" pitchFamily="18" charset="0"/>
                <a:ea typeface="+mn-ea"/>
                <a:cs typeface="+mn-cs"/>
              </a:defRPr>
            </a:lvl1pPr>
          </a:lstStyle>
          <a:p>
            <a:pPr>
              <a:defRPr/>
            </a:pPr>
            <a:endParaRPr lang="en-US"/>
          </a:p>
        </p:txBody>
      </p:sp>
      <p:sp>
        <p:nvSpPr>
          <p:cNvPr id="21507" name="Rectangle 3">
            <a:extLst>
              <a:ext uri="{FF2B5EF4-FFF2-40B4-BE49-F238E27FC236}">
                <a16:creationId xmlns:a16="http://schemas.microsoft.com/office/drawing/2014/main" id="{C788E8CB-BA38-4873-938A-1643AD18ADAE}"/>
              </a:ext>
            </a:extLst>
          </p:cNvPr>
          <p:cNvSpPr>
            <a:spLocks noGrp="1" noChangeArrowheads="1"/>
          </p:cNvSpPr>
          <p:nvPr>
            <p:ph type="dt" idx="1"/>
          </p:nvPr>
        </p:nvSpPr>
        <p:spPr bwMode="auto">
          <a:xfrm>
            <a:off x="3971925" y="0"/>
            <a:ext cx="3038475" cy="465138"/>
          </a:xfrm>
          <a:prstGeom prst="rect">
            <a:avLst/>
          </a:prstGeom>
          <a:noFill/>
          <a:ln>
            <a:noFill/>
          </a:ln>
          <a:effectLst/>
        </p:spPr>
        <p:txBody>
          <a:bodyPr vert="horz" wrap="square" lIns="91865" tIns="45932" rIns="91865" bIns="45932" numCol="1" anchor="t" anchorCtr="0" compatLnSpc="1">
            <a:prstTxWarp prst="textNoShape">
              <a:avLst/>
            </a:prstTxWarp>
          </a:bodyPr>
          <a:lstStyle>
            <a:lvl1pPr algn="r" defTabSz="919679" eaLnBrk="1" hangingPunct="1">
              <a:spcBef>
                <a:spcPct val="0"/>
              </a:spcBef>
              <a:buFontTx/>
              <a:buNone/>
              <a:defRPr sz="12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E34AA028-67F5-44A2-9A4A-BEB687EDFED3}"/>
              </a:ext>
            </a:extLst>
          </p:cNvPr>
          <p:cNvSpPr>
            <a:spLocks noGrp="1" noChangeArrowheads="1"/>
          </p:cNvSpPr>
          <p:nvPr>
            <p:ph type="body" sz="quarter" idx="3"/>
          </p:nvPr>
        </p:nvSpPr>
        <p:spPr bwMode="auto">
          <a:xfrm>
            <a:off x="935038" y="4416425"/>
            <a:ext cx="5140325" cy="4183063"/>
          </a:xfrm>
          <a:prstGeom prst="rect">
            <a:avLst/>
          </a:prstGeom>
          <a:noFill/>
          <a:ln>
            <a:noFill/>
          </a:ln>
          <a:effectLst/>
        </p:spPr>
        <p:txBody>
          <a:bodyPr vert="horz" wrap="square" lIns="91865" tIns="45932" rIns="91865" bIns="459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4728A9C9-3060-49D5-A623-43AFD53A2896}"/>
              </a:ext>
            </a:extLst>
          </p:cNvPr>
          <p:cNvSpPr>
            <a:spLocks noGrp="1" noChangeArrowheads="1"/>
          </p:cNvSpPr>
          <p:nvPr>
            <p:ph type="ftr" sz="quarter" idx="4"/>
          </p:nvPr>
        </p:nvSpPr>
        <p:spPr bwMode="auto">
          <a:xfrm>
            <a:off x="0" y="8831263"/>
            <a:ext cx="3038475" cy="465137"/>
          </a:xfrm>
          <a:prstGeom prst="rect">
            <a:avLst/>
          </a:prstGeom>
          <a:noFill/>
          <a:ln>
            <a:noFill/>
          </a:ln>
          <a:effectLst/>
        </p:spPr>
        <p:txBody>
          <a:bodyPr vert="horz" wrap="square" lIns="91865" tIns="45932" rIns="91865" bIns="45932" numCol="1" anchor="b" anchorCtr="0" compatLnSpc="1">
            <a:prstTxWarp prst="textNoShape">
              <a:avLst/>
            </a:prstTxWarp>
          </a:bodyPr>
          <a:lstStyle>
            <a:lvl1pPr defTabSz="919679" eaLnBrk="1" hangingPunct="1">
              <a:spcBef>
                <a:spcPct val="0"/>
              </a:spcBef>
              <a:buFontTx/>
              <a:buNone/>
              <a:defRPr sz="1200">
                <a:latin typeface="Times New Roman" pitchFamily="18" charset="0"/>
                <a:ea typeface="+mn-ea"/>
                <a:cs typeface="+mn-cs"/>
              </a:defRPr>
            </a:lvl1pPr>
          </a:lstStyle>
          <a:p>
            <a:pPr>
              <a:defRPr/>
            </a:pPr>
            <a:endParaRPr lang="en-US"/>
          </a:p>
        </p:txBody>
      </p:sp>
      <p:sp>
        <p:nvSpPr>
          <p:cNvPr id="21511" name="Rectangle 7">
            <a:extLst>
              <a:ext uri="{FF2B5EF4-FFF2-40B4-BE49-F238E27FC236}">
                <a16:creationId xmlns:a16="http://schemas.microsoft.com/office/drawing/2014/main" id="{BC8B3E4D-8830-4643-929C-A231599AE580}"/>
              </a:ext>
            </a:extLst>
          </p:cNvPr>
          <p:cNvSpPr>
            <a:spLocks noGrp="1" noChangeArrowheads="1"/>
          </p:cNvSpPr>
          <p:nvPr>
            <p:ph type="sldNum" sz="quarter" idx="5"/>
          </p:nvPr>
        </p:nvSpPr>
        <p:spPr bwMode="auto">
          <a:xfrm>
            <a:off x="3971925" y="8831263"/>
            <a:ext cx="3038475" cy="465137"/>
          </a:xfrm>
          <a:prstGeom prst="rect">
            <a:avLst/>
          </a:prstGeom>
          <a:noFill/>
          <a:ln>
            <a:noFill/>
          </a:ln>
          <a:effectLst/>
        </p:spPr>
        <p:txBody>
          <a:bodyPr vert="horz" wrap="square" lIns="91865" tIns="45932" rIns="91865" bIns="45932" numCol="1" anchor="b" anchorCtr="0" compatLnSpc="1">
            <a:prstTxWarp prst="textNoShape">
              <a:avLst/>
            </a:prstTxWarp>
          </a:bodyPr>
          <a:lstStyle>
            <a:lvl1pPr algn="r" defTabSz="919163" eaLnBrk="1" hangingPunct="1">
              <a:spcBef>
                <a:spcPct val="0"/>
              </a:spcBef>
              <a:buFontTx/>
              <a:buNone/>
              <a:defRPr sz="1200">
                <a:latin typeface="Times New Roman" panose="02020603050405020304" pitchFamily="18" charset="0"/>
              </a:defRPr>
            </a:lvl1pPr>
          </a:lstStyle>
          <a:p>
            <a:pPr>
              <a:defRPr/>
            </a:pPr>
            <a:fld id="{CFF7805C-FA8A-4039-B63D-9CA170510B67}" type="slidenum">
              <a:rPr lang="en-US" altLang="en-US"/>
              <a:pPr>
                <a:defRPr/>
              </a:pPr>
              <a:t>‹#›</a:t>
            </a:fld>
            <a:endParaRPr lang="en-US" altLang="en-US"/>
          </a:p>
        </p:txBody>
      </p:sp>
    </p:spTree>
    <p:extLst>
      <p:ext uri="{BB962C8B-B14F-4D97-AF65-F5344CB8AC3E}">
        <p14:creationId xmlns:p14="http://schemas.microsoft.com/office/powerpoint/2010/main" val="35906974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pitchFamily="-104"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144" eaLnBrk="0" hangingPunct="0">
              <a:spcBef>
                <a:spcPct val="30000"/>
              </a:spcBef>
              <a:defRPr sz="1300">
                <a:solidFill>
                  <a:schemeClr val="tx1"/>
                </a:solidFill>
                <a:latin typeface="Times New Roman" pitchFamily="18" charset="0"/>
              </a:defRPr>
            </a:lvl1pPr>
            <a:lvl2pPr marL="777943" indent="-299209" defTabSz="954144" eaLnBrk="0" hangingPunct="0">
              <a:spcBef>
                <a:spcPct val="30000"/>
              </a:spcBef>
              <a:defRPr sz="1300">
                <a:solidFill>
                  <a:schemeClr val="tx1"/>
                </a:solidFill>
                <a:latin typeface="Times New Roman" pitchFamily="18" charset="0"/>
              </a:defRPr>
            </a:lvl2pPr>
            <a:lvl3pPr marL="1196835" indent="-239367" defTabSz="954144" eaLnBrk="0" hangingPunct="0">
              <a:spcBef>
                <a:spcPct val="30000"/>
              </a:spcBef>
              <a:defRPr sz="1300">
                <a:solidFill>
                  <a:schemeClr val="tx1"/>
                </a:solidFill>
                <a:latin typeface="Times New Roman" pitchFamily="18" charset="0"/>
              </a:defRPr>
            </a:lvl3pPr>
            <a:lvl4pPr marL="1675569" indent="-239367" defTabSz="954144" eaLnBrk="0" hangingPunct="0">
              <a:spcBef>
                <a:spcPct val="30000"/>
              </a:spcBef>
              <a:defRPr sz="1300">
                <a:solidFill>
                  <a:schemeClr val="tx1"/>
                </a:solidFill>
                <a:latin typeface="Times New Roman" pitchFamily="18" charset="0"/>
              </a:defRPr>
            </a:lvl4pPr>
            <a:lvl5pPr marL="2154304" indent="-239367" defTabSz="954144" eaLnBrk="0" hangingPunct="0">
              <a:spcBef>
                <a:spcPct val="30000"/>
              </a:spcBef>
              <a:defRPr sz="1300">
                <a:solidFill>
                  <a:schemeClr val="tx1"/>
                </a:solidFill>
                <a:latin typeface="Times New Roman" pitchFamily="18" charset="0"/>
              </a:defRPr>
            </a:lvl5pPr>
            <a:lvl6pPr marL="2633038" indent="-239367" defTabSz="954144" eaLnBrk="0" fontAlgn="base" hangingPunct="0">
              <a:spcBef>
                <a:spcPct val="30000"/>
              </a:spcBef>
              <a:spcAft>
                <a:spcPct val="0"/>
              </a:spcAft>
              <a:defRPr sz="1300">
                <a:solidFill>
                  <a:schemeClr val="tx1"/>
                </a:solidFill>
                <a:latin typeface="Times New Roman" pitchFamily="18" charset="0"/>
              </a:defRPr>
            </a:lvl6pPr>
            <a:lvl7pPr marL="3111772" indent="-239367" defTabSz="954144" eaLnBrk="0" fontAlgn="base" hangingPunct="0">
              <a:spcBef>
                <a:spcPct val="30000"/>
              </a:spcBef>
              <a:spcAft>
                <a:spcPct val="0"/>
              </a:spcAft>
              <a:defRPr sz="1300">
                <a:solidFill>
                  <a:schemeClr val="tx1"/>
                </a:solidFill>
                <a:latin typeface="Times New Roman" pitchFamily="18" charset="0"/>
              </a:defRPr>
            </a:lvl7pPr>
            <a:lvl8pPr marL="3590506" indent="-239367" defTabSz="954144" eaLnBrk="0" fontAlgn="base" hangingPunct="0">
              <a:spcBef>
                <a:spcPct val="30000"/>
              </a:spcBef>
              <a:spcAft>
                <a:spcPct val="0"/>
              </a:spcAft>
              <a:defRPr sz="1300">
                <a:solidFill>
                  <a:schemeClr val="tx1"/>
                </a:solidFill>
                <a:latin typeface="Times New Roman" pitchFamily="18" charset="0"/>
              </a:defRPr>
            </a:lvl8pPr>
            <a:lvl9pPr marL="4069240" indent="-239367" defTabSz="954144"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1411F8EE-B318-4392-B2EA-C7B0B966BE43}" type="slidenum">
              <a:rPr lang="en-US" altLang="en-US" smtClean="0"/>
              <a:pPr eaLnBrk="1" hangingPunct="1">
                <a:spcBef>
                  <a:spcPct val="0"/>
                </a:spcBef>
              </a:pPr>
              <a:t>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The FAA is exploring the use of Space-Based ADS-B (SBA) in oceanic environments as part of the Advanced Surveillance Enhanced Procedural Separation (ASEPS) Program.</a:t>
            </a:r>
          </a:p>
          <a:p>
            <a:pPr eaLnBrk="1" hangingPunct="1"/>
            <a:endParaRPr lang="en-US" altLang="en-US" b="0" dirty="0"/>
          </a:p>
          <a:p>
            <a:pPr eaLnBrk="1" hangingPunct="1"/>
            <a:r>
              <a:rPr lang="en-US" altLang="en-US" b="0" dirty="0"/>
              <a:t>SBS = Surveillance &amp; Broadcast</a:t>
            </a:r>
            <a:r>
              <a:rPr lang="en-US" altLang="en-US" b="0" baseline="0" dirty="0"/>
              <a:t> Services</a:t>
            </a:r>
            <a:endParaRPr lang="en-US" altLang="en-US" b="0" dirty="0"/>
          </a:p>
        </p:txBody>
      </p:sp>
    </p:spTree>
    <p:extLst>
      <p:ext uri="{BB962C8B-B14F-4D97-AF65-F5344CB8AC3E}">
        <p14:creationId xmlns:p14="http://schemas.microsoft.com/office/powerpoint/2010/main" val="322823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INITIATIVE 4: Documentation of the</a:t>
            </a:r>
            <a:r>
              <a:rPr lang="en-US" sz="1200" kern="1200" baseline="0" dirty="0">
                <a:solidFill>
                  <a:schemeClr val="tx1"/>
                </a:solidFill>
                <a:effectLst/>
                <a:latin typeface="Times New Roman" pitchFamily="18" charset="0"/>
                <a:ea typeface="MS PGothic" pitchFamily="34" charset="-128"/>
                <a:cs typeface="ＭＳ Ｐゴシック" pitchFamily="-104" charset="-128"/>
              </a:rPr>
              <a:t> Oceanic Environment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Times New Roman" pitchFamily="18" charset="0"/>
              <a:ea typeface="MS PGothic" pitchFamily="34" charset="-128"/>
              <a:cs typeface="ＭＳ Ｐゴシック" pitchFamily="-10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Continuing analysis activities to prepare for future oceanic operations (INITIATIVE 5), including developing requirements for our automation systems</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238941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INITIATIVE 5: Developing a new concept for oceanic operations for the future that assumes the availability of Space-Based ADS-B and VHF-like communication in the ocean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00E47-F4E5-4AAA-B6B6-0716E31868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11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Regarding industry engagement, our</a:t>
            </a:r>
            <a:r>
              <a:rPr lang="en-US" sz="1200" kern="1200" baseline="0" dirty="0">
                <a:solidFill>
                  <a:schemeClr val="tx1"/>
                </a:solidFill>
                <a:effectLst/>
                <a:latin typeface="Times New Roman" pitchFamily="18" charset="0"/>
                <a:ea typeface="MS PGothic" pitchFamily="34" charset="-128"/>
                <a:cs typeface="ＭＳ Ｐゴシック" pitchFamily="-104" charset="-128"/>
              </a:rPr>
              <a:t> program office has </a:t>
            </a:r>
            <a:r>
              <a:rPr lang="en-US" sz="1200" kern="1200" dirty="0">
                <a:solidFill>
                  <a:schemeClr val="tx1"/>
                </a:solidFill>
                <a:effectLst/>
                <a:latin typeface="Times New Roman" pitchFamily="18" charset="0"/>
                <a:ea typeface="MS PGothic" pitchFamily="34" charset="-128"/>
                <a:cs typeface="ＭＳ Ｐゴシック" pitchFamily="-104" charset="-128"/>
              </a:rPr>
              <a:t>had several productive discussions with Airlines for America and member airlines to explore what</a:t>
            </a:r>
            <a:r>
              <a:rPr lang="en-US" sz="1200" kern="1200" baseline="0" dirty="0">
                <a:solidFill>
                  <a:schemeClr val="tx1"/>
                </a:solidFill>
                <a:effectLst/>
                <a:latin typeface="Times New Roman" pitchFamily="18" charset="0"/>
                <a:ea typeface="MS PGothic" pitchFamily="34" charset="-128"/>
                <a:cs typeface="ＭＳ Ｐゴシック" pitchFamily="-104" charset="-128"/>
              </a:rPr>
              <a:t> these future oceanic concepts may look like.</a:t>
            </a:r>
            <a:endParaRPr lang="en-US" sz="1200" kern="1200" dirty="0">
              <a:solidFill>
                <a:schemeClr val="tx1"/>
              </a:solidFill>
              <a:effectLst/>
              <a:latin typeface="Times New Roman" pitchFamily="18" charset="0"/>
              <a:ea typeface="MS PGothic" pitchFamily="34" charset="-128"/>
              <a:cs typeface="ＭＳ Ｐゴシック" pitchFamily="-10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146660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125139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633"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Analysis on future phases is being done in parallel, resulting in recommendations for executive decision in Nov 2021 – this will determine which of the potential medium &amp; long-term capabilities are implemented</a:t>
            </a:r>
          </a:p>
          <a:p>
            <a:pPr defTabSz="907633">
              <a:defRPr/>
            </a:pPr>
            <a:endParaRPr lang="en-US" dirty="0"/>
          </a:p>
        </p:txBody>
      </p:sp>
      <p:sp>
        <p:nvSpPr>
          <p:cNvPr id="4" name="Slide Number Placeholder 3"/>
          <p:cNvSpPr>
            <a:spLocks noGrp="1"/>
          </p:cNvSpPr>
          <p:nvPr>
            <p:ph type="sldNum" sz="quarter" idx="10"/>
          </p:nvPr>
        </p:nvSpPr>
        <p:spPr/>
        <p:txBody>
          <a:bodyPr/>
          <a:lstStyle/>
          <a:p>
            <a:pPr marL="0" marR="0" lvl="0" indent="0" algn="r" defTabSz="904482" rtl="0" eaLnBrk="1" fontAlgn="base" latinLnBrk="0" hangingPunct="1">
              <a:lnSpc>
                <a:spcPct val="100000"/>
              </a:lnSpc>
              <a:spcBef>
                <a:spcPct val="0"/>
              </a:spcBef>
              <a:spcAft>
                <a:spcPct val="0"/>
              </a:spcAft>
              <a:buClrTx/>
              <a:buSzTx/>
              <a:buFontTx/>
              <a:buNone/>
              <a:tabLst/>
              <a:defRPr/>
            </a:pPr>
            <a:fld id="{B3683635-C6DD-416F-A349-40A32E1554DD}"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04482"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98833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a:t>
            </a:r>
            <a:r>
              <a:rPr lang="en-US" baseline="0" dirty="0"/>
              <a:t> last bullet, the program office is giving a strategy briefing to our executives every year</a:t>
            </a:r>
            <a:endParaRPr lang="en-US" dirty="0"/>
          </a:p>
        </p:txBody>
      </p:sp>
    </p:spTree>
    <p:extLst>
      <p:ext uri="{BB962C8B-B14F-4D97-AF65-F5344CB8AC3E}">
        <p14:creationId xmlns:p14="http://schemas.microsoft.com/office/powerpoint/2010/main" val="323934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Area between blue shapes on left is surveillance gap when radar goes out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S PGothic" pitchFamily="34" charset="-128"/>
              <a:cs typeface="ＭＳ Ｐゴシック" pitchFamily="-10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Yellow line on right is the CARPX-RENAH shortcut,</a:t>
            </a:r>
            <a:r>
              <a:rPr lang="en-US" sz="1200" kern="1200" baseline="0" dirty="0">
                <a:solidFill>
                  <a:schemeClr val="tx1"/>
                </a:solidFill>
                <a:effectLst/>
                <a:latin typeface="Times New Roman" pitchFamily="18" charset="0"/>
                <a:ea typeface="MS PGothic" pitchFamily="34" charset="-128"/>
                <a:cs typeface="ＭＳ Ｐゴシック" pitchFamily="-104" charset="-128"/>
              </a:rPr>
              <a:t> which </a:t>
            </a:r>
            <a:r>
              <a:rPr lang="en-US" sz="1200" kern="1200" dirty="0">
                <a:solidFill>
                  <a:schemeClr val="tx1"/>
                </a:solidFill>
                <a:effectLst/>
                <a:latin typeface="Times New Roman" pitchFamily="18" charset="0"/>
                <a:ea typeface="MS PGothic" pitchFamily="34" charset="-128"/>
                <a:cs typeface="ＭＳ Ｐゴシック" pitchFamily="-104" charset="-128"/>
              </a:rPr>
              <a:t>goes outside Miami Center</a:t>
            </a:r>
            <a:r>
              <a:rPr lang="en-US" sz="1200" kern="1200" baseline="0" dirty="0">
                <a:solidFill>
                  <a:schemeClr val="tx1"/>
                </a:solidFill>
                <a:effectLst/>
                <a:latin typeface="Times New Roman" pitchFamily="18" charset="0"/>
                <a:ea typeface="MS PGothic" pitchFamily="34" charset="-128"/>
                <a:cs typeface="ＭＳ Ｐゴシック" pitchFamily="-104" charset="-128"/>
              </a:rPr>
              <a:t> </a:t>
            </a:r>
            <a:r>
              <a:rPr lang="en-US" sz="1200" kern="1200" dirty="0">
                <a:solidFill>
                  <a:schemeClr val="tx1"/>
                </a:solidFill>
                <a:effectLst/>
                <a:latin typeface="Times New Roman" pitchFamily="18" charset="0"/>
                <a:ea typeface="MS PGothic" pitchFamily="34" charset="-128"/>
                <a:cs typeface="ＭＳ Ｐゴシック" pitchFamily="-104" charset="-128"/>
              </a:rPr>
              <a:t>sectors</a:t>
            </a:r>
            <a:r>
              <a:rPr lang="en-US" sz="1200" kern="1200" baseline="0" dirty="0">
                <a:solidFill>
                  <a:schemeClr val="tx1"/>
                </a:solidFill>
                <a:effectLst/>
                <a:latin typeface="Times New Roman" pitchFamily="18" charset="0"/>
                <a:ea typeface="MS PGothic" pitchFamily="34" charset="-128"/>
                <a:cs typeface="ＭＳ Ｐゴシック" pitchFamily="-104" charset="-128"/>
              </a:rPr>
              <a:t> 62 and 63</a:t>
            </a:r>
            <a:endParaRPr lang="en-US" sz="1200" kern="1200" dirty="0">
              <a:solidFill>
                <a:schemeClr val="tx1"/>
              </a:solidFill>
              <a:effectLst/>
              <a:latin typeface="Times New Roman" pitchFamily="18" charset="0"/>
              <a:ea typeface="MS PGothic" pitchFamily="34" charset="-128"/>
              <a:cs typeface="ＭＳ Ｐゴシック" pitchFamily="-104" charset="-128"/>
            </a:endParaRPr>
          </a:p>
          <a:p>
            <a:endParaRPr lang="en-US" dirty="0"/>
          </a:p>
        </p:txBody>
      </p:sp>
    </p:spTree>
    <p:extLst>
      <p:ext uri="{BB962C8B-B14F-4D97-AF65-F5344CB8AC3E}">
        <p14:creationId xmlns:p14="http://schemas.microsoft.com/office/powerpoint/2010/main" val="41738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briefing will describe the plans</a:t>
            </a:r>
            <a:r>
              <a:rPr lang="en-US" baseline="0" dirty="0"/>
              <a:t> for five program components, called “initiatives”.</a:t>
            </a:r>
            <a:endParaRPr lang="en-US" dirty="0"/>
          </a:p>
        </p:txBody>
      </p:sp>
    </p:spTree>
    <p:extLst>
      <p:ext uri="{BB962C8B-B14F-4D97-AF65-F5344CB8AC3E}">
        <p14:creationId xmlns:p14="http://schemas.microsoft.com/office/powerpoint/2010/main" val="302933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The Program is currently exploring near-, mid- and long-term surveillance enhancements to support reduced separation and contingency operations in U.S.-managed airspace.</a:t>
            </a:r>
          </a:p>
          <a:p>
            <a:endParaRPr lang="en-US" dirty="0"/>
          </a:p>
        </p:txBody>
      </p:sp>
    </p:spTree>
    <p:extLst>
      <p:ext uri="{BB962C8B-B14F-4D97-AF65-F5344CB8AC3E}">
        <p14:creationId xmlns:p14="http://schemas.microsoft.com/office/powerpoint/2010/main" val="236766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the five </a:t>
            </a:r>
            <a:r>
              <a:rPr lang="en-US" baseline="0" dirty="0" err="1"/>
              <a:t>intiatives</a:t>
            </a:r>
            <a:r>
              <a:rPr lang="en-US" baseline="0" dirty="0"/>
              <a:t> (1 through 5, from top to bottom)</a:t>
            </a:r>
          </a:p>
          <a:p>
            <a:endParaRPr lang="en-US" baseline="0" dirty="0"/>
          </a:p>
          <a:p>
            <a:pPr lvl="0"/>
            <a:r>
              <a:rPr lang="en-US" sz="1200" kern="1200" dirty="0">
                <a:solidFill>
                  <a:schemeClr val="tx1"/>
                </a:solidFill>
                <a:effectLst/>
                <a:latin typeface="Times New Roman" pitchFamily="18" charset="0"/>
                <a:ea typeface="MS PGothic" pitchFamily="34" charset="-128"/>
                <a:cs typeface="ＭＳ Ｐゴシック" pitchFamily="-104" charset="-128"/>
              </a:rPr>
              <a:t>INITIATIVE 1: ATOP Reduced Separation will </a:t>
            </a:r>
            <a:r>
              <a:rPr lang="en-US" sz="1200" kern="1200">
                <a:solidFill>
                  <a:schemeClr val="tx1"/>
                </a:solidFill>
                <a:effectLst/>
                <a:latin typeface="Times New Roman" pitchFamily="18" charset="0"/>
                <a:ea typeface="MS PGothic" pitchFamily="34" charset="-128"/>
                <a:cs typeface="ＭＳ Ｐゴシック" pitchFamily="-104" charset="-128"/>
              </a:rPr>
              <a:t>use ADS-C </a:t>
            </a:r>
            <a:r>
              <a:rPr lang="en-US" sz="1200" kern="1200" dirty="0">
                <a:solidFill>
                  <a:schemeClr val="tx1"/>
                </a:solidFill>
                <a:effectLst/>
                <a:latin typeface="Times New Roman" pitchFamily="18" charset="0"/>
                <a:ea typeface="MS PGothic" pitchFamily="34" charset="-128"/>
                <a:cs typeface="ＭＳ Ｐゴシック" pitchFamily="-104" charset="-128"/>
              </a:rPr>
              <a:t>to reduce separation in oceanic airspace based on the ICAO approved 23 Nautical Miles (NM) Lateral Separation standard and a 20 NM Longitudinal Separation standard anticipated to be approved by ICAO (currently under assessment). </a:t>
            </a:r>
            <a:endParaRPr lang="en-US" dirty="0"/>
          </a:p>
        </p:txBody>
      </p:sp>
    </p:spTree>
    <p:extLst>
      <p:ext uri="{BB962C8B-B14F-4D97-AF65-F5344CB8AC3E}">
        <p14:creationId xmlns:p14="http://schemas.microsoft.com/office/powerpoint/2010/main" val="85398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INITIATIVE 2: A Caribbean SBA operational evaluation is planned on the </a:t>
            </a:r>
            <a:r>
              <a:rPr lang="en-US" sz="1200" kern="1200" dirty="0" err="1">
                <a:solidFill>
                  <a:schemeClr val="tx1"/>
                </a:solidFill>
                <a:effectLst/>
                <a:latin typeface="Times New Roman" pitchFamily="18" charset="0"/>
                <a:ea typeface="MS PGothic" pitchFamily="34" charset="-128"/>
                <a:cs typeface="ＭＳ Ｐゴシック" pitchFamily="-104" charset="-128"/>
              </a:rPr>
              <a:t>En</a:t>
            </a:r>
            <a:r>
              <a:rPr lang="en-US" sz="1200" kern="1200" dirty="0">
                <a:solidFill>
                  <a:schemeClr val="tx1"/>
                </a:solidFill>
                <a:effectLst/>
                <a:latin typeface="Times New Roman" pitchFamily="18" charset="0"/>
                <a:ea typeface="MS PGothic" pitchFamily="34" charset="-128"/>
                <a:cs typeface="ＭＳ Ｐゴシック" pitchFamily="-104" charset="-128"/>
              </a:rPr>
              <a:t> Route Automation Modernization (ERAM) automation platform</a:t>
            </a:r>
          </a:p>
          <a:p>
            <a:endParaRPr lang="en-US" dirty="0"/>
          </a:p>
        </p:txBody>
      </p:sp>
    </p:spTree>
    <p:extLst>
      <p:ext uri="{BB962C8B-B14F-4D97-AF65-F5344CB8AC3E}">
        <p14:creationId xmlns:p14="http://schemas.microsoft.com/office/powerpoint/2010/main" val="57309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INITIATIVE 2</a:t>
            </a:r>
          </a:p>
        </p:txBody>
      </p:sp>
    </p:spTree>
    <p:extLst>
      <p:ext uri="{BB962C8B-B14F-4D97-AF65-F5344CB8AC3E}">
        <p14:creationId xmlns:p14="http://schemas.microsoft.com/office/powerpoint/2010/main" val="127861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More on INITIATIVE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ＭＳ Ｐゴシック" pitchFamily="-104" charset="-128"/>
              </a:rPr>
              <a:t>3</a:t>
            </a:r>
            <a:r>
              <a:rPr lang="en-US" sz="1200" kern="1200" baseline="30000" dirty="0">
                <a:solidFill>
                  <a:schemeClr val="tx1"/>
                </a:solidFill>
                <a:effectLst/>
                <a:latin typeface="Times New Roman" pitchFamily="18" charset="0"/>
                <a:ea typeface="MS PGothic" pitchFamily="34" charset="-128"/>
                <a:cs typeface="ＭＳ Ｐゴシック" pitchFamily="-104" charset="-128"/>
              </a:rPr>
              <a:t>rd</a:t>
            </a:r>
            <a:r>
              <a:rPr lang="en-US" sz="1200" kern="1200" baseline="0" dirty="0">
                <a:solidFill>
                  <a:schemeClr val="tx1"/>
                </a:solidFill>
                <a:effectLst/>
                <a:latin typeface="Times New Roman" pitchFamily="18" charset="0"/>
                <a:ea typeface="MS PGothic" pitchFamily="34" charset="-128"/>
                <a:cs typeface="ＭＳ Ｐゴシック" pitchFamily="-104" charset="-128"/>
              </a:rPr>
              <a:t> bullet under Status: </a:t>
            </a:r>
            <a:r>
              <a:rPr lang="en-US" sz="1200" kern="1200" dirty="0" err="1">
                <a:solidFill>
                  <a:schemeClr val="tx1"/>
                </a:solidFill>
                <a:effectLst/>
                <a:latin typeface="Times New Roman" pitchFamily="18" charset="0"/>
                <a:ea typeface="MS PGothic" pitchFamily="34" charset="-128"/>
                <a:cs typeface="ＭＳ Ｐゴシック" pitchFamily="-104" charset="-128"/>
              </a:rPr>
              <a:t>eparation</a:t>
            </a:r>
            <a:r>
              <a:rPr lang="en-US" sz="1200" kern="1200" dirty="0">
                <a:solidFill>
                  <a:schemeClr val="tx1"/>
                </a:solidFill>
                <a:effectLst/>
                <a:latin typeface="Times New Roman" pitchFamily="18" charset="0"/>
                <a:ea typeface="MS PGothic" pitchFamily="34" charset="-128"/>
                <a:cs typeface="ＭＳ Ｐゴシック" pitchFamily="-104" charset="-128"/>
              </a:rPr>
              <a:t> standards analysis expected to be completed by the end of this month (March)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392184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INITIATIVE 3 – focuses</a:t>
            </a:r>
            <a:r>
              <a:rPr lang="en-US" baseline="0" dirty="0"/>
              <a:t> on contingency operations</a:t>
            </a:r>
            <a:endParaRPr lang="en-US" dirty="0"/>
          </a:p>
        </p:txBody>
      </p:sp>
    </p:spTree>
    <p:extLst>
      <p:ext uri="{BB962C8B-B14F-4D97-AF65-F5344CB8AC3E}">
        <p14:creationId xmlns:p14="http://schemas.microsoft.com/office/powerpoint/2010/main" val="153727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More on INITIATIVE 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Last</a:t>
            </a:r>
            <a:r>
              <a:rPr lang="en-US" baseline="0" dirty="0"/>
              <a:t> 2 bullets under Anticipated Outcomes: </a:t>
            </a:r>
            <a:r>
              <a:rPr lang="en-US" sz="1200" kern="1200" dirty="0">
                <a:solidFill>
                  <a:schemeClr val="tx1"/>
                </a:solidFill>
                <a:effectLst/>
                <a:latin typeface="Times New Roman" pitchFamily="18" charset="0"/>
                <a:ea typeface="MS PGothic" pitchFamily="34" charset="-128"/>
                <a:cs typeface="ＭＳ Ｐゴシック" pitchFamily="-104" charset="-128"/>
              </a:rPr>
              <a:t>may need to upgrade UAT avionics in order to support Space-Based</a:t>
            </a:r>
            <a:r>
              <a:rPr lang="en-US" sz="1200" kern="1200" baseline="0" dirty="0">
                <a:solidFill>
                  <a:schemeClr val="tx1"/>
                </a:solidFill>
                <a:effectLst/>
                <a:latin typeface="Times New Roman" pitchFamily="18" charset="0"/>
                <a:ea typeface="MS PGothic" pitchFamily="34" charset="-128"/>
                <a:cs typeface="ＭＳ Ｐゴシック" pitchFamily="-104" charset="-128"/>
              </a:rPr>
              <a:t> ADS-B</a:t>
            </a:r>
            <a:endParaRPr lang="en-US" dirty="0"/>
          </a:p>
        </p:txBody>
      </p:sp>
    </p:spTree>
    <p:extLst>
      <p:ext uri="{BB962C8B-B14F-4D97-AF65-F5344CB8AC3E}">
        <p14:creationId xmlns:p14="http://schemas.microsoft.com/office/powerpoint/2010/main" val="1498669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051">
            <a:extLst>
              <a:ext uri="{FF2B5EF4-FFF2-40B4-BE49-F238E27FC236}">
                <a16:creationId xmlns:a16="http://schemas.microsoft.com/office/drawing/2014/main" id="{12E87EEB-B3FE-4F5D-9D56-C4E622245036}"/>
              </a:ext>
            </a:extLst>
          </p:cNvPr>
          <p:cNvSpPr txBox="1">
            <a:spLocks noChangeArrowheads="1"/>
          </p:cNvSpPr>
          <p:nvPr userDrawn="1"/>
        </p:nvSpPr>
        <p:spPr bwMode="auto">
          <a:xfrm>
            <a:off x="387282" y="5133493"/>
            <a:ext cx="4822825" cy="1069975"/>
          </a:xfrm>
          <a:prstGeom prst="rect">
            <a:avLst/>
          </a:prstGeom>
          <a:noFill/>
          <a:ln>
            <a:noFill/>
          </a:ln>
          <a:effec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600">
                <a:solidFill>
                  <a:srgbClr val="1D2F68"/>
                </a:solidFill>
                <a:ea typeface="+mn-ea"/>
              </a:rPr>
              <a:t>Presented to:</a:t>
            </a:r>
          </a:p>
          <a:p>
            <a:pPr eaLnBrk="1" hangingPunct="1">
              <a:spcBef>
                <a:spcPct val="50000"/>
              </a:spcBef>
              <a:defRPr/>
            </a:pPr>
            <a:r>
              <a:rPr lang="en-US" sz="1600">
                <a:solidFill>
                  <a:srgbClr val="1D2F68"/>
                </a:solidFill>
                <a:ea typeface="+mn-ea"/>
              </a:rPr>
              <a:t>By:</a:t>
            </a:r>
          </a:p>
          <a:p>
            <a:pPr eaLnBrk="1" hangingPunct="1">
              <a:spcBef>
                <a:spcPct val="50000"/>
              </a:spcBef>
              <a:defRPr/>
            </a:pPr>
            <a:r>
              <a:rPr lang="en-US" sz="1600">
                <a:solidFill>
                  <a:srgbClr val="1D2F68"/>
                </a:solidFill>
                <a:ea typeface="+mn-ea"/>
              </a:rPr>
              <a:t>Date:</a:t>
            </a:r>
          </a:p>
        </p:txBody>
      </p:sp>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2"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a:extLst>
                <a:ext uri="{FF2B5EF4-FFF2-40B4-BE49-F238E27FC236}">
                  <a16:creationId xmlns:a16="http://schemas.microsoft.com/office/drawing/2014/main" id="{8B3F416C-29CA-48B2-9EAF-ADB1BA4885D8}"/>
                </a:ext>
              </a:extLst>
            </p:cNvPr>
            <p:cNvSpPr txBox="1">
              <a:spLocks noChangeArrowheads="1"/>
            </p:cNvSpPr>
            <p:nvPr userDrawn="1"/>
          </p:nvSpPr>
          <p:spPr bwMode="ltGray">
            <a:xfrm>
              <a:off x="4288" y="288"/>
              <a:ext cx="1236" cy="352"/>
            </a:xfrm>
            <a:prstGeom prst="rect">
              <a:avLst/>
            </a:prstGeom>
            <a:noFill/>
            <a:ln>
              <a:noFill/>
            </a:ln>
            <a:effec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chemeClr val="bg1"/>
                  </a:solidFill>
                  <a:ea typeface="+mn-ea"/>
                </a:rPr>
                <a:t>Federal Aviation</a:t>
              </a:r>
            </a:p>
            <a:p>
              <a:pPr eaLnBrk="1" hangingPunct="1">
                <a:lnSpc>
                  <a:spcPct val="85000"/>
                </a:lnSpc>
                <a:defRPr/>
              </a:pPr>
              <a:r>
                <a:rPr lang="en-US" sz="1800" b="1">
                  <a:solidFill>
                    <a:schemeClr val="bg1"/>
                  </a:solidFill>
                  <a:ea typeface="+mn-ea"/>
                </a:rPr>
                <a:t>Administration</a:t>
              </a:r>
            </a:p>
          </p:txBody>
        </p:sp>
      </p:grpSp>
      <p:pic>
        <p:nvPicPr>
          <p:cNvPr id="10" name="Picture 108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80063" y="-3175"/>
            <a:ext cx="3565525"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a:t>Select to edit master subtitle</a:t>
            </a:r>
          </a:p>
        </p:txBody>
      </p:sp>
    </p:spTree>
    <p:extLst>
      <p:ext uri="{BB962C8B-B14F-4D97-AF65-F5344CB8AC3E}">
        <p14:creationId xmlns:p14="http://schemas.microsoft.com/office/powerpoint/2010/main" val="46489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69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29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600">
                <a:solidFill>
                  <a:srgbClr val="1D2F68"/>
                </a:solidFill>
              </a:rPr>
              <a:t>Presented to: SBS Program Office </a:t>
            </a:r>
          </a:p>
          <a:p>
            <a:pPr eaLnBrk="1" hangingPunct="1">
              <a:buFontTx/>
              <a:buNone/>
              <a:defRPr/>
            </a:pPr>
            <a:r>
              <a:rPr lang="en-US" sz="1600">
                <a:solidFill>
                  <a:srgbClr val="1D2F68"/>
                </a:solidFill>
              </a:rPr>
              <a:t>Date:  May</a:t>
            </a:r>
            <a:r>
              <a:rPr lang="en-US" sz="1600" baseline="0">
                <a:solidFill>
                  <a:srgbClr val="1D2F68"/>
                </a:solidFill>
              </a:rPr>
              <a:t> 17, 2018</a:t>
            </a:r>
            <a:endParaRPr lang="en-US" sz="1600">
              <a:solidFill>
                <a:srgbClr val="1D2F68"/>
              </a:solidFill>
            </a:endParaRP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a:solidFill>
                    <a:srgbClr val="FFFFFF"/>
                  </a:solidFill>
                </a:rPr>
                <a:t>Federal Aviation</a:t>
              </a:r>
            </a:p>
            <a:p>
              <a:pPr eaLnBrk="1" hangingPunct="1">
                <a:lnSpc>
                  <a:spcPct val="85000"/>
                </a:lnSpc>
                <a:spcBef>
                  <a:spcPct val="0"/>
                </a:spcBef>
                <a:buFontTx/>
                <a:buNone/>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a:prstGeom prst="rect">
            <a:avLst/>
          </a:prstGeo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449263" y="1754188"/>
            <a:ext cx="4951412" cy="1752600"/>
          </a:xfrm>
          <a:prstGeom prst="rect">
            <a:avLst/>
          </a:prstGeom>
        </p:spPr>
        <p:txBody>
          <a:bodyPr/>
          <a:lstStyle>
            <a:lvl1pPr marL="0" indent="0">
              <a:buFontTx/>
              <a:buNone/>
              <a:defRPr sz="3200">
                <a:solidFill>
                  <a:schemeClr val="bg2"/>
                </a:solidFill>
              </a:defRPr>
            </a:lvl1pPr>
          </a:lstStyle>
          <a:p>
            <a:pPr lvl="0"/>
            <a:r>
              <a:rPr lang="en-US" noProof="0"/>
              <a:t>Select to edit master subtitle</a:t>
            </a:r>
          </a:p>
        </p:txBody>
      </p:sp>
    </p:spTree>
    <p:extLst>
      <p:ext uri="{BB962C8B-B14F-4D97-AF65-F5344CB8AC3E}">
        <p14:creationId xmlns:p14="http://schemas.microsoft.com/office/powerpoint/2010/main" val="325572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937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39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95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7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58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84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15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617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095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309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33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a:t>Select to edit master subtitle</a:t>
            </a:r>
          </a:p>
        </p:txBody>
      </p:sp>
      <p:sp>
        <p:nvSpPr>
          <p:cNvPr id="63515" name="Text Box 1051"/>
          <p:cNvSpPr txBox="1">
            <a:spLocks noChangeArrowheads="1"/>
          </p:cNvSpPr>
          <p:nvPr userDrawn="1"/>
        </p:nvSpPr>
        <p:spPr bwMode="auto">
          <a:xfrm>
            <a:off x="227476" y="4615989"/>
            <a:ext cx="445531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a:solidFill>
                  <a:srgbClr val="1D2F68"/>
                </a:solidFill>
              </a:rPr>
              <a:t>Presented to:</a:t>
            </a:r>
          </a:p>
          <a:p>
            <a:pPr>
              <a:buFontTx/>
              <a:buNone/>
            </a:pPr>
            <a:r>
              <a:rPr lang="en-US" sz="1600">
                <a:solidFill>
                  <a:srgbClr val="1D2F68"/>
                </a:solidFill>
              </a:rPr>
              <a:t>By:</a:t>
            </a:r>
          </a:p>
          <a:p>
            <a:pPr>
              <a:buFontTx/>
              <a:buNone/>
            </a:pPr>
            <a:endParaRPr lang="en-US" sz="1600">
              <a:solidFill>
                <a:srgbClr val="1D2F68"/>
              </a:solidFill>
            </a:endParaRPr>
          </a:p>
          <a:p>
            <a:pPr>
              <a:buFontTx/>
              <a:buNone/>
            </a:pPr>
            <a:r>
              <a:rPr lang="en-US" sz="160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extLst>
      <p:ext uri="{BB962C8B-B14F-4D97-AF65-F5344CB8AC3E}">
        <p14:creationId xmlns:p14="http://schemas.microsoft.com/office/powerpoint/2010/main" val="2982931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4D518B-A422-40B8-B56D-6C2A1A4638A6}"/>
              </a:ext>
            </a:extLst>
          </p:cNvPr>
          <p:cNvSpPr>
            <a:spLocks noGrp="1"/>
          </p:cNvSpPr>
          <p:nvPr>
            <p:ph type="sldNum" sz="quarter" idx="10"/>
          </p:nvPr>
        </p:nvSpPr>
        <p:spPr/>
        <p:txBody>
          <a:bodyPr/>
          <a:lstStyle/>
          <a:p>
            <a:fld id="{74438B1A-AF1B-4C8B-993E-1BADE62A2451}" type="slidenum">
              <a:rPr lang="en-US" smtClean="0"/>
              <a:pPr/>
              <a:t>‹#›</a:t>
            </a:fld>
            <a:endParaRPr lang="en-US"/>
          </a:p>
        </p:txBody>
      </p:sp>
      <p:sp>
        <p:nvSpPr>
          <p:cNvPr id="5" name="Title 4">
            <a:extLst>
              <a:ext uri="{FF2B5EF4-FFF2-40B4-BE49-F238E27FC236}">
                <a16:creationId xmlns:a16="http://schemas.microsoft.com/office/drawing/2014/main" id="{9F8E433B-1197-4DA9-A2A6-E6B50EE213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4625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2180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015" y="6250136"/>
            <a:ext cx="3408679" cy="386715"/>
          </a:xfrm>
          <a:prstGeom prst="rect">
            <a:avLst/>
          </a:prstGeom>
        </p:spPr>
        <p:txBody>
          <a:bodyPr lIns="0" tIns="0" rIns="0" bIns="0"/>
          <a:lstStyle>
            <a:lvl1pPr>
              <a:defRPr sz="1200" b="1" i="0">
                <a:solidFill>
                  <a:srgbClr val="C0C0C0"/>
                </a:solidFill>
                <a:latin typeface="Arial"/>
                <a:cs typeface="Arial"/>
              </a:defRPr>
            </a:lvl1pPr>
          </a:lstStyle>
          <a:p>
            <a:pPr marL="12700">
              <a:lnSpc>
                <a:spcPts val="1425"/>
              </a:lnSpc>
            </a:pPr>
            <a:r>
              <a:rPr spc="-15"/>
              <a:t>Air Traffic </a:t>
            </a:r>
            <a:r>
              <a:t>Separation </a:t>
            </a:r>
            <a:r>
              <a:rPr spc="-5"/>
              <a:t>Services Kickoff</a:t>
            </a:r>
            <a:r>
              <a:rPr spc="20"/>
              <a:t> </a:t>
            </a:r>
            <a:r>
              <a:rPr spc="-5"/>
              <a:t>Meeting</a:t>
            </a:r>
          </a:p>
          <a:p>
            <a:pPr marL="12700">
              <a:lnSpc>
                <a:spcPct val="100000"/>
              </a:lnSpc>
              <a:spcBef>
                <a:spcPts val="60"/>
              </a:spcBef>
            </a:pPr>
            <a:r>
              <a:rPr b="0" spc="-5">
                <a:latin typeface="Arial"/>
                <a:cs typeface="Arial"/>
              </a:rPr>
              <a:t>August </a:t>
            </a:r>
            <a:r>
              <a:rPr b="0">
                <a:latin typeface="Arial"/>
                <a:cs typeface="Arial"/>
              </a:rPr>
              <a:t>9</a:t>
            </a:r>
            <a:r>
              <a:rPr sz="1200" b="0" baseline="24305">
                <a:latin typeface="Arial"/>
                <a:cs typeface="Arial"/>
              </a:rPr>
              <a:t>th</a:t>
            </a:r>
            <a:r>
              <a:rPr sz="1200" b="0" spc="60" baseline="24305">
                <a:latin typeface="Arial"/>
                <a:cs typeface="Arial"/>
              </a:rPr>
              <a:t> </a:t>
            </a:r>
            <a:r>
              <a:rPr sz="1200" b="0" spc="-5">
                <a:latin typeface="Arial"/>
                <a:cs typeface="Arial"/>
              </a:rPr>
              <a:t>2018</a:t>
            </a:r>
            <a:endParaRPr sz="1200">
              <a:latin typeface="Arial"/>
              <a:cs typeface="Arial"/>
            </a:endParaRPr>
          </a:p>
        </p:txBody>
      </p:sp>
      <p:sp>
        <p:nvSpPr>
          <p:cNvPr id="5" name="Holder 5"/>
          <p:cNvSpPr>
            <a:spLocks noGrp="1"/>
          </p:cNvSpPr>
          <p:nvPr>
            <p:ph type="dt" sz="half" idx="6"/>
          </p:nvPr>
        </p:nvSpPr>
        <p:spPr/>
        <p:txBody>
          <a:bodyPr lIns="0" tIns="0" rIns="0" bIns="0"/>
          <a:lstStyle>
            <a:lvl1pPr>
              <a:defRPr sz="1200" b="1" i="0">
                <a:solidFill>
                  <a:schemeClr val="bg1"/>
                </a:solidFill>
                <a:latin typeface="Arial"/>
                <a:cs typeface="Arial"/>
              </a:defRPr>
            </a:lvl1pPr>
          </a:lstStyle>
          <a:p>
            <a:pPr marL="12700" marR="5080">
              <a:lnSpc>
                <a:spcPts val="1220"/>
              </a:lnSpc>
              <a:spcBef>
                <a:spcPts val="210"/>
              </a:spcBef>
            </a:pPr>
            <a:r>
              <a:rPr spc="-5"/>
              <a:t>Federal</a:t>
            </a:r>
            <a:r>
              <a:rPr spc="-105"/>
              <a:t> </a:t>
            </a:r>
            <a:r>
              <a:rPr spc="-15"/>
              <a:t>Aviation  </a:t>
            </a:r>
            <a:r>
              <a:rPr spc="-5"/>
              <a:t>Administration</a:t>
            </a:r>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25"/>
              </a:lnSpc>
            </a:pPr>
            <a:fld id="{81D60167-4931-47E6-BA6A-407CBD079E47}" type="slidenum">
              <a:rPr spc="-5" dirty="0"/>
              <a:t>‹#›</a:t>
            </a:fld>
            <a:endParaRPr spc="-5"/>
          </a:p>
        </p:txBody>
      </p:sp>
    </p:spTree>
    <p:extLst>
      <p:ext uri="{BB962C8B-B14F-4D97-AF65-F5344CB8AC3E}">
        <p14:creationId xmlns:p14="http://schemas.microsoft.com/office/powerpoint/2010/main" val="2359328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528015" y="6250136"/>
            <a:ext cx="3408679" cy="386715"/>
          </a:xfrm>
          <a:prstGeom prst="rect">
            <a:avLst/>
          </a:prstGeom>
        </p:spPr>
        <p:txBody>
          <a:bodyPr lIns="0" tIns="0" rIns="0" bIns="0"/>
          <a:lstStyle>
            <a:lvl1pPr>
              <a:defRPr sz="1200" b="1" i="0">
                <a:solidFill>
                  <a:srgbClr val="C0C0C0"/>
                </a:solidFill>
                <a:latin typeface="Arial"/>
                <a:cs typeface="Arial"/>
              </a:defRPr>
            </a:lvl1pPr>
          </a:lstStyle>
          <a:p>
            <a:pPr marL="12700">
              <a:lnSpc>
                <a:spcPts val="1425"/>
              </a:lnSpc>
            </a:pPr>
            <a:r>
              <a:rPr spc="-15"/>
              <a:t>Air Traffic </a:t>
            </a:r>
            <a:r>
              <a:t>Separation </a:t>
            </a:r>
            <a:r>
              <a:rPr spc="-5"/>
              <a:t>Services Kickoff</a:t>
            </a:r>
            <a:r>
              <a:rPr spc="20"/>
              <a:t> </a:t>
            </a:r>
            <a:r>
              <a:rPr spc="-5"/>
              <a:t>Meeting</a:t>
            </a:r>
          </a:p>
          <a:p>
            <a:pPr marL="12700">
              <a:lnSpc>
                <a:spcPct val="100000"/>
              </a:lnSpc>
              <a:spcBef>
                <a:spcPts val="60"/>
              </a:spcBef>
            </a:pPr>
            <a:r>
              <a:rPr b="0" spc="-5">
                <a:latin typeface="Arial"/>
                <a:cs typeface="Arial"/>
              </a:rPr>
              <a:t>August </a:t>
            </a:r>
            <a:r>
              <a:rPr b="0">
                <a:latin typeface="Arial"/>
                <a:cs typeface="Arial"/>
              </a:rPr>
              <a:t>9</a:t>
            </a:r>
            <a:r>
              <a:rPr sz="1200" b="0" baseline="24305">
                <a:latin typeface="Arial"/>
                <a:cs typeface="Arial"/>
              </a:rPr>
              <a:t>th</a:t>
            </a:r>
            <a:r>
              <a:rPr sz="1200" b="0" spc="60" baseline="24305">
                <a:latin typeface="Arial"/>
                <a:cs typeface="Arial"/>
              </a:rPr>
              <a:t> </a:t>
            </a:r>
            <a:r>
              <a:rPr sz="1200" b="0" spc="-5">
                <a:latin typeface="Arial"/>
                <a:cs typeface="Arial"/>
              </a:rPr>
              <a:t>2018</a:t>
            </a:r>
            <a:endParaRPr sz="1200">
              <a:latin typeface="Arial"/>
              <a:cs typeface="Arial"/>
            </a:endParaRPr>
          </a:p>
        </p:txBody>
      </p:sp>
      <p:sp>
        <p:nvSpPr>
          <p:cNvPr id="5" name="Holder 5"/>
          <p:cNvSpPr>
            <a:spLocks noGrp="1"/>
          </p:cNvSpPr>
          <p:nvPr>
            <p:ph type="dt" sz="half" idx="6"/>
          </p:nvPr>
        </p:nvSpPr>
        <p:spPr/>
        <p:txBody>
          <a:bodyPr lIns="0" tIns="0" rIns="0" bIns="0"/>
          <a:lstStyle>
            <a:lvl1pPr>
              <a:defRPr sz="1200" b="1" i="0">
                <a:solidFill>
                  <a:schemeClr val="bg1"/>
                </a:solidFill>
                <a:latin typeface="Arial"/>
                <a:cs typeface="Arial"/>
              </a:defRPr>
            </a:lvl1pPr>
          </a:lstStyle>
          <a:p>
            <a:pPr marL="12700" marR="5080">
              <a:lnSpc>
                <a:spcPts val="1220"/>
              </a:lnSpc>
              <a:spcBef>
                <a:spcPts val="210"/>
              </a:spcBef>
            </a:pPr>
            <a:r>
              <a:rPr spc="-5"/>
              <a:t>Federal</a:t>
            </a:r>
            <a:r>
              <a:rPr spc="-105"/>
              <a:t> </a:t>
            </a:r>
            <a:r>
              <a:rPr spc="-15"/>
              <a:t>Aviation  </a:t>
            </a:r>
            <a:r>
              <a:rPr spc="-5"/>
              <a:t>Administration</a:t>
            </a:r>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25"/>
              </a:lnSpc>
            </a:pPr>
            <a:fld id="{81D60167-4931-47E6-BA6A-407CBD079E47}" type="slidenum">
              <a:rPr spc="-5" dirty="0"/>
              <a:t>‹#›</a:t>
            </a:fld>
            <a:endParaRPr spc="-5"/>
          </a:p>
        </p:txBody>
      </p:sp>
    </p:spTree>
    <p:extLst>
      <p:ext uri="{BB962C8B-B14F-4D97-AF65-F5344CB8AC3E}">
        <p14:creationId xmlns:p14="http://schemas.microsoft.com/office/powerpoint/2010/main" val="2697882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528015" y="6250136"/>
            <a:ext cx="3408679" cy="386715"/>
          </a:xfrm>
          <a:prstGeom prst="rect">
            <a:avLst/>
          </a:prstGeom>
        </p:spPr>
        <p:txBody>
          <a:bodyPr lIns="0" tIns="0" rIns="0" bIns="0"/>
          <a:lstStyle>
            <a:lvl1pPr>
              <a:defRPr sz="1200" b="1" i="0">
                <a:solidFill>
                  <a:srgbClr val="C0C0C0"/>
                </a:solidFill>
                <a:latin typeface="Arial"/>
                <a:cs typeface="Arial"/>
              </a:defRPr>
            </a:lvl1pPr>
          </a:lstStyle>
          <a:p>
            <a:pPr marL="12700">
              <a:lnSpc>
                <a:spcPts val="1425"/>
              </a:lnSpc>
            </a:pPr>
            <a:r>
              <a:rPr spc="-15"/>
              <a:t>Air Traffic </a:t>
            </a:r>
            <a:r>
              <a:t>Separation </a:t>
            </a:r>
            <a:r>
              <a:rPr spc="-5"/>
              <a:t>Services Kickoff</a:t>
            </a:r>
            <a:r>
              <a:rPr spc="20"/>
              <a:t> </a:t>
            </a:r>
            <a:r>
              <a:rPr spc="-5"/>
              <a:t>Meeting</a:t>
            </a:r>
          </a:p>
          <a:p>
            <a:pPr marL="12700">
              <a:lnSpc>
                <a:spcPct val="100000"/>
              </a:lnSpc>
              <a:spcBef>
                <a:spcPts val="60"/>
              </a:spcBef>
            </a:pPr>
            <a:r>
              <a:rPr b="0" spc="-5">
                <a:latin typeface="Arial"/>
                <a:cs typeface="Arial"/>
              </a:rPr>
              <a:t>August </a:t>
            </a:r>
            <a:r>
              <a:rPr b="0">
                <a:latin typeface="Arial"/>
                <a:cs typeface="Arial"/>
              </a:rPr>
              <a:t>9</a:t>
            </a:r>
            <a:r>
              <a:rPr sz="1200" b="0" baseline="24305">
                <a:latin typeface="Arial"/>
                <a:cs typeface="Arial"/>
              </a:rPr>
              <a:t>th</a:t>
            </a:r>
            <a:r>
              <a:rPr sz="1200" b="0" spc="60" baseline="24305">
                <a:latin typeface="Arial"/>
                <a:cs typeface="Arial"/>
              </a:rPr>
              <a:t> </a:t>
            </a:r>
            <a:r>
              <a:rPr sz="1200" b="0" spc="-5">
                <a:latin typeface="Arial"/>
                <a:cs typeface="Arial"/>
              </a:rPr>
              <a:t>2018</a:t>
            </a:r>
            <a:endParaRPr sz="1200">
              <a:latin typeface="Arial"/>
              <a:cs typeface="Arial"/>
            </a:endParaRPr>
          </a:p>
        </p:txBody>
      </p:sp>
      <p:sp>
        <p:nvSpPr>
          <p:cNvPr id="6" name="Holder 6"/>
          <p:cNvSpPr>
            <a:spLocks noGrp="1"/>
          </p:cNvSpPr>
          <p:nvPr>
            <p:ph type="dt" sz="half" idx="6"/>
          </p:nvPr>
        </p:nvSpPr>
        <p:spPr/>
        <p:txBody>
          <a:bodyPr lIns="0" tIns="0" rIns="0" bIns="0"/>
          <a:lstStyle>
            <a:lvl1pPr>
              <a:defRPr sz="1200" b="1" i="0">
                <a:solidFill>
                  <a:schemeClr val="bg1"/>
                </a:solidFill>
                <a:latin typeface="Arial"/>
                <a:cs typeface="Arial"/>
              </a:defRPr>
            </a:lvl1pPr>
          </a:lstStyle>
          <a:p>
            <a:pPr marL="12700" marR="5080">
              <a:lnSpc>
                <a:spcPts val="1220"/>
              </a:lnSpc>
              <a:spcBef>
                <a:spcPts val="210"/>
              </a:spcBef>
            </a:pPr>
            <a:r>
              <a:rPr spc="-5"/>
              <a:t>Federal</a:t>
            </a:r>
            <a:r>
              <a:rPr spc="-105"/>
              <a:t> </a:t>
            </a:r>
            <a:r>
              <a:rPr spc="-15"/>
              <a:t>Aviation  </a:t>
            </a:r>
            <a:r>
              <a:rPr spc="-5"/>
              <a:t>Administration</a:t>
            </a:r>
          </a:p>
        </p:txBody>
      </p:sp>
      <p:sp>
        <p:nvSpPr>
          <p:cNvPr id="7" name="Holder 7"/>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25"/>
              </a:lnSpc>
            </a:pPr>
            <a:fld id="{81D60167-4931-47E6-BA6A-407CBD079E47}" type="slidenum">
              <a:rPr spc="-5" dirty="0"/>
              <a:t>‹#›</a:t>
            </a:fld>
            <a:endParaRPr spc="-5"/>
          </a:p>
        </p:txBody>
      </p:sp>
    </p:spTree>
    <p:extLst>
      <p:ext uri="{BB962C8B-B14F-4D97-AF65-F5344CB8AC3E}">
        <p14:creationId xmlns:p14="http://schemas.microsoft.com/office/powerpoint/2010/main" val="796400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40957"/>
            <a:ext cx="8989061" cy="492443"/>
          </a:xfrm>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528015" y="6250136"/>
            <a:ext cx="3408679" cy="386715"/>
          </a:xfrm>
          <a:prstGeom prst="rect">
            <a:avLst/>
          </a:prstGeom>
        </p:spPr>
        <p:txBody>
          <a:bodyPr lIns="0" tIns="0" rIns="0" bIns="0"/>
          <a:lstStyle>
            <a:lvl1pPr>
              <a:defRPr sz="1200" b="1" i="0">
                <a:solidFill>
                  <a:srgbClr val="C0C0C0"/>
                </a:solidFill>
                <a:latin typeface="Arial"/>
                <a:cs typeface="Arial"/>
              </a:defRPr>
            </a:lvl1pPr>
          </a:lstStyle>
          <a:p>
            <a:pPr marL="12700">
              <a:lnSpc>
                <a:spcPts val="1425"/>
              </a:lnSpc>
            </a:pPr>
            <a:r>
              <a:rPr spc="-15"/>
              <a:t>Air Traffic </a:t>
            </a:r>
            <a:r>
              <a:t>Separation </a:t>
            </a:r>
            <a:r>
              <a:rPr spc="-5"/>
              <a:t>Services Kickoff</a:t>
            </a:r>
            <a:r>
              <a:rPr spc="20"/>
              <a:t> </a:t>
            </a:r>
            <a:r>
              <a:rPr spc="-5"/>
              <a:t>Meeting</a:t>
            </a:r>
          </a:p>
          <a:p>
            <a:pPr marL="12700">
              <a:lnSpc>
                <a:spcPct val="100000"/>
              </a:lnSpc>
              <a:spcBef>
                <a:spcPts val="60"/>
              </a:spcBef>
            </a:pPr>
            <a:r>
              <a:rPr b="0" spc="-5">
                <a:latin typeface="Arial"/>
                <a:cs typeface="Arial"/>
              </a:rPr>
              <a:t>August </a:t>
            </a:r>
            <a:r>
              <a:rPr b="0">
                <a:latin typeface="Arial"/>
                <a:cs typeface="Arial"/>
              </a:rPr>
              <a:t>9</a:t>
            </a:r>
            <a:r>
              <a:rPr sz="1200" b="0" baseline="24305">
                <a:latin typeface="Arial"/>
                <a:cs typeface="Arial"/>
              </a:rPr>
              <a:t>th</a:t>
            </a:r>
            <a:r>
              <a:rPr sz="1200" b="0" spc="60" baseline="24305">
                <a:latin typeface="Arial"/>
                <a:cs typeface="Arial"/>
              </a:rPr>
              <a:t> </a:t>
            </a:r>
            <a:r>
              <a:rPr sz="1200" b="0" spc="-5">
                <a:latin typeface="Arial"/>
                <a:cs typeface="Arial"/>
              </a:rPr>
              <a:t>2018</a:t>
            </a:r>
            <a:endParaRPr sz="1200">
              <a:latin typeface="Arial"/>
              <a:cs typeface="Arial"/>
            </a:endParaRPr>
          </a:p>
        </p:txBody>
      </p:sp>
      <p:sp>
        <p:nvSpPr>
          <p:cNvPr id="4" name="Holder 4"/>
          <p:cNvSpPr>
            <a:spLocks noGrp="1"/>
          </p:cNvSpPr>
          <p:nvPr>
            <p:ph type="dt" sz="half" idx="6"/>
          </p:nvPr>
        </p:nvSpPr>
        <p:spPr/>
        <p:txBody>
          <a:bodyPr lIns="0" tIns="0" rIns="0" bIns="0"/>
          <a:lstStyle>
            <a:lvl1pPr>
              <a:defRPr sz="1200" b="1" i="0">
                <a:solidFill>
                  <a:schemeClr val="bg1"/>
                </a:solidFill>
                <a:latin typeface="Arial"/>
                <a:cs typeface="Arial"/>
              </a:defRPr>
            </a:lvl1pPr>
          </a:lstStyle>
          <a:p>
            <a:pPr marL="12700" marR="5080">
              <a:lnSpc>
                <a:spcPts val="1220"/>
              </a:lnSpc>
              <a:spcBef>
                <a:spcPts val="210"/>
              </a:spcBef>
            </a:pPr>
            <a:r>
              <a:rPr spc="-5"/>
              <a:t>Federal</a:t>
            </a:r>
            <a:r>
              <a:rPr spc="-105"/>
              <a:t> </a:t>
            </a:r>
            <a:r>
              <a:rPr spc="-15"/>
              <a:t>Aviation  </a:t>
            </a:r>
            <a:r>
              <a:rPr spc="-5"/>
              <a:t>Administration</a:t>
            </a:r>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25"/>
              </a:lnSpc>
            </a:pPr>
            <a:fld id="{81D60167-4931-47E6-BA6A-407CBD079E47}" type="slidenum">
              <a:rPr spc="-5" dirty="0"/>
              <a:t>‹#›</a:t>
            </a:fld>
            <a:endParaRPr spc="-5"/>
          </a:p>
        </p:txBody>
      </p:sp>
    </p:spTree>
    <p:extLst>
      <p:ext uri="{BB962C8B-B14F-4D97-AF65-F5344CB8AC3E}">
        <p14:creationId xmlns:p14="http://schemas.microsoft.com/office/powerpoint/2010/main" val="418699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95566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528015" y="6250136"/>
            <a:ext cx="3408679" cy="386715"/>
          </a:xfrm>
          <a:prstGeom prst="rect">
            <a:avLst/>
          </a:prstGeom>
        </p:spPr>
        <p:txBody>
          <a:bodyPr lIns="0" tIns="0" rIns="0" bIns="0"/>
          <a:lstStyle>
            <a:lvl1pPr>
              <a:defRPr sz="1200" b="1" i="0">
                <a:solidFill>
                  <a:srgbClr val="C0C0C0"/>
                </a:solidFill>
                <a:latin typeface="Arial"/>
                <a:cs typeface="Arial"/>
              </a:defRPr>
            </a:lvl1pPr>
          </a:lstStyle>
          <a:p>
            <a:pPr marL="12700">
              <a:lnSpc>
                <a:spcPts val="1425"/>
              </a:lnSpc>
            </a:pPr>
            <a:r>
              <a:rPr spc="-15"/>
              <a:t>Air Traffic </a:t>
            </a:r>
            <a:r>
              <a:t>Separation </a:t>
            </a:r>
            <a:r>
              <a:rPr spc="-5"/>
              <a:t>Services Kickoff</a:t>
            </a:r>
            <a:r>
              <a:rPr spc="20"/>
              <a:t> </a:t>
            </a:r>
            <a:r>
              <a:rPr spc="-5"/>
              <a:t>Meeting</a:t>
            </a:r>
          </a:p>
          <a:p>
            <a:pPr marL="12700">
              <a:lnSpc>
                <a:spcPct val="100000"/>
              </a:lnSpc>
              <a:spcBef>
                <a:spcPts val="60"/>
              </a:spcBef>
            </a:pPr>
            <a:r>
              <a:rPr b="0" spc="-5">
                <a:latin typeface="Arial"/>
                <a:cs typeface="Arial"/>
              </a:rPr>
              <a:t>August </a:t>
            </a:r>
            <a:r>
              <a:rPr b="0">
                <a:latin typeface="Arial"/>
                <a:cs typeface="Arial"/>
              </a:rPr>
              <a:t>9</a:t>
            </a:r>
            <a:r>
              <a:rPr sz="1200" b="0" baseline="24305">
                <a:latin typeface="Arial"/>
                <a:cs typeface="Arial"/>
              </a:rPr>
              <a:t>th</a:t>
            </a:r>
            <a:r>
              <a:rPr sz="1200" b="0" spc="60" baseline="24305">
                <a:latin typeface="Arial"/>
                <a:cs typeface="Arial"/>
              </a:rPr>
              <a:t> </a:t>
            </a:r>
            <a:r>
              <a:rPr sz="1200" b="0" spc="-5">
                <a:latin typeface="Arial"/>
                <a:cs typeface="Arial"/>
              </a:rPr>
              <a:t>2018</a:t>
            </a:r>
            <a:endParaRPr sz="1200">
              <a:latin typeface="Arial"/>
              <a:cs typeface="Arial"/>
            </a:endParaRPr>
          </a:p>
        </p:txBody>
      </p:sp>
      <p:sp>
        <p:nvSpPr>
          <p:cNvPr id="3" name="Holder 3"/>
          <p:cNvSpPr>
            <a:spLocks noGrp="1"/>
          </p:cNvSpPr>
          <p:nvPr>
            <p:ph type="dt" sz="half" idx="6"/>
          </p:nvPr>
        </p:nvSpPr>
        <p:spPr/>
        <p:txBody>
          <a:bodyPr lIns="0" tIns="0" rIns="0" bIns="0"/>
          <a:lstStyle>
            <a:lvl1pPr>
              <a:defRPr sz="1200" b="1" i="0">
                <a:solidFill>
                  <a:schemeClr val="bg1"/>
                </a:solidFill>
                <a:latin typeface="Arial"/>
                <a:cs typeface="Arial"/>
              </a:defRPr>
            </a:lvl1pPr>
          </a:lstStyle>
          <a:p>
            <a:pPr marL="12700" marR="5080">
              <a:lnSpc>
                <a:spcPts val="1220"/>
              </a:lnSpc>
              <a:spcBef>
                <a:spcPts val="210"/>
              </a:spcBef>
            </a:pPr>
            <a:r>
              <a:rPr spc="-5"/>
              <a:t>Federal</a:t>
            </a:r>
            <a:r>
              <a:rPr spc="-105"/>
              <a:t> </a:t>
            </a:r>
            <a:r>
              <a:rPr spc="-15"/>
              <a:t>Aviation  </a:t>
            </a:r>
            <a:r>
              <a:rPr spc="-5"/>
              <a:t>Administration</a:t>
            </a:r>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25"/>
              </a:lnSpc>
            </a:pPr>
            <a:fld id="{81D60167-4931-47E6-BA6A-407CBD079E47}" type="slidenum">
              <a:rPr spc="-5" dirty="0"/>
              <a:t>‹#›</a:t>
            </a:fld>
            <a:endParaRPr spc="-5"/>
          </a:p>
        </p:txBody>
      </p:sp>
    </p:spTree>
    <p:extLst>
      <p:ext uri="{BB962C8B-B14F-4D97-AF65-F5344CB8AC3E}">
        <p14:creationId xmlns:p14="http://schemas.microsoft.com/office/powerpoint/2010/main" val="203753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53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50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2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13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27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9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5.w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7.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F525E8D6-85FA-4A5C-B0C9-7F609595D508}"/>
              </a:ext>
            </a:extLst>
          </p:cNvPr>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Char char="•"/>
              <a:defRPr/>
            </a:pPr>
            <a:endParaRPr lang="en-US" altLang="en-US"/>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Select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17">
            <a:extLst>
              <a:ext uri="{FF2B5EF4-FFF2-40B4-BE49-F238E27FC236}">
                <a16:creationId xmlns:a16="http://schemas.microsoft.com/office/drawing/2014/main" id="{FA9E0FF5-E57D-4DDD-A10A-0634A1E207AE}"/>
              </a:ext>
            </a:extLst>
          </p:cNvPr>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fld id="{415AE2BA-1100-4531-90B1-A4DD1F247580}" type="slidenum">
              <a:rPr lang="en-US" altLang="en-US" sz="1200" b="1" smtClean="0">
                <a:solidFill>
                  <a:schemeClr val="bg1"/>
                </a:solidFill>
              </a:rPr>
              <a:pPr algn="r" eaLnBrk="1" hangingPunct="1">
                <a:defRPr/>
              </a:pPr>
              <a:t>‹#›</a:t>
            </a:fld>
            <a:endParaRPr lang="en-US" altLang="en-US" sz="1200" b="1">
              <a:solidFill>
                <a:schemeClr val="bg1"/>
              </a:solidFill>
            </a:endParaRPr>
          </a:p>
        </p:txBody>
      </p:sp>
      <p:grpSp>
        <p:nvGrpSpPr>
          <p:cNvPr id="1030" name="Group 25"/>
          <p:cNvGrpSpPr>
            <a:grpSpLocks/>
          </p:cNvGrpSpPr>
          <p:nvPr userDrawn="1"/>
        </p:nvGrpSpPr>
        <p:grpSpPr bwMode="auto">
          <a:xfrm>
            <a:off x="5708650" y="6124575"/>
            <a:ext cx="2047875" cy="661988"/>
            <a:chOff x="3596" y="3858"/>
            <a:chExt cx="1290" cy="417"/>
          </a:xfrm>
        </p:grpSpPr>
        <p:pic>
          <p:nvPicPr>
            <p:cNvPr id="1033" name="Picture 26" descr="NEW FAA LOGO"/>
            <p:cNvPicPr>
              <a:picLocks noChangeAspect="1" noChangeArrowheads="1"/>
            </p:cNvPicPr>
            <p:nvPr userDrawn="1"/>
          </p:nvPicPr>
          <p:blipFill>
            <a:blip r:embed="rId1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a:extLst>
                <a:ext uri="{FF2B5EF4-FFF2-40B4-BE49-F238E27FC236}">
                  <a16:creationId xmlns:a16="http://schemas.microsoft.com/office/drawing/2014/main" id="{307D7FAC-8861-41C0-AA8F-4D1751197FD3}"/>
                </a:ext>
              </a:extLst>
            </p:cNvPr>
            <p:cNvSpPr txBox="1">
              <a:spLocks noChangeArrowheads="1"/>
            </p:cNvSpPr>
            <p:nvPr userDrawn="1"/>
          </p:nvSpPr>
          <p:spPr bwMode="auto">
            <a:xfrm>
              <a:off x="4023" y="3947"/>
              <a:ext cx="863" cy="254"/>
            </a:xfrm>
            <a:prstGeom prst="rect">
              <a:avLst/>
            </a:prstGeom>
            <a:noFill/>
            <a:ln>
              <a:noFill/>
            </a:ln>
            <a:effec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chemeClr val="bg1"/>
                  </a:solidFill>
                  <a:ea typeface="+mn-ea"/>
                </a:rPr>
                <a:t>Federal Aviation</a:t>
              </a:r>
            </a:p>
            <a:p>
              <a:pPr eaLnBrk="1" hangingPunct="1">
                <a:lnSpc>
                  <a:spcPct val="85000"/>
                </a:lnSpc>
                <a:defRPr/>
              </a:pPr>
              <a:r>
                <a:rPr lang="en-US" sz="1200" b="1">
                  <a:solidFill>
                    <a:schemeClr val="bg1"/>
                  </a:solidFill>
                  <a:ea typeface="+mn-ea"/>
                </a:rPr>
                <a:t>Administration</a:t>
              </a:r>
            </a:p>
          </p:txBody>
        </p:sp>
      </p:grpSp>
    </p:spTree>
  </p:cSld>
  <p:clrMap bg1="lt1" tx1="dk1" bg2="lt2" tx2="dk2" accent1="accent1" accent2="accent2" accent3="accent3" accent4="accent4" accent5="accent5" accent6="accent6" hlink="hlink" folHlink="folHlink"/>
  <p:sldLayoutIdLst>
    <p:sldLayoutId id="2147485042"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Lst>
  <p:hf sldNum="0" hdr="0" ftr="0" dt="0"/>
  <p:txStyles>
    <p:titleStyle>
      <a:lvl1pPr algn="l" rtl="0" eaLnBrk="0" fontAlgn="base" hangingPunct="0">
        <a:spcBef>
          <a:spcPct val="0"/>
        </a:spcBef>
        <a:spcAft>
          <a:spcPct val="0"/>
        </a:spcAft>
        <a:defRPr sz="4000" b="1">
          <a:solidFill>
            <a:srgbClr val="1D2F68"/>
          </a:solidFill>
          <a:latin typeface="+mj-lt"/>
          <a:ea typeface="MS PGothic" pitchFamily="34" charset="-128"/>
          <a:cs typeface="ＭＳ Ｐゴシック" pitchFamily="-104" charset="-128"/>
        </a:defRPr>
      </a:lvl1pPr>
      <a:lvl2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2pPr>
      <a:lvl3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3pPr>
      <a:lvl4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4pPr>
      <a:lvl5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ＭＳ Ｐゴシック" pitchFamily="-104"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70CE5510-5B12-48F8-98C5-633772263F66}" type="slidenum">
              <a:rPr lang="en-US">
                <a:solidFill>
                  <a:srgbClr val="FFFFFF"/>
                </a:solidFill>
              </a:rPr>
              <a:pPr>
                <a:defRPr/>
              </a:pPr>
              <a:t>‹#›</a:t>
            </a:fld>
            <a:endParaRPr lang="en-US">
              <a:solidFill>
                <a:srgbClr val="FFFFFF"/>
              </a:solidFill>
            </a:endParaRPr>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2"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fld id="{19750CA5-97A1-4C6F-8661-73BACC45F19B}" type="slidenum">
              <a:rPr lang="en-US" sz="1200" b="1">
                <a:solidFill>
                  <a:srgbClr val="FFFFFF"/>
                </a:solidFill>
              </a:rPr>
              <a:pPr algn="r">
                <a:spcBef>
                  <a:spcPct val="0"/>
                </a:spcBef>
                <a:buFontTx/>
                <a:buNone/>
              </a:pPr>
              <a:t>‹#›</a:t>
            </a:fld>
            <a:endParaRPr lang="en-US" sz="1200" b="1">
              <a:solidFill>
                <a:srgbClr val="FFFFFF"/>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a:solidFill>
                    <a:srgbClr val="FFFFFF"/>
                  </a:solidFill>
                </a:rPr>
                <a:t>Federal Aviation</a:t>
              </a:r>
            </a:p>
            <a:p>
              <a:pPr eaLnBrk="1" hangingPunct="1">
                <a:lnSpc>
                  <a:spcPct val="85000"/>
                </a:lnSpc>
                <a:spcBef>
                  <a:spcPct val="0"/>
                </a:spcBef>
                <a:buFontTx/>
                <a:buNone/>
                <a:defRPr/>
              </a:pPr>
              <a:r>
                <a:rPr lang="en-US" sz="1200" b="1">
                  <a:solidFill>
                    <a:srgbClr val="FFFFFF"/>
                  </a:solidFill>
                </a:rPr>
                <a:t>Administration</a:t>
              </a:r>
            </a:p>
          </p:txBody>
        </p:sp>
      </p:grpSp>
    </p:spTree>
    <p:extLst>
      <p:ext uri="{BB962C8B-B14F-4D97-AF65-F5344CB8AC3E}">
        <p14:creationId xmlns:p14="http://schemas.microsoft.com/office/powerpoint/2010/main" val="2274546005"/>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100" b="0" i="0">
                <a:solidFill>
                  <a:schemeClr val="bg1">
                    <a:lumMod val="65000"/>
                  </a:schemeClr>
                </a:solidFill>
                <a:latin typeface="+mn-lt"/>
                <a:cs typeface="Helvetica Neue Medium"/>
              </a:defRPr>
            </a:lvl1pPr>
          </a:lstStyle>
          <a:p>
            <a:fld id="{74438B1A-AF1B-4C8B-993E-1BADE62A2451}" type="slidenum">
              <a:rPr lang="en-US" smtClean="0"/>
              <a:pPr/>
              <a:t>‹#›</a:t>
            </a:fld>
            <a:endParaRPr lang="en-US"/>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a:solidFill>
                    <a:schemeClr val="bg1"/>
                  </a:solidFill>
                </a:rPr>
                <a:t>Federal Aviation</a:t>
              </a:r>
            </a:p>
            <a:p>
              <a:pPr>
                <a:lnSpc>
                  <a:spcPct val="85000"/>
                </a:lnSpc>
                <a:spcBef>
                  <a:spcPct val="0"/>
                </a:spcBef>
                <a:buFontTx/>
                <a:buNone/>
              </a:pPr>
              <a:r>
                <a:rPr lang="en-US" sz="1200" b="1">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a:solidFill>
                  <a:srgbClr val="C0C0C0"/>
                </a:solidFill>
              </a:rPr>
              <a:t>&lt;Presentation Title – Change on Master Slide&gt;</a:t>
            </a:r>
            <a:endParaRPr lang="en-US" sz="120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a:solidFill>
                  <a:srgbClr val="C0C0C0"/>
                </a:solidFill>
              </a:rPr>
              <a:t>&lt;Date of Presentation – Change on Master Slide&gt;</a:t>
            </a:r>
          </a:p>
        </p:txBody>
      </p:sp>
    </p:spTree>
    <p:extLst>
      <p:ext uri="{BB962C8B-B14F-4D97-AF65-F5344CB8AC3E}">
        <p14:creationId xmlns:p14="http://schemas.microsoft.com/office/powerpoint/2010/main" val="1612565530"/>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035039"/>
            <a:ext cx="9144000" cy="817244"/>
          </a:xfrm>
          <a:custGeom>
            <a:avLst/>
            <a:gdLst/>
            <a:ahLst/>
            <a:cxnLst/>
            <a:rect l="l" t="t" r="r" b="b"/>
            <a:pathLst>
              <a:path w="9144000" h="817245">
                <a:moveTo>
                  <a:pt x="0" y="816863"/>
                </a:moveTo>
                <a:lnTo>
                  <a:pt x="9144000" y="816863"/>
                </a:lnTo>
                <a:lnTo>
                  <a:pt x="9144000" y="0"/>
                </a:lnTo>
                <a:lnTo>
                  <a:pt x="0" y="0"/>
                </a:lnTo>
                <a:lnTo>
                  <a:pt x="0" y="816863"/>
                </a:lnTo>
                <a:close/>
              </a:path>
            </a:pathLst>
          </a:custGeom>
          <a:solidFill>
            <a:srgbClr val="1D2E68"/>
          </a:solidFill>
        </p:spPr>
        <p:txBody>
          <a:bodyPr wrap="square" lIns="0" tIns="0" rIns="0" bIns="0" rtlCol="0"/>
          <a:lstStyle/>
          <a:p>
            <a:endParaRPr/>
          </a:p>
        </p:txBody>
      </p:sp>
      <p:sp>
        <p:nvSpPr>
          <p:cNvPr id="17" name="bk object 17"/>
          <p:cNvSpPr/>
          <p:nvPr/>
        </p:nvSpPr>
        <p:spPr>
          <a:xfrm>
            <a:off x="0" y="6035039"/>
            <a:ext cx="9144000" cy="817244"/>
          </a:xfrm>
          <a:custGeom>
            <a:avLst/>
            <a:gdLst/>
            <a:ahLst/>
            <a:cxnLst/>
            <a:rect l="l" t="t" r="r" b="b"/>
            <a:pathLst>
              <a:path w="9144000" h="817245">
                <a:moveTo>
                  <a:pt x="0" y="816863"/>
                </a:moveTo>
                <a:lnTo>
                  <a:pt x="9144000" y="816863"/>
                </a:lnTo>
                <a:lnTo>
                  <a:pt x="9144000" y="0"/>
                </a:lnTo>
                <a:lnTo>
                  <a:pt x="0" y="0"/>
                </a:lnTo>
                <a:lnTo>
                  <a:pt x="0" y="816863"/>
                </a:lnTo>
                <a:close/>
              </a:path>
            </a:pathLst>
          </a:custGeom>
          <a:ln w="9144">
            <a:solidFill>
              <a:srgbClr val="1D2E68"/>
            </a:solidFill>
          </a:ln>
        </p:spPr>
        <p:txBody>
          <a:bodyPr wrap="square" lIns="0" tIns="0" rIns="0" bIns="0" rtlCol="0"/>
          <a:lstStyle/>
          <a:p>
            <a:endParaRPr/>
          </a:p>
        </p:txBody>
      </p:sp>
      <p:sp>
        <p:nvSpPr>
          <p:cNvPr id="18" name="bk object 18"/>
          <p:cNvSpPr/>
          <p:nvPr/>
        </p:nvSpPr>
        <p:spPr>
          <a:xfrm>
            <a:off x="5708903" y="6124954"/>
            <a:ext cx="659891" cy="661416"/>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78739" y="0"/>
            <a:ext cx="8989061" cy="492443"/>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397484" y="1330197"/>
            <a:ext cx="8349030" cy="2756535"/>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5" name="Holder 5"/>
          <p:cNvSpPr>
            <a:spLocks noGrp="1"/>
          </p:cNvSpPr>
          <p:nvPr>
            <p:ph type="dt" sz="half" idx="6"/>
          </p:nvPr>
        </p:nvSpPr>
        <p:spPr>
          <a:xfrm>
            <a:off x="6466078" y="6283054"/>
            <a:ext cx="1193165" cy="351154"/>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marR="5080">
              <a:lnSpc>
                <a:spcPts val="1220"/>
              </a:lnSpc>
              <a:spcBef>
                <a:spcPts val="210"/>
              </a:spcBef>
            </a:pPr>
            <a:r>
              <a:rPr spc="-5"/>
              <a:t>Federal</a:t>
            </a:r>
            <a:r>
              <a:rPr spc="-105"/>
              <a:t> </a:t>
            </a:r>
            <a:r>
              <a:rPr spc="-15"/>
              <a:t>Aviation  </a:t>
            </a:r>
            <a:r>
              <a:rPr spc="-5"/>
              <a:t>Administration</a:t>
            </a:r>
          </a:p>
        </p:txBody>
      </p:sp>
      <p:sp>
        <p:nvSpPr>
          <p:cNvPr id="6" name="Holder 6"/>
          <p:cNvSpPr>
            <a:spLocks noGrp="1"/>
          </p:cNvSpPr>
          <p:nvPr>
            <p:ph type="sldNum" sz="quarter" idx="7"/>
          </p:nvPr>
        </p:nvSpPr>
        <p:spPr>
          <a:xfrm>
            <a:off x="8557768" y="6350110"/>
            <a:ext cx="2216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25400">
              <a:lnSpc>
                <a:spcPts val="1425"/>
              </a:lnSpc>
            </a:pPr>
            <a:fld id="{81D60167-4931-47E6-BA6A-407CBD079E47}" type="slidenum">
              <a:rPr spc="-5" dirty="0"/>
              <a:t>‹#›</a:t>
            </a:fld>
            <a:endParaRPr spc="-5"/>
          </a:p>
        </p:txBody>
      </p:sp>
    </p:spTree>
    <p:extLst>
      <p:ext uri="{BB962C8B-B14F-4D97-AF65-F5344CB8AC3E}">
        <p14:creationId xmlns:p14="http://schemas.microsoft.com/office/powerpoint/2010/main" val="3443907747"/>
      </p:ext>
    </p:extLst>
  </p:cSld>
  <p:clrMap bg1="lt1" tx1="dk1" bg2="lt2" tx2="dk2" accent1="accent1" accent2="accent2" accent3="accent3" accent4="accent4" accent5="accent5" accent6="accent6" hlink="hlink" folHlink="folHlink"/>
  <p:sldLayoutIdLst>
    <p:sldLayoutId id="2147485061" r:id="rId1"/>
    <p:sldLayoutId id="2147485062" r:id="rId2"/>
    <p:sldLayoutId id="2147485063" r:id="rId3"/>
    <p:sldLayoutId id="2147485064" r:id="rId4"/>
    <p:sldLayoutId id="2147485065" r:id="rId5"/>
  </p:sldLayoutIdLst>
  <p:txStyles>
    <p:titleStyle>
      <a:lvl1pPr algn="ctr">
        <a:defRPr sz="28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ctrTitle"/>
          </p:nvPr>
        </p:nvSpPr>
        <p:spPr>
          <a:xfrm>
            <a:off x="309067" y="493773"/>
            <a:ext cx="4539342" cy="2373785"/>
          </a:xfrm>
        </p:spPr>
        <p:txBody>
          <a:bodyPr/>
          <a:lstStyle/>
          <a:p>
            <a:pPr eaLnBrk="1" hangingPunct="1"/>
            <a:r>
              <a:rPr lang="en-US" sz="3000" dirty="0">
                <a:solidFill>
                  <a:srgbClr val="002060"/>
                </a:solidFill>
                <a:ea typeface="ＭＳ Ｐゴシック" pitchFamily="-80" charset="-128"/>
              </a:rPr>
              <a:t>Surveillance &amp; Broadcast Services</a:t>
            </a:r>
            <a:br>
              <a:rPr lang="en-US" sz="3000" dirty="0">
                <a:solidFill>
                  <a:srgbClr val="002060"/>
                </a:solidFill>
                <a:ea typeface="ＭＳ Ｐゴシック" pitchFamily="-80" charset="-128"/>
              </a:rPr>
            </a:br>
            <a:r>
              <a:rPr lang="en-US" sz="3000" dirty="0">
                <a:solidFill>
                  <a:srgbClr val="002060"/>
                </a:solidFill>
                <a:ea typeface="ＭＳ Ｐゴシック" pitchFamily="-80" charset="-128"/>
              </a:rPr>
              <a:t>Advanced Surveillance Enhanced Procedural Separation (SBS ASEPS)</a:t>
            </a:r>
            <a:endParaRPr lang="en-US" altLang="en-US" sz="3000" b="0" dirty="0">
              <a:latin typeface="Times New Roman" pitchFamily="18" charset="0"/>
            </a:endParaRPr>
          </a:p>
        </p:txBody>
      </p:sp>
      <p:sp>
        <p:nvSpPr>
          <p:cNvPr id="16387" name="Rectangle 12"/>
          <p:cNvSpPr>
            <a:spLocks noGrp="1" noChangeArrowheads="1"/>
          </p:cNvSpPr>
          <p:nvPr>
            <p:ph type="subTitle" idx="1"/>
          </p:nvPr>
        </p:nvSpPr>
        <p:spPr>
          <a:xfrm>
            <a:off x="309067" y="3714506"/>
            <a:ext cx="4301672" cy="551873"/>
          </a:xfrm>
        </p:spPr>
        <p:txBody>
          <a:bodyPr/>
          <a:lstStyle/>
          <a:p>
            <a:pPr eaLnBrk="1" hangingPunct="1"/>
            <a:r>
              <a:rPr lang="en-US" altLang="en-US" sz="2800" dirty="0"/>
              <a:t>Status Update</a:t>
            </a:r>
            <a:endParaRPr lang="en-US" altLang="en-US" sz="2800" dirty="0">
              <a:solidFill>
                <a:srgbClr val="FF0000"/>
              </a:solidFill>
            </a:endParaRPr>
          </a:p>
        </p:txBody>
      </p:sp>
      <p:sp>
        <p:nvSpPr>
          <p:cNvPr id="9" name="Text Box 19"/>
          <p:cNvSpPr txBox="1">
            <a:spLocks noChangeArrowheads="1"/>
          </p:cNvSpPr>
          <p:nvPr/>
        </p:nvSpPr>
        <p:spPr bwMode="auto">
          <a:xfrm>
            <a:off x="1008562" y="5870881"/>
            <a:ext cx="3465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eaLnBrk="1" hangingPunct="1">
              <a:buNone/>
              <a:defRPr sz="1600" b="0">
                <a:solidFill>
                  <a:srgbClr val="1D2F68"/>
                </a:solidFill>
              </a:defRPr>
            </a:lvl1pPr>
            <a:lvl2pPr marL="742950" indent="-285750" eaLnBrk="0" hangingPunct="0">
              <a:spcBef>
                <a:spcPct val="20000"/>
              </a:spcBef>
              <a:buChar char="–"/>
            </a:lvl2pPr>
            <a:lvl3pPr marL="1143000" indent="-228600" eaLnBrk="0" hangingPunct="0">
              <a:spcBef>
                <a:spcPct val="20000"/>
              </a:spcBef>
              <a:defRPr sz="20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18 March 2019</a:t>
            </a:r>
          </a:p>
        </p:txBody>
      </p:sp>
      <p:sp>
        <p:nvSpPr>
          <p:cNvPr id="10" name="Text Box 19"/>
          <p:cNvSpPr txBox="1">
            <a:spLocks noChangeArrowheads="1"/>
          </p:cNvSpPr>
          <p:nvPr/>
        </p:nvSpPr>
        <p:spPr bwMode="auto">
          <a:xfrm>
            <a:off x="870207" y="5496510"/>
            <a:ext cx="4400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eaLnBrk="1" hangingPunct="1">
              <a:buNone/>
              <a:defRPr sz="1600" b="0">
                <a:solidFill>
                  <a:srgbClr val="1D2F68"/>
                </a:solidFill>
              </a:defRPr>
            </a:lvl1pPr>
            <a:lvl2pPr marL="742950" indent="-285750" eaLnBrk="0" hangingPunct="0">
              <a:spcBef>
                <a:spcPct val="20000"/>
              </a:spcBef>
              <a:buChar char="–"/>
            </a:lvl2pPr>
            <a:lvl3pPr marL="1143000" indent="-228600" eaLnBrk="0" hangingPunct="0">
              <a:spcBef>
                <a:spcPct val="20000"/>
              </a:spcBef>
              <a:defRPr sz="20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FAA PMO</a:t>
            </a:r>
          </a:p>
        </p:txBody>
      </p:sp>
      <p:sp>
        <p:nvSpPr>
          <p:cNvPr id="11" name="Text Box 19"/>
          <p:cNvSpPr txBox="1">
            <a:spLocks noChangeArrowheads="1"/>
          </p:cNvSpPr>
          <p:nvPr/>
        </p:nvSpPr>
        <p:spPr bwMode="auto">
          <a:xfrm>
            <a:off x="1758231" y="5135277"/>
            <a:ext cx="3045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1600" b="0" dirty="0">
                <a:solidFill>
                  <a:srgbClr val="1D2F68"/>
                </a:solidFill>
              </a:rPr>
              <a:t>ISPACG Planning Team</a:t>
            </a:r>
          </a:p>
        </p:txBody>
      </p:sp>
    </p:spTree>
    <p:extLst>
      <p:ext uri="{BB962C8B-B14F-4D97-AF65-F5344CB8AC3E}">
        <p14:creationId xmlns:p14="http://schemas.microsoft.com/office/powerpoint/2010/main" val="10017801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335756" y="228600"/>
            <a:ext cx="8472488" cy="609600"/>
          </a:xfrm>
        </p:spPr>
        <p:txBody>
          <a:bodyPr/>
          <a:lstStyle/>
          <a:p>
            <a:r>
              <a:rPr lang="en-US" altLang="en-US" sz="3200"/>
              <a:t>Operational Environment (Mid-term)</a:t>
            </a:r>
            <a:endParaRPr lang="en-US" altLang="en-US">
              <a:solidFill>
                <a:srgbClr val="FF0000"/>
              </a:solidFill>
            </a:endParaRPr>
          </a:p>
        </p:txBody>
      </p:sp>
      <p:sp>
        <p:nvSpPr>
          <p:cNvPr id="7171" name="Content Placeholder 2"/>
          <p:cNvSpPr>
            <a:spLocks noGrp="1" noChangeArrowheads="1"/>
          </p:cNvSpPr>
          <p:nvPr>
            <p:ph idx="1"/>
          </p:nvPr>
        </p:nvSpPr>
        <p:spPr>
          <a:xfrm>
            <a:off x="471487" y="849139"/>
            <a:ext cx="8243887" cy="5160637"/>
          </a:xfrm>
        </p:spPr>
        <p:txBody>
          <a:bodyPr/>
          <a:lstStyle/>
          <a:p>
            <a:pPr>
              <a:spcBef>
                <a:spcPts val="600"/>
              </a:spcBef>
            </a:pPr>
            <a:r>
              <a:rPr lang="en-US" altLang="en-US" sz="2400" dirty="0">
                <a:latin typeface="Arial  "/>
              </a:rPr>
              <a:t>Scope:</a:t>
            </a:r>
          </a:p>
          <a:p>
            <a:pPr lvl="1">
              <a:spcBef>
                <a:spcPts val="300"/>
              </a:spcBef>
              <a:buFont typeface="Arial" panose="020B0604020202020204" pitchFamily="34" charset="0"/>
              <a:buChar char="–"/>
              <a:defRPr/>
            </a:pPr>
            <a:r>
              <a:rPr lang="en-US" sz="1800" dirty="0">
                <a:latin typeface="Arial  "/>
              </a:rPr>
              <a:t>Review and document oceanic operational environment</a:t>
            </a:r>
          </a:p>
          <a:p>
            <a:pPr lvl="2">
              <a:spcBef>
                <a:spcPts val="300"/>
              </a:spcBef>
              <a:buFont typeface="Arial" panose="020B0604020202020204" pitchFamily="34" charset="0"/>
              <a:buChar char="–"/>
              <a:defRPr/>
            </a:pPr>
            <a:r>
              <a:rPr lang="en-US" sz="1600" dirty="0">
                <a:latin typeface="Arial  "/>
              </a:rPr>
              <a:t>Review and validate current operational shortfalls, including the availability of User Preferred Routes (UPRs)</a:t>
            </a:r>
          </a:p>
          <a:p>
            <a:pPr lvl="1">
              <a:spcBef>
                <a:spcPts val="300"/>
              </a:spcBef>
              <a:buFont typeface="Arial" panose="020B0604020202020204" pitchFamily="34" charset="0"/>
              <a:buChar char="–"/>
              <a:defRPr/>
            </a:pPr>
            <a:r>
              <a:rPr lang="en-US" sz="1800" dirty="0">
                <a:latin typeface="Arial  "/>
              </a:rPr>
              <a:t>Assess potential mitigations for existing oceanic safety hazards</a:t>
            </a:r>
          </a:p>
          <a:p>
            <a:pPr>
              <a:spcBef>
                <a:spcPts val="1200"/>
              </a:spcBef>
            </a:pPr>
            <a:r>
              <a:rPr lang="en-US" altLang="en-US" sz="2400" dirty="0">
                <a:latin typeface="Arial  "/>
              </a:rPr>
              <a:t>Anticipated outcomes:</a:t>
            </a:r>
          </a:p>
          <a:p>
            <a:pPr lvl="1">
              <a:spcBef>
                <a:spcPts val="300"/>
              </a:spcBef>
              <a:buFont typeface="Arial" panose="020B0604020202020204" pitchFamily="34" charset="0"/>
              <a:buChar char="–"/>
              <a:defRPr/>
            </a:pPr>
            <a:r>
              <a:rPr lang="en-US" sz="1800" dirty="0">
                <a:latin typeface="Arial  "/>
              </a:rPr>
              <a:t>Support for the new CONOPS for oceanic operations in the long-term</a:t>
            </a:r>
          </a:p>
          <a:p>
            <a:pPr lvl="2">
              <a:spcBef>
                <a:spcPts val="300"/>
              </a:spcBef>
              <a:buFont typeface="Arial" panose="020B0604020202020204" pitchFamily="34" charset="0"/>
              <a:buChar char="–"/>
              <a:defRPr/>
            </a:pPr>
            <a:r>
              <a:rPr lang="en-US" sz="1600" dirty="0">
                <a:latin typeface="Arial  "/>
              </a:rPr>
              <a:t>Improved understanding of UPRs in oceanic airspace </a:t>
            </a:r>
          </a:p>
          <a:p>
            <a:pPr lvl="2">
              <a:spcBef>
                <a:spcPts val="300"/>
              </a:spcBef>
              <a:buFont typeface="Arial" panose="020B0604020202020204" pitchFamily="34" charset="0"/>
              <a:buChar char="–"/>
              <a:defRPr/>
            </a:pPr>
            <a:r>
              <a:rPr lang="en-US" sz="1600" dirty="0">
                <a:latin typeface="Arial  "/>
              </a:rPr>
              <a:t>Input into requirements for decisions on the oceanic automation system of the future</a:t>
            </a:r>
          </a:p>
          <a:p>
            <a:pPr>
              <a:spcBef>
                <a:spcPts val="1200"/>
              </a:spcBef>
            </a:pPr>
            <a:r>
              <a:rPr lang="en-US" altLang="en-US" sz="2400" dirty="0">
                <a:latin typeface="Arial  "/>
              </a:rPr>
              <a:t>Status:</a:t>
            </a:r>
          </a:p>
          <a:p>
            <a:pPr lvl="1">
              <a:spcBef>
                <a:spcPts val="300"/>
              </a:spcBef>
              <a:buFont typeface="Arial" panose="020B0604020202020204" pitchFamily="34" charset="0"/>
              <a:buChar char="–"/>
              <a:defRPr/>
            </a:pPr>
            <a:r>
              <a:rPr lang="en-US" sz="1800" dirty="0">
                <a:latin typeface="Arial  "/>
              </a:rPr>
              <a:t>The FAA is in the process of documenting current operations with shortfalls and developing a plan to evaluate them further</a:t>
            </a:r>
          </a:p>
          <a:p>
            <a:pPr lvl="1">
              <a:spcBef>
                <a:spcPts val="300"/>
              </a:spcBef>
              <a:buFont typeface="Arial" panose="020B0604020202020204" pitchFamily="34" charset="0"/>
              <a:buChar char="–"/>
              <a:defRPr/>
            </a:pPr>
            <a:r>
              <a:rPr lang="en-US" sz="1800" dirty="0">
                <a:latin typeface="Arial  "/>
              </a:rPr>
              <a:t>Initial planning discussions are ongoing regarding the plan to evaluate UPRs</a:t>
            </a:r>
          </a:p>
          <a:p>
            <a:pPr lvl="1"/>
            <a:endParaRPr lang="en-US" altLang="en-US" sz="1400" dirty="0"/>
          </a:p>
        </p:txBody>
      </p:sp>
    </p:spTree>
    <p:extLst>
      <p:ext uri="{BB962C8B-B14F-4D97-AF65-F5344CB8AC3E}">
        <p14:creationId xmlns:p14="http://schemas.microsoft.com/office/powerpoint/2010/main" val="342071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FB3178-5C5B-364E-A31E-37E8A026F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55048"/>
            <a:ext cx="9144000" cy="5486400"/>
          </a:xfrm>
          <a:prstGeom prst="rect">
            <a:avLst/>
          </a:prstGeom>
        </p:spPr>
      </p:pic>
      <p:sp>
        <p:nvSpPr>
          <p:cNvPr id="6" name="object 6"/>
          <p:cNvSpPr txBox="1">
            <a:spLocks noGrp="1"/>
          </p:cNvSpPr>
          <p:nvPr>
            <p:ph type="dt" sz="half" idx="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Arial"/>
              </a:rPr>
              <a:t>Federal Aviation  Administration</a:t>
            </a:r>
          </a:p>
        </p:txBody>
      </p:sp>
      <p:sp>
        <p:nvSpPr>
          <p:cNvPr id="8" name="object 6">
            <a:extLst>
              <a:ext uri="{FF2B5EF4-FFF2-40B4-BE49-F238E27FC236}">
                <a16:creationId xmlns:a16="http://schemas.microsoft.com/office/drawing/2014/main" id="{60759525-4894-42AE-95A6-DEBD3E6E7B64}"/>
              </a:ext>
            </a:extLst>
          </p:cNvPr>
          <p:cNvSpPr txBox="1"/>
          <p:nvPr/>
        </p:nvSpPr>
        <p:spPr>
          <a:xfrm>
            <a:off x="8643110" y="6350110"/>
            <a:ext cx="272289" cy="179536"/>
          </a:xfrm>
          <a:prstGeom prst="rect">
            <a:avLst/>
          </a:prstGeom>
        </p:spPr>
        <p:txBody>
          <a:bodyPr vert="horz" wrap="square" lIns="0" tIns="0" rIns="0" bIns="0" rtlCol="0">
            <a:spAutoFit/>
          </a:bodyPr>
          <a:lstStyle/>
          <a:p>
            <a:pPr marL="254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1" i="0" u="none" strike="noStrike" kern="1200" cap="none" spc="-5" normalizeH="0" baseline="0" noProof="0" dirty="0">
                <a:ln>
                  <a:noFill/>
                </a:ln>
                <a:solidFill>
                  <a:srgbClr val="FFFFFF"/>
                </a:solidFill>
                <a:effectLst/>
                <a:uLnTx/>
                <a:uFillTx/>
                <a:latin typeface="Arial"/>
                <a:ea typeface="+mn-ea"/>
                <a:cs typeface="Arial"/>
              </a:rPr>
              <a:pPr marL="25400" marR="0" lvl="0" indent="0" algn="l" defTabSz="914400" rtl="0" eaLnBrk="1" fontAlgn="auto" latinLnBrk="0" hangingPunct="1">
                <a:lnSpc>
                  <a:spcPts val="1425"/>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6" name="TextBox 45"/>
          <p:cNvSpPr txBox="1"/>
          <p:nvPr/>
        </p:nvSpPr>
        <p:spPr>
          <a:xfrm>
            <a:off x="3339050" y="747236"/>
            <a:ext cx="782592" cy="824841"/>
          </a:xfrm>
          <a:prstGeom prst="rect">
            <a:avLst/>
          </a:prstGeom>
          <a:noFill/>
        </p:spPr>
        <p:txBody>
          <a:bodyPr wrap="square" lIns="0" r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ZAN</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Anchorage Arctic FIR</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endParaRPr>
          </a:p>
        </p:txBody>
      </p:sp>
      <p:sp>
        <p:nvSpPr>
          <p:cNvPr id="47" name="TextBox 46"/>
          <p:cNvSpPr txBox="1"/>
          <p:nvPr/>
        </p:nvSpPr>
        <p:spPr>
          <a:xfrm>
            <a:off x="3929979" y="2297068"/>
            <a:ext cx="2035043" cy="249299"/>
          </a:xfrm>
          <a:prstGeom prst="rect">
            <a:avLst/>
          </a:prstGeom>
          <a:noFill/>
        </p:spPr>
        <p:txBody>
          <a:bodyPr wrap="square" l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glow rad="63500">
                    <a:prstClr val="white">
                      <a:alpha val="40000"/>
                    </a:prstClr>
                  </a:glow>
                </a:effectLst>
                <a:uLnTx/>
                <a:uFillTx/>
                <a:latin typeface="Arial" charset="0"/>
                <a:ea typeface="Arial" charset="0"/>
                <a:cs typeface="Arial" charset="0"/>
              </a:rPr>
              <a:t>Anchorage</a:t>
            </a:r>
          </a:p>
        </p:txBody>
      </p:sp>
      <p:sp>
        <p:nvSpPr>
          <p:cNvPr id="55" name="Freeform 54"/>
          <p:cNvSpPr/>
          <p:nvPr/>
        </p:nvSpPr>
        <p:spPr>
          <a:xfrm>
            <a:off x="3227035" y="1593725"/>
            <a:ext cx="702944" cy="1293845"/>
          </a:xfrm>
          <a:custGeom>
            <a:avLst/>
            <a:gdLst>
              <a:gd name="connsiteX0" fmla="*/ 171450 w 361950"/>
              <a:gd name="connsiteY0" fmla="*/ 0 h 561975"/>
              <a:gd name="connsiteX1" fmla="*/ 361950 w 361950"/>
              <a:gd name="connsiteY1" fmla="*/ 396875 h 561975"/>
              <a:gd name="connsiteX2" fmla="*/ 0 w 361950"/>
              <a:gd name="connsiteY2" fmla="*/ 561975 h 561975"/>
              <a:gd name="connsiteX3" fmla="*/ 0 w 361950"/>
              <a:gd name="connsiteY3" fmla="*/ 561975 h 561975"/>
              <a:gd name="connsiteX0" fmla="*/ 171450 w 367791"/>
              <a:gd name="connsiteY0" fmla="*/ 0 h 561975"/>
              <a:gd name="connsiteX1" fmla="*/ 367791 w 367791"/>
              <a:gd name="connsiteY1" fmla="*/ 467709 h 561975"/>
              <a:gd name="connsiteX2" fmla="*/ 0 w 367791"/>
              <a:gd name="connsiteY2" fmla="*/ 561975 h 561975"/>
              <a:gd name="connsiteX3" fmla="*/ 0 w 367791"/>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367791" h="561975">
                <a:moveTo>
                  <a:pt x="171450" y="0"/>
                </a:moveTo>
                <a:lnTo>
                  <a:pt x="367791" y="467709"/>
                </a:lnTo>
                <a:lnTo>
                  <a:pt x="0" y="561975"/>
                </a:lnTo>
                <a:lnTo>
                  <a:pt x="0" y="561975"/>
                </a:lnTo>
              </a:path>
            </a:pathLst>
          </a:custGeom>
          <a:noFill/>
          <a:ln w="22225">
            <a:solidFill>
              <a:srgbClr val="2533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9" name="TextBox 58"/>
          <p:cNvSpPr txBox="1"/>
          <p:nvPr/>
        </p:nvSpPr>
        <p:spPr>
          <a:xfrm>
            <a:off x="3040808" y="4023015"/>
            <a:ext cx="1018048" cy="824841"/>
          </a:xfrm>
          <a:prstGeom prst="rect">
            <a:avLst/>
          </a:prstGeom>
          <a:noFill/>
        </p:spPr>
        <p:txBody>
          <a:bodyPr wrap="square" lIns="0" r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ZOA</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Oakland Oceanic FIR</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endParaRPr>
          </a:p>
        </p:txBody>
      </p:sp>
      <p:sp>
        <p:nvSpPr>
          <p:cNvPr id="62" name="Oval 61"/>
          <p:cNvSpPr/>
          <p:nvPr/>
        </p:nvSpPr>
        <p:spPr>
          <a:xfrm>
            <a:off x="3886200" y="2590800"/>
            <a:ext cx="117580" cy="117580"/>
          </a:xfrm>
          <a:prstGeom prst="ellipse">
            <a:avLst/>
          </a:prstGeom>
          <a:solidFill>
            <a:srgbClr val="0F76BC"/>
          </a:solidFill>
          <a:ln>
            <a:solidFill>
              <a:schemeClr val="bg1"/>
            </a:solidFill>
          </a:ln>
          <a:effectLst>
            <a:outerShdw blurRad="50800" dist="38100" dir="10800000" algn="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TextBox 48"/>
          <p:cNvSpPr txBox="1"/>
          <p:nvPr/>
        </p:nvSpPr>
        <p:spPr>
          <a:xfrm>
            <a:off x="5150492" y="3909154"/>
            <a:ext cx="1878218" cy="249299"/>
          </a:xfrm>
          <a:prstGeom prst="rect">
            <a:avLst/>
          </a:prstGeom>
          <a:noFill/>
        </p:spPr>
        <p:txBody>
          <a:bodyPr wrap="square" l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glow rad="63500">
                    <a:prstClr val="white">
                      <a:alpha val="40000"/>
                    </a:prstClr>
                  </a:glow>
                </a:effectLst>
                <a:uLnTx/>
                <a:uFillTx/>
                <a:latin typeface="Arial" charset="0"/>
                <a:ea typeface="Arial" charset="0"/>
                <a:cs typeface="Arial" charset="0"/>
              </a:rPr>
              <a:t>Oakland</a:t>
            </a:r>
          </a:p>
        </p:txBody>
      </p:sp>
      <p:sp>
        <p:nvSpPr>
          <p:cNvPr id="50" name="TextBox 49"/>
          <p:cNvSpPr txBox="1"/>
          <p:nvPr/>
        </p:nvSpPr>
        <p:spPr>
          <a:xfrm>
            <a:off x="5410200" y="3657600"/>
            <a:ext cx="1878218" cy="249299"/>
          </a:xfrm>
          <a:prstGeom prst="rect">
            <a:avLst/>
          </a:prstGeom>
          <a:noFill/>
        </p:spPr>
        <p:txBody>
          <a:bodyPr wrap="square" lIns="0"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glow rad="63500">
                    <a:prstClr val="white">
                      <a:alpha val="40000"/>
                    </a:prstClr>
                  </a:glow>
                </a:effectLst>
                <a:uLnTx/>
                <a:uFillTx/>
                <a:latin typeface="Arial" charset="0"/>
                <a:ea typeface="Arial" charset="0"/>
                <a:cs typeface="Arial" charset="0"/>
              </a:rPr>
              <a:t>New York</a:t>
            </a:r>
          </a:p>
        </p:txBody>
      </p:sp>
      <p:sp>
        <p:nvSpPr>
          <p:cNvPr id="61" name="TextBox 60"/>
          <p:cNvSpPr txBox="1"/>
          <p:nvPr/>
        </p:nvSpPr>
        <p:spPr>
          <a:xfrm>
            <a:off x="7369142" y="4044308"/>
            <a:ext cx="938856" cy="824841"/>
          </a:xfrm>
          <a:prstGeom prst="rect">
            <a:avLst/>
          </a:prstGeom>
          <a:noFill/>
        </p:spPr>
        <p:txBody>
          <a:bodyPr wrap="square" lIns="0" r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ZNY</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New York Oceanic FIR</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endParaRPr>
          </a:p>
        </p:txBody>
      </p:sp>
      <p:sp>
        <p:nvSpPr>
          <p:cNvPr id="48" name="Freeform 47">
            <a:extLst>
              <a:ext uri="{FF2B5EF4-FFF2-40B4-BE49-F238E27FC236}">
                <a16:creationId xmlns:a16="http://schemas.microsoft.com/office/drawing/2014/main" id="{254E6353-FC5C-4647-AC71-B1915C770E96}"/>
              </a:ext>
            </a:extLst>
          </p:cNvPr>
          <p:cNvSpPr/>
          <p:nvPr/>
        </p:nvSpPr>
        <p:spPr>
          <a:xfrm>
            <a:off x="4849321" y="4040999"/>
            <a:ext cx="185588" cy="0"/>
          </a:xfrm>
          <a:custGeom>
            <a:avLst/>
            <a:gdLst>
              <a:gd name="connsiteX0" fmla="*/ 171450 w 361950"/>
              <a:gd name="connsiteY0" fmla="*/ 0 h 561975"/>
              <a:gd name="connsiteX1" fmla="*/ 361950 w 361950"/>
              <a:gd name="connsiteY1" fmla="*/ 396875 h 561975"/>
              <a:gd name="connsiteX2" fmla="*/ 0 w 361950"/>
              <a:gd name="connsiteY2" fmla="*/ 561975 h 561975"/>
              <a:gd name="connsiteX3" fmla="*/ 0 w 361950"/>
              <a:gd name="connsiteY3" fmla="*/ 561975 h 561975"/>
              <a:gd name="connsiteX0" fmla="*/ 171450 w 367791"/>
              <a:gd name="connsiteY0" fmla="*/ 0 h 561975"/>
              <a:gd name="connsiteX1" fmla="*/ 367791 w 367791"/>
              <a:gd name="connsiteY1" fmla="*/ 467709 h 561975"/>
              <a:gd name="connsiteX2" fmla="*/ 0 w 367791"/>
              <a:gd name="connsiteY2" fmla="*/ 561975 h 561975"/>
              <a:gd name="connsiteX3" fmla="*/ 0 w 367791"/>
              <a:gd name="connsiteY3" fmla="*/ 561975 h 561975"/>
              <a:gd name="connsiteX0" fmla="*/ 367791 w 367791"/>
              <a:gd name="connsiteY0" fmla="*/ 0 h 94266"/>
              <a:gd name="connsiteX1" fmla="*/ 0 w 367791"/>
              <a:gd name="connsiteY1" fmla="*/ 94266 h 94266"/>
              <a:gd name="connsiteX2" fmla="*/ 0 w 367791"/>
              <a:gd name="connsiteY2" fmla="*/ 94266 h 94266"/>
              <a:gd name="connsiteX0" fmla="*/ 440303 w 440303"/>
              <a:gd name="connsiteY0" fmla="*/ 0 h 92766"/>
              <a:gd name="connsiteX1" fmla="*/ 0 w 440303"/>
              <a:gd name="connsiteY1" fmla="*/ 92766 h 92766"/>
              <a:gd name="connsiteX2" fmla="*/ 0 w 440303"/>
              <a:gd name="connsiteY2" fmla="*/ 92766 h 92766"/>
              <a:gd name="connsiteX0" fmla="*/ 440303 w 440303"/>
              <a:gd name="connsiteY0" fmla="*/ 3219 h 95985"/>
              <a:gd name="connsiteX1" fmla="*/ 0 w 440303"/>
              <a:gd name="connsiteY1" fmla="*/ 95985 h 95985"/>
              <a:gd name="connsiteX2" fmla="*/ 315640 w 440303"/>
              <a:gd name="connsiteY2" fmla="*/ 0 h 95985"/>
              <a:gd name="connsiteX0" fmla="*/ 124663 w 124663"/>
              <a:gd name="connsiteY0" fmla="*/ 3219 h 3219"/>
              <a:gd name="connsiteX1" fmla="*/ 0 w 124663"/>
              <a:gd name="connsiteY1" fmla="*/ 0 h 3219"/>
            </a:gdLst>
            <a:ahLst/>
            <a:cxnLst>
              <a:cxn ang="0">
                <a:pos x="connsiteX0" y="connsiteY0"/>
              </a:cxn>
              <a:cxn ang="0">
                <a:pos x="connsiteX1" y="connsiteY1"/>
              </a:cxn>
            </a:cxnLst>
            <a:rect l="l" t="t" r="r" b="b"/>
            <a:pathLst>
              <a:path w="124663" h="3219">
                <a:moveTo>
                  <a:pt x="124663" y="3219"/>
                </a:moveTo>
                <a:lnTo>
                  <a:pt x="0" y="0"/>
                </a:lnTo>
              </a:path>
            </a:pathLst>
          </a:custGeom>
          <a:noFill/>
          <a:ln w="22225">
            <a:solidFill>
              <a:srgbClr val="2533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3" name="Oval 62"/>
          <p:cNvSpPr/>
          <p:nvPr/>
        </p:nvSpPr>
        <p:spPr>
          <a:xfrm>
            <a:off x="4996776" y="3981242"/>
            <a:ext cx="117580" cy="117580"/>
          </a:xfrm>
          <a:prstGeom prst="ellipse">
            <a:avLst/>
          </a:prstGeom>
          <a:solidFill>
            <a:srgbClr val="0F76BC"/>
          </a:solidFill>
          <a:ln>
            <a:solidFill>
              <a:schemeClr val="bg1"/>
            </a:solidFill>
          </a:ln>
          <a:effectLst>
            <a:outerShdw blurRad="50800" dist="38100" dir="10800000" algn="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a:extLst>
              <a:ext uri="{FF2B5EF4-FFF2-40B4-BE49-F238E27FC236}">
                <a16:creationId xmlns:a16="http://schemas.microsoft.com/office/drawing/2014/main" id="{340A94CE-F2B6-0F40-86E3-5A129BDB2737}"/>
              </a:ext>
            </a:extLst>
          </p:cNvPr>
          <p:cNvSpPr/>
          <p:nvPr/>
        </p:nvSpPr>
        <p:spPr>
          <a:xfrm flipV="1">
            <a:off x="7152452" y="3961737"/>
            <a:ext cx="261788" cy="0"/>
          </a:xfrm>
          <a:custGeom>
            <a:avLst/>
            <a:gdLst>
              <a:gd name="connsiteX0" fmla="*/ 171450 w 361950"/>
              <a:gd name="connsiteY0" fmla="*/ 0 h 561975"/>
              <a:gd name="connsiteX1" fmla="*/ 361950 w 361950"/>
              <a:gd name="connsiteY1" fmla="*/ 396875 h 561975"/>
              <a:gd name="connsiteX2" fmla="*/ 0 w 361950"/>
              <a:gd name="connsiteY2" fmla="*/ 561975 h 561975"/>
              <a:gd name="connsiteX3" fmla="*/ 0 w 361950"/>
              <a:gd name="connsiteY3" fmla="*/ 561975 h 561975"/>
              <a:gd name="connsiteX0" fmla="*/ 171450 w 367791"/>
              <a:gd name="connsiteY0" fmla="*/ 0 h 561975"/>
              <a:gd name="connsiteX1" fmla="*/ 367791 w 367791"/>
              <a:gd name="connsiteY1" fmla="*/ 467709 h 561975"/>
              <a:gd name="connsiteX2" fmla="*/ 0 w 367791"/>
              <a:gd name="connsiteY2" fmla="*/ 561975 h 561975"/>
              <a:gd name="connsiteX3" fmla="*/ 0 w 367791"/>
              <a:gd name="connsiteY3" fmla="*/ 561975 h 561975"/>
              <a:gd name="connsiteX0" fmla="*/ 367791 w 367791"/>
              <a:gd name="connsiteY0" fmla="*/ 0 h 94266"/>
              <a:gd name="connsiteX1" fmla="*/ 0 w 367791"/>
              <a:gd name="connsiteY1" fmla="*/ 94266 h 94266"/>
              <a:gd name="connsiteX2" fmla="*/ 0 w 367791"/>
              <a:gd name="connsiteY2" fmla="*/ 94266 h 94266"/>
              <a:gd name="connsiteX0" fmla="*/ 440303 w 440303"/>
              <a:gd name="connsiteY0" fmla="*/ 0 h 92766"/>
              <a:gd name="connsiteX1" fmla="*/ 0 w 440303"/>
              <a:gd name="connsiteY1" fmla="*/ 92766 h 92766"/>
              <a:gd name="connsiteX2" fmla="*/ 0 w 440303"/>
              <a:gd name="connsiteY2" fmla="*/ 92766 h 92766"/>
              <a:gd name="connsiteX0" fmla="*/ 440303 w 440303"/>
              <a:gd name="connsiteY0" fmla="*/ 3219 h 95985"/>
              <a:gd name="connsiteX1" fmla="*/ 0 w 440303"/>
              <a:gd name="connsiteY1" fmla="*/ 95985 h 95985"/>
              <a:gd name="connsiteX2" fmla="*/ 315640 w 440303"/>
              <a:gd name="connsiteY2" fmla="*/ 0 h 95985"/>
              <a:gd name="connsiteX0" fmla="*/ 124663 w 124663"/>
              <a:gd name="connsiteY0" fmla="*/ 3219 h 3219"/>
              <a:gd name="connsiteX1" fmla="*/ 0 w 124663"/>
              <a:gd name="connsiteY1" fmla="*/ 0 h 3219"/>
            </a:gdLst>
            <a:ahLst/>
            <a:cxnLst>
              <a:cxn ang="0">
                <a:pos x="connsiteX0" y="connsiteY0"/>
              </a:cxn>
              <a:cxn ang="0">
                <a:pos x="connsiteX1" y="connsiteY1"/>
              </a:cxn>
            </a:cxnLst>
            <a:rect l="l" t="t" r="r" b="b"/>
            <a:pathLst>
              <a:path w="124663" h="3219">
                <a:moveTo>
                  <a:pt x="124663" y="3219"/>
                </a:moveTo>
                <a:lnTo>
                  <a:pt x="0" y="0"/>
                </a:lnTo>
              </a:path>
            </a:pathLst>
          </a:custGeom>
          <a:noFill/>
          <a:ln w="22225">
            <a:solidFill>
              <a:srgbClr val="2533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4" name="Oval 63"/>
          <p:cNvSpPr/>
          <p:nvPr/>
        </p:nvSpPr>
        <p:spPr>
          <a:xfrm>
            <a:off x="7069562" y="3898414"/>
            <a:ext cx="117580" cy="117580"/>
          </a:xfrm>
          <a:prstGeom prst="ellipse">
            <a:avLst/>
          </a:prstGeom>
          <a:solidFill>
            <a:srgbClr val="0F76BC"/>
          </a:solidFill>
          <a:ln>
            <a:solidFill>
              <a:schemeClr val="bg1"/>
            </a:solidFill>
          </a:ln>
          <a:effectLst>
            <a:outerShdw blurRad="50800" dist="38100" dir="10800000" algn="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1BD4D19A-C04C-0140-AB95-A624DF99C02B}"/>
              </a:ext>
            </a:extLst>
          </p:cNvPr>
          <p:cNvSpPr txBox="1"/>
          <p:nvPr/>
        </p:nvSpPr>
        <p:spPr>
          <a:xfrm>
            <a:off x="2500947" y="2739097"/>
            <a:ext cx="934566" cy="824841"/>
          </a:xfrm>
          <a:prstGeom prst="rect">
            <a:avLst/>
          </a:prstGeom>
          <a:noFill/>
        </p:spPr>
        <p:txBody>
          <a:bodyPr wrap="square" lIns="0" r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ZAN</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rPr>
              <a:t>Anchorage Oceanic FIR</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outerShdw blurRad="50800" dist="38100" dir="2700000" algn="tl" rotWithShape="0">
                  <a:prstClr val="black"/>
                </a:outerShdw>
              </a:effectLst>
              <a:uLnTx/>
              <a:uFillTx/>
              <a:latin typeface="Arial" charset="0"/>
              <a:ea typeface="Arial" charset="0"/>
              <a:cs typeface="Arial" charset="0"/>
            </a:endParaRPr>
          </a:p>
        </p:txBody>
      </p:sp>
      <p:sp>
        <p:nvSpPr>
          <p:cNvPr id="196" name="Rounded Rectangle 195">
            <a:extLst>
              <a:ext uri="{FF2B5EF4-FFF2-40B4-BE49-F238E27FC236}">
                <a16:creationId xmlns:a16="http://schemas.microsoft.com/office/drawing/2014/main" id="{20DEA4F5-9B66-4843-8A84-66C88D088006}"/>
              </a:ext>
            </a:extLst>
          </p:cNvPr>
          <p:cNvSpPr/>
          <p:nvPr/>
        </p:nvSpPr>
        <p:spPr bwMode="auto">
          <a:xfrm>
            <a:off x="6337910" y="5142781"/>
            <a:ext cx="1586242" cy="342701"/>
          </a:xfrm>
          <a:prstGeom prst="roundRect">
            <a:avLst>
              <a:gd name="adj" fmla="val 16073"/>
            </a:avLst>
          </a:prstGeom>
          <a:solidFill>
            <a:srgbClr val="BBC5E4"/>
          </a:solidFill>
          <a:ln w="19050">
            <a:solidFill>
              <a:srgbClr val="274270"/>
            </a:solidFill>
            <a:miter lim="800000"/>
            <a:headEnd/>
            <a:tailEnd/>
          </a:ln>
          <a:effectLst>
            <a:outerShdw blurRad="50800" dist="38100" dir="2700000" algn="tl" rotWithShape="0">
              <a:schemeClr val="tx1">
                <a:alpha val="75000"/>
              </a:schemeClr>
            </a:outerShdw>
          </a:effectLst>
          <a:scene3d>
            <a:camera prst="orthographicFront"/>
            <a:lightRig rig="threePt" dir="t"/>
          </a:scene3d>
          <a:sp3d>
            <a:bevelT w="50800" h="50800"/>
          </a:sp3d>
        </p:spPr>
        <p:txBody>
          <a:bodyPr lIns="27432" tIns="45720" rIns="27432" bIns="18288" anchor="t"/>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400" b="1"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rPr>
              <a:t>Work We Do</a:t>
            </a:r>
          </a:p>
        </p:txBody>
      </p:sp>
      <p:sp>
        <p:nvSpPr>
          <p:cNvPr id="197" name="Rounded Rectangle 196">
            <a:extLst>
              <a:ext uri="{FF2B5EF4-FFF2-40B4-BE49-F238E27FC236}">
                <a16:creationId xmlns:a16="http://schemas.microsoft.com/office/drawing/2014/main" id="{68D876AF-70A5-DA46-B115-DA123FC587EA}"/>
              </a:ext>
            </a:extLst>
          </p:cNvPr>
          <p:cNvSpPr/>
          <p:nvPr/>
        </p:nvSpPr>
        <p:spPr bwMode="auto">
          <a:xfrm>
            <a:off x="5193526" y="5397271"/>
            <a:ext cx="3874274" cy="546329"/>
          </a:xfrm>
          <a:prstGeom prst="roundRect">
            <a:avLst>
              <a:gd name="adj" fmla="val 11078"/>
            </a:avLst>
          </a:prstGeom>
          <a:solidFill>
            <a:srgbClr val="E4E8F3"/>
          </a:solidFill>
          <a:ln w="19050">
            <a:solidFill>
              <a:srgbClr val="274270"/>
            </a:solidFill>
            <a:miter lim="800000"/>
            <a:headEnd/>
            <a:tailEnd/>
          </a:ln>
          <a:effectLst>
            <a:outerShdw blurRad="50800" dist="38100" dir="2700000" algn="tl" rotWithShape="0">
              <a:schemeClr val="tx1">
                <a:alpha val="75000"/>
              </a:schemeClr>
            </a:outerShdw>
          </a:effectLst>
          <a:scene3d>
            <a:camera prst="orthographicFront"/>
            <a:lightRig rig="threePt" dir="t"/>
          </a:scene3d>
          <a:sp3d>
            <a:bevelT w="50800" h="50800"/>
          </a:sp3d>
        </p:spPr>
        <p:txBody>
          <a:bodyPr lIns="27432" tIns="18288" rIns="27432" bIns="18288" anchor="t"/>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400" b="1"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endParaRPr>
          </a:p>
        </p:txBody>
      </p:sp>
      <p:grpSp>
        <p:nvGrpSpPr>
          <p:cNvPr id="198" name="Group 197">
            <a:extLst>
              <a:ext uri="{FF2B5EF4-FFF2-40B4-BE49-F238E27FC236}">
                <a16:creationId xmlns:a16="http://schemas.microsoft.com/office/drawing/2014/main" id="{2B5AB0FF-B01A-6C40-8A96-EF1DC17B124B}"/>
              </a:ext>
            </a:extLst>
          </p:cNvPr>
          <p:cNvGrpSpPr/>
          <p:nvPr/>
        </p:nvGrpSpPr>
        <p:grpSpPr>
          <a:xfrm>
            <a:off x="5247632" y="5500645"/>
            <a:ext cx="3766798" cy="339580"/>
            <a:chOff x="5114357" y="5410200"/>
            <a:chExt cx="3816650" cy="339580"/>
          </a:xfrm>
        </p:grpSpPr>
        <p:sp>
          <p:nvSpPr>
            <p:cNvPr id="199" name="TextBox 198">
              <a:extLst>
                <a:ext uri="{FF2B5EF4-FFF2-40B4-BE49-F238E27FC236}">
                  <a16:creationId xmlns:a16="http://schemas.microsoft.com/office/drawing/2014/main" id="{F21BA11D-6B48-2348-90FF-AFCED4BA41A9}"/>
                </a:ext>
              </a:extLst>
            </p:cNvPr>
            <p:cNvSpPr txBox="1"/>
            <p:nvPr/>
          </p:nvSpPr>
          <p:spPr>
            <a:xfrm>
              <a:off x="5114357" y="5410200"/>
              <a:ext cx="787074" cy="339580"/>
            </a:xfrm>
            <a:prstGeom prst="rect">
              <a:avLst/>
            </a:prstGeom>
            <a:noFill/>
            <a:effectLst>
              <a:outerShdw blurRad="25400" dist="12700" dir="2700000" algn="tl" rotWithShape="0">
                <a:srgbClr val="FFFFFF"/>
              </a:outerShdw>
            </a:effectLst>
          </p:spPr>
          <p:txBody>
            <a:bodyPr wrap="square" lIns="0" tIns="0" rIns="0" bIns="0" rtlCol="0">
              <a:spAutoFit/>
            </a:bodyPr>
            <a:lstStyle/>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1200" b="0"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rPr>
                <a:t>Develop</a:t>
              </a:r>
            </a:p>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1200" b="0"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rPr>
                <a:t>Concept</a:t>
              </a:r>
            </a:p>
          </p:txBody>
        </p:sp>
        <p:sp>
          <p:nvSpPr>
            <p:cNvPr id="200" name="Arrow: Chevron 10">
              <a:extLst>
                <a:ext uri="{FF2B5EF4-FFF2-40B4-BE49-F238E27FC236}">
                  <a16:creationId xmlns:a16="http://schemas.microsoft.com/office/drawing/2014/main" id="{9F3F20CD-3827-8E4D-983C-D6EF0B9CE616}"/>
                </a:ext>
              </a:extLst>
            </p:cNvPr>
            <p:cNvSpPr/>
            <p:nvPr/>
          </p:nvSpPr>
          <p:spPr>
            <a:xfrm>
              <a:off x="5877538" y="5430836"/>
              <a:ext cx="182221" cy="298308"/>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TextBox 200">
              <a:extLst>
                <a:ext uri="{FF2B5EF4-FFF2-40B4-BE49-F238E27FC236}">
                  <a16:creationId xmlns:a16="http://schemas.microsoft.com/office/drawing/2014/main" id="{28C6C344-DD59-E244-B55D-64C983B7AB0B}"/>
                </a:ext>
              </a:extLst>
            </p:cNvPr>
            <p:cNvSpPr txBox="1"/>
            <p:nvPr/>
          </p:nvSpPr>
          <p:spPr>
            <a:xfrm>
              <a:off x="6035866" y="5417522"/>
              <a:ext cx="1380353" cy="324937"/>
            </a:xfrm>
            <a:prstGeom prst="rect">
              <a:avLst/>
            </a:prstGeom>
            <a:noFill/>
            <a:effectLst>
              <a:outerShdw blurRad="25400" dist="12700" dir="2700000" algn="tl" rotWithShape="0">
                <a:srgbClr val="FFFFFF"/>
              </a:outerShdw>
            </a:effectLst>
          </p:spPr>
          <p:txBody>
            <a:bodyPr wrap="square" lIns="0" tIns="0" rIns="0" bIns="0" rtlCol="0">
              <a:spAutoFit/>
            </a:bodyPr>
            <a:lstStyle/>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1200" b="0"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rPr>
                <a:t>Evolve Solution/ Technology</a:t>
              </a:r>
            </a:p>
          </p:txBody>
        </p:sp>
        <p:sp>
          <p:nvSpPr>
            <p:cNvPr id="202" name="Arrow: Chevron 10">
              <a:extLst>
                <a:ext uri="{FF2B5EF4-FFF2-40B4-BE49-F238E27FC236}">
                  <a16:creationId xmlns:a16="http://schemas.microsoft.com/office/drawing/2014/main" id="{E8371AD1-2F67-1645-B729-797FEC22E3C7}"/>
                </a:ext>
              </a:extLst>
            </p:cNvPr>
            <p:cNvSpPr/>
            <p:nvPr/>
          </p:nvSpPr>
          <p:spPr>
            <a:xfrm>
              <a:off x="7392326" y="5430836"/>
              <a:ext cx="182221" cy="298308"/>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TextBox 202">
              <a:extLst>
                <a:ext uri="{FF2B5EF4-FFF2-40B4-BE49-F238E27FC236}">
                  <a16:creationId xmlns:a16="http://schemas.microsoft.com/office/drawing/2014/main" id="{D2F38803-CFA3-3047-B11A-028AE3B7D07C}"/>
                </a:ext>
              </a:extLst>
            </p:cNvPr>
            <p:cNvSpPr txBox="1"/>
            <p:nvPr/>
          </p:nvSpPr>
          <p:spPr>
            <a:xfrm>
              <a:off x="7550654" y="5417522"/>
              <a:ext cx="1380353" cy="324937"/>
            </a:xfrm>
            <a:prstGeom prst="rect">
              <a:avLst/>
            </a:prstGeom>
            <a:noFill/>
            <a:effectLst>
              <a:outerShdw blurRad="25400" dist="12700" dir="2700000" algn="tl" rotWithShape="0">
                <a:srgbClr val="FFFFFF"/>
              </a:outerShdw>
            </a:effectLst>
          </p:spPr>
          <p:txBody>
            <a:bodyPr wrap="square" lIns="0" tIns="0" rIns="0" bIns="0" rtlCol="0">
              <a:spAutoFit/>
            </a:bodyPr>
            <a:lstStyle/>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1200" b="0"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rPr>
                <a:t>Improve Oceanic Operations</a:t>
              </a:r>
            </a:p>
          </p:txBody>
        </p:sp>
      </p:grpSp>
      <p:sp>
        <p:nvSpPr>
          <p:cNvPr id="204" name="Rounded Rectangle 203">
            <a:extLst>
              <a:ext uri="{FF2B5EF4-FFF2-40B4-BE49-F238E27FC236}">
                <a16:creationId xmlns:a16="http://schemas.microsoft.com/office/drawing/2014/main" id="{58106381-F9AF-4343-8937-A1417009E07F}"/>
              </a:ext>
            </a:extLst>
          </p:cNvPr>
          <p:cNvSpPr/>
          <p:nvPr/>
        </p:nvSpPr>
        <p:spPr bwMode="auto">
          <a:xfrm>
            <a:off x="461666" y="636337"/>
            <a:ext cx="1586242" cy="342701"/>
          </a:xfrm>
          <a:prstGeom prst="roundRect">
            <a:avLst>
              <a:gd name="adj" fmla="val 16073"/>
            </a:avLst>
          </a:prstGeom>
          <a:solidFill>
            <a:srgbClr val="BBC5E4"/>
          </a:solidFill>
          <a:ln w="19050">
            <a:solidFill>
              <a:srgbClr val="274270"/>
            </a:solidFill>
            <a:miter lim="800000"/>
            <a:headEnd/>
            <a:tailEnd/>
          </a:ln>
          <a:effectLst>
            <a:outerShdw blurRad="50800" dist="38100" dir="2700000" algn="tl" rotWithShape="0">
              <a:schemeClr val="tx1">
                <a:alpha val="75000"/>
              </a:schemeClr>
            </a:outerShdw>
          </a:effectLst>
          <a:scene3d>
            <a:camera prst="orthographicFront"/>
            <a:lightRig rig="threePt" dir="t"/>
          </a:scene3d>
          <a:sp3d>
            <a:bevelT w="50800" h="50800"/>
          </a:sp3d>
        </p:spPr>
        <p:txBody>
          <a:bodyPr lIns="27432" tIns="45720" rIns="27432" bIns="18288" anchor="t"/>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400" b="1"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rPr>
              <a:t>Core Elements</a:t>
            </a:r>
          </a:p>
        </p:txBody>
      </p:sp>
      <p:sp>
        <p:nvSpPr>
          <p:cNvPr id="205" name="Rounded Rectangle 204">
            <a:extLst>
              <a:ext uri="{FF2B5EF4-FFF2-40B4-BE49-F238E27FC236}">
                <a16:creationId xmlns:a16="http://schemas.microsoft.com/office/drawing/2014/main" id="{EBBCCA4E-66B9-D842-A7B3-CD75353C2D09}"/>
              </a:ext>
            </a:extLst>
          </p:cNvPr>
          <p:cNvSpPr/>
          <p:nvPr/>
        </p:nvSpPr>
        <p:spPr bwMode="auto">
          <a:xfrm>
            <a:off x="63831" y="914401"/>
            <a:ext cx="2381913" cy="1705704"/>
          </a:xfrm>
          <a:prstGeom prst="roundRect">
            <a:avLst>
              <a:gd name="adj" fmla="val 3432"/>
            </a:avLst>
          </a:prstGeom>
          <a:solidFill>
            <a:srgbClr val="E4E8F3"/>
          </a:solidFill>
          <a:ln w="19050">
            <a:solidFill>
              <a:srgbClr val="274270"/>
            </a:solidFill>
            <a:miter lim="800000"/>
            <a:headEnd/>
            <a:tailEnd/>
          </a:ln>
          <a:effectLst>
            <a:outerShdw blurRad="50800" dist="38100" dir="2700000" algn="tl" rotWithShape="0">
              <a:schemeClr val="tx1">
                <a:alpha val="75000"/>
              </a:schemeClr>
            </a:outerShdw>
          </a:effectLst>
          <a:scene3d>
            <a:camera prst="orthographicFront"/>
            <a:lightRig rig="threePt" dir="t"/>
          </a:scene3d>
          <a:sp3d>
            <a:bevelT w="50800" h="50800"/>
          </a:sp3d>
        </p:spPr>
        <p:txBody>
          <a:bodyPr lIns="27432" tIns="18288" rIns="27432" bIns="18288" anchor="t"/>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400" b="1" i="0" u="none" strike="noStrike" kern="1200" cap="none" spc="0" normalizeH="0" baseline="0" noProof="0">
              <a:ln>
                <a:noFill/>
              </a:ln>
              <a:solidFill>
                <a:srgbClr val="062D54"/>
              </a:solidFill>
              <a:effectLst/>
              <a:uLnTx/>
              <a:uFillTx/>
              <a:latin typeface="Arial" panose="020B0604020202020204" pitchFamily="34" charset="0"/>
              <a:ea typeface="+mn-ea"/>
              <a:cs typeface="Arial" panose="020B0604020202020204" pitchFamily="34" charset="0"/>
            </a:endParaRPr>
          </a:p>
        </p:txBody>
      </p:sp>
      <p:grpSp>
        <p:nvGrpSpPr>
          <p:cNvPr id="206" name="Group 205">
            <a:extLst>
              <a:ext uri="{FF2B5EF4-FFF2-40B4-BE49-F238E27FC236}">
                <a16:creationId xmlns:a16="http://schemas.microsoft.com/office/drawing/2014/main" id="{6423F3B7-D0A1-8942-8B28-4C700D40D0CB}"/>
              </a:ext>
            </a:extLst>
          </p:cNvPr>
          <p:cNvGrpSpPr/>
          <p:nvPr/>
        </p:nvGrpSpPr>
        <p:grpSpPr>
          <a:xfrm>
            <a:off x="152400" y="961108"/>
            <a:ext cx="2241269" cy="1565753"/>
            <a:chOff x="154913" y="961108"/>
            <a:chExt cx="2241269" cy="1565753"/>
          </a:xfrm>
        </p:grpSpPr>
        <p:sp>
          <p:nvSpPr>
            <p:cNvPr id="207" name="Rectangle 206">
              <a:extLst>
                <a:ext uri="{FF2B5EF4-FFF2-40B4-BE49-F238E27FC236}">
                  <a16:creationId xmlns:a16="http://schemas.microsoft.com/office/drawing/2014/main" id="{1BCE38D1-FF4B-794C-9599-BC924FE900C3}"/>
                </a:ext>
              </a:extLst>
            </p:cNvPr>
            <p:cNvSpPr/>
            <p:nvPr/>
          </p:nvSpPr>
          <p:spPr>
            <a:xfrm>
              <a:off x="416736" y="994659"/>
              <a:ext cx="1979446" cy="350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 bIns="18288" rtlCol="0" anchor="t">
              <a:spAutoFit/>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kumimoji="0" lang="en-US" sz="1200" b="0" i="0" u="none" strike="noStrike" kern="1200" cap="none" spc="0" normalizeH="0" baseline="0" noProof="0">
                  <a:ln>
                    <a:noFill/>
                  </a:ln>
                  <a:solidFill>
                    <a:srgbClr val="1F497D"/>
                  </a:solidFill>
                  <a:effectLst/>
                  <a:uLnTx/>
                  <a:uFillTx/>
                  <a:latin typeface="Arial" panose="020B0604020202020204"/>
                  <a:ea typeface="+mn-ea"/>
                  <a:cs typeface="+mn-cs"/>
                </a:rPr>
                <a:t>Enhanced Communications equivalent to VHF</a:t>
              </a:r>
            </a:p>
          </p:txBody>
        </p:sp>
        <p:sp>
          <p:nvSpPr>
            <p:cNvPr id="208" name="Rectangle 207">
              <a:extLst>
                <a:ext uri="{FF2B5EF4-FFF2-40B4-BE49-F238E27FC236}">
                  <a16:creationId xmlns:a16="http://schemas.microsoft.com/office/drawing/2014/main" id="{4063363F-56BF-704D-861C-788C01E018D9}"/>
                </a:ext>
              </a:extLst>
            </p:cNvPr>
            <p:cNvSpPr/>
            <p:nvPr/>
          </p:nvSpPr>
          <p:spPr>
            <a:xfrm>
              <a:off x="417691" y="1408130"/>
              <a:ext cx="1978175" cy="350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 bIns="18288" rtlCol="0" anchor="t">
              <a:spAutoFit/>
            </a:bodyPr>
            <a:lstStyle/>
            <a:p>
              <a:pPr marL="0" marR="0" lvl="0" indent="0" algn="l" defTabSz="914400" rtl="0" eaLnBrk="1" fontAlgn="auto" latinLnBrk="0" hangingPunct="1">
                <a:lnSpc>
                  <a:spcPct val="85000"/>
                </a:lnSpc>
                <a:spcBef>
                  <a:spcPts val="300"/>
                </a:spcBef>
                <a:spcAft>
                  <a:spcPts val="300"/>
                </a:spcAft>
                <a:buClrTx/>
                <a:buSzTx/>
                <a:buFontTx/>
                <a:buNone/>
                <a:tabLst/>
                <a:defRPr/>
              </a:pPr>
              <a:r>
                <a:rPr kumimoji="0" lang="en-US" sz="1200" b="0" i="0" u="none" strike="noStrike" kern="1200" cap="none" spc="0" normalizeH="0" baseline="0" noProof="0">
                  <a:ln>
                    <a:noFill/>
                  </a:ln>
                  <a:solidFill>
                    <a:srgbClr val="1F497D"/>
                  </a:solidFill>
                  <a:effectLst/>
                  <a:uLnTx/>
                  <a:uFillTx/>
                  <a:latin typeface="Arial" panose="020B0604020202020204"/>
                  <a:ea typeface="+mn-ea"/>
                  <a:cs typeface="+mn-cs"/>
                </a:rPr>
                <a:t>Enhanced Surveillance similar to terrestrial ADS-B</a:t>
              </a:r>
            </a:p>
          </p:txBody>
        </p:sp>
        <p:sp>
          <p:nvSpPr>
            <p:cNvPr id="209" name="Oval 208">
              <a:extLst>
                <a:ext uri="{FF2B5EF4-FFF2-40B4-BE49-F238E27FC236}">
                  <a16:creationId xmlns:a16="http://schemas.microsoft.com/office/drawing/2014/main" id="{E11D0A37-3740-414D-9011-01C09E9A80B4}"/>
                </a:ext>
              </a:extLst>
            </p:cNvPr>
            <p:cNvSpPr/>
            <p:nvPr/>
          </p:nvSpPr>
          <p:spPr>
            <a:xfrm>
              <a:off x="154913" y="1374579"/>
              <a:ext cx="213696" cy="213696"/>
            </a:xfrm>
            <a:prstGeom prst="ellipse">
              <a:avLst/>
            </a:prstGeom>
            <a:solidFill>
              <a:schemeClr val="bg1"/>
            </a:solidFill>
            <a:ln w="158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2</a:t>
              </a:r>
            </a:p>
          </p:txBody>
        </p:sp>
        <p:sp>
          <p:nvSpPr>
            <p:cNvPr id="210" name="Oval 209">
              <a:extLst>
                <a:ext uri="{FF2B5EF4-FFF2-40B4-BE49-F238E27FC236}">
                  <a16:creationId xmlns:a16="http://schemas.microsoft.com/office/drawing/2014/main" id="{7EEB6FB2-5658-4D44-BAF8-7E16EEF702D5}"/>
                </a:ext>
              </a:extLst>
            </p:cNvPr>
            <p:cNvSpPr/>
            <p:nvPr/>
          </p:nvSpPr>
          <p:spPr>
            <a:xfrm>
              <a:off x="154913" y="961108"/>
              <a:ext cx="213696" cy="213696"/>
            </a:xfrm>
            <a:prstGeom prst="ellipse">
              <a:avLst/>
            </a:prstGeom>
            <a:solidFill>
              <a:schemeClr val="bg1"/>
            </a:solidFill>
            <a:ln w="158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1</a:t>
              </a:r>
            </a:p>
          </p:txBody>
        </p:sp>
        <p:sp>
          <p:nvSpPr>
            <p:cNvPr id="211" name="Rectangle 210">
              <a:extLst>
                <a:ext uri="{FF2B5EF4-FFF2-40B4-BE49-F238E27FC236}">
                  <a16:creationId xmlns:a16="http://schemas.microsoft.com/office/drawing/2014/main" id="{C2FAA916-BF7F-B54A-8AAD-BF2BE1A1F9DB}"/>
                </a:ext>
              </a:extLst>
            </p:cNvPr>
            <p:cNvSpPr/>
            <p:nvPr/>
          </p:nvSpPr>
          <p:spPr>
            <a:xfrm>
              <a:off x="416736" y="1821601"/>
              <a:ext cx="1979446" cy="19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 bIns="18288" rtlCol="0" anchor="t">
              <a:spAutoFit/>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kumimoji="0" lang="en-US" sz="1200" b="0" i="0" u="none" strike="noStrike" kern="1200" cap="none" spc="0" normalizeH="0" baseline="0" noProof="0">
                  <a:ln>
                    <a:noFill/>
                  </a:ln>
                  <a:solidFill>
                    <a:srgbClr val="1F497D"/>
                  </a:solidFill>
                  <a:effectLst/>
                  <a:uLnTx/>
                  <a:uFillTx/>
                  <a:latin typeface="Arial" panose="020B0604020202020204"/>
                  <a:ea typeface="+mn-ea"/>
                  <a:cs typeface="+mn-cs"/>
                </a:rPr>
                <a:t>Use of weather products</a:t>
              </a:r>
            </a:p>
          </p:txBody>
        </p:sp>
        <p:sp>
          <p:nvSpPr>
            <p:cNvPr id="212" name="Rectangle 211">
              <a:extLst>
                <a:ext uri="{FF2B5EF4-FFF2-40B4-BE49-F238E27FC236}">
                  <a16:creationId xmlns:a16="http://schemas.microsoft.com/office/drawing/2014/main" id="{3EBF0E4E-7208-4244-91B2-B387F44C78A3}"/>
                </a:ext>
              </a:extLst>
            </p:cNvPr>
            <p:cNvSpPr/>
            <p:nvPr/>
          </p:nvSpPr>
          <p:spPr>
            <a:xfrm>
              <a:off x="417691" y="2078106"/>
              <a:ext cx="1978175" cy="19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 bIns="18288" rtlCol="0" anchor="t">
              <a:spAutoFit/>
            </a:bodyPr>
            <a:lstStyle/>
            <a:p>
              <a:pPr marL="0" marR="0" lvl="0" indent="0" algn="l" defTabSz="914400" rtl="0" eaLnBrk="1" fontAlgn="auto" latinLnBrk="0" hangingPunct="1">
                <a:lnSpc>
                  <a:spcPct val="85000"/>
                </a:lnSpc>
                <a:spcBef>
                  <a:spcPts val="300"/>
                </a:spcBef>
                <a:spcAft>
                  <a:spcPts val="300"/>
                </a:spcAft>
                <a:buClrTx/>
                <a:buSzTx/>
                <a:buFontTx/>
                <a:buNone/>
                <a:tabLst/>
                <a:defRPr/>
              </a:pPr>
              <a:r>
                <a:rPr kumimoji="0" lang="en-US" sz="1200" b="0" i="0" u="none" strike="noStrike" kern="1200" cap="none" spc="0" normalizeH="0" baseline="0" noProof="0">
                  <a:ln>
                    <a:noFill/>
                  </a:ln>
                  <a:solidFill>
                    <a:srgbClr val="1F497D"/>
                  </a:solidFill>
                  <a:effectLst/>
                  <a:uLnTx/>
                  <a:uFillTx/>
                  <a:latin typeface="Arial" panose="020B0604020202020204"/>
                  <a:ea typeface="+mn-ea"/>
                  <a:cs typeface="+mn-cs"/>
                </a:rPr>
                <a:t>Route structure optimization</a:t>
              </a:r>
            </a:p>
          </p:txBody>
        </p:sp>
        <p:sp>
          <p:nvSpPr>
            <p:cNvPr id="213" name="Oval 212">
              <a:extLst>
                <a:ext uri="{FF2B5EF4-FFF2-40B4-BE49-F238E27FC236}">
                  <a16:creationId xmlns:a16="http://schemas.microsoft.com/office/drawing/2014/main" id="{9818446A-769B-BE44-A39F-7E70FBD59CC5}"/>
                </a:ext>
              </a:extLst>
            </p:cNvPr>
            <p:cNvSpPr/>
            <p:nvPr/>
          </p:nvSpPr>
          <p:spPr>
            <a:xfrm>
              <a:off x="154913" y="2044555"/>
              <a:ext cx="213696" cy="213696"/>
            </a:xfrm>
            <a:prstGeom prst="ellipse">
              <a:avLst/>
            </a:prstGeom>
            <a:solidFill>
              <a:schemeClr val="bg1"/>
            </a:solidFill>
            <a:ln w="158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4</a:t>
              </a:r>
            </a:p>
          </p:txBody>
        </p:sp>
        <p:sp>
          <p:nvSpPr>
            <p:cNvPr id="214" name="Oval 213">
              <a:extLst>
                <a:ext uri="{FF2B5EF4-FFF2-40B4-BE49-F238E27FC236}">
                  <a16:creationId xmlns:a16="http://schemas.microsoft.com/office/drawing/2014/main" id="{9C3055B0-2A6C-0D4A-A5E6-232919E4DCB7}"/>
                </a:ext>
              </a:extLst>
            </p:cNvPr>
            <p:cNvSpPr/>
            <p:nvPr/>
          </p:nvSpPr>
          <p:spPr>
            <a:xfrm>
              <a:off x="154913" y="1788050"/>
              <a:ext cx="213696" cy="213696"/>
            </a:xfrm>
            <a:prstGeom prst="ellipse">
              <a:avLst/>
            </a:prstGeom>
            <a:solidFill>
              <a:schemeClr val="bg1"/>
            </a:solidFill>
            <a:ln w="158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3</a:t>
              </a:r>
            </a:p>
          </p:txBody>
        </p:sp>
        <p:sp>
          <p:nvSpPr>
            <p:cNvPr id="215" name="Rectangle 214">
              <a:extLst>
                <a:ext uri="{FF2B5EF4-FFF2-40B4-BE49-F238E27FC236}">
                  <a16:creationId xmlns:a16="http://schemas.microsoft.com/office/drawing/2014/main" id="{A66DA251-FB84-DC45-AE31-19B92D5C36FD}"/>
                </a:ext>
              </a:extLst>
            </p:cNvPr>
            <p:cNvSpPr/>
            <p:nvPr/>
          </p:nvSpPr>
          <p:spPr>
            <a:xfrm>
              <a:off x="417691" y="2332962"/>
              <a:ext cx="1978175" cy="19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 bIns="18288" rtlCol="0" anchor="t">
              <a:spAutoFit/>
            </a:bodyPr>
            <a:lstStyle/>
            <a:p>
              <a:pPr marL="0" marR="0" lvl="0" indent="0" algn="l" defTabSz="914400" rtl="0" eaLnBrk="1" fontAlgn="auto" latinLnBrk="0" hangingPunct="1">
                <a:lnSpc>
                  <a:spcPct val="85000"/>
                </a:lnSpc>
                <a:spcBef>
                  <a:spcPts val="300"/>
                </a:spcBef>
                <a:spcAft>
                  <a:spcPts val="300"/>
                </a:spcAft>
                <a:buClrTx/>
                <a:buSzTx/>
                <a:buFontTx/>
                <a:buNone/>
                <a:tabLst/>
                <a:defRPr/>
              </a:pPr>
              <a:r>
                <a:rPr kumimoji="0" lang="en-US" sz="1200" b="0" i="0" u="none" strike="noStrike" kern="1200" cap="none" spc="0" normalizeH="0" baseline="0" noProof="0">
                  <a:ln>
                    <a:noFill/>
                  </a:ln>
                  <a:solidFill>
                    <a:srgbClr val="1F497D"/>
                  </a:solidFill>
                  <a:effectLst/>
                  <a:uLnTx/>
                  <a:uFillTx/>
                  <a:latin typeface="Arial" panose="020B0604020202020204"/>
                  <a:ea typeface="+mn-ea"/>
                  <a:cs typeface="+mn-cs"/>
                </a:rPr>
                <a:t>ANSP harmonization</a:t>
              </a:r>
            </a:p>
          </p:txBody>
        </p:sp>
        <p:sp>
          <p:nvSpPr>
            <p:cNvPr id="216" name="Oval 215">
              <a:extLst>
                <a:ext uri="{FF2B5EF4-FFF2-40B4-BE49-F238E27FC236}">
                  <a16:creationId xmlns:a16="http://schemas.microsoft.com/office/drawing/2014/main" id="{4CEB8C97-A138-F041-8744-7C5833AF17AE}"/>
                </a:ext>
              </a:extLst>
            </p:cNvPr>
            <p:cNvSpPr/>
            <p:nvPr/>
          </p:nvSpPr>
          <p:spPr>
            <a:xfrm>
              <a:off x="154913" y="2299411"/>
              <a:ext cx="213696" cy="213696"/>
            </a:xfrm>
            <a:prstGeom prst="ellipse">
              <a:avLst/>
            </a:prstGeom>
            <a:solidFill>
              <a:schemeClr val="bg1"/>
            </a:solidFill>
            <a:ln w="158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5</a:t>
              </a:r>
            </a:p>
          </p:txBody>
        </p:sp>
      </p:grpSp>
      <p:cxnSp>
        <p:nvCxnSpPr>
          <p:cNvPr id="217" name="Straight Arrow Connector 216">
            <a:extLst>
              <a:ext uri="{FF2B5EF4-FFF2-40B4-BE49-F238E27FC236}">
                <a16:creationId xmlns:a16="http://schemas.microsoft.com/office/drawing/2014/main" id="{5C028E47-BA92-3D42-8946-E5E13CA68504}"/>
              </a:ext>
            </a:extLst>
          </p:cNvPr>
          <p:cNvCxnSpPr>
            <a:cxnSpLocks/>
          </p:cNvCxnSpPr>
          <p:nvPr/>
        </p:nvCxnSpPr>
        <p:spPr>
          <a:xfrm>
            <a:off x="6697785" y="3200400"/>
            <a:ext cx="220808" cy="435166"/>
          </a:xfrm>
          <a:prstGeom prst="straightConnector1">
            <a:avLst/>
          </a:prstGeom>
          <a:ln w="38100">
            <a:solidFill>
              <a:schemeClr val="bg1"/>
            </a:solidFill>
            <a:tailEnd type="stealth"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2517E0D9-7A47-4143-96F5-98A66892B4FA}"/>
              </a:ext>
            </a:extLst>
          </p:cNvPr>
          <p:cNvCxnSpPr>
            <a:cxnSpLocks/>
          </p:cNvCxnSpPr>
          <p:nvPr/>
        </p:nvCxnSpPr>
        <p:spPr>
          <a:xfrm flipH="1">
            <a:off x="5193527" y="3227942"/>
            <a:ext cx="441365" cy="670472"/>
          </a:xfrm>
          <a:prstGeom prst="straightConnector1">
            <a:avLst/>
          </a:prstGeom>
          <a:ln w="38100">
            <a:solidFill>
              <a:schemeClr val="bg1"/>
            </a:solidFill>
            <a:tailEnd type="stealth"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8EA6B16D-3509-1A43-A073-A5028B4D9BFC}"/>
              </a:ext>
            </a:extLst>
          </p:cNvPr>
          <p:cNvCxnSpPr>
            <a:cxnSpLocks/>
          </p:cNvCxnSpPr>
          <p:nvPr/>
        </p:nvCxnSpPr>
        <p:spPr>
          <a:xfrm flipH="1">
            <a:off x="4079262" y="2526861"/>
            <a:ext cx="949525" cy="169046"/>
          </a:xfrm>
          <a:prstGeom prst="straightConnector1">
            <a:avLst/>
          </a:prstGeom>
          <a:ln w="38100">
            <a:solidFill>
              <a:schemeClr val="bg1"/>
            </a:solidFill>
            <a:tailEnd type="stealth"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53" name="Title 1">
            <a:extLst>
              <a:ext uri="{FF2B5EF4-FFF2-40B4-BE49-F238E27FC236}">
                <a16:creationId xmlns:a16="http://schemas.microsoft.com/office/drawing/2014/main" id="{D574BC5D-466A-4B74-BC26-191F112AEDDA}"/>
              </a:ext>
            </a:extLst>
          </p:cNvPr>
          <p:cNvSpPr txBox="1">
            <a:spLocks noChangeArrowheads="1"/>
          </p:cNvSpPr>
          <p:nvPr/>
        </p:nvSpPr>
        <p:spPr bwMode="auto">
          <a:xfrm>
            <a:off x="414223" y="-8140"/>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S PGothic" pitchFamily="34" charset="-128"/>
                <a:cs typeface="ＭＳ Ｐゴシック" pitchFamily="-104" charset="-128"/>
              </a:defRPr>
            </a:lvl1pPr>
            <a:lvl2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2pPr>
            <a:lvl3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3pPr>
            <a:lvl4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4pPr>
            <a:lvl5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pitchFamily="-104" charset="-128"/>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a:ln>
                  <a:noFill/>
                </a:ln>
                <a:solidFill>
                  <a:srgbClr val="1D2F68"/>
                </a:solidFill>
                <a:effectLst/>
                <a:uLnTx/>
                <a:uFillTx/>
                <a:latin typeface="Arial (Headings)"/>
                <a:ea typeface="MS PGothic" pitchFamily="34" charset="-128"/>
              </a:rPr>
              <a:t>Future Oceanic Concepts (Long-term)</a:t>
            </a:r>
            <a:endParaRPr kumimoji="0" lang="en-US" altLang="en-US" sz="4000" b="1" i="0" u="none" strike="noStrike" kern="0" cap="none" spc="0" normalizeH="0" baseline="0" noProof="0">
              <a:ln>
                <a:noFill/>
              </a:ln>
              <a:solidFill>
                <a:srgbClr val="FF0000"/>
              </a:solidFill>
              <a:effectLst/>
              <a:uLnTx/>
              <a:uFillTx/>
              <a:latin typeface="Arial"/>
              <a:ea typeface="MS PGothic" pitchFamily="34" charset="-128"/>
            </a:endParaRPr>
          </a:p>
        </p:txBody>
      </p:sp>
      <p:pic>
        <p:nvPicPr>
          <p:cNvPr id="44" name="Picture 43">
            <a:extLst>
              <a:ext uri="{FF2B5EF4-FFF2-40B4-BE49-F238E27FC236}">
                <a16:creationId xmlns:a16="http://schemas.microsoft.com/office/drawing/2014/main" id="{A45A8C4D-7C08-403C-A33C-684348E643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8787" y="1204711"/>
            <a:ext cx="2176883" cy="21410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73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335756" y="228600"/>
            <a:ext cx="8472488" cy="609600"/>
          </a:xfrm>
        </p:spPr>
        <p:txBody>
          <a:bodyPr/>
          <a:lstStyle/>
          <a:p>
            <a:r>
              <a:rPr lang="en-US" altLang="en-US" sz="3200">
                <a:latin typeface="Arial (Headings)"/>
              </a:rPr>
              <a:t>Future Oceanic Concepts (Long-term)</a:t>
            </a:r>
            <a:endParaRPr lang="en-US" altLang="en-US">
              <a:solidFill>
                <a:srgbClr val="FF0000"/>
              </a:solidFill>
            </a:endParaRPr>
          </a:p>
        </p:txBody>
      </p:sp>
      <p:sp>
        <p:nvSpPr>
          <p:cNvPr id="7171" name="Content Placeholder 2"/>
          <p:cNvSpPr>
            <a:spLocks noGrp="1" noChangeArrowheads="1"/>
          </p:cNvSpPr>
          <p:nvPr>
            <p:ph idx="1"/>
          </p:nvPr>
        </p:nvSpPr>
        <p:spPr>
          <a:xfrm>
            <a:off x="471487" y="915498"/>
            <a:ext cx="8243887" cy="4836034"/>
          </a:xfrm>
        </p:spPr>
        <p:txBody>
          <a:bodyPr/>
          <a:lstStyle/>
          <a:p>
            <a:pPr>
              <a:spcBef>
                <a:spcPts val="600"/>
              </a:spcBef>
            </a:pPr>
            <a:r>
              <a:rPr lang="en-US" altLang="en-US" sz="2200" dirty="0">
                <a:latin typeface="Arial  "/>
              </a:rPr>
              <a:t>Scope:</a:t>
            </a:r>
          </a:p>
          <a:p>
            <a:pPr lvl="1">
              <a:spcBef>
                <a:spcPts val="300"/>
              </a:spcBef>
              <a:buFont typeface="Arial" panose="020B0604020202020204" pitchFamily="34" charset="0"/>
              <a:buChar char="–"/>
              <a:defRPr/>
            </a:pPr>
            <a:r>
              <a:rPr lang="en-US" sz="1800" kern="1200" dirty="0">
                <a:solidFill>
                  <a:schemeClr val="dk1"/>
                </a:solidFill>
              </a:rPr>
              <a:t>Develop a new concept for oceanic operations that assumes the availability of SBA and enhanced communication in the ocean</a:t>
            </a:r>
          </a:p>
          <a:p>
            <a:pPr lvl="1">
              <a:spcBef>
                <a:spcPts val="300"/>
              </a:spcBef>
              <a:buFont typeface="Arial" panose="020B0604020202020204" pitchFamily="34" charset="0"/>
              <a:buChar char="–"/>
              <a:defRPr/>
            </a:pPr>
            <a:r>
              <a:rPr lang="en-US" sz="1800" kern="1200" dirty="0">
                <a:solidFill>
                  <a:schemeClr val="dk1"/>
                </a:solidFill>
              </a:rPr>
              <a:t>Explore strategies to accelerate the implementation of enhanced communications (similar to terrestrial communication) that, when combined with enhanced surveillance, could deliver the operational capability required to enhance Air Traffic Services in oceanic airspace</a:t>
            </a:r>
          </a:p>
          <a:p>
            <a:pPr lvl="1">
              <a:spcBef>
                <a:spcPts val="300"/>
              </a:spcBef>
              <a:buFont typeface="Arial" panose="020B0604020202020204" pitchFamily="34" charset="0"/>
              <a:buChar char="–"/>
              <a:defRPr/>
            </a:pPr>
            <a:r>
              <a:rPr lang="en-US" sz="1800" kern="1200" dirty="0">
                <a:solidFill>
                  <a:schemeClr val="dk1"/>
                </a:solidFill>
              </a:rPr>
              <a:t>Conduct Industry engagement activities </a:t>
            </a:r>
            <a:r>
              <a:rPr lang="en-US" altLang="en-US" sz="1800" dirty="0">
                <a:latin typeface="Arial  "/>
              </a:rPr>
              <a:t>to solicit feedback on the concept for future operations in the ocean</a:t>
            </a:r>
          </a:p>
          <a:p>
            <a:pPr>
              <a:spcBef>
                <a:spcPts val="1200"/>
              </a:spcBef>
            </a:pPr>
            <a:r>
              <a:rPr lang="en-US" altLang="en-US" sz="2200" dirty="0">
                <a:latin typeface="Arial  "/>
              </a:rPr>
              <a:t>Anticipated outcomes:</a:t>
            </a:r>
          </a:p>
          <a:p>
            <a:pPr lvl="1">
              <a:spcBef>
                <a:spcPts val="300"/>
              </a:spcBef>
              <a:buFont typeface="Arial" panose="020B0604020202020204" pitchFamily="34" charset="0"/>
              <a:buChar char="–"/>
              <a:defRPr/>
            </a:pPr>
            <a:r>
              <a:rPr lang="en-US" sz="1800" kern="1200" dirty="0">
                <a:solidFill>
                  <a:schemeClr val="dk1"/>
                </a:solidFill>
              </a:rPr>
              <a:t>Industry engagement for a new oceanic operational concept</a:t>
            </a:r>
          </a:p>
          <a:p>
            <a:pPr lvl="1">
              <a:spcBef>
                <a:spcPts val="300"/>
              </a:spcBef>
              <a:buFont typeface="Arial" panose="020B0604020202020204" pitchFamily="34" charset="0"/>
              <a:buChar char="–"/>
              <a:defRPr/>
            </a:pPr>
            <a:r>
              <a:rPr lang="en-US" sz="1800" kern="1200" dirty="0">
                <a:solidFill>
                  <a:schemeClr val="dk1"/>
                </a:solidFill>
              </a:rPr>
              <a:t>Networking and information exchange between ASEPS and potential vendors</a:t>
            </a:r>
          </a:p>
          <a:p>
            <a:pPr lvl="1">
              <a:spcBef>
                <a:spcPts val="300"/>
              </a:spcBef>
              <a:buFont typeface="Arial" panose="020B0604020202020204" pitchFamily="34" charset="0"/>
              <a:buChar char="–"/>
              <a:defRPr/>
            </a:pPr>
            <a:r>
              <a:rPr lang="en-US" sz="1800" kern="1200" dirty="0">
                <a:solidFill>
                  <a:schemeClr val="dk1"/>
                </a:solidFill>
              </a:rPr>
              <a:t>New concept of oceanic operations that includes more than just enhanced surveillance (e.g., enhanced communication, weather, route structure changes, and ANSP coordination)</a:t>
            </a:r>
          </a:p>
        </p:txBody>
      </p:sp>
    </p:spTree>
    <p:extLst>
      <p:ext uri="{BB962C8B-B14F-4D97-AF65-F5344CB8AC3E}">
        <p14:creationId xmlns:p14="http://schemas.microsoft.com/office/powerpoint/2010/main" val="106392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335756" y="228600"/>
            <a:ext cx="8472488" cy="609600"/>
          </a:xfrm>
        </p:spPr>
        <p:txBody>
          <a:bodyPr/>
          <a:lstStyle/>
          <a:p>
            <a:r>
              <a:rPr lang="en-US" altLang="en-US" sz="3200">
                <a:latin typeface="Arial (Headings)"/>
              </a:rPr>
              <a:t>Future Oceanic Concepts (cont.)</a:t>
            </a:r>
            <a:endParaRPr lang="en-US" altLang="en-US">
              <a:solidFill>
                <a:srgbClr val="FF0000"/>
              </a:solidFill>
            </a:endParaRPr>
          </a:p>
        </p:txBody>
      </p:sp>
      <p:sp>
        <p:nvSpPr>
          <p:cNvPr id="7171" name="Content Placeholder 2"/>
          <p:cNvSpPr>
            <a:spLocks noGrp="1" noChangeArrowheads="1"/>
          </p:cNvSpPr>
          <p:nvPr>
            <p:ph idx="1"/>
          </p:nvPr>
        </p:nvSpPr>
        <p:spPr>
          <a:xfrm>
            <a:off x="471488" y="1009504"/>
            <a:ext cx="8091668" cy="4836034"/>
          </a:xfrm>
        </p:spPr>
        <p:txBody>
          <a:bodyPr/>
          <a:lstStyle/>
          <a:p>
            <a:pPr>
              <a:spcBef>
                <a:spcPts val="600"/>
              </a:spcBef>
            </a:pPr>
            <a:r>
              <a:rPr lang="en-US" altLang="en-US" sz="2200" dirty="0">
                <a:latin typeface="Arial  "/>
              </a:rPr>
              <a:t>Anticipated outcomes (cont.):</a:t>
            </a:r>
          </a:p>
          <a:p>
            <a:pPr lvl="1">
              <a:spcBef>
                <a:spcPts val="300"/>
              </a:spcBef>
              <a:buFont typeface="Arial" panose="020B0604020202020204" pitchFamily="34" charset="0"/>
              <a:buChar char="–"/>
              <a:defRPr/>
            </a:pPr>
            <a:r>
              <a:rPr lang="en-US" sz="1800" kern="1200" dirty="0">
                <a:solidFill>
                  <a:schemeClr val="dk1"/>
                </a:solidFill>
              </a:rPr>
              <a:t>Support for acceleration of enhanced communications capability </a:t>
            </a:r>
          </a:p>
          <a:p>
            <a:pPr lvl="1">
              <a:spcBef>
                <a:spcPts val="300"/>
              </a:spcBef>
              <a:buFont typeface="Arial" panose="020B0604020202020204" pitchFamily="34" charset="0"/>
              <a:buChar char="–"/>
              <a:defRPr/>
            </a:pPr>
            <a:r>
              <a:rPr lang="en-US" sz="1800" kern="1200" dirty="0">
                <a:solidFill>
                  <a:schemeClr val="dk1"/>
                </a:solidFill>
              </a:rPr>
              <a:t>Revalidation of oceanic shortfalls - current environment and approved changes in the pipeline</a:t>
            </a:r>
          </a:p>
          <a:p>
            <a:pPr lvl="1">
              <a:spcBef>
                <a:spcPts val="300"/>
              </a:spcBef>
              <a:buFont typeface="Arial" panose="020B0604020202020204" pitchFamily="34" charset="0"/>
              <a:buChar char="–"/>
              <a:defRPr/>
            </a:pPr>
            <a:r>
              <a:rPr lang="en-US" sz="1800" kern="1200" dirty="0">
                <a:solidFill>
                  <a:schemeClr val="dk1"/>
                </a:solidFill>
              </a:rPr>
              <a:t>Recommendations to be presented to the JRC in November 2021</a:t>
            </a:r>
          </a:p>
          <a:p>
            <a:pPr>
              <a:spcBef>
                <a:spcPts val="1200"/>
              </a:spcBef>
            </a:pPr>
            <a:r>
              <a:rPr lang="en-US" altLang="en-US" sz="2200" dirty="0">
                <a:latin typeface="Arial  "/>
              </a:rPr>
              <a:t>Status:</a:t>
            </a:r>
          </a:p>
          <a:p>
            <a:pPr lvl="1">
              <a:spcBef>
                <a:spcPts val="300"/>
              </a:spcBef>
              <a:buFont typeface="Arial" panose="020B0604020202020204" pitchFamily="34" charset="0"/>
              <a:buChar char="–"/>
              <a:defRPr/>
            </a:pPr>
            <a:r>
              <a:rPr lang="en-US" sz="1800" kern="1200" dirty="0"/>
              <a:t>Initial planning is underway for industry engagement activities mid-2020</a:t>
            </a:r>
          </a:p>
          <a:p>
            <a:pPr lvl="2">
              <a:spcBef>
                <a:spcPts val="300"/>
              </a:spcBef>
              <a:buFont typeface="Wingdings" panose="05000000000000000000" pitchFamily="2" charset="2"/>
              <a:buChar char="§"/>
              <a:defRPr/>
            </a:pPr>
            <a:r>
              <a:rPr lang="en-US" sz="1800" kern="1200" dirty="0"/>
              <a:t>The goal of the engaging with industry is to solicit feedback on the concept for future operations in the ocean </a:t>
            </a:r>
          </a:p>
          <a:p>
            <a:pPr lvl="2">
              <a:spcBef>
                <a:spcPts val="300"/>
              </a:spcBef>
              <a:buFont typeface="Wingdings" panose="05000000000000000000" pitchFamily="2" charset="2"/>
              <a:buChar char="§"/>
              <a:defRPr/>
            </a:pPr>
            <a:r>
              <a:rPr lang="en-US" sz="1800" kern="1200" dirty="0"/>
              <a:t>Outcomes will be used to inform recommendations to be presented to the JRC in November 2021, along with findings from near and mid-term initiatives</a:t>
            </a:r>
          </a:p>
          <a:p>
            <a:pPr lvl="1">
              <a:spcBef>
                <a:spcPts val="300"/>
              </a:spcBef>
              <a:buFont typeface="Arial" panose="020B0604020202020204" pitchFamily="34" charset="0"/>
              <a:buChar char="–"/>
              <a:defRPr/>
            </a:pPr>
            <a:endParaRPr lang="en-US" sz="1800" kern="1200" dirty="0">
              <a:solidFill>
                <a:srgbClr val="FF0000"/>
              </a:solidFill>
            </a:endParaRPr>
          </a:p>
          <a:p>
            <a:pPr lvl="1">
              <a:spcBef>
                <a:spcPts val="300"/>
              </a:spcBef>
              <a:buFont typeface="Arial" panose="020B0604020202020204" pitchFamily="34" charset="0"/>
              <a:buChar char="–"/>
              <a:defRPr/>
            </a:pPr>
            <a:endParaRPr lang="en-US" sz="1800" i="1" dirty="0">
              <a:latin typeface="Arial  "/>
            </a:endParaRPr>
          </a:p>
        </p:txBody>
      </p:sp>
    </p:spTree>
    <p:extLst>
      <p:ext uri="{BB962C8B-B14F-4D97-AF65-F5344CB8AC3E}">
        <p14:creationId xmlns:p14="http://schemas.microsoft.com/office/powerpoint/2010/main" val="151356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Box 140">
            <a:extLst>
              <a:ext uri="{FF2B5EF4-FFF2-40B4-BE49-F238E27FC236}">
                <a16:creationId xmlns:a16="http://schemas.microsoft.com/office/drawing/2014/main" id="{E6F22D4D-5210-474C-8A8F-D1753E6AA579}"/>
              </a:ext>
            </a:extLst>
          </p:cNvPr>
          <p:cNvSpPr txBox="1"/>
          <p:nvPr/>
        </p:nvSpPr>
        <p:spPr>
          <a:xfrm>
            <a:off x="158352" y="4455046"/>
            <a:ext cx="8892516" cy="855368"/>
          </a:xfrm>
          <a:prstGeom prst="roundRect">
            <a:avLst>
              <a:gd name="adj" fmla="val 18775"/>
            </a:avLst>
          </a:prstGeom>
          <a:solidFill>
            <a:srgbClr val="9FB7E1"/>
          </a:solidFill>
          <a:effectLst>
            <a:outerShdw blurRad="50800" dist="38100" dir="8100000" algn="tr" rotWithShape="0">
              <a:prstClr val="black">
                <a:alpha val="40000"/>
              </a:prstClr>
            </a:outerShdw>
          </a:effectLst>
        </p:spPr>
        <p:txBody>
          <a:bodyPr vert="horz" wrap="square" lIns="36576" tIns="18288"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ea typeface="MS PGothic" panose="020B0600070205080204" pitchFamily="34" charset="-128"/>
                <a:cs typeface="+mn-cs"/>
              </a:rPr>
              <a:t>LONG-TERM (5+ </a:t>
            </a:r>
            <a:r>
              <a:rPr kumimoji="0" lang="en-US" sz="1400" b="1" i="0" u="none" strike="noStrike" kern="0" cap="none" spc="0" normalizeH="0" baseline="0" noProof="0" err="1">
                <a:ln>
                  <a:noFill/>
                </a:ln>
                <a:effectLst/>
                <a:uLnTx/>
                <a:uFillTx/>
                <a:latin typeface="Arial" panose="020B0604020202020204" pitchFamily="34" charset="0"/>
                <a:ea typeface="MS PGothic" panose="020B0600070205080204" pitchFamily="34" charset="-128"/>
                <a:cs typeface="+mn-cs"/>
              </a:rPr>
              <a:t>yrs</a:t>
            </a:r>
            <a:r>
              <a:rPr kumimoji="0" lang="en-US" sz="1400" b="1" i="0" u="none" strike="noStrike" kern="0" cap="none" spc="0" normalizeH="0" baseline="0" noProof="0">
                <a:ln>
                  <a:noFill/>
                </a:ln>
                <a:effectLst/>
                <a:uLnTx/>
                <a:uFillTx/>
                <a:latin typeface="Arial" panose="020B0604020202020204" pitchFamily="34" charset="0"/>
                <a:ea typeface="MS PGothic" panose="020B0600070205080204" pitchFamily="34" charset="-128"/>
                <a:cs typeface="+mn-cs"/>
              </a:rPr>
              <a:t>)</a:t>
            </a:r>
          </a:p>
        </p:txBody>
      </p:sp>
      <p:sp>
        <p:nvSpPr>
          <p:cNvPr id="147" name="TextBox 146">
            <a:extLst>
              <a:ext uri="{FF2B5EF4-FFF2-40B4-BE49-F238E27FC236}">
                <a16:creationId xmlns:a16="http://schemas.microsoft.com/office/drawing/2014/main" id="{FB9D944E-8675-4B54-A0CD-CC3F0C9ED4FC}"/>
              </a:ext>
            </a:extLst>
          </p:cNvPr>
          <p:cNvSpPr txBox="1"/>
          <p:nvPr/>
        </p:nvSpPr>
        <p:spPr>
          <a:xfrm>
            <a:off x="148741" y="2736634"/>
            <a:ext cx="8911550" cy="1675384"/>
          </a:xfrm>
          <a:prstGeom prst="roundRect">
            <a:avLst>
              <a:gd name="adj" fmla="val 9539"/>
            </a:avLst>
          </a:prstGeom>
          <a:solidFill>
            <a:srgbClr val="AED395"/>
          </a:solidFill>
          <a:effectLst>
            <a:outerShdw blurRad="50800" dist="38100" dir="8100000" algn="tr" rotWithShape="0">
              <a:prstClr val="black">
                <a:alpha val="40000"/>
              </a:prstClr>
            </a:outerShdw>
          </a:effectLst>
        </p:spPr>
        <p:txBody>
          <a:bodyPr vert="horz" wrap="square" lIns="36576" tIns="18288"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ea typeface="MS PGothic" panose="020B0600070205080204" pitchFamily="34" charset="-128"/>
                <a:cs typeface="+mn-cs"/>
              </a:rPr>
              <a:t>MID-TERM (3-5 </a:t>
            </a:r>
            <a:r>
              <a:rPr kumimoji="0" lang="en-US" sz="1400" b="1" i="0" u="none" strike="noStrike" kern="0" cap="none" spc="0" normalizeH="0" baseline="0" noProof="0" err="1">
                <a:ln>
                  <a:noFill/>
                </a:ln>
                <a:effectLst/>
                <a:uLnTx/>
                <a:uFillTx/>
                <a:latin typeface="Arial" panose="020B0604020202020204" pitchFamily="34" charset="0"/>
                <a:ea typeface="MS PGothic" panose="020B0600070205080204" pitchFamily="34" charset="-128"/>
                <a:cs typeface="+mn-cs"/>
              </a:rPr>
              <a:t>yrs</a:t>
            </a:r>
            <a:r>
              <a:rPr kumimoji="0" lang="en-US" sz="1400" b="1" i="0" u="none" strike="noStrike" kern="0" cap="none" spc="0" normalizeH="0" baseline="0" noProof="0">
                <a:ln>
                  <a:noFill/>
                </a:ln>
                <a:effectLst/>
                <a:uLnTx/>
                <a:uFillTx/>
                <a:latin typeface="Arial" panose="020B0604020202020204" pitchFamily="34" charset="0"/>
                <a:ea typeface="MS PGothic" panose="020B0600070205080204" pitchFamily="34" charset="-128"/>
                <a:cs typeface="+mn-cs"/>
              </a:rPr>
              <a:t>)</a:t>
            </a:r>
            <a:endParaRPr kumimoji="0" lang="en-US" sz="800" b="1" i="0" u="none" strike="noStrike" kern="0" cap="none" spc="0" normalizeH="0" baseline="0" noProof="0">
              <a:ln>
                <a:noFill/>
              </a:ln>
              <a:effectLst/>
              <a:uLnTx/>
              <a:uFillTx/>
              <a:latin typeface="Arial" panose="020B0604020202020204" pitchFamily="34" charset="0"/>
              <a:ea typeface="MS PGothic" panose="020B0600070205080204" pitchFamily="34" charset="-128"/>
              <a:cs typeface="+mn-cs"/>
            </a:endParaRPr>
          </a:p>
        </p:txBody>
      </p:sp>
      <p:sp>
        <p:nvSpPr>
          <p:cNvPr id="168" name="TextBox 167">
            <a:extLst>
              <a:ext uri="{FF2B5EF4-FFF2-40B4-BE49-F238E27FC236}">
                <a16:creationId xmlns:a16="http://schemas.microsoft.com/office/drawing/2014/main" id="{8AC75AA6-EB93-468D-8E3F-77BEFD27838F}"/>
              </a:ext>
            </a:extLst>
          </p:cNvPr>
          <p:cNvSpPr txBox="1"/>
          <p:nvPr/>
        </p:nvSpPr>
        <p:spPr>
          <a:xfrm>
            <a:off x="148741" y="1013928"/>
            <a:ext cx="8902127" cy="1680540"/>
          </a:xfrm>
          <a:prstGeom prst="roundRect">
            <a:avLst>
              <a:gd name="adj" fmla="val 8845"/>
            </a:avLst>
          </a:prstGeom>
          <a:solidFill>
            <a:srgbClr val="FFB481"/>
          </a:solidFill>
          <a:effectLst>
            <a:outerShdw blurRad="50800" dist="38100" dir="8100000" algn="tr" rotWithShape="0">
              <a:prstClr val="black">
                <a:alpha val="40000"/>
              </a:prstClr>
            </a:outerShdw>
          </a:effectLst>
        </p:spPr>
        <p:txBody>
          <a:bodyPr vert="horz" wrap="square" lIns="36576" tIns="18288"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ea typeface="MS PGothic" panose="020B0600070205080204" pitchFamily="34" charset="-128"/>
                <a:cs typeface="+mn-cs"/>
              </a:rPr>
              <a:t>NEAR-TERM (1-3 </a:t>
            </a:r>
            <a:r>
              <a:rPr kumimoji="0" lang="en-US" sz="1400" b="1" i="0" u="none" strike="noStrike" kern="0" cap="none" spc="0" normalizeH="0" baseline="0" noProof="0" err="1">
                <a:ln>
                  <a:noFill/>
                </a:ln>
                <a:effectLst/>
                <a:uLnTx/>
                <a:uFillTx/>
                <a:latin typeface="Arial" panose="020B0604020202020204" pitchFamily="34" charset="0"/>
                <a:ea typeface="MS PGothic" panose="020B0600070205080204" pitchFamily="34" charset="-128"/>
                <a:cs typeface="+mn-cs"/>
              </a:rPr>
              <a:t>yrs</a:t>
            </a:r>
            <a:r>
              <a:rPr kumimoji="0" lang="en-US" sz="1400" b="1" i="0" u="none" strike="noStrike" kern="0" cap="none" spc="0" normalizeH="0" baseline="0" noProof="0">
                <a:ln>
                  <a:noFill/>
                </a:ln>
                <a:effectLst/>
                <a:uLnTx/>
                <a:uFillTx/>
                <a:latin typeface="Arial" panose="020B0604020202020204" pitchFamily="34" charset="0"/>
                <a:ea typeface="MS PGothic" panose="020B0600070205080204" pitchFamily="34" charset="-128"/>
                <a:cs typeface="+mn-cs"/>
              </a:rPr>
              <a:t>)</a:t>
            </a:r>
          </a:p>
        </p:txBody>
      </p:sp>
      <p:sp>
        <p:nvSpPr>
          <p:cNvPr id="8" name="Rectangle 7">
            <a:extLst>
              <a:ext uri="{FF2B5EF4-FFF2-40B4-BE49-F238E27FC236}">
                <a16:creationId xmlns:a16="http://schemas.microsoft.com/office/drawing/2014/main" id="{72E975F9-7712-41E1-BB30-8B12062BA7B4}"/>
              </a:ext>
            </a:extLst>
          </p:cNvPr>
          <p:cNvSpPr/>
          <p:nvPr/>
        </p:nvSpPr>
        <p:spPr bwMode="auto">
          <a:xfrm>
            <a:off x="787402" y="6135665"/>
            <a:ext cx="3766669" cy="5657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2" name="Title 1"/>
          <p:cNvSpPr>
            <a:spLocks noGrp="1"/>
          </p:cNvSpPr>
          <p:nvPr>
            <p:ph type="title"/>
          </p:nvPr>
        </p:nvSpPr>
        <p:spPr>
          <a:xfrm>
            <a:off x="309984" y="114375"/>
            <a:ext cx="9008487" cy="609600"/>
          </a:xfrm>
        </p:spPr>
        <p:txBody>
          <a:bodyPr/>
          <a:lstStyle/>
          <a:p>
            <a:r>
              <a:rPr lang="en-US" sz="3200"/>
              <a:t>Strategy Implementation Plan</a:t>
            </a:r>
            <a:endParaRPr lang="en-US" sz="3200">
              <a:solidFill>
                <a:srgbClr val="FF0000"/>
              </a:solidFill>
            </a:endParaRPr>
          </a:p>
        </p:txBody>
      </p:sp>
      <p:graphicFrame>
        <p:nvGraphicFramePr>
          <p:cNvPr id="120" name="TABLE">
            <a:extLst>
              <a:ext uri="{FF2B5EF4-FFF2-40B4-BE49-F238E27FC236}">
                <a16:creationId xmlns:a16="http://schemas.microsoft.com/office/drawing/2014/main" id="{CD82FB05-FA46-453C-80DD-E9BE89AC1B27}"/>
              </a:ext>
            </a:extLst>
          </p:cNvPr>
          <p:cNvGraphicFramePr>
            <a:graphicFrameLocks/>
          </p:cNvGraphicFramePr>
          <p:nvPr>
            <p:extLst>
              <p:ext uri="{D42A27DB-BD31-4B8C-83A1-F6EECF244321}">
                <p14:modId xmlns:p14="http://schemas.microsoft.com/office/powerpoint/2010/main" val="2543949166"/>
              </p:ext>
            </p:extLst>
          </p:nvPr>
        </p:nvGraphicFramePr>
        <p:xfrm>
          <a:off x="2030580" y="725196"/>
          <a:ext cx="7030494" cy="4595883"/>
        </p:xfrm>
        <a:graphic>
          <a:graphicData uri="http://schemas.openxmlformats.org/drawingml/2006/table">
            <a:tbl>
              <a:tblPr firstRow="1" bandRow="1"/>
              <a:tblGrid>
                <a:gridCol w="1343295">
                  <a:extLst>
                    <a:ext uri="{9D8B030D-6E8A-4147-A177-3AD203B41FA5}">
                      <a16:colId xmlns:a16="http://schemas.microsoft.com/office/drawing/2014/main" val="3672396997"/>
                    </a:ext>
                  </a:extLst>
                </a:gridCol>
                <a:gridCol w="1343295">
                  <a:extLst>
                    <a:ext uri="{9D8B030D-6E8A-4147-A177-3AD203B41FA5}">
                      <a16:colId xmlns:a16="http://schemas.microsoft.com/office/drawing/2014/main" val="921379632"/>
                    </a:ext>
                  </a:extLst>
                </a:gridCol>
                <a:gridCol w="1343295">
                  <a:extLst>
                    <a:ext uri="{9D8B030D-6E8A-4147-A177-3AD203B41FA5}">
                      <a16:colId xmlns:a16="http://schemas.microsoft.com/office/drawing/2014/main" val="1949776456"/>
                    </a:ext>
                  </a:extLst>
                </a:gridCol>
                <a:gridCol w="3000609">
                  <a:extLst>
                    <a:ext uri="{9D8B030D-6E8A-4147-A177-3AD203B41FA5}">
                      <a16:colId xmlns:a16="http://schemas.microsoft.com/office/drawing/2014/main" val="1481657172"/>
                    </a:ext>
                  </a:extLst>
                </a:gridCol>
              </a:tblGrid>
              <a:tr h="287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lt1"/>
                          </a:solidFill>
                          <a:latin typeface="Calibri" panose="020F0502020204030204"/>
                          <a:ea typeface="+mn-ea"/>
                          <a:cs typeface="+mn-cs"/>
                        </a:rPr>
                        <a:t>FY 2019</a:t>
                      </a:r>
                    </a:p>
                  </a:txBody>
                  <a:tcPr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solidFill>
                      <a:srgbClr val="7F7F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lt1"/>
                          </a:solidFill>
                          <a:latin typeface="Calibri" panose="020F0502020204030204"/>
                          <a:ea typeface="+mn-ea"/>
                          <a:cs typeface="+mn-cs"/>
                        </a:rPr>
                        <a:t>FY 2020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Text" lastClr="000000">
                        <a:lumMod val="50000"/>
                        <a:lumOff val="5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lt1"/>
                          </a:solidFill>
                          <a:latin typeface="Calibri" panose="020F0502020204030204"/>
                          <a:ea typeface="+mn-ea"/>
                          <a:cs typeface="+mn-cs"/>
                        </a:rPr>
                        <a:t>FY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Text" lastClr="000000">
                        <a:lumMod val="50000"/>
                        <a:lumOff val="50000"/>
                      </a:sysClr>
                    </a:solidFill>
                  </a:tcPr>
                </a:tc>
                <a:tc>
                  <a:txBody>
                    <a:bodyPr/>
                    <a:lstStyle/>
                    <a:p>
                      <a:pPr algn="ctr"/>
                      <a:r>
                        <a:rPr lang="en-US" sz="1200" b="1" kern="1200">
                          <a:solidFill>
                            <a:schemeClr val="lt1"/>
                          </a:solidFill>
                          <a:latin typeface="Calibri" panose="020F0502020204030204"/>
                          <a:ea typeface="+mn-ea"/>
                          <a:cs typeface="+mn-cs"/>
                        </a:rPr>
                        <a:t>FY 2022 – Beyond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Text" lastClr="000000">
                        <a:lumMod val="50000"/>
                        <a:lumOff val="50000"/>
                      </a:sysClr>
                    </a:solidFill>
                  </a:tcPr>
                </a:tc>
                <a:extLst>
                  <a:ext uri="{0D108BD9-81ED-4DB2-BD59-A6C34878D82A}">
                    <a16:rowId xmlns:a16="http://schemas.microsoft.com/office/drawing/2014/main" val="199362056"/>
                  </a:ext>
                </a:extLst>
              </a:tr>
              <a:tr h="1380034">
                <a:tc rowSpan="2">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rowSpan="2">
                  <a:txBody>
                    <a:bodyPr/>
                    <a:lstStyle/>
                    <a:p>
                      <a:pPr algn="ctr"/>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rowSpan="2">
                  <a:txBody>
                    <a:bodyPr/>
                    <a:lstStyle/>
                    <a:p>
                      <a:pPr algn="ctr"/>
                      <a:endParaRPr lang="en-US" sz="1100" b="1" kern="1200">
                        <a:solidFill>
                          <a:schemeClr val="tx1"/>
                        </a:solidFill>
                        <a:latin typeface="Calibri" panose="020F0502020204030204"/>
                        <a:ea typeface="MS PGothic" panose="020B0600070205080204" pitchFamily="34" charset="-128"/>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endParaRPr lang="en-US" sz="1100" b="1" kern="1200">
                        <a:solidFill>
                          <a:schemeClr val="tx1"/>
                        </a:solidFill>
                        <a:latin typeface="Calibri" panose="020F0502020204030204"/>
                        <a:ea typeface="MS PGothic" panose="020B0600070205080204" pitchFamily="34" charset="-128"/>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846673304"/>
                  </a:ext>
                </a:extLst>
              </a:tr>
              <a:tr h="2928150">
                <a:tc vMerge="1">
                  <a:txBody>
                    <a:bodyPr/>
                    <a:lstStyle/>
                    <a:p>
                      <a:endParaRPr lang="en-US"/>
                    </a:p>
                  </a:txBody>
                  <a:tcPr>
                    <a:lnT w="12700" cmpd="sng">
                      <a:noFill/>
                      <a:prstDash val="solid"/>
                    </a:lnT>
                  </a:tcPr>
                </a:tc>
                <a:tc vMerge="1">
                  <a:txBody>
                    <a:bodyPr/>
                    <a:lstStyle/>
                    <a:p>
                      <a:endParaRPr lang="en-US"/>
                    </a:p>
                  </a:txBody>
                  <a:tcPr>
                    <a:lnT w="38100" cap="flat" cmpd="sng" algn="ctr">
                      <a:solidFill>
                        <a:sysClr val="window" lastClr="FFFFFF"/>
                      </a:solidFill>
                      <a:prstDash val="solid"/>
                      <a:round/>
                      <a:headEnd type="none" w="med" len="med"/>
                      <a:tailEnd type="none" w="med" len="med"/>
                    </a:lnT>
                  </a:tcPr>
                </a:tc>
                <a:tc vMerge="1">
                  <a:txBody>
                    <a:bodyPr/>
                    <a:lstStyle/>
                    <a:p>
                      <a:endParaRPr lang="en-US"/>
                    </a:p>
                  </a:txBody>
                  <a:tcPr>
                    <a:lnT w="38100" cap="flat" cmpd="sng" algn="ctr">
                      <a:solidFill>
                        <a:sysClr val="window" lastClr="FFFFFF"/>
                      </a:solidFill>
                      <a:prstDash val="solid"/>
                      <a:round/>
                      <a:headEnd type="none" w="med" len="med"/>
                      <a:tailEnd type="none" w="med" len="med"/>
                    </a:lnT>
                  </a:tcPr>
                </a:tc>
                <a:tc>
                  <a:txBody>
                    <a:bodyPr/>
                    <a:lstStyle/>
                    <a:p>
                      <a:pPr algn="ctr"/>
                      <a:endParaRPr lang="en-US" sz="1100" b="1" kern="1200">
                        <a:solidFill>
                          <a:schemeClr val="tx1"/>
                        </a:solidFill>
                        <a:latin typeface="Calibri" panose="020F0502020204030204"/>
                        <a:ea typeface="MS PGothic" panose="020B0600070205080204" pitchFamily="34" charset="-128"/>
                        <a:cs typeface="+mn-cs"/>
                      </a:endParaRPr>
                    </a:p>
                  </a:txBody>
                  <a:tcPr>
                    <a:lnL w="12700" cmpd="sng">
                      <a:noFill/>
                      <a:prstDash val="soli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878764922"/>
                  </a:ext>
                </a:extLst>
              </a:tr>
            </a:tbl>
          </a:graphicData>
        </a:graphic>
      </p:graphicFrame>
      <p:sp>
        <p:nvSpPr>
          <p:cNvPr id="122" name="Flowchart: Extract 121">
            <a:extLst>
              <a:ext uri="{FF2B5EF4-FFF2-40B4-BE49-F238E27FC236}">
                <a16:creationId xmlns:a16="http://schemas.microsoft.com/office/drawing/2014/main" id="{3087B3D2-FC41-4400-87B0-B17675838511}"/>
              </a:ext>
            </a:extLst>
          </p:cNvPr>
          <p:cNvSpPr/>
          <p:nvPr/>
        </p:nvSpPr>
        <p:spPr>
          <a:xfrm>
            <a:off x="2705169" y="5291171"/>
            <a:ext cx="182880" cy="166254"/>
          </a:xfrm>
          <a:prstGeom prst="flowChartExtract">
            <a:avLst/>
          </a:prstGeom>
          <a:solidFill>
            <a:srgbClr val="FFC00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34" name="Rectangle 133">
            <a:extLst>
              <a:ext uri="{FF2B5EF4-FFF2-40B4-BE49-F238E27FC236}">
                <a16:creationId xmlns:a16="http://schemas.microsoft.com/office/drawing/2014/main" id="{49F886FA-535B-4DCE-B4D1-4D1276275435}"/>
              </a:ext>
            </a:extLst>
          </p:cNvPr>
          <p:cNvSpPr/>
          <p:nvPr/>
        </p:nvSpPr>
        <p:spPr>
          <a:xfrm>
            <a:off x="2819400" y="5292504"/>
            <a:ext cx="3623313" cy="230832"/>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NAVCANADA SBA Operational Trial Commences (MAR 19)</a:t>
            </a:r>
            <a:endParaRPr kumimoji="0" lang="en-US" sz="900" b="0"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endParaRPr>
          </a:p>
        </p:txBody>
      </p:sp>
      <p:sp>
        <p:nvSpPr>
          <p:cNvPr id="135" name="proc bar">
            <a:extLst>
              <a:ext uri="{FF2B5EF4-FFF2-40B4-BE49-F238E27FC236}">
                <a16:creationId xmlns:a16="http://schemas.microsoft.com/office/drawing/2014/main" id="{808EACE8-0D5D-42D6-AB3A-7255B45DCC96}"/>
              </a:ext>
            </a:extLst>
          </p:cNvPr>
          <p:cNvSpPr/>
          <p:nvPr/>
        </p:nvSpPr>
        <p:spPr>
          <a:xfrm>
            <a:off x="2040222" y="4802492"/>
            <a:ext cx="3794760" cy="109728"/>
          </a:xfrm>
          <a:prstGeom prst="rect">
            <a:avLst/>
          </a:prstGeom>
          <a:solidFill>
            <a:srgbClr val="4472C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4" name="Rectangle 3">
            <a:extLst>
              <a:ext uri="{FF2B5EF4-FFF2-40B4-BE49-F238E27FC236}">
                <a16:creationId xmlns:a16="http://schemas.microsoft.com/office/drawing/2014/main" id="{8BFF3128-BC17-40EA-98A7-E692BC75164D}"/>
              </a:ext>
            </a:extLst>
          </p:cNvPr>
          <p:cNvSpPr/>
          <p:nvPr/>
        </p:nvSpPr>
        <p:spPr bwMode="auto">
          <a:xfrm>
            <a:off x="6075023" y="1858382"/>
            <a:ext cx="2975469" cy="3432789"/>
          </a:xfrm>
          <a:prstGeom prst="rect">
            <a:avLst/>
          </a:prstGeom>
          <a:solidFill>
            <a:srgbClr val="D5EAFF"/>
          </a:solidFill>
          <a:ln>
            <a:noFill/>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213" name="Rectangle 212">
            <a:extLst>
              <a:ext uri="{FF2B5EF4-FFF2-40B4-BE49-F238E27FC236}">
                <a16:creationId xmlns:a16="http://schemas.microsoft.com/office/drawing/2014/main" id="{E759EA11-BABB-473C-9EC9-BB99FF96F62E}"/>
              </a:ext>
            </a:extLst>
          </p:cNvPr>
          <p:cNvSpPr/>
          <p:nvPr/>
        </p:nvSpPr>
        <p:spPr bwMode="auto">
          <a:xfrm>
            <a:off x="6094722" y="1892673"/>
            <a:ext cx="369849" cy="3387726"/>
          </a:xfrm>
          <a:prstGeom prst="rect">
            <a:avLst/>
          </a:prstGeom>
          <a:solidFill>
            <a:srgbClr val="D5EAFF"/>
          </a:solidFill>
          <a:ln>
            <a:noFill/>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124" name="proc bar">
            <a:extLst>
              <a:ext uri="{FF2B5EF4-FFF2-40B4-BE49-F238E27FC236}">
                <a16:creationId xmlns:a16="http://schemas.microsoft.com/office/drawing/2014/main" id="{1D226DA0-4315-4CDE-A927-76BAB45E3F33}"/>
              </a:ext>
            </a:extLst>
          </p:cNvPr>
          <p:cNvSpPr/>
          <p:nvPr/>
        </p:nvSpPr>
        <p:spPr>
          <a:xfrm>
            <a:off x="2045620" y="2237567"/>
            <a:ext cx="4206240" cy="109491"/>
          </a:xfrm>
          <a:prstGeom prst="rect">
            <a:avLst/>
          </a:prstGeom>
          <a:solidFill>
            <a:srgbClr val="4472C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40" name="proc bar">
            <a:extLst>
              <a:ext uri="{FF2B5EF4-FFF2-40B4-BE49-F238E27FC236}">
                <a16:creationId xmlns:a16="http://schemas.microsoft.com/office/drawing/2014/main" id="{967777A3-FABF-443C-89B2-E6C6B7D82EAE}"/>
              </a:ext>
            </a:extLst>
          </p:cNvPr>
          <p:cNvSpPr/>
          <p:nvPr/>
        </p:nvSpPr>
        <p:spPr>
          <a:xfrm>
            <a:off x="2041792" y="4028888"/>
            <a:ext cx="3794760" cy="109728"/>
          </a:xfrm>
          <a:prstGeom prst="rect">
            <a:avLst/>
          </a:prstGeom>
          <a:solidFill>
            <a:srgbClr val="4472C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cxnSp>
        <p:nvCxnSpPr>
          <p:cNvPr id="152" name="Straight Arrow Connector 151">
            <a:extLst>
              <a:ext uri="{FF2B5EF4-FFF2-40B4-BE49-F238E27FC236}">
                <a16:creationId xmlns:a16="http://schemas.microsoft.com/office/drawing/2014/main" id="{D33EFB91-0653-4248-BECD-1531474702E7}"/>
              </a:ext>
            </a:extLst>
          </p:cNvPr>
          <p:cNvCxnSpPr/>
          <p:nvPr/>
        </p:nvCxnSpPr>
        <p:spPr bwMode="auto">
          <a:xfrm flipH="1">
            <a:off x="7101994" y="4875625"/>
            <a:ext cx="125436"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TextBox 154">
            <a:extLst>
              <a:ext uri="{FF2B5EF4-FFF2-40B4-BE49-F238E27FC236}">
                <a16:creationId xmlns:a16="http://schemas.microsoft.com/office/drawing/2014/main" id="{9E48118E-873A-403F-ABEF-5428F5C45B8F}"/>
              </a:ext>
            </a:extLst>
          </p:cNvPr>
          <p:cNvSpPr txBox="1"/>
          <p:nvPr/>
        </p:nvSpPr>
        <p:spPr>
          <a:xfrm>
            <a:off x="4970127" y="1879554"/>
            <a:ext cx="936763"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Op Eval Completed</a:t>
            </a:r>
          </a:p>
        </p:txBody>
      </p:sp>
      <p:sp>
        <p:nvSpPr>
          <p:cNvPr id="156" name="Flowchart: Extract 155">
            <a:extLst>
              <a:ext uri="{FF2B5EF4-FFF2-40B4-BE49-F238E27FC236}">
                <a16:creationId xmlns:a16="http://schemas.microsoft.com/office/drawing/2014/main" id="{AB7B2B0E-F162-4D38-9112-391415137884}"/>
              </a:ext>
            </a:extLst>
          </p:cNvPr>
          <p:cNvSpPr/>
          <p:nvPr/>
        </p:nvSpPr>
        <p:spPr>
          <a:xfrm>
            <a:off x="5361877" y="2180757"/>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57" name="Flowchart: Extract 156">
            <a:extLst>
              <a:ext uri="{FF2B5EF4-FFF2-40B4-BE49-F238E27FC236}">
                <a16:creationId xmlns:a16="http://schemas.microsoft.com/office/drawing/2014/main" id="{18AAECD0-D8A0-450C-8A24-FBC9CE8BC784}"/>
              </a:ext>
            </a:extLst>
          </p:cNvPr>
          <p:cNvSpPr/>
          <p:nvPr/>
        </p:nvSpPr>
        <p:spPr>
          <a:xfrm>
            <a:off x="3936168" y="2180757"/>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58" name="Rectangle 157">
            <a:extLst>
              <a:ext uri="{FF2B5EF4-FFF2-40B4-BE49-F238E27FC236}">
                <a16:creationId xmlns:a16="http://schemas.microsoft.com/office/drawing/2014/main" id="{4A11168C-DCF2-4280-A476-E6D6A9AF84E5}"/>
              </a:ext>
            </a:extLst>
          </p:cNvPr>
          <p:cNvSpPr/>
          <p:nvPr/>
        </p:nvSpPr>
        <p:spPr>
          <a:xfrm>
            <a:off x="3663744" y="2342988"/>
            <a:ext cx="887228" cy="369332"/>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LOAs Negotiated</a:t>
            </a:r>
          </a:p>
        </p:txBody>
      </p:sp>
      <p:sp>
        <p:nvSpPr>
          <p:cNvPr id="159" name="Flowchart: Extract 158">
            <a:extLst>
              <a:ext uri="{FF2B5EF4-FFF2-40B4-BE49-F238E27FC236}">
                <a16:creationId xmlns:a16="http://schemas.microsoft.com/office/drawing/2014/main" id="{196843AC-6C50-4533-978B-4D6DB5A37788}"/>
              </a:ext>
            </a:extLst>
          </p:cNvPr>
          <p:cNvSpPr/>
          <p:nvPr/>
        </p:nvSpPr>
        <p:spPr>
          <a:xfrm>
            <a:off x="3559237" y="2180757"/>
            <a:ext cx="182880" cy="166254"/>
          </a:xfrm>
          <a:prstGeom prst="flowChartExtract">
            <a:avLst/>
          </a:prstGeom>
          <a:solidFill>
            <a:srgbClr val="FFC00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60" name="TextBox 159">
            <a:extLst>
              <a:ext uri="{FF2B5EF4-FFF2-40B4-BE49-F238E27FC236}">
                <a16:creationId xmlns:a16="http://schemas.microsoft.com/office/drawing/2014/main" id="{0B024E06-066E-4807-B6E4-AF09B3E08711}"/>
              </a:ext>
            </a:extLst>
          </p:cNvPr>
          <p:cNvSpPr txBox="1"/>
          <p:nvPr/>
        </p:nvSpPr>
        <p:spPr>
          <a:xfrm>
            <a:off x="3406772" y="1891150"/>
            <a:ext cx="471444"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Harris SAT</a:t>
            </a:r>
          </a:p>
        </p:txBody>
      </p:sp>
      <p:sp>
        <p:nvSpPr>
          <p:cNvPr id="164" name="Flowchart: Extract 163">
            <a:extLst>
              <a:ext uri="{FF2B5EF4-FFF2-40B4-BE49-F238E27FC236}">
                <a16:creationId xmlns:a16="http://schemas.microsoft.com/office/drawing/2014/main" id="{D0D0D5A1-EF9C-4981-940F-348C8BA2C708}"/>
              </a:ext>
            </a:extLst>
          </p:cNvPr>
          <p:cNvSpPr/>
          <p:nvPr/>
        </p:nvSpPr>
        <p:spPr>
          <a:xfrm>
            <a:off x="5748741" y="2180757"/>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cxnSp>
        <p:nvCxnSpPr>
          <p:cNvPr id="167" name="Straight Arrow Connector 166">
            <a:extLst>
              <a:ext uri="{FF2B5EF4-FFF2-40B4-BE49-F238E27FC236}">
                <a16:creationId xmlns:a16="http://schemas.microsoft.com/office/drawing/2014/main" id="{57D1ECA2-071F-4989-BDAC-DDEA6FA83C6C}"/>
              </a:ext>
            </a:extLst>
          </p:cNvPr>
          <p:cNvCxnSpPr/>
          <p:nvPr/>
        </p:nvCxnSpPr>
        <p:spPr bwMode="auto">
          <a:xfrm>
            <a:off x="3263518" y="5189474"/>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Straight Arrow Connector 300">
            <a:extLst>
              <a:ext uri="{FF2B5EF4-FFF2-40B4-BE49-F238E27FC236}">
                <a16:creationId xmlns:a16="http://schemas.microsoft.com/office/drawing/2014/main" id="{482ECCD2-BF74-4EA3-9FE7-FE5200C2E9A7}"/>
              </a:ext>
            </a:extLst>
          </p:cNvPr>
          <p:cNvCxnSpPr/>
          <p:nvPr/>
        </p:nvCxnSpPr>
        <p:spPr bwMode="auto">
          <a:xfrm flipV="1">
            <a:off x="5829300" y="2488817"/>
            <a:ext cx="0" cy="2377440"/>
          </a:xfrm>
          <a:prstGeom prst="straightConnector1">
            <a:avLst/>
          </a:prstGeom>
          <a:noFill/>
          <a:ln w="158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 name="TextBox 302">
            <a:extLst>
              <a:ext uri="{FF2B5EF4-FFF2-40B4-BE49-F238E27FC236}">
                <a16:creationId xmlns:a16="http://schemas.microsoft.com/office/drawing/2014/main" id="{9C53F13A-8AF7-4662-A065-1A37949AAE3A}"/>
              </a:ext>
            </a:extLst>
          </p:cNvPr>
          <p:cNvSpPr txBox="1"/>
          <p:nvPr/>
        </p:nvSpPr>
        <p:spPr>
          <a:xfrm>
            <a:off x="4350863" y="4911398"/>
            <a:ext cx="807788" cy="23083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Industry Day</a:t>
            </a:r>
          </a:p>
        </p:txBody>
      </p:sp>
      <p:sp>
        <p:nvSpPr>
          <p:cNvPr id="305" name="Flowchart: Extract 304">
            <a:extLst>
              <a:ext uri="{FF2B5EF4-FFF2-40B4-BE49-F238E27FC236}">
                <a16:creationId xmlns:a16="http://schemas.microsoft.com/office/drawing/2014/main" id="{7E1EAF0A-8BA0-4DDE-B750-146FC9573C88}"/>
              </a:ext>
            </a:extLst>
          </p:cNvPr>
          <p:cNvSpPr/>
          <p:nvPr/>
        </p:nvSpPr>
        <p:spPr>
          <a:xfrm>
            <a:off x="3980836" y="396643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06" name="TextBox 305">
            <a:extLst>
              <a:ext uri="{FF2B5EF4-FFF2-40B4-BE49-F238E27FC236}">
                <a16:creationId xmlns:a16="http://schemas.microsoft.com/office/drawing/2014/main" id="{210E7CAB-ABE4-40DA-981B-150155BB3F71}"/>
              </a:ext>
            </a:extLst>
          </p:cNvPr>
          <p:cNvSpPr txBox="1"/>
          <p:nvPr/>
        </p:nvSpPr>
        <p:spPr>
          <a:xfrm>
            <a:off x="3481447" y="3651215"/>
            <a:ext cx="686626"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UPRs Evaluated</a:t>
            </a:r>
            <a:endPar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08" name="Flowchart: Extract 307">
            <a:extLst>
              <a:ext uri="{FF2B5EF4-FFF2-40B4-BE49-F238E27FC236}">
                <a16:creationId xmlns:a16="http://schemas.microsoft.com/office/drawing/2014/main" id="{7E56E41A-892C-43ED-861B-B0FF0EE0FE5F}"/>
              </a:ext>
            </a:extLst>
          </p:cNvPr>
          <p:cNvSpPr/>
          <p:nvPr/>
        </p:nvSpPr>
        <p:spPr>
          <a:xfrm>
            <a:off x="4023188" y="4758300"/>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09" name="TextBox 308">
            <a:extLst>
              <a:ext uri="{FF2B5EF4-FFF2-40B4-BE49-F238E27FC236}">
                <a16:creationId xmlns:a16="http://schemas.microsoft.com/office/drawing/2014/main" id="{1A7FC4E5-CA58-45E5-86FF-7B16C6DE773B}"/>
              </a:ext>
            </a:extLst>
          </p:cNvPr>
          <p:cNvSpPr txBox="1"/>
          <p:nvPr/>
        </p:nvSpPr>
        <p:spPr>
          <a:xfrm>
            <a:off x="3771762" y="4576541"/>
            <a:ext cx="830357" cy="23083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RFI Issued</a:t>
            </a:r>
            <a:endPar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14" name="Flowchart: Extract 313">
            <a:extLst>
              <a:ext uri="{FF2B5EF4-FFF2-40B4-BE49-F238E27FC236}">
                <a16:creationId xmlns:a16="http://schemas.microsoft.com/office/drawing/2014/main" id="{73E1C1D8-D703-4A05-A501-F52B89AFFD8A}"/>
              </a:ext>
            </a:extLst>
          </p:cNvPr>
          <p:cNvSpPr/>
          <p:nvPr/>
        </p:nvSpPr>
        <p:spPr>
          <a:xfrm>
            <a:off x="5559342" y="396643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15" name="TextBox 314">
            <a:extLst>
              <a:ext uri="{FF2B5EF4-FFF2-40B4-BE49-F238E27FC236}">
                <a16:creationId xmlns:a16="http://schemas.microsoft.com/office/drawing/2014/main" id="{82B2C025-678A-40D0-8125-6745DBAE55EE}"/>
              </a:ext>
            </a:extLst>
          </p:cNvPr>
          <p:cNvSpPr txBox="1"/>
          <p:nvPr/>
        </p:nvSpPr>
        <p:spPr>
          <a:xfrm>
            <a:off x="4710501" y="4109369"/>
            <a:ext cx="1201500" cy="23083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Analysis Complete</a:t>
            </a:r>
            <a:endPar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26" name="Flowchart: Extract 325">
            <a:extLst>
              <a:ext uri="{FF2B5EF4-FFF2-40B4-BE49-F238E27FC236}">
                <a16:creationId xmlns:a16="http://schemas.microsoft.com/office/drawing/2014/main" id="{080B208F-EA9D-4F66-A2C8-C8EE9FFFACCA}"/>
              </a:ext>
            </a:extLst>
          </p:cNvPr>
          <p:cNvSpPr/>
          <p:nvPr/>
        </p:nvSpPr>
        <p:spPr>
          <a:xfrm>
            <a:off x="4656546" y="4758998"/>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40" name="Rectangle 339">
            <a:extLst>
              <a:ext uri="{FF2B5EF4-FFF2-40B4-BE49-F238E27FC236}">
                <a16:creationId xmlns:a16="http://schemas.microsoft.com/office/drawing/2014/main" id="{75A6DB33-CB55-4C2A-9B7C-B45E4CBBC5AA}"/>
              </a:ext>
            </a:extLst>
          </p:cNvPr>
          <p:cNvSpPr/>
          <p:nvPr/>
        </p:nvSpPr>
        <p:spPr>
          <a:xfrm>
            <a:off x="3388451" y="1389088"/>
            <a:ext cx="2094761" cy="276999"/>
          </a:xfrm>
          <a:prstGeom prst="rect">
            <a:avLst/>
          </a:prstGeom>
        </p:spPr>
        <p:txBody>
          <a:bodyPr wrap="square">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41" name="proc bar">
            <a:extLst>
              <a:ext uri="{FF2B5EF4-FFF2-40B4-BE49-F238E27FC236}">
                <a16:creationId xmlns:a16="http://schemas.microsoft.com/office/drawing/2014/main" id="{86F24F5F-5E1C-458A-B203-706929223B77}"/>
              </a:ext>
            </a:extLst>
          </p:cNvPr>
          <p:cNvSpPr/>
          <p:nvPr/>
        </p:nvSpPr>
        <p:spPr>
          <a:xfrm>
            <a:off x="2246009" y="1362356"/>
            <a:ext cx="4754880" cy="112478"/>
          </a:xfrm>
          <a:prstGeom prst="rect">
            <a:avLst/>
          </a:prstGeom>
          <a:solidFill>
            <a:srgbClr val="4472C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42" name="Rectangle 341">
            <a:extLst>
              <a:ext uri="{FF2B5EF4-FFF2-40B4-BE49-F238E27FC236}">
                <a16:creationId xmlns:a16="http://schemas.microsoft.com/office/drawing/2014/main" id="{8F1E985D-6EFE-493F-B8CF-552691B3E298}"/>
              </a:ext>
            </a:extLst>
          </p:cNvPr>
          <p:cNvSpPr/>
          <p:nvPr/>
        </p:nvSpPr>
        <p:spPr>
          <a:xfrm>
            <a:off x="6835714" y="1460667"/>
            <a:ext cx="1188146" cy="230832"/>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Last Site Operational</a:t>
            </a:r>
            <a:endParaRPr kumimoji="0" lang="en-US" sz="5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343" name="Flowchart: Extract 342">
            <a:extLst>
              <a:ext uri="{FF2B5EF4-FFF2-40B4-BE49-F238E27FC236}">
                <a16:creationId xmlns:a16="http://schemas.microsoft.com/office/drawing/2014/main" id="{BB659CEF-C90C-4CEE-BCBD-734FBD83C1F4}"/>
              </a:ext>
            </a:extLst>
          </p:cNvPr>
          <p:cNvSpPr/>
          <p:nvPr/>
        </p:nvSpPr>
        <p:spPr>
          <a:xfrm>
            <a:off x="6581713" y="1330671"/>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44" name="TextBox 343">
            <a:extLst>
              <a:ext uri="{FF2B5EF4-FFF2-40B4-BE49-F238E27FC236}">
                <a16:creationId xmlns:a16="http://schemas.microsoft.com/office/drawing/2014/main" id="{BAB5E50E-EE52-4E26-981E-38D3838297A5}"/>
              </a:ext>
            </a:extLst>
          </p:cNvPr>
          <p:cNvSpPr txBox="1"/>
          <p:nvPr/>
        </p:nvSpPr>
        <p:spPr>
          <a:xfrm>
            <a:off x="2115906" y="1153124"/>
            <a:ext cx="1027584"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JRC Decision </a:t>
            </a:r>
          </a:p>
        </p:txBody>
      </p:sp>
      <p:sp>
        <p:nvSpPr>
          <p:cNvPr id="347" name="Rectangle 346">
            <a:extLst>
              <a:ext uri="{FF2B5EF4-FFF2-40B4-BE49-F238E27FC236}">
                <a16:creationId xmlns:a16="http://schemas.microsoft.com/office/drawing/2014/main" id="{E9A5D352-194C-43B2-A66F-1DBC030EA09F}"/>
              </a:ext>
            </a:extLst>
          </p:cNvPr>
          <p:cNvSpPr/>
          <p:nvPr/>
        </p:nvSpPr>
        <p:spPr>
          <a:xfrm>
            <a:off x="2520057" y="1484149"/>
            <a:ext cx="1836992" cy="369332"/>
          </a:xfrm>
          <a:prstGeom prst="rect">
            <a:avLst/>
          </a:prstGeom>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20 Long Standard Approved by ICAO for Operational Use (MAR 20)</a:t>
            </a:r>
          </a:p>
        </p:txBody>
      </p:sp>
      <p:sp>
        <p:nvSpPr>
          <p:cNvPr id="348" name="Flowchart: Extract 347">
            <a:extLst>
              <a:ext uri="{FF2B5EF4-FFF2-40B4-BE49-F238E27FC236}">
                <a16:creationId xmlns:a16="http://schemas.microsoft.com/office/drawing/2014/main" id="{E7E2A545-FDBA-4E17-8937-EBEF5B4A5FB1}"/>
              </a:ext>
            </a:extLst>
          </p:cNvPr>
          <p:cNvSpPr/>
          <p:nvPr/>
        </p:nvSpPr>
        <p:spPr>
          <a:xfrm>
            <a:off x="3988653" y="1337711"/>
            <a:ext cx="182880" cy="166254"/>
          </a:xfrm>
          <a:prstGeom prst="flowChartExtract">
            <a:avLst/>
          </a:prstGeom>
          <a:solidFill>
            <a:srgbClr val="FFC00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cxnSp>
        <p:nvCxnSpPr>
          <p:cNvPr id="349" name="sasp rec arrow">
            <a:extLst>
              <a:ext uri="{FF2B5EF4-FFF2-40B4-BE49-F238E27FC236}">
                <a16:creationId xmlns:a16="http://schemas.microsoft.com/office/drawing/2014/main" id="{174119FD-3A59-4946-9D4B-5A1E2071DF27}"/>
              </a:ext>
            </a:extLst>
          </p:cNvPr>
          <p:cNvCxnSpPr>
            <a:cxnSpLocks/>
          </p:cNvCxnSpPr>
          <p:nvPr/>
        </p:nvCxnSpPr>
        <p:spPr>
          <a:xfrm flipV="1">
            <a:off x="2266257" y="1438188"/>
            <a:ext cx="0" cy="138539"/>
          </a:xfrm>
          <a:prstGeom prst="straightConnector1">
            <a:avLst/>
          </a:prstGeom>
          <a:noFill/>
          <a:ln w="6350" cap="flat" cmpd="sng" algn="ctr">
            <a:solidFill>
              <a:srgbClr val="4472C4"/>
            </a:solidFill>
            <a:prstDash val="solid"/>
            <a:miter lim="800000"/>
            <a:tailEnd type="triangle"/>
          </a:ln>
          <a:effectLst/>
        </p:spPr>
      </p:cxnSp>
      <p:sp>
        <p:nvSpPr>
          <p:cNvPr id="350" name="Flowchart: Extract 349">
            <a:extLst>
              <a:ext uri="{FF2B5EF4-FFF2-40B4-BE49-F238E27FC236}">
                <a16:creationId xmlns:a16="http://schemas.microsoft.com/office/drawing/2014/main" id="{37FE8FAD-C5C0-4F18-8C57-1E53D04B02CF}"/>
              </a:ext>
            </a:extLst>
          </p:cNvPr>
          <p:cNvSpPr/>
          <p:nvPr/>
        </p:nvSpPr>
        <p:spPr>
          <a:xfrm>
            <a:off x="6908654" y="1337028"/>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51" name="Rectangle 350">
            <a:extLst>
              <a:ext uri="{FF2B5EF4-FFF2-40B4-BE49-F238E27FC236}">
                <a16:creationId xmlns:a16="http://schemas.microsoft.com/office/drawing/2014/main" id="{B3777BCA-DECC-49DA-8BD2-E268AAEA68F9}"/>
              </a:ext>
            </a:extLst>
          </p:cNvPr>
          <p:cNvSpPr/>
          <p:nvPr/>
        </p:nvSpPr>
        <p:spPr>
          <a:xfrm>
            <a:off x="6339781" y="1148759"/>
            <a:ext cx="1463534" cy="230832"/>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IOC—Full Functionality</a:t>
            </a:r>
            <a:endParaRPr kumimoji="0" lang="en-US" sz="5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352" name="Flowchart: Extract 351">
            <a:extLst>
              <a:ext uri="{FF2B5EF4-FFF2-40B4-BE49-F238E27FC236}">
                <a16:creationId xmlns:a16="http://schemas.microsoft.com/office/drawing/2014/main" id="{606B04A8-6724-456E-A517-7DAABDF1400E}"/>
              </a:ext>
            </a:extLst>
          </p:cNvPr>
          <p:cNvSpPr/>
          <p:nvPr/>
        </p:nvSpPr>
        <p:spPr>
          <a:xfrm>
            <a:off x="2494204" y="1317782"/>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53" name="Rectangle 352">
            <a:extLst>
              <a:ext uri="{FF2B5EF4-FFF2-40B4-BE49-F238E27FC236}">
                <a16:creationId xmlns:a16="http://schemas.microsoft.com/office/drawing/2014/main" id="{E5B1B539-33C7-4158-8037-A7BCFED86EE9}"/>
              </a:ext>
            </a:extLst>
          </p:cNvPr>
          <p:cNvSpPr/>
          <p:nvPr/>
        </p:nvSpPr>
        <p:spPr>
          <a:xfrm>
            <a:off x="1862039" y="1510255"/>
            <a:ext cx="613171" cy="369332"/>
          </a:xfrm>
          <a:prstGeom prst="rect">
            <a:avLst/>
          </a:prstGeom>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Safety Panel</a:t>
            </a:r>
            <a:endParaRPr kumimoji="0" lang="en-US" sz="5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354" name="Flowchart: Extract 353">
            <a:extLst>
              <a:ext uri="{FF2B5EF4-FFF2-40B4-BE49-F238E27FC236}">
                <a16:creationId xmlns:a16="http://schemas.microsoft.com/office/drawing/2014/main" id="{8311F79C-D59B-43AC-AD99-39DEF2D5EF34}"/>
              </a:ext>
            </a:extLst>
          </p:cNvPr>
          <p:cNvSpPr/>
          <p:nvPr/>
        </p:nvSpPr>
        <p:spPr>
          <a:xfrm>
            <a:off x="4295771" y="1330949"/>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55" name="Rectangle 354">
            <a:extLst>
              <a:ext uri="{FF2B5EF4-FFF2-40B4-BE49-F238E27FC236}">
                <a16:creationId xmlns:a16="http://schemas.microsoft.com/office/drawing/2014/main" id="{7120E7D1-D477-4CB9-B928-560B193167F7}"/>
              </a:ext>
            </a:extLst>
          </p:cNvPr>
          <p:cNvSpPr/>
          <p:nvPr/>
        </p:nvSpPr>
        <p:spPr>
          <a:xfrm>
            <a:off x="5023085" y="1145224"/>
            <a:ext cx="1422254" cy="230832"/>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IOC—Initial Functionality</a:t>
            </a:r>
            <a:endParaRPr kumimoji="0" lang="en-US" sz="5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356" name="TextBox 355">
            <a:extLst>
              <a:ext uri="{FF2B5EF4-FFF2-40B4-BE49-F238E27FC236}">
                <a16:creationId xmlns:a16="http://schemas.microsoft.com/office/drawing/2014/main" id="{2160F8F1-2BAC-453F-BBFC-B7C11D89DB05}"/>
              </a:ext>
            </a:extLst>
          </p:cNvPr>
          <p:cNvSpPr txBox="1"/>
          <p:nvPr/>
        </p:nvSpPr>
        <p:spPr>
          <a:xfrm>
            <a:off x="4016367" y="1017136"/>
            <a:ext cx="104487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23 Lat Procedures Completed</a:t>
            </a:r>
          </a:p>
        </p:txBody>
      </p:sp>
      <p:sp>
        <p:nvSpPr>
          <p:cNvPr id="357" name="Flowchart: Extract 356">
            <a:extLst>
              <a:ext uri="{FF2B5EF4-FFF2-40B4-BE49-F238E27FC236}">
                <a16:creationId xmlns:a16="http://schemas.microsoft.com/office/drawing/2014/main" id="{1A6B4C8A-7E9E-4874-B2ED-1A13AE9DC8AD}"/>
              </a:ext>
            </a:extLst>
          </p:cNvPr>
          <p:cNvSpPr/>
          <p:nvPr/>
        </p:nvSpPr>
        <p:spPr>
          <a:xfrm>
            <a:off x="5604960" y="132553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58" name="TextBox 357">
            <a:extLst>
              <a:ext uri="{FF2B5EF4-FFF2-40B4-BE49-F238E27FC236}">
                <a16:creationId xmlns:a16="http://schemas.microsoft.com/office/drawing/2014/main" id="{2E38E130-92C3-487E-9E72-AFE08B23BD09}"/>
              </a:ext>
            </a:extLst>
          </p:cNvPr>
          <p:cNvSpPr txBox="1"/>
          <p:nvPr/>
        </p:nvSpPr>
        <p:spPr>
          <a:xfrm>
            <a:off x="5507830" y="1451724"/>
            <a:ext cx="115116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20 Long Procedures Completed</a:t>
            </a:r>
          </a:p>
        </p:txBody>
      </p:sp>
      <p:sp>
        <p:nvSpPr>
          <p:cNvPr id="172" name="Flowchart: Extract 171">
            <a:extLst>
              <a:ext uri="{FF2B5EF4-FFF2-40B4-BE49-F238E27FC236}">
                <a16:creationId xmlns:a16="http://schemas.microsoft.com/office/drawing/2014/main" id="{D5BFD65D-8DBA-42F0-A458-8E8040D89F2F}"/>
              </a:ext>
            </a:extLst>
          </p:cNvPr>
          <p:cNvSpPr/>
          <p:nvPr/>
        </p:nvSpPr>
        <p:spPr>
          <a:xfrm>
            <a:off x="3719730" y="218075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76" name="TextBox 175">
            <a:extLst>
              <a:ext uri="{FF2B5EF4-FFF2-40B4-BE49-F238E27FC236}">
                <a16:creationId xmlns:a16="http://schemas.microsoft.com/office/drawing/2014/main" id="{E76D7937-3942-49CA-9189-19797F2468E2}"/>
              </a:ext>
            </a:extLst>
          </p:cNvPr>
          <p:cNvSpPr txBox="1"/>
          <p:nvPr/>
        </p:nvSpPr>
        <p:spPr>
          <a:xfrm>
            <a:off x="2065075" y="2318355"/>
            <a:ext cx="889506" cy="2308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Safety Panel</a:t>
            </a:r>
          </a:p>
        </p:txBody>
      </p:sp>
      <p:sp>
        <p:nvSpPr>
          <p:cNvPr id="121" name="TextBox 120">
            <a:extLst>
              <a:ext uri="{FF2B5EF4-FFF2-40B4-BE49-F238E27FC236}">
                <a16:creationId xmlns:a16="http://schemas.microsoft.com/office/drawing/2014/main" id="{87D6E7C9-879B-469A-903C-370A57DA19EB}"/>
              </a:ext>
            </a:extLst>
          </p:cNvPr>
          <p:cNvSpPr txBox="1"/>
          <p:nvPr/>
        </p:nvSpPr>
        <p:spPr>
          <a:xfrm>
            <a:off x="2030580" y="6169932"/>
            <a:ext cx="89169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rPr>
              <a:t>FAA Milestone</a:t>
            </a:r>
          </a:p>
        </p:txBody>
      </p:sp>
      <p:sp>
        <p:nvSpPr>
          <p:cNvPr id="144" name="Flowchart: Extract 143">
            <a:extLst>
              <a:ext uri="{FF2B5EF4-FFF2-40B4-BE49-F238E27FC236}">
                <a16:creationId xmlns:a16="http://schemas.microsoft.com/office/drawing/2014/main" id="{A43D4FC0-D3E9-4BFA-8DF4-CBDAC2D67961}"/>
              </a:ext>
            </a:extLst>
          </p:cNvPr>
          <p:cNvSpPr/>
          <p:nvPr/>
        </p:nvSpPr>
        <p:spPr>
          <a:xfrm>
            <a:off x="1909765" y="6183219"/>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45" name="Flowchart: Extract 144">
            <a:extLst>
              <a:ext uri="{FF2B5EF4-FFF2-40B4-BE49-F238E27FC236}">
                <a16:creationId xmlns:a16="http://schemas.microsoft.com/office/drawing/2014/main" id="{48295F95-353D-48E7-A6F6-A4E35C13C587}"/>
              </a:ext>
            </a:extLst>
          </p:cNvPr>
          <p:cNvSpPr/>
          <p:nvPr/>
        </p:nvSpPr>
        <p:spPr>
          <a:xfrm>
            <a:off x="2906348" y="6182636"/>
            <a:ext cx="182880" cy="166254"/>
          </a:xfrm>
          <a:prstGeom prst="flowChartExtract">
            <a:avLst/>
          </a:prstGeom>
          <a:solidFill>
            <a:srgbClr val="FFC00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46" name="TextBox 145">
            <a:extLst>
              <a:ext uri="{FF2B5EF4-FFF2-40B4-BE49-F238E27FC236}">
                <a16:creationId xmlns:a16="http://schemas.microsoft.com/office/drawing/2014/main" id="{189F21D6-6640-40C5-A5A0-CA2B6EFF1EB5}"/>
              </a:ext>
            </a:extLst>
          </p:cNvPr>
          <p:cNvSpPr txBox="1"/>
          <p:nvPr/>
        </p:nvSpPr>
        <p:spPr>
          <a:xfrm>
            <a:off x="3055980" y="6161066"/>
            <a:ext cx="124075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rPr>
              <a:t>External Milestone</a:t>
            </a:r>
          </a:p>
        </p:txBody>
      </p:sp>
      <p:sp>
        <p:nvSpPr>
          <p:cNvPr id="150" name="proc bar">
            <a:extLst>
              <a:ext uri="{FF2B5EF4-FFF2-40B4-BE49-F238E27FC236}">
                <a16:creationId xmlns:a16="http://schemas.microsoft.com/office/drawing/2014/main" id="{C5B42062-5E73-44EA-885F-9AEA4FB03164}"/>
              </a:ext>
            </a:extLst>
          </p:cNvPr>
          <p:cNvSpPr/>
          <p:nvPr/>
        </p:nvSpPr>
        <p:spPr>
          <a:xfrm>
            <a:off x="900694" y="6206044"/>
            <a:ext cx="902161" cy="126958"/>
          </a:xfrm>
          <a:prstGeom prst="rect">
            <a:avLst/>
          </a:prstGeom>
          <a:solidFill>
            <a:srgbClr val="4472C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51" name="Rectangle 150">
            <a:extLst>
              <a:ext uri="{FF2B5EF4-FFF2-40B4-BE49-F238E27FC236}">
                <a16:creationId xmlns:a16="http://schemas.microsoft.com/office/drawing/2014/main" id="{E601DC66-F9EB-41D3-98B2-1197EBE51306}"/>
              </a:ext>
            </a:extLst>
          </p:cNvPr>
          <p:cNvSpPr/>
          <p:nvPr/>
        </p:nvSpPr>
        <p:spPr>
          <a:xfrm>
            <a:off x="1022650" y="6136025"/>
            <a:ext cx="65594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panose="020F0502020204030204"/>
                <a:ea typeface="MS PGothic" panose="020B0600070205080204" pitchFamily="34" charset="-128"/>
                <a:cs typeface="+mn-cs"/>
              </a:rPr>
              <a:t>Duration</a:t>
            </a:r>
          </a:p>
        </p:txBody>
      </p:sp>
      <p:cxnSp>
        <p:nvCxnSpPr>
          <p:cNvPr id="299" name="Straight Arrow Connector 298">
            <a:extLst>
              <a:ext uri="{FF2B5EF4-FFF2-40B4-BE49-F238E27FC236}">
                <a16:creationId xmlns:a16="http://schemas.microsoft.com/office/drawing/2014/main" id="{16B68343-4A5F-431E-8203-65D87B296817}"/>
              </a:ext>
            </a:extLst>
          </p:cNvPr>
          <p:cNvCxnSpPr>
            <a:cxnSpLocks/>
          </p:cNvCxnSpPr>
          <p:nvPr/>
        </p:nvCxnSpPr>
        <p:spPr bwMode="auto">
          <a:xfrm flipH="1" flipV="1">
            <a:off x="896909" y="6527254"/>
            <a:ext cx="304197" cy="3685"/>
          </a:xfrm>
          <a:prstGeom prst="straightConnector1">
            <a:avLst/>
          </a:prstGeom>
          <a:noFill/>
          <a:ln w="15875" cap="flat" cmpd="sng" algn="ctr">
            <a:solidFill>
              <a:srgbClr val="FF0000"/>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0" name="TextBox 299">
            <a:extLst>
              <a:ext uri="{FF2B5EF4-FFF2-40B4-BE49-F238E27FC236}">
                <a16:creationId xmlns:a16="http://schemas.microsoft.com/office/drawing/2014/main" id="{442BF302-F67E-401A-8428-E8DE40E89F13}"/>
              </a:ext>
            </a:extLst>
          </p:cNvPr>
          <p:cNvSpPr txBox="1"/>
          <p:nvPr/>
        </p:nvSpPr>
        <p:spPr>
          <a:xfrm>
            <a:off x="1163609" y="6412954"/>
            <a:ext cx="79154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rPr>
              <a:t>Dependency</a:t>
            </a:r>
          </a:p>
        </p:txBody>
      </p:sp>
      <p:sp>
        <p:nvSpPr>
          <p:cNvPr id="6" name="TextBox 5">
            <a:extLst>
              <a:ext uri="{FF2B5EF4-FFF2-40B4-BE49-F238E27FC236}">
                <a16:creationId xmlns:a16="http://schemas.microsoft.com/office/drawing/2014/main" id="{E8AE4677-7348-45B3-80E6-0AE306217E97}"/>
              </a:ext>
            </a:extLst>
          </p:cNvPr>
          <p:cNvSpPr txBox="1"/>
          <p:nvPr/>
        </p:nvSpPr>
        <p:spPr>
          <a:xfrm>
            <a:off x="1904353" y="6432399"/>
            <a:ext cx="2556581" cy="211387"/>
          </a:xfrm>
          <a:prstGeom prst="rect">
            <a:avLst/>
          </a:prstGeom>
          <a:solidFill>
            <a:srgbClr val="D5EAFF"/>
          </a:solidFill>
          <a:ln>
            <a:noFill/>
          </a:ln>
          <a:effectLst/>
        </p:spPr>
        <p:txBody>
          <a:bodyPr vert="horz" wrap="square" lIns="91440" tIns="45720" rIns="91440" bIns="45720" numCol="1" rtlCol="0" anchor="t" anchorCtr="0" compatLnSpc="1">
            <a:prstTxWarp prst="textNoShape">
              <a:avLst/>
            </a:prstTxWarp>
            <a:noAutofit/>
          </a:bodyPr>
          <a:lstStyle>
            <a:defPPr>
              <a:defRPr lang="en-US"/>
            </a:defPPr>
            <a:lvl1pPr marL="0" marR="0" indent="0" defTabSz="914400" eaLnBrk="1" latinLnBrk="0" hangingPunct="1">
              <a:lnSpc>
                <a:spcPct val="100000"/>
              </a:lnSpc>
              <a:spcBef>
                <a:spcPct val="50000"/>
              </a:spcBef>
              <a:buClrTx/>
              <a:buSzTx/>
              <a:buFontTx/>
              <a:buChar char="•"/>
              <a:tabLst/>
              <a:defRPr kumimoji="0" b="0" i="0" u="none" strike="noStrike" cap="none" normalizeH="0" baseline="0">
                <a:ln>
                  <a:noFill/>
                </a:ln>
                <a:effectLst/>
                <a:latin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rPr>
              <a:t>Notional plans contingent on Nov 2021 JRC</a:t>
            </a:r>
          </a:p>
        </p:txBody>
      </p:sp>
      <p:sp>
        <p:nvSpPr>
          <p:cNvPr id="170" name="Flowchart: Extract 169">
            <a:extLst>
              <a:ext uri="{FF2B5EF4-FFF2-40B4-BE49-F238E27FC236}">
                <a16:creationId xmlns:a16="http://schemas.microsoft.com/office/drawing/2014/main" id="{CD393A52-25F8-44AC-AC5F-232C2E316B5B}"/>
              </a:ext>
            </a:extLst>
          </p:cNvPr>
          <p:cNvSpPr/>
          <p:nvPr/>
        </p:nvSpPr>
        <p:spPr>
          <a:xfrm>
            <a:off x="2398958" y="2178363"/>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 name="Rectangle 2">
            <a:extLst>
              <a:ext uri="{FF2B5EF4-FFF2-40B4-BE49-F238E27FC236}">
                <a16:creationId xmlns:a16="http://schemas.microsoft.com/office/drawing/2014/main" id="{2DF3FC04-1CE4-4E0C-98B1-561DAF80553B}"/>
              </a:ext>
            </a:extLst>
          </p:cNvPr>
          <p:cNvSpPr/>
          <p:nvPr/>
        </p:nvSpPr>
        <p:spPr>
          <a:xfrm>
            <a:off x="3893929" y="1872634"/>
            <a:ext cx="796322"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Commence Op Eval/IOC</a:t>
            </a:r>
            <a:endParaRPr kumimoji="0" lang="en-US" sz="9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16" name="Flowchart: Extract 315">
            <a:extLst>
              <a:ext uri="{FF2B5EF4-FFF2-40B4-BE49-F238E27FC236}">
                <a16:creationId xmlns:a16="http://schemas.microsoft.com/office/drawing/2014/main" id="{7CD047C4-C9AC-42FE-90CE-E7B86ED92671}"/>
              </a:ext>
            </a:extLst>
          </p:cNvPr>
          <p:cNvSpPr/>
          <p:nvPr/>
        </p:nvSpPr>
        <p:spPr>
          <a:xfrm>
            <a:off x="5742497" y="396643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33" name="Flowchart: Extract 332">
            <a:extLst>
              <a:ext uri="{FF2B5EF4-FFF2-40B4-BE49-F238E27FC236}">
                <a16:creationId xmlns:a16="http://schemas.microsoft.com/office/drawing/2014/main" id="{E7EA9E1F-C358-42E1-B6E0-92CF45732F7A}"/>
              </a:ext>
            </a:extLst>
          </p:cNvPr>
          <p:cNvSpPr/>
          <p:nvPr/>
        </p:nvSpPr>
        <p:spPr>
          <a:xfrm>
            <a:off x="5731071" y="4783244"/>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210" name="TextBox 209">
            <a:extLst>
              <a:ext uri="{FF2B5EF4-FFF2-40B4-BE49-F238E27FC236}">
                <a16:creationId xmlns:a16="http://schemas.microsoft.com/office/drawing/2014/main" id="{3893A108-D18C-4909-BECC-2E891D42A7CE}"/>
              </a:ext>
            </a:extLst>
          </p:cNvPr>
          <p:cNvSpPr txBox="1"/>
          <p:nvPr/>
        </p:nvSpPr>
        <p:spPr>
          <a:xfrm>
            <a:off x="6753652" y="4522387"/>
            <a:ext cx="2023942" cy="646331"/>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CONOPS Development (Comms, Weather, ANSP Coordination, etc.)</a:t>
            </a:r>
          </a:p>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Business Case Analysis</a:t>
            </a:r>
          </a:p>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Investment Decision (TBD – 2025)</a:t>
            </a:r>
          </a:p>
        </p:txBody>
      </p:sp>
      <p:sp>
        <p:nvSpPr>
          <p:cNvPr id="128" name="TextBox 127">
            <a:extLst>
              <a:ext uri="{FF2B5EF4-FFF2-40B4-BE49-F238E27FC236}">
                <a16:creationId xmlns:a16="http://schemas.microsoft.com/office/drawing/2014/main" id="{0682B474-9364-4B4E-8E27-93B975A0BEBC}"/>
              </a:ext>
            </a:extLst>
          </p:cNvPr>
          <p:cNvSpPr txBox="1"/>
          <p:nvPr/>
        </p:nvSpPr>
        <p:spPr>
          <a:xfrm>
            <a:off x="5786530" y="1828811"/>
            <a:ext cx="2105540" cy="41549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rPr>
              <a:t>Recommendations for Future SBA Use (NOV 2021)</a:t>
            </a:r>
          </a:p>
        </p:txBody>
      </p:sp>
      <p:sp>
        <p:nvSpPr>
          <p:cNvPr id="129" name="Flowchart: Extract 128">
            <a:extLst>
              <a:ext uri="{FF2B5EF4-FFF2-40B4-BE49-F238E27FC236}">
                <a16:creationId xmlns:a16="http://schemas.microsoft.com/office/drawing/2014/main" id="{8DA4135F-EBFA-4D09-A1A0-93874E62F79B}"/>
              </a:ext>
            </a:extLst>
          </p:cNvPr>
          <p:cNvSpPr/>
          <p:nvPr/>
        </p:nvSpPr>
        <p:spPr>
          <a:xfrm>
            <a:off x="6144822" y="2180757"/>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80" name="TextBox 179">
            <a:extLst>
              <a:ext uri="{FF2B5EF4-FFF2-40B4-BE49-F238E27FC236}">
                <a16:creationId xmlns:a16="http://schemas.microsoft.com/office/drawing/2014/main" id="{41ED8BCA-5D9A-4B67-8431-99907CF39140}"/>
              </a:ext>
            </a:extLst>
          </p:cNvPr>
          <p:cNvSpPr txBox="1"/>
          <p:nvPr/>
        </p:nvSpPr>
        <p:spPr>
          <a:xfrm>
            <a:off x="5278053" y="3699471"/>
            <a:ext cx="1394617" cy="246221"/>
          </a:xfrm>
          <a:prstGeom prst="rect">
            <a:avLst/>
          </a:prstGeom>
          <a:noFill/>
        </p:spPr>
        <p:txBody>
          <a:bodyPr wrap="square" rtlCol="0">
            <a:spAutoFit/>
          </a:bodyPr>
          <a:lstStyle/>
          <a:p>
            <a:pPr marL="0" marR="0" lvl="0" indent="0" algn="ctr" defTabSz="4572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rPr>
              <a:t>Recommendations</a:t>
            </a:r>
          </a:p>
        </p:txBody>
      </p:sp>
      <p:sp>
        <p:nvSpPr>
          <p:cNvPr id="181" name="TextBox 180">
            <a:extLst>
              <a:ext uri="{FF2B5EF4-FFF2-40B4-BE49-F238E27FC236}">
                <a16:creationId xmlns:a16="http://schemas.microsoft.com/office/drawing/2014/main" id="{6D11FA99-51EE-482E-B631-17B3E2E9DC80}"/>
              </a:ext>
            </a:extLst>
          </p:cNvPr>
          <p:cNvSpPr txBox="1"/>
          <p:nvPr/>
        </p:nvSpPr>
        <p:spPr>
          <a:xfrm>
            <a:off x="5283477" y="4552521"/>
            <a:ext cx="1370557" cy="246221"/>
          </a:xfrm>
          <a:prstGeom prst="rect">
            <a:avLst/>
          </a:prstGeom>
          <a:noFill/>
        </p:spPr>
        <p:txBody>
          <a:bodyPr wrap="square" rtlCol="0">
            <a:spAutoFit/>
          </a:bodyPr>
          <a:lstStyle/>
          <a:p>
            <a:pPr marL="0" marR="0" lvl="0" indent="0" algn="ctr" defTabSz="4572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rPr>
              <a:t>Recommendations</a:t>
            </a:r>
          </a:p>
        </p:txBody>
      </p:sp>
      <p:sp>
        <p:nvSpPr>
          <p:cNvPr id="188" name="TextBox 187">
            <a:extLst>
              <a:ext uri="{FF2B5EF4-FFF2-40B4-BE49-F238E27FC236}">
                <a16:creationId xmlns:a16="http://schemas.microsoft.com/office/drawing/2014/main" id="{7CD9E04A-2112-4827-8618-76C604C296DC}"/>
              </a:ext>
            </a:extLst>
          </p:cNvPr>
          <p:cNvSpPr txBox="1"/>
          <p:nvPr/>
        </p:nvSpPr>
        <p:spPr>
          <a:xfrm>
            <a:off x="2590431" y="1893848"/>
            <a:ext cx="936463"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Harris Contracts Definitized</a:t>
            </a:r>
          </a:p>
        </p:txBody>
      </p:sp>
      <p:sp>
        <p:nvSpPr>
          <p:cNvPr id="191" name="Flowchart: Extract 190">
            <a:extLst>
              <a:ext uri="{FF2B5EF4-FFF2-40B4-BE49-F238E27FC236}">
                <a16:creationId xmlns:a16="http://schemas.microsoft.com/office/drawing/2014/main" id="{1B0BA433-99D2-44BB-9285-112BB15DA99B}"/>
              </a:ext>
            </a:extLst>
          </p:cNvPr>
          <p:cNvSpPr/>
          <p:nvPr/>
        </p:nvSpPr>
        <p:spPr>
          <a:xfrm>
            <a:off x="2993809" y="2183282"/>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92" name="TextBox 191">
            <a:extLst>
              <a:ext uri="{FF2B5EF4-FFF2-40B4-BE49-F238E27FC236}">
                <a16:creationId xmlns:a16="http://schemas.microsoft.com/office/drawing/2014/main" id="{1A52EF1D-CD20-4844-9696-8850C994E23D}"/>
              </a:ext>
            </a:extLst>
          </p:cNvPr>
          <p:cNvSpPr txBox="1"/>
          <p:nvPr/>
        </p:nvSpPr>
        <p:spPr>
          <a:xfrm>
            <a:off x="2993809" y="2350712"/>
            <a:ext cx="846616"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Test Plan Developed</a:t>
            </a:r>
          </a:p>
        </p:txBody>
      </p:sp>
      <p:sp>
        <p:nvSpPr>
          <p:cNvPr id="193" name="Flowchart: Extract 192">
            <a:extLst>
              <a:ext uri="{FF2B5EF4-FFF2-40B4-BE49-F238E27FC236}">
                <a16:creationId xmlns:a16="http://schemas.microsoft.com/office/drawing/2014/main" id="{4D8B9F7B-17E0-4CD5-8C31-9720ECB3F91F}"/>
              </a:ext>
            </a:extLst>
          </p:cNvPr>
          <p:cNvSpPr/>
          <p:nvPr/>
        </p:nvSpPr>
        <p:spPr>
          <a:xfrm>
            <a:off x="3333022" y="2188199"/>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98" name="Flowchart: Extract 197">
            <a:extLst>
              <a:ext uri="{FF2B5EF4-FFF2-40B4-BE49-F238E27FC236}">
                <a16:creationId xmlns:a16="http://schemas.microsoft.com/office/drawing/2014/main" id="{27FC3ABA-1A9D-4841-ABE6-0B7BB4FDDE80}"/>
              </a:ext>
            </a:extLst>
          </p:cNvPr>
          <p:cNvSpPr/>
          <p:nvPr/>
        </p:nvSpPr>
        <p:spPr>
          <a:xfrm>
            <a:off x="3026304" y="4770834"/>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99" name="TextBox 198">
            <a:extLst>
              <a:ext uri="{FF2B5EF4-FFF2-40B4-BE49-F238E27FC236}">
                <a16:creationId xmlns:a16="http://schemas.microsoft.com/office/drawing/2014/main" id="{B610B6FA-4D66-4F9B-9E47-758361069C8C}"/>
              </a:ext>
            </a:extLst>
          </p:cNvPr>
          <p:cNvSpPr txBox="1"/>
          <p:nvPr/>
        </p:nvSpPr>
        <p:spPr>
          <a:xfrm>
            <a:off x="2672146" y="4477730"/>
            <a:ext cx="966071"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Industry Day Plan Developed</a:t>
            </a:r>
          </a:p>
        </p:txBody>
      </p:sp>
      <p:sp>
        <p:nvSpPr>
          <p:cNvPr id="200" name="TextBox 199">
            <a:extLst>
              <a:ext uri="{FF2B5EF4-FFF2-40B4-BE49-F238E27FC236}">
                <a16:creationId xmlns:a16="http://schemas.microsoft.com/office/drawing/2014/main" id="{BF491B7B-8A36-4941-AD4B-E4E2AF39F1B9}"/>
              </a:ext>
            </a:extLst>
          </p:cNvPr>
          <p:cNvSpPr txBox="1"/>
          <p:nvPr/>
        </p:nvSpPr>
        <p:spPr>
          <a:xfrm>
            <a:off x="1920148" y="4940536"/>
            <a:ext cx="1316160"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Begin Investigating Enhanced Comms</a:t>
            </a:r>
          </a:p>
        </p:txBody>
      </p:sp>
      <p:sp>
        <p:nvSpPr>
          <p:cNvPr id="201" name="Flowchart: Extract 200">
            <a:extLst>
              <a:ext uri="{FF2B5EF4-FFF2-40B4-BE49-F238E27FC236}">
                <a16:creationId xmlns:a16="http://schemas.microsoft.com/office/drawing/2014/main" id="{4F4B7D6D-A688-4D5F-8E7D-4371F28732E6}"/>
              </a:ext>
            </a:extLst>
          </p:cNvPr>
          <p:cNvSpPr/>
          <p:nvPr/>
        </p:nvSpPr>
        <p:spPr>
          <a:xfrm>
            <a:off x="2499586" y="478065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204" name="Flowchart: Extract 203">
            <a:extLst>
              <a:ext uri="{FF2B5EF4-FFF2-40B4-BE49-F238E27FC236}">
                <a16:creationId xmlns:a16="http://schemas.microsoft.com/office/drawing/2014/main" id="{A5C2E247-89AC-4EF0-BEBB-AF08587D3D8B}"/>
              </a:ext>
            </a:extLst>
          </p:cNvPr>
          <p:cNvSpPr/>
          <p:nvPr/>
        </p:nvSpPr>
        <p:spPr>
          <a:xfrm>
            <a:off x="4192228" y="397135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207" name="TextBox 206">
            <a:extLst>
              <a:ext uri="{FF2B5EF4-FFF2-40B4-BE49-F238E27FC236}">
                <a16:creationId xmlns:a16="http://schemas.microsoft.com/office/drawing/2014/main" id="{62E998D1-61EC-4E40-8517-067700372103}"/>
              </a:ext>
            </a:extLst>
          </p:cNvPr>
          <p:cNvSpPr txBox="1"/>
          <p:nvPr/>
        </p:nvSpPr>
        <p:spPr>
          <a:xfrm>
            <a:off x="4161788" y="3650354"/>
            <a:ext cx="1500054"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Other Shortfalls/Safety Hazards/Comms Assessed </a:t>
            </a:r>
            <a:endPar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31" name="TextBox 330">
            <a:extLst>
              <a:ext uri="{FF2B5EF4-FFF2-40B4-BE49-F238E27FC236}">
                <a16:creationId xmlns:a16="http://schemas.microsoft.com/office/drawing/2014/main" id="{3FDBE311-1A80-44AC-95D9-B89B92FAB8BF}"/>
              </a:ext>
            </a:extLst>
          </p:cNvPr>
          <p:cNvSpPr txBox="1"/>
          <p:nvPr/>
        </p:nvSpPr>
        <p:spPr>
          <a:xfrm>
            <a:off x="5391347" y="2333157"/>
            <a:ext cx="1011319"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rPr>
              <a:t>FINAL REPORT</a:t>
            </a:r>
          </a:p>
        </p:txBody>
      </p:sp>
      <p:sp>
        <p:nvSpPr>
          <p:cNvPr id="163" name="Flowchart: Extract 162">
            <a:extLst>
              <a:ext uri="{FF2B5EF4-FFF2-40B4-BE49-F238E27FC236}">
                <a16:creationId xmlns:a16="http://schemas.microsoft.com/office/drawing/2014/main" id="{6D99007D-AAE3-48AA-8319-D09250F80758}"/>
              </a:ext>
            </a:extLst>
          </p:cNvPr>
          <p:cNvSpPr/>
          <p:nvPr/>
        </p:nvSpPr>
        <p:spPr>
          <a:xfrm>
            <a:off x="5385168" y="4783851"/>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208" name="TextBox 207">
            <a:extLst>
              <a:ext uri="{FF2B5EF4-FFF2-40B4-BE49-F238E27FC236}">
                <a16:creationId xmlns:a16="http://schemas.microsoft.com/office/drawing/2014/main" id="{02E0C94B-5095-410E-8E09-0C601FD016EF}"/>
              </a:ext>
            </a:extLst>
          </p:cNvPr>
          <p:cNvSpPr txBox="1"/>
          <p:nvPr/>
        </p:nvSpPr>
        <p:spPr>
          <a:xfrm>
            <a:off x="5110361" y="4914414"/>
            <a:ext cx="676169"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Evaluation &amp; Award</a:t>
            </a:r>
            <a:endPar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7" name="Right Brace 6">
            <a:extLst>
              <a:ext uri="{FF2B5EF4-FFF2-40B4-BE49-F238E27FC236}">
                <a16:creationId xmlns:a16="http://schemas.microsoft.com/office/drawing/2014/main" id="{AC825E5E-A925-4DE2-9129-A8583F8F277F}"/>
              </a:ext>
            </a:extLst>
          </p:cNvPr>
          <p:cNvSpPr/>
          <p:nvPr/>
        </p:nvSpPr>
        <p:spPr bwMode="auto">
          <a:xfrm>
            <a:off x="6366930" y="2293786"/>
            <a:ext cx="448268" cy="2790677"/>
          </a:xfrm>
          <a:prstGeom prst="rightBrace">
            <a:avLst>
              <a:gd name="adj1" fmla="val 8333"/>
              <a:gd name="adj2" fmla="val 47945"/>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209" name="TextBox 208">
            <a:extLst>
              <a:ext uri="{FF2B5EF4-FFF2-40B4-BE49-F238E27FC236}">
                <a16:creationId xmlns:a16="http://schemas.microsoft.com/office/drawing/2014/main" id="{FCF86913-9CB0-4557-9DAC-251162788F8C}"/>
              </a:ext>
            </a:extLst>
          </p:cNvPr>
          <p:cNvSpPr txBox="1"/>
          <p:nvPr/>
        </p:nvSpPr>
        <p:spPr>
          <a:xfrm>
            <a:off x="6735022" y="2197820"/>
            <a:ext cx="2344507" cy="369332"/>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Continue SBA services in Caribbean (TBD)</a:t>
            </a:r>
          </a:p>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SBS Recompete Planning</a:t>
            </a:r>
          </a:p>
        </p:txBody>
      </p:sp>
      <p:sp>
        <p:nvSpPr>
          <p:cNvPr id="136" name="proc bar">
            <a:extLst>
              <a:ext uri="{FF2B5EF4-FFF2-40B4-BE49-F238E27FC236}">
                <a16:creationId xmlns:a16="http://schemas.microsoft.com/office/drawing/2014/main" id="{F6B4EB40-512E-4734-A25A-BBD034049F29}"/>
              </a:ext>
            </a:extLst>
          </p:cNvPr>
          <p:cNvSpPr/>
          <p:nvPr/>
        </p:nvSpPr>
        <p:spPr>
          <a:xfrm>
            <a:off x="2044158" y="3212167"/>
            <a:ext cx="3794760" cy="128016"/>
          </a:xfrm>
          <a:prstGeom prst="rect">
            <a:avLst/>
          </a:prstGeom>
          <a:solidFill>
            <a:srgbClr val="4472C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85" name="Flowchart: Extract 184">
            <a:extLst>
              <a:ext uri="{FF2B5EF4-FFF2-40B4-BE49-F238E27FC236}">
                <a16:creationId xmlns:a16="http://schemas.microsoft.com/office/drawing/2014/main" id="{3CF37681-BBFD-478B-895F-9249E763065E}"/>
              </a:ext>
            </a:extLst>
          </p:cNvPr>
          <p:cNvSpPr/>
          <p:nvPr/>
        </p:nvSpPr>
        <p:spPr>
          <a:xfrm>
            <a:off x="3266031" y="3171200"/>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94" name="TextBox 193">
            <a:extLst>
              <a:ext uri="{FF2B5EF4-FFF2-40B4-BE49-F238E27FC236}">
                <a16:creationId xmlns:a16="http://schemas.microsoft.com/office/drawing/2014/main" id="{C09DF677-7420-4B7B-BCAE-740EC2EB4814}"/>
              </a:ext>
            </a:extLst>
          </p:cNvPr>
          <p:cNvSpPr txBox="1"/>
          <p:nvPr/>
        </p:nvSpPr>
        <p:spPr>
          <a:xfrm>
            <a:off x="2305279" y="2849100"/>
            <a:ext cx="1363482"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CONOPS &amp;</a:t>
            </a:r>
          </a:p>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Sep Standards Analysis</a:t>
            </a:r>
          </a:p>
        </p:txBody>
      </p:sp>
      <p:sp>
        <p:nvSpPr>
          <p:cNvPr id="195" name="TextBox 194">
            <a:extLst>
              <a:ext uri="{FF2B5EF4-FFF2-40B4-BE49-F238E27FC236}">
                <a16:creationId xmlns:a16="http://schemas.microsoft.com/office/drawing/2014/main" id="{404DDD97-B5FF-4354-96BF-B03E05BD9E96}"/>
              </a:ext>
            </a:extLst>
          </p:cNvPr>
          <p:cNvSpPr txBox="1"/>
          <p:nvPr/>
        </p:nvSpPr>
        <p:spPr>
          <a:xfrm>
            <a:off x="4323278" y="2971795"/>
            <a:ext cx="899638"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Safety Analysis</a:t>
            </a:r>
            <a:endParaRPr kumimoji="0" lang="en-US" sz="9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329" name="Flowchart: Extract 328">
            <a:extLst>
              <a:ext uri="{FF2B5EF4-FFF2-40B4-BE49-F238E27FC236}">
                <a16:creationId xmlns:a16="http://schemas.microsoft.com/office/drawing/2014/main" id="{AEF7C1FC-5624-44B7-995D-C4A85AE3A43C}"/>
              </a:ext>
            </a:extLst>
          </p:cNvPr>
          <p:cNvSpPr/>
          <p:nvPr/>
        </p:nvSpPr>
        <p:spPr>
          <a:xfrm>
            <a:off x="4693165" y="3171200"/>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78" name="Flowchart: Extract 177">
            <a:extLst>
              <a:ext uri="{FF2B5EF4-FFF2-40B4-BE49-F238E27FC236}">
                <a16:creationId xmlns:a16="http://schemas.microsoft.com/office/drawing/2014/main" id="{9A4417B0-5107-4D50-B3B8-11191216E365}"/>
              </a:ext>
            </a:extLst>
          </p:cNvPr>
          <p:cNvSpPr/>
          <p:nvPr/>
        </p:nvSpPr>
        <p:spPr>
          <a:xfrm>
            <a:off x="5463334" y="3171202"/>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79" name="TextBox 178">
            <a:extLst>
              <a:ext uri="{FF2B5EF4-FFF2-40B4-BE49-F238E27FC236}">
                <a16:creationId xmlns:a16="http://schemas.microsoft.com/office/drawing/2014/main" id="{786A3E97-303D-46D7-8C9F-549701991509}"/>
              </a:ext>
            </a:extLst>
          </p:cNvPr>
          <p:cNvSpPr txBox="1"/>
          <p:nvPr/>
        </p:nvSpPr>
        <p:spPr>
          <a:xfrm>
            <a:off x="4826508" y="3327495"/>
            <a:ext cx="1060115" cy="230832"/>
          </a:xfrm>
          <a:prstGeom prst="rect">
            <a:avLst/>
          </a:prstGeom>
          <a:noFill/>
        </p:spPr>
        <p:txBody>
          <a:bodyPr wrap="square" rtlCol="0">
            <a:spAutoFit/>
          </a:bodyPr>
          <a:lstStyle/>
          <a:p>
            <a:pPr marL="0" marR="0" lvl="0" indent="0" algn="ctr" defTabSz="457200" rtl="0" eaLnBrk="0" fontAlgn="base" latinLnBrk="0" hangingPunct="0">
              <a:lnSpc>
                <a:spcPct val="10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Avionics Upgraded</a:t>
            </a:r>
          </a:p>
        </p:txBody>
      </p:sp>
      <p:sp>
        <p:nvSpPr>
          <p:cNvPr id="196" name="Flowchart: Extract 195">
            <a:extLst>
              <a:ext uri="{FF2B5EF4-FFF2-40B4-BE49-F238E27FC236}">
                <a16:creationId xmlns:a16="http://schemas.microsoft.com/office/drawing/2014/main" id="{522CBE72-BB1E-4CDF-87B3-5D0C82A4950F}"/>
              </a:ext>
            </a:extLst>
          </p:cNvPr>
          <p:cNvSpPr/>
          <p:nvPr/>
        </p:nvSpPr>
        <p:spPr>
          <a:xfrm>
            <a:off x="5749992" y="3171200"/>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97" name="TextBox 196">
            <a:extLst>
              <a:ext uri="{FF2B5EF4-FFF2-40B4-BE49-F238E27FC236}">
                <a16:creationId xmlns:a16="http://schemas.microsoft.com/office/drawing/2014/main" id="{01357265-D64F-499D-919C-1309887D6697}"/>
              </a:ext>
            </a:extLst>
          </p:cNvPr>
          <p:cNvSpPr txBox="1"/>
          <p:nvPr/>
        </p:nvSpPr>
        <p:spPr>
          <a:xfrm>
            <a:off x="5293547" y="2938161"/>
            <a:ext cx="1347567" cy="246221"/>
          </a:xfrm>
          <a:prstGeom prst="rect">
            <a:avLst/>
          </a:prstGeom>
          <a:noFill/>
        </p:spPr>
        <p:txBody>
          <a:bodyPr wrap="square" rtlCol="0">
            <a:spAutoFit/>
          </a:bodyPr>
          <a:lstStyle/>
          <a:p>
            <a:pPr marL="0" marR="0" lvl="0" indent="0" algn="ctr" defTabSz="4572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rPr>
              <a:t>Recommendations</a:t>
            </a:r>
          </a:p>
        </p:txBody>
      </p:sp>
      <p:sp>
        <p:nvSpPr>
          <p:cNvPr id="211" name="TextBox 210">
            <a:extLst>
              <a:ext uri="{FF2B5EF4-FFF2-40B4-BE49-F238E27FC236}">
                <a16:creationId xmlns:a16="http://schemas.microsoft.com/office/drawing/2014/main" id="{746E5E9F-2838-47E5-8283-AE4E038284A6}"/>
              </a:ext>
            </a:extLst>
          </p:cNvPr>
          <p:cNvSpPr txBox="1"/>
          <p:nvPr/>
        </p:nvSpPr>
        <p:spPr>
          <a:xfrm>
            <a:off x="6736202" y="2731329"/>
            <a:ext cx="2258480" cy="507831"/>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Investment Decision (TBD – 2023)</a:t>
            </a:r>
          </a:p>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SBS Recompete Planning</a:t>
            </a:r>
          </a:p>
          <a:p>
            <a:pPr marL="171450" marR="0" lvl="0" indent="-171450"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ATC Procedures &amp; Automation Updates</a:t>
            </a:r>
          </a:p>
        </p:txBody>
      </p:sp>
      <p:sp>
        <p:nvSpPr>
          <p:cNvPr id="169" name="Rectangle 168">
            <a:extLst>
              <a:ext uri="{FF2B5EF4-FFF2-40B4-BE49-F238E27FC236}">
                <a16:creationId xmlns:a16="http://schemas.microsoft.com/office/drawing/2014/main" id="{6AE59CAB-5B08-402C-BD85-DEFD0B1187DA}"/>
              </a:ext>
            </a:extLst>
          </p:cNvPr>
          <p:cNvSpPr/>
          <p:nvPr/>
        </p:nvSpPr>
        <p:spPr>
          <a:xfrm>
            <a:off x="154087" y="3157762"/>
            <a:ext cx="1838859"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MS PGothic" panose="020B0600070205080204" pitchFamily="34" charset="-128"/>
                <a:cs typeface="+mn-cs"/>
              </a:rPr>
              <a:t>Contingency Operations using SBA</a:t>
            </a:r>
            <a:endParaRPr kumimoji="0" lang="en-US" sz="12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MS PGothic" panose="020B0600070205080204" pitchFamily="34" charset="-128"/>
              <a:cs typeface="+mn-cs"/>
            </a:endParaRPr>
          </a:p>
        </p:txBody>
      </p:sp>
      <p:sp>
        <p:nvSpPr>
          <p:cNvPr id="171" name="Rectangle 170">
            <a:extLst>
              <a:ext uri="{FF2B5EF4-FFF2-40B4-BE49-F238E27FC236}">
                <a16:creationId xmlns:a16="http://schemas.microsoft.com/office/drawing/2014/main" id="{2465CE9E-7DE5-4324-8A89-6DC6A4778875}"/>
              </a:ext>
            </a:extLst>
          </p:cNvPr>
          <p:cNvSpPr/>
          <p:nvPr/>
        </p:nvSpPr>
        <p:spPr>
          <a:xfrm>
            <a:off x="474440" y="4740852"/>
            <a:ext cx="1523637"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MS PGothic" panose="020B0600070205080204" pitchFamily="34" charset="-128"/>
                <a:cs typeface="+mn-cs"/>
              </a:rPr>
              <a:t>Future Oceanic Concepts</a:t>
            </a:r>
          </a:p>
        </p:txBody>
      </p:sp>
      <p:sp>
        <p:nvSpPr>
          <p:cNvPr id="173" name="Rectangle 172">
            <a:extLst>
              <a:ext uri="{FF2B5EF4-FFF2-40B4-BE49-F238E27FC236}">
                <a16:creationId xmlns:a16="http://schemas.microsoft.com/office/drawing/2014/main" id="{5BCC61DD-516F-4DC1-AE03-1C17ECBA7D1C}"/>
              </a:ext>
            </a:extLst>
          </p:cNvPr>
          <p:cNvSpPr/>
          <p:nvPr/>
        </p:nvSpPr>
        <p:spPr>
          <a:xfrm>
            <a:off x="197669" y="3650631"/>
            <a:ext cx="1802038"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MS PGothic" panose="020B0600070205080204" pitchFamily="34" charset="-128"/>
                <a:cs typeface="+mn-cs"/>
              </a:rPr>
              <a:t>Documentation of Oceanic Environment</a:t>
            </a:r>
          </a:p>
        </p:txBody>
      </p:sp>
      <p:sp>
        <p:nvSpPr>
          <p:cNvPr id="174" name="Rectangle 173">
            <a:extLst>
              <a:ext uri="{FF2B5EF4-FFF2-40B4-BE49-F238E27FC236}">
                <a16:creationId xmlns:a16="http://schemas.microsoft.com/office/drawing/2014/main" id="{5102C04A-E3D2-4586-8359-776BFE5F6116}"/>
              </a:ext>
            </a:extLst>
          </p:cNvPr>
          <p:cNvSpPr/>
          <p:nvPr/>
        </p:nvSpPr>
        <p:spPr>
          <a:xfrm>
            <a:off x="231191" y="1892793"/>
            <a:ext cx="1756837"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MS PGothic" panose="020B0600070205080204" pitchFamily="34" charset="-128"/>
                <a:cs typeface="+mn-cs"/>
              </a:rPr>
              <a:t>SBA Operational Evaluation</a:t>
            </a:r>
          </a:p>
        </p:txBody>
      </p:sp>
      <p:sp>
        <p:nvSpPr>
          <p:cNvPr id="175" name="Rectangle 174">
            <a:extLst>
              <a:ext uri="{FF2B5EF4-FFF2-40B4-BE49-F238E27FC236}">
                <a16:creationId xmlns:a16="http://schemas.microsoft.com/office/drawing/2014/main" id="{62CA256B-D2EA-4674-8DBB-25950C95AEDF}"/>
              </a:ext>
            </a:extLst>
          </p:cNvPr>
          <p:cNvSpPr/>
          <p:nvPr/>
        </p:nvSpPr>
        <p:spPr>
          <a:xfrm>
            <a:off x="655551" y="1391773"/>
            <a:ext cx="1326996"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MS PGothic" panose="020B0600070205080204" pitchFamily="34" charset="-128"/>
                <a:cs typeface="+mn-cs"/>
              </a:rPr>
              <a:t>ATOP Reduced Separation</a:t>
            </a:r>
          </a:p>
        </p:txBody>
      </p:sp>
      <p:cxnSp>
        <p:nvCxnSpPr>
          <p:cNvPr id="186" name="Straight Connector 185">
            <a:extLst>
              <a:ext uri="{FF2B5EF4-FFF2-40B4-BE49-F238E27FC236}">
                <a16:creationId xmlns:a16="http://schemas.microsoft.com/office/drawing/2014/main" id="{FFCF2D44-630A-4425-B190-109CECDBE376}"/>
              </a:ext>
            </a:extLst>
          </p:cNvPr>
          <p:cNvCxnSpPr/>
          <p:nvPr/>
        </p:nvCxnSpPr>
        <p:spPr bwMode="auto">
          <a:xfrm>
            <a:off x="154870" y="3634378"/>
            <a:ext cx="886968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Straight Connector 211">
            <a:extLst>
              <a:ext uri="{FF2B5EF4-FFF2-40B4-BE49-F238E27FC236}">
                <a16:creationId xmlns:a16="http://schemas.microsoft.com/office/drawing/2014/main" id="{5B81CABB-ACCC-4B4C-B725-6FAE48370526}"/>
              </a:ext>
            </a:extLst>
          </p:cNvPr>
          <p:cNvCxnSpPr/>
          <p:nvPr/>
        </p:nvCxnSpPr>
        <p:spPr bwMode="auto">
          <a:xfrm>
            <a:off x="168737" y="1865614"/>
            <a:ext cx="886968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Straight Connector 214">
            <a:extLst>
              <a:ext uri="{FF2B5EF4-FFF2-40B4-BE49-F238E27FC236}">
                <a16:creationId xmlns:a16="http://schemas.microsoft.com/office/drawing/2014/main" id="{FB9DA163-EAAA-4272-B610-8D793BEFC6C4}"/>
              </a:ext>
            </a:extLst>
          </p:cNvPr>
          <p:cNvCxnSpPr/>
          <p:nvPr/>
        </p:nvCxnSpPr>
        <p:spPr bwMode="auto">
          <a:xfrm>
            <a:off x="2025245" y="2715362"/>
            <a:ext cx="70408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Straight Connector 216">
            <a:extLst>
              <a:ext uri="{FF2B5EF4-FFF2-40B4-BE49-F238E27FC236}">
                <a16:creationId xmlns:a16="http://schemas.microsoft.com/office/drawing/2014/main" id="{5CC3B2E5-18AF-4F4C-95D4-BE894C54E79A}"/>
              </a:ext>
            </a:extLst>
          </p:cNvPr>
          <p:cNvCxnSpPr/>
          <p:nvPr/>
        </p:nvCxnSpPr>
        <p:spPr bwMode="auto">
          <a:xfrm>
            <a:off x="2020627" y="4493360"/>
            <a:ext cx="70408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tangle: Rounded Corners 117">
            <a:extLst>
              <a:ext uri="{FF2B5EF4-FFF2-40B4-BE49-F238E27FC236}">
                <a16:creationId xmlns:a16="http://schemas.microsoft.com/office/drawing/2014/main" id="{24DCB281-7C7F-4913-86EC-43E6B826D8B1}"/>
              </a:ext>
            </a:extLst>
          </p:cNvPr>
          <p:cNvSpPr/>
          <p:nvPr/>
        </p:nvSpPr>
        <p:spPr bwMode="auto">
          <a:xfrm>
            <a:off x="174134" y="5495588"/>
            <a:ext cx="8913843" cy="515459"/>
          </a:xfrm>
          <a:prstGeom prst="roundRect">
            <a:avLst/>
          </a:prstGeom>
          <a:solidFill>
            <a:schemeClr val="bg1">
              <a:lumMod val="95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119" name="Rectangle 118">
            <a:extLst>
              <a:ext uri="{FF2B5EF4-FFF2-40B4-BE49-F238E27FC236}">
                <a16:creationId xmlns:a16="http://schemas.microsoft.com/office/drawing/2014/main" id="{705DB86C-D66E-411F-894E-48218BA13EAA}"/>
              </a:ext>
            </a:extLst>
          </p:cNvPr>
          <p:cNvSpPr/>
          <p:nvPr/>
        </p:nvSpPr>
        <p:spPr>
          <a:xfrm>
            <a:off x="2081258" y="5492845"/>
            <a:ext cx="800218"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SEPT 2018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Approval to Proceed</a:t>
            </a:r>
            <a:endParaRPr kumimoji="0" lang="en-US" sz="1000" b="0"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endParaRPr>
          </a:p>
        </p:txBody>
      </p:sp>
      <p:sp>
        <p:nvSpPr>
          <p:cNvPr id="123" name="Flowchart: Extract 122">
            <a:extLst>
              <a:ext uri="{FF2B5EF4-FFF2-40B4-BE49-F238E27FC236}">
                <a16:creationId xmlns:a16="http://schemas.microsoft.com/office/drawing/2014/main" id="{DEF0BB43-5AD0-4796-9C1A-2439B55DE458}"/>
              </a:ext>
            </a:extLst>
          </p:cNvPr>
          <p:cNvSpPr/>
          <p:nvPr/>
        </p:nvSpPr>
        <p:spPr>
          <a:xfrm>
            <a:off x="1959576" y="5530422"/>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25" name="Rectangle 124">
            <a:extLst>
              <a:ext uri="{FF2B5EF4-FFF2-40B4-BE49-F238E27FC236}">
                <a16:creationId xmlns:a16="http://schemas.microsoft.com/office/drawing/2014/main" id="{2C295C03-87D9-4682-A13D-753D2626384F}"/>
              </a:ext>
            </a:extLst>
          </p:cNvPr>
          <p:cNvSpPr/>
          <p:nvPr/>
        </p:nvSpPr>
        <p:spPr>
          <a:xfrm>
            <a:off x="3640480" y="5477681"/>
            <a:ext cx="1227536"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SEPT 2019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Status &amp; request to spend FY20 funds</a:t>
            </a:r>
            <a:endParaRPr kumimoji="0" lang="en-US" sz="1000" b="0"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endParaRPr>
          </a:p>
        </p:txBody>
      </p:sp>
      <p:sp>
        <p:nvSpPr>
          <p:cNvPr id="126" name="Flowchart: Extract 125">
            <a:extLst>
              <a:ext uri="{FF2B5EF4-FFF2-40B4-BE49-F238E27FC236}">
                <a16:creationId xmlns:a16="http://schemas.microsoft.com/office/drawing/2014/main" id="{3BAABB39-D66F-4FB6-9F67-B9DC0718A3AC}"/>
              </a:ext>
            </a:extLst>
          </p:cNvPr>
          <p:cNvSpPr/>
          <p:nvPr/>
        </p:nvSpPr>
        <p:spPr>
          <a:xfrm>
            <a:off x="3522322" y="5530422"/>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27" name="Rectangle 126">
            <a:extLst>
              <a:ext uri="{FF2B5EF4-FFF2-40B4-BE49-F238E27FC236}">
                <a16:creationId xmlns:a16="http://schemas.microsoft.com/office/drawing/2014/main" id="{2BEE4464-E369-4BAF-BB03-D48709576FD3}"/>
              </a:ext>
            </a:extLst>
          </p:cNvPr>
          <p:cNvSpPr/>
          <p:nvPr/>
        </p:nvSpPr>
        <p:spPr>
          <a:xfrm>
            <a:off x="6345269" y="5493629"/>
            <a:ext cx="1345324"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NOV 2021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Obtain concurrence on next steps</a:t>
            </a:r>
          </a:p>
        </p:txBody>
      </p:sp>
      <p:sp>
        <p:nvSpPr>
          <p:cNvPr id="130" name="Flowchart: Extract 129">
            <a:extLst>
              <a:ext uri="{FF2B5EF4-FFF2-40B4-BE49-F238E27FC236}">
                <a16:creationId xmlns:a16="http://schemas.microsoft.com/office/drawing/2014/main" id="{CF247D92-C165-4C7F-8A98-0DB5AA9FBC3C}"/>
              </a:ext>
            </a:extLst>
          </p:cNvPr>
          <p:cNvSpPr/>
          <p:nvPr/>
        </p:nvSpPr>
        <p:spPr>
          <a:xfrm>
            <a:off x="6225916" y="5545220"/>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31" name="Rectangle 130">
            <a:extLst>
              <a:ext uri="{FF2B5EF4-FFF2-40B4-BE49-F238E27FC236}">
                <a16:creationId xmlns:a16="http://schemas.microsoft.com/office/drawing/2014/main" id="{BA6DD4C0-5806-4281-821C-02B40D4981FD}"/>
              </a:ext>
            </a:extLst>
          </p:cNvPr>
          <p:cNvSpPr/>
          <p:nvPr/>
        </p:nvSpPr>
        <p:spPr>
          <a:xfrm>
            <a:off x="4926740" y="5480423"/>
            <a:ext cx="1493979"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SEPT 2020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Status &amp; request funding for remaining work</a:t>
            </a:r>
            <a:endParaRPr kumimoji="0" lang="en-US" sz="1000" b="0"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endParaRPr>
          </a:p>
        </p:txBody>
      </p:sp>
      <p:sp>
        <p:nvSpPr>
          <p:cNvPr id="132" name="Flowchart: Extract 131">
            <a:extLst>
              <a:ext uri="{FF2B5EF4-FFF2-40B4-BE49-F238E27FC236}">
                <a16:creationId xmlns:a16="http://schemas.microsoft.com/office/drawing/2014/main" id="{47141C26-83D3-463D-AD04-5741ADBEE0C7}"/>
              </a:ext>
            </a:extLst>
          </p:cNvPr>
          <p:cNvSpPr/>
          <p:nvPr/>
        </p:nvSpPr>
        <p:spPr>
          <a:xfrm>
            <a:off x="4814228" y="5545220"/>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33" name="Flowchart: Extract 132">
            <a:extLst>
              <a:ext uri="{FF2B5EF4-FFF2-40B4-BE49-F238E27FC236}">
                <a16:creationId xmlns:a16="http://schemas.microsoft.com/office/drawing/2014/main" id="{C71E2B2A-CFE6-4FFF-9DD7-6E6E536E7D2E}"/>
              </a:ext>
            </a:extLst>
          </p:cNvPr>
          <p:cNvSpPr/>
          <p:nvPr/>
        </p:nvSpPr>
        <p:spPr>
          <a:xfrm>
            <a:off x="2779576" y="5534350"/>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137" name="Rectangle 136">
            <a:extLst>
              <a:ext uri="{FF2B5EF4-FFF2-40B4-BE49-F238E27FC236}">
                <a16:creationId xmlns:a16="http://schemas.microsoft.com/office/drawing/2014/main" id="{59DAE1AD-7A4D-4F24-A9C7-254D1420D31B}"/>
              </a:ext>
            </a:extLst>
          </p:cNvPr>
          <p:cNvSpPr/>
          <p:nvPr/>
        </p:nvSpPr>
        <p:spPr>
          <a:xfrm>
            <a:off x="2887040" y="5483445"/>
            <a:ext cx="864560"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APR 2019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rPr>
              <a:t>Strategy Meeting</a:t>
            </a:r>
            <a:endParaRPr kumimoji="0" lang="en-US" sz="1000" b="0" i="0" u="none" strike="noStrike" kern="1200" cap="none" spc="0" normalizeH="0" baseline="0" noProof="0">
              <a:ln>
                <a:noFill/>
              </a:ln>
              <a:solidFill>
                <a:srgbClr val="FF0000"/>
              </a:solidFill>
              <a:effectLst/>
              <a:uLnTx/>
              <a:uFillTx/>
              <a:latin typeface="Calibri" panose="020F0502020204030204"/>
              <a:ea typeface="MS PGothic" panose="020B0600070205080204" pitchFamily="34" charset="-128"/>
              <a:cs typeface="+mn-cs"/>
            </a:endParaRPr>
          </a:p>
        </p:txBody>
      </p:sp>
      <p:sp>
        <p:nvSpPr>
          <p:cNvPr id="138" name="TextBox 137">
            <a:extLst>
              <a:ext uri="{FF2B5EF4-FFF2-40B4-BE49-F238E27FC236}">
                <a16:creationId xmlns:a16="http://schemas.microsoft.com/office/drawing/2014/main" id="{09ADCF1A-DE06-46B3-9345-22931106D734}"/>
              </a:ext>
            </a:extLst>
          </p:cNvPr>
          <p:cNvSpPr txBox="1"/>
          <p:nvPr/>
        </p:nvSpPr>
        <p:spPr>
          <a:xfrm>
            <a:off x="304961" y="5605451"/>
            <a:ext cx="1557078"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JRC Milestones</a:t>
            </a:r>
          </a:p>
        </p:txBody>
      </p:sp>
      <p:graphicFrame>
        <p:nvGraphicFramePr>
          <p:cNvPr id="139" name="TABLE">
            <a:extLst>
              <a:ext uri="{FF2B5EF4-FFF2-40B4-BE49-F238E27FC236}">
                <a16:creationId xmlns:a16="http://schemas.microsoft.com/office/drawing/2014/main" id="{56745579-25E0-486C-B328-E0121629C472}"/>
              </a:ext>
            </a:extLst>
          </p:cNvPr>
          <p:cNvGraphicFramePr>
            <a:graphicFrameLocks/>
          </p:cNvGraphicFramePr>
          <p:nvPr>
            <p:extLst>
              <p:ext uri="{D42A27DB-BD31-4B8C-83A1-F6EECF244321}">
                <p14:modId xmlns:p14="http://schemas.microsoft.com/office/powerpoint/2010/main" val="453346348"/>
              </p:ext>
            </p:extLst>
          </p:nvPr>
        </p:nvGraphicFramePr>
        <p:xfrm>
          <a:off x="154870" y="730618"/>
          <a:ext cx="1867401" cy="287699"/>
        </p:xfrm>
        <a:graphic>
          <a:graphicData uri="http://schemas.openxmlformats.org/drawingml/2006/table">
            <a:tbl>
              <a:tblPr firstRow="1" bandRow="1"/>
              <a:tblGrid>
                <a:gridCol w="1867401">
                  <a:extLst>
                    <a:ext uri="{9D8B030D-6E8A-4147-A177-3AD203B41FA5}">
                      <a16:colId xmlns:a16="http://schemas.microsoft.com/office/drawing/2014/main" val="3672396997"/>
                    </a:ext>
                  </a:extLst>
                </a:gridCol>
              </a:tblGrid>
              <a:tr h="287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lt1"/>
                          </a:solidFill>
                          <a:latin typeface="Calibri" panose="020F0502020204030204"/>
                          <a:ea typeface="+mn-ea"/>
                          <a:cs typeface="+mn-cs"/>
                        </a:rPr>
                        <a:t>Initiative</a:t>
                      </a:r>
                    </a:p>
                  </a:txBody>
                  <a:tcPr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solidFill>
                      <a:srgbClr val="7F7F7F"/>
                    </a:solidFill>
                  </a:tcPr>
                </a:tc>
                <a:extLst>
                  <a:ext uri="{0D108BD9-81ED-4DB2-BD59-A6C34878D82A}">
                    <a16:rowId xmlns:a16="http://schemas.microsoft.com/office/drawing/2014/main" val="199362056"/>
                  </a:ext>
                </a:extLst>
              </a:tr>
            </a:tbl>
          </a:graphicData>
        </a:graphic>
      </p:graphicFrame>
      <p:sp>
        <p:nvSpPr>
          <p:cNvPr id="5" name="Rectangle: Rounded Corners 4">
            <a:extLst>
              <a:ext uri="{FF2B5EF4-FFF2-40B4-BE49-F238E27FC236}">
                <a16:creationId xmlns:a16="http://schemas.microsoft.com/office/drawing/2014/main" id="{AC567CE8-5E7B-4D0D-81DC-5000C0C4F157}"/>
              </a:ext>
            </a:extLst>
          </p:cNvPr>
          <p:cNvSpPr/>
          <p:nvPr/>
        </p:nvSpPr>
        <p:spPr bwMode="auto">
          <a:xfrm>
            <a:off x="6764593" y="3699471"/>
            <a:ext cx="1641066" cy="43321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335" name="TextBox 334">
            <a:extLst>
              <a:ext uri="{FF2B5EF4-FFF2-40B4-BE49-F238E27FC236}">
                <a16:creationId xmlns:a16="http://schemas.microsoft.com/office/drawing/2014/main" id="{0B06E036-4E7C-47CD-84BB-BCD9C519D10C}"/>
              </a:ext>
            </a:extLst>
          </p:cNvPr>
          <p:cNvSpPr txBox="1"/>
          <p:nvPr/>
        </p:nvSpPr>
        <p:spPr>
          <a:xfrm>
            <a:off x="6828988" y="3390170"/>
            <a:ext cx="1607354" cy="523220"/>
          </a:xfrm>
          <a:prstGeom prst="rect">
            <a:avLst/>
          </a:prstGeom>
          <a:solidFill>
            <a:schemeClr val="bg1">
              <a:lumMod val="75000"/>
            </a:schemeClr>
          </a:solidFill>
          <a:ln w="15875">
            <a:solidFill>
              <a:schemeClr val="bg1">
                <a:lumMod val="75000"/>
              </a:schemeClr>
            </a:solidFill>
          </a:ln>
        </p:spPr>
        <p:txBody>
          <a:bodyPr wrap="square" rtlCol="0">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Calibri" panose="020F0502020204030204"/>
                <a:ea typeface="MS PGothic" panose="020B0600070205080204" pitchFamily="34" charset="-128"/>
                <a:cs typeface="+mn-cs"/>
              </a:rPr>
              <a:t>Proceed based on JRC Approval</a:t>
            </a:r>
          </a:p>
        </p:txBody>
      </p:sp>
    </p:spTree>
    <p:extLst>
      <p:ext uri="{BB962C8B-B14F-4D97-AF65-F5344CB8AC3E}">
        <p14:creationId xmlns:p14="http://schemas.microsoft.com/office/powerpoint/2010/main" val="113690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US" altLang="en-US" sz="3200"/>
              <a:t>Program Next Steps</a:t>
            </a:r>
          </a:p>
        </p:txBody>
      </p:sp>
      <p:sp>
        <p:nvSpPr>
          <p:cNvPr id="7171" name="Content Placeholder 2"/>
          <p:cNvSpPr>
            <a:spLocks noGrp="1" noChangeArrowheads="1"/>
          </p:cNvSpPr>
          <p:nvPr>
            <p:ph idx="1"/>
          </p:nvPr>
        </p:nvSpPr>
        <p:spPr>
          <a:xfrm>
            <a:off x="471488" y="1141580"/>
            <a:ext cx="8235190" cy="4813279"/>
          </a:xfrm>
        </p:spPr>
        <p:txBody>
          <a:bodyPr/>
          <a:lstStyle/>
          <a:p>
            <a:pPr lvl="0" fontAlgn="ctr">
              <a:spcBef>
                <a:spcPts val="1200"/>
              </a:spcBef>
            </a:pPr>
            <a:r>
              <a:rPr lang="en-US" sz="2200" b="0" dirty="0"/>
              <a:t>Continue refinements on scope for mid- and long-term initiatives – Ongoing</a:t>
            </a:r>
          </a:p>
          <a:p>
            <a:pPr lvl="0" fontAlgn="ctr">
              <a:spcBef>
                <a:spcPts val="1200"/>
              </a:spcBef>
            </a:pPr>
            <a:r>
              <a:rPr lang="en-US" sz="2200" b="0" dirty="0"/>
              <a:t>Complete Final Operational Assessment and Benefits Plan for the Operational Evaluation – September 2019 </a:t>
            </a:r>
          </a:p>
          <a:p>
            <a:pPr fontAlgn="ctr">
              <a:spcBef>
                <a:spcPts val="1200"/>
              </a:spcBef>
            </a:pPr>
            <a:r>
              <a:rPr lang="en-US" sz="2200" b="0" dirty="0"/>
              <a:t>Present Strategy Briefing to JRC – September 2019 </a:t>
            </a:r>
          </a:p>
          <a:p>
            <a:pPr lvl="0" fontAlgn="ctr">
              <a:spcBef>
                <a:spcPts val="1200"/>
              </a:spcBef>
            </a:pPr>
            <a:endParaRPr lang="en-US" sz="2400" b="0" dirty="0"/>
          </a:p>
        </p:txBody>
      </p:sp>
    </p:spTree>
    <p:extLst>
      <p:ext uri="{BB962C8B-B14F-4D97-AF65-F5344CB8AC3E}">
        <p14:creationId xmlns:p14="http://schemas.microsoft.com/office/powerpoint/2010/main" val="395005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025" y="2516188"/>
            <a:ext cx="4283075" cy="609600"/>
          </a:xfrm>
        </p:spPr>
        <p:txBody>
          <a:bodyPr/>
          <a:lstStyle/>
          <a:p>
            <a:pPr algn="ctr"/>
            <a:r>
              <a:rPr lang="en-US" sz="4400"/>
              <a:t>Back-up</a:t>
            </a:r>
          </a:p>
        </p:txBody>
      </p:sp>
    </p:spTree>
    <p:extLst>
      <p:ext uri="{BB962C8B-B14F-4D97-AF65-F5344CB8AC3E}">
        <p14:creationId xmlns:p14="http://schemas.microsoft.com/office/powerpoint/2010/main" val="54285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865BCE-080A-4A00-8356-50B5D22F6D13}"/>
              </a:ext>
            </a:extLst>
          </p:cNvPr>
          <p:cNvSpPr/>
          <p:nvPr/>
        </p:nvSpPr>
        <p:spPr>
          <a:xfrm>
            <a:off x="2784376" y="952457"/>
            <a:ext cx="3575248" cy="307777"/>
          </a:xfrm>
          <a:prstGeom prst="rect">
            <a:avLst/>
          </a:prstGeom>
        </p:spPr>
        <p:txBody>
          <a:bodyPr wrap="square">
            <a:spAutoFit/>
          </a:bodyPr>
          <a:lstStyle/>
          <a:p>
            <a:pPr algn="ctr"/>
            <a:r>
              <a:rPr lang="en-US" sz="1400" b="1" i="1"/>
              <a:t>Figure 1: Caribbean Airspace Sectors*</a:t>
            </a:r>
          </a:p>
        </p:txBody>
      </p:sp>
      <p:sp>
        <p:nvSpPr>
          <p:cNvPr id="9" name="object 2">
            <a:extLst>
              <a:ext uri="{FF2B5EF4-FFF2-40B4-BE49-F238E27FC236}">
                <a16:creationId xmlns:a16="http://schemas.microsoft.com/office/drawing/2014/main" id="{2041EE39-A05E-45AB-85DB-982FBB3CA9F7}"/>
              </a:ext>
            </a:extLst>
          </p:cNvPr>
          <p:cNvSpPr txBox="1">
            <a:spLocks/>
          </p:cNvSpPr>
          <p:nvPr/>
        </p:nvSpPr>
        <p:spPr>
          <a:xfrm>
            <a:off x="457200" y="240199"/>
            <a:ext cx="7599579" cy="492443"/>
          </a:xfrm>
          <a:prstGeom prst="rect">
            <a:avLst/>
          </a:prstGeom>
        </p:spPr>
        <p:txBody>
          <a:bodyPr vert="horz" wrap="square" lIns="0" tIns="0" rIns="0" bIns="0" rtlCol="0">
            <a:spAutoFit/>
          </a:bodyPr>
          <a:lstStyle>
            <a:lvl1pPr>
              <a:defRPr sz="3200" b="1" i="0">
                <a:solidFill>
                  <a:schemeClr val="tx1"/>
                </a:solidFill>
                <a:latin typeface="Arial"/>
                <a:ea typeface="+mj-ea"/>
                <a:cs typeface="Arial"/>
              </a:defRPr>
            </a:lvl1pPr>
          </a:lstStyle>
          <a:p>
            <a:pPr marL="12700"/>
            <a:r>
              <a:rPr lang="en-US">
                <a:solidFill>
                  <a:srgbClr val="1D2F68"/>
                </a:solidFill>
                <a:latin typeface="Arial (Headings)"/>
                <a:ea typeface="MS PGothic" pitchFamily="34" charset="-128"/>
              </a:rPr>
              <a:t>Target Caribbean Airspace</a:t>
            </a:r>
            <a:endParaRPr lang="en-US" kern="0">
              <a:solidFill>
                <a:srgbClr val="1D2F68"/>
              </a:solidFill>
              <a:latin typeface="Arial (Headings)"/>
              <a:ea typeface="MS PGothic" pitchFamily="34" charset="-128"/>
            </a:endParaRPr>
          </a:p>
        </p:txBody>
      </p:sp>
      <p:pic>
        <p:nvPicPr>
          <p:cNvPr id="6" name="Picture 5">
            <a:extLst>
              <a:ext uri="{FF2B5EF4-FFF2-40B4-BE49-F238E27FC236}">
                <a16:creationId xmlns:a16="http://schemas.microsoft.com/office/drawing/2014/main" id="{36E377A3-D771-4BB9-8CB2-38267FB5413A}"/>
              </a:ext>
            </a:extLst>
          </p:cNvPr>
          <p:cNvPicPr>
            <a:picLocks noChangeAspect="1"/>
          </p:cNvPicPr>
          <p:nvPr/>
        </p:nvPicPr>
        <p:blipFill>
          <a:blip r:embed="rId2"/>
          <a:stretch>
            <a:fillRect/>
          </a:stretch>
        </p:blipFill>
        <p:spPr>
          <a:xfrm>
            <a:off x="1447800" y="1295400"/>
            <a:ext cx="6248400" cy="4274101"/>
          </a:xfrm>
          <a:prstGeom prst="rect">
            <a:avLst/>
          </a:prstGeom>
          <a:ln>
            <a:solidFill>
              <a:schemeClr val="accent1"/>
            </a:solidFill>
          </a:ln>
        </p:spPr>
      </p:pic>
      <p:sp>
        <p:nvSpPr>
          <p:cNvPr id="2" name="TextBox 1">
            <a:extLst>
              <a:ext uri="{FF2B5EF4-FFF2-40B4-BE49-F238E27FC236}">
                <a16:creationId xmlns:a16="http://schemas.microsoft.com/office/drawing/2014/main" id="{642FE9AD-ED9B-4B5C-98CF-D7A85C7B9777}"/>
              </a:ext>
            </a:extLst>
          </p:cNvPr>
          <p:cNvSpPr txBox="1"/>
          <p:nvPr/>
        </p:nvSpPr>
        <p:spPr>
          <a:xfrm>
            <a:off x="457200" y="5638800"/>
            <a:ext cx="8686800" cy="261610"/>
          </a:xfrm>
          <a:prstGeom prst="rect">
            <a:avLst/>
          </a:prstGeom>
          <a:noFill/>
        </p:spPr>
        <p:txBody>
          <a:bodyPr wrap="square" rtlCol="0">
            <a:spAutoFit/>
          </a:bodyPr>
          <a:lstStyle/>
          <a:p>
            <a:r>
              <a:rPr lang="en-US" sz="1100" i="1"/>
              <a:t>*Source: Report of the Eastern Regional Task Group (ERTG) of the RTCA Tactical Operations Committee (TOC), July 2015</a:t>
            </a:r>
          </a:p>
        </p:txBody>
      </p:sp>
    </p:spTree>
    <p:extLst>
      <p:ext uri="{BB962C8B-B14F-4D97-AF65-F5344CB8AC3E}">
        <p14:creationId xmlns:p14="http://schemas.microsoft.com/office/powerpoint/2010/main" val="418933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865BCE-080A-4A00-8356-50B5D22F6D13}"/>
              </a:ext>
            </a:extLst>
          </p:cNvPr>
          <p:cNvSpPr/>
          <p:nvPr/>
        </p:nvSpPr>
        <p:spPr>
          <a:xfrm>
            <a:off x="4914726" y="2277098"/>
            <a:ext cx="3686904" cy="523220"/>
          </a:xfrm>
          <a:prstGeom prst="rect">
            <a:avLst/>
          </a:prstGeom>
        </p:spPr>
        <p:txBody>
          <a:bodyPr wrap="square">
            <a:spAutoFit/>
          </a:bodyPr>
          <a:lstStyle/>
          <a:p>
            <a:pPr algn="ctr"/>
            <a:r>
              <a:rPr lang="en-US" sz="1400" b="1" i="1"/>
              <a:t>Figure 3: Potential shortcut between CARPX and RENAH (cut through)*</a:t>
            </a:r>
          </a:p>
        </p:txBody>
      </p:sp>
      <p:sp>
        <p:nvSpPr>
          <p:cNvPr id="9" name="object 2">
            <a:extLst>
              <a:ext uri="{FF2B5EF4-FFF2-40B4-BE49-F238E27FC236}">
                <a16:creationId xmlns:a16="http://schemas.microsoft.com/office/drawing/2014/main" id="{2041EE39-A05E-45AB-85DB-982FBB3CA9F7}"/>
              </a:ext>
            </a:extLst>
          </p:cNvPr>
          <p:cNvSpPr txBox="1">
            <a:spLocks/>
          </p:cNvSpPr>
          <p:nvPr/>
        </p:nvSpPr>
        <p:spPr>
          <a:xfrm>
            <a:off x="457200" y="240199"/>
            <a:ext cx="7599579" cy="492443"/>
          </a:xfrm>
          <a:prstGeom prst="rect">
            <a:avLst/>
          </a:prstGeom>
        </p:spPr>
        <p:txBody>
          <a:bodyPr vert="horz" wrap="square" lIns="0" tIns="0" rIns="0" bIns="0" rtlCol="0">
            <a:spAutoFit/>
          </a:bodyPr>
          <a:lstStyle>
            <a:lvl1pPr>
              <a:defRPr sz="3200" b="1" i="0">
                <a:solidFill>
                  <a:schemeClr val="tx1"/>
                </a:solidFill>
                <a:latin typeface="Arial"/>
                <a:ea typeface="+mj-ea"/>
                <a:cs typeface="Arial"/>
              </a:defRPr>
            </a:lvl1pPr>
          </a:lstStyle>
          <a:p>
            <a:pPr marL="12700"/>
            <a:r>
              <a:rPr lang="en-US">
                <a:solidFill>
                  <a:srgbClr val="1D2F68"/>
                </a:solidFill>
                <a:latin typeface="Arial (Headings)"/>
                <a:ea typeface="MS PGothic" pitchFamily="34" charset="-128"/>
              </a:rPr>
              <a:t>Target Caribbean Airspace (cont.)</a:t>
            </a:r>
            <a:endParaRPr lang="en-US" kern="0">
              <a:solidFill>
                <a:srgbClr val="1D2F68"/>
              </a:solidFill>
              <a:latin typeface="Arial (Headings)"/>
              <a:ea typeface="MS PGothic" pitchFamily="34" charset="-128"/>
            </a:endParaRPr>
          </a:p>
        </p:txBody>
      </p:sp>
      <p:pic>
        <p:nvPicPr>
          <p:cNvPr id="2" name="Picture 1">
            <a:extLst>
              <a:ext uri="{FF2B5EF4-FFF2-40B4-BE49-F238E27FC236}">
                <a16:creationId xmlns:a16="http://schemas.microsoft.com/office/drawing/2014/main" id="{A8C86D5E-F01D-49E7-8F66-344124A090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4338" y="2882309"/>
            <a:ext cx="4377929" cy="3124200"/>
          </a:xfrm>
          <a:prstGeom prst="rect">
            <a:avLst/>
          </a:prstGeom>
        </p:spPr>
      </p:pic>
      <p:pic>
        <p:nvPicPr>
          <p:cNvPr id="8" name="Picture 7">
            <a:extLst>
              <a:ext uri="{FF2B5EF4-FFF2-40B4-BE49-F238E27FC236}">
                <a16:creationId xmlns:a16="http://schemas.microsoft.com/office/drawing/2014/main" id="{77A4D66E-91C0-4D7B-BE5B-A6C156E27965}"/>
              </a:ext>
            </a:extLst>
          </p:cNvPr>
          <p:cNvPicPr/>
          <p:nvPr/>
        </p:nvPicPr>
        <p:blipFill rotWithShape="1">
          <a:blip r:embed="rId4" cstate="screen">
            <a:extLst>
              <a:ext uri="{28A0092B-C50C-407E-A947-70E740481C1C}">
                <a14:useLocalDpi xmlns:a14="http://schemas.microsoft.com/office/drawing/2010/main"/>
              </a:ext>
            </a:extLst>
          </a:blip>
          <a:srcRect l="50124"/>
          <a:stretch/>
        </p:blipFill>
        <p:spPr bwMode="auto">
          <a:xfrm>
            <a:off x="351696" y="1414526"/>
            <a:ext cx="4377929" cy="3005073"/>
          </a:xfrm>
          <a:prstGeom prst="rect">
            <a:avLst/>
          </a:prstGeom>
          <a:noFill/>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D8C7A674-11F6-4C03-BCEF-A0FE5F9C727F}"/>
              </a:ext>
            </a:extLst>
          </p:cNvPr>
          <p:cNvSpPr/>
          <p:nvPr/>
        </p:nvSpPr>
        <p:spPr>
          <a:xfrm>
            <a:off x="677199" y="1106749"/>
            <a:ext cx="3575248" cy="307777"/>
          </a:xfrm>
          <a:prstGeom prst="rect">
            <a:avLst/>
          </a:prstGeom>
        </p:spPr>
        <p:txBody>
          <a:bodyPr wrap="square">
            <a:spAutoFit/>
          </a:bodyPr>
          <a:lstStyle/>
          <a:p>
            <a:pPr algn="ctr"/>
            <a:r>
              <a:rPr lang="en-US" sz="1400" b="1" i="1"/>
              <a:t>Figure 2: Grand Turk Surveillance Gap*</a:t>
            </a:r>
          </a:p>
        </p:txBody>
      </p:sp>
      <p:sp>
        <p:nvSpPr>
          <p:cNvPr id="13" name="TextBox 12">
            <a:extLst>
              <a:ext uri="{FF2B5EF4-FFF2-40B4-BE49-F238E27FC236}">
                <a16:creationId xmlns:a16="http://schemas.microsoft.com/office/drawing/2014/main" id="{FE35A3AD-42A3-4732-8B9C-C91F5AAA33B7}"/>
              </a:ext>
            </a:extLst>
          </p:cNvPr>
          <p:cNvSpPr txBox="1"/>
          <p:nvPr/>
        </p:nvSpPr>
        <p:spPr>
          <a:xfrm>
            <a:off x="304800" y="5320364"/>
            <a:ext cx="3886200" cy="430887"/>
          </a:xfrm>
          <a:prstGeom prst="rect">
            <a:avLst/>
          </a:prstGeom>
          <a:noFill/>
        </p:spPr>
        <p:txBody>
          <a:bodyPr wrap="square" rtlCol="0">
            <a:spAutoFit/>
          </a:bodyPr>
          <a:lstStyle/>
          <a:p>
            <a:r>
              <a:rPr lang="en-US" sz="1100" i="1"/>
              <a:t>*Source: Report of the Eastern Regional Task Group (ERTG) of the RTCA Tactical Operations Committee (TOC), July 2015</a:t>
            </a:r>
          </a:p>
        </p:txBody>
      </p:sp>
    </p:spTree>
    <p:extLst>
      <p:ext uri="{BB962C8B-B14F-4D97-AF65-F5344CB8AC3E}">
        <p14:creationId xmlns:p14="http://schemas.microsoft.com/office/powerpoint/2010/main" val="36418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US" altLang="en-US" sz="3200"/>
              <a:t>Purpose</a:t>
            </a:r>
            <a:endParaRPr lang="en-US" altLang="en-US" sz="3600"/>
          </a:p>
        </p:txBody>
      </p:sp>
      <p:sp>
        <p:nvSpPr>
          <p:cNvPr id="7171" name="Content Placeholder 2"/>
          <p:cNvSpPr>
            <a:spLocks noGrp="1" noChangeArrowheads="1"/>
          </p:cNvSpPr>
          <p:nvPr>
            <p:ph idx="1"/>
          </p:nvPr>
        </p:nvSpPr>
        <p:spPr>
          <a:xfrm>
            <a:off x="471488" y="1087438"/>
            <a:ext cx="8472488" cy="4922837"/>
          </a:xfrm>
        </p:spPr>
        <p:txBody>
          <a:bodyPr/>
          <a:lstStyle/>
          <a:p>
            <a:r>
              <a:rPr lang="en-US" altLang="en-US" sz="2400" dirty="0"/>
              <a:t>Provide a status update on the current SBS ASEPS program strategy, including the following:</a:t>
            </a:r>
          </a:p>
          <a:p>
            <a:pPr lvl="1"/>
            <a:r>
              <a:rPr lang="en-US" altLang="en-US" dirty="0"/>
              <a:t>High Level Initiative Overview</a:t>
            </a:r>
          </a:p>
          <a:p>
            <a:pPr lvl="1"/>
            <a:r>
              <a:rPr lang="en-US" altLang="en-US" dirty="0"/>
              <a:t>Initiative Detail</a:t>
            </a:r>
          </a:p>
          <a:p>
            <a:pPr lvl="1"/>
            <a:r>
              <a:rPr lang="en-US" altLang="en-US" dirty="0"/>
              <a:t>Next Steps</a:t>
            </a:r>
          </a:p>
          <a:p>
            <a:endParaRPr lang="en-US" altLang="en-US" sz="2400" dirty="0"/>
          </a:p>
        </p:txBody>
      </p:sp>
    </p:spTree>
    <p:extLst>
      <p:ext uri="{BB962C8B-B14F-4D97-AF65-F5344CB8AC3E}">
        <p14:creationId xmlns:p14="http://schemas.microsoft.com/office/powerpoint/2010/main" val="329407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AD20A13-8A58-7949-84C5-8B973FC8C0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48640"/>
            <a:ext cx="9143999" cy="5486399"/>
          </a:xfrm>
          <a:prstGeom prst="rect">
            <a:avLst/>
          </a:prstGeom>
        </p:spPr>
      </p:pic>
      <p:sp>
        <p:nvSpPr>
          <p:cNvPr id="8" name="object 6">
            <a:extLst>
              <a:ext uri="{FF2B5EF4-FFF2-40B4-BE49-F238E27FC236}">
                <a16:creationId xmlns:a16="http://schemas.microsoft.com/office/drawing/2014/main" id="{60759525-4894-42AE-95A6-DEBD3E6E7B64}"/>
              </a:ext>
            </a:extLst>
          </p:cNvPr>
          <p:cNvSpPr txBox="1"/>
          <p:nvPr/>
        </p:nvSpPr>
        <p:spPr>
          <a:xfrm>
            <a:off x="8643110" y="6350110"/>
            <a:ext cx="272289" cy="179536"/>
          </a:xfrm>
          <a:prstGeom prst="rect">
            <a:avLst/>
          </a:prstGeom>
        </p:spPr>
        <p:txBody>
          <a:bodyPr vert="horz" wrap="square" lIns="0" tIns="0" rIns="0" bIns="0" rtlCol="0">
            <a:spAutoFit/>
          </a:bodyPr>
          <a:lstStyle/>
          <a:p>
            <a:pPr marL="25400">
              <a:lnSpc>
                <a:spcPts val="1425"/>
              </a:lnSpc>
            </a:pPr>
            <a:fld id="{81D60167-4931-47E6-BA6A-407CBD079E47}" type="slidenum">
              <a:rPr sz="1200" b="1" spc="-5" dirty="0">
                <a:solidFill>
                  <a:srgbClr val="FFFFFF"/>
                </a:solidFill>
                <a:latin typeface="Arial"/>
                <a:cs typeface="Arial"/>
              </a:rPr>
              <a:t>3</a:t>
            </a:fld>
            <a:endParaRPr sz="1200">
              <a:latin typeface="Arial"/>
              <a:cs typeface="Arial"/>
            </a:endParaRPr>
          </a:p>
        </p:txBody>
      </p:sp>
      <p:sp>
        <p:nvSpPr>
          <p:cNvPr id="11" name="TextBox 10"/>
          <p:cNvSpPr txBox="1"/>
          <p:nvPr/>
        </p:nvSpPr>
        <p:spPr>
          <a:xfrm>
            <a:off x="47932" y="4061059"/>
            <a:ext cx="735978" cy="353943"/>
          </a:xfrm>
          <a:prstGeom prst="rect">
            <a:avLst/>
          </a:prstGeom>
          <a:noFill/>
        </p:spPr>
        <p:txBody>
          <a:bodyPr wrap="square" rtlCol="0">
            <a:spAutoFit/>
          </a:bodyPr>
          <a:lstStyle/>
          <a:p>
            <a:pPr algn="ctr">
              <a:lnSpc>
                <a:spcPct val="85000"/>
              </a:lnSpc>
            </a:pPr>
            <a:r>
              <a:rPr lang="en-US" sz="1000" b="1">
                <a:effectLst>
                  <a:glow rad="63500">
                    <a:schemeClr val="bg1">
                      <a:alpha val="40000"/>
                    </a:schemeClr>
                  </a:glow>
                </a:effectLst>
                <a:latin typeface="Arial" charset="0"/>
                <a:ea typeface="Arial" charset="0"/>
                <a:cs typeface="Arial" charset="0"/>
              </a:rPr>
              <a:t>Miami Center</a:t>
            </a:r>
          </a:p>
        </p:txBody>
      </p:sp>
      <p:sp>
        <p:nvSpPr>
          <p:cNvPr id="12" name="TextBox 11"/>
          <p:cNvSpPr txBox="1"/>
          <p:nvPr/>
        </p:nvSpPr>
        <p:spPr>
          <a:xfrm>
            <a:off x="1354480" y="4812631"/>
            <a:ext cx="1187605" cy="223138"/>
          </a:xfrm>
          <a:prstGeom prst="rect">
            <a:avLst/>
          </a:prstGeom>
          <a:noFill/>
        </p:spPr>
        <p:txBody>
          <a:bodyPr wrap="square" rtlCol="0">
            <a:spAutoFit/>
          </a:bodyPr>
          <a:lstStyle/>
          <a:p>
            <a:pPr algn="ctr">
              <a:lnSpc>
                <a:spcPct val="85000"/>
              </a:lnSpc>
            </a:pPr>
            <a:r>
              <a:rPr lang="en-US" sz="1000" b="1">
                <a:solidFill>
                  <a:srgbClr val="0F76BC"/>
                </a:solidFill>
                <a:effectLst>
                  <a:glow rad="63500">
                    <a:schemeClr val="bg1">
                      <a:alpha val="40000"/>
                    </a:schemeClr>
                  </a:glow>
                </a:effectLst>
                <a:latin typeface="Arial" charset="0"/>
                <a:ea typeface="Arial" charset="0"/>
                <a:cs typeface="Arial" charset="0"/>
              </a:rPr>
              <a:t>Miami Oceanic</a:t>
            </a:r>
          </a:p>
        </p:txBody>
      </p:sp>
      <p:sp>
        <p:nvSpPr>
          <p:cNvPr id="13" name="TextBox 12"/>
          <p:cNvSpPr txBox="1"/>
          <p:nvPr/>
        </p:nvSpPr>
        <p:spPr>
          <a:xfrm>
            <a:off x="218916" y="5133278"/>
            <a:ext cx="685799" cy="223138"/>
          </a:xfrm>
          <a:prstGeom prst="rect">
            <a:avLst/>
          </a:prstGeom>
          <a:noFill/>
        </p:spPr>
        <p:txBody>
          <a:bodyPr wrap="square" rtlCol="0">
            <a:spAutoFit/>
          </a:bodyPr>
          <a:lstStyle/>
          <a:p>
            <a:pPr algn="ctr">
              <a:lnSpc>
                <a:spcPct val="85000"/>
              </a:lnSpc>
            </a:pPr>
            <a:r>
              <a:rPr lang="en-US" sz="1000">
                <a:effectLst>
                  <a:glow rad="63500">
                    <a:schemeClr val="bg1">
                      <a:alpha val="40000"/>
                    </a:schemeClr>
                  </a:glow>
                </a:effectLst>
                <a:latin typeface="Arial" charset="0"/>
                <a:ea typeface="Arial" charset="0"/>
                <a:cs typeface="Arial" charset="0"/>
              </a:rPr>
              <a:t>Havana</a:t>
            </a:r>
          </a:p>
        </p:txBody>
      </p:sp>
      <p:sp>
        <p:nvSpPr>
          <p:cNvPr id="14" name="TextBox 13"/>
          <p:cNvSpPr txBox="1"/>
          <p:nvPr/>
        </p:nvSpPr>
        <p:spPr>
          <a:xfrm>
            <a:off x="1480119" y="5486400"/>
            <a:ext cx="685799" cy="353943"/>
          </a:xfrm>
          <a:prstGeom prst="rect">
            <a:avLst/>
          </a:prstGeom>
          <a:noFill/>
        </p:spPr>
        <p:txBody>
          <a:bodyPr wrap="square" rtlCol="0">
            <a:spAutoFit/>
          </a:bodyPr>
          <a:lstStyle/>
          <a:p>
            <a:pPr algn="ctr">
              <a:lnSpc>
                <a:spcPct val="85000"/>
              </a:lnSpc>
            </a:pPr>
            <a:r>
              <a:rPr lang="en-US" sz="1000">
                <a:effectLst>
                  <a:glow rad="63500">
                    <a:schemeClr val="bg1">
                      <a:alpha val="40000"/>
                    </a:schemeClr>
                  </a:glow>
                </a:effectLst>
                <a:latin typeface="Arial" charset="0"/>
                <a:ea typeface="Arial" charset="0"/>
                <a:cs typeface="Arial" charset="0"/>
              </a:rPr>
              <a:t>Port au Prince</a:t>
            </a:r>
          </a:p>
        </p:txBody>
      </p:sp>
      <p:sp>
        <p:nvSpPr>
          <p:cNvPr id="15" name="TextBox 14"/>
          <p:cNvSpPr txBox="1"/>
          <p:nvPr/>
        </p:nvSpPr>
        <p:spPr>
          <a:xfrm>
            <a:off x="2009501" y="5562600"/>
            <a:ext cx="762000" cy="353943"/>
          </a:xfrm>
          <a:prstGeom prst="rect">
            <a:avLst/>
          </a:prstGeom>
          <a:noFill/>
        </p:spPr>
        <p:txBody>
          <a:bodyPr wrap="square" rtlCol="0">
            <a:spAutoFit/>
          </a:bodyPr>
          <a:lstStyle/>
          <a:p>
            <a:pPr algn="ctr">
              <a:lnSpc>
                <a:spcPct val="85000"/>
              </a:lnSpc>
            </a:pPr>
            <a:r>
              <a:rPr lang="en-US" sz="1000">
                <a:effectLst>
                  <a:glow rad="63500">
                    <a:schemeClr val="bg1">
                      <a:alpha val="40000"/>
                    </a:schemeClr>
                  </a:glow>
                </a:effectLst>
                <a:latin typeface="Arial" charset="0"/>
                <a:ea typeface="Arial" charset="0"/>
                <a:cs typeface="Arial" charset="0"/>
              </a:rPr>
              <a:t>Santo Domingo</a:t>
            </a:r>
          </a:p>
        </p:txBody>
      </p:sp>
      <p:sp>
        <p:nvSpPr>
          <p:cNvPr id="16" name="TextBox 15"/>
          <p:cNvSpPr txBox="1"/>
          <p:nvPr/>
        </p:nvSpPr>
        <p:spPr>
          <a:xfrm>
            <a:off x="2623478" y="5586288"/>
            <a:ext cx="806600" cy="353943"/>
          </a:xfrm>
          <a:prstGeom prst="rect">
            <a:avLst/>
          </a:prstGeom>
          <a:noFill/>
        </p:spPr>
        <p:txBody>
          <a:bodyPr wrap="square" rtlCol="0">
            <a:spAutoFit/>
          </a:bodyPr>
          <a:lstStyle/>
          <a:p>
            <a:pPr algn="ctr">
              <a:lnSpc>
                <a:spcPct val="85000"/>
              </a:lnSpc>
            </a:pPr>
            <a:r>
              <a:rPr lang="en-US" sz="1000">
                <a:effectLst>
                  <a:glow rad="63500">
                    <a:schemeClr val="bg1">
                      <a:alpha val="40000"/>
                    </a:schemeClr>
                  </a:glow>
                </a:effectLst>
                <a:latin typeface="Arial" charset="0"/>
                <a:ea typeface="Arial" charset="0"/>
                <a:cs typeface="Arial" charset="0"/>
              </a:rPr>
              <a:t>San Juan CERAP</a:t>
            </a:r>
          </a:p>
        </p:txBody>
      </p:sp>
      <p:sp>
        <p:nvSpPr>
          <p:cNvPr id="17" name="TextBox 16"/>
          <p:cNvSpPr txBox="1"/>
          <p:nvPr/>
        </p:nvSpPr>
        <p:spPr>
          <a:xfrm>
            <a:off x="3243144" y="5415662"/>
            <a:ext cx="241611"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2</a:t>
            </a:r>
          </a:p>
        </p:txBody>
      </p:sp>
      <p:sp>
        <p:nvSpPr>
          <p:cNvPr id="18" name="TextBox 17"/>
          <p:cNvSpPr txBox="1"/>
          <p:nvPr/>
        </p:nvSpPr>
        <p:spPr>
          <a:xfrm>
            <a:off x="3051712" y="5125154"/>
            <a:ext cx="241611"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4</a:t>
            </a:r>
          </a:p>
        </p:txBody>
      </p:sp>
      <p:sp>
        <p:nvSpPr>
          <p:cNvPr id="19" name="TextBox 18"/>
          <p:cNvSpPr txBox="1"/>
          <p:nvPr/>
        </p:nvSpPr>
        <p:spPr>
          <a:xfrm>
            <a:off x="2667000" y="5263706"/>
            <a:ext cx="241611"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6</a:t>
            </a:r>
          </a:p>
        </p:txBody>
      </p:sp>
      <p:sp>
        <p:nvSpPr>
          <p:cNvPr id="20" name="TextBox 19"/>
          <p:cNvSpPr txBox="1"/>
          <p:nvPr/>
        </p:nvSpPr>
        <p:spPr>
          <a:xfrm>
            <a:off x="2107357" y="4601173"/>
            <a:ext cx="381000"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63</a:t>
            </a:r>
          </a:p>
        </p:txBody>
      </p:sp>
      <p:sp>
        <p:nvSpPr>
          <p:cNvPr id="21" name="TextBox 20"/>
          <p:cNvSpPr txBox="1"/>
          <p:nvPr/>
        </p:nvSpPr>
        <p:spPr>
          <a:xfrm>
            <a:off x="1905000" y="5058154"/>
            <a:ext cx="381000"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62</a:t>
            </a:r>
          </a:p>
        </p:txBody>
      </p:sp>
      <p:sp>
        <p:nvSpPr>
          <p:cNvPr id="22" name="TextBox 21"/>
          <p:cNvSpPr txBox="1"/>
          <p:nvPr/>
        </p:nvSpPr>
        <p:spPr>
          <a:xfrm>
            <a:off x="1401225" y="4425787"/>
            <a:ext cx="381000"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58</a:t>
            </a:r>
          </a:p>
        </p:txBody>
      </p:sp>
      <p:sp>
        <p:nvSpPr>
          <p:cNvPr id="23" name="TextBox 22"/>
          <p:cNvSpPr txBox="1"/>
          <p:nvPr/>
        </p:nvSpPr>
        <p:spPr>
          <a:xfrm>
            <a:off x="1076093" y="4568282"/>
            <a:ext cx="381000"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60</a:t>
            </a:r>
          </a:p>
        </p:txBody>
      </p:sp>
      <p:sp>
        <p:nvSpPr>
          <p:cNvPr id="24" name="TextBox 23"/>
          <p:cNvSpPr txBox="1"/>
          <p:nvPr/>
        </p:nvSpPr>
        <p:spPr>
          <a:xfrm>
            <a:off x="685800" y="4419600"/>
            <a:ext cx="381000" cy="223138"/>
          </a:xfrm>
          <a:prstGeom prst="rect">
            <a:avLst/>
          </a:prstGeom>
          <a:noFill/>
        </p:spPr>
        <p:txBody>
          <a:bodyPr wrap="square" rtlCol="0">
            <a:spAutoFit/>
          </a:bodyPr>
          <a:lstStyle/>
          <a:p>
            <a:pPr algn="ctr">
              <a:lnSpc>
                <a:spcPct val="85000"/>
              </a:lnSpc>
            </a:pPr>
            <a:r>
              <a:rPr lang="en-US" sz="1000">
                <a:solidFill>
                  <a:schemeClr val="bg1"/>
                </a:solidFill>
                <a:effectLst/>
                <a:latin typeface="Arial" charset="0"/>
                <a:ea typeface="Arial" charset="0"/>
                <a:cs typeface="Arial" charset="0"/>
              </a:rPr>
              <a:t>40</a:t>
            </a:r>
          </a:p>
        </p:txBody>
      </p:sp>
      <p:sp>
        <p:nvSpPr>
          <p:cNvPr id="25" name="TextBox 24"/>
          <p:cNvSpPr txBox="1"/>
          <p:nvPr/>
        </p:nvSpPr>
        <p:spPr>
          <a:xfrm>
            <a:off x="2291084" y="4119055"/>
            <a:ext cx="1315844" cy="223138"/>
          </a:xfrm>
          <a:prstGeom prst="rect">
            <a:avLst/>
          </a:prstGeom>
          <a:noFill/>
        </p:spPr>
        <p:txBody>
          <a:bodyPr wrap="square" rtlCol="0">
            <a:spAutoFit/>
          </a:bodyPr>
          <a:lstStyle/>
          <a:p>
            <a:pPr algn="ctr">
              <a:lnSpc>
                <a:spcPct val="85000"/>
              </a:lnSpc>
            </a:pPr>
            <a:r>
              <a:rPr lang="en-US" sz="1000" b="1">
                <a:solidFill>
                  <a:srgbClr val="0F76BC"/>
                </a:solidFill>
                <a:effectLst>
                  <a:glow rad="63500">
                    <a:schemeClr val="bg1">
                      <a:alpha val="40000"/>
                    </a:schemeClr>
                  </a:glow>
                </a:effectLst>
                <a:latin typeface="Arial" charset="0"/>
                <a:ea typeface="Arial" charset="0"/>
                <a:cs typeface="Arial" charset="0"/>
              </a:rPr>
              <a:t>New York Oceanic</a:t>
            </a:r>
          </a:p>
        </p:txBody>
      </p:sp>
      <p:sp>
        <p:nvSpPr>
          <p:cNvPr id="26" name="TextBox 25"/>
          <p:cNvSpPr txBox="1"/>
          <p:nvPr/>
        </p:nvSpPr>
        <p:spPr>
          <a:xfrm>
            <a:off x="5330947" y="673787"/>
            <a:ext cx="3969006" cy="646331"/>
          </a:xfrm>
          <a:prstGeom prst="rect">
            <a:avLst/>
          </a:prstGeom>
          <a:noFill/>
        </p:spPr>
        <p:txBody>
          <a:bodyPr wrap="square" rtlCol="0">
            <a:spAutoFit/>
            <a:scene3d>
              <a:camera prst="orthographicFront"/>
              <a:lightRig rig="flood" dir="t"/>
            </a:scene3d>
            <a:sp3d contourW="12700" prstMaterial="metal">
              <a:bevelT w="19050" h="6350"/>
              <a:contourClr>
                <a:srgbClr val="253366"/>
              </a:contourClr>
            </a:sp3d>
          </a:bodyPr>
          <a:lstStyle/>
          <a:p>
            <a:pPr algn="ctr"/>
            <a:r>
              <a:rPr lang="en-US" sz="3600" b="1" i="1" dirty="0">
                <a:solidFill>
                  <a:schemeClr val="bg2"/>
                </a:solidFill>
                <a:effectLst>
                  <a:outerShdw blurRad="50800" dist="38100" dir="2700000" algn="tl" rotWithShape="0">
                    <a:prstClr val="black">
                      <a:alpha val="40000"/>
                    </a:prstClr>
                  </a:outerShdw>
                </a:effectLst>
                <a:latin typeface="Arial" charset="0"/>
                <a:ea typeface="Arial" charset="0"/>
                <a:cs typeface="Arial" charset="0"/>
              </a:rPr>
              <a:t>FUTURE STATE</a:t>
            </a:r>
          </a:p>
        </p:txBody>
      </p:sp>
      <p:sp>
        <p:nvSpPr>
          <p:cNvPr id="39" name="TextBox 38"/>
          <p:cNvSpPr txBox="1"/>
          <p:nvPr/>
        </p:nvSpPr>
        <p:spPr>
          <a:xfrm>
            <a:off x="6528142" y="1838594"/>
            <a:ext cx="285750" cy="223138"/>
          </a:xfrm>
          <a:prstGeom prst="rect">
            <a:avLst/>
          </a:prstGeom>
          <a:noFill/>
        </p:spPr>
        <p:txBody>
          <a:bodyPr wrap="square" lIns="0" rIns="0" rtlCol="0">
            <a:spAutoFit/>
          </a:bodyPr>
          <a:lstStyle/>
          <a:p>
            <a:pPr algn="ctr">
              <a:lnSpc>
                <a:spcPct val="85000"/>
              </a:lnSpc>
            </a:pPr>
            <a:r>
              <a:rPr lang="en-US" sz="1000" b="1">
                <a:solidFill>
                  <a:schemeClr val="bg1"/>
                </a:solidFill>
                <a:effectLst>
                  <a:outerShdw blurRad="50800" dist="38100" dir="2700000" algn="tl" rotWithShape="0">
                    <a:prstClr val="black"/>
                  </a:outerShdw>
                </a:effectLst>
                <a:latin typeface="Arial" charset="0"/>
                <a:ea typeface="Arial" charset="0"/>
                <a:cs typeface="Arial" charset="0"/>
              </a:rPr>
              <a:t>ZAN</a:t>
            </a:r>
          </a:p>
        </p:txBody>
      </p:sp>
      <p:sp>
        <p:nvSpPr>
          <p:cNvPr id="40" name="TextBox 39"/>
          <p:cNvSpPr txBox="1"/>
          <p:nvPr/>
        </p:nvSpPr>
        <p:spPr>
          <a:xfrm>
            <a:off x="6070831" y="2297580"/>
            <a:ext cx="743061" cy="223138"/>
          </a:xfrm>
          <a:prstGeom prst="rect">
            <a:avLst/>
          </a:prstGeom>
          <a:noFill/>
        </p:spPr>
        <p:txBody>
          <a:bodyPr wrap="square" lIns="0" rtlCol="0">
            <a:spAutoFit/>
          </a:bodyPr>
          <a:lstStyle/>
          <a:p>
            <a:pPr>
              <a:lnSpc>
                <a:spcPct val="85000"/>
              </a:lnSpc>
            </a:pPr>
            <a:r>
              <a:rPr lang="en-US" sz="1000">
                <a:effectLst>
                  <a:glow rad="63500">
                    <a:schemeClr val="bg1">
                      <a:alpha val="40000"/>
                    </a:schemeClr>
                  </a:glow>
                </a:effectLst>
                <a:latin typeface="Arial" charset="0"/>
                <a:ea typeface="Arial" charset="0"/>
                <a:cs typeface="Arial" charset="0"/>
              </a:rPr>
              <a:t>Anchorage</a:t>
            </a:r>
          </a:p>
        </p:txBody>
      </p:sp>
      <p:sp>
        <p:nvSpPr>
          <p:cNvPr id="42" name="TextBox 41"/>
          <p:cNvSpPr txBox="1"/>
          <p:nvPr/>
        </p:nvSpPr>
        <p:spPr>
          <a:xfrm>
            <a:off x="7168179" y="2958689"/>
            <a:ext cx="685799" cy="223138"/>
          </a:xfrm>
          <a:prstGeom prst="rect">
            <a:avLst/>
          </a:prstGeom>
          <a:noFill/>
        </p:spPr>
        <p:txBody>
          <a:bodyPr wrap="square" lIns="0" rtlCol="0">
            <a:spAutoFit/>
          </a:bodyPr>
          <a:lstStyle/>
          <a:p>
            <a:pPr>
              <a:lnSpc>
                <a:spcPct val="85000"/>
              </a:lnSpc>
            </a:pPr>
            <a:r>
              <a:rPr lang="en-US" sz="1000">
                <a:effectLst>
                  <a:glow rad="63500">
                    <a:schemeClr val="bg1">
                      <a:alpha val="40000"/>
                    </a:schemeClr>
                  </a:glow>
                </a:effectLst>
                <a:latin typeface="Arial" charset="0"/>
                <a:ea typeface="Arial" charset="0"/>
                <a:cs typeface="Arial" charset="0"/>
              </a:rPr>
              <a:t>Oakland</a:t>
            </a:r>
          </a:p>
        </p:txBody>
      </p:sp>
      <p:sp>
        <p:nvSpPr>
          <p:cNvPr id="43" name="TextBox 42"/>
          <p:cNvSpPr txBox="1"/>
          <p:nvPr/>
        </p:nvSpPr>
        <p:spPr>
          <a:xfrm>
            <a:off x="7297039" y="2736470"/>
            <a:ext cx="685799" cy="223138"/>
          </a:xfrm>
          <a:prstGeom prst="rect">
            <a:avLst/>
          </a:prstGeom>
          <a:noFill/>
        </p:spPr>
        <p:txBody>
          <a:bodyPr wrap="square" lIns="0" rtlCol="0">
            <a:spAutoFit/>
          </a:bodyPr>
          <a:lstStyle/>
          <a:p>
            <a:pPr algn="r">
              <a:lnSpc>
                <a:spcPct val="85000"/>
              </a:lnSpc>
            </a:pPr>
            <a:r>
              <a:rPr lang="en-US" sz="1000">
                <a:effectLst>
                  <a:glow rad="63500">
                    <a:schemeClr val="bg1">
                      <a:alpha val="40000"/>
                    </a:schemeClr>
                  </a:glow>
                </a:effectLst>
                <a:latin typeface="Arial" charset="0"/>
                <a:ea typeface="Arial" charset="0"/>
                <a:cs typeface="Arial" charset="0"/>
              </a:rPr>
              <a:t>New York</a:t>
            </a:r>
          </a:p>
        </p:txBody>
      </p:sp>
      <p:sp>
        <p:nvSpPr>
          <p:cNvPr id="44" name="Oval 43"/>
          <p:cNvSpPr/>
          <p:nvPr/>
        </p:nvSpPr>
        <p:spPr>
          <a:xfrm>
            <a:off x="6686339" y="2490779"/>
            <a:ext cx="57150" cy="57150"/>
          </a:xfrm>
          <a:prstGeom prst="ellipse">
            <a:avLst/>
          </a:prstGeom>
          <a:solidFill>
            <a:srgbClr val="25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109690" y="2947060"/>
            <a:ext cx="57150" cy="57150"/>
          </a:xfrm>
          <a:prstGeom prst="ellipse">
            <a:avLst/>
          </a:prstGeom>
          <a:solidFill>
            <a:srgbClr val="25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26571" y="2922739"/>
            <a:ext cx="57150" cy="57150"/>
          </a:xfrm>
          <a:prstGeom prst="ellipse">
            <a:avLst/>
          </a:prstGeom>
          <a:solidFill>
            <a:srgbClr val="25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527800" y="2102674"/>
            <a:ext cx="184050" cy="495267"/>
          </a:xfrm>
          <a:custGeom>
            <a:avLst/>
            <a:gdLst>
              <a:gd name="connsiteX0" fmla="*/ 171450 w 361950"/>
              <a:gd name="connsiteY0" fmla="*/ 0 h 561975"/>
              <a:gd name="connsiteX1" fmla="*/ 361950 w 361950"/>
              <a:gd name="connsiteY1" fmla="*/ 396875 h 561975"/>
              <a:gd name="connsiteX2" fmla="*/ 0 w 361950"/>
              <a:gd name="connsiteY2" fmla="*/ 561975 h 561975"/>
              <a:gd name="connsiteX3" fmla="*/ 0 w 361950"/>
              <a:gd name="connsiteY3" fmla="*/ 561975 h 561975"/>
              <a:gd name="connsiteX0" fmla="*/ 171450 w 367791"/>
              <a:gd name="connsiteY0" fmla="*/ 0 h 561975"/>
              <a:gd name="connsiteX1" fmla="*/ 367791 w 367791"/>
              <a:gd name="connsiteY1" fmla="*/ 467709 h 561975"/>
              <a:gd name="connsiteX2" fmla="*/ 0 w 367791"/>
              <a:gd name="connsiteY2" fmla="*/ 561975 h 561975"/>
              <a:gd name="connsiteX3" fmla="*/ 0 w 367791"/>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367791" h="561975">
                <a:moveTo>
                  <a:pt x="171450" y="0"/>
                </a:moveTo>
                <a:lnTo>
                  <a:pt x="367791" y="467709"/>
                </a:lnTo>
                <a:lnTo>
                  <a:pt x="0" y="561975"/>
                </a:lnTo>
                <a:lnTo>
                  <a:pt x="0" y="561975"/>
                </a:lnTo>
              </a:path>
            </a:pathLst>
          </a:custGeom>
          <a:noFill/>
          <a:ln w="12700">
            <a:solidFill>
              <a:srgbClr val="2533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a:cxnSpLocks/>
          </p:cNvCxnSpPr>
          <p:nvPr/>
        </p:nvCxnSpPr>
        <p:spPr>
          <a:xfrm>
            <a:off x="7066082" y="2974539"/>
            <a:ext cx="57150" cy="0"/>
          </a:xfrm>
          <a:prstGeom prst="line">
            <a:avLst/>
          </a:prstGeom>
          <a:noFill/>
          <a:ln w="12700">
            <a:solidFill>
              <a:srgbClr val="253366"/>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2" name="Freeform 51"/>
          <p:cNvSpPr/>
          <p:nvPr/>
        </p:nvSpPr>
        <p:spPr>
          <a:xfrm>
            <a:off x="7639939" y="2848039"/>
            <a:ext cx="0" cy="10794"/>
          </a:xfrm>
          <a:custGeom>
            <a:avLst/>
            <a:gdLst>
              <a:gd name="connsiteX0" fmla="*/ 0 w 98425"/>
              <a:gd name="connsiteY0" fmla="*/ 0 h 111125"/>
              <a:gd name="connsiteX1" fmla="*/ 98425 w 98425"/>
              <a:gd name="connsiteY1" fmla="*/ 111125 h 111125"/>
              <a:gd name="connsiteX2" fmla="*/ 98425 w 98425"/>
              <a:gd name="connsiteY2" fmla="*/ 111125 h 111125"/>
              <a:gd name="connsiteX0" fmla="*/ 0 w 194118"/>
              <a:gd name="connsiteY0" fmla="*/ 0 h 111125"/>
              <a:gd name="connsiteX1" fmla="*/ 98425 w 194118"/>
              <a:gd name="connsiteY1" fmla="*/ 111125 h 111125"/>
              <a:gd name="connsiteX2" fmla="*/ 194118 w 194118"/>
              <a:gd name="connsiteY2" fmla="*/ 26236 h 111125"/>
              <a:gd name="connsiteX0" fmla="*/ 0 w 194118"/>
              <a:gd name="connsiteY0" fmla="*/ 0 h 26236"/>
              <a:gd name="connsiteX1" fmla="*/ 194118 w 194118"/>
              <a:gd name="connsiteY1" fmla="*/ 26236 h 26236"/>
            </a:gdLst>
            <a:ahLst/>
            <a:cxnLst>
              <a:cxn ang="0">
                <a:pos x="connsiteX0" y="connsiteY0"/>
              </a:cxn>
              <a:cxn ang="0">
                <a:pos x="connsiteX1" y="connsiteY1"/>
              </a:cxn>
            </a:cxnLst>
            <a:rect l="l" t="t" r="r" b="b"/>
            <a:pathLst>
              <a:path w="194118" h="26236">
                <a:moveTo>
                  <a:pt x="0" y="0"/>
                </a:moveTo>
                <a:lnTo>
                  <a:pt x="194118" y="26236"/>
                </a:lnTo>
              </a:path>
            </a:pathLst>
          </a:custGeom>
          <a:noFill/>
          <a:ln w="12700">
            <a:solidFill>
              <a:srgbClr val="2533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242392" y="2555567"/>
            <a:ext cx="285750" cy="223138"/>
          </a:xfrm>
          <a:prstGeom prst="rect">
            <a:avLst/>
          </a:prstGeom>
          <a:noFill/>
        </p:spPr>
        <p:txBody>
          <a:bodyPr wrap="square" lIns="0" rIns="0" rtlCol="0">
            <a:spAutoFit/>
          </a:bodyPr>
          <a:lstStyle/>
          <a:p>
            <a:pPr algn="ctr">
              <a:lnSpc>
                <a:spcPct val="85000"/>
              </a:lnSpc>
            </a:pPr>
            <a:r>
              <a:rPr lang="en-US" sz="1000" b="1">
                <a:solidFill>
                  <a:schemeClr val="bg1"/>
                </a:solidFill>
                <a:effectLst>
                  <a:outerShdw blurRad="50800" dist="38100" dir="2700000" algn="tl" rotWithShape="0">
                    <a:prstClr val="black"/>
                  </a:outerShdw>
                </a:effectLst>
                <a:latin typeface="Arial" charset="0"/>
                <a:ea typeface="Arial" charset="0"/>
                <a:cs typeface="Arial" charset="0"/>
              </a:rPr>
              <a:t>ZAN</a:t>
            </a:r>
          </a:p>
        </p:txBody>
      </p:sp>
      <p:sp>
        <p:nvSpPr>
          <p:cNvPr id="54" name="TextBox 53"/>
          <p:cNvSpPr txBox="1"/>
          <p:nvPr/>
        </p:nvSpPr>
        <p:spPr>
          <a:xfrm>
            <a:off x="6369051" y="3078448"/>
            <a:ext cx="285750" cy="223138"/>
          </a:xfrm>
          <a:prstGeom prst="rect">
            <a:avLst/>
          </a:prstGeom>
          <a:noFill/>
        </p:spPr>
        <p:txBody>
          <a:bodyPr wrap="square" lIns="0" rIns="0" rtlCol="0">
            <a:spAutoFit/>
          </a:bodyPr>
          <a:lstStyle/>
          <a:p>
            <a:pPr algn="ctr">
              <a:lnSpc>
                <a:spcPct val="85000"/>
              </a:lnSpc>
            </a:pPr>
            <a:r>
              <a:rPr lang="en-US" sz="1000" b="1">
                <a:solidFill>
                  <a:schemeClr val="bg1"/>
                </a:solidFill>
                <a:effectLst>
                  <a:outerShdw blurRad="50800" dist="38100" dir="2700000" algn="tl" rotWithShape="0">
                    <a:prstClr val="black"/>
                  </a:outerShdw>
                </a:effectLst>
                <a:latin typeface="Arial" charset="0"/>
                <a:ea typeface="Arial" charset="0"/>
                <a:cs typeface="Arial" charset="0"/>
              </a:rPr>
              <a:t>ZOA</a:t>
            </a:r>
          </a:p>
        </p:txBody>
      </p:sp>
      <p:cxnSp>
        <p:nvCxnSpPr>
          <p:cNvPr id="55" name="Straight Connector 54"/>
          <p:cNvCxnSpPr>
            <a:cxnSpLocks/>
          </p:cNvCxnSpPr>
          <p:nvPr/>
        </p:nvCxnSpPr>
        <p:spPr>
          <a:xfrm>
            <a:off x="7845523" y="2951314"/>
            <a:ext cx="144389" cy="0"/>
          </a:xfrm>
          <a:prstGeom prst="line">
            <a:avLst/>
          </a:prstGeom>
          <a:noFill/>
          <a:ln w="12700">
            <a:solidFill>
              <a:srgbClr val="253366"/>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7989912" y="2985854"/>
            <a:ext cx="285750" cy="223138"/>
          </a:xfrm>
          <a:prstGeom prst="rect">
            <a:avLst/>
          </a:prstGeom>
          <a:noFill/>
        </p:spPr>
        <p:txBody>
          <a:bodyPr wrap="square" lIns="0" rIns="0" rtlCol="0">
            <a:spAutoFit/>
          </a:bodyPr>
          <a:lstStyle/>
          <a:p>
            <a:pPr algn="ctr">
              <a:lnSpc>
                <a:spcPct val="85000"/>
              </a:lnSpc>
            </a:pPr>
            <a:r>
              <a:rPr lang="en-US" sz="1000" b="1">
                <a:solidFill>
                  <a:schemeClr val="bg1"/>
                </a:solidFill>
                <a:effectLst>
                  <a:outerShdw blurRad="50800" dist="38100" dir="2700000" algn="tl" rotWithShape="0">
                    <a:prstClr val="black"/>
                  </a:outerShdw>
                </a:effectLst>
                <a:latin typeface="Arial" charset="0"/>
                <a:ea typeface="Arial" charset="0"/>
                <a:cs typeface="Arial" charset="0"/>
              </a:rPr>
              <a:t>ZNY</a:t>
            </a:r>
          </a:p>
        </p:txBody>
      </p:sp>
      <p:sp>
        <p:nvSpPr>
          <p:cNvPr id="45" name="TextBox 44">
            <a:extLst>
              <a:ext uri="{FF2B5EF4-FFF2-40B4-BE49-F238E27FC236}">
                <a16:creationId xmlns:a16="http://schemas.microsoft.com/office/drawing/2014/main" id="{D145DFF8-8BF7-4F0A-89BB-B23BD72485ED}"/>
              </a:ext>
            </a:extLst>
          </p:cNvPr>
          <p:cNvSpPr txBox="1"/>
          <p:nvPr/>
        </p:nvSpPr>
        <p:spPr>
          <a:xfrm>
            <a:off x="5205128" y="1431080"/>
            <a:ext cx="2671762" cy="369332"/>
          </a:xfrm>
          <a:prstGeom prst="rect">
            <a:avLst/>
          </a:prstGeom>
          <a:noFill/>
        </p:spPr>
        <p:txBody>
          <a:bodyPr wrap="square" rtlCol="0">
            <a:spAutoFit/>
          </a:bodyPr>
          <a:lstStyle>
            <a:defPPr>
              <a:defRPr lang="en-US"/>
            </a:defPPr>
            <a:lvl1pPr eaLnBrk="1" fontAlgn="auto" hangingPunct="1">
              <a:spcBef>
                <a:spcPts val="0"/>
              </a:spcBef>
              <a:spcAft>
                <a:spcPts val="0"/>
              </a:spcAft>
              <a:defRPr sz="1800">
                <a:solidFill>
                  <a:prstClr val="white"/>
                </a:solidFill>
                <a:latin typeface="Arial" charset="0"/>
                <a:ea typeface="Arial" charset="0"/>
                <a:cs typeface="Arial" charset="0"/>
              </a:defRPr>
            </a:lvl1pPr>
          </a:lstStyle>
          <a:p>
            <a:r>
              <a:rPr lang="en-US"/>
              <a:t>LONG-TERM (5+ years)</a:t>
            </a:r>
          </a:p>
        </p:txBody>
      </p:sp>
      <p:sp>
        <p:nvSpPr>
          <p:cNvPr id="48" name="TextBox 47">
            <a:extLst>
              <a:ext uri="{FF2B5EF4-FFF2-40B4-BE49-F238E27FC236}">
                <a16:creationId xmlns:a16="http://schemas.microsoft.com/office/drawing/2014/main" id="{7FD37038-0FF8-49A7-B049-3BD114B55C5C}"/>
              </a:ext>
            </a:extLst>
          </p:cNvPr>
          <p:cNvSpPr txBox="1"/>
          <p:nvPr/>
        </p:nvSpPr>
        <p:spPr>
          <a:xfrm>
            <a:off x="3991472" y="3725113"/>
            <a:ext cx="3859480" cy="461665"/>
          </a:xfrm>
          <a:prstGeom prst="rect">
            <a:avLst/>
          </a:prstGeom>
          <a:noFill/>
        </p:spPr>
        <p:txBody>
          <a:bodyPr wrap="square" rtlCol="0">
            <a:spAutoFit/>
          </a:bodyPr>
          <a:lstStyle>
            <a:defPPr>
              <a:defRPr lang="en-US"/>
            </a:defPPr>
            <a:lvl1pPr eaLnBrk="1" fontAlgn="auto" hangingPunct="1">
              <a:spcBef>
                <a:spcPts val="0"/>
              </a:spcBef>
              <a:spcAft>
                <a:spcPts val="0"/>
              </a:spcAft>
              <a:defRPr sz="1800">
                <a:solidFill>
                  <a:prstClr val="white"/>
                </a:solidFill>
                <a:latin typeface="Arial" charset="0"/>
                <a:ea typeface="Arial" charset="0"/>
                <a:cs typeface="Arial" charset="0"/>
              </a:defRPr>
            </a:lvl1pPr>
          </a:lstStyle>
          <a:p>
            <a:r>
              <a:rPr lang="en-US"/>
              <a:t>MID-TERM (3-5 years)</a:t>
            </a:r>
          </a:p>
        </p:txBody>
      </p:sp>
      <p:sp>
        <p:nvSpPr>
          <p:cNvPr id="49" name="TextBox 48">
            <a:extLst>
              <a:ext uri="{FF2B5EF4-FFF2-40B4-BE49-F238E27FC236}">
                <a16:creationId xmlns:a16="http://schemas.microsoft.com/office/drawing/2014/main" id="{3DC91D53-C365-483B-9FD9-C2C59FC021BA}"/>
              </a:ext>
            </a:extLst>
          </p:cNvPr>
          <p:cNvSpPr txBox="1"/>
          <p:nvPr/>
        </p:nvSpPr>
        <p:spPr>
          <a:xfrm>
            <a:off x="-21004" y="3725113"/>
            <a:ext cx="2934843" cy="369332"/>
          </a:xfrm>
          <a:prstGeom prst="rect">
            <a:avLst/>
          </a:prstGeom>
          <a:noFill/>
        </p:spPr>
        <p:txBody>
          <a:bodyPr wrap="square" rtlCol="0">
            <a:spAutoFit/>
          </a:bodyPr>
          <a:lstStyle/>
          <a:p>
            <a:pPr eaLnBrk="1" fontAlgn="auto" hangingPunct="1">
              <a:spcBef>
                <a:spcPts val="0"/>
              </a:spcBef>
              <a:spcAft>
                <a:spcPts val="0"/>
              </a:spcAft>
            </a:pPr>
            <a:r>
              <a:rPr lang="en-US" sz="1800">
                <a:solidFill>
                  <a:prstClr val="white"/>
                </a:solidFill>
                <a:latin typeface="Arial" charset="0"/>
                <a:ea typeface="Arial" charset="0"/>
                <a:cs typeface="Arial" charset="0"/>
              </a:rPr>
              <a:t>NEAR-TERM (1-3 years)</a:t>
            </a:r>
          </a:p>
        </p:txBody>
      </p:sp>
      <p:sp>
        <p:nvSpPr>
          <p:cNvPr id="57" name="Title 1">
            <a:extLst>
              <a:ext uri="{FF2B5EF4-FFF2-40B4-BE49-F238E27FC236}">
                <a16:creationId xmlns:a16="http://schemas.microsoft.com/office/drawing/2014/main" id="{A17858E4-FD7F-43BA-B4CE-480D16BC6AC6}"/>
              </a:ext>
            </a:extLst>
          </p:cNvPr>
          <p:cNvSpPr>
            <a:spLocks noGrp="1"/>
          </p:cNvSpPr>
          <p:nvPr>
            <p:ph type="title"/>
          </p:nvPr>
        </p:nvSpPr>
        <p:spPr>
          <a:xfrm>
            <a:off x="299707" y="-21685"/>
            <a:ext cx="8073667" cy="609600"/>
          </a:xfrm>
        </p:spPr>
        <p:txBody>
          <a:bodyPr/>
          <a:lstStyle/>
          <a:p>
            <a:r>
              <a:rPr lang="en-US" sz="3200"/>
              <a:t>SBS ASEPS Program Concept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95110"/>
            <a:ext cx="8472488" cy="609600"/>
          </a:xfrm>
        </p:spPr>
        <p:txBody>
          <a:bodyPr/>
          <a:lstStyle/>
          <a:p>
            <a:r>
              <a:rPr lang="en-US" altLang="en-US" sz="3200"/>
              <a:t>Strategy Overview </a:t>
            </a:r>
            <a:endParaRPr lang="en-US" sz="3200">
              <a:solidFill>
                <a:srgbClr val="FF0000"/>
              </a:solidFill>
            </a:endParaRPr>
          </a:p>
        </p:txBody>
      </p:sp>
      <p:sp>
        <p:nvSpPr>
          <p:cNvPr id="5" name="TextBox 4">
            <a:extLst>
              <a:ext uri="{FF2B5EF4-FFF2-40B4-BE49-F238E27FC236}">
                <a16:creationId xmlns:a16="http://schemas.microsoft.com/office/drawing/2014/main" id="{B1CFECE9-166C-4B6A-8339-58888B4D7523}"/>
              </a:ext>
            </a:extLst>
          </p:cNvPr>
          <p:cNvSpPr txBox="1"/>
          <p:nvPr/>
        </p:nvSpPr>
        <p:spPr>
          <a:xfrm>
            <a:off x="203313" y="4993165"/>
            <a:ext cx="8748296" cy="993131"/>
          </a:xfrm>
          <a:prstGeom prst="roundRect">
            <a:avLst>
              <a:gd name="adj" fmla="val 7753"/>
            </a:avLst>
          </a:prstGeom>
          <a:solidFill>
            <a:srgbClr val="9FB7E1"/>
          </a:solidFill>
          <a:effectLst>
            <a:outerShdw blurRad="50800" dist="38100" dir="8100000" algn="tr" rotWithShape="0">
              <a:prstClr val="black">
                <a:alpha val="40000"/>
              </a:prstClr>
            </a:outerShdw>
          </a:effectLst>
        </p:spPr>
        <p:txBody>
          <a:bodyPr vert="horz"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rPr>
              <a:t>LONG-TERM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rPr>
              <a:t>(5+ years)</a:t>
            </a:r>
          </a:p>
        </p:txBody>
      </p:sp>
      <p:sp>
        <p:nvSpPr>
          <p:cNvPr id="6" name="TextBox 5">
            <a:extLst>
              <a:ext uri="{FF2B5EF4-FFF2-40B4-BE49-F238E27FC236}">
                <a16:creationId xmlns:a16="http://schemas.microsoft.com/office/drawing/2014/main" id="{B6286711-B0F3-4A31-B8D3-BB93DF160667}"/>
              </a:ext>
            </a:extLst>
          </p:cNvPr>
          <p:cNvSpPr txBox="1"/>
          <p:nvPr/>
        </p:nvSpPr>
        <p:spPr>
          <a:xfrm>
            <a:off x="191365" y="2923624"/>
            <a:ext cx="8748296" cy="2021004"/>
          </a:xfrm>
          <a:prstGeom prst="roundRect">
            <a:avLst>
              <a:gd name="adj" fmla="val 6770"/>
            </a:avLst>
          </a:prstGeom>
          <a:solidFill>
            <a:srgbClr val="AED395"/>
          </a:solidFill>
          <a:effectLst>
            <a:outerShdw blurRad="50800" dist="38100" dir="8100000" algn="tr" rotWithShape="0">
              <a:prstClr val="black">
                <a:alpha val="40000"/>
              </a:prstClr>
            </a:outerShdw>
          </a:effectLst>
        </p:spPr>
        <p:txBody>
          <a:bodyPr vert="horz"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rPr>
              <a:t>MID-TERM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rPr>
              <a:t>(3-5 years)</a:t>
            </a:r>
            <a:endParaRPr kumimoji="0" lang="en-US" sz="9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endParaRPr>
          </a:p>
        </p:txBody>
      </p:sp>
      <p:sp>
        <p:nvSpPr>
          <p:cNvPr id="7" name="TextBox 6">
            <a:extLst>
              <a:ext uri="{FF2B5EF4-FFF2-40B4-BE49-F238E27FC236}">
                <a16:creationId xmlns:a16="http://schemas.microsoft.com/office/drawing/2014/main" id="{0A2B5F4D-3C34-4B2A-9720-815A4F20F33F}"/>
              </a:ext>
            </a:extLst>
          </p:cNvPr>
          <p:cNvSpPr txBox="1"/>
          <p:nvPr/>
        </p:nvSpPr>
        <p:spPr>
          <a:xfrm>
            <a:off x="203313" y="1107677"/>
            <a:ext cx="8748296" cy="1772716"/>
          </a:xfrm>
          <a:prstGeom prst="roundRect">
            <a:avLst>
              <a:gd name="adj" fmla="val 8845"/>
            </a:avLst>
          </a:prstGeom>
          <a:solidFill>
            <a:srgbClr val="FFB481"/>
          </a:solidFill>
          <a:effectLst>
            <a:outerShdw blurRad="50800" dist="38100" dir="8100000" algn="tr" rotWithShape="0">
              <a:prstClr val="black">
                <a:alpha val="40000"/>
              </a:prstClr>
            </a:outerShdw>
          </a:effectLst>
        </p:spPr>
        <p:txBody>
          <a:bodyPr vert="horz"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rPr>
              <a:t>NEAR-TERM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rPr>
              <a:t>(1-3 years)</a:t>
            </a:r>
            <a:endParaRPr kumimoji="0" lang="en-US" sz="900" b="1" i="0" u="none" strike="noStrike" kern="0" cap="none" spc="0" normalizeH="0" baseline="0" noProof="0">
              <a:ln>
                <a:noFill/>
              </a:ln>
              <a:solidFill>
                <a:schemeClr val="accent4">
                  <a:lumMod val="85000"/>
                  <a:lumOff val="15000"/>
                </a:schemeClr>
              </a:solidFill>
              <a:effectLst/>
              <a:uLnTx/>
              <a:uFillTx/>
              <a:latin typeface="Arial" panose="020B0604020202020204" pitchFamily="34" charset="0"/>
              <a:ea typeface="MS PGothic" panose="020B0600070205080204" pitchFamily="34" charset="-128"/>
              <a:cs typeface="+mn-cs"/>
            </a:endParaRPr>
          </a:p>
        </p:txBody>
      </p:sp>
      <p:sp>
        <p:nvSpPr>
          <p:cNvPr id="8" name="TextBox 7">
            <a:extLst>
              <a:ext uri="{FF2B5EF4-FFF2-40B4-BE49-F238E27FC236}">
                <a16:creationId xmlns:a16="http://schemas.microsoft.com/office/drawing/2014/main" id="{0B205B75-DBD4-46F4-BA4B-9A3DF46D1B56}"/>
              </a:ext>
            </a:extLst>
          </p:cNvPr>
          <p:cNvSpPr txBox="1"/>
          <p:nvPr/>
        </p:nvSpPr>
        <p:spPr>
          <a:xfrm>
            <a:off x="1626029" y="1177008"/>
            <a:ext cx="7246957" cy="658368"/>
          </a:xfrm>
          <a:prstGeom prst="roundRect">
            <a:avLst/>
          </a:prstGeom>
          <a:solidFill>
            <a:schemeClr val="accent3">
              <a:lumMod val="85000"/>
            </a:schemeClr>
          </a:solidFill>
          <a:effectLst>
            <a:outerShdw blurRad="50800" dist="38100" dir="8100000" algn="tr" rotWithShape="0">
              <a:prstClr val="black">
                <a:alpha val="4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 name="TextBox 8">
            <a:extLst>
              <a:ext uri="{FF2B5EF4-FFF2-40B4-BE49-F238E27FC236}">
                <a16:creationId xmlns:a16="http://schemas.microsoft.com/office/drawing/2014/main" id="{95C4236E-A5B5-4783-8AC5-765AA3CB044A}"/>
              </a:ext>
            </a:extLst>
          </p:cNvPr>
          <p:cNvSpPr txBox="1"/>
          <p:nvPr/>
        </p:nvSpPr>
        <p:spPr>
          <a:xfrm>
            <a:off x="6040999" y="1418788"/>
            <a:ext cx="128406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Full Capability</a:t>
            </a:r>
          </a:p>
        </p:txBody>
      </p:sp>
      <p:sp>
        <p:nvSpPr>
          <p:cNvPr id="10" name="TextBox 9">
            <a:extLst>
              <a:ext uri="{FF2B5EF4-FFF2-40B4-BE49-F238E27FC236}">
                <a16:creationId xmlns:a16="http://schemas.microsoft.com/office/drawing/2014/main" id="{6BCC08CE-B258-4E77-B064-A03A7904CD55}"/>
              </a:ext>
            </a:extLst>
          </p:cNvPr>
          <p:cNvSpPr txBox="1"/>
          <p:nvPr/>
        </p:nvSpPr>
        <p:spPr>
          <a:xfrm>
            <a:off x="5537796" y="1413045"/>
            <a:ext cx="72987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IOC* </a:t>
            </a:r>
          </a:p>
        </p:txBody>
      </p:sp>
      <p:sp>
        <p:nvSpPr>
          <p:cNvPr id="11" name="Flowchart: Extract 10">
            <a:extLst>
              <a:ext uri="{FF2B5EF4-FFF2-40B4-BE49-F238E27FC236}">
                <a16:creationId xmlns:a16="http://schemas.microsoft.com/office/drawing/2014/main" id="{81A25533-2433-4DFB-A632-5A39D437DD97}"/>
              </a:ext>
            </a:extLst>
          </p:cNvPr>
          <p:cNvSpPr/>
          <p:nvPr/>
        </p:nvSpPr>
        <p:spPr>
          <a:xfrm>
            <a:off x="6854453" y="1229358"/>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sp>
        <p:nvSpPr>
          <p:cNvPr id="12" name="TextBox 11">
            <a:extLst>
              <a:ext uri="{FF2B5EF4-FFF2-40B4-BE49-F238E27FC236}">
                <a16:creationId xmlns:a16="http://schemas.microsoft.com/office/drawing/2014/main" id="{7041A84E-83C7-42AE-93AC-D188457CFE11}"/>
              </a:ext>
            </a:extLst>
          </p:cNvPr>
          <p:cNvSpPr txBox="1"/>
          <p:nvPr/>
        </p:nvSpPr>
        <p:spPr>
          <a:xfrm>
            <a:off x="1626028" y="2985878"/>
            <a:ext cx="7246958" cy="1100343"/>
          </a:xfrm>
          <a:prstGeom prst="roundRect">
            <a:avLst/>
          </a:prstGeom>
          <a:solidFill>
            <a:schemeClr val="accent3">
              <a:lumMod val="85000"/>
            </a:schemeClr>
          </a:solidFill>
          <a:effectLst>
            <a:outerShdw blurRad="50800" dist="38100" dir="8100000" algn="tr" rotWithShape="0">
              <a:prstClr val="black">
                <a:alpha val="40000"/>
              </a:prstClr>
            </a:outerShdw>
          </a:effectLst>
        </p:spPr>
        <p:txBody>
          <a:bodyPr wrap="square" rtlCol="0" anchor="ctr" anchorCtr="0">
            <a:noAutofit/>
          </a:bodyPr>
          <a:lstStyle>
            <a:defPPr>
              <a:defRPr lang="en-US"/>
            </a:defPPr>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 name="TextBox 12">
            <a:extLst>
              <a:ext uri="{FF2B5EF4-FFF2-40B4-BE49-F238E27FC236}">
                <a16:creationId xmlns:a16="http://schemas.microsoft.com/office/drawing/2014/main" id="{AE08068C-F2D1-4BCB-8C6C-CDDB617BE296}"/>
              </a:ext>
            </a:extLst>
          </p:cNvPr>
          <p:cNvSpPr txBox="1"/>
          <p:nvPr/>
        </p:nvSpPr>
        <p:spPr>
          <a:xfrm>
            <a:off x="1626027" y="5069475"/>
            <a:ext cx="7236695" cy="822960"/>
          </a:xfrm>
          <a:prstGeom prst="roundRect">
            <a:avLst/>
          </a:prstGeom>
          <a:solidFill>
            <a:schemeClr val="accent3">
              <a:lumMod val="85000"/>
            </a:schemeClr>
          </a:solidFill>
          <a:effectLst>
            <a:outerShdw blurRad="50800" dist="38100" dir="8100000" algn="tr" rotWithShape="0">
              <a:prstClr val="black">
                <a:alpha val="40000"/>
              </a:prstClr>
            </a:outerShdw>
          </a:effectLst>
        </p:spPr>
        <p:txBody>
          <a:bodyPr wrap="square" rtlCol="0" anchor="ctr" anchorCtr="0">
            <a:noAutofit/>
          </a:bodyPr>
          <a:lstStyle>
            <a:defPPr>
              <a:defRPr lang="en-US"/>
            </a:defPPr>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 name="TextBox 13">
            <a:extLst>
              <a:ext uri="{FF2B5EF4-FFF2-40B4-BE49-F238E27FC236}">
                <a16:creationId xmlns:a16="http://schemas.microsoft.com/office/drawing/2014/main" id="{581FB941-BB14-4048-84D5-946342928CE8}"/>
              </a:ext>
            </a:extLst>
          </p:cNvPr>
          <p:cNvSpPr txBox="1"/>
          <p:nvPr/>
        </p:nvSpPr>
        <p:spPr>
          <a:xfrm>
            <a:off x="1626028" y="4164029"/>
            <a:ext cx="7236695" cy="711435"/>
          </a:xfrm>
          <a:prstGeom prst="roundRect">
            <a:avLst/>
          </a:prstGeom>
          <a:solidFill>
            <a:schemeClr val="accent3">
              <a:lumMod val="85000"/>
            </a:schemeClr>
          </a:solidFill>
          <a:effectLst>
            <a:outerShdw blurRad="50800" dist="38100" dir="8100000" algn="tr" rotWithShape="0">
              <a:prstClr val="black">
                <a:alpha val="40000"/>
              </a:prstClr>
            </a:outerShdw>
          </a:effectLst>
        </p:spPr>
        <p:txBody>
          <a:bodyPr wrap="square" rtlCol="0" anchor="ctr" anchorCtr="0">
            <a:noAutofit/>
          </a:bodyPr>
          <a:lstStyle>
            <a:defPPr>
              <a:defRPr lang="en-US"/>
            </a:defPPr>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 name="TextBox 14">
            <a:extLst>
              <a:ext uri="{FF2B5EF4-FFF2-40B4-BE49-F238E27FC236}">
                <a16:creationId xmlns:a16="http://schemas.microsoft.com/office/drawing/2014/main" id="{FB32730B-21B6-4F32-ADF4-3ECBF3911930}"/>
              </a:ext>
            </a:extLst>
          </p:cNvPr>
          <p:cNvSpPr txBox="1"/>
          <p:nvPr/>
        </p:nvSpPr>
        <p:spPr>
          <a:xfrm>
            <a:off x="1626029" y="1904949"/>
            <a:ext cx="7246958" cy="947169"/>
          </a:xfrm>
          <a:prstGeom prst="roundRect">
            <a:avLst/>
          </a:prstGeom>
          <a:solidFill>
            <a:schemeClr val="accent3">
              <a:lumMod val="85000"/>
            </a:schemeClr>
          </a:solidFill>
          <a:effectLst>
            <a:outerShdw blurRad="50800" dist="38100" dir="8100000" algn="tr" rotWithShape="0">
              <a:prstClr val="black">
                <a:alpha val="40000"/>
              </a:prstClr>
            </a:outerShdw>
          </a:effectLst>
        </p:spPr>
        <p:txBody>
          <a:bodyPr wrap="square" rtlCol="0" anchor="ctr" anchorCtr="0">
            <a:noAutofit/>
          </a:bodyPr>
          <a:lstStyle>
            <a:defPPr>
              <a:defRPr lang="en-US"/>
            </a:defPPr>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 name="Flowchart: Extract 16">
            <a:extLst>
              <a:ext uri="{FF2B5EF4-FFF2-40B4-BE49-F238E27FC236}">
                <a16:creationId xmlns:a16="http://schemas.microsoft.com/office/drawing/2014/main" id="{85AA137B-19E9-466A-AF18-F47B5E57D343}"/>
              </a:ext>
            </a:extLst>
          </p:cNvPr>
          <p:cNvSpPr/>
          <p:nvPr/>
        </p:nvSpPr>
        <p:spPr>
          <a:xfrm>
            <a:off x="5817633" y="1231183"/>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sp>
        <p:nvSpPr>
          <p:cNvPr id="18" name="TextBox 17">
            <a:extLst>
              <a:ext uri="{FF2B5EF4-FFF2-40B4-BE49-F238E27FC236}">
                <a16:creationId xmlns:a16="http://schemas.microsoft.com/office/drawing/2014/main" id="{A1113F6E-5175-474D-99F5-2070028009AB}"/>
              </a:ext>
            </a:extLst>
          </p:cNvPr>
          <p:cNvSpPr txBox="1"/>
          <p:nvPr/>
        </p:nvSpPr>
        <p:spPr>
          <a:xfrm>
            <a:off x="2990249" y="5278340"/>
            <a:ext cx="3763529" cy="544701"/>
          </a:xfrm>
          <a:prstGeom prst="roundRect">
            <a:avLst/>
          </a:prstGeom>
          <a:solidFill>
            <a:sysClr val="window" lastClr="FFFFFF">
              <a:lumMod val="95000"/>
            </a:sysClr>
          </a:solidFill>
          <a:ln>
            <a:noFill/>
          </a:ln>
        </p:spPr>
        <p:txBody>
          <a:bodyPr wrap="square" lIns="4572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19" name="Table 18">
            <a:extLst>
              <a:ext uri="{FF2B5EF4-FFF2-40B4-BE49-F238E27FC236}">
                <a16:creationId xmlns:a16="http://schemas.microsoft.com/office/drawing/2014/main" id="{5A6BB36A-05AB-469E-BACA-CA7C33C2C9F3}"/>
              </a:ext>
            </a:extLst>
          </p:cNvPr>
          <p:cNvGraphicFramePr>
            <a:graphicFrameLocks noGrp="1"/>
          </p:cNvGraphicFramePr>
          <p:nvPr/>
        </p:nvGraphicFramePr>
        <p:xfrm>
          <a:off x="3013846" y="5255240"/>
          <a:ext cx="3895201" cy="571500"/>
        </p:xfrm>
        <a:graphic>
          <a:graphicData uri="http://schemas.openxmlformats.org/drawingml/2006/table">
            <a:tbl>
              <a:tblPr firstRow="1" bandRow="1"/>
              <a:tblGrid>
                <a:gridCol w="2224873">
                  <a:extLst>
                    <a:ext uri="{9D8B030D-6E8A-4147-A177-3AD203B41FA5}">
                      <a16:colId xmlns:a16="http://schemas.microsoft.com/office/drawing/2014/main" val="393851717"/>
                    </a:ext>
                  </a:extLst>
                </a:gridCol>
                <a:gridCol w="1670328">
                  <a:extLst>
                    <a:ext uri="{9D8B030D-6E8A-4147-A177-3AD203B41FA5}">
                      <a16:colId xmlns:a16="http://schemas.microsoft.com/office/drawing/2014/main" val="158704572"/>
                    </a:ext>
                  </a:extLst>
                </a:gridCol>
              </a:tblGrid>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err="1">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t>ConOps</a:t>
                      </a:r>
                      <a:endPar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t>Enhanced Communications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050" dirty="0">
                          <a:solidFill>
                            <a:srgbClr val="000000"/>
                          </a:solidFill>
                          <a:latin typeface="Century Gothic" panose="020B0502020202020204" pitchFamily="34" charset="0"/>
                          <a:cs typeface="Arial" panose="020B0604020202020204" pitchFamily="34" charset="0"/>
                        </a:rPr>
                        <a:t>Route Structure</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t>Automation (ATOP/Other)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t>Weather </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3599232"/>
                  </a:ext>
                </a:extLst>
              </a:tr>
            </a:tbl>
          </a:graphicData>
        </a:graphic>
      </p:graphicFrame>
      <p:cxnSp>
        <p:nvCxnSpPr>
          <p:cNvPr id="21" name="Straight Arrow Connector 20">
            <a:extLst>
              <a:ext uri="{FF2B5EF4-FFF2-40B4-BE49-F238E27FC236}">
                <a16:creationId xmlns:a16="http://schemas.microsoft.com/office/drawing/2014/main" id="{2E15E33C-1CC1-4D68-818C-2B2D87B6C899}"/>
              </a:ext>
            </a:extLst>
          </p:cNvPr>
          <p:cNvCxnSpPr/>
          <p:nvPr/>
        </p:nvCxnSpPr>
        <p:spPr bwMode="auto">
          <a:xfrm>
            <a:off x="3027649" y="2028489"/>
            <a:ext cx="1371600" cy="0"/>
          </a:xfrm>
          <a:prstGeom prst="straightConnector1">
            <a:avLst/>
          </a:prstGeom>
          <a:noFill/>
          <a:ln w="34925" cap="flat" cmpd="sng" algn="ctr">
            <a:solidFill>
              <a:sysClr val="windowText" lastClr="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72157499-DE8D-48EE-B993-024DDAB9473E}"/>
              </a:ext>
            </a:extLst>
          </p:cNvPr>
          <p:cNvCxnSpPr/>
          <p:nvPr/>
        </p:nvCxnSpPr>
        <p:spPr bwMode="auto">
          <a:xfrm>
            <a:off x="3076185" y="4244624"/>
            <a:ext cx="3291840" cy="0"/>
          </a:xfrm>
          <a:prstGeom prst="straightConnector1">
            <a:avLst/>
          </a:prstGeom>
          <a:noFill/>
          <a:ln w="34925" cap="flat" cmpd="sng" algn="ctr">
            <a:solidFill>
              <a:sysClr val="windowText" lastClr="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60C54CF9-FD4B-4AC6-9A08-964FA301B119}"/>
              </a:ext>
            </a:extLst>
          </p:cNvPr>
          <p:cNvCxnSpPr>
            <a:cxnSpLocks/>
          </p:cNvCxnSpPr>
          <p:nvPr/>
        </p:nvCxnSpPr>
        <p:spPr bwMode="auto">
          <a:xfrm>
            <a:off x="6317268" y="5185519"/>
            <a:ext cx="640080" cy="12332"/>
          </a:xfrm>
          <a:prstGeom prst="straightConnector1">
            <a:avLst/>
          </a:prstGeom>
          <a:noFill/>
          <a:ln w="34925" cap="flat" cmpd="sng" algn="ctr">
            <a:solidFill>
              <a:sysClr val="windowText" lastClr="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5DE09074-7980-477D-A44F-8D4D8541A405}"/>
              </a:ext>
            </a:extLst>
          </p:cNvPr>
          <p:cNvCxnSpPr>
            <a:cxnSpLocks/>
          </p:cNvCxnSpPr>
          <p:nvPr/>
        </p:nvCxnSpPr>
        <p:spPr bwMode="auto">
          <a:xfrm>
            <a:off x="6253552" y="4287282"/>
            <a:ext cx="0" cy="914400"/>
          </a:xfrm>
          <a:prstGeom prst="straightConnector1">
            <a:avLst/>
          </a:prstGeom>
          <a:noFill/>
          <a:ln w="2222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616B0513-DF66-468A-B7B4-AE12A3CD6349}"/>
              </a:ext>
            </a:extLst>
          </p:cNvPr>
          <p:cNvSpPr txBox="1"/>
          <p:nvPr/>
        </p:nvSpPr>
        <p:spPr>
          <a:xfrm>
            <a:off x="2938915" y="2191371"/>
            <a:ext cx="4200791" cy="598042"/>
          </a:xfrm>
          <a:prstGeom prst="roundRect">
            <a:avLst/>
          </a:prstGeom>
          <a:solidFill>
            <a:sysClr val="window" lastClr="FFFFFF">
              <a:lumMod val="95000"/>
            </a:sysClr>
          </a:solidFill>
          <a:ln>
            <a:noFill/>
          </a:ln>
        </p:spPr>
        <p:txBody>
          <a:bodyPr wrap="square" lIns="4572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8" name="TextBox 27">
            <a:extLst>
              <a:ext uri="{FF2B5EF4-FFF2-40B4-BE49-F238E27FC236}">
                <a16:creationId xmlns:a16="http://schemas.microsoft.com/office/drawing/2014/main" id="{26A539F1-A645-434E-B296-0F40705D59EA}"/>
              </a:ext>
            </a:extLst>
          </p:cNvPr>
          <p:cNvSpPr txBox="1"/>
          <p:nvPr/>
        </p:nvSpPr>
        <p:spPr>
          <a:xfrm>
            <a:off x="2853872" y="4295516"/>
            <a:ext cx="3363900" cy="526941"/>
          </a:xfrm>
          <a:prstGeom prst="roundRect">
            <a:avLst>
              <a:gd name="adj" fmla="val 14924"/>
            </a:avLst>
          </a:prstGeom>
          <a:solidFill>
            <a:sysClr val="window" lastClr="FFFFFF">
              <a:lumMod val="95000"/>
            </a:sysClr>
          </a:solidFill>
          <a:ln>
            <a:noFill/>
          </a:ln>
        </p:spPr>
        <p:txBody>
          <a:bodyPr wrap="square" lIns="45720" tIns="0" rIns="0" bIns="0" rtlCol="0">
            <a:spAutoFit/>
          </a:bodyPr>
          <a:lstStyle/>
          <a:p>
            <a:pPr marL="176213" lvl="1" indent="-171450">
              <a:spcBef>
                <a:spcPts val="0"/>
              </a:spcBef>
              <a:buFont typeface="Arial" panose="020B0604020202020204" pitchFamily="34" charset="0"/>
              <a:buChar char="•"/>
              <a:defRPr/>
            </a:pPr>
            <a:r>
              <a:rPr lang="en-US" sz="1050" kern="0" dirty="0">
                <a:latin typeface="Century Gothic" panose="020B0502020202020204" pitchFamily="34" charset="0"/>
              </a:rPr>
              <a:t>Data-driven analysis of UPR usage </a:t>
            </a:r>
            <a:r>
              <a:rPr lang="en-US" sz="1050" kern="0" dirty="0">
                <a:solidFill>
                  <a:srgbClr val="000000"/>
                </a:solidFill>
                <a:latin typeface="Century Gothic" panose="020B0502020202020204" pitchFamily="34" charset="0"/>
              </a:rPr>
              <a:t>in the ocean</a:t>
            </a:r>
          </a:p>
          <a:p>
            <a:pPr marL="176213" lvl="1" indent="-171450">
              <a:spcBef>
                <a:spcPts val="0"/>
              </a:spcBef>
              <a:buFont typeface="Arial" panose="020B0604020202020204" pitchFamily="34" charset="0"/>
              <a:buChar char="•"/>
              <a:defRPr/>
            </a:pPr>
            <a:r>
              <a:rPr lang="en-US" sz="1050" kern="0" dirty="0">
                <a:solidFill>
                  <a:srgbClr val="000000"/>
                </a:solidFill>
                <a:latin typeface="Century Gothic" panose="020B0502020202020204" pitchFamily="34" charset="0"/>
              </a:rPr>
              <a:t>Assess potential safety hazard mitigations</a:t>
            </a:r>
          </a:p>
          <a:p>
            <a:pPr marL="176213" lvl="1" indent="-171450">
              <a:spcBef>
                <a:spcPts val="0"/>
              </a:spcBef>
              <a:buFont typeface="Arial" panose="020B0604020202020204" pitchFamily="34" charset="0"/>
              <a:buChar char="•"/>
              <a:defRPr/>
            </a:pPr>
            <a:r>
              <a:rPr lang="en-US" sz="1050" kern="0" dirty="0">
                <a:solidFill>
                  <a:srgbClr val="000000"/>
                </a:solidFill>
                <a:latin typeface="Century Gothic" panose="020B0502020202020204" pitchFamily="34" charset="0"/>
              </a:rPr>
              <a:t>Requirements for future automation system</a:t>
            </a:r>
          </a:p>
        </p:txBody>
      </p:sp>
      <p:sp>
        <p:nvSpPr>
          <p:cNvPr id="29" name="TextBox 28">
            <a:extLst>
              <a:ext uri="{FF2B5EF4-FFF2-40B4-BE49-F238E27FC236}">
                <a16:creationId xmlns:a16="http://schemas.microsoft.com/office/drawing/2014/main" id="{0E89DD37-853C-43D9-BB9F-05AD745AF168}"/>
              </a:ext>
            </a:extLst>
          </p:cNvPr>
          <p:cNvSpPr txBox="1"/>
          <p:nvPr/>
        </p:nvSpPr>
        <p:spPr>
          <a:xfrm>
            <a:off x="2853872" y="3007895"/>
            <a:ext cx="4307880" cy="1011716"/>
          </a:xfrm>
          <a:prstGeom prst="roundRect">
            <a:avLst/>
          </a:prstGeom>
          <a:solidFill>
            <a:sysClr val="window" lastClr="FFFFFF">
              <a:lumMod val="95000"/>
            </a:sysClr>
          </a:solidFill>
          <a:ln>
            <a:noFill/>
          </a:ln>
        </p:spPr>
        <p:txBody>
          <a:bodyPr wrap="square" tIns="0" bIns="0"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0">
                <a:solidFill>
                  <a:srgbClr val="000000"/>
                </a:solidFill>
                <a:latin typeface="Century Gothic" panose="020B0502020202020204" pitchFamily="34" charset="0"/>
              </a:rPr>
              <a:t>Define operational scenarios where SBA can be used to support air traffic when surveillance services are interrupted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0">
                <a:solidFill>
                  <a:srgbClr val="000000"/>
                </a:solidFill>
                <a:latin typeface="Century Gothic" panose="020B0502020202020204" pitchFamily="34" charset="0"/>
              </a:rPr>
              <a:t>Identify additional automation upgrades (MEARTS, STARS) required to support SBA within the NAS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0">
                <a:solidFill>
                  <a:srgbClr val="000000"/>
                </a:solidFill>
                <a:latin typeface="Century Gothic" panose="020B0502020202020204" pitchFamily="34" charset="0"/>
              </a:rPr>
              <a:t>Identify changes to support SBA use under the current contract and future ADS-B recomplete contract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0" cap="none" spc="0" normalizeH="0" baseline="0" noProof="0">
              <a:ln>
                <a:noFill/>
              </a:ln>
              <a:solidFill>
                <a:srgbClr val="000000"/>
              </a:solidFill>
              <a:effectLst/>
              <a:uLnTx/>
              <a:uFillTx/>
              <a:latin typeface="Century Gothic" panose="020B0502020202020204" pitchFamily="34" charset="0"/>
            </a:endParaRPr>
          </a:p>
        </p:txBody>
      </p:sp>
      <p:sp>
        <p:nvSpPr>
          <p:cNvPr id="30" name="TextBox 29">
            <a:extLst>
              <a:ext uri="{FF2B5EF4-FFF2-40B4-BE49-F238E27FC236}">
                <a16:creationId xmlns:a16="http://schemas.microsoft.com/office/drawing/2014/main" id="{38308589-2A63-4F57-83F7-F14C87DE2D56}"/>
              </a:ext>
            </a:extLst>
          </p:cNvPr>
          <p:cNvSpPr txBox="1"/>
          <p:nvPr/>
        </p:nvSpPr>
        <p:spPr>
          <a:xfrm>
            <a:off x="7309016" y="1255144"/>
            <a:ext cx="1555746" cy="484748"/>
          </a:xfrm>
          <a:prstGeom prst="rect">
            <a:avLst/>
          </a:prstGeom>
          <a:noFill/>
          <a:ln>
            <a:noFill/>
          </a:ln>
        </p:spPr>
        <p:txBody>
          <a:bodyPr wrap="square" lIns="4572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23/20 reduced oceanic separation for suitably equipped aircraft pairs</a:t>
            </a:r>
          </a:p>
        </p:txBody>
      </p:sp>
      <p:sp>
        <p:nvSpPr>
          <p:cNvPr id="31" name="TextBox 30">
            <a:extLst>
              <a:ext uri="{FF2B5EF4-FFF2-40B4-BE49-F238E27FC236}">
                <a16:creationId xmlns:a16="http://schemas.microsoft.com/office/drawing/2014/main" id="{81D99B1A-8336-49BC-819E-3F2B3B269E67}"/>
              </a:ext>
            </a:extLst>
          </p:cNvPr>
          <p:cNvSpPr txBox="1"/>
          <p:nvPr/>
        </p:nvSpPr>
        <p:spPr>
          <a:xfrm>
            <a:off x="7314054" y="2053654"/>
            <a:ext cx="1365666" cy="646331"/>
          </a:xfrm>
          <a:prstGeom prst="rect">
            <a:avLst/>
          </a:prstGeom>
          <a:noFill/>
          <a:ln>
            <a:noFill/>
          </a:ln>
        </p:spPr>
        <p:txBody>
          <a:bodyPr wrap="square" lIns="4572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Near-term benefits of SBA with the ability to prove out the technology</a:t>
            </a:r>
          </a:p>
        </p:txBody>
      </p:sp>
      <p:sp>
        <p:nvSpPr>
          <p:cNvPr id="32" name="TextBox 31">
            <a:extLst>
              <a:ext uri="{FF2B5EF4-FFF2-40B4-BE49-F238E27FC236}">
                <a16:creationId xmlns:a16="http://schemas.microsoft.com/office/drawing/2014/main" id="{DFB0872D-EB86-4499-AF73-A828D1999E4A}"/>
              </a:ext>
            </a:extLst>
          </p:cNvPr>
          <p:cNvSpPr txBox="1"/>
          <p:nvPr/>
        </p:nvSpPr>
        <p:spPr>
          <a:xfrm>
            <a:off x="7347546" y="5085773"/>
            <a:ext cx="1415033" cy="807913"/>
          </a:xfrm>
          <a:prstGeom prst="rect">
            <a:avLst/>
          </a:prstGeom>
          <a:noFill/>
          <a:ln>
            <a:noFill/>
          </a:ln>
        </p:spPr>
        <p:txBody>
          <a:bodyPr wrap="square" lIns="4572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Further reduction in oceanic separation supported by enhanced Communications </a:t>
            </a:r>
          </a:p>
        </p:txBody>
      </p:sp>
      <p:sp>
        <p:nvSpPr>
          <p:cNvPr id="33" name="TextBox 32">
            <a:extLst>
              <a:ext uri="{FF2B5EF4-FFF2-40B4-BE49-F238E27FC236}">
                <a16:creationId xmlns:a16="http://schemas.microsoft.com/office/drawing/2014/main" id="{31EE62AD-92F3-453D-869C-AF93E60630E8}"/>
              </a:ext>
            </a:extLst>
          </p:cNvPr>
          <p:cNvSpPr txBox="1"/>
          <p:nvPr/>
        </p:nvSpPr>
        <p:spPr>
          <a:xfrm>
            <a:off x="7304222" y="3128986"/>
            <a:ext cx="1441190" cy="807913"/>
          </a:xfrm>
          <a:prstGeom prst="rect">
            <a:avLst/>
          </a:prstGeom>
          <a:noFill/>
          <a:ln>
            <a:noFill/>
          </a:ln>
        </p:spPr>
        <p:txBody>
          <a:bodyPr wrap="square" lIns="4572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Surveillance on-demand when ground surveillance infrastructure is unavailable</a:t>
            </a:r>
            <a:endParaRPr kumimoji="0" lang="en-US" sz="9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4" name="TextBox 33">
            <a:extLst>
              <a:ext uri="{FF2B5EF4-FFF2-40B4-BE49-F238E27FC236}">
                <a16:creationId xmlns:a16="http://schemas.microsoft.com/office/drawing/2014/main" id="{CA54A4A2-A0EE-4655-B789-BC219978E1DB}"/>
              </a:ext>
            </a:extLst>
          </p:cNvPr>
          <p:cNvSpPr txBox="1"/>
          <p:nvPr/>
        </p:nvSpPr>
        <p:spPr>
          <a:xfrm>
            <a:off x="7335147" y="4287400"/>
            <a:ext cx="1517741" cy="484748"/>
          </a:xfrm>
          <a:prstGeom prst="rect">
            <a:avLst/>
          </a:prstGeom>
          <a:noFill/>
          <a:ln>
            <a:noFill/>
          </a:ln>
        </p:spPr>
        <p:txBody>
          <a:bodyPr wrap="square" lIns="4572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Support development of future oceanic concept</a:t>
            </a:r>
          </a:p>
        </p:txBody>
      </p:sp>
      <p:graphicFrame>
        <p:nvGraphicFramePr>
          <p:cNvPr id="35" name="Table 34">
            <a:extLst>
              <a:ext uri="{FF2B5EF4-FFF2-40B4-BE49-F238E27FC236}">
                <a16:creationId xmlns:a16="http://schemas.microsoft.com/office/drawing/2014/main" id="{BB6A78B7-3C07-4F72-85D6-DC9798E43B24}"/>
              </a:ext>
            </a:extLst>
          </p:cNvPr>
          <p:cNvGraphicFramePr>
            <a:graphicFrameLocks noGrp="1"/>
          </p:cNvGraphicFramePr>
          <p:nvPr/>
        </p:nvGraphicFramePr>
        <p:xfrm>
          <a:off x="1626028" y="753334"/>
          <a:ext cx="7325584" cy="350561"/>
        </p:xfrm>
        <a:graphic>
          <a:graphicData uri="http://schemas.openxmlformats.org/drawingml/2006/table">
            <a:tbl>
              <a:tblPr firstRow="1" bandRow="1"/>
              <a:tblGrid>
                <a:gridCol w="1441637">
                  <a:extLst>
                    <a:ext uri="{9D8B030D-6E8A-4147-A177-3AD203B41FA5}">
                      <a16:colId xmlns:a16="http://schemas.microsoft.com/office/drawing/2014/main" val="1636686561"/>
                    </a:ext>
                  </a:extLst>
                </a:gridCol>
                <a:gridCol w="1061883">
                  <a:extLst>
                    <a:ext uri="{9D8B030D-6E8A-4147-A177-3AD203B41FA5}">
                      <a16:colId xmlns:a16="http://schemas.microsoft.com/office/drawing/2014/main" val="744351958"/>
                    </a:ext>
                  </a:extLst>
                </a:gridCol>
                <a:gridCol w="943897">
                  <a:extLst>
                    <a:ext uri="{9D8B030D-6E8A-4147-A177-3AD203B41FA5}">
                      <a16:colId xmlns:a16="http://schemas.microsoft.com/office/drawing/2014/main" val="2339988225"/>
                    </a:ext>
                  </a:extLst>
                </a:gridCol>
                <a:gridCol w="1081549">
                  <a:extLst>
                    <a:ext uri="{9D8B030D-6E8A-4147-A177-3AD203B41FA5}">
                      <a16:colId xmlns:a16="http://schemas.microsoft.com/office/drawing/2014/main" val="2914715939"/>
                    </a:ext>
                  </a:extLst>
                </a:gridCol>
                <a:gridCol w="1071716">
                  <a:extLst>
                    <a:ext uri="{9D8B030D-6E8A-4147-A177-3AD203B41FA5}">
                      <a16:colId xmlns:a16="http://schemas.microsoft.com/office/drawing/2014/main" val="3719360273"/>
                    </a:ext>
                  </a:extLst>
                </a:gridCol>
                <a:gridCol w="1724902">
                  <a:extLst>
                    <a:ext uri="{9D8B030D-6E8A-4147-A177-3AD203B41FA5}">
                      <a16:colId xmlns:a16="http://schemas.microsoft.com/office/drawing/2014/main" val="285987416"/>
                    </a:ext>
                  </a:extLst>
                </a:gridCol>
              </a:tblGrid>
              <a:tr h="350561">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algn="ctr" defTabSz="914400" rtl="0" eaLnBrk="1" latinLnBrk="0" hangingPunct="1"/>
                      <a:r>
                        <a:rPr lang="en-US" sz="1200" b="1" kern="1200">
                          <a:solidFill>
                            <a:schemeClr val="bg1"/>
                          </a:solidFill>
                          <a:latin typeface="+mn-lt"/>
                          <a:ea typeface="+mn-ea"/>
                          <a:cs typeface="+mn-cs"/>
                        </a:rPr>
                        <a:t>Initiative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latinLnBrk="0" hangingPunct="1"/>
                      <a:r>
                        <a:rPr lang="en-US" sz="1200" b="1" kern="1200">
                          <a:solidFill>
                            <a:schemeClr val="bg1"/>
                          </a:solidFill>
                          <a:latin typeface="+mn-lt"/>
                          <a:ea typeface="+mn-ea"/>
                          <a:cs typeface="+mn-cs"/>
                        </a:rPr>
                        <a:t>2019</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algn="ctr" defTabSz="914400" rtl="0" eaLnBrk="1" latinLnBrk="0" hangingPunct="1"/>
                      <a:r>
                        <a:rPr lang="en-US" sz="1200" b="1" kern="1200">
                          <a:solidFill>
                            <a:schemeClr val="bg1"/>
                          </a:solidFill>
                          <a:latin typeface="+mn-lt"/>
                          <a:ea typeface="+mn-ea"/>
                          <a:cs typeface="+mn-cs"/>
                        </a:rPr>
                        <a:t>2020</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algn="ctr" defTabSz="914400" rtl="0" eaLnBrk="1" latinLnBrk="0" hangingPunct="1"/>
                      <a:r>
                        <a:rPr lang="en-US" sz="1200" b="1" kern="1200">
                          <a:solidFill>
                            <a:schemeClr val="bg1"/>
                          </a:solidFill>
                          <a:latin typeface="+mn-lt"/>
                          <a:ea typeface="+mn-ea"/>
                          <a:cs typeface="+mn-cs"/>
                        </a:rPr>
                        <a:t>2021</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algn="ctr" defTabSz="914400" rtl="0" eaLnBrk="1" latinLnBrk="0" hangingPunct="1"/>
                      <a:r>
                        <a:rPr lang="en-US" sz="1200" b="1" kern="1200">
                          <a:solidFill>
                            <a:schemeClr val="bg1"/>
                          </a:solidFill>
                          <a:latin typeface="+mn-lt"/>
                          <a:ea typeface="+mn-ea"/>
                          <a:cs typeface="+mn-cs"/>
                        </a:rPr>
                        <a:t>2022 - beyond</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algn="ctr" defTabSz="914400" rtl="0" eaLnBrk="1" latinLnBrk="0" hangingPunct="1"/>
                      <a:r>
                        <a:rPr lang="en-US" sz="1200" b="1" kern="1200">
                          <a:solidFill>
                            <a:schemeClr val="bg1"/>
                          </a:solidFill>
                          <a:latin typeface="+mn-lt"/>
                          <a:ea typeface="+mn-ea"/>
                          <a:cs typeface="+mn-cs"/>
                        </a:rPr>
                        <a:t>Outcome</a:t>
                      </a:r>
                      <a:endParaRPr lang="en-US" sz="1100" b="1" kern="1200">
                        <a:solidFill>
                          <a:schemeClr val="bg1"/>
                        </a:solidFill>
                        <a:latin typeface="+mn-lt"/>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993585520"/>
                  </a:ext>
                </a:extLst>
              </a:tr>
            </a:tbl>
          </a:graphicData>
        </a:graphic>
      </p:graphicFrame>
      <p:cxnSp>
        <p:nvCxnSpPr>
          <p:cNvPr id="36" name="Straight Arrow Connector 35">
            <a:extLst>
              <a:ext uri="{FF2B5EF4-FFF2-40B4-BE49-F238E27FC236}">
                <a16:creationId xmlns:a16="http://schemas.microsoft.com/office/drawing/2014/main" id="{E083E6BF-4A64-4FEF-88A8-58A4FB6E4B61}"/>
              </a:ext>
            </a:extLst>
          </p:cNvPr>
          <p:cNvCxnSpPr>
            <a:cxnSpLocks/>
          </p:cNvCxnSpPr>
          <p:nvPr/>
        </p:nvCxnSpPr>
        <p:spPr bwMode="auto">
          <a:xfrm flipV="1">
            <a:off x="3068851" y="5184524"/>
            <a:ext cx="3108960" cy="4422"/>
          </a:xfrm>
          <a:prstGeom prst="straightConnector1">
            <a:avLst/>
          </a:prstGeom>
          <a:noFill/>
          <a:ln w="34925" cap="flat" cmpd="sng" algn="ctr">
            <a:solidFill>
              <a:sysClr val="windowText" lastClr="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tangle 39">
            <a:extLst>
              <a:ext uri="{FF2B5EF4-FFF2-40B4-BE49-F238E27FC236}">
                <a16:creationId xmlns:a16="http://schemas.microsoft.com/office/drawing/2014/main" id="{C8882B1B-2271-463D-806D-4B4BBB46223B}"/>
              </a:ext>
            </a:extLst>
          </p:cNvPr>
          <p:cNvSpPr/>
          <p:nvPr/>
        </p:nvSpPr>
        <p:spPr>
          <a:xfrm>
            <a:off x="1611204" y="3217314"/>
            <a:ext cx="120386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Contingency Operations using SBA</a:t>
            </a:r>
            <a:endParaRPr kumimoji="0" lang="en-US" sz="12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1" name="Rectangle 40">
            <a:extLst>
              <a:ext uri="{FF2B5EF4-FFF2-40B4-BE49-F238E27FC236}">
                <a16:creationId xmlns:a16="http://schemas.microsoft.com/office/drawing/2014/main" id="{B2DA61F2-035A-40A5-AC6C-DC3FD48A1956}"/>
              </a:ext>
            </a:extLst>
          </p:cNvPr>
          <p:cNvSpPr/>
          <p:nvPr/>
        </p:nvSpPr>
        <p:spPr>
          <a:xfrm>
            <a:off x="1620470" y="5166657"/>
            <a:ext cx="123340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Future Oceanic Concepts</a:t>
            </a:r>
          </a:p>
        </p:txBody>
      </p:sp>
      <p:sp>
        <p:nvSpPr>
          <p:cNvPr id="42" name="Rectangle 41">
            <a:extLst>
              <a:ext uri="{FF2B5EF4-FFF2-40B4-BE49-F238E27FC236}">
                <a16:creationId xmlns:a16="http://schemas.microsoft.com/office/drawing/2014/main" id="{DFB7B27E-4535-45C0-B12B-F32039A98EDC}"/>
              </a:ext>
            </a:extLst>
          </p:cNvPr>
          <p:cNvSpPr/>
          <p:nvPr/>
        </p:nvSpPr>
        <p:spPr>
          <a:xfrm>
            <a:off x="1553534" y="4214432"/>
            <a:ext cx="14253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Documentation of Oceanic Environment</a:t>
            </a:r>
          </a:p>
        </p:txBody>
      </p:sp>
      <p:sp>
        <p:nvSpPr>
          <p:cNvPr id="43" name="Rectangle 42">
            <a:extLst>
              <a:ext uri="{FF2B5EF4-FFF2-40B4-BE49-F238E27FC236}">
                <a16:creationId xmlns:a16="http://schemas.microsoft.com/office/drawing/2014/main" id="{4C049743-6C0D-4B70-B29C-08CC05DB9600}"/>
              </a:ext>
            </a:extLst>
          </p:cNvPr>
          <p:cNvSpPr/>
          <p:nvPr/>
        </p:nvSpPr>
        <p:spPr>
          <a:xfrm>
            <a:off x="1618545" y="2040348"/>
            <a:ext cx="1115150" cy="6497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SBA Operational Evaluation</a:t>
            </a:r>
          </a:p>
        </p:txBody>
      </p:sp>
      <p:sp>
        <p:nvSpPr>
          <p:cNvPr id="44" name="Rectangle 43">
            <a:extLst>
              <a:ext uri="{FF2B5EF4-FFF2-40B4-BE49-F238E27FC236}">
                <a16:creationId xmlns:a16="http://schemas.microsoft.com/office/drawing/2014/main" id="{9A7CBE00-F9E7-433F-AF64-406B710DB125}"/>
              </a:ext>
            </a:extLst>
          </p:cNvPr>
          <p:cNvSpPr/>
          <p:nvPr/>
        </p:nvSpPr>
        <p:spPr>
          <a:xfrm>
            <a:off x="1620605" y="1207536"/>
            <a:ext cx="118286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ATOP Reduced Separation</a:t>
            </a:r>
          </a:p>
        </p:txBody>
      </p:sp>
      <p:sp>
        <p:nvSpPr>
          <p:cNvPr id="45" name="TextBox 44">
            <a:extLst>
              <a:ext uri="{FF2B5EF4-FFF2-40B4-BE49-F238E27FC236}">
                <a16:creationId xmlns:a16="http://schemas.microsoft.com/office/drawing/2014/main" id="{8083E9C3-5C1A-459D-9CB7-B9EB349D78C3}"/>
              </a:ext>
            </a:extLst>
          </p:cNvPr>
          <p:cNvSpPr txBox="1"/>
          <p:nvPr/>
        </p:nvSpPr>
        <p:spPr>
          <a:xfrm>
            <a:off x="4437102" y="1908416"/>
            <a:ext cx="72987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IOC </a:t>
            </a:r>
          </a:p>
        </p:txBody>
      </p:sp>
      <p:sp>
        <p:nvSpPr>
          <p:cNvPr id="46" name="Flowchart: Extract 45">
            <a:extLst>
              <a:ext uri="{FF2B5EF4-FFF2-40B4-BE49-F238E27FC236}">
                <a16:creationId xmlns:a16="http://schemas.microsoft.com/office/drawing/2014/main" id="{D7FFE9FB-B563-42D8-ABDB-3583B25214B4}"/>
              </a:ext>
            </a:extLst>
          </p:cNvPr>
          <p:cNvSpPr/>
          <p:nvPr/>
        </p:nvSpPr>
        <p:spPr>
          <a:xfrm>
            <a:off x="4452825" y="1924905"/>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sp>
        <p:nvSpPr>
          <p:cNvPr id="47" name="Flowchart: Extract 46">
            <a:extLst>
              <a:ext uri="{FF2B5EF4-FFF2-40B4-BE49-F238E27FC236}">
                <a16:creationId xmlns:a16="http://schemas.microsoft.com/office/drawing/2014/main" id="{623A84AB-4A52-4D96-A531-A493147196EC}"/>
              </a:ext>
            </a:extLst>
          </p:cNvPr>
          <p:cNvSpPr/>
          <p:nvPr/>
        </p:nvSpPr>
        <p:spPr>
          <a:xfrm>
            <a:off x="5647334" y="1947373"/>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cxnSp>
        <p:nvCxnSpPr>
          <p:cNvPr id="48" name="Straight Arrow Connector 47">
            <a:extLst>
              <a:ext uri="{FF2B5EF4-FFF2-40B4-BE49-F238E27FC236}">
                <a16:creationId xmlns:a16="http://schemas.microsoft.com/office/drawing/2014/main" id="{86F10A45-6FB2-422E-81D9-AC30AB7A2A61}"/>
              </a:ext>
            </a:extLst>
          </p:cNvPr>
          <p:cNvCxnSpPr/>
          <p:nvPr/>
        </p:nvCxnSpPr>
        <p:spPr bwMode="auto">
          <a:xfrm>
            <a:off x="3035994" y="1320437"/>
            <a:ext cx="2715768" cy="0"/>
          </a:xfrm>
          <a:prstGeom prst="straightConnector1">
            <a:avLst/>
          </a:prstGeom>
          <a:noFill/>
          <a:ln w="34925" cap="flat" cmpd="sng" algn="ctr">
            <a:solidFill>
              <a:sysClr val="windowText" lastClr="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a:extLst>
              <a:ext uri="{FF2B5EF4-FFF2-40B4-BE49-F238E27FC236}">
                <a16:creationId xmlns:a16="http://schemas.microsoft.com/office/drawing/2014/main" id="{4324B75D-2545-42E5-AA4B-EC9AA783B7A2}"/>
              </a:ext>
            </a:extLst>
          </p:cNvPr>
          <p:cNvCxnSpPr/>
          <p:nvPr/>
        </p:nvCxnSpPr>
        <p:spPr bwMode="auto">
          <a:xfrm flipV="1">
            <a:off x="6030465" y="1317327"/>
            <a:ext cx="792481" cy="3110"/>
          </a:xfrm>
          <a:prstGeom prst="straightConnector1">
            <a:avLst/>
          </a:prstGeom>
          <a:noFill/>
          <a:ln w="34925" cap="flat" cmpd="sng" algn="ctr">
            <a:solidFill>
              <a:sysClr val="windowText" lastClr="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a:extLst>
              <a:ext uri="{FF2B5EF4-FFF2-40B4-BE49-F238E27FC236}">
                <a16:creationId xmlns:a16="http://schemas.microsoft.com/office/drawing/2014/main" id="{4A4425D5-7502-445A-BE7E-1D7C50A62933}"/>
              </a:ext>
            </a:extLst>
          </p:cNvPr>
          <p:cNvSpPr txBox="1"/>
          <p:nvPr/>
        </p:nvSpPr>
        <p:spPr>
          <a:xfrm>
            <a:off x="5777332" y="1920971"/>
            <a:ext cx="160715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Recommendations </a:t>
            </a:r>
          </a:p>
        </p:txBody>
      </p:sp>
      <p:graphicFrame>
        <p:nvGraphicFramePr>
          <p:cNvPr id="51" name="Table 50">
            <a:extLst>
              <a:ext uri="{FF2B5EF4-FFF2-40B4-BE49-F238E27FC236}">
                <a16:creationId xmlns:a16="http://schemas.microsoft.com/office/drawing/2014/main" id="{05769532-55A8-4C4B-BBBC-9A260B313763}"/>
              </a:ext>
            </a:extLst>
          </p:cNvPr>
          <p:cNvGraphicFramePr>
            <a:graphicFrameLocks noGrp="1"/>
          </p:cNvGraphicFramePr>
          <p:nvPr/>
        </p:nvGraphicFramePr>
        <p:xfrm>
          <a:off x="2938912" y="2203345"/>
          <a:ext cx="4137268" cy="571500"/>
        </p:xfrm>
        <a:graphic>
          <a:graphicData uri="http://schemas.openxmlformats.org/drawingml/2006/table">
            <a:tbl>
              <a:tblPr firstRow="1" bandRow="1"/>
              <a:tblGrid>
                <a:gridCol w="1872428">
                  <a:extLst>
                    <a:ext uri="{9D8B030D-6E8A-4147-A177-3AD203B41FA5}">
                      <a16:colId xmlns:a16="http://schemas.microsoft.com/office/drawing/2014/main" val="393851717"/>
                    </a:ext>
                  </a:extLst>
                </a:gridCol>
                <a:gridCol w="2264840">
                  <a:extLst>
                    <a:ext uri="{9D8B030D-6E8A-4147-A177-3AD203B41FA5}">
                      <a16:colId xmlns:a16="http://schemas.microsoft.com/office/drawing/2014/main" val="158704572"/>
                    </a:ext>
                  </a:extLst>
                </a:gridCol>
              </a:tblGrid>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0">
                          <a:solidFill>
                            <a:srgbClr val="000000"/>
                          </a:solidFill>
                        </a:rPr>
                        <a:t>SBA in the Caribbean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0">
                          <a:solidFill>
                            <a:srgbClr val="000000"/>
                          </a:solidFill>
                        </a:rPr>
                        <a:t>5NM separation in ERAM</a:t>
                      </a:r>
                      <a:endParaRPr lang="en-US" sz="1050">
                        <a:solidFill>
                          <a:srgbClr val="000000"/>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a:ln>
                            <a:noFill/>
                          </a:ln>
                          <a:solidFill>
                            <a:srgbClr val="000000"/>
                          </a:solidFill>
                          <a:effectLst/>
                          <a:uLnTx/>
                          <a:uFillTx/>
                        </a:rPr>
                        <a:t>Expanded ADS-B Coverage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a:ln>
                            <a:noFill/>
                          </a:ln>
                          <a:solidFill>
                            <a:srgbClr val="000000"/>
                          </a:solidFill>
                          <a:effectLst/>
                          <a:uLnTx/>
                          <a:uFillTx/>
                        </a:rPr>
                        <a:t>Evaluate Route Structure Optimization</a:t>
                      </a:r>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3599232"/>
                  </a:ext>
                </a:extLst>
              </a:tr>
            </a:tbl>
          </a:graphicData>
        </a:graphic>
      </p:graphicFrame>
      <p:cxnSp>
        <p:nvCxnSpPr>
          <p:cNvPr id="52" name="Straight Arrow Connector 51">
            <a:extLst>
              <a:ext uri="{FF2B5EF4-FFF2-40B4-BE49-F238E27FC236}">
                <a16:creationId xmlns:a16="http://schemas.microsoft.com/office/drawing/2014/main" id="{7848EE9E-4BA1-4856-B112-22D588E170C5}"/>
              </a:ext>
            </a:extLst>
          </p:cNvPr>
          <p:cNvCxnSpPr/>
          <p:nvPr/>
        </p:nvCxnSpPr>
        <p:spPr bwMode="auto">
          <a:xfrm>
            <a:off x="4999615" y="2051582"/>
            <a:ext cx="640080" cy="0"/>
          </a:xfrm>
          <a:prstGeom prst="straightConnector1">
            <a:avLst/>
          </a:prstGeom>
          <a:noFill/>
          <a:ln w="34925" cap="flat" cmpd="sng" algn="ctr">
            <a:solidFill>
              <a:sysClr val="windowText" lastClr="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CF394448-D6BC-40DA-8F09-BAA9E9EA7AE1}"/>
              </a:ext>
            </a:extLst>
          </p:cNvPr>
          <p:cNvCxnSpPr>
            <a:cxnSpLocks/>
          </p:cNvCxnSpPr>
          <p:nvPr/>
        </p:nvCxnSpPr>
        <p:spPr bwMode="auto">
          <a:xfrm>
            <a:off x="6934881" y="2113627"/>
            <a:ext cx="0" cy="914400"/>
          </a:xfrm>
          <a:prstGeom prst="straightConnector1">
            <a:avLst/>
          </a:prstGeom>
          <a:noFill/>
          <a:ln w="2222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999C6A14-0818-4C92-A81E-DDD4CA0B5762}"/>
              </a:ext>
            </a:extLst>
          </p:cNvPr>
          <p:cNvCxnSpPr/>
          <p:nvPr/>
        </p:nvCxnSpPr>
        <p:spPr bwMode="auto">
          <a:xfrm>
            <a:off x="7230334" y="1175042"/>
            <a:ext cx="0" cy="667512"/>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A1C6F3B9-1AE5-4BC9-A2F1-14C64F6834B2}"/>
              </a:ext>
            </a:extLst>
          </p:cNvPr>
          <p:cNvCxnSpPr/>
          <p:nvPr/>
        </p:nvCxnSpPr>
        <p:spPr bwMode="auto">
          <a:xfrm>
            <a:off x="7230334" y="1902499"/>
            <a:ext cx="0" cy="941832"/>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E4CB804-55A2-4221-A802-9050FA394129}"/>
              </a:ext>
            </a:extLst>
          </p:cNvPr>
          <p:cNvCxnSpPr/>
          <p:nvPr/>
        </p:nvCxnSpPr>
        <p:spPr bwMode="auto">
          <a:xfrm>
            <a:off x="7230333" y="2977591"/>
            <a:ext cx="0" cy="1124712"/>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a:extLst>
              <a:ext uri="{FF2B5EF4-FFF2-40B4-BE49-F238E27FC236}">
                <a16:creationId xmlns:a16="http://schemas.microsoft.com/office/drawing/2014/main" id="{ED5A362E-D49C-4559-A573-B2D60B20524D}"/>
              </a:ext>
            </a:extLst>
          </p:cNvPr>
          <p:cNvCxnSpPr/>
          <p:nvPr/>
        </p:nvCxnSpPr>
        <p:spPr bwMode="auto">
          <a:xfrm>
            <a:off x="7232613" y="4152820"/>
            <a:ext cx="0" cy="731520"/>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ADFF5DE8-9145-4C0B-8758-A8E883D6A4A3}"/>
              </a:ext>
            </a:extLst>
          </p:cNvPr>
          <p:cNvCxnSpPr/>
          <p:nvPr/>
        </p:nvCxnSpPr>
        <p:spPr bwMode="auto">
          <a:xfrm>
            <a:off x="7243382" y="5072543"/>
            <a:ext cx="0" cy="822960"/>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tangle 54">
            <a:extLst>
              <a:ext uri="{FF2B5EF4-FFF2-40B4-BE49-F238E27FC236}">
                <a16:creationId xmlns:a16="http://schemas.microsoft.com/office/drawing/2014/main" id="{6B826FFA-4DEC-4804-929C-2C852FD3C3B8}"/>
              </a:ext>
            </a:extLst>
          </p:cNvPr>
          <p:cNvSpPr/>
          <p:nvPr/>
        </p:nvSpPr>
        <p:spPr bwMode="auto">
          <a:xfrm>
            <a:off x="629687" y="6218793"/>
            <a:ext cx="2131989" cy="3297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61" name="TextBox 60">
            <a:extLst>
              <a:ext uri="{FF2B5EF4-FFF2-40B4-BE49-F238E27FC236}">
                <a16:creationId xmlns:a16="http://schemas.microsoft.com/office/drawing/2014/main" id="{C8EA02DF-ECB3-4482-B868-80B18ADB07AB}"/>
              </a:ext>
            </a:extLst>
          </p:cNvPr>
          <p:cNvSpPr txBox="1"/>
          <p:nvPr/>
        </p:nvSpPr>
        <p:spPr>
          <a:xfrm>
            <a:off x="912983" y="6280767"/>
            <a:ext cx="89169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rPr>
              <a:t>Milestone</a:t>
            </a:r>
          </a:p>
        </p:txBody>
      </p:sp>
      <p:sp>
        <p:nvSpPr>
          <p:cNvPr id="62" name="Flowchart: Extract 61">
            <a:extLst>
              <a:ext uri="{FF2B5EF4-FFF2-40B4-BE49-F238E27FC236}">
                <a16:creationId xmlns:a16="http://schemas.microsoft.com/office/drawing/2014/main" id="{0C279D67-1903-485C-A7AB-C72D9C047FEB}"/>
              </a:ext>
            </a:extLst>
          </p:cNvPr>
          <p:cNvSpPr/>
          <p:nvPr/>
        </p:nvSpPr>
        <p:spPr>
          <a:xfrm>
            <a:off x="792168" y="6294054"/>
            <a:ext cx="182880" cy="166254"/>
          </a:xfrm>
          <a:prstGeom prst="flowChartExtract">
            <a:avLst/>
          </a:prstGeom>
          <a:solidFill>
            <a:srgbClr val="00B050"/>
          </a:solidFill>
          <a:ln w="12700" cap="flat" cmpd="sng" algn="ctr">
            <a:solidFill>
              <a:srgbClr val="E7E6E6"/>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cxnSp>
        <p:nvCxnSpPr>
          <p:cNvPr id="67" name="Straight Arrow Connector 66">
            <a:extLst>
              <a:ext uri="{FF2B5EF4-FFF2-40B4-BE49-F238E27FC236}">
                <a16:creationId xmlns:a16="http://schemas.microsoft.com/office/drawing/2014/main" id="{E92403BE-5ED2-43CB-A16B-9DF47412B8B7}"/>
              </a:ext>
            </a:extLst>
          </p:cNvPr>
          <p:cNvCxnSpPr>
            <a:cxnSpLocks/>
          </p:cNvCxnSpPr>
          <p:nvPr/>
        </p:nvCxnSpPr>
        <p:spPr bwMode="auto">
          <a:xfrm flipH="1" flipV="1">
            <a:off x="1617347" y="6397946"/>
            <a:ext cx="304197" cy="3685"/>
          </a:xfrm>
          <a:prstGeom prst="straightConnector1">
            <a:avLst/>
          </a:prstGeom>
          <a:noFill/>
          <a:ln w="15875" cap="flat" cmpd="sng" algn="ctr">
            <a:solidFill>
              <a:srgbClr val="FF0000"/>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a:extLst>
              <a:ext uri="{FF2B5EF4-FFF2-40B4-BE49-F238E27FC236}">
                <a16:creationId xmlns:a16="http://schemas.microsoft.com/office/drawing/2014/main" id="{14AA82B0-3F56-4023-8F8E-2544D2D9B990}"/>
              </a:ext>
            </a:extLst>
          </p:cNvPr>
          <p:cNvSpPr txBox="1"/>
          <p:nvPr/>
        </p:nvSpPr>
        <p:spPr>
          <a:xfrm>
            <a:off x="1884047" y="6283646"/>
            <a:ext cx="79154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Calibri" panose="020F0502020204030204"/>
                <a:ea typeface="MS PGothic" panose="020B0600070205080204" pitchFamily="34" charset="-128"/>
                <a:cs typeface="+mn-cs"/>
              </a:rPr>
              <a:t>Dependency</a:t>
            </a:r>
          </a:p>
        </p:txBody>
      </p:sp>
      <p:sp>
        <p:nvSpPr>
          <p:cNvPr id="3" name="Rectangle 2">
            <a:extLst>
              <a:ext uri="{FF2B5EF4-FFF2-40B4-BE49-F238E27FC236}">
                <a16:creationId xmlns:a16="http://schemas.microsoft.com/office/drawing/2014/main" id="{A0AA7695-81CA-4604-9646-8BE95F0EA49B}"/>
              </a:ext>
            </a:extLst>
          </p:cNvPr>
          <p:cNvSpPr/>
          <p:nvPr/>
        </p:nvSpPr>
        <p:spPr>
          <a:xfrm>
            <a:off x="2593778" y="1603961"/>
            <a:ext cx="4572000" cy="230832"/>
          </a:xfrm>
          <a:prstGeom prst="rect">
            <a:avLst/>
          </a:prstGeom>
        </p:spPr>
        <p:txBody>
          <a:bodyPr>
            <a:spAutoFit/>
          </a:bodyPr>
          <a:lstStyle/>
          <a:p>
            <a:pPr algn="r"/>
            <a:r>
              <a:rPr lang="en-US" sz="900" i="1" dirty="0"/>
              <a:t>*2021 IOC dependent upon implementation of </a:t>
            </a:r>
            <a:r>
              <a:rPr lang="en-US" sz="900" i="1" dirty="0" err="1"/>
              <a:t>Wx</a:t>
            </a:r>
            <a:r>
              <a:rPr lang="en-US" sz="900" i="1" dirty="0"/>
              <a:t> Deviation solution</a:t>
            </a:r>
          </a:p>
        </p:txBody>
      </p:sp>
    </p:spTree>
    <p:extLst>
      <p:ext uri="{BB962C8B-B14F-4D97-AF65-F5344CB8AC3E}">
        <p14:creationId xmlns:p14="http://schemas.microsoft.com/office/powerpoint/2010/main" val="150805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53719"/>
            <a:ext cx="9144000" cy="5486400"/>
          </a:xfrm>
          <a:prstGeom prst="rect">
            <a:avLst/>
          </a:prstGeom>
        </p:spPr>
      </p:pic>
      <p:grpSp>
        <p:nvGrpSpPr>
          <p:cNvPr id="10" name="Group 9"/>
          <p:cNvGrpSpPr/>
          <p:nvPr/>
        </p:nvGrpSpPr>
        <p:grpSpPr>
          <a:xfrm>
            <a:off x="3872191" y="1782806"/>
            <a:ext cx="2574918" cy="2615140"/>
            <a:chOff x="3872191" y="2074081"/>
            <a:chExt cx="2574918" cy="2615140"/>
          </a:xfrm>
        </p:grpSpPr>
        <p:sp>
          <p:nvSpPr>
            <p:cNvPr id="32" name="Freeform 31"/>
            <p:cNvSpPr/>
            <p:nvPr/>
          </p:nvSpPr>
          <p:spPr>
            <a:xfrm>
              <a:off x="3872191" y="2074081"/>
              <a:ext cx="2574918" cy="2615140"/>
            </a:xfrm>
            <a:custGeom>
              <a:avLst/>
              <a:gdLst>
                <a:gd name="connsiteX0" fmla="*/ 697042 w 1813809"/>
                <a:gd name="connsiteY0" fmla="*/ 299803 h 1543987"/>
                <a:gd name="connsiteX1" fmla="*/ 697042 w 1813809"/>
                <a:gd name="connsiteY1" fmla="*/ 299803 h 1543987"/>
                <a:gd name="connsiteX2" fmla="*/ 869429 w 1813809"/>
                <a:gd name="connsiteY2" fmla="*/ 322289 h 1543987"/>
                <a:gd name="connsiteX3" fmla="*/ 929390 w 1813809"/>
                <a:gd name="connsiteY3" fmla="*/ 359764 h 1543987"/>
                <a:gd name="connsiteX4" fmla="*/ 1034321 w 1813809"/>
                <a:gd name="connsiteY4" fmla="*/ 389744 h 1543987"/>
                <a:gd name="connsiteX5" fmla="*/ 1146747 w 1813809"/>
                <a:gd name="connsiteY5" fmla="*/ 427220 h 1543987"/>
                <a:gd name="connsiteX6" fmla="*/ 1379095 w 1813809"/>
                <a:gd name="connsiteY6" fmla="*/ 457200 h 1543987"/>
                <a:gd name="connsiteX7" fmla="*/ 1566472 w 1813809"/>
                <a:gd name="connsiteY7" fmla="*/ 479685 h 1543987"/>
                <a:gd name="connsiteX8" fmla="*/ 1633927 w 1813809"/>
                <a:gd name="connsiteY8" fmla="*/ 494675 h 1543987"/>
                <a:gd name="connsiteX9" fmla="*/ 1708878 w 1813809"/>
                <a:gd name="connsiteY9" fmla="*/ 502170 h 1543987"/>
                <a:gd name="connsiteX10" fmla="*/ 1746354 w 1813809"/>
                <a:gd name="connsiteY10" fmla="*/ 517161 h 1543987"/>
                <a:gd name="connsiteX11" fmla="*/ 1813809 w 1813809"/>
                <a:gd name="connsiteY11" fmla="*/ 524656 h 1543987"/>
                <a:gd name="connsiteX12" fmla="*/ 1071796 w 1813809"/>
                <a:gd name="connsiteY12" fmla="*/ 1543987 h 1543987"/>
                <a:gd name="connsiteX13" fmla="*/ 67455 w 1813809"/>
                <a:gd name="connsiteY13" fmla="*/ 779489 h 1543987"/>
                <a:gd name="connsiteX14" fmla="*/ 0 w 1813809"/>
                <a:gd name="connsiteY14" fmla="*/ 764498 h 1543987"/>
                <a:gd name="connsiteX15" fmla="*/ 164891 w 1813809"/>
                <a:gd name="connsiteY15" fmla="*/ 329784 h 1543987"/>
                <a:gd name="connsiteX16" fmla="*/ 127416 w 1813809"/>
                <a:gd name="connsiteY16" fmla="*/ 0 h 1543987"/>
                <a:gd name="connsiteX17" fmla="*/ 382249 w 1813809"/>
                <a:gd name="connsiteY17" fmla="*/ 0 h 1543987"/>
                <a:gd name="connsiteX18" fmla="*/ 1461541 w 1813809"/>
                <a:gd name="connsiteY18" fmla="*/ 764498 h 1543987"/>
                <a:gd name="connsiteX19" fmla="*/ 1079291 w 1813809"/>
                <a:gd name="connsiteY19" fmla="*/ 1543987 h 1543987"/>
                <a:gd name="connsiteX0" fmla="*/ 697042 w 1813809"/>
                <a:gd name="connsiteY0" fmla="*/ 299803 h 1543987"/>
                <a:gd name="connsiteX1" fmla="*/ 869429 w 1813809"/>
                <a:gd name="connsiteY1" fmla="*/ 322289 h 1543987"/>
                <a:gd name="connsiteX2" fmla="*/ 929390 w 1813809"/>
                <a:gd name="connsiteY2" fmla="*/ 359764 h 1543987"/>
                <a:gd name="connsiteX3" fmla="*/ 1034321 w 1813809"/>
                <a:gd name="connsiteY3" fmla="*/ 389744 h 1543987"/>
                <a:gd name="connsiteX4" fmla="*/ 1146747 w 1813809"/>
                <a:gd name="connsiteY4" fmla="*/ 427220 h 1543987"/>
                <a:gd name="connsiteX5" fmla="*/ 1379095 w 1813809"/>
                <a:gd name="connsiteY5" fmla="*/ 457200 h 1543987"/>
                <a:gd name="connsiteX6" fmla="*/ 1566472 w 1813809"/>
                <a:gd name="connsiteY6" fmla="*/ 479685 h 1543987"/>
                <a:gd name="connsiteX7" fmla="*/ 1633927 w 1813809"/>
                <a:gd name="connsiteY7" fmla="*/ 494675 h 1543987"/>
                <a:gd name="connsiteX8" fmla="*/ 1708878 w 1813809"/>
                <a:gd name="connsiteY8" fmla="*/ 502170 h 1543987"/>
                <a:gd name="connsiteX9" fmla="*/ 1746354 w 1813809"/>
                <a:gd name="connsiteY9" fmla="*/ 517161 h 1543987"/>
                <a:gd name="connsiteX10" fmla="*/ 1813809 w 1813809"/>
                <a:gd name="connsiteY10" fmla="*/ 524656 h 1543987"/>
                <a:gd name="connsiteX11" fmla="*/ 1071796 w 1813809"/>
                <a:gd name="connsiteY11" fmla="*/ 1543987 h 1543987"/>
                <a:gd name="connsiteX12" fmla="*/ 67455 w 1813809"/>
                <a:gd name="connsiteY12" fmla="*/ 779489 h 1543987"/>
                <a:gd name="connsiteX13" fmla="*/ 0 w 1813809"/>
                <a:gd name="connsiteY13" fmla="*/ 764498 h 1543987"/>
                <a:gd name="connsiteX14" fmla="*/ 164891 w 1813809"/>
                <a:gd name="connsiteY14" fmla="*/ 329784 h 1543987"/>
                <a:gd name="connsiteX15" fmla="*/ 127416 w 1813809"/>
                <a:gd name="connsiteY15" fmla="*/ 0 h 1543987"/>
                <a:gd name="connsiteX16" fmla="*/ 382249 w 1813809"/>
                <a:gd name="connsiteY16" fmla="*/ 0 h 1543987"/>
                <a:gd name="connsiteX17" fmla="*/ 1461541 w 1813809"/>
                <a:gd name="connsiteY17" fmla="*/ 764498 h 1543987"/>
                <a:gd name="connsiteX18" fmla="*/ 1079291 w 1813809"/>
                <a:gd name="connsiteY18" fmla="*/ 1543987 h 1543987"/>
                <a:gd name="connsiteX0" fmla="*/ 697042 w 1813809"/>
                <a:gd name="connsiteY0" fmla="*/ 299803 h 1543987"/>
                <a:gd name="connsiteX1" fmla="*/ 929390 w 1813809"/>
                <a:gd name="connsiteY1" fmla="*/ 359764 h 1543987"/>
                <a:gd name="connsiteX2" fmla="*/ 1034321 w 1813809"/>
                <a:gd name="connsiteY2" fmla="*/ 389744 h 1543987"/>
                <a:gd name="connsiteX3" fmla="*/ 1146747 w 1813809"/>
                <a:gd name="connsiteY3" fmla="*/ 427220 h 1543987"/>
                <a:gd name="connsiteX4" fmla="*/ 1379095 w 1813809"/>
                <a:gd name="connsiteY4" fmla="*/ 457200 h 1543987"/>
                <a:gd name="connsiteX5" fmla="*/ 1566472 w 1813809"/>
                <a:gd name="connsiteY5" fmla="*/ 479685 h 1543987"/>
                <a:gd name="connsiteX6" fmla="*/ 1633927 w 1813809"/>
                <a:gd name="connsiteY6" fmla="*/ 494675 h 1543987"/>
                <a:gd name="connsiteX7" fmla="*/ 1708878 w 1813809"/>
                <a:gd name="connsiteY7" fmla="*/ 502170 h 1543987"/>
                <a:gd name="connsiteX8" fmla="*/ 1746354 w 1813809"/>
                <a:gd name="connsiteY8" fmla="*/ 517161 h 1543987"/>
                <a:gd name="connsiteX9" fmla="*/ 1813809 w 1813809"/>
                <a:gd name="connsiteY9" fmla="*/ 524656 h 1543987"/>
                <a:gd name="connsiteX10" fmla="*/ 1071796 w 1813809"/>
                <a:gd name="connsiteY10" fmla="*/ 1543987 h 1543987"/>
                <a:gd name="connsiteX11" fmla="*/ 67455 w 1813809"/>
                <a:gd name="connsiteY11" fmla="*/ 779489 h 1543987"/>
                <a:gd name="connsiteX12" fmla="*/ 0 w 1813809"/>
                <a:gd name="connsiteY12" fmla="*/ 764498 h 1543987"/>
                <a:gd name="connsiteX13" fmla="*/ 164891 w 1813809"/>
                <a:gd name="connsiteY13" fmla="*/ 329784 h 1543987"/>
                <a:gd name="connsiteX14" fmla="*/ 127416 w 1813809"/>
                <a:gd name="connsiteY14" fmla="*/ 0 h 1543987"/>
                <a:gd name="connsiteX15" fmla="*/ 382249 w 1813809"/>
                <a:gd name="connsiteY15" fmla="*/ 0 h 1543987"/>
                <a:gd name="connsiteX16" fmla="*/ 1461541 w 1813809"/>
                <a:gd name="connsiteY16" fmla="*/ 764498 h 1543987"/>
                <a:gd name="connsiteX17" fmla="*/ 1079291 w 1813809"/>
                <a:gd name="connsiteY17" fmla="*/ 1543987 h 1543987"/>
                <a:gd name="connsiteX0" fmla="*/ 697042 w 1813809"/>
                <a:gd name="connsiteY0" fmla="*/ 299803 h 1543987"/>
                <a:gd name="connsiteX1" fmla="*/ 929390 w 1813809"/>
                <a:gd name="connsiteY1" fmla="*/ 359764 h 1543987"/>
                <a:gd name="connsiteX2" fmla="*/ 1034321 w 1813809"/>
                <a:gd name="connsiteY2" fmla="*/ 389744 h 1543987"/>
                <a:gd name="connsiteX3" fmla="*/ 1146747 w 1813809"/>
                <a:gd name="connsiteY3" fmla="*/ 427220 h 1543987"/>
                <a:gd name="connsiteX4" fmla="*/ 1379095 w 1813809"/>
                <a:gd name="connsiteY4" fmla="*/ 457200 h 1543987"/>
                <a:gd name="connsiteX5" fmla="*/ 1566472 w 1813809"/>
                <a:gd name="connsiteY5" fmla="*/ 479685 h 1543987"/>
                <a:gd name="connsiteX6" fmla="*/ 1633927 w 1813809"/>
                <a:gd name="connsiteY6" fmla="*/ 494675 h 1543987"/>
                <a:gd name="connsiteX7" fmla="*/ 1708878 w 1813809"/>
                <a:gd name="connsiteY7" fmla="*/ 502170 h 1543987"/>
                <a:gd name="connsiteX8" fmla="*/ 1746354 w 1813809"/>
                <a:gd name="connsiteY8" fmla="*/ 517161 h 1543987"/>
                <a:gd name="connsiteX9" fmla="*/ 1813809 w 1813809"/>
                <a:gd name="connsiteY9" fmla="*/ 524656 h 1543987"/>
                <a:gd name="connsiteX10" fmla="*/ 1071796 w 1813809"/>
                <a:gd name="connsiteY10" fmla="*/ 1543987 h 1543987"/>
                <a:gd name="connsiteX11" fmla="*/ 67455 w 1813809"/>
                <a:gd name="connsiteY11" fmla="*/ 779489 h 1543987"/>
                <a:gd name="connsiteX12" fmla="*/ 0 w 1813809"/>
                <a:gd name="connsiteY12" fmla="*/ 764498 h 1543987"/>
                <a:gd name="connsiteX13" fmla="*/ 164891 w 1813809"/>
                <a:gd name="connsiteY13" fmla="*/ 329784 h 1543987"/>
                <a:gd name="connsiteX14" fmla="*/ 127416 w 1813809"/>
                <a:gd name="connsiteY14" fmla="*/ 0 h 1543987"/>
                <a:gd name="connsiteX15" fmla="*/ 382249 w 1813809"/>
                <a:gd name="connsiteY15" fmla="*/ 0 h 1543987"/>
                <a:gd name="connsiteX16" fmla="*/ 1461541 w 1813809"/>
                <a:gd name="connsiteY16" fmla="*/ 764498 h 1543987"/>
                <a:gd name="connsiteX17" fmla="*/ 1079291 w 1813809"/>
                <a:gd name="connsiteY17" fmla="*/ 1543987 h 1543987"/>
                <a:gd name="connsiteX18" fmla="*/ 697042 w 1813809"/>
                <a:gd name="connsiteY18" fmla="*/ 299803 h 1543987"/>
                <a:gd name="connsiteX0" fmla="*/ 1079291 w 1813809"/>
                <a:gd name="connsiteY0" fmla="*/ 1543987 h 1543987"/>
                <a:gd name="connsiteX1" fmla="*/ 929390 w 1813809"/>
                <a:gd name="connsiteY1" fmla="*/ 359764 h 1543987"/>
                <a:gd name="connsiteX2" fmla="*/ 1034321 w 1813809"/>
                <a:gd name="connsiteY2" fmla="*/ 389744 h 1543987"/>
                <a:gd name="connsiteX3" fmla="*/ 1146747 w 1813809"/>
                <a:gd name="connsiteY3" fmla="*/ 427220 h 1543987"/>
                <a:gd name="connsiteX4" fmla="*/ 1379095 w 1813809"/>
                <a:gd name="connsiteY4" fmla="*/ 457200 h 1543987"/>
                <a:gd name="connsiteX5" fmla="*/ 1566472 w 1813809"/>
                <a:gd name="connsiteY5" fmla="*/ 479685 h 1543987"/>
                <a:gd name="connsiteX6" fmla="*/ 1633927 w 1813809"/>
                <a:gd name="connsiteY6" fmla="*/ 494675 h 1543987"/>
                <a:gd name="connsiteX7" fmla="*/ 1708878 w 1813809"/>
                <a:gd name="connsiteY7" fmla="*/ 502170 h 1543987"/>
                <a:gd name="connsiteX8" fmla="*/ 1746354 w 1813809"/>
                <a:gd name="connsiteY8" fmla="*/ 517161 h 1543987"/>
                <a:gd name="connsiteX9" fmla="*/ 1813809 w 1813809"/>
                <a:gd name="connsiteY9" fmla="*/ 524656 h 1543987"/>
                <a:gd name="connsiteX10" fmla="*/ 1071796 w 1813809"/>
                <a:gd name="connsiteY10" fmla="*/ 1543987 h 1543987"/>
                <a:gd name="connsiteX11" fmla="*/ 67455 w 1813809"/>
                <a:gd name="connsiteY11" fmla="*/ 779489 h 1543987"/>
                <a:gd name="connsiteX12" fmla="*/ 0 w 1813809"/>
                <a:gd name="connsiteY12" fmla="*/ 764498 h 1543987"/>
                <a:gd name="connsiteX13" fmla="*/ 164891 w 1813809"/>
                <a:gd name="connsiteY13" fmla="*/ 329784 h 1543987"/>
                <a:gd name="connsiteX14" fmla="*/ 127416 w 1813809"/>
                <a:gd name="connsiteY14" fmla="*/ 0 h 1543987"/>
                <a:gd name="connsiteX15" fmla="*/ 382249 w 1813809"/>
                <a:gd name="connsiteY15" fmla="*/ 0 h 1543987"/>
                <a:gd name="connsiteX16" fmla="*/ 1461541 w 1813809"/>
                <a:gd name="connsiteY16" fmla="*/ 764498 h 1543987"/>
                <a:gd name="connsiteX17" fmla="*/ 1079291 w 1813809"/>
                <a:gd name="connsiteY17" fmla="*/ 1543987 h 1543987"/>
                <a:gd name="connsiteX0" fmla="*/ 1079291 w 1813809"/>
                <a:gd name="connsiteY0" fmla="*/ 1543987 h 1543987"/>
                <a:gd name="connsiteX1" fmla="*/ 1034321 w 1813809"/>
                <a:gd name="connsiteY1" fmla="*/ 389744 h 1543987"/>
                <a:gd name="connsiteX2" fmla="*/ 1146747 w 1813809"/>
                <a:gd name="connsiteY2" fmla="*/ 427220 h 1543987"/>
                <a:gd name="connsiteX3" fmla="*/ 1379095 w 1813809"/>
                <a:gd name="connsiteY3" fmla="*/ 457200 h 1543987"/>
                <a:gd name="connsiteX4" fmla="*/ 1566472 w 1813809"/>
                <a:gd name="connsiteY4" fmla="*/ 479685 h 1543987"/>
                <a:gd name="connsiteX5" fmla="*/ 1633927 w 1813809"/>
                <a:gd name="connsiteY5" fmla="*/ 494675 h 1543987"/>
                <a:gd name="connsiteX6" fmla="*/ 1708878 w 1813809"/>
                <a:gd name="connsiteY6" fmla="*/ 502170 h 1543987"/>
                <a:gd name="connsiteX7" fmla="*/ 1746354 w 1813809"/>
                <a:gd name="connsiteY7" fmla="*/ 517161 h 1543987"/>
                <a:gd name="connsiteX8" fmla="*/ 1813809 w 1813809"/>
                <a:gd name="connsiteY8" fmla="*/ 524656 h 1543987"/>
                <a:gd name="connsiteX9" fmla="*/ 1071796 w 1813809"/>
                <a:gd name="connsiteY9" fmla="*/ 1543987 h 1543987"/>
                <a:gd name="connsiteX10" fmla="*/ 67455 w 1813809"/>
                <a:gd name="connsiteY10" fmla="*/ 779489 h 1543987"/>
                <a:gd name="connsiteX11" fmla="*/ 0 w 1813809"/>
                <a:gd name="connsiteY11" fmla="*/ 764498 h 1543987"/>
                <a:gd name="connsiteX12" fmla="*/ 164891 w 1813809"/>
                <a:gd name="connsiteY12" fmla="*/ 329784 h 1543987"/>
                <a:gd name="connsiteX13" fmla="*/ 127416 w 1813809"/>
                <a:gd name="connsiteY13" fmla="*/ 0 h 1543987"/>
                <a:gd name="connsiteX14" fmla="*/ 382249 w 1813809"/>
                <a:gd name="connsiteY14" fmla="*/ 0 h 1543987"/>
                <a:gd name="connsiteX15" fmla="*/ 1461541 w 1813809"/>
                <a:gd name="connsiteY15" fmla="*/ 764498 h 1543987"/>
                <a:gd name="connsiteX16" fmla="*/ 1079291 w 1813809"/>
                <a:gd name="connsiteY16" fmla="*/ 1543987 h 1543987"/>
                <a:gd name="connsiteX0" fmla="*/ 1079291 w 1813809"/>
                <a:gd name="connsiteY0" fmla="*/ 1543987 h 1543987"/>
                <a:gd name="connsiteX1" fmla="*/ 1146747 w 1813809"/>
                <a:gd name="connsiteY1" fmla="*/ 427220 h 1543987"/>
                <a:gd name="connsiteX2" fmla="*/ 1379095 w 1813809"/>
                <a:gd name="connsiteY2" fmla="*/ 457200 h 1543987"/>
                <a:gd name="connsiteX3" fmla="*/ 1566472 w 1813809"/>
                <a:gd name="connsiteY3" fmla="*/ 479685 h 1543987"/>
                <a:gd name="connsiteX4" fmla="*/ 1633927 w 1813809"/>
                <a:gd name="connsiteY4" fmla="*/ 494675 h 1543987"/>
                <a:gd name="connsiteX5" fmla="*/ 1708878 w 1813809"/>
                <a:gd name="connsiteY5" fmla="*/ 502170 h 1543987"/>
                <a:gd name="connsiteX6" fmla="*/ 1746354 w 1813809"/>
                <a:gd name="connsiteY6" fmla="*/ 517161 h 1543987"/>
                <a:gd name="connsiteX7" fmla="*/ 1813809 w 1813809"/>
                <a:gd name="connsiteY7" fmla="*/ 524656 h 1543987"/>
                <a:gd name="connsiteX8" fmla="*/ 1071796 w 1813809"/>
                <a:gd name="connsiteY8" fmla="*/ 1543987 h 1543987"/>
                <a:gd name="connsiteX9" fmla="*/ 67455 w 1813809"/>
                <a:gd name="connsiteY9" fmla="*/ 779489 h 1543987"/>
                <a:gd name="connsiteX10" fmla="*/ 0 w 1813809"/>
                <a:gd name="connsiteY10" fmla="*/ 764498 h 1543987"/>
                <a:gd name="connsiteX11" fmla="*/ 164891 w 1813809"/>
                <a:gd name="connsiteY11" fmla="*/ 329784 h 1543987"/>
                <a:gd name="connsiteX12" fmla="*/ 127416 w 1813809"/>
                <a:gd name="connsiteY12" fmla="*/ 0 h 1543987"/>
                <a:gd name="connsiteX13" fmla="*/ 382249 w 1813809"/>
                <a:gd name="connsiteY13" fmla="*/ 0 h 1543987"/>
                <a:gd name="connsiteX14" fmla="*/ 1461541 w 1813809"/>
                <a:gd name="connsiteY14" fmla="*/ 764498 h 1543987"/>
                <a:gd name="connsiteX15" fmla="*/ 1079291 w 1813809"/>
                <a:gd name="connsiteY15" fmla="*/ 1543987 h 1543987"/>
                <a:gd name="connsiteX0" fmla="*/ 1079291 w 1813809"/>
                <a:gd name="connsiteY0" fmla="*/ 1543987 h 1543987"/>
                <a:gd name="connsiteX1" fmla="*/ 1379095 w 1813809"/>
                <a:gd name="connsiteY1" fmla="*/ 457200 h 1543987"/>
                <a:gd name="connsiteX2" fmla="*/ 1566472 w 1813809"/>
                <a:gd name="connsiteY2" fmla="*/ 479685 h 1543987"/>
                <a:gd name="connsiteX3" fmla="*/ 1633927 w 1813809"/>
                <a:gd name="connsiteY3" fmla="*/ 494675 h 1543987"/>
                <a:gd name="connsiteX4" fmla="*/ 1708878 w 1813809"/>
                <a:gd name="connsiteY4" fmla="*/ 502170 h 1543987"/>
                <a:gd name="connsiteX5" fmla="*/ 1746354 w 1813809"/>
                <a:gd name="connsiteY5" fmla="*/ 517161 h 1543987"/>
                <a:gd name="connsiteX6" fmla="*/ 1813809 w 1813809"/>
                <a:gd name="connsiteY6" fmla="*/ 524656 h 1543987"/>
                <a:gd name="connsiteX7" fmla="*/ 1071796 w 1813809"/>
                <a:gd name="connsiteY7" fmla="*/ 1543987 h 1543987"/>
                <a:gd name="connsiteX8" fmla="*/ 67455 w 1813809"/>
                <a:gd name="connsiteY8" fmla="*/ 779489 h 1543987"/>
                <a:gd name="connsiteX9" fmla="*/ 0 w 1813809"/>
                <a:gd name="connsiteY9" fmla="*/ 764498 h 1543987"/>
                <a:gd name="connsiteX10" fmla="*/ 164891 w 1813809"/>
                <a:gd name="connsiteY10" fmla="*/ 329784 h 1543987"/>
                <a:gd name="connsiteX11" fmla="*/ 127416 w 1813809"/>
                <a:gd name="connsiteY11" fmla="*/ 0 h 1543987"/>
                <a:gd name="connsiteX12" fmla="*/ 382249 w 1813809"/>
                <a:gd name="connsiteY12" fmla="*/ 0 h 1543987"/>
                <a:gd name="connsiteX13" fmla="*/ 1461541 w 1813809"/>
                <a:gd name="connsiteY13" fmla="*/ 764498 h 1543987"/>
                <a:gd name="connsiteX14" fmla="*/ 1079291 w 1813809"/>
                <a:gd name="connsiteY14" fmla="*/ 1543987 h 1543987"/>
                <a:gd name="connsiteX0" fmla="*/ 1079291 w 1813809"/>
                <a:gd name="connsiteY0" fmla="*/ 1543987 h 1543987"/>
                <a:gd name="connsiteX1" fmla="*/ 1566472 w 1813809"/>
                <a:gd name="connsiteY1" fmla="*/ 479685 h 1543987"/>
                <a:gd name="connsiteX2" fmla="*/ 1633927 w 1813809"/>
                <a:gd name="connsiteY2" fmla="*/ 494675 h 1543987"/>
                <a:gd name="connsiteX3" fmla="*/ 1708878 w 1813809"/>
                <a:gd name="connsiteY3" fmla="*/ 502170 h 1543987"/>
                <a:gd name="connsiteX4" fmla="*/ 1746354 w 1813809"/>
                <a:gd name="connsiteY4" fmla="*/ 517161 h 1543987"/>
                <a:gd name="connsiteX5" fmla="*/ 1813809 w 1813809"/>
                <a:gd name="connsiteY5" fmla="*/ 524656 h 1543987"/>
                <a:gd name="connsiteX6" fmla="*/ 1071796 w 1813809"/>
                <a:gd name="connsiteY6" fmla="*/ 1543987 h 1543987"/>
                <a:gd name="connsiteX7" fmla="*/ 67455 w 1813809"/>
                <a:gd name="connsiteY7" fmla="*/ 779489 h 1543987"/>
                <a:gd name="connsiteX8" fmla="*/ 0 w 1813809"/>
                <a:gd name="connsiteY8" fmla="*/ 764498 h 1543987"/>
                <a:gd name="connsiteX9" fmla="*/ 164891 w 1813809"/>
                <a:gd name="connsiteY9" fmla="*/ 329784 h 1543987"/>
                <a:gd name="connsiteX10" fmla="*/ 127416 w 1813809"/>
                <a:gd name="connsiteY10" fmla="*/ 0 h 1543987"/>
                <a:gd name="connsiteX11" fmla="*/ 382249 w 1813809"/>
                <a:gd name="connsiteY11" fmla="*/ 0 h 1543987"/>
                <a:gd name="connsiteX12" fmla="*/ 1461541 w 1813809"/>
                <a:gd name="connsiteY12" fmla="*/ 764498 h 1543987"/>
                <a:gd name="connsiteX13" fmla="*/ 1079291 w 1813809"/>
                <a:gd name="connsiteY13" fmla="*/ 1543987 h 1543987"/>
                <a:gd name="connsiteX0" fmla="*/ 1079291 w 1787666"/>
                <a:gd name="connsiteY0" fmla="*/ 1543987 h 1543987"/>
                <a:gd name="connsiteX1" fmla="*/ 1566472 w 1787666"/>
                <a:gd name="connsiteY1" fmla="*/ 479685 h 1543987"/>
                <a:gd name="connsiteX2" fmla="*/ 1633927 w 1787666"/>
                <a:gd name="connsiteY2" fmla="*/ 494675 h 1543987"/>
                <a:gd name="connsiteX3" fmla="*/ 1708878 w 1787666"/>
                <a:gd name="connsiteY3" fmla="*/ 502170 h 1543987"/>
                <a:gd name="connsiteX4" fmla="*/ 1746354 w 1787666"/>
                <a:gd name="connsiteY4" fmla="*/ 517161 h 1543987"/>
                <a:gd name="connsiteX5" fmla="*/ 1071796 w 1787666"/>
                <a:gd name="connsiteY5" fmla="*/ 1543987 h 1543987"/>
                <a:gd name="connsiteX6" fmla="*/ 67455 w 1787666"/>
                <a:gd name="connsiteY6" fmla="*/ 779489 h 1543987"/>
                <a:gd name="connsiteX7" fmla="*/ 0 w 1787666"/>
                <a:gd name="connsiteY7" fmla="*/ 764498 h 1543987"/>
                <a:gd name="connsiteX8" fmla="*/ 164891 w 1787666"/>
                <a:gd name="connsiteY8" fmla="*/ 329784 h 1543987"/>
                <a:gd name="connsiteX9" fmla="*/ 127416 w 1787666"/>
                <a:gd name="connsiteY9" fmla="*/ 0 h 1543987"/>
                <a:gd name="connsiteX10" fmla="*/ 382249 w 1787666"/>
                <a:gd name="connsiteY10" fmla="*/ 0 h 1543987"/>
                <a:gd name="connsiteX11" fmla="*/ 1461541 w 1787666"/>
                <a:gd name="connsiteY11" fmla="*/ 764498 h 1543987"/>
                <a:gd name="connsiteX12" fmla="*/ 1079291 w 1787666"/>
                <a:gd name="connsiteY12" fmla="*/ 1543987 h 1543987"/>
                <a:gd name="connsiteX0" fmla="*/ 1079291 w 1740218"/>
                <a:gd name="connsiteY0" fmla="*/ 1543987 h 1543987"/>
                <a:gd name="connsiteX1" fmla="*/ 1566472 w 1740218"/>
                <a:gd name="connsiteY1" fmla="*/ 479685 h 1543987"/>
                <a:gd name="connsiteX2" fmla="*/ 1633927 w 1740218"/>
                <a:gd name="connsiteY2" fmla="*/ 494675 h 1543987"/>
                <a:gd name="connsiteX3" fmla="*/ 1708878 w 1740218"/>
                <a:gd name="connsiteY3" fmla="*/ 502170 h 1543987"/>
                <a:gd name="connsiteX4" fmla="*/ 1071796 w 1740218"/>
                <a:gd name="connsiteY4" fmla="*/ 1543987 h 1543987"/>
                <a:gd name="connsiteX5" fmla="*/ 67455 w 1740218"/>
                <a:gd name="connsiteY5" fmla="*/ 779489 h 1543987"/>
                <a:gd name="connsiteX6" fmla="*/ 0 w 1740218"/>
                <a:gd name="connsiteY6" fmla="*/ 764498 h 1543987"/>
                <a:gd name="connsiteX7" fmla="*/ 164891 w 1740218"/>
                <a:gd name="connsiteY7" fmla="*/ 329784 h 1543987"/>
                <a:gd name="connsiteX8" fmla="*/ 127416 w 1740218"/>
                <a:gd name="connsiteY8" fmla="*/ 0 h 1543987"/>
                <a:gd name="connsiteX9" fmla="*/ 382249 w 1740218"/>
                <a:gd name="connsiteY9" fmla="*/ 0 h 1543987"/>
                <a:gd name="connsiteX10" fmla="*/ 1461541 w 1740218"/>
                <a:gd name="connsiteY10" fmla="*/ 764498 h 1543987"/>
                <a:gd name="connsiteX11" fmla="*/ 1079291 w 1740218"/>
                <a:gd name="connsiteY11" fmla="*/ 1543987 h 1543987"/>
                <a:gd name="connsiteX0" fmla="*/ 1079291 w 1661375"/>
                <a:gd name="connsiteY0" fmla="*/ 1543987 h 1543987"/>
                <a:gd name="connsiteX1" fmla="*/ 1566472 w 1661375"/>
                <a:gd name="connsiteY1" fmla="*/ 479685 h 1543987"/>
                <a:gd name="connsiteX2" fmla="*/ 1633927 w 1661375"/>
                <a:gd name="connsiteY2" fmla="*/ 494675 h 1543987"/>
                <a:gd name="connsiteX3" fmla="*/ 1071796 w 1661375"/>
                <a:gd name="connsiteY3" fmla="*/ 1543987 h 1543987"/>
                <a:gd name="connsiteX4" fmla="*/ 67455 w 1661375"/>
                <a:gd name="connsiteY4" fmla="*/ 779489 h 1543987"/>
                <a:gd name="connsiteX5" fmla="*/ 0 w 1661375"/>
                <a:gd name="connsiteY5" fmla="*/ 764498 h 1543987"/>
                <a:gd name="connsiteX6" fmla="*/ 164891 w 1661375"/>
                <a:gd name="connsiteY6" fmla="*/ 329784 h 1543987"/>
                <a:gd name="connsiteX7" fmla="*/ 127416 w 1661375"/>
                <a:gd name="connsiteY7" fmla="*/ 0 h 1543987"/>
                <a:gd name="connsiteX8" fmla="*/ 382249 w 1661375"/>
                <a:gd name="connsiteY8" fmla="*/ 0 h 1543987"/>
                <a:gd name="connsiteX9" fmla="*/ 1461541 w 1661375"/>
                <a:gd name="connsiteY9" fmla="*/ 764498 h 1543987"/>
                <a:gd name="connsiteX10" fmla="*/ 1079291 w 1661375"/>
                <a:gd name="connsiteY10" fmla="*/ 1543987 h 1543987"/>
                <a:gd name="connsiteX0" fmla="*/ 1079291 w 1566472"/>
                <a:gd name="connsiteY0" fmla="*/ 1543987 h 1543987"/>
                <a:gd name="connsiteX1" fmla="*/ 1566472 w 1566472"/>
                <a:gd name="connsiteY1" fmla="*/ 479685 h 1543987"/>
                <a:gd name="connsiteX2" fmla="*/ 1071796 w 1566472"/>
                <a:gd name="connsiteY2" fmla="*/ 1543987 h 1543987"/>
                <a:gd name="connsiteX3" fmla="*/ 67455 w 1566472"/>
                <a:gd name="connsiteY3" fmla="*/ 779489 h 1543987"/>
                <a:gd name="connsiteX4" fmla="*/ 0 w 1566472"/>
                <a:gd name="connsiteY4" fmla="*/ 764498 h 1543987"/>
                <a:gd name="connsiteX5" fmla="*/ 164891 w 1566472"/>
                <a:gd name="connsiteY5" fmla="*/ 329784 h 1543987"/>
                <a:gd name="connsiteX6" fmla="*/ 127416 w 1566472"/>
                <a:gd name="connsiteY6" fmla="*/ 0 h 1543987"/>
                <a:gd name="connsiteX7" fmla="*/ 382249 w 1566472"/>
                <a:gd name="connsiteY7" fmla="*/ 0 h 1543987"/>
                <a:gd name="connsiteX8" fmla="*/ 1461541 w 1566472"/>
                <a:gd name="connsiteY8" fmla="*/ 764498 h 1543987"/>
                <a:gd name="connsiteX9" fmla="*/ 1079291 w 1566472"/>
                <a:gd name="connsiteY9" fmla="*/ 1543987 h 1543987"/>
                <a:gd name="connsiteX0" fmla="*/ 1079291 w 1461541"/>
                <a:gd name="connsiteY0" fmla="*/ 1543987 h 1543987"/>
                <a:gd name="connsiteX1" fmla="*/ 1071796 w 1461541"/>
                <a:gd name="connsiteY1" fmla="*/ 1543987 h 1543987"/>
                <a:gd name="connsiteX2" fmla="*/ 67455 w 1461541"/>
                <a:gd name="connsiteY2" fmla="*/ 779489 h 1543987"/>
                <a:gd name="connsiteX3" fmla="*/ 0 w 1461541"/>
                <a:gd name="connsiteY3" fmla="*/ 764498 h 1543987"/>
                <a:gd name="connsiteX4" fmla="*/ 164891 w 1461541"/>
                <a:gd name="connsiteY4" fmla="*/ 329784 h 1543987"/>
                <a:gd name="connsiteX5" fmla="*/ 127416 w 1461541"/>
                <a:gd name="connsiteY5" fmla="*/ 0 h 1543987"/>
                <a:gd name="connsiteX6" fmla="*/ 382249 w 1461541"/>
                <a:gd name="connsiteY6" fmla="*/ 0 h 1543987"/>
                <a:gd name="connsiteX7" fmla="*/ 1461541 w 1461541"/>
                <a:gd name="connsiteY7" fmla="*/ 764498 h 1543987"/>
                <a:gd name="connsiteX8" fmla="*/ 1079291 w 1461541"/>
                <a:gd name="connsiteY8" fmla="*/ 1543987 h 1543987"/>
                <a:gd name="connsiteX0" fmla="*/ 1079291 w 1461541"/>
                <a:gd name="connsiteY0" fmla="*/ 2101336 h 2101336"/>
                <a:gd name="connsiteX1" fmla="*/ 1071796 w 1461541"/>
                <a:gd name="connsiteY1" fmla="*/ 2101336 h 2101336"/>
                <a:gd name="connsiteX2" fmla="*/ 67455 w 1461541"/>
                <a:gd name="connsiteY2" fmla="*/ 1336838 h 2101336"/>
                <a:gd name="connsiteX3" fmla="*/ 0 w 1461541"/>
                <a:gd name="connsiteY3" fmla="*/ 1321847 h 2101336"/>
                <a:gd name="connsiteX4" fmla="*/ 164891 w 1461541"/>
                <a:gd name="connsiteY4" fmla="*/ 887133 h 2101336"/>
                <a:gd name="connsiteX5" fmla="*/ 66456 w 1461541"/>
                <a:gd name="connsiteY5" fmla="*/ 0 h 2101336"/>
                <a:gd name="connsiteX6" fmla="*/ 382249 w 1461541"/>
                <a:gd name="connsiteY6" fmla="*/ 557349 h 2101336"/>
                <a:gd name="connsiteX7" fmla="*/ 1461541 w 1461541"/>
                <a:gd name="connsiteY7" fmla="*/ 1321847 h 2101336"/>
                <a:gd name="connsiteX8" fmla="*/ 1079291 w 1461541"/>
                <a:gd name="connsiteY8" fmla="*/ 2101336 h 2101336"/>
                <a:gd name="connsiteX0" fmla="*/ 1079291 w 1784329"/>
                <a:gd name="connsiteY0" fmla="*/ 2162295 h 2162295"/>
                <a:gd name="connsiteX1" fmla="*/ 1071796 w 1784329"/>
                <a:gd name="connsiteY1" fmla="*/ 2162295 h 2162295"/>
                <a:gd name="connsiteX2" fmla="*/ 67455 w 1784329"/>
                <a:gd name="connsiteY2" fmla="*/ 1397797 h 2162295"/>
                <a:gd name="connsiteX3" fmla="*/ 0 w 1784329"/>
                <a:gd name="connsiteY3" fmla="*/ 1382806 h 2162295"/>
                <a:gd name="connsiteX4" fmla="*/ 164891 w 1784329"/>
                <a:gd name="connsiteY4" fmla="*/ 948092 h 2162295"/>
                <a:gd name="connsiteX5" fmla="*/ 66456 w 1784329"/>
                <a:gd name="connsiteY5" fmla="*/ 60959 h 2162295"/>
                <a:gd name="connsiteX6" fmla="*/ 1784329 w 1784329"/>
                <a:gd name="connsiteY6" fmla="*/ 0 h 2162295"/>
                <a:gd name="connsiteX7" fmla="*/ 1461541 w 1784329"/>
                <a:gd name="connsiteY7" fmla="*/ 1382806 h 2162295"/>
                <a:gd name="connsiteX8" fmla="*/ 1079291 w 1784329"/>
                <a:gd name="connsiteY8" fmla="*/ 2162295 h 2162295"/>
                <a:gd name="connsiteX0" fmla="*/ 1079291 w 2227895"/>
                <a:gd name="connsiteY0" fmla="*/ 2162295 h 2162295"/>
                <a:gd name="connsiteX1" fmla="*/ 1071796 w 2227895"/>
                <a:gd name="connsiteY1" fmla="*/ 2162295 h 2162295"/>
                <a:gd name="connsiteX2" fmla="*/ 67455 w 2227895"/>
                <a:gd name="connsiteY2" fmla="*/ 1397797 h 2162295"/>
                <a:gd name="connsiteX3" fmla="*/ 0 w 2227895"/>
                <a:gd name="connsiteY3" fmla="*/ 1382806 h 2162295"/>
                <a:gd name="connsiteX4" fmla="*/ 164891 w 2227895"/>
                <a:gd name="connsiteY4" fmla="*/ 948092 h 2162295"/>
                <a:gd name="connsiteX5" fmla="*/ 66456 w 2227895"/>
                <a:gd name="connsiteY5" fmla="*/ 60959 h 2162295"/>
                <a:gd name="connsiteX6" fmla="*/ 1784329 w 2227895"/>
                <a:gd name="connsiteY6" fmla="*/ 0 h 2162295"/>
                <a:gd name="connsiteX7" fmla="*/ 2227895 w 2227895"/>
                <a:gd name="connsiteY7" fmla="*/ 1748566 h 2162295"/>
                <a:gd name="connsiteX8" fmla="*/ 1079291 w 2227895"/>
                <a:gd name="connsiteY8" fmla="*/ 2162295 h 2162295"/>
                <a:gd name="connsiteX0" fmla="*/ 1593097 w 2227895"/>
                <a:gd name="connsiteY0" fmla="*/ 2606432 h 2606432"/>
                <a:gd name="connsiteX1" fmla="*/ 1071796 w 2227895"/>
                <a:gd name="connsiteY1" fmla="*/ 2162295 h 2606432"/>
                <a:gd name="connsiteX2" fmla="*/ 67455 w 2227895"/>
                <a:gd name="connsiteY2" fmla="*/ 1397797 h 2606432"/>
                <a:gd name="connsiteX3" fmla="*/ 0 w 2227895"/>
                <a:gd name="connsiteY3" fmla="*/ 1382806 h 2606432"/>
                <a:gd name="connsiteX4" fmla="*/ 164891 w 2227895"/>
                <a:gd name="connsiteY4" fmla="*/ 948092 h 2606432"/>
                <a:gd name="connsiteX5" fmla="*/ 66456 w 2227895"/>
                <a:gd name="connsiteY5" fmla="*/ 60959 h 2606432"/>
                <a:gd name="connsiteX6" fmla="*/ 1784329 w 2227895"/>
                <a:gd name="connsiteY6" fmla="*/ 0 h 2606432"/>
                <a:gd name="connsiteX7" fmla="*/ 2227895 w 2227895"/>
                <a:gd name="connsiteY7" fmla="*/ 1748566 h 2606432"/>
                <a:gd name="connsiteX8" fmla="*/ 1593097 w 2227895"/>
                <a:gd name="connsiteY8" fmla="*/ 2606432 h 2606432"/>
                <a:gd name="connsiteX0" fmla="*/ 1601805 w 2227895"/>
                <a:gd name="connsiteY0" fmla="*/ 2615140 h 2615140"/>
                <a:gd name="connsiteX1" fmla="*/ 1071796 w 2227895"/>
                <a:gd name="connsiteY1" fmla="*/ 2162295 h 2615140"/>
                <a:gd name="connsiteX2" fmla="*/ 67455 w 2227895"/>
                <a:gd name="connsiteY2" fmla="*/ 1397797 h 2615140"/>
                <a:gd name="connsiteX3" fmla="*/ 0 w 2227895"/>
                <a:gd name="connsiteY3" fmla="*/ 1382806 h 2615140"/>
                <a:gd name="connsiteX4" fmla="*/ 164891 w 2227895"/>
                <a:gd name="connsiteY4" fmla="*/ 948092 h 2615140"/>
                <a:gd name="connsiteX5" fmla="*/ 66456 w 2227895"/>
                <a:gd name="connsiteY5" fmla="*/ 60959 h 2615140"/>
                <a:gd name="connsiteX6" fmla="*/ 1784329 w 2227895"/>
                <a:gd name="connsiteY6" fmla="*/ 0 h 2615140"/>
                <a:gd name="connsiteX7" fmla="*/ 2227895 w 2227895"/>
                <a:gd name="connsiteY7" fmla="*/ 1748566 h 2615140"/>
                <a:gd name="connsiteX8" fmla="*/ 1601805 w 2227895"/>
                <a:gd name="connsiteY8" fmla="*/ 2615140 h 2615140"/>
                <a:gd name="connsiteX0" fmla="*/ 1601805 w 2227895"/>
                <a:gd name="connsiteY0" fmla="*/ 2615140 h 2615140"/>
                <a:gd name="connsiteX1" fmla="*/ 1010836 w 2227895"/>
                <a:gd name="connsiteY1" fmla="*/ 2223255 h 2615140"/>
                <a:gd name="connsiteX2" fmla="*/ 67455 w 2227895"/>
                <a:gd name="connsiteY2" fmla="*/ 1397797 h 2615140"/>
                <a:gd name="connsiteX3" fmla="*/ 0 w 2227895"/>
                <a:gd name="connsiteY3" fmla="*/ 1382806 h 2615140"/>
                <a:gd name="connsiteX4" fmla="*/ 164891 w 2227895"/>
                <a:gd name="connsiteY4" fmla="*/ 948092 h 2615140"/>
                <a:gd name="connsiteX5" fmla="*/ 66456 w 2227895"/>
                <a:gd name="connsiteY5" fmla="*/ 60959 h 2615140"/>
                <a:gd name="connsiteX6" fmla="*/ 1784329 w 2227895"/>
                <a:gd name="connsiteY6" fmla="*/ 0 h 2615140"/>
                <a:gd name="connsiteX7" fmla="*/ 2227895 w 2227895"/>
                <a:gd name="connsiteY7" fmla="*/ 1748566 h 2615140"/>
                <a:gd name="connsiteX8" fmla="*/ 1601805 w 2227895"/>
                <a:gd name="connsiteY8" fmla="*/ 2615140 h 2615140"/>
                <a:gd name="connsiteX0" fmla="*/ 1601805 w 2227895"/>
                <a:gd name="connsiteY0" fmla="*/ 2615140 h 2615140"/>
                <a:gd name="connsiteX1" fmla="*/ 1010836 w 2227895"/>
                <a:gd name="connsiteY1" fmla="*/ 2223255 h 2615140"/>
                <a:gd name="connsiteX2" fmla="*/ 337421 w 2227895"/>
                <a:gd name="connsiteY2" fmla="*/ 2251237 h 2615140"/>
                <a:gd name="connsiteX3" fmla="*/ 0 w 2227895"/>
                <a:gd name="connsiteY3" fmla="*/ 1382806 h 2615140"/>
                <a:gd name="connsiteX4" fmla="*/ 164891 w 2227895"/>
                <a:gd name="connsiteY4" fmla="*/ 948092 h 2615140"/>
                <a:gd name="connsiteX5" fmla="*/ 66456 w 2227895"/>
                <a:gd name="connsiteY5" fmla="*/ 60959 h 2615140"/>
                <a:gd name="connsiteX6" fmla="*/ 1784329 w 2227895"/>
                <a:gd name="connsiteY6" fmla="*/ 0 h 2615140"/>
                <a:gd name="connsiteX7" fmla="*/ 2227895 w 2227895"/>
                <a:gd name="connsiteY7" fmla="*/ 1748566 h 2615140"/>
                <a:gd name="connsiteX8" fmla="*/ 1601805 w 2227895"/>
                <a:gd name="connsiteY8" fmla="*/ 2615140 h 2615140"/>
                <a:gd name="connsiteX0" fmla="*/ 1601805 w 2227895"/>
                <a:gd name="connsiteY0" fmla="*/ 2615140 h 2615140"/>
                <a:gd name="connsiteX1" fmla="*/ 1010836 w 2227895"/>
                <a:gd name="connsiteY1" fmla="*/ 2223255 h 2615140"/>
                <a:gd name="connsiteX2" fmla="*/ 346129 w 2227895"/>
                <a:gd name="connsiteY2" fmla="*/ 2251237 h 2615140"/>
                <a:gd name="connsiteX3" fmla="*/ 0 w 2227895"/>
                <a:gd name="connsiteY3" fmla="*/ 1382806 h 2615140"/>
                <a:gd name="connsiteX4" fmla="*/ 164891 w 2227895"/>
                <a:gd name="connsiteY4" fmla="*/ 948092 h 2615140"/>
                <a:gd name="connsiteX5" fmla="*/ 66456 w 2227895"/>
                <a:gd name="connsiteY5" fmla="*/ 60959 h 2615140"/>
                <a:gd name="connsiteX6" fmla="*/ 1784329 w 2227895"/>
                <a:gd name="connsiteY6" fmla="*/ 0 h 2615140"/>
                <a:gd name="connsiteX7" fmla="*/ 2227895 w 2227895"/>
                <a:gd name="connsiteY7" fmla="*/ 1748566 h 2615140"/>
                <a:gd name="connsiteX8" fmla="*/ 1601805 w 2227895"/>
                <a:gd name="connsiteY8" fmla="*/ 2615140 h 2615140"/>
                <a:gd name="connsiteX0" fmla="*/ 1967565 w 2593655"/>
                <a:gd name="connsiteY0" fmla="*/ 2615140 h 2615140"/>
                <a:gd name="connsiteX1" fmla="*/ 1376596 w 2593655"/>
                <a:gd name="connsiteY1" fmla="*/ 2223255 h 2615140"/>
                <a:gd name="connsiteX2" fmla="*/ 711889 w 2593655"/>
                <a:gd name="connsiteY2" fmla="*/ 2251237 h 2615140"/>
                <a:gd name="connsiteX3" fmla="*/ 0 w 2593655"/>
                <a:gd name="connsiteY3" fmla="*/ 1731148 h 2615140"/>
                <a:gd name="connsiteX4" fmla="*/ 530651 w 2593655"/>
                <a:gd name="connsiteY4" fmla="*/ 948092 h 2615140"/>
                <a:gd name="connsiteX5" fmla="*/ 432216 w 2593655"/>
                <a:gd name="connsiteY5" fmla="*/ 60959 h 2615140"/>
                <a:gd name="connsiteX6" fmla="*/ 2150089 w 2593655"/>
                <a:gd name="connsiteY6" fmla="*/ 0 h 2615140"/>
                <a:gd name="connsiteX7" fmla="*/ 2593655 w 2593655"/>
                <a:gd name="connsiteY7" fmla="*/ 1748566 h 2615140"/>
                <a:gd name="connsiteX8" fmla="*/ 1967565 w 2593655"/>
                <a:gd name="connsiteY8" fmla="*/ 2615140 h 2615140"/>
                <a:gd name="connsiteX0" fmla="*/ 1967565 w 2593655"/>
                <a:gd name="connsiteY0" fmla="*/ 2615140 h 2615140"/>
                <a:gd name="connsiteX1" fmla="*/ 1376596 w 2593655"/>
                <a:gd name="connsiteY1" fmla="*/ 2223255 h 2615140"/>
                <a:gd name="connsiteX2" fmla="*/ 711889 w 2593655"/>
                <a:gd name="connsiteY2" fmla="*/ 2251237 h 2615140"/>
                <a:gd name="connsiteX3" fmla="*/ 396330 w 2593655"/>
                <a:gd name="connsiteY3" fmla="*/ 2045073 h 2615140"/>
                <a:gd name="connsiteX4" fmla="*/ 0 w 2593655"/>
                <a:gd name="connsiteY4" fmla="*/ 1731148 h 2615140"/>
                <a:gd name="connsiteX5" fmla="*/ 530651 w 2593655"/>
                <a:gd name="connsiteY5" fmla="*/ 948092 h 2615140"/>
                <a:gd name="connsiteX6" fmla="*/ 432216 w 2593655"/>
                <a:gd name="connsiteY6" fmla="*/ 60959 h 2615140"/>
                <a:gd name="connsiteX7" fmla="*/ 2150089 w 2593655"/>
                <a:gd name="connsiteY7" fmla="*/ 0 h 2615140"/>
                <a:gd name="connsiteX8" fmla="*/ 2593655 w 2593655"/>
                <a:gd name="connsiteY8" fmla="*/ 1748566 h 2615140"/>
                <a:gd name="connsiteX9" fmla="*/ 1967565 w 2593655"/>
                <a:gd name="connsiteY9" fmla="*/ 2615140 h 2615140"/>
                <a:gd name="connsiteX0" fmla="*/ 1967565 w 2593655"/>
                <a:gd name="connsiteY0" fmla="*/ 2615140 h 2615140"/>
                <a:gd name="connsiteX1" fmla="*/ 1376596 w 2593655"/>
                <a:gd name="connsiteY1" fmla="*/ 2223255 h 2615140"/>
                <a:gd name="connsiteX2" fmla="*/ 711889 w 2593655"/>
                <a:gd name="connsiteY2" fmla="*/ 2251237 h 2615140"/>
                <a:gd name="connsiteX3" fmla="*/ 387621 w 2593655"/>
                <a:gd name="connsiteY3" fmla="*/ 2088616 h 2615140"/>
                <a:gd name="connsiteX4" fmla="*/ 0 w 2593655"/>
                <a:gd name="connsiteY4" fmla="*/ 1731148 h 2615140"/>
                <a:gd name="connsiteX5" fmla="*/ 530651 w 2593655"/>
                <a:gd name="connsiteY5" fmla="*/ 948092 h 2615140"/>
                <a:gd name="connsiteX6" fmla="*/ 432216 w 2593655"/>
                <a:gd name="connsiteY6" fmla="*/ 60959 h 2615140"/>
                <a:gd name="connsiteX7" fmla="*/ 2150089 w 2593655"/>
                <a:gd name="connsiteY7" fmla="*/ 0 h 2615140"/>
                <a:gd name="connsiteX8" fmla="*/ 2593655 w 2593655"/>
                <a:gd name="connsiteY8" fmla="*/ 1748566 h 2615140"/>
                <a:gd name="connsiteX9" fmla="*/ 1967565 w 2593655"/>
                <a:gd name="connsiteY9" fmla="*/ 2615140 h 2615140"/>
                <a:gd name="connsiteX0" fmla="*/ 1967565 w 2593655"/>
                <a:gd name="connsiteY0" fmla="*/ 2615140 h 2615140"/>
                <a:gd name="connsiteX1" fmla="*/ 1376596 w 2593655"/>
                <a:gd name="connsiteY1" fmla="*/ 2223255 h 2615140"/>
                <a:gd name="connsiteX2" fmla="*/ 711889 w 2593655"/>
                <a:gd name="connsiteY2" fmla="*/ 2251237 h 2615140"/>
                <a:gd name="connsiteX3" fmla="*/ 387621 w 2593655"/>
                <a:gd name="connsiteY3" fmla="*/ 2088616 h 2615140"/>
                <a:gd name="connsiteX4" fmla="*/ 0 w 2593655"/>
                <a:gd name="connsiteY4" fmla="*/ 1731148 h 2615140"/>
                <a:gd name="connsiteX5" fmla="*/ 530651 w 2593655"/>
                <a:gd name="connsiteY5" fmla="*/ 948092 h 2615140"/>
                <a:gd name="connsiteX6" fmla="*/ 432216 w 2593655"/>
                <a:gd name="connsiteY6" fmla="*/ 60959 h 2615140"/>
                <a:gd name="connsiteX7" fmla="*/ 2150089 w 2593655"/>
                <a:gd name="connsiteY7" fmla="*/ 0 h 2615140"/>
                <a:gd name="connsiteX8" fmla="*/ 2593655 w 2593655"/>
                <a:gd name="connsiteY8" fmla="*/ 1748566 h 2615140"/>
                <a:gd name="connsiteX9" fmla="*/ 2294798 w 2593655"/>
                <a:gd name="connsiteY9" fmla="*/ 2184410 h 2615140"/>
                <a:gd name="connsiteX10" fmla="*/ 1967565 w 2593655"/>
                <a:gd name="connsiteY10" fmla="*/ 2615140 h 2615140"/>
                <a:gd name="connsiteX0" fmla="*/ 1967565 w 2593655"/>
                <a:gd name="connsiteY0" fmla="*/ 2615140 h 2615140"/>
                <a:gd name="connsiteX1" fmla="*/ 1376596 w 2593655"/>
                <a:gd name="connsiteY1" fmla="*/ 2223255 h 2615140"/>
                <a:gd name="connsiteX2" fmla="*/ 711889 w 2593655"/>
                <a:gd name="connsiteY2" fmla="*/ 2251237 h 2615140"/>
                <a:gd name="connsiteX3" fmla="*/ 387621 w 2593655"/>
                <a:gd name="connsiteY3" fmla="*/ 2088616 h 2615140"/>
                <a:gd name="connsiteX4" fmla="*/ 0 w 2593655"/>
                <a:gd name="connsiteY4" fmla="*/ 1731148 h 2615140"/>
                <a:gd name="connsiteX5" fmla="*/ 530651 w 2593655"/>
                <a:gd name="connsiteY5" fmla="*/ 948092 h 2615140"/>
                <a:gd name="connsiteX6" fmla="*/ 432216 w 2593655"/>
                <a:gd name="connsiteY6" fmla="*/ 60959 h 2615140"/>
                <a:gd name="connsiteX7" fmla="*/ 2150089 w 2593655"/>
                <a:gd name="connsiteY7" fmla="*/ 0 h 2615140"/>
                <a:gd name="connsiteX8" fmla="*/ 2593655 w 2593655"/>
                <a:gd name="connsiteY8" fmla="*/ 1748566 h 2615140"/>
                <a:gd name="connsiteX9" fmla="*/ 2068375 w 2593655"/>
                <a:gd name="connsiteY9" fmla="*/ 2428250 h 2615140"/>
                <a:gd name="connsiteX10" fmla="*/ 1967565 w 2593655"/>
                <a:gd name="connsiteY10" fmla="*/ 2615140 h 2615140"/>
                <a:gd name="connsiteX0" fmla="*/ 1967565 w 2593655"/>
                <a:gd name="connsiteY0" fmla="*/ 2615140 h 2615140"/>
                <a:gd name="connsiteX1" fmla="*/ 1376596 w 2593655"/>
                <a:gd name="connsiteY1" fmla="*/ 2223255 h 2615140"/>
                <a:gd name="connsiteX2" fmla="*/ 711889 w 2593655"/>
                <a:gd name="connsiteY2" fmla="*/ 2251237 h 2615140"/>
                <a:gd name="connsiteX3" fmla="*/ 387621 w 2593655"/>
                <a:gd name="connsiteY3" fmla="*/ 2088616 h 2615140"/>
                <a:gd name="connsiteX4" fmla="*/ 0 w 2593655"/>
                <a:gd name="connsiteY4" fmla="*/ 1731148 h 2615140"/>
                <a:gd name="connsiteX5" fmla="*/ 530651 w 2593655"/>
                <a:gd name="connsiteY5" fmla="*/ 974325 h 2615140"/>
                <a:gd name="connsiteX6" fmla="*/ 432216 w 2593655"/>
                <a:gd name="connsiteY6" fmla="*/ 60959 h 2615140"/>
                <a:gd name="connsiteX7" fmla="*/ 2150089 w 2593655"/>
                <a:gd name="connsiteY7" fmla="*/ 0 h 2615140"/>
                <a:gd name="connsiteX8" fmla="*/ 2593655 w 2593655"/>
                <a:gd name="connsiteY8" fmla="*/ 1748566 h 2615140"/>
                <a:gd name="connsiteX9" fmla="*/ 2068375 w 2593655"/>
                <a:gd name="connsiteY9" fmla="*/ 2428250 h 2615140"/>
                <a:gd name="connsiteX10" fmla="*/ 1967565 w 2593655"/>
                <a:gd name="connsiteY10" fmla="*/ 2615140 h 2615140"/>
                <a:gd name="connsiteX0" fmla="*/ 1967565 w 2593655"/>
                <a:gd name="connsiteY0" fmla="*/ 2615140 h 2615140"/>
                <a:gd name="connsiteX1" fmla="*/ 1376596 w 2593655"/>
                <a:gd name="connsiteY1" fmla="*/ 2223255 h 2615140"/>
                <a:gd name="connsiteX2" fmla="*/ 711889 w 2593655"/>
                <a:gd name="connsiteY2" fmla="*/ 2251237 h 2615140"/>
                <a:gd name="connsiteX3" fmla="*/ 387621 w 2593655"/>
                <a:gd name="connsiteY3" fmla="*/ 2088616 h 2615140"/>
                <a:gd name="connsiteX4" fmla="*/ 0 w 2593655"/>
                <a:gd name="connsiteY4" fmla="*/ 1731148 h 2615140"/>
                <a:gd name="connsiteX5" fmla="*/ 530651 w 2593655"/>
                <a:gd name="connsiteY5" fmla="*/ 974325 h 2615140"/>
                <a:gd name="connsiteX6" fmla="*/ 432216 w 2593655"/>
                <a:gd name="connsiteY6" fmla="*/ 60959 h 2615140"/>
                <a:gd name="connsiteX7" fmla="*/ 2150089 w 2593655"/>
                <a:gd name="connsiteY7" fmla="*/ 0 h 2615140"/>
                <a:gd name="connsiteX8" fmla="*/ 2593655 w 2593655"/>
                <a:gd name="connsiteY8" fmla="*/ 1748566 h 2615140"/>
                <a:gd name="connsiteX9" fmla="*/ 2068375 w 2593655"/>
                <a:gd name="connsiteY9" fmla="*/ 2428250 h 2615140"/>
                <a:gd name="connsiteX10" fmla="*/ 1967565 w 2593655"/>
                <a:gd name="connsiteY10" fmla="*/ 2615140 h 2615140"/>
                <a:gd name="connsiteX0" fmla="*/ 1915100 w 2541190"/>
                <a:gd name="connsiteY0" fmla="*/ 2615140 h 2615140"/>
                <a:gd name="connsiteX1" fmla="*/ 1324131 w 2541190"/>
                <a:gd name="connsiteY1" fmla="*/ 2223255 h 2615140"/>
                <a:gd name="connsiteX2" fmla="*/ 659424 w 2541190"/>
                <a:gd name="connsiteY2" fmla="*/ 2251237 h 2615140"/>
                <a:gd name="connsiteX3" fmla="*/ 335156 w 2541190"/>
                <a:gd name="connsiteY3" fmla="*/ 2088616 h 2615140"/>
                <a:gd name="connsiteX4" fmla="*/ 0 w 2541190"/>
                <a:gd name="connsiteY4" fmla="*/ 1701168 h 2615140"/>
                <a:gd name="connsiteX5" fmla="*/ 478186 w 2541190"/>
                <a:gd name="connsiteY5" fmla="*/ 974325 h 2615140"/>
                <a:gd name="connsiteX6" fmla="*/ 379751 w 2541190"/>
                <a:gd name="connsiteY6" fmla="*/ 60959 h 2615140"/>
                <a:gd name="connsiteX7" fmla="*/ 2097624 w 2541190"/>
                <a:gd name="connsiteY7" fmla="*/ 0 h 2615140"/>
                <a:gd name="connsiteX8" fmla="*/ 2541190 w 2541190"/>
                <a:gd name="connsiteY8" fmla="*/ 1748566 h 2615140"/>
                <a:gd name="connsiteX9" fmla="*/ 2015910 w 2541190"/>
                <a:gd name="connsiteY9" fmla="*/ 2428250 h 2615140"/>
                <a:gd name="connsiteX10" fmla="*/ 1915100 w 2541190"/>
                <a:gd name="connsiteY10" fmla="*/ 2615140 h 2615140"/>
                <a:gd name="connsiteX0" fmla="*/ 1963818 w 2589908"/>
                <a:gd name="connsiteY0" fmla="*/ 2615140 h 2615140"/>
                <a:gd name="connsiteX1" fmla="*/ 1372849 w 2589908"/>
                <a:gd name="connsiteY1" fmla="*/ 2223255 h 2615140"/>
                <a:gd name="connsiteX2" fmla="*/ 708142 w 2589908"/>
                <a:gd name="connsiteY2" fmla="*/ 2251237 h 2615140"/>
                <a:gd name="connsiteX3" fmla="*/ 383874 w 2589908"/>
                <a:gd name="connsiteY3" fmla="*/ 2088616 h 2615140"/>
                <a:gd name="connsiteX4" fmla="*/ 0 w 2589908"/>
                <a:gd name="connsiteY4" fmla="*/ 1731148 h 2615140"/>
                <a:gd name="connsiteX5" fmla="*/ 526904 w 2589908"/>
                <a:gd name="connsiteY5" fmla="*/ 974325 h 2615140"/>
                <a:gd name="connsiteX6" fmla="*/ 428469 w 2589908"/>
                <a:gd name="connsiteY6" fmla="*/ 60959 h 2615140"/>
                <a:gd name="connsiteX7" fmla="*/ 2146342 w 2589908"/>
                <a:gd name="connsiteY7" fmla="*/ 0 h 2615140"/>
                <a:gd name="connsiteX8" fmla="*/ 2589908 w 2589908"/>
                <a:gd name="connsiteY8" fmla="*/ 1748566 h 2615140"/>
                <a:gd name="connsiteX9" fmla="*/ 2064628 w 2589908"/>
                <a:gd name="connsiteY9" fmla="*/ 2428250 h 2615140"/>
                <a:gd name="connsiteX10" fmla="*/ 1963818 w 2589908"/>
                <a:gd name="connsiteY10" fmla="*/ 2615140 h 2615140"/>
                <a:gd name="connsiteX0" fmla="*/ 1840149 w 2466239"/>
                <a:gd name="connsiteY0" fmla="*/ 2615140 h 2615140"/>
                <a:gd name="connsiteX1" fmla="*/ 1249180 w 2466239"/>
                <a:gd name="connsiteY1" fmla="*/ 2223255 h 2615140"/>
                <a:gd name="connsiteX2" fmla="*/ 584473 w 2466239"/>
                <a:gd name="connsiteY2" fmla="*/ 2251237 h 2615140"/>
                <a:gd name="connsiteX3" fmla="*/ 260205 w 2466239"/>
                <a:gd name="connsiteY3" fmla="*/ 2088616 h 2615140"/>
                <a:gd name="connsiteX4" fmla="*/ 0 w 2466239"/>
                <a:gd name="connsiteY4" fmla="*/ 1727400 h 2615140"/>
                <a:gd name="connsiteX5" fmla="*/ 403235 w 2466239"/>
                <a:gd name="connsiteY5" fmla="*/ 974325 h 2615140"/>
                <a:gd name="connsiteX6" fmla="*/ 304800 w 2466239"/>
                <a:gd name="connsiteY6" fmla="*/ 60959 h 2615140"/>
                <a:gd name="connsiteX7" fmla="*/ 2022673 w 2466239"/>
                <a:gd name="connsiteY7" fmla="*/ 0 h 2615140"/>
                <a:gd name="connsiteX8" fmla="*/ 2466239 w 2466239"/>
                <a:gd name="connsiteY8" fmla="*/ 1748566 h 2615140"/>
                <a:gd name="connsiteX9" fmla="*/ 1940959 w 2466239"/>
                <a:gd name="connsiteY9" fmla="*/ 2428250 h 2615140"/>
                <a:gd name="connsiteX10" fmla="*/ 1840149 w 2466239"/>
                <a:gd name="connsiteY10" fmla="*/ 2615140 h 2615140"/>
                <a:gd name="connsiteX0" fmla="*/ 1948828 w 2574918"/>
                <a:gd name="connsiteY0" fmla="*/ 2615140 h 2615140"/>
                <a:gd name="connsiteX1" fmla="*/ 1357859 w 2574918"/>
                <a:gd name="connsiteY1" fmla="*/ 2223255 h 2615140"/>
                <a:gd name="connsiteX2" fmla="*/ 693152 w 2574918"/>
                <a:gd name="connsiteY2" fmla="*/ 2251237 h 2615140"/>
                <a:gd name="connsiteX3" fmla="*/ 368884 w 2574918"/>
                <a:gd name="connsiteY3" fmla="*/ 2088616 h 2615140"/>
                <a:gd name="connsiteX4" fmla="*/ 0 w 2574918"/>
                <a:gd name="connsiteY4" fmla="*/ 1723652 h 2615140"/>
                <a:gd name="connsiteX5" fmla="*/ 511914 w 2574918"/>
                <a:gd name="connsiteY5" fmla="*/ 974325 h 2615140"/>
                <a:gd name="connsiteX6" fmla="*/ 413479 w 2574918"/>
                <a:gd name="connsiteY6" fmla="*/ 60959 h 2615140"/>
                <a:gd name="connsiteX7" fmla="*/ 2131352 w 2574918"/>
                <a:gd name="connsiteY7" fmla="*/ 0 h 2615140"/>
                <a:gd name="connsiteX8" fmla="*/ 2574918 w 2574918"/>
                <a:gd name="connsiteY8" fmla="*/ 1748566 h 2615140"/>
                <a:gd name="connsiteX9" fmla="*/ 2049638 w 2574918"/>
                <a:gd name="connsiteY9" fmla="*/ 2428250 h 2615140"/>
                <a:gd name="connsiteX10" fmla="*/ 1948828 w 2574918"/>
                <a:gd name="connsiteY10" fmla="*/ 2615140 h 26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4918" h="2615140">
                  <a:moveTo>
                    <a:pt x="1948828" y="2615140"/>
                  </a:moveTo>
                  <a:lnTo>
                    <a:pt x="1357859" y="2223255"/>
                  </a:lnTo>
                  <a:lnTo>
                    <a:pt x="693152" y="2251237"/>
                  </a:lnTo>
                  <a:lnTo>
                    <a:pt x="368884" y="2088616"/>
                  </a:lnTo>
                  <a:lnTo>
                    <a:pt x="0" y="1723652"/>
                  </a:lnTo>
                  <a:lnTo>
                    <a:pt x="511914" y="974325"/>
                  </a:lnTo>
                  <a:lnTo>
                    <a:pt x="413479" y="60959"/>
                  </a:lnTo>
                  <a:lnTo>
                    <a:pt x="2131352" y="0"/>
                  </a:lnTo>
                  <a:lnTo>
                    <a:pt x="2574918" y="1748566"/>
                  </a:lnTo>
                  <a:lnTo>
                    <a:pt x="2049638" y="2428250"/>
                  </a:lnTo>
                  <a:lnTo>
                    <a:pt x="1948828" y="2615140"/>
                  </a:lnTo>
                  <a:close/>
                </a:path>
              </a:pathLst>
            </a:cu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cxnSpLocks/>
            </p:cNvCxnSpPr>
            <p:nvPr/>
          </p:nvCxnSpPr>
          <p:spPr>
            <a:xfrm>
              <a:off x="4365885" y="2869583"/>
              <a:ext cx="1729934" cy="1396083"/>
            </a:xfrm>
            <a:prstGeom prst="lin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 name="TextBox 10"/>
          <p:cNvSpPr txBox="1"/>
          <p:nvPr/>
        </p:nvSpPr>
        <p:spPr>
          <a:xfrm>
            <a:off x="49433" y="963790"/>
            <a:ext cx="2054063" cy="327782"/>
          </a:xfrm>
          <a:prstGeom prst="rect">
            <a:avLst/>
          </a:prstGeom>
          <a:noFill/>
          <a:effectLst/>
        </p:spPr>
        <p:txBody>
          <a:bodyPr wrap="square" rtlCol="0">
            <a:spAutoFit/>
          </a:bodyPr>
          <a:lstStyle>
            <a:defPPr>
              <a:defRPr lang="en-US"/>
            </a:defPPr>
            <a:lvl1pPr algn="ctr">
              <a:lnSpc>
                <a:spcPct val="85000"/>
              </a:lnSpc>
              <a:defRPr b="1">
                <a:solidFill>
                  <a:schemeClr val="accent1">
                    <a:lumMod val="75000"/>
                  </a:schemeClr>
                </a:solidFill>
                <a:effectLst>
                  <a:outerShdw blurRad="50800" dist="38100" dir="2700000" algn="tl" rotWithShape="0">
                    <a:prstClr val="black"/>
                  </a:outerShdw>
                </a:effectLst>
                <a:latin typeface="Arial" charset="0"/>
                <a:ea typeface="Arial" charset="0"/>
                <a:cs typeface="Arial" charset="0"/>
              </a:defRPr>
            </a:lvl1pPr>
          </a:lstStyle>
          <a:p>
            <a:r>
              <a:rPr lang="en-US" sz="1800">
                <a:solidFill>
                  <a:schemeClr val="bg1"/>
                </a:solidFill>
              </a:rPr>
              <a:t>Miami Center</a:t>
            </a:r>
          </a:p>
        </p:txBody>
      </p:sp>
      <p:sp>
        <p:nvSpPr>
          <p:cNvPr id="14" name="TextBox 13"/>
          <p:cNvSpPr txBox="1"/>
          <p:nvPr/>
        </p:nvSpPr>
        <p:spPr>
          <a:xfrm>
            <a:off x="3866324" y="5092102"/>
            <a:ext cx="990598" cy="406265"/>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r>
              <a:rPr lang="en-US" sz="1200"/>
              <a:t>Port au Prince</a:t>
            </a:r>
          </a:p>
        </p:txBody>
      </p:sp>
      <p:sp>
        <p:nvSpPr>
          <p:cNvPr id="15" name="TextBox 14"/>
          <p:cNvSpPr txBox="1"/>
          <p:nvPr/>
        </p:nvSpPr>
        <p:spPr>
          <a:xfrm>
            <a:off x="4963620" y="5112298"/>
            <a:ext cx="914400" cy="406265"/>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r>
              <a:rPr lang="en-US" sz="1200"/>
              <a:t>Santo Domingo</a:t>
            </a:r>
          </a:p>
        </p:txBody>
      </p:sp>
      <p:sp>
        <p:nvSpPr>
          <p:cNvPr id="16" name="TextBox 15"/>
          <p:cNvSpPr txBox="1"/>
          <p:nvPr/>
        </p:nvSpPr>
        <p:spPr>
          <a:xfrm>
            <a:off x="6577379" y="5099490"/>
            <a:ext cx="999882" cy="406265"/>
          </a:xfrm>
          <a:prstGeom prst="rect">
            <a:avLst/>
          </a:prstGeom>
          <a:noFill/>
          <a:effectLst/>
        </p:spPr>
        <p:txBody>
          <a:bodyPr wrap="square" rtlCol="0">
            <a:spAutoFit/>
          </a:bodyPr>
          <a:lstStyle/>
          <a:p>
            <a:pPr algn="ctr">
              <a:lnSpc>
                <a:spcPct val="85000"/>
              </a:lnSpc>
            </a:pPr>
            <a:r>
              <a:rPr lang="en-US" sz="1200">
                <a:solidFill>
                  <a:schemeClr val="bg1"/>
                </a:solidFill>
                <a:effectLst>
                  <a:outerShdw blurRad="50800" dist="38100" dir="2700000" algn="tl" rotWithShape="0">
                    <a:prstClr val="black"/>
                  </a:outerShdw>
                </a:effectLst>
                <a:latin typeface="Arial" charset="0"/>
                <a:ea typeface="Arial" charset="0"/>
                <a:cs typeface="Arial" charset="0"/>
              </a:rPr>
              <a:t>San Juan CERAP</a:t>
            </a:r>
          </a:p>
        </p:txBody>
      </p:sp>
      <p:grpSp>
        <p:nvGrpSpPr>
          <p:cNvPr id="7" name="Group 6"/>
          <p:cNvGrpSpPr/>
          <p:nvPr/>
        </p:nvGrpSpPr>
        <p:grpSpPr>
          <a:xfrm>
            <a:off x="939283" y="1942129"/>
            <a:ext cx="7670650" cy="2914411"/>
            <a:chOff x="1208247" y="1498434"/>
            <a:chExt cx="2210959" cy="840039"/>
          </a:xfrm>
        </p:grpSpPr>
        <p:sp>
          <p:nvSpPr>
            <p:cNvPr id="17" name="TextBox 16"/>
            <p:cNvSpPr txBox="1"/>
            <p:nvPr/>
          </p:nvSpPr>
          <p:spPr>
            <a:xfrm>
              <a:off x="3177595" y="2232999"/>
              <a:ext cx="241611" cy="105474"/>
            </a:xfrm>
            <a:prstGeom prst="rect">
              <a:avLst/>
            </a:prstGeom>
            <a:noFill/>
          </p:spPr>
          <p:txBody>
            <a:bodyPr wrap="square" rtlCol="0">
              <a:spAutoFit/>
            </a:bodyPr>
            <a:lstStyle/>
            <a:p>
              <a:pPr algn="ctr">
                <a:lnSpc>
                  <a:spcPct val="85000"/>
                </a:lnSpc>
              </a:pPr>
              <a:r>
                <a:rPr lang="en-US" sz="2000" b="1">
                  <a:solidFill>
                    <a:schemeClr val="bg1">
                      <a:alpha val="34000"/>
                    </a:schemeClr>
                  </a:solidFill>
                  <a:effectLst>
                    <a:outerShdw blurRad="50800" dist="38100" dir="2700000" algn="tl" rotWithShape="0">
                      <a:prstClr val="black"/>
                    </a:outerShdw>
                  </a:effectLst>
                  <a:latin typeface="Arial" charset="0"/>
                  <a:ea typeface="Arial" charset="0"/>
                  <a:cs typeface="Arial" charset="0"/>
                </a:rPr>
                <a:t>2</a:t>
              </a:r>
            </a:p>
          </p:txBody>
        </p:sp>
        <p:sp>
          <p:nvSpPr>
            <p:cNvPr id="18" name="TextBox 17"/>
            <p:cNvSpPr txBox="1"/>
            <p:nvPr/>
          </p:nvSpPr>
          <p:spPr>
            <a:xfrm>
              <a:off x="3038448" y="1978732"/>
              <a:ext cx="241611" cy="105474"/>
            </a:xfrm>
            <a:prstGeom prst="rect">
              <a:avLst/>
            </a:prstGeom>
            <a:noFill/>
          </p:spPr>
          <p:txBody>
            <a:bodyPr wrap="square" rtlCol="0">
              <a:spAutoFit/>
            </a:bodyPr>
            <a:lstStyle/>
            <a:p>
              <a:pPr algn="ctr">
                <a:lnSpc>
                  <a:spcPct val="85000"/>
                </a:lnSpc>
              </a:pPr>
              <a:r>
                <a:rPr lang="en-US" sz="2000" b="1">
                  <a:solidFill>
                    <a:schemeClr val="bg1">
                      <a:alpha val="34000"/>
                    </a:schemeClr>
                  </a:solidFill>
                  <a:effectLst>
                    <a:outerShdw blurRad="50800" dist="38100" dir="2700000" algn="tl" rotWithShape="0">
                      <a:prstClr val="black"/>
                    </a:outerShdw>
                  </a:effectLst>
                  <a:latin typeface="Arial" charset="0"/>
                  <a:ea typeface="Arial" charset="0"/>
                  <a:cs typeface="Arial" charset="0"/>
                </a:rPr>
                <a:t>4</a:t>
              </a:r>
            </a:p>
          </p:txBody>
        </p:sp>
        <p:sp>
          <p:nvSpPr>
            <p:cNvPr id="19" name="TextBox 18"/>
            <p:cNvSpPr txBox="1"/>
            <p:nvPr/>
          </p:nvSpPr>
          <p:spPr>
            <a:xfrm>
              <a:off x="2720939" y="2089235"/>
              <a:ext cx="241611" cy="105474"/>
            </a:xfrm>
            <a:prstGeom prst="rect">
              <a:avLst/>
            </a:prstGeom>
            <a:noFill/>
          </p:spPr>
          <p:txBody>
            <a:bodyPr wrap="square" rtlCol="0">
              <a:spAutoFit/>
            </a:bodyPr>
            <a:lstStyle/>
            <a:p>
              <a:pPr algn="ctr">
                <a:lnSpc>
                  <a:spcPct val="85000"/>
                </a:lnSpc>
              </a:pPr>
              <a:r>
                <a:rPr lang="en-US" sz="2000" b="1">
                  <a:solidFill>
                    <a:schemeClr val="bg1">
                      <a:alpha val="34000"/>
                    </a:schemeClr>
                  </a:solidFill>
                  <a:effectLst>
                    <a:outerShdw blurRad="50800" dist="38100" dir="2700000" algn="tl" rotWithShape="0">
                      <a:prstClr val="black"/>
                    </a:outerShdw>
                  </a:effectLst>
                  <a:latin typeface="Arial" charset="0"/>
                  <a:ea typeface="Arial" charset="0"/>
                  <a:cs typeface="Arial" charset="0"/>
                </a:rPr>
                <a:t>6</a:t>
              </a:r>
            </a:p>
          </p:txBody>
        </p:sp>
        <p:sp>
          <p:nvSpPr>
            <p:cNvPr id="20" name="TextBox 19"/>
            <p:cNvSpPr txBox="1"/>
            <p:nvPr/>
          </p:nvSpPr>
          <p:spPr>
            <a:xfrm>
              <a:off x="2285423" y="1632759"/>
              <a:ext cx="381000" cy="105474"/>
            </a:xfrm>
            <a:prstGeom prst="rect">
              <a:avLst/>
            </a:prstGeom>
            <a:noFill/>
          </p:spPr>
          <p:txBody>
            <a:bodyPr wrap="square" rtlCol="0">
              <a:spAutoFit/>
            </a:bodyPr>
            <a:lstStyle/>
            <a:p>
              <a:pPr algn="ctr">
                <a:lnSpc>
                  <a:spcPct val="85000"/>
                </a:lnSpc>
              </a:pPr>
              <a:r>
                <a:rPr lang="en-US" sz="2000" b="1">
                  <a:solidFill>
                    <a:schemeClr val="bg1"/>
                  </a:solidFill>
                  <a:effectLst>
                    <a:outerShdw blurRad="50800" dist="38100" dir="2700000" algn="tl" rotWithShape="0">
                      <a:prstClr val="black"/>
                    </a:outerShdw>
                  </a:effectLst>
                  <a:latin typeface="Arial" charset="0"/>
                  <a:ea typeface="Arial" charset="0"/>
                  <a:cs typeface="Arial" charset="0"/>
                </a:rPr>
                <a:t>63</a:t>
              </a:r>
            </a:p>
          </p:txBody>
        </p:sp>
        <p:sp>
          <p:nvSpPr>
            <p:cNvPr id="21" name="TextBox 20"/>
            <p:cNvSpPr txBox="1"/>
            <p:nvPr/>
          </p:nvSpPr>
          <p:spPr>
            <a:xfrm>
              <a:off x="2251299" y="1970761"/>
              <a:ext cx="381000" cy="105474"/>
            </a:xfrm>
            <a:prstGeom prst="rect">
              <a:avLst/>
            </a:prstGeom>
            <a:noFill/>
          </p:spPr>
          <p:txBody>
            <a:bodyPr wrap="square" rtlCol="0">
              <a:spAutoFit/>
            </a:bodyPr>
            <a:lstStyle/>
            <a:p>
              <a:pPr algn="ctr">
                <a:lnSpc>
                  <a:spcPct val="85000"/>
                </a:lnSpc>
              </a:pPr>
              <a:r>
                <a:rPr lang="en-US" sz="2000" b="1">
                  <a:solidFill>
                    <a:schemeClr val="bg1"/>
                  </a:solidFill>
                  <a:effectLst>
                    <a:outerShdw blurRad="50800" dist="38100" dir="2700000" algn="tl" rotWithShape="0">
                      <a:prstClr val="black"/>
                    </a:outerShdw>
                  </a:effectLst>
                  <a:latin typeface="Arial" charset="0"/>
                  <a:ea typeface="Arial" charset="0"/>
                  <a:cs typeface="Arial" charset="0"/>
                </a:rPr>
                <a:t>62</a:t>
              </a:r>
            </a:p>
          </p:txBody>
        </p:sp>
        <p:sp>
          <p:nvSpPr>
            <p:cNvPr id="22" name="TextBox 21"/>
            <p:cNvSpPr txBox="1"/>
            <p:nvPr/>
          </p:nvSpPr>
          <p:spPr>
            <a:xfrm>
              <a:off x="1806611" y="1498434"/>
              <a:ext cx="381000" cy="105474"/>
            </a:xfrm>
            <a:prstGeom prst="rect">
              <a:avLst/>
            </a:prstGeom>
            <a:noFill/>
          </p:spPr>
          <p:txBody>
            <a:bodyPr wrap="square" rtlCol="0">
              <a:spAutoFit/>
            </a:bodyPr>
            <a:lstStyle/>
            <a:p>
              <a:pPr algn="ctr">
                <a:lnSpc>
                  <a:spcPct val="85000"/>
                </a:lnSpc>
              </a:pPr>
              <a:r>
                <a:rPr lang="en-US" sz="2000" b="1">
                  <a:solidFill>
                    <a:schemeClr val="bg1">
                      <a:alpha val="34000"/>
                    </a:schemeClr>
                  </a:solidFill>
                  <a:effectLst>
                    <a:outerShdw blurRad="50800" dist="38100" dir="2700000" algn="tl" rotWithShape="0">
                      <a:prstClr val="black"/>
                    </a:outerShdw>
                  </a:effectLst>
                  <a:latin typeface="Arial" charset="0"/>
                  <a:ea typeface="Arial" charset="0"/>
                  <a:cs typeface="Arial" charset="0"/>
                </a:rPr>
                <a:t>58</a:t>
              </a:r>
            </a:p>
          </p:txBody>
        </p:sp>
        <p:sp>
          <p:nvSpPr>
            <p:cNvPr id="24" name="TextBox 23"/>
            <p:cNvSpPr txBox="1"/>
            <p:nvPr/>
          </p:nvSpPr>
          <p:spPr>
            <a:xfrm>
              <a:off x="1208247" y="1531067"/>
              <a:ext cx="381000" cy="105474"/>
            </a:xfrm>
            <a:prstGeom prst="rect">
              <a:avLst/>
            </a:prstGeom>
            <a:noFill/>
          </p:spPr>
          <p:txBody>
            <a:bodyPr wrap="square" rtlCol="0">
              <a:spAutoFit/>
            </a:bodyPr>
            <a:lstStyle/>
            <a:p>
              <a:pPr algn="ctr">
                <a:lnSpc>
                  <a:spcPct val="85000"/>
                </a:lnSpc>
              </a:pPr>
              <a:r>
                <a:rPr lang="en-US" sz="2000" b="1">
                  <a:solidFill>
                    <a:schemeClr val="bg1">
                      <a:alpha val="34000"/>
                    </a:schemeClr>
                  </a:solidFill>
                  <a:effectLst>
                    <a:outerShdw blurRad="50800" dist="38100" dir="2700000" algn="tl" rotWithShape="0">
                      <a:prstClr val="black"/>
                    </a:outerShdw>
                  </a:effectLst>
                  <a:latin typeface="Arial" charset="0"/>
                  <a:ea typeface="Arial" charset="0"/>
                  <a:cs typeface="Arial" charset="0"/>
                </a:rPr>
                <a:t>40</a:t>
              </a:r>
            </a:p>
          </p:txBody>
        </p:sp>
      </p:grpSp>
      <p:sp>
        <p:nvSpPr>
          <p:cNvPr id="47" name="TextBox 46"/>
          <p:cNvSpPr txBox="1"/>
          <p:nvPr/>
        </p:nvSpPr>
        <p:spPr>
          <a:xfrm>
            <a:off x="2103497" y="2434334"/>
            <a:ext cx="1321833" cy="365929"/>
          </a:xfrm>
          <a:prstGeom prst="rect">
            <a:avLst/>
          </a:prstGeom>
          <a:noFill/>
        </p:spPr>
        <p:txBody>
          <a:bodyPr wrap="square" rtlCol="0">
            <a:spAutoFit/>
          </a:bodyPr>
          <a:lstStyle/>
          <a:p>
            <a:pPr algn="ctr">
              <a:lnSpc>
                <a:spcPct val="85000"/>
              </a:lnSpc>
            </a:pPr>
            <a:r>
              <a:rPr lang="en-US" sz="2000" b="1">
                <a:solidFill>
                  <a:schemeClr val="bg1">
                    <a:alpha val="34000"/>
                  </a:schemeClr>
                </a:solidFill>
                <a:effectLst>
                  <a:outerShdw blurRad="50800" dist="38100" dir="2700000" algn="tl" rotWithShape="0">
                    <a:prstClr val="black"/>
                  </a:outerShdw>
                </a:effectLst>
                <a:latin typeface="Arial" charset="0"/>
                <a:ea typeface="Arial" charset="0"/>
                <a:cs typeface="Arial" charset="0"/>
              </a:rPr>
              <a:t>60</a:t>
            </a:r>
          </a:p>
        </p:txBody>
      </p:sp>
      <p:sp>
        <p:nvSpPr>
          <p:cNvPr id="51" name="Triangle 50"/>
          <p:cNvSpPr/>
          <p:nvPr/>
        </p:nvSpPr>
        <p:spPr>
          <a:xfrm>
            <a:off x="322573" y="1987826"/>
            <a:ext cx="2336800" cy="2278509"/>
          </a:xfrm>
          <a:prstGeom prst="triangle">
            <a:avLst>
              <a:gd name="adj" fmla="val 41440"/>
            </a:avLst>
          </a:prstGeom>
          <a:noFill/>
          <a:ln>
            <a:noFill/>
          </a:ln>
          <a:effectLst>
            <a:glow rad="63500">
              <a:srgbClr val="FFC000">
                <a:alpha val="31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412299" y="1750615"/>
            <a:ext cx="5550984" cy="3029308"/>
          </a:xfrm>
          <a:custGeom>
            <a:avLst/>
            <a:gdLst>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Lst>
            <a:ahLst/>
            <a:cxnLst>
              <a:cxn ang="0">
                <a:pos x="connsiteX0" y="connsiteY0"/>
              </a:cxn>
              <a:cxn ang="0">
                <a:pos x="connsiteX1" y="connsiteY1"/>
              </a:cxn>
              <a:cxn ang="0">
                <a:pos x="connsiteX2" y="connsiteY2"/>
              </a:cxn>
            </a:cxnLst>
            <a:rect l="l" t="t" r="r" b="b"/>
            <a:pathLst>
              <a:path w="5658678" h="3154017">
                <a:moveTo>
                  <a:pt x="5658678" y="3154017"/>
                </a:moveTo>
                <a:cubicBezTo>
                  <a:pt x="4216287" y="1953341"/>
                  <a:pt x="2664929" y="621401"/>
                  <a:pt x="0" y="0"/>
                </a:cubicBezTo>
                <a:lnTo>
                  <a:pt x="0" y="0"/>
                </a:lnTo>
              </a:path>
            </a:pathLst>
          </a:custGeom>
          <a:noFill/>
          <a:ln w="25400">
            <a:solidFill>
              <a:schemeClr val="accent6">
                <a:lumMod val="75000"/>
              </a:schemeClr>
            </a:solidFill>
            <a:prstDash val="sys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500405">
            <a:off x="1877656" y="788779"/>
            <a:ext cx="1351939" cy="1635940"/>
          </a:xfrm>
          <a:custGeom>
            <a:avLst/>
            <a:gdLst>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2455350 w 2455350"/>
              <a:gd name="connsiteY0" fmla="*/ 2368698 h 2368698"/>
              <a:gd name="connsiteX1" fmla="*/ 0 w 2455350"/>
              <a:gd name="connsiteY1" fmla="*/ 0 h 2368698"/>
              <a:gd name="connsiteX2" fmla="*/ 0 w 2455350"/>
              <a:gd name="connsiteY2" fmla="*/ 0 h 2368698"/>
              <a:gd name="connsiteX0" fmla="*/ 2455350 w 2455350"/>
              <a:gd name="connsiteY0" fmla="*/ 2368698 h 2368698"/>
              <a:gd name="connsiteX1" fmla="*/ 0 w 2455350"/>
              <a:gd name="connsiteY1" fmla="*/ 0 h 2368698"/>
              <a:gd name="connsiteX2" fmla="*/ 0 w 2455350"/>
              <a:gd name="connsiteY2" fmla="*/ 0 h 2368698"/>
              <a:gd name="connsiteX0" fmla="*/ 2455350 w 2455350"/>
              <a:gd name="connsiteY0" fmla="*/ 2368698 h 2368698"/>
              <a:gd name="connsiteX1" fmla="*/ 0 w 2455350"/>
              <a:gd name="connsiteY1" fmla="*/ 0 h 2368698"/>
              <a:gd name="connsiteX2" fmla="*/ 0 w 2455350"/>
              <a:gd name="connsiteY2" fmla="*/ 0 h 2368698"/>
              <a:gd name="connsiteX0" fmla="*/ 2455350 w 2455350"/>
              <a:gd name="connsiteY0" fmla="*/ 2368698 h 2368698"/>
              <a:gd name="connsiteX1" fmla="*/ 0 w 2455350"/>
              <a:gd name="connsiteY1" fmla="*/ 0 h 2368698"/>
              <a:gd name="connsiteX2" fmla="*/ 0 w 2455350"/>
              <a:gd name="connsiteY2" fmla="*/ 0 h 2368698"/>
            </a:gdLst>
            <a:ahLst/>
            <a:cxnLst>
              <a:cxn ang="0">
                <a:pos x="connsiteX0" y="connsiteY0"/>
              </a:cxn>
              <a:cxn ang="0">
                <a:pos x="connsiteX1" y="connsiteY1"/>
              </a:cxn>
              <a:cxn ang="0">
                <a:pos x="connsiteX2" y="connsiteY2"/>
              </a:cxn>
            </a:cxnLst>
            <a:rect l="l" t="t" r="r" b="b"/>
            <a:pathLst>
              <a:path w="2455350" h="2368698">
                <a:moveTo>
                  <a:pt x="2455350" y="2368698"/>
                </a:moveTo>
                <a:cubicBezTo>
                  <a:pt x="1843393" y="773530"/>
                  <a:pt x="943364" y="360206"/>
                  <a:pt x="0" y="0"/>
                </a:cubicBezTo>
                <a:lnTo>
                  <a:pt x="0" y="0"/>
                </a:lnTo>
              </a:path>
            </a:pathLst>
          </a:custGeom>
          <a:noFill/>
          <a:ln w="25400">
            <a:solidFill>
              <a:srgbClr val="FF0000"/>
            </a:solidFill>
            <a:headEnd type="none" w="med"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147428" y="1139190"/>
            <a:ext cx="1239284" cy="678508"/>
          </a:xfrm>
          <a:prstGeom prst="rect">
            <a:avLst/>
          </a:prstGeom>
          <a:noFill/>
          <a:ln>
            <a:noFill/>
          </a:ln>
          <a:effectLst>
            <a:outerShdw blurRad="50800" dist="38100" dir="10800000" algn="r" rotWithShape="0">
              <a:prstClr val="black">
                <a:alpha val="40000"/>
              </a:prstClr>
            </a:outerShdw>
          </a:effectLst>
        </p:spPr>
      </p:pic>
      <p:cxnSp>
        <p:nvCxnSpPr>
          <p:cNvPr id="77" name="Straight Connector 76"/>
          <p:cNvCxnSpPr>
            <a:stCxn id="52" idx="2"/>
            <a:endCxn id="68" idx="1"/>
          </p:cNvCxnSpPr>
          <p:nvPr/>
        </p:nvCxnSpPr>
        <p:spPr>
          <a:xfrm flipH="1">
            <a:off x="102088" y="1735190"/>
            <a:ext cx="1232302" cy="33575"/>
          </a:xfrm>
          <a:prstGeom prst="line">
            <a:avLst/>
          </a:prstGeom>
          <a:ln w="22225">
            <a:solidFill>
              <a:schemeClr val="bg1"/>
            </a:solidFill>
          </a:ln>
          <a:effectLst>
            <a:outerShdw blurRad="50800" dist="38100" dir="10800000" algn="r" rotWithShape="0">
              <a:prstClr val="black"/>
            </a:outerShdw>
          </a:effectLst>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88" y="1269849"/>
            <a:ext cx="997832" cy="997832"/>
          </a:xfrm>
          <a:prstGeom prst="rect">
            <a:avLst/>
          </a:prstGeom>
          <a:ln>
            <a:noFill/>
          </a:ln>
          <a:effectLst>
            <a:outerShdw blurRad="50800" dist="38100" dir="10800000" algn="r" rotWithShape="0">
              <a:prstClr val="black"/>
            </a:outerShdw>
          </a:effectLst>
        </p:spPr>
      </p:pic>
      <p:sp>
        <p:nvSpPr>
          <p:cNvPr id="43" name="Triangle 42"/>
          <p:cNvSpPr/>
          <p:nvPr/>
        </p:nvSpPr>
        <p:spPr>
          <a:xfrm>
            <a:off x="177528" y="1846930"/>
            <a:ext cx="2039325" cy="2370842"/>
          </a:xfrm>
          <a:custGeom>
            <a:avLst/>
            <a:gdLst>
              <a:gd name="connsiteX0" fmla="*/ 0 w 2336800"/>
              <a:gd name="connsiteY0" fmla="*/ 2335524 h 2335524"/>
              <a:gd name="connsiteX1" fmla="*/ 57368 w 2336800"/>
              <a:gd name="connsiteY1" fmla="*/ 0 h 2335524"/>
              <a:gd name="connsiteX2" fmla="*/ 2336800 w 2336800"/>
              <a:gd name="connsiteY2" fmla="*/ 2335524 h 2335524"/>
              <a:gd name="connsiteX3" fmla="*/ 0 w 2336800"/>
              <a:gd name="connsiteY3" fmla="*/ 2335524 h 2335524"/>
              <a:gd name="connsiteX0" fmla="*/ 23912 w 2360712"/>
              <a:gd name="connsiteY0" fmla="*/ 2423577 h 2423577"/>
              <a:gd name="connsiteX1" fmla="*/ 0 w 2360712"/>
              <a:gd name="connsiteY1" fmla="*/ 0 h 2423577"/>
              <a:gd name="connsiteX2" fmla="*/ 2360712 w 2360712"/>
              <a:gd name="connsiteY2" fmla="*/ 2423577 h 2423577"/>
              <a:gd name="connsiteX3" fmla="*/ 23912 w 2360712"/>
              <a:gd name="connsiteY3" fmla="*/ 2423577 h 2423577"/>
              <a:gd name="connsiteX0" fmla="*/ 23912 w 2360712"/>
              <a:gd name="connsiteY0" fmla="*/ 2423577 h 2423577"/>
              <a:gd name="connsiteX1" fmla="*/ 0 w 2360712"/>
              <a:gd name="connsiteY1" fmla="*/ 0 h 2423577"/>
              <a:gd name="connsiteX2" fmla="*/ 172086 w 2360712"/>
              <a:gd name="connsiteY2" fmla="*/ 185855 h 2423577"/>
              <a:gd name="connsiteX3" fmla="*/ 2360712 w 2360712"/>
              <a:gd name="connsiteY3" fmla="*/ 2423577 h 2423577"/>
              <a:gd name="connsiteX4" fmla="*/ 23912 w 2360712"/>
              <a:gd name="connsiteY4" fmla="*/ 2423577 h 2423577"/>
              <a:gd name="connsiteX0" fmla="*/ 23912 w 2360712"/>
              <a:gd name="connsiteY0" fmla="*/ 2423577 h 2423577"/>
              <a:gd name="connsiteX1" fmla="*/ 0 w 2360712"/>
              <a:gd name="connsiteY1" fmla="*/ 0 h 2423577"/>
              <a:gd name="connsiteX2" fmla="*/ 172086 w 2360712"/>
              <a:gd name="connsiteY2" fmla="*/ 185855 h 2423577"/>
              <a:gd name="connsiteX3" fmla="*/ 2360712 w 2360712"/>
              <a:gd name="connsiteY3" fmla="*/ 2423577 h 2423577"/>
              <a:gd name="connsiteX4" fmla="*/ 23912 w 2360712"/>
              <a:gd name="connsiteY4" fmla="*/ 2423577 h 2423577"/>
              <a:gd name="connsiteX0" fmla="*/ 23912 w 2360712"/>
              <a:gd name="connsiteY0" fmla="*/ 2457150 h 2457150"/>
              <a:gd name="connsiteX1" fmla="*/ 0 w 2360712"/>
              <a:gd name="connsiteY1" fmla="*/ 33573 h 2457150"/>
              <a:gd name="connsiteX2" fmla="*/ 195792 w 2360712"/>
              <a:gd name="connsiteY2" fmla="*/ 39935 h 2457150"/>
              <a:gd name="connsiteX3" fmla="*/ 2360712 w 2360712"/>
              <a:gd name="connsiteY3" fmla="*/ 2457150 h 2457150"/>
              <a:gd name="connsiteX4" fmla="*/ 23912 w 2360712"/>
              <a:gd name="connsiteY4" fmla="*/ 2457150 h 2457150"/>
              <a:gd name="connsiteX0" fmla="*/ 23912 w 2360712"/>
              <a:gd name="connsiteY0" fmla="*/ 2423577 h 2423577"/>
              <a:gd name="connsiteX1" fmla="*/ 0 w 2360712"/>
              <a:gd name="connsiteY1" fmla="*/ 0 h 2423577"/>
              <a:gd name="connsiteX2" fmla="*/ 195792 w 2360712"/>
              <a:gd name="connsiteY2" fmla="*/ 6362 h 2423577"/>
              <a:gd name="connsiteX3" fmla="*/ 2360712 w 2360712"/>
              <a:gd name="connsiteY3" fmla="*/ 2423577 h 2423577"/>
              <a:gd name="connsiteX4" fmla="*/ 23912 w 2360712"/>
              <a:gd name="connsiteY4" fmla="*/ 2423577 h 2423577"/>
              <a:gd name="connsiteX0" fmla="*/ 23912 w 2360712"/>
              <a:gd name="connsiteY0" fmla="*/ 2477064 h 2477064"/>
              <a:gd name="connsiteX1" fmla="*/ 0 w 2360712"/>
              <a:gd name="connsiteY1" fmla="*/ 53487 h 2477064"/>
              <a:gd name="connsiteX2" fmla="*/ 229658 w 2360712"/>
              <a:gd name="connsiteY2" fmla="*/ 0 h 2477064"/>
              <a:gd name="connsiteX3" fmla="*/ 2360712 w 2360712"/>
              <a:gd name="connsiteY3" fmla="*/ 2477064 h 2477064"/>
              <a:gd name="connsiteX4" fmla="*/ 23912 w 2360712"/>
              <a:gd name="connsiteY4" fmla="*/ 2477064 h 2477064"/>
              <a:gd name="connsiteX0" fmla="*/ 0 w 2445797"/>
              <a:gd name="connsiteY0" fmla="*/ 2491701 h 2491701"/>
              <a:gd name="connsiteX1" fmla="*/ 85085 w 2445797"/>
              <a:gd name="connsiteY1" fmla="*/ 53487 h 2491701"/>
              <a:gd name="connsiteX2" fmla="*/ 314743 w 2445797"/>
              <a:gd name="connsiteY2" fmla="*/ 0 h 2491701"/>
              <a:gd name="connsiteX3" fmla="*/ 2445797 w 2445797"/>
              <a:gd name="connsiteY3" fmla="*/ 2477064 h 2491701"/>
              <a:gd name="connsiteX4" fmla="*/ 0 w 2445797"/>
              <a:gd name="connsiteY4" fmla="*/ 2491701 h 2491701"/>
              <a:gd name="connsiteX0" fmla="*/ 0 w 1989177"/>
              <a:gd name="connsiteY0" fmla="*/ 2491701 h 2491701"/>
              <a:gd name="connsiteX1" fmla="*/ 85085 w 1989177"/>
              <a:gd name="connsiteY1" fmla="*/ 53487 h 2491701"/>
              <a:gd name="connsiteX2" fmla="*/ 314743 w 1989177"/>
              <a:gd name="connsiteY2" fmla="*/ 0 h 2491701"/>
              <a:gd name="connsiteX3" fmla="*/ 1989177 w 1989177"/>
              <a:gd name="connsiteY3" fmla="*/ 2448210 h 2491701"/>
              <a:gd name="connsiteX4" fmla="*/ 0 w 1989177"/>
              <a:gd name="connsiteY4" fmla="*/ 2491701 h 2491701"/>
              <a:gd name="connsiteX0" fmla="*/ 107466 w 1904092"/>
              <a:gd name="connsiteY0" fmla="*/ 2613381 h 2613381"/>
              <a:gd name="connsiteX1" fmla="*/ 0 w 1904092"/>
              <a:gd name="connsiteY1" fmla="*/ 53487 h 2613381"/>
              <a:gd name="connsiteX2" fmla="*/ 229658 w 1904092"/>
              <a:gd name="connsiteY2" fmla="*/ 0 h 2613381"/>
              <a:gd name="connsiteX3" fmla="*/ 1904092 w 1904092"/>
              <a:gd name="connsiteY3" fmla="*/ 2448210 h 2613381"/>
              <a:gd name="connsiteX4" fmla="*/ 107466 w 1904092"/>
              <a:gd name="connsiteY4" fmla="*/ 2613381 h 2613381"/>
              <a:gd name="connsiteX0" fmla="*/ 107466 w 2096642"/>
              <a:gd name="connsiteY0" fmla="*/ 2613381 h 2618562"/>
              <a:gd name="connsiteX1" fmla="*/ 0 w 2096642"/>
              <a:gd name="connsiteY1" fmla="*/ 53487 h 2618562"/>
              <a:gd name="connsiteX2" fmla="*/ 229658 w 2096642"/>
              <a:gd name="connsiteY2" fmla="*/ 0 h 2618562"/>
              <a:gd name="connsiteX3" fmla="*/ 2096642 w 2096642"/>
              <a:gd name="connsiteY3" fmla="*/ 2618562 h 2618562"/>
              <a:gd name="connsiteX4" fmla="*/ 107466 w 2096642"/>
              <a:gd name="connsiteY4" fmla="*/ 2613381 h 261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642" h="2618562">
                <a:moveTo>
                  <a:pt x="107466" y="2613381"/>
                </a:moveTo>
                <a:lnTo>
                  <a:pt x="0" y="53487"/>
                </a:lnTo>
                <a:lnTo>
                  <a:pt x="229658" y="0"/>
                </a:lnTo>
                <a:lnTo>
                  <a:pt x="2096642" y="2618562"/>
                </a:lnTo>
                <a:lnTo>
                  <a:pt x="107466" y="2613381"/>
                </a:lnTo>
                <a:close/>
              </a:path>
            </a:pathLst>
          </a:custGeom>
          <a:gradFill>
            <a:gsLst>
              <a:gs pos="0">
                <a:schemeClr val="bg1">
                  <a:lumMod val="85000"/>
                  <a:alpha val="65000"/>
                </a:schemeClr>
              </a:gs>
              <a:gs pos="74000">
                <a:srgbClr val="FFFF00">
                  <a:alpha val="69000"/>
                </a:srgb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227473" y="4228466"/>
            <a:ext cx="2033643" cy="1283249"/>
            <a:chOff x="253477" y="4266335"/>
            <a:chExt cx="2474993" cy="1561745"/>
          </a:xfrm>
          <a:effectLst>
            <a:outerShdw blurRad="63500" sx="102000" sy="102000" algn="ctr" rotWithShape="0">
              <a:prstClr val="black">
                <a:alpha val="40000"/>
              </a:prstClr>
            </a:outerShdw>
          </a:effectLst>
        </p:grpSpPr>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2573" y="4266335"/>
              <a:ext cx="2336800" cy="1560982"/>
            </a:xfrm>
            <a:prstGeom prst="rect">
              <a:avLst/>
            </a:prstGeom>
            <a:ln w="22225">
              <a:solidFill>
                <a:srgbClr val="FFC000"/>
              </a:solidFill>
            </a:ln>
            <a:effectLst>
              <a:outerShdw blurRad="50800" dist="38100" dir="2700000" algn="tl" rotWithShape="0">
                <a:prstClr val="black">
                  <a:alpha val="40000"/>
                </a:prstClr>
              </a:outerShdw>
            </a:effectLst>
          </p:spPr>
        </p:pic>
        <p:sp>
          <p:nvSpPr>
            <p:cNvPr id="49" name="TextBox 48"/>
            <p:cNvSpPr txBox="1"/>
            <p:nvPr/>
          </p:nvSpPr>
          <p:spPr>
            <a:xfrm>
              <a:off x="253477" y="5544061"/>
              <a:ext cx="2474993" cy="284019"/>
            </a:xfrm>
            <a:prstGeom prst="rect">
              <a:avLst/>
            </a:prstGeom>
            <a:noFill/>
            <a:effectLst/>
          </p:spPr>
          <p:txBody>
            <a:bodyPr wrap="square" rtlCol="0">
              <a:spAutoFit/>
            </a:bodyPr>
            <a:lstStyle>
              <a:defPPr>
                <a:defRPr lang="en-US"/>
              </a:defPPr>
              <a:lvl1pPr algn="ctr">
                <a:lnSpc>
                  <a:spcPct val="85000"/>
                </a:lnSpc>
                <a:defRPr b="1">
                  <a:solidFill>
                    <a:schemeClr val="accent1">
                      <a:lumMod val="75000"/>
                    </a:schemeClr>
                  </a:solidFill>
                  <a:effectLst>
                    <a:outerShdw blurRad="50800" dist="38100" dir="2700000" algn="tl" rotWithShape="0">
                      <a:prstClr val="black"/>
                    </a:outerShdw>
                  </a:effectLst>
                  <a:latin typeface="Arial" charset="0"/>
                  <a:ea typeface="Arial" charset="0"/>
                  <a:cs typeface="Arial" charset="0"/>
                </a:defRPr>
              </a:lvl1pPr>
            </a:lstStyle>
            <a:p>
              <a:r>
                <a:rPr lang="en-US" sz="1200">
                  <a:solidFill>
                    <a:schemeClr val="bg1"/>
                  </a:solidFill>
                </a:rPr>
                <a:t>Sectors 62 &amp; 63</a:t>
              </a:r>
            </a:p>
          </p:txBody>
        </p:sp>
        <p:sp>
          <p:nvSpPr>
            <p:cNvPr id="53" name="TextBox 52"/>
            <p:cNvSpPr txBox="1"/>
            <p:nvPr/>
          </p:nvSpPr>
          <p:spPr>
            <a:xfrm>
              <a:off x="253477" y="4283601"/>
              <a:ext cx="2474993" cy="284019"/>
            </a:xfrm>
            <a:prstGeom prst="rect">
              <a:avLst/>
            </a:prstGeom>
            <a:noFill/>
            <a:effectLst/>
          </p:spPr>
          <p:txBody>
            <a:bodyPr wrap="square" rtlCol="0">
              <a:spAutoFit/>
            </a:bodyPr>
            <a:lstStyle>
              <a:defPPr>
                <a:defRPr lang="en-US"/>
              </a:defPPr>
              <a:lvl1pPr algn="ctr">
                <a:lnSpc>
                  <a:spcPct val="85000"/>
                </a:lnSpc>
                <a:defRPr b="1">
                  <a:solidFill>
                    <a:schemeClr val="accent1">
                      <a:lumMod val="75000"/>
                    </a:schemeClr>
                  </a:solidFill>
                  <a:effectLst>
                    <a:outerShdw blurRad="50800" dist="38100" dir="2700000" algn="tl" rotWithShape="0">
                      <a:prstClr val="black"/>
                    </a:outerShdw>
                  </a:effectLst>
                  <a:latin typeface="Arial" charset="0"/>
                  <a:ea typeface="Arial" charset="0"/>
                  <a:cs typeface="Arial" charset="0"/>
                </a:defRPr>
              </a:lvl1pPr>
            </a:lstStyle>
            <a:p>
              <a:r>
                <a:rPr lang="en-US" sz="1200">
                  <a:solidFill>
                    <a:schemeClr val="bg1"/>
                  </a:solidFill>
                </a:rPr>
                <a:t>Miami ARTCC (ZMA)</a:t>
              </a:r>
            </a:p>
          </p:txBody>
        </p:sp>
        <p:sp>
          <p:nvSpPr>
            <p:cNvPr id="103" name="TextBox 102"/>
            <p:cNvSpPr txBox="1"/>
            <p:nvPr/>
          </p:nvSpPr>
          <p:spPr>
            <a:xfrm>
              <a:off x="253477" y="5290875"/>
              <a:ext cx="2474993" cy="303403"/>
            </a:xfrm>
            <a:prstGeom prst="rect">
              <a:avLst/>
            </a:prstGeom>
            <a:noFill/>
            <a:effectLst/>
          </p:spPr>
          <p:txBody>
            <a:bodyPr wrap="square" rtlCol="0">
              <a:spAutoFit/>
            </a:bodyPr>
            <a:lstStyle>
              <a:defPPr>
                <a:defRPr lang="en-US"/>
              </a:defPPr>
              <a:lvl1pPr algn="ctr">
                <a:lnSpc>
                  <a:spcPct val="85000"/>
                </a:lnSpc>
                <a:defRPr b="1">
                  <a:solidFill>
                    <a:schemeClr val="accent1">
                      <a:lumMod val="75000"/>
                    </a:schemeClr>
                  </a:solidFill>
                  <a:effectLst>
                    <a:outerShdw blurRad="50800" dist="38100" dir="2700000" algn="tl" rotWithShape="0">
                      <a:prstClr val="black"/>
                    </a:outerShdw>
                  </a:effectLst>
                  <a:latin typeface="Arial" charset="0"/>
                  <a:ea typeface="Arial" charset="0"/>
                  <a:cs typeface="Arial" charset="0"/>
                </a:defRPr>
              </a:lvl1pPr>
            </a:lstStyle>
            <a:p>
              <a:r>
                <a:rPr lang="en-US" sz="1200" b="0" i="1">
                  <a:solidFill>
                    <a:schemeClr val="bg1"/>
                  </a:solidFill>
                </a:rPr>
                <a:t>Example</a:t>
              </a:r>
            </a:p>
          </p:txBody>
        </p:sp>
      </p:grpSp>
      <p:sp>
        <p:nvSpPr>
          <p:cNvPr id="80" name="Rectangle 79"/>
          <p:cNvSpPr/>
          <p:nvPr/>
        </p:nvSpPr>
        <p:spPr>
          <a:xfrm>
            <a:off x="149951" y="1677705"/>
            <a:ext cx="234849" cy="219953"/>
          </a:xfrm>
          <a:custGeom>
            <a:avLst/>
            <a:gdLst>
              <a:gd name="connsiteX0" fmla="*/ 0 w 234849"/>
              <a:gd name="connsiteY0" fmla="*/ 0 h 203020"/>
              <a:gd name="connsiteX1" fmla="*/ 234849 w 234849"/>
              <a:gd name="connsiteY1" fmla="*/ 0 h 203020"/>
              <a:gd name="connsiteX2" fmla="*/ 234849 w 234849"/>
              <a:gd name="connsiteY2" fmla="*/ 203020 h 203020"/>
              <a:gd name="connsiteX3" fmla="*/ 0 w 234849"/>
              <a:gd name="connsiteY3" fmla="*/ 203020 h 203020"/>
              <a:gd name="connsiteX4" fmla="*/ 0 w 234849"/>
              <a:gd name="connsiteY4" fmla="*/ 0 h 203020"/>
              <a:gd name="connsiteX0" fmla="*/ 0 w 258555"/>
              <a:gd name="connsiteY0" fmla="*/ 0 h 203020"/>
              <a:gd name="connsiteX1" fmla="*/ 234849 w 258555"/>
              <a:gd name="connsiteY1" fmla="*/ 0 h 203020"/>
              <a:gd name="connsiteX2" fmla="*/ 258555 w 258555"/>
              <a:gd name="connsiteY2" fmla="*/ 70940 h 203020"/>
              <a:gd name="connsiteX3" fmla="*/ 0 w 258555"/>
              <a:gd name="connsiteY3" fmla="*/ 203020 h 203020"/>
              <a:gd name="connsiteX4" fmla="*/ 0 w 258555"/>
              <a:gd name="connsiteY4" fmla="*/ 0 h 203020"/>
              <a:gd name="connsiteX0" fmla="*/ 0 w 234849"/>
              <a:gd name="connsiteY0" fmla="*/ 0 h 203020"/>
              <a:gd name="connsiteX1" fmla="*/ 234849 w 234849"/>
              <a:gd name="connsiteY1" fmla="*/ 0 h 203020"/>
              <a:gd name="connsiteX2" fmla="*/ 224688 w 234849"/>
              <a:gd name="connsiteY2" fmla="*/ 172540 h 203020"/>
              <a:gd name="connsiteX3" fmla="*/ 0 w 234849"/>
              <a:gd name="connsiteY3" fmla="*/ 203020 h 203020"/>
              <a:gd name="connsiteX4" fmla="*/ 0 w 234849"/>
              <a:gd name="connsiteY4" fmla="*/ 0 h 203020"/>
              <a:gd name="connsiteX0" fmla="*/ 0 w 234849"/>
              <a:gd name="connsiteY0" fmla="*/ 0 h 203020"/>
              <a:gd name="connsiteX1" fmla="*/ 234849 w 234849"/>
              <a:gd name="connsiteY1" fmla="*/ 0 h 203020"/>
              <a:gd name="connsiteX2" fmla="*/ 224688 w 234849"/>
              <a:gd name="connsiteY2" fmla="*/ 169153 h 203020"/>
              <a:gd name="connsiteX3" fmla="*/ 0 w 234849"/>
              <a:gd name="connsiteY3" fmla="*/ 203020 h 203020"/>
              <a:gd name="connsiteX4" fmla="*/ 0 w 234849"/>
              <a:gd name="connsiteY4" fmla="*/ 0 h 203020"/>
              <a:gd name="connsiteX0" fmla="*/ 0 w 234849"/>
              <a:gd name="connsiteY0" fmla="*/ 0 h 219953"/>
              <a:gd name="connsiteX1" fmla="*/ 234849 w 234849"/>
              <a:gd name="connsiteY1" fmla="*/ 0 h 219953"/>
              <a:gd name="connsiteX2" fmla="*/ 224688 w 234849"/>
              <a:gd name="connsiteY2" fmla="*/ 169153 h 219953"/>
              <a:gd name="connsiteX3" fmla="*/ 0 w 234849"/>
              <a:gd name="connsiteY3" fmla="*/ 219953 h 219953"/>
              <a:gd name="connsiteX4" fmla="*/ 0 w 234849"/>
              <a:gd name="connsiteY4" fmla="*/ 0 h 2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49" h="219953">
                <a:moveTo>
                  <a:pt x="0" y="0"/>
                </a:moveTo>
                <a:lnTo>
                  <a:pt x="234849" y="0"/>
                </a:lnTo>
                <a:lnTo>
                  <a:pt x="224688" y="169153"/>
                </a:lnTo>
                <a:lnTo>
                  <a:pt x="0" y="219953"/>
                </a:lnTo>
                <a:lnTo>
                  <a:pt x="0" y="0"/>
                </a:lnTo>
                <a:close/>
              </a:path>
            </a:pathLst>
          </a:custGeom>
          <a:solidFill>
            <a:srgbClr val="FFFF00">
              <a:alpha val="12000"/>
            </a:srgb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0AF9722-6809-5E40-BB26-6E70F4D3F711}"/>
              </a:ext>
            </a:extLst>
          </p:cNvPr>
          <p:cNvSpPr/>
          <p:nvPr/>
        </p:nvSpPr>
        <p:spPr>
          <a:xfrm>
            <a:off x="7543801" y="682451"/>
            <a:ext cx="1542570" cy="50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 bIns="18288" rtlCol="0" anchor="t">
            <a:spAutoFit/>
          </a:bodyPr>
          <a:lstStyle/>
          <a:p>
            <a:pPr marL="115888" indent="-115888">
              <a:lnSpc>
                <a:spcPct val="85000"/>
              </a:lnSpc>
              <a:spcBef>
                <a:spcPts val="300"/>
              </a:spcBef>
              <a:buFont typeface="Arial" charset="0"/>
              <a:buChar char="•"/>
            </a:pPr>
            <a:r>
              <a:rPr lang="en-US" sz="1100">
                <a:solidFill>
                  <a:schemeClr val="bg1"/>
                </a:solidFill>
              </a:rPr>
              <a:t>SBA in Caribbean in an operational context </a:t>
            </a:r>
            <a:endParaRPr lang="en-US" sz="1100">
              <a:solidFill>
                <a:schemeClr val="bg1"/>
              </a:solidFill>
              <a:latin typeface="Arial" charset="0"/>
              <a:ea typeface="Arial" charset="0"/>
              <a:cs typeface="Arial" charset="0"/>
            </a:endParaRPr>
          </a:p>
          <a:p>
            <a:pPr marL="115888" indent="-115888">
              <a:lnSpc>
                <a:spcPct val="85000"/>
              </a:lnSpc>
              <a:spcBef>
                <a:spcPts val="300"/>
              </a:spcBef>
              <a:buFont typeface="Arial" charset="0"/>
              <a:buChar char="•"/>
            </a:pPr>
            <a:r>
              <a:rPr lang="en-US" sz="1100">
                <a:solidFill>
                  <a:schemeClr val="bg1"/>
                </a:solidFill>
              </a:rPr>
              <a:t>Short term, 1 year </a:t>
            </a:r>
            <a:endParaRPr lang="en-US" sz="1100">
              <a:solidFill>
                <a:schemeClr val="bg1"/>
              </a:solidFill>
              <a:latin typeface="Arial" charset="0"/>
              <a:ea typeface="Arial" charset="0"/>
              <a:cs typeface="Arial" charset="0"/>
            </a:endParaRPr>
          </a:p>
        </p:txBody>
      </p:sp>
      <p:sp>
        <p:nvSpPr>
          <p:cNvPr id="8" name="object 6">
            <a:extLst>
              <a:ext uri="{FF2B5EF4-FFF2-40B4-BE49-F238E27FC236}">
                <a16:creationId xmlns:a16="http://schemas.microsoft.com/office/drawing/2014/main" id="{60759525-4894-42AE-95A6-DEBD3E6E7B64}"/>
              </a:ext>
            </a:extLst>
          </p:cNvPr>
          <p:cNvSpPr txBox="1"/>
          <p:nvPr/>
        </p:nvSpPr>
        <p:spPr>
          <a:xfrm>
            <a:off x="8643110" y="6350110"/>
            <a:ext cx="272289" cy="179536"/>
          </a:xfrm>
          <a:prstGeom prst="rect">
            <a:avLst/>
          </a:prstGeom>
        </p:spPr>
        <p:txBody>
          <a:bodyPr vert="horz" wrap="square" lIns="0" tIns="0" rIns="0" bIns="0" rtlCol="0">
            <a:spAutoFit/>
          </a:bodyPr>
          <a:lstStyle/>
          <a:p>
            <a:pPr marL="25400">
              <a:lnSpc>
                <a:spcPts val="1425"/>
              </a:lnSpc>
            </a:pPr>
            <a:fld id="{81D60167-4931-47E6-BA6A-407CBD079E47}" type="slidenum">
              <a:rPr sz="1200" b="1" spc="-5" dirty="0">
                <a:solidFill>
                  <a:srgbClr val="FFFFFF"/>
                </a:solidFill>
                <a:latin typeface="Arial"/>
                <a:cs typeface="Arial"/>
              </a:rPr>
              <a:t>5</a:t>
            </a:fld>
            <a:endParaRPr sz="1200">
              <a:latin typeface="Arial"/>
              <a:cs typeface="Arial"/>
            </a:endParaRPr>
          </a:p>
        </p:txBody>
      </p:sp>
      <p:sp>
        <p:nvSpPr>
          <p:cNvPr id="67" name="Freeform 66"/>
          <p:cNvSpPr/>
          <p:nvPr/>
        </p:nvSpPr>
        <p:spPr>
          <a:xfrm rot="841823">
            <a:off x="3616992" y="1906504"/>
            <a:ext cx="1586306" cy="1187550"/>
          </a:xfrm>
          <a:custGeom>
            <a:avLst/>
            <a:gdLst>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5658678 w 5658678"/>
              <a:gd name="connsiteY0" fmla="*/ 3154017 h 3154017"/>
              <a:gd name="connsiteX1" fmla="*/ 0 w 5658678"/>
              <a:gd name="connsiteY1" fmla="*/ 0 h 3154017"/>
              <a:gd name="connsiteX2" fmla="*/ 0 w 5658678"/>
              <a:gd name="connsiteY2" fmla="*/ 0 h 3154017"/>
              <a:gd name="connsiteX0" fmla="*/ 2455350 w 2455350"/>
              <a:gd name="connsiteY0" fmla="*/ 2368698 h 2368698"/>
              <a:gd name="connsiteX1" fmla="*/ 0 w 2455350"/>
              <a:gd name="connsiteY1" fmla="*/ 0 h 2368698"/>
              <a:gd name="connsiteX2" fmla="*/ 0 w 2455350"/>
              <a:gd name="connsiteY2" fmla="*/ 0 h 2368698"/>
              <a:gd name="connsiteX0" fmla="*/ 2455350 w 2455350"/>
              <a:gd name="connsiteY0" fmla="*/ 2368698 h 2368698"/>
              <a:gd name="connsiteX1" fmla="*/ 0 w 2455350"/>
              <a:gd name="connsiteY1" fmla="*/ 0 h 2368698"/>
              <a:gd name="connsiteX2" fmla="*/ 0 w 2455350"/>
              <a:gd name="connsiteY2" fmla="*/ 0 h 2368698"/>
              <a:gd name="connsiteX0" fmla="*/ 2455350 w 2455350"/>
              <a:gd name="connsiteY0" fmla="*/ 2368698 h 2368698"/>
              <a:gd name="connsiteX1" fmla="*/ 0 w 2455350"/>
              <a:gd name="connsiteY1" fmla="*/ 0 h 2368698"/>
              <a:gd name="connsiteX2" fmla="*/ 0 w 2455350"/>
              <a:gd name="connsiteY2" fmla="*/ 0 h 2368698"/>
              <a:gd name="connsiteX0" fmla="*/ 2455350 w 2455350"/>
              <a:gd name="connsiteY0" fmla="*/ 2368698 h 2368698"/>
              <a:gd name="connsiteX1" fmla="*/ 0 w 2455350"/>
              <a:gd name="connsiteY1" fmla="*/ 0 h 2368698"/>
              <a:gd name="connsiteX2" fmla="*/ 0 w 2455350"/>
              <a:gd name="connsiteY2" fmla="*/ 0 h 2368698"/>
            </a:gdLst>
            <a:ahLst/>
            <a:cxnLst>
              <a:cxn ang="0">
                <a:pos x="connsiteX0" y="connsiteY0"/>
              </a:cxn>
              <a:cxn ang="0">
                <a:pos x="connsiteX1" y="connsiteY1"/>
              </a:cxn>
              <a:cxn ang="0">
                <a:pos x="connsiteX2" y="connsiteY2"/>
              </a:cxn>
            </a:cxnLst>
            <a:rect l="l" t="t" r="r" b="b"/>
            <a:pathLst>
              <a:path w="2455350" h="2368698">
                <a:moveTo>
                  <a:pt x="2455350" y="2368698"/>
                </a:moveTo>
                <a:cubicBezTo>
                  <a:pt x="1843393" y="773530"/>
                  <a:pt x="943364" y="360206"/>
                  <a:pt x="0" y="0"/>
                </a:cubicBezTo>
                <a:lnTo>
                  <a:pt x="0" y="0"/>
                </a:lnTo>
              </a:path>
            </a:pathLst>
          </a:custGeom>
          <a:noFill/>
          <a:ln w="25400">
            <a:solidFill>
              <a:srgbClr val="FF0000"/>
            </a:solidFill>
            <a:headEnd type="none" w="med"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972834" y="4800600"/>
            <a:ext cx="117580" cy="117580"/>
          </a:xfrm>
          <a:prstGeom prst="ellipse">
            <a:avLst/>
          </a:prstGeom>
          <a:solidFill>
            <a:srgbClr val="0F76BC"/>
          </a:solidFill>
          <a:ln>
            <a:solidFill>
              <a:schemeClr val="bg1"/>
            </a:solidFill>
          </a:ln>
          <a:effectLst>
            <a:outerShdw blurRad="50800" dist="38100" dir="10800000" algn="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2824340">
            <a:off x="4407475" y="2858043"/>
            <a:ext cx="729112" cy="524960"/>
          </a:xfrm>
          <a:prstGeom prst="rect">
            <a:avLst/>
          </a:prstGeom>
          <a:effectLst>
            <a:outerShdw blurRad="63500" dist="38100" dir="2700000" algn="tl" rotWithShape="0">
              <a:prstClr val="black">
                <a:alpha val="81000"/>
              </a:prstClr>
            </a:outerShdw>
          </a:effectLst>
        </p:spPr>
      </p:pic>
      <p:sp>
        <p:nvSpPr>
          <p:cNvPr id="79" name="Rectangle 78">
            <a:extLst>
              <a:ext uri="{FF2B5EF4-FFF2-40B4-BE49-F238E27FC236}">
                <a16:creationId xmlns:a16="http://schemas.microsoft.com/office/drawing/2014/main" id="{70AF9722-6809-5E40-BB26-6E70F4D3F711}"/>
              </a:ext>
            </a:extLst>
          </p:cNvPr>
          <p:cNvSpPr/>
          <p:nvPr/>
        </p:nvSpPr>
        <p:spPr>
          <a:xfrm>
            <a:off x="7544756" y="1266533"/>
            <a:ext cx="1541579"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 bIns="18288" rtlCol="0" anchor="t">
            <a:spAutoFit/>
          </a:bodyPr>
          <a:lstStyle/>
          <a:p>
            <a:pPr marL="115888" indent="-115888">
              <a:lnSpc>
                <a:spcPct val="85000"/>
              </a:lnSpc>
              <a:spcBef>
                <a:spcPts val="300"/>
              </a:spcBef>
              <a:buFont typeface="Arial" charset="0"/>
              <a:buChar char="•"/>
            </a:pPr>
            <a:r>
              <a:rPr lang="en-US" sz="1100">
                <a:solidFill>
                  <a:schemeClr val="bg1"/>
                </a:solidFill>
              </a:rPr>
              <a:t>Operations and ATC acceptance</a:t>
            </a:r>
          </a:p>
          <a:p>
            <a:pPr marL="115888" indent="-115888">
              <a:lnSpc>
                <a:spcPct val="85000"/>
              </a:lnSpc>
              <a:spcBef>
                <a:spcPts val="300"/>
              </a:spcBef>
              <a:buFont typeface="Arial" charset="0"/>
              <a:buChar char="•"/>
            </a:pPr>
            <a:r>
              <a:rPr lang="en-US" sz="1100">
                <a:solidFill>
                  <a:schemeClr val="bg1"/>
                </a:solidFill>
              </a:rPr>
              <a:t>Route structure (e.g., ops for optimization)</a:t>
            </a:r>
          </a:p>
          <a:p>
            <a:pPr marL="115888" indent="-115888">
              <a:lnSpc>
                <a:spcPct val="85000"/>
              </a:lnSpc>
              <a:spcBef>
                <a:spcPts val="300"/>
              </a:spcBef>
              <a:buFont typeface="Arial" charset="0"/>
              <a:buChar char="•"/>
            </a:pPr>
            <a:r>
              <a:rPr lang="en-US" sz="1100">
                <a:solidFill>
                  <a:schemeClr val="bg1"/>
                </a:solidFill>
              </a:rPr>
              <a:t>SBA tech performance</a:t>
            </a:r>
          </a:p>
          <a:p>
            <a:pPr marL="115888" indent="-115888">
              <a:lnSpc>
                <a:spcPct val="85000"/>
              </a:lnSpc>
              <a:spcBef>
                <a:spcPts val="300"/>
              </a:spcBef>
              <a:buFont typeface="Arial" charset="0"/>
              <a:buChar char="•"/>
            </a:pPr>
            <a:r>
              <a:rPr lang="en-US" sz="1100">
                <a:solidFill>
                  <a:schemeClr val="bg1"/>
                </a:solidFill>
              </a:rPr>
              <a:t>Benefits</a:t>
            </a:r>
          </a:p>
        </p:txBody>
      </p:sp>
      <p:sp>
        <p:nvSpPr>
          <p:cNvPr id="94" name="Rectangle 93">
            <a:extLst>
              <a:ext uri="{FF2B5EF4-FFF2-40B4-BE49-F238E27FC236}">
                <a16:creationId xmlns:a16="http://schemas.microsoft.com/office/drawing/2014/main" id="{70AF9722-6809-5E40-BB26-6E70F4D3F711}"/>
              </a:ext>
            </a:extLst>
          </p:cNvPr>
          <p:cNvSpPr/>
          <p:nvPr/>
        </p:nvSpPr>
        <p:spPr>
          <a:xfrm>
            <a:off x="7543800" y="2359217"/>
            <a:ext cx="1542570" cy="650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 bIns="18288" rtlCol="0" anchor="t">
            <a:spAutoFit/>
          </a:bodyPr>
          <a:lstStyle/>
          <a:p>
            <a:pPr marL="115888" indent="-115888">
              <a:lnSpc>
                <a:spcPct val="85000"/>
              </a:lnSpc>
              <a:spcBef>
                <a:spcPts val="300"/>
              </a:spcBef>
              <a:buFont typeface="Arial" charset="0"/>
              <a:buChar char="•"/>
            </a:pPr>
            <a:r>
              <a:rPr lang="en-US" sz="1100">
                <a:solidFill>
                  <a:schemeClr val="bg1"/>
                </a:solidFill>
              </a:rPr>
              <a:t>Continued use in Caribbean</a:t>
            </a:r>
          </a:p>
          <a:p>
            <a:pPr marL="115888" indent="-115888">
              <a:lnSpc>
                <a:spcPct val="85000"/>
              </a:lnSpc>
              <a:spcBef>
                <a:spcPts val="300"/>
              </a:spcBef>
              <a:buFont typeface="Arial" charset="0"/>
              <a:buChar char="•"/>
            </a:pPr>
            <a:r>
              <a:rPr lang="en-US" sz="1100">
                <a:solidFill>
                  <a:schemeClr val="bg1"/>
                </a:solidFill>
              </a:rPr>
              <a:t>Expansion to other geographic areas</a:t>
            </a:r>
          </a:p>
        </p:txBody>
      </p:sp>
      <p:grpSp>
        <p:nvGrpSpPr>
          <p:cNvPr id="31" name="Group 30">
            <a:extLst>
              <a:ext uri="{FF2B5EF4-FFF2-40B4-BE49-F238E27FC236}">
                <a16:creationId xmlns:a16="http://schemas.microsoft.com/office/drawing/2014/main" id="{36B4029A-EE5E-DD41-832C-FF5F2DA14BC8}"/>
              </a:ext>
            </a:extLst>
          </p:cNvPr>
          <p:cNvGrpSpPr/>
          <p:nvPr/>
        </p:nvGrpSpPr>
        <p:grpSpPr>
          <a:xfrm>
            <a:off x="7354467" y="2247409"/>
            <a:ext cx="1789533" cy="146594"/>
            <a:chOff x="7354467" y="2247409"/>
            <a:chExt cx="1789533" cy="146594"/>
          </a:xfrm>
        </p:grpSpPr>
        <p:cxnSp>
          <p:nvCxnSpPr>
            <p:cNvPr id="88" name="Straight Connector 87"/>
            <p:cNvCxnSpPr/>
            <p:nvPr/>
          </p:nvCxnSpPr>
          <p:spPr>
            <a:xfrm>
              <a:off x="7505027" y="2318933"/>
              <a:ext cx="163897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354467" y="2247409"/>
              <a:ext cx="146594" cy="146594"/>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Arial" charset="0"/>
                  <a:ea typeface="Arial" charset="0"/>
                  <a:cs typeface="Arial" charset="0"/>
                </a:rPr>
                <a:t>3</a:t>
              </a:r>
            </a:p>
          </p:txBody>
        </p:sp>
      </p:grpSp>
      <p:grpSp>
        <p:nvGrpSpPr>
          <p:cNvPr id="34" name="Group 33"/>
          <p:cNvGrpSpPr/>
          <p:nvPr/>
        </p:nvGrpSpPr>
        <p:grpSpPr>
          <a:xfrm>
            <a:off x="5835268" y="544149"/>
            <a:ext cx="1520327" cy="1613680"/>
            <a:chOff x="6502359" y="1135397"/>
            <a:chExt cx="1447800" cy="1536700"/>
          </a:xfrm>
        </p:grpSpPr>
        <p:grpSp>
          <p:nvGrpSpPr>
            <p:cNvPr id="98" name="Group 97"/>
            <p:cNvGrpSpPr/>
            <p:nvPr/>
          </p:nvGrpSpPr>
          <p:grpSpPr>
            <a:xfrm>
              <a:off x="6502359" y="1135397"/>
              <a:ext cx="1447800" cy="1536700"/>
              <a:chOff x="6567567" y="1624999"/>
              <a:chExt cx="1941286" cy="2060486"/>
            </a:xfrm>
          </p:grpSpPr>
          <p:pic>
            <p:nvPicPr>
              <p:cNvPr id="69" name="Picture 6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67567" y="1624999"/>
                <a:ext cx="1941286" cy="2060486"/>
              </a:xfrm>
              <a:prstGeom prst="rect">
                <a:avLst/>
              </a:prstGeom>
            </p:spPr>
          </p:pic>
          <p:grpSp>
            <p:nvGrpSpPr>
              <p:cNvPr id="82" name="Group 81"/>
              <p:cNvGrpSpPr/>
              <p:nvPr/>
            </p:nvGrpSpPr>
            <p:grpSpPr>
              <a:xfrm>
                <a:off x="7264112" y="2297155"/>
                <a:ext cx="568480" cy="523761"/>
                <a:chOff x="7248441" y="2286434"/>
                <a:chExt cx="599114" cy="551984"/>
              </a:xfrm>
            </p:grpSpPr>
            <p:pic>
              <p:nvPicPr>
                <p:cNvPr id="70" name="Picture 6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48441" y="2633890"/>
                  <a:ext cx="249980" cy="204528"/>
                </a:xfrm>
                <a:prstGeom prst="rect">
                  <a:avLst/>
                </a:prstGeom>
                <a:effectLst>
                  <a:outerShdw blurRad="50800" dist="38100" dir="10800000" algn="r" rotWithShape="0">
                    <a:prstClr val="black">
                      <a:alpha val="40000"/>
                    </a:prstClr>
                  </a:outerShdw>
                </a:effectLst>
              </p:spPr>
            </p:pic>
            <p:pic>
              <p:nvPicPr>
                <p:cNvPr id="71" name="Picture 7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20468" y="2286434"/>
                  <a:ext cx="249854" cy="249855"/>
                </a:xfrm>
                <a:prstGeom prst="rect">
                  <a:avLst/>
                </a:prstGeom>
                <a:effectLst>
                  <a:outerShdw blurRad="50800" dist="38100" dir="10800000" algn="r" rotWithShape="0">
                    <a:prstClr val="black">
                      <a:alpha val="40000"/>
                    </a:prstClr>
                  </a:outerShdw>
                </a:effectLst>
              </p:spPr>
            </p:pic>
            <p:pic>
              <p:nvPicPr>
                <p:cNvPr id="72" name="Picture 7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02247" y="2582159"/>
                  <a:ext cx="245308" cy="248493"/>
                </a:xfrm>
                <a:prstGeom prst="rect">
                  <a:avLst/>
                </a:prstGeom>
                <a:effectLst>
                  <a:outerShdw blurRad="50800" dist="38100" dir="10800000" algn="r" rotWithShape="0">
                    <a:prstClr val="black">
                      <a:alpha val="40000"/>
                    </a:prstClr>
                  </a:outerShdw>
                </a:effectLst>
              </p:spPr>
            </p:pic>
          </p:grpSp>
        </p:grpSp>
        <p:sp>
          <p:nvSpPr>
            <p:cNvPr id="75" name="Oval 74"/>
            <p:cNvSpPr/>
            <p:nvPr/>
          </p:nvSpPr>
          <p:spPr>
            <a:xfrm>
              <a:off x="6826228" y="1926113"/>
              <a:ext cx="146594" cy="146594"/>
            </a:xfrm>
            <a:prstGeom prst="ellipse">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Arial" charset="0"/>
                  <a:ea typeface="Arial" charset="0"/>
                  <a:cs typeface="Arial" charset="0"/>
                </a:rPr>
                <a:t>3</a:t>
              </a:r>
            </a:p>
          </p:txBody>
        </p:sp>
        <p:sp>
          <p:nvSpPr>
            <p:cNvPr id="58" name="Oval 57">
              <a:extLst>
                <a:ext uri="{FF2B5EF4-FFF2-40B4-BE49-F238E27FC236}">
                  <a16:creationId xmlns:a16="http://schemas.microsoft.com/office/drawing/2014/main" id="{9C80068C-26D6-2145-8051-239A99B8C2B5}"/>
                </a:ext>
              </a:extLst>
            </p:cNvPr>
            <p:cNvSpPr/>
            <p:nvPr/>
          </p:nvSpPr>
          <p:spPr>
            <a:xfrm>
              <a:off x="7159603" y="1462563"/>
              <a:ext cx="146594" cy="146594"/>
            </a:xfrm>
            <a:prstGeom prst="ellipse">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Arial" charset="0"/>
                  <a:ea typeface="Arial" charset="0"/>
                  <a:cs typeface="Arial" charset="0"/>
                </a:rPr>
                <a:t>1</a:t>
              </a:r>
            </a:p>
          </p:txBody>
        </p:sp>
        <p:sp>
          <p:nvSpPr>
            <p:cNvPr id="59" name="Oval 58">
              <a:extLst>
                <a:ext uri="{FF2B5EF4-FFF2-40B4-BE49-F238E27FC236}">
                  <a16:creationId xmlns:a16="http://schemas.microsoft.com/office/drawing/2014/main" id="{F289B301-9617-6842-B094-E25F35C8AD79}"/>
                </a:ext>
              </a:extLst>
            </p:cNvPr>
            <p:cNvSpPr/>
            <p:nvPr/>
          </p:nvSpPr>
          <p:spPr>
            <a:xfrm>
              <a:off x="7432653" y="1926113"/>
              <a:ext cx="146594" cy="146594"/>
            </a:xfrm>
            <a:prstGeom prst="ellipse">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Arial" charset="0"/>
                  <a:ea typeface="Arial" charset="0"/>
                  <a:cs typeface="Arial" charset="0"/>
                </a:rPr>
                <a:t>2</a:t>
              </a:r>
            </a:p>
          </p:txBody>
        </p:sp>
      </p:grpSp>
      <p:grpSp>
        <p:nvGrpSpPr>
          <p:cNvPr id="29" name="Group 28">
            <a:extLst>
              <a:ext uri="{FF2B5EF4-FFF2-40B4-BE49-F238E27FC236}">
                <a16:creationId xmlns:a16="http://schemas.microsoft.com/office/drawing/2014/main" id="{868D8DDA-A282-5946-A811-DA61E3CDA673}"/>
              </a:ext>
            </a:extLst>
          </p:cNvPr>
          <p:cNvGrpSpPr/>
          <p:nvPr/>
        </p:nvGrpSpPr>
        <p:grpSpPr>
          <a:xfrm>
            <a:off x="7354467" y="1154726"/>
            <a:ext cx="1789533" cy="146594"/>
            <a:chOff x="7354467" y="1154726"/>
            <a:chExt cx="1789533" cy="146594"/>
          </a:xfrm>
        </p:grpSpPr>
        <p:cxnSp>
          <p:nvCxnSpPr>
            <p:cNvPr id="96" name="Straight Connector 95"/>
            <p:cNvCxnSpPr/>
            <p:nvPr/>
          </p:nvCxnSpPr>
          <p:spPr>
            <a:xfrm>
              <a:off x="7505027" y="1231833"/>
              <a:ext cx="163897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7354467" y="1154726"/>
              <a:ext cx="146594" cy="146594"/>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Arial" charset="0"/>
                  <a:ea typeface="Arial" charset="0"/>
                  <a:cs typeface="Arial" charset="0"/>
                </a:rPr>
                <a:t>2</a:t>
              </a:r>
            </a:p>
          </p:txBody>
        </p:sp>
      </p:grpSp>
      <p:grpSp>
        <p:nvGrpSpPr>
          <p:cNvPr id="28" name="Group 27">
            <a:extLst>
              <a:ext uri="{FF2B5EF4-FFF2-40B4-BE49-F238E27FC236}">
                <a16:creationId xmlns:a16="http://schemas.microsoft.com/office/drawing/2014/main" id="{336FC269-8A45-DB45-B2D5-B0E55530B10B}"/>
              </a:ext>
            </a:extLst>
          </p:cNvPr>
          <p:cNvGrpSpPr/>
          <p:nvPr/>
        </p:nvGrpSpPr>
        <p:grpSpPr>
          <a:xfrm>
            <a:off x="7354467" y="570644"/>
            <a:ext cx="1789533" cy="146594"/>
            <a:chOff x="7354467" y="570644"/>
            <a:chExt cx="1789533" cy="146594"/>
          </a:xfrm>
        </p:grpSpPr>
        <p:cxnSp>
          <p:nvCxnSpPr>
            <p:cNvPr id="97" name="Straight Connector 96"/>
            <p:cNvCxnSpPr/>
            <p:nvPr/>
          </p:nvCxnSpPr>
          <p:spPr>
            <a:xfrm>
              <a:off x="7505027" y="643941"/>
              <a:ext cx="163897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7354467" y="570644"/>
              <a:ext cx="146594" cy="146594"/>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Arial" charset="0"/>
                  <a:ea typeface="Arial" charset="0"/>
                  <a:cs typeface="Arial" charset="0"/>
                </a:rPr>
                <a:t>1</a:t>
              </a:r>
            </a:p>
          </p:txBody>
        </p:sp>
      </p:grpSp>
      <p:sp>
        <p:nvSpPr>
          <p:cNvPr id="52" name="Oval 51"/>
          <p:cNvSpPr/>
          <p:nvPr/>
        </p:nvSpPr>
        <p:spPr>
          <a:xfrm>
            <a:off x="1334390" y="1676400"/>
            <a:ext cx="117580" cy="117580"/>
          </a:xfrm>
          <a:prstGeom prst="ellipse">
            <a:avLst/>
          </a:prstGeom>
          <a:solidFill>
            <a:srgbClr val="0F76BC"/>
          </a:solidFill>
          <a:ln>
            <a:solidFill>
              <a:schemeClr val="bg1"/>
            </a:solidFill>
          </a:ln>
          <a:effectLst>
            <a:outerShdw blurRad="50800" dist="38100" dir="10800000" algn="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E4488B8B-52CA-4980-BB9D-CFF9070B4B10}"/>
              </a:ext>
            </a:extLst>
          </p:cNvPr>
          <p:cNvSpPr>
            <a:spLocks noGrp="1" noChangeArrowheads="1"/>
          </p:cNvSpPr>
          <p:nvPr>
            <p:ph type="title"/>
          </p:nvPr>
        </p:nvSpPr>
        <p:spPr>
          <a:xfrm>
            <a:off x="400049" y="47046"/>
            <a:ext cx="8472488" cy="492443"/>
          </a:xfrm>
        </p:spPr>
        <p:txBody>
          <a:bodyPr/>
          <a:lstStyle/>
          <a:p>
            <a:r>
              <a:rPr lang="en-US" altLang="en-US" sz="3200">
                <a:solidFill>
                  <a:srgbClr val="1D2F68"/>
                </a:solidFill>
                <a:latin typeface="Arial (Headings)"/>
                <a:ea typeface="MS PGothic" pitchFamily="34" charset="-128"/>
              </a:rPr>
              <a:t>SBA Operational Evaluation (Near-term)</a:t>
            </a:r>
            <a:r>
              <a:rPr lang="en-US" altLang="en-US" sz="3200"/>
              <a:t> </a:t>
            </a:r>
          </a:p>
        </p:txBody>
      </p:sp>
    </p:spTree>
    <p:extLst>
      <p:ext uri="{BB962C8B-B14F-4D97-AF65-F5344CB8AC3E}">
        <p14:creationId xmlns:p14="http://schemas.microsoft.com/office/powerpoint/2010/main" val="19454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428625" y="261362"/>
            <a:ext cx="8472488" cy="492443"/>
          </a:xfrm>
        </p:spPr>
        <p:txBody>
          <a:bodyPr/>
          <a:lstStyle/>
          <a:p>
            <a:r>
              <a:rPr lang="en-US" altLang="en-US" sz="3200">
                <a:solidFill>
                  <a:srgbClr val="1D2F68"/>
                </a:solidFill>
                <a:latin typeface="Arial (Headings)"/>
                <a:ea typeface="MS PGothic" pitchFamily="34" charset="-128"/>
              </a:rPr>
              <a:t>SBA Operational Evaluation (Near-term)</a:t>
            </a:r>
            <a:r>
              <a:rPr lang="en-US" altLang="en-US" sz="3200"/>
              <a:t> </a:t>
            </a:r>
          </a:p>
        </p:txBody>
      </p:sp>
      <p:sp>
        <p:nvSpPr>
          <p:cNvPr id="3" name="Rectangle 3">
            <a:extLst>
              <a:ext uri="{FF2B5EF4-FFF2-40B4-BE49-F238E27FC236}">
                <a16:creationId xmlns:a16="http://schemas.microsoft.com/office/drawing/2014/main" id="{A5C01DC1-AB3A-419A-8B4D-B8985765E339}"/>
              </a:ext>
            </a:extLst>
          </p:cNvPr>
          <p:cNvSpPr txBox="1">
            <a:spLocks noChangeArrowheads="1"/>
          </p:cNvSpPr>
          <p:nvPr/>
        </p:nvSpPr>
        <p:spPr bwMode="auto">
          <a:xfrm>
            <a:off x="428624" y="766230"/>
            <a:ext cx="8350377" cy="507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ＭＳ Ｐゴシック" pitchFamily="-104"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Bef>
                <a:spcPts val="600"/>
              </a:spcBef>
            </a:pPr>
            <a:r>
              <a:rPr lang="en-US" altLang="en-US" sz="2200" kern="0" dirty="0">
                <a:latin typeface="Arial  "/>
              </a:rPr>
              <a:t>Scope:</a:t>
            </a:r>
          </a:p>
          <a:p>
            <a:pPr lvl="1">
              <a:spcBef>
                <a:spcPts val="300"/>
              </a:spcBef>
              <a:buFont typeface="Arial" panose="020B0604020202020204" pitchFamily="34" charset="0"/>
              <a:buChar char="–"/>
              <a:defRPr/>
            </a:pPr>
            <a:r>
              <a:rPr lang="en-US" sz="1800" kern="0" dirty="0">
                <a:latin typeface="Arial  "/>
              </a:rPr>
              <a:t>Conduct an Operational Evaluation of SBA using ERAM in the Caribbean to assess technical performance and operational benefits (e.g., Grand Turk airspace)</a:t>
            </a:r>
          </a:p>
          <a:p>
            <a:pPr lvl="2">
              <a:spcBef>
                <a:spcPts val="300"/>
              </a:spcBef>
              <a:buFont typeface="Wingdings" panose="05000000000000000000" pitchFamily="2" charset="2"/>
              <a:buChar char="§"/>
              <a:defRPr/>
            </a:pPr>
            <a:r>
              <a:rPr lang="en-US" sz="1600" kern="0" dirty="0">
                <a:latin typeface="Arial  "/>
              </a:rPr>
              <a:t>Focused on current operational environment where VHF communication exists</a:t>
            </a:r>
          </a:p>
          <a:p>
            <a:pPr lvl="2">
              <a:spcBef>
                <a:spcPts val="300"/>
              </a:spcBef>
              <a:buFont typeface="Wingdings" panose="05000000000000000000" pitchFamily="2" charset="2"/>
              <a:buChar char="§"/>
              <a:defRPr/>
            </a:pPr>
            <a:r>
              <a:rPr lang="en-US" sz="1600" kern="0" dirty="0">
                <a:latin typeface="Arial  "/>
              </a:rPr>
              <a:t>Evaluate route structure optimization (shortcut between CARPX and RENAH) including additional communication site </a:t>
            </a:r>
          </a:p>
          <a:p>
            <a:pPr>
              <a:spcBef>
                <a:spcPts val="1200"/>
              </a:spcBef>
            </a:pPr>
            <a:r>
              <a:rPr lang="en-US" altLang="en-US" sz="2200" kern="0" dirty="0">
                <a:latin typeface="Arial  "/>
              </a:rPr>
              <a:t>Stakeholder input:</a:t>
            </a:r>
          </a:p>
          <a:p>
            <a:pPr lvl="1">
              <a:spcBef>
                <a:spcPts val="300"/>
              </a:spcBef>
              <a:buFont typeface="Arial" panose="020B0604020202020204" pitchFamily="34" charset="0"/>
              <a:buChar char="–"/>
              <a:defRPr/>
            </a:pPr>
            <a:r>
              <a:rPr lang="en-US" altLang="en-US" sz="1800" kern="0" dirty="0">
                <a:latin typeface="Arial  "/>
              </a:rPr>
              <a:t>Miami ARTCC (ZMA) involvement in design and implementation</a:t>
            </a:r>
          </a:p>
          <a:p>
            <a:pPr lvl="1">
              <a:spcBef>
                <a:spcPts val="300"/>
              </a:spcBef>
              <a:buFont typeface="Arial" panose="020B0604020202020204" pitchFamily="34" charset="0"/>
              <a:buChar char="–"/>
              <a:defRPr/>
            </a:pPr>
            <a:r>
              <a:rPr lang="en-US" altLang="en-US" sz="1800" kern="0" dirty="0">
                <a:latin typeface="Arial  "/>
              </a:rPr>
              <a:t>Industry engagement on metrics to evaluate and benefits mechanisms </a:t>
            </a:r>
          </a:p>
          <a:p>
            <a:pPr>
              <a:spcBef>
                <a:spcPts val="1200"/>
              </a:spcBef>
              <a:buFont typeface="Arial" panose="020B0604020202020204" pitchFamily="34" charset="0"/>
              <a:buChar char="•"/>
              <a:defRPr/>
            </a:pPr>
            <a:r>
              <a:rPr lang="en-US" altLang="en-US" sz="2200" kern="0" dirty="0">
                <a:latin typeface="Arial  "/>
              </a:rPr>
              <a:t>Anticipated outcomes:</a:t>
            </a:r>
          </a:p>
          <a:p>
            <a:pPr lvl="1">
              <a:spcBef>
                <a:spcPts val="300"/>
              </a:spcBef>
            </a:pPr>
            <a:r>
              <a:rPr lang="en-US" altLang="en-US" sz="1800" kern="0" dirty="0">
                <a:latin typeface="Arial  "/>
              </a:rPr>
              <a:t>Completed Safety Risk Management (SRM) process for SBA use in ERAM under 5 NM separation standard</a:t>
            </a:r>
          </a:p>
          <a:p>
            <a:pPr lvl="1">
              <a:spcBef>
                <a:spcPts val="300"/>
              </a:spcBef>
            </a:pPr>
            <a:r>
              <a:rPr lang="en-US" altLang="en-US" sz="1800" dirty="0">
                <a:latin typeface="Arial  "/>
              </a:rPr>
              <a:t>Recommendations for airspace management with 1090 MHz SBA operations </a:t>
            </a:r>
          </a:p>
          <a:p>
            <a:pPr marL="457200" lvl="1" indent="0">
              <a:spcBef>
                <a:spcPts val="300"/>
              </a:spcBef>
              <a:buNone/>
            </a:pPr>
            <a:endParaRPr lang="en-US" altLang="en-US" sz="2000" kern="0" dirty="0">
              <a:latin typeface="Arial  "/>
            </a:endParaRPr>
          </a:p>
        </p:txBody>
      </p:sp>
      <p:sp>
        <p:nvSpPr>
          <p:cNvPr id="5" name="object 6">
            <a:extLst>
              <a:ext uri="{FF2B5EF4-FFF2-40B4-BE49-F238E27FC236}">
                <a16:creationId xmlns:a16="http://schemas.microsoft.com/office/drawing/2014/main" id="{55DF6157-92AE-48D3-BE9C-19B655C41BF2}"/>
              </a:ext>
            </a:extLst>
          </p:cNvPr>
          <p:cNvSpPr txBox="1"/>
          <p:nvPr/>
        </p:nvSpPr>
        <p:spPr>
          <a:xfrm>
            <a:off x="8643111" y="6350110"/>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b="1" spc="-5" dirty="0">
                <a:solidFill>
                  <a:srgbClr val="FFFFFF"/>
                </a:solidFill>
                <a:latin typeface="Arial"/>
                <a:cs typeface="Arial"/>
              </a:rPr>
              <a:t>6</a:t>
            </a:fld>
            <a:endParaRPr sz="1200">
              <a:latin typeface="Arial"/>
              <a:cs typeface="Arial"/>
            </a:endParaRPr>
          </a:p>
        </p:txBody>
      </p:sp>
    </p:spTree>
    <p:extLst>
      <p:ext uri="{BB962C8B-B14F-4D97-AF65-F5344CB8AC3E}">
        <p14:creationId xmlns:p14="http://schemas.microsoft.com/office/powerpoint/2010/main" val="298070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428625" y="261362"/>
            <a:ext cx="8472488" cy="492443"/>
          </a:xfrm>
        </p:spPr>
        <p:txBody>
          <a:bodyPr/>
          <a:lstStyle/>
          <a:p>
            <a:r>
              <a:rPr lang="en-US" altLang="en-US" sz="3200">
                <a:latin typeface="Arial (Headings)"/>
              </a:rPr>
              <a:t>SBA Operational Evaluation (</a:t>
            </a:r>
            <a:r>
              <a:rPr lang="en-US" altLang="en-US" sz="3200">
                <a:solidFill>
                  <a:srgbClr val="1D2F68"/>
                </a:solidFill>
                <a:latin typeface="Arial (Headings)"/>
                <a:ea typeface="MS PGothic" pitchFamily="34" charset="-128"/>
              </a:rPr>
              <a:t>cont.)</a:t>
            </a:r>
            <a:r>
              <a:rPr lang="en-US" altLang="en-US" sz="3200"/>
              <a:t> </a:t>
            </a:r>
          </a:p>
        </p:txBody>
      </p:sp>
      <p:sp>
        <p:nvSpPr>
          <p:cNvPr id="3" name="Rectangle 3">
            <a:extLst>
              <a:ext uri="{FF2B5EF4-FFF2-40B4-BE49-F238E27FC236}">
                <a16:creationId xmlns:a16="http://schemas.microsoft.com/office/drawing/2014/main" id="{A5C01DC1-AB3A-419A-8B4D-B8985765E339}"/>
              </a:ext>
            </a:extLst>
          </p:cNvPr>
          <p:cNvSpPr txBox="1">
            <a:spLocks noChangeArrowheads="1"/>
          </p:cNvSpPr>
          <p:nvPr/>
        </p:nvSpPr>
        <p:spPr bwMode="auto">
          <a:xfrm>
            <a:off x="428625" y="846744"/>
            <a:ext cx="8350376" cy="507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ＭＳ Ｐゴシック" pitchFamily="-104"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Bef>
                <a:spcPts val="600"/>
              </a:spcBef>
            </a:pPr>
            <a:r>
              <a:rPr lang="en-US" altLang="en-US" sz="2000" kern="0" dirty="0">
                <a:latin typeface="Arial  "/>
              </a:rPr>
              <a:t>Anticipated outcomes (cont.):</a:t>
            </a:r>
          </a:p>
          <a:p>
            <a:pPr lvl="1">
              <a:spcBef>
                <a:spcPts val="300"/>
              </a:spcBef>
            </a:pPr>
            <a:r>
              <a:rPr lang="en-US" altLang="en-US" sz="1400" kern="0" dirty="0">
                <a:latin typeface="Arial  "/>
              </a:rPr>
              <a:t>Requirements for potential automation changes based on technical performance evaluation</a:t>
            </a:r>
          </a:p>
          <a:p>
            <a:pPr lvl="1">
              <a:spcBef>
                <a:spcPts val="300"/>
              </a:spcBef>
            </a:pPr>
            <a:r>
              <a:rPr lang="en-US" altLang="en-US" sz="1400" kern="0" dirty="0">
                <a:latin typeface="Arial  "/>
              </a:rPr>
              <a:t>Potential opportunities for continued use of SBA in the Caribbean and SBA expansion to other geographic areas</a:t>
            </a:r>
          </a:p>
          <a:p>
            <a:pPr lvl="1">
              <a:spcBef>
                <a:spcPts val="300"/>
              </a:spcBef>
            </a:pPr>
            <a:r>
              <a:rPr lang="en-US" altLang="en-US" sz="1400" kern="0" dirty="0">
                <a:latin typeface="Arial  "/>
              </a:rPr>
              <a:t>Requirements for SBS recompete: notional goal is to leverage the SBS recompete to the extent possible to deploy SBA in the NAS</a:t>
            </a:r>
          </a:p>
          <a:p>
            <a:pPr lvl="1">
              <a:spcBef>
                <a:spcPts val="300"/>
              </a:spcBef>
            </a:pPr>
            <a:r>
              <a:rPr lang="en-US" altLang="en-US" sz="1400" kern="0" dirty="0">
                <a:latin typeface="Arial  "/>
              </a:rPr>
              <a:t>Quantified benefits seen by airlines from SBA enhanced surveillance</a:t>
            </a:r>
          </a:p>
          <a:p>
            <a:pPr>
              <a:spcBef>
                <a:spcPts val="1200"/>
              </a:spcBef>
            </a:pPr>
            <a:r>
              <a:rPr lang="en-US" altLang="en-US" sz="2000" kern="0" dirty="0">
                <a:latin typeface="Arial  "/>
              </a:rPr>
              <a:t>Status:</a:t>
            </a:r>
          </a:p>
          <a:p>
            <a:pPr lvl="1">
              <a:spcBef>
                <a:spcPts val="300"/>
              </a:spcBef>
            </a:pPr>
            <a:r>
              <a:rPr lang="en-US" altLang="en-US" sz="1400" kern="0" dirty="0">
                <a:latin typeface="Arial  "/>
              </a:rPr>
              <a:t>ZMA Kick-off meeting held on December 18, 2018 </a:t>
            </a:r>
          </a:p>
          <a:p>
            <a:pPr lvl="2">
              <a:spcBef>
                <a:spcPts val="300"/>
              </a:spcBef>
            </a:pPr>
            <a:r>
              <a:rPr lang="en-US" altLang="en-US" sz="1200" kern="0" dirty="0">
                <a:latin typeface="Arial  "/>
              </a:rPr>
              <a:t>Need to negotiate updates to existing Letters of Agreement (LOA) with adjacent ANSPs identified as a key dependency</a:t>
            </a:r>
          </a:p>
          <a:p>
            <a:pPr lvl="1">
              <a:spcBef>
                <a:spcPts val="300"/>
              </a:spcBef>
            </a:pPr>
            <a:r>
              <a:rPr lang="en-US" altLang="en-US" sz="1400" kern="0" dirty="0">
                <a:latin typeface="Arial  "/>
              </a:rPr>
              <a:t>Safety Panel scheduled on April 23-25 </a:t>
            </a:r>
          </a:p>
          <a:p>
            <a:pPr lvl="1">
              <a:spcBef>
                <a:spcPts val="300"/>
              </a:spcBef>
            </a:pPr>
            <a:r>
              <a:rPr lang="en-US" altLang="en-US" sz="1400" kern="0" dirty="0">
                <a:latin typeface="Arial  "/>
              </a:rPr>
              <a:t>Separation standards analysis is planned to complete in March 2019</a:t>
            </a:r>
          </a:p>
          <a:p>
            <a:pPr lvl="2">
              <a:spcBef>
                <a:spcPts val="300"/>
              </a:spcBef>
            </a:pPr>
            <a:r>
              <a:rPr lang="en-US" altLang="en-US" sz="1200" kern="0" dirty="0">
                <a:latin typeface="Arial  "/>
              </a:rPr>
              <a:t>Outcomes TBD (e.g., 5NM separation with SBA determined to be equivalent to/better than 5NM separation with just radar)</a:t>
            </a:r>
          </a:p>
          <a:p>
            <a:pPr lvl="1">
              <a:spcBef>
                <a:spcPts val="300"/>
              </a:spcBef>
            </a:pPr>
            <a:r>
              <a:rPr lang="en-US" altLang="en-US" sz="1400" kern="0" dirty="0">
                <a:latin typeface="Arial  "/>
              </a:rPr>
              <a:t>Antenna diversity analysis</a:t>
            </a:r>
          </a:p>
          <a:p>
            <a:pPr lvl="2">
              <a:spcBef>
                <a:spcPts val="300"/>
              </a:spcBef>
            </a:pPr>
            <a:r>
              <a:rPr lang="en-US" altLang="en-US" sz="1200" kern="0" dirty="0">
                <a:latin typeface="Arial  "/>
              </a:rPr>
              <a:t>MITRE provided initial result on antenna diversity vs update interval and latency </a:t>
            </a:r>
          </a:p>
          <a:p>
            <a:pPr lvl="2">
              <a:spcBef>
                <a:spcPts val="300"/>
              </a:spcBef>
            </a:pPr>
            <a:r>
              <a:rPr lang="en-US" altLang="en-US" sz="1200" kern="0" dirty="0">
                <a:latin typeface="Arial  "/>
              </a:rPr>
              <a:t>Initial results indicate aircraft with bottom mounted antennas meet update and latency requirements</a:t>
            </a:r>
          </a:p>
          <a:p>
            <a:pPr lvl="2">
              <a:spcBef>
                <a:spcPts val="300"/>
              </a:spcBef>
            </a:pPr>
            <a:r>
              <a:rPr lang="en-US" altLang="en-US" sz="1200" kern="0" dirty="0">
                <a:latin typeface="Arial  "/>
              </a:rPr>
              <a:t>Additional analysis needed since current data set was bandwidth limited and was not the full satellite constellation</a:t>
            </a:r>
            <a:endParaRPr lang="en-US" altLang="en-US" sz="1600" kern="0" dirty="0">
              <a:latin typeface="Arial  "/>
            </a:endParaRPr>
          </a:p>
          <a:p>
            <a:pPr marL="457200" lvl="1" indent="0">
              <a:spcBef>
                <a:spcPts val="300"/>
              </a:spcBef>
              <a:buNone/>
            </a:pPr>
            <a:endParaRPr lang="en-US" altLang="en-US" sz="1600" kern="0" dirty="0">
              <a:latin typeface="Arial  "/>
            </a:endParaRPr>
          </a:p>
          <a:p>
            <a:pPr marL="457200" lvl="1" indent="0">
              <a:spcBef>
                <a:spcPts val="300"/>
              </a:spcBef>
              <a:buNone/>
            </a:pPr>
            <a:endParaRPr lang="en-US" altLang="en-US" sz="1800" kern="0" dirty="0">
              <a:latin typeface="Arial  "/>
            </a:endParaRPr>
          </a:p>
          <a:p>
            <a:pPr lvl="1">
              <a:spcBef>
                <a:spcPts val="300"/>
              </a:spcBef>
            </a:pPr>
            <a:endParaRPr lang="en-US" altLang="en-US" sz="1800" kern="0" dirty="0">
              <a:latin typeface="Arial  "/>
            </a:endParaRPr>
          </a:p>
        </p:txBody>
      </p:sp>
    </p:spTree>
    <p:extLst>
      <p:ext uri="{BB962C8B-B14F-4D97-AF65-F5344CB8AC3E}">
        <p14:creationId xmlns:p14="http://schemas.microsoft.com/office/powerpoint/2010/main" val="321205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8043"/>
            <a:ext cx="9144000" cy="5486400"/>
          </a:xfrm>
          <a:prstGeom prst="rect">
            <a:avLst/>
          </a:prstGeom>
        </p:spPr>
      </p:pic>
      <p:pic>
        <p:nvPicPr>
          <p:cNvPr id="41" name="Picture 40">
            <a:extLst>
              <a:ext uri="{FF2B5EF4-FFF2-40B4-BE49-F238E27FC236}">
                <a16:creationId xmlns:a16="http://schemas.microsoft.com/office/drawing/2014/main" id="{ED711C18-32CB-994C-AFA0-FC32DF43DC8D}"/>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533400" y="5043506"/>
            <a:ext cx="2242403" cy="271385"/>
          </a:xfrm>
          <a:prstGeom prst="rect">
            <a:avLst/>
          </a:prstGeom>
        </p:spPr>
      </p:pic>
      <p:sp>
        <p:nvSpPr>
          <p:cNvPr id="40" name="Triangle 39"/>
          <p:cNvSpPr/>
          <p:nvPr/>
        </p:nvSpPr>
        <p:spPr>
          <a:xfrm rot="21445189">
            <a:off x="2591221" y="1180753"/>
            <a:ext cx="3150068" cy="3772052"/>
          </a:xfrm>
          <a:custGeom>
            <a:avLst/>
            <a:gdLst>
              <a:gd name="connsiteX0" fmla="*/ 0 w 205918"/>
              <a:gd name="connsiteY0" fmla="*/ 2943784 h 2943784"/>
              <a:gd name="connsiteX1" fmla="*/ 0 w 205918"/>
              <a:gd name="connsiteY1" fmla="*/ 0 h 2943784"/>
              <a:gd name="connsiteX2" fmla="*/ 205918 w 205918"/>
              <a:gd name="connsiteY2" fmla="*/ 2943784 h 2943784"/>
              <a:gd name="connsiteX3" fmla="*/ 0 w 205918"/>
              <a:gd name="connsiteY3" fmla="*/ 2943784 h 2943784"/>
              <a:gd name="connsiteX0" fmla="*/ 0 w 205918"/>
              <a:gd name="connsiteY0" fmla="*/ 3484056 h 3484056"/>
              <a:gd name="connsiteX1" fmla="*/ 2291 w 205918"/>
              <a:gd name="connsiteY1" fmla="*/ 0 h 3484056"/>
              <a:gd name="connsiteX2" fmla="*/ 205918 w 205918"/>
              <a:gd name="connsiteY2" fmla="*/ 3484056 h 3484056"/>
              <a:gd name="connsiteX3" fmla="*/ 0 w 205918"/>
              <a:gd name="connsiteY3" fmla="*/ 3484056 h 3484056"/>
              <a:gd name="connsiteX0" fmla="*/ 0 w 3231989"/>
              <a:gd name="connsiteY0" fmla="*/ 3336663 h 3484056"/>
              <a:gd name="connsiteX1" fmla="*/ 3028362 w 3231989"/>
              <a:gd name="connsiteY1" fmla="*/ 0 h 3484056"/>
              <a:gd name="connsiteX2" fmla="*/ 3231989 w 3231989"/>
              <a:gd name="connsiteY2" fmla="*/ 3484056 h 3484056"/>
              <a:gd name="connsiteX3" fmla="*/ 0 w 3231989"/>
              <a:gd name="connsiteY3" fmla="*/ 3336663 h 3484056"/>
              <a:gd name="connsiteX0" fmla="*/ 0 w 3028362"/>
              <a:gd name="connsiteY0" fmla="*/ 3336663 h 3400219"/>
              <a:gd name="connsiteX1" fmla="*/ 3028362 w 3028362"/>
              <a:gd name="connsiteY1" fmla="*/ 0 h 3400219"/>
              <a:gd name="connsiteX2" fmla="*/ 147913 w 3028362"/>
              <a:gd name="connsiteY2" fmla="*/ 3400219 h 3400219"/>
              <a:gd name="connsiteX3" fmla="*/ 0 w 3028362"/>
              <a:gd name="connsiteY3" fmla="*/ 3336663 h 3400219"/>
              <a:gd name="connsiteX0" fmla="*/ 69 w 3028431"/>
              <a:gd name="connsiteY0" fmla="*/ 3336663 h 3400219"/>
              <a:gd name="connsiteX1" fmla="*/ 3028431 w 3028431"/>
              <a:gd name="connsiteY1" fmla="*/ 0 h 3400219"/>
              <a:gd name="connsiteX2" fmla="*/ 147982 w 3028431"/>
              <a:gd name="connsiteY2" fmla="*/ 3400219 h 3400219"/>
              <a:gd name="connsiteX3" fmla="*/ 69 w 3028431"/>
              <a:gd name="connsiteY3" fmla="*/ 3336663 h 3400219"/>
              <a:gd name="connsiteX0" fmla="*/ 69 w 3028508"/>
              <a:gd name="connsiteY0" fmla="*/ 3336663 h 3400219"/>
              <a:gd name="connsiteX1" fmla="*/ 3028431 w 3028508"/>
              <a:gd name="connsiteY1" fmla="*/ 0 h 3400219"/>
              <a:gd name="connsiteX2" fmla="*/ 147982 w 3028508"/>
              <a:gd name="connsiteY2" fmla="*/ 3400219 h 3400219"/>
              <a:gd name="connsiteX3" fmla="*/ 69 w 3028508"/>
              <a:gd name="connsiteY3" fmla="*/ 3336663 h 3400219"/>
              <a:gd name="connsiteX0" fmla="*/ 67 w 3150068"/>
              <a:gd name="connsiteY0" fmla="*/ 3708496 h 3772052"/>
              <a:gd name="connsiteX1" fmla="*/ 3149994 w 3150068"/>
              <a:gd name="connsiteY1" fmla="*/ 0 h 3772052"/>
              <a:gd name="connsiteX2" fmla="*/ 147980 w 3150068"/>
              <a:gd name="connsiteY2" fmla="*/ 3772052 h 3772052"/>
              <a:gd name="connsiteX3" fmla="*/ 67 w 3150068"/>
              <a:gd name="connsiteY3" fmla="*/ 3708496 h 3772052"/>
            </a:gdLst>
            <a:ahLst/>
            <a:cxnLst>
              <a:cxn ang="0">
                <a:pos x="connsiteX0" y="connsiteY0"/>
              </a:cxn>
              <a:cxn ang="0">
                <a:pos x="connsiteX1" y="connsiteY1"/>
              </a:cxn>
              <a:cxn ang="0">
                <a:pos x="connsiteX2" y="connsiteY2"/>
              </a:cxn>
              <a:cxn ang="0">
                <a:pos x="connsiteX3" y="connsiteY3"/>
              </a:cxn>
            </a:cxnLst>
            <a:rect l="l" t="t" r="r" b="b"/>
            <a:pathLst>
              <a:path w="3150068" h="3772052">
                <a:moveTo>
                  <a:pt x="67" y="3708496"/>
                </a:moveTo>
                <a:cubicBezTo>
                  <a:pt x="-16739" y="3671213"/>
                  <a:pt x="3167792" y="15271"/>
                  <a:pt x="3149994" y="0"/>
                </a:cubicBezTo>
                <a:lnTo>
                  <a:pt x="147980" y="3772052"/>
                </a:lnTo>
                <a:lnTo>
                  <a:pt x="67" y="3708496"/>
                </a:lnTo>
                <a:close/>
              </a:path>
            </a:pathLst>
          </a:custGeom>
          <a:gradFill>
            <a:gsLst>
              <a:gs pos="0">
                <a:schemeClr val="bg1">
                  <a:lumMod val="85000"/>
                  <a:alpha val="65000"/>
                </a:schemeClr>
              </a:gs>
              <a:gs pos="74000">
                <a:srgbClr val="FFFF00">
                  <a:alpha val="69000"/>
                </a:srgb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iangle 120"/>
          <p:cNvSpPr/>
          <p:nvPr/>
        </p:nvSpPr>
        <p:spPr>
          <a:xfrm rot="19845458">
            <a:off x="3963636" y="1605870"/>
            <a:ext cx="2484392" cy="2465153"/>
          </a:xfrm>
          <a:custGeom>
            <a:avLst/>
            <a:gdLst>
              <a:gd name="connsiteX0" fmla="*/ 0 w 231795"/>
              <a:gd name="connsiteY0" fmla="*/ 2268965 h 2268965"/>
              <a:gd name="connsiteX1" fmla="*/ 231795 w 231795"/>
              <a:gd name="connsiteY1" fmla="*/ 0 h 2268965"/>
              <a:gd name="connsiteX2" fmla="*/ 231795 w 231795"/>
              <a:gd name="connsiteY2" fmla="*/ 2268965 h 2268965"/>
              <a:gd name="connsiteX3" fmla="*/ 0 w 231795"/>
              <a:gd name="connsiteY3" fmla="*/ 2268965 h 2268965"/>
              <a:gd name="connsiteX0" fmla="*/ 0 w 442056"/>
              <a:gd name="connsiteY0" fmla="*/ 2757293 h 2757293"/>
              <a:gd name="connsiteX1" fmla="*/ 442056 w 442056"/>
              <a:gd name="connsiteY1" fmla="*/ 0 h 2757293"/>
              <a:gd name="connsiteX2" fmla="*/ 231795 w 442056"/>
              <a:gd name="connsiteY2" fmla="*/ 2757293 h 2757293"/>
              <a:gd name="connsiteX3" fmla="*/ 0 w 442056"/>
              <a:gd name="connsiteY3" fmla="*/ 2757293 h 2757293"/>
              <a:gd name="connsiteX0" fmla="*/ 0 w 2167330"/>
              <a:gd name="connsiteY0" fmla="*/ 2208050 h 2757293"/>
              <a:gd name="connsiteX1" fmla="*/ 2167330 w 2167330"/>
              <a:gd name="connsiteY1" fmla="*/ 0 h 2757293"/>
              <a:gd name="connsiteX2" fmla="*/ 1957069 w 2167330"/>
              <a:gd name="connsiteY2" fmla="*/ 2757293 h 2757293"/>
              <a:gd name="connsiteX3" fmla="*/ 0 w 2167330"/>
              <a:gd name="connsiteY3" fmla="*/ 2208050 h 2757293"/>
              <a:gd name="connsiteX0" fmla="*/ 0 w 2167330"/>
              <a:gd name="connsiteY0" fmla="*/ 2208050 h 2293415"/>
              <a:gd name="connsiteX1" fmla="*/ 2167330 w 2167330"/>
              <a:gd name="connsiteY1" fmla="*/ 0 h 2293415"/>
              <a:gd name="connsiteX2" fmla="*/ 158751 w 2167330"/>
              <a:gd name="connsiteY2" fmla="*/ 2293415 h 2293415"/>
              <a:gd name="connsiteX3" fmla="*/ 0 w 2167330"/>
              <a:gd name="connsiteY3" fmla="*/ 2208050 h 2293415"/>
              <a:gd name="connsiteX0" fmla="*/ 0 w 2173863"/>
              <a:gd name="connsiteY0" fmla="*/ 2242271 h 2293415"/>
              <a:gd name="connsiteX1" fmla="*/ 2173863 w 2173863"/>
              <a:gd name="connsiteY1" fmla="*/ 0 h 2293415"/>
              <a:gd name="connsiteX2" fmla="*/ 165284 w 2173863"/>
              <a:gd name="connsiteY2" fmla="*/ 2293415 h 2293415"/>
              <a:gd name="connsiteX3" fmla="*/ 0 w 2173863"/>
              <a:gd name="connsiteY3" fmla="*/ 2242271 h 2293415"/>
              <a:gd name="connsiteX0" fmla="*/ 0 w 2173863"/>
              <a:gd name="connsiteY0" fmla="*/ 2242271 h 2243770"/>
              <a:gd name="connsiteX1" fmla="*/ 2173863 w 2173863"/>
              <a:gd name="connsiteY1" fmla="*/ 0 h 2243770"/>
              <a:gd name="connsiteX2" fmla="*/ 188599 w 2173863"/>
              <a:gd name="connsiteY2" fmla="*/ 2243770 h 2243770"/>
              <a:gd name="connsiteX3" fmla="*/ 0 w 2173863"/>
              <a:gd name="connsiteY3" fmla="*/ 2242271 h 2243770"/>
              <a:gd name="connsiteX0" fmla="*/ 0 w 2212137"/>
              <a:gd name="connsiteY0" fmla="*/ 2242271 h 2243770"/>
              <a:gd name="connsiteX1" fmla="*/ 2173863 w 2212137"/>
              <a:gd name="connsiteY1" fmla="*/ 0 h 2243770"/>
              <a:gd name="connsiteX2" fmla="*/ 2211364 w 2212137"/>
              <a:gd name="connsiteY2" fmla="*/ 38402 h 2243770"/>
              <a:gd name="connsiteX3" fmla="*/ 188599 w 2212137"/>
              <a:gd name="connsiteY3" fmla="*/ 2243770 h 2243770"/>
              <a:gd name="connsiteX4" fmla="*/ 0 w 2212137"/>
              <a:gd name="connsiteY4" fmla="*/ 2242271 h 2243770"/>
              <a:gd name="connsiteX0" fmla="*/ 0 w 2214371"/>
              <a:gd name="connsiteY0" fmla="*/ 2210635 h 2212134"/>
              <a:gd name="connsiteX1" fmla="*/ 2214371 w 2214371"/>
              <a:gd name="connsiteY1" fmla="*/ 0 h 2212134"/>
              <a:gd name="connsiteX2" fmla="*/ 2211364 w 2214371"/>
              <a:gd name="connsiteY2" fmla="*/ 6766 h 2212134"/>
              <a:gd name="connsiteX3" fmla="*/ 188599 w 2214371"/>
              <a:gd name="connsiteY3" fmla="*/ 2212134 h 2212134"/>
              <a:gd name="connsiteX4" fmla="*/ 0 w 2214371"/>
              <a:gd name="connsiteY4" fmla="*/ 2210635 h 2212134"/>
              <a:gd name="connsiteX0" fmla="*/ 0 w 2221818"/>
              <a:gd name="connsiteY0" fmla="*/ 2210635 h 2212134"/>
              <a:gd name="connsiteX1" fmla="*/ 2214371 w 2221818"/>
              <a:gd name="connsiteY1" fmla="*/ 0 h 2212134"/>
              <a:gd name="connsiteX2" fmla="*/ 2220092 w 2221818"/>
              <a:gd name="connsiteY2" fmla="*/ 7174 h 2212134"/>
              <a:gd name="connsiteX3" fmla="*/ 188599 w 2221818"/>
              <a:gd name="connsiteY3" fmla="*/ 2212134 h 2212134"/>
              <a:gd name="connsiteX4" fmla="*/ 0 w 2221818"/>
              <a:gd name="connsiteY4" fmla="*/ 2210635 h 2212134"/>
              <a:gd name="connsiteX0" fmla="*/ 0 w 2214804"/>
              <a:gd name="connsiteY0" fmla="*/ 2210635 h 2212134"/>
              <a:gd name="connsiteX1" fmla="*/ 2214371 w 2214804"/>
              <a:gd name="connsiteY1" fmla="*/ 0 h 2212134"/>
              <a:gd name="connsiteX2" fmla="*/ 188599 w 2214804"/>
              <a:gd name="connsiteY2" fmla="*/ 2212134 h 2212134"/>
              <a:gd name="connsiteX3" fmla="*/ 0 w 2214804"/>
              <a:gd name="connsiteY3" fmla="*/ 2210635 h 2212134"/>
              <a:gd name="connsiteX0" fmla="*/ 0 w 2484392"/>
              <a:gd name="connsiteY0" fmla="*/ 2463654 h 2465153"/>
              <a:gd name="connsiteX1" fmla="*/ 2484018 w 2484392"/>
              <a:gd name="connsiteY1" fmla="*/ 0 h 2465153"/>
              <a:gd name="connsiteX2" fmla="*/ 188599 w 2484392"/>
              <a:gd name="connsiteY2" fmla="*/ 2465153 h 2465153"/>
              <a:gd name="connsiteX3" fmla="*/ 0 w 2484392"/>
              <a:gd name="connsiteY3" fmla="*/ 2463654 h 2465153"/>
            </a:gdLst>
            <a:ahLst/>
            <a:cxnLst>
              <a:cxn ang="0">
                <a:pos x="connsiteX0" y="connsiteY0"/>
              </a:cxn>
              <a:cxn ang="0">
                <a:pos x="connsiteX1" y="connsiteY1"/>
              </a:cxn>
              <a:cxn ang="0">
                <a:pos x="connsiteX2" y="connsiteY2"/>
              </a:cxn>
              <a:cxn ang="0">
                <a:pos x="connsiteX3" y="connsiteY3"/>
              </a:cxn>
            </a:cxnLst>
            <a:rect l="l" t="t" r="r" b="b"/>
            <a:pathLst>
              <a:path w="2484392" h="2465153">
                <a:moveTo>
                  <a:pt x="0" y="2463654"/>
                </a:moveTo>
                <a:lnTo>
                  <a:pt x="2484018" y="0"/>
                </a:lnTo>
                <a:cubicBezTo>
                  <a:pt x="2515451" y="250"/>
                  <a:pt x="557661" y="2096714"/>
                  <a:pt x="188599" y="2465153"/>
                </a:cubicBezTo>
                <a:lnTo>
                  <a:pt x="0" y="2463654"/>
                </a:lnTo>
                <a:close/>
              </a:path>
            </a:pathLst>
          </a:custGeom>
          <a:gradFill>
            <a:gsLst>
              <a:gs pos="0">
                <a:schemeClr val="bg1">
                  <a:lumMod val="85000"/>
                  <a:alpha val="65000"/>
                </a:schemeClr>
              </a:gs>
              <a:gs pos="74000">
                <a:srgbClr val="FFFF00">
                  <a:alpha val="69000"/>
                </a:srgb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p:cNvSpPr/>
          <p:nvPr/>
        </p:nvSpPr>
        <p:spPr>
          <a:xfrm rot="21445189">
            <a:off x="4605070" y="1106772"/>
            <a:ext cx="166030" cy="3413765"/>
          </a:xfrm>
          <a:custGeom>
            <a:avLst/>
            <a:gdLst>
              <a:gd name="connsiteX0" fmla="*/ 0 w 205918"/>
              <a:gd name="connsiteY0" fmla="*/ 2943784 h 2943784"/>
              <a:gd name="connsiteX1" fmla="*/ 0 w 205918"/>
              <a:gd name="connsiteY1" fmla="*/ 0 h 2943784"/>
              <a:gd name="connsiteX2" fmla="*/ 205918 w 205918"/>
              <a:gd name="connsiteY2" fmla="*/ 2943784 h 2943784"/>
              <a:gd name="connsiteX3" fmla="*/ 0 w 205918"/>
              <a:gd name="connsiteY3" fmla="*/ 2943784 h 2943784"/>
              <a:gd name="connsiteX0" fmla="*/ 3796300 w 4002218"/>
              <a:gd name="connsiteY0" fmla="*/ 3236901 h 3236901"/>
              <a:gd name="connsiteX1" fmla="*/ 0 w 4002218"/>
              <a:gd name="connsiteY1" fmla="*/ 0 h 3236901"/>
              <a:gd name="connsiteX2" fmla="*/ 4002218 w 4002218"/>
              <a:gd name="connsiteY2" fmla="*/ 3236901 h 3236901"/>
              <a:gd name="connsiteX3" fmla="*/ 3796300 w 4002218"/>
              <a:gd name="connsiteY3" fmla="*/ 3236901 h 3236901"/>
              <a:gd name="connsiteX0" fmla="*/ 3796300 w 4021186"/>
              <a:gd name="connsiteY0" fmla="*/ 3236901 h 3236901"/>
              <a:gd name="connsiteX1" fmla="*/ 0 w 4021186"/>
              <a:gd name="connsiteY1" fmla="*/ 0 h 3236901"/>
              <a:gd name="connsiteX2" fmla="*/ 4021186 w 4021186"/>
              <a:gd name="connsiteY2" fmla="*/ 3202886 h 3236901"/>
              <a:gd name="connsiteX3" fmla="*/ 3796300 w 4021186"/>
              <a:gd name="connsiteY3" fmla="*/ 3236901 h 3236901"/>
              <a:gd name="connsiteX0" fmla="*/ 1262075 w 1486961"/>
              <a:gd name="connsiteY0" fmla="*/ 3160577 h 3160577"/>
              <a:gd name="connsiteX1" fmla="*/ 0 w 1486961"/>
              <a:gd name="connsiteY1" fmla="*/ 0 h 3160577"/>
              <a:gd name="connsiteX2" fmla="*/ 1486961 w 1486961"/>
              <a:gd name="connsiteY2" fmla="*/ 3126562 h 3160577"/>
              <a:gd name="connsiteX3" fmla="*/ 1262075 w 1486961"/>
              <a:gd name="connsiteY3" fmla="*/ 3160577 h 3160577"/>
              <a:gd name="connsiteX0" fmla="*/ 1251178 w 1476064"/>
              <a:gd name="connsiteY0" fmla="*/ 3122210 h 3122210"/>
              <a:gd name="connsiteX1" fmla="*/ 0 w 1476064"/>
              <a:gd name="connsiteY1" fmla="*/ 0 h 3122210"/>
              <a:gd name="connsiteX2" fmla="*/ 1476064 w 1476064"/>
              <a:gd name="connsiteY2" fmla="*/ 3088195 h 3122210"/>
              <a:gd name="connsiteX3" fmla="*/ 1251178 w 1476064"/>
              <a:gd name="connsiteY3" fmla="*/ 3122210 h 3122210"/>
              <a:gd name="connsiteX0" fmla="*/ 279371 w 1476064"/>
              <a:gd name="connsiteY0" fmla="*/ 2554471 h 3088195"/>
              <a:gd name="connsiteX1" fmla="*/ 0 w 1476064"/>
              <a:gd name="connsiteY1" fmla="*/ 0 h 3088195"/>
              <a:gd name="connsiteX2" fmla="*/ 1476064 w 1476064"/>
              <a:gd name="connsiteY2" fmla="*/ 3088195 h 3088195"/>
              <a:gd name="connsiteX3" fmla="*/ 279371 w 1476064"/>
              <a:gd name="connsiteY3" fmla="*/ 2554471 h 3088195"/>
              <a:gd name="connsiteX0" fmla="*/ 279371 w 415492"/>
              <a:gd name="connsiteY0" fmla="*/ 2554471 h 2554471"/>
              <a:gd name="connsiteX1" fmla="*/ 0 w 415492"/>
              <a:gd name="connsiteY1" fmla="*/ 0 h 2554471"/>
              <a:gd name="connsiteX2" fmla="*/ 415492 w 415492"/>
              <a:gd name="connsiteY2" fmla="*/ 2529081 h 2554471"/>
              <a:gd name="connsiteX3" fmla="*/ 279371 w 415492"/>
              <a:gd name="connsiteY3" fmla="*/ 2554471 h 2554471"/>
              <a:gd name="connsiteX0" fmla="*/ 283967 w 415492"/>
              <a:gd name="connsiteY0" fmla="*/ 2592554 h 2592554"/>
              <a:gd name="connsiteX1" fmla="*/ 0 w 415492"/>
              <a:gd name="connsiteY1" fmla="*/ 0 h 2592554"/>
              <a:gd name="connsiteX2" fmla="*/ 415492 w 415492"/>
              <a:gd name="connsiteY2" fmla="*/ 2529081 h 2592554"/>
              <a:gd name="connsiteX3" fmla="*/ 283967 w 415492"/>
              <a:gd name="connsiteY3" fmla="*/ 2592554 h 2592554"/>
              <a:gd name="connsiteX0" fmla="*/ 290787 w 422312"/>
              <a:gd name="connsiteY0" fmla="*/ 3075951 h 3075951"/>
              <a:gd name="connsiteX1" fmla="*/ 0 w 422312"/>
              <a:gd name="connsiteY1" fmla="*/ 0 h 3075951"/>
              <a:gd name="connsiteX2" fmla="*/ 422312 w 422312"/>
              <a:gd name="connsiteY2" fmla="*/ 3012478 h 3075951"/>
              <a:gd name="connsiteX3" fmla="*/ 290787 w 422312"/>
              <a:gd name="connsiteY3" fmla="*/ 3075951 h 3075951"/>
              <a:gd name="connsiteX0" fmla="*/ 34505 w 166030"/>
              <a:gd name="connsiteY0" fmla="*/ 3413765 h 3413765"/>
              <a:gd name="connsiteX1" fmla="*/ 0 w 166030"/>
              <a:gd name="connsiteY1" fmla="*/ 0 h 3413765"/>
              <a:gd name="connsiteX2" fmla="*/ 166030 w 166030"/>
              <a:gd name="connsiteY2" fmla="*/ 3350292 h 3413765"/>
              <a:gd name="connsiteX3" fmla="*/ 34505 w 166030"/>
              <a:gd name="connsiteY3" fmla="*/ 3413765 h 3413765"/>
            </a:gdLst>
            <a:ahLst/>
            <a:cxnLst>
              <a:cxn ang="0">
                <a:pos x="connsiteX0" y="connsiteY0"/>
              </a:cxn>
              <a:cxn ang="0">
                <a:pos x="connsiteX1" y="connsiteY1"/>
              </a:cxn>
              <a:cxn ang="0">
                <a:pos x="connsiteX2" y="connsiteY2"/>
              </a:cxn>
              <a:cxn ang="0">
                <a:pos x="connsiteX3" y="connsiteY3"/>
              </a:cxn>
            </a:cxnLst>
            <a:rect l="l" t="t" r="r" b="b"/>
            <a:pathLst>
              <a:path w="166030" h="3413765">
                <a:moveTo>
                  <a:pt x="34505" y="3413765"/>
                </a:moveTo>
                <a:lnTo>
                  <a:pt x="0" y="0"/>
                </a:lnTo>
                <a:lnTo>
                  <a:pt x="166030" y="3350292"/>
                </a:lnTo>
                <a:lnTo>
                  <a:pt x="34505" y="3413765"/>
                </a:lnTo>
                <a:close/>
              </a:path>
            </a:pathLst>
          </a:custGeom>
          <a:gradFill>
            <a:gsLst>
              <a:gs pos="0">
                <a:schemeClr val="bg1">
                  <a:lumMod val="85000"/>
                  <a:alpha val="65000"/>
                </a:schemeClr>
              </a:gs>
              <a:gs pos="74000">
                <a:srgbClr val="FFFF00">
                  <a:alpha val="69000"/>
                </a:srgb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p:cNvSpPr/>
          <p:nvPr/>
        </p:nvSpPr>
        <p:spPr>
          <a:xfrm rot="19845458">
            <a:off x="1844259" y="1804729"/>
            <a:ext cx="3474710" cy="2573938"/>
          </a:xfrm>
          <a:custGeom>
            <a:avLst/>
            <a:gdLst>
              <a:gd name="connsiteX0" fmla="*/ 0 w 231795"/>
              <a:gd name="connsiteY0" fmla="*/ 2268965 h 2268965"/>
              <a:gd name="connsiteX1" fmla="*/ 231795 w 231795"/>
              <a:gd name="connsiteY1" fmla="*/ 0 h 2268965"/>
              <a:gd name="connsiteX2" fmla="*/ 231795 w 231795"/>
              <a:gd name="connsiteY2" fmla="*/ 2268965 h 2268965"/>
              <a:gd name="connsiteX3" fmla="*/ 0 w 231795"/>
              <a:gd name="connsiteY3" fmla="*/ 2268965 h 2268965"/>
              <a:gd name="connsiteX0" fmla="*/ 2997385 w 3229180"/>
              <a:gd name="connsiteY0" fmla="*/ 4166651 h 4166651"/>
              <a:gd name="connsiteX1" fmla="*/ 0 w 3229180"/>
              <a:gd name="connsiteY1" fmla="*/ 0 h 4166651"/>
              <a:gd name="connsiteX2" fmla="*/ 3229180 w 3229180"/>
              <a:gd name="connsiteY2" fmla="*/ 4166651 h 4166651"/>
              <a:gd name="connsiteX3" fmla="*/ 2997385 w 3229180"/>
              <a:gd name="connsiteY3" fmla="*/ 4166651 h 4166651"/>
              <a:gd name="connsiteX0" fmla="*/ 929463 w 1161258"/>
              <a:gd name="connsiteY0" fmla="*/ 3034172 h 3034172"/>
              <a:gd name="connsiteX1" fmla="*/ 0 w 1161258"/>
              <a:gd name="connsiteY1" fmla="*/ 0 h 3034172"/>
              <a:gd name="connsiteX2" fmla="*/ 1161258 w 1161258"/>
              <a:gd name="connsiteY2" fmla="*/ 3034172 h 3034172"/>
              <a:gd name="connsiteX3" fmla="*/ 929463 w 1161258"/>
              <a:gd name="connsiteY3" fmla="*/ 3034172 h 3034172"/>
              <a:gd name="connsiteX0" fmla="*/ 0 w 3980715"/>
              <a:gd name="connsiteY0" fmla="*/ 1882274 h 3034172"/>
              <a:gd name="connsiteX1" fmla="*/ 2819457 w 3980715"/>
              <a:gd name="connsiteY1" fmla="*/ 0 h 3034172"/>
              <a:gd name="connsiteX2" fmla="*/ 3980715 w 3980715"/>
              <a:gd name="connsiteY2" fmla="*/ 3034172 h 3034172"/>
              <a:gd name="connsiteX3" fmla="*/ 0 w 3980715"/>
              <a:gd name="connsiteY3" fmla="*/ 1882274 h 3034172"/>
              <a:gd name="connsiteX0" fmla="*/ 0 w 2819457"/>
              <a:gd name="connsiteY0" fmla="*/ 1882274 h 1977252"/>
              <a:gd name="connsiteX1" fmla="*/ 2819457 w 2819457"/>
              <a:gd name="connsiteY1" fmla="*/ 0 h 1977252"/>
              <a:gd name="connsiteX2" fmla="*/ 153369 w 2819457"/>
              <a:gd name="connsiteY2" fmla="*/ 1977252 h 1977252"/>
              <a:gd name="connsiteX3" fmla="*/ 0 w 2819457"/>
              <a:gd name="connsiteY3" fmla="*/ 1882274 h 1977252"/>
              <a:gd name="connsiteX0" fmla="*/ 0 w 2828500"/>
              <a:gd name="connsiteY0" fmla="*/ 1850225 h 1945203"/>
              <a:gd name="connsiteX1" fmla="*/ 2828500 w 2828500"/>
              <a:gd name="connsiteY1" fmla="*/ 0 h 1945203"/>
              <a:gd name="connsiteX2" fmla="*/ 153369 w 2828500"/>
              <a:gd name="connsiteY2" fmla="*/ 1945203 h 1945203"/>
              <a:gd name="connsiteX3" fmla="*/ 0 w 2828500"/>
              <a:gd name="connsiteY3" fmla="*/ 1850225 h 1945203"/>
              <a:gd name="connsiteX0" fmla="*/ 0 w 2908344"/>
              <a:gd name="connsiteY0" fmla="*/ 1904473 h 1999451"/>
              <a:gd name="connsiteX1" fmla="*/ 2908344 w 2908344"/>
              <a:gd name="connsiteY1" fmla="*/ 0 h 1999451"/>
              <a:gd name="connsiteX2" fmla="*/ 153369 w 2908344"/>
              <a:gd name="connsiteY2" fmla="*/ 1999451 h 1999451"/>
              <a:gd name="connsiteX3" fmla="*/ 0 w 2908344"/>
              <a:gd name="connsiteY3" fmla="*/ 1904473 h 1999451"/>
              <a:gd name="connsiteX0" fmla="*/ 0 w 3141112"/>
              <a:gd name="connsiteY0" fmla="*/ 2261745 h 2356723"/>
              <a:gd name="connsiteX1" fmla="*/ 3141112 w 3141112"/>
              <a:gd name="connsiteY1" fmla="*/ 0 h 2356723"/>
              <a:gd name="connsiteX2" fmla="*/ 153369 w 3141112"/>
              <a:gd name="connsiteY2" fmla="*/ 2356723 h 2356723"/>
              <a:gd name="connsiteX3" fmla="*/ 0 w 3141112"/>
              <a:gd name="connsiteY3" fmla="*/ 2261745 h 2356723"/>
              <a:gd name="connsiteX0" fmla="*/ 0 w 3474710"/>
              <a:gd name="connsiteY0" fmla="*/ 2478960 h 2573938"/>
              <a:gd name="connsiteX1" fmla="*/ 3474710 w 3474710"/>
              <a:gd name="connsiteY1" fmla="*/ 0 h 2573938"/>
              <a:gd name="connsiteX2" fmla="*/ 153369 w 3474710"/>
              <a:gd name="connsiteY2" fmla="*/ 2573938 h 2573938"/>
              <a:gd name="connsiteX3" fmla="*/ 0 w 3474710"/>
              <a:gd name="connsiteY3" fmla="*/ 2478960 h 2573938"/>
            </a:gdLst>
            <a:ahLst/>
            <a:cxnLst>
              <a:cxn ang="0">
                <a:pos x="connsiteX0" y="connsiteY0"/>
              </a:cxn>
              <a:cxn ang="0">
                <a:pos x="connsiteX1" y="connsiteY1"/>
              </a:cxn>
              <a:cxn ang="0">
                <a:pos x="connsiteX2" y="connsiteY2"/>
              </a:cxn>
              <a:cxn ang="0">
                <a:pos x="connsiteX3" y="connsiteY3"/>
              </a:cxn>
            </a:cxnLst>
            <a:rect l="l" t="t" r="r" b="b"/>
            <a:pathLst>
              <a:path w="3474710" h="2573938">
                <a:moveTo>
                  <a:pt x="0" y="2478960"/>
                </a:moveTo>
                <a:lnTo>
                  <a:pt x="3474710" y="0"/>
                </a:lnTo>
                <a:lnTo>
                  <a:pt x="153369" y="2573938"/>
                </a:lnTo>
                <a:lnTo>
                  <a:pt x="0" y="2478960"/>
                </a:lnTo>
                <a:close/>
              </a:path>
            </a:pathLst>
          </a:custGeom>
          <a:gradFill>
            <a:gsLst>
              <a:gs pos="0">
                <a:schemeClr val="bg1">
                  <a:lumMod val="85000"/>
                  <a:alpha val="65000"/>
                </a:schemeClr>
              </a:gs>
              <a:gs pos="74000">
                <a:srgbClr val="FFFF00">
                  <a:alpha val="69000"/>
                </a:srgb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a:off x="0" y="993402"/>
            <a:ext cx="9166033" cy="757539"/>
          </a:xfrm>
          <a:prstGeom prst="arc">
            <a:avLst>
              <a:gd name="adj1" fmla="val 10819888"/>
              <a:gd name="adj2" fmla="val 21552391"/>
            </a:avLst>
          </a:prstGeom>
          <a:ln w="6350">
            <a:solidFill>
              <a:srgbClr val="FFC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a:extLst>
              <a:ext uri="{FF2B5EF4-FFF2-40B4-BE49-F238E27FC236}">
                <a16:creationId xmlns:a16="http://schemas.microsoft.com/office/drawing/2014/main" id="{1C8A0136-3AF5-6249-8CFD-4A42A1D56EF5}"/>
              </a:ext>
            </a:extLst>
          </p:cNvPr>
          <p:cNvGrpSpPr/>
          <p:nvPr/>
        </p:nvGrpSpPr>
        <p:grpSpPr>
          <a:xfrm>
            <a:off x="1607776" y="838200"/>
            <a:ext cx="5648344" cy="304800"/>
            <a:chOff x="1607778" y="839608"/>
            <a:chExt cx="5648344" cy="304800"/>
          </a:xfrm>
        </p:grpSpPr>
        <p:pic>
          <p:nvPicPr>
            <p:cNvPr id="67" name="Picture 6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7778" y="839608"/>
              <a:ext cx="556712" cy="304800"/>
            </a:xfrm>
            <a:prstGeom prst="rect">
              <a:avLst/>
            </a:prstGeom>
          </p:spPr>
        </p:pic>
        <p:pic>
          <p:nvPicPr>
            <p:cNvPr id="76" name="Picture 7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9410" y="839608"/>
              <a:ext cx="556712" cy="304800"/>
            </a:xfrm>
            <a:prstGeom prst="rect">
              <a:avLst/>
            </a:prstGeom>
          </p:spPr>
        </p:pic>
      </p:grpSp>
      <p:pic>
        <p:nvPicPr>
          <p:cNvPr id="94" name="Picture 9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364" y="2800284"/>
            <a:ext cx="589278" cy="294639"/>
          </a:xfrm>
          <a:prstGeom prst="rect">
            <a:avLst/>
          </a:prstGeom>
        </p:spPr>
      </p:pic>
      <p:sp>
        <p:nvSpPr>
          <p:cNvPr id="96" name="TextBox 95"/>
          <p:cNvSpPr txBox="1"/>
          <p:nvPr/>
        </p:nvSpPr>
        <p:spPr>
          <a:xfrm rot="10800000" flipV="1">
            <a:off x="6043744" y="1635837"/>
            <a:ext cx="3100256" cy="615553"/>
          </a:xfrm>
          <a:prstGeom prst="rect">
            <a:avLst/>
          </a:prstGeom>
          <a:noFill/>
          <a:effectLst/>
        </p:spPr>
        <p:txBody>
          <a:bodyPr wrap="square" rtlCol="0">
            <a:spAutoFit/>
          </a:bodyPr>
          <a:lstStyle>
            <a:defPPr>
              <a:defRPr lang="en-US"/>
            </a:defPPr>
            <a:lvl1pPr algn="ctr">
              <a:lnSpc>
                <a:spcPct val="85000"/>
              </a:lnSpc>
              <a:defRPr b="1">
                <a:solidFill>
                  <a:schemeClr val="accent1">
                    <a:lumMod val="75000"/>
                  </a:schemeClr>
                </a:solidFill>
                <a:effectLst>
                  <a:outerShdw blurRad="50800" dist="38100" dir="2700000" algn="tl" rotWithShape="0">
                    <a:prstClr val="black"/>
                  </a:outerShdw>
                </a:effectLst>
                <a:latin typeface="Arial" charset="0"/>
                <a:ea typeface="Arial" charset="0"/>
                <a:cs typeface="Arial" charset="0"/>
              </a:defRPr>
            </a:lvl1pPr>
          </a:lstStyle>
          <a:p>
            <a:r>
              <a:rPr lang="en-US" sz="2000">
                <a:solidFill>
                  <a:schemeClr val="bg1"/>
                </a:solidFill>
              </a:rPr>
              <a:t>Terrestrial Augmentation</a:t>
            </a:r>
          </a:p>
        </p:txBody>
      </p:sp>
      <p:grpSp>
        <p:nvGrpSpPr>
          <p:cNvPr id="11" name="Group 10">
            <a:extLst>
              <a:ext uri="{FF2B5EF4-FFF2-40B4-BE49-F238E27FC236}">
                <a16:creationId xmlns:a16="http://schemas.microsoft.com/office/drawing/2014/main" id="{F8539FC2-A626-074C-9B66-79876300DDB4}"/>
              </a:ext>
            </a:extLst>
          </p:cNvPr>
          <p:cNvGrpSpPr/>
          <p:nvPr/>
        </p:nvGrpSpPr>
        <p:grpSpPr>
          <a:xfrm>
            <a:off x="116445" y="2304610"/>
            <a:ext cx="1993278" cy="3450240"/>
            <a:chOff x="841052" y="2499782"/>
            <a:chExt cx="1993278" cy="3450240"/>
          </a:xfrm>
        </p:grpSpPr>
        <p:grpSp>
          <p:nvGrpSpPr>
            <p:cNvPr id="25" name="Group 24"/>
            <p:cNvGrpSpPr/>
            <p:nvPr/>
          </p:nvGrpSpPr>
          <p:grpSpPr>
            <a:xfrm>
              <a:off x="841052" y="2499782"/>
              <a:ext cx="1956833" cy="3450240"/>
              <a:chOff x="7315200" y="3187859"/>
              <a:chExt cx="1719002" cy="3030901"/>
            </a:xfrm>
          </p:grpSpPr>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15200" y="3187859"/>
                <a:ext cx="1719002" cy="1076151"/>
              </a:xfrm>
              <a:prstGeom prst="rect">
                <a:avLst/>
              </a:prstGeom>
              <a:ln w="12700">
                <a:solidFill>
                  <a:schemeClr val="bg1"/>
                </a:solidFill>
              </a:ln>
              <a:effectLst>
                <a:outerShdw blurRad="50800" dist="38100" dir="2700000" algn="tl" rotWithShape="0">
                  <a:prstClr val="black">
                    <a:alpha val="72000"/>
                  </a:prstClr>
                </a:outerShdw>
              </a:effectLst>
            </p:spPr>
          </p:pic>
          <p:pic>
            <p:nvPicPr>
              <p:cNvPr id="81" name="Picture 8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15200" y="4353701"/>
                <a:ext cx="1719002" cy="838071"/>
              </a:xfrm>
              <a:prstGeom prst="rect">
                <a:avLst/>
              </a:prstGeom>
              <a:ln w="12700">
                <a:solidFill>
                  <a:schemeClr val="bg1"/>
                </a:solidFill>
              </a:ln>
              <a:effectLst>
                <a:outerShdw blurRad="50800" dist="38100" dir="2700000" algn="tl" rotWithShape="0">
                  <a:prstClr val="black">
                    <a:alpha val="72000"/>
                  </a:prstClr>
                </a:outerShdw>
              </a:effectLst>
            </p:spPr>
          </p:pic>
          <p:pic>
            <p:nvPicPr>
              <p:cNvPr id="88" name="Picture 8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15200" y="5281463"/>
                <a:ext cx="1719002" cy="937297"/>
              </a:xfrm>
              <a:prstGeom prst="rect">
                <a:avLst/>
              </a:prstGeom>
              <a:ln w="12700">
                <a:solidFill>
                  <a:schemeClr val="bg1"/>
                </a:solidFill>
              </a:ln>
              <a:effectLst>
                <a:outerShdw blurRad="50800" dist="38100" dir="2700000" algn="tl" rotWithShape="0">
                  <a:prstClr val="black">
                    <a:alpha val="72000"/>
                  </a:prstClr>
                </a:outerShdw>
              </a:effectLst>
            </p:spPr>
          </p:pic>
        </p:grpSp>
        <p:sp>
          <p:nvSpPr>
            <p:cNvPr id="95" name="TextBox 94"/>
            <p:cNvSpPr txBox="1"/>
            <p:nvPr/>
          </p:nvSpPr>
          <p:spPr>
            <a:xfrm>
              <a:off x="1715696" y="5638800"/>
              <a:ext cx="1118634" cy="275460"/>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pPr algn="r"/>
              <a:r>
                <a:rPr lang="en-US" b="1"/>
                <a:t>Wildfires</a:t>
              </a:r>
            </a:p>
          </p:txBody>
        </p:sp>
        <p:sp>
          <p:nvSpPr>
            <p:cNvPr id="97" name="TextBox 96"/>
            <p:cNvSpPr txBox="1"/>
            <p:nvPr/>
          </p:nvSpPr>
          <p:spPr>
            <a:xfrm>
              <a:off x="1715696" y="4512473"/>
              <a:ext cx="1118634" cy="275460"/>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pPr algn="r"/>
              <a:r>
                <a:rPr lang="en-US" b="1"/>
                <a:t>Floods</a:t>
              </a:r>
            </a:p>
          </p:txBody>
        </p:sp>
        <p:sp>
          <p:nvSpPr>
            <p:cNvPr id="99" name="TextBox 98"/>
            <p:cNvSpPr txBox="1"/>
            <p:nvPr/>
          </p:nvSpPr>
          <p:spPr>
            <a:xfrm>
              <a:off x="1715696" y="3433509"/>
              <a:ext cx="1118634" cy="275460"/>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pPr algn="r"/>
              <a:r>
                <a:rPr lang="en-US" b="1"/>
                <a:t>Hurricanes</a:t>
              </a:r>
            </a:p>
          </p:txBody>
        </p:sp>
      </p:grpSp>
      <p:grpSp>
        <p:nvGrpSpPr>
          <p:cNvPr id="47" name="Group 46">
            <a:extLst>
              <a:ext uri="{FF2B5EF4-FFF2-40B4-BE49-F238E27FC236}">
                <a16:creationId xmlns:a16="http://schemas.microsoft.com/office/drawing/2014/main" id="{A6800CD9-650A-3645-B8E3-6AC57849FE41}"/>
              </a:ext>
            </a:extLst>
          </p:cNvPr>
          <p:cNvGrpSpPr/>
          <p:nvPr/>
        </p:nvGrpSpPr>
        <p:grpSpPr>
          <a:xfrm>
            <a:off x="6146201" y="2304610"/>
            <a:ext cx="2895343" cy="1893395"/>
            <a:chOff x="6081672" y="3826924"/>
            <a:chExt cx="2895343" cy="1893395"/>
          </a:xfrm>
        </p:grpSpPr>
        <p:pic>
          <p:nvPicPr>
            <p:cNvPr id="10" name="Picture 9">
              <a:extLst>
                <a:ext uri="{FF2B5EF4-FFF2-40B4-BE49-F238E27FC236}">
                  <a16:creationId xmlns:a16="http://schemas.microsoft.com/office/drawing/2014/main" id="{917F03E9-FA13-A148-B9EB-E6DE96AB74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31116" y="3826924"/>
              <a:ext cx="2805099" cy="1877259"/>
            </a:xfrm>
            <a:prstGeom prst="rect">
              <a:avLst/>
            </a:prstGeom>
            <a:ln w="12700">
              <a:solidFill>
                <a:schemeClr val="bg1"/>
              </a:solidFill>
            </a:ln>
            <a:effectLst>
              <a:outerShdw blurRad="50800" dist="38100" dir="2700000" algn="tl" rotWithShape="0">
                <a:prstClr val="black">
                  <a:alpha val="72000"/>
                </a:prstClr>
              </a:outerShdw>
            </a:effectLst>
          </p:spPr>
        </p:pic>
        <p:sp>
          <p:nvSpPr>
            <p:cNvPr id="103" name="TextBox 102"/>
            <p:cNvSpPr txBox="1"/>
            <p:nvPr/>
          </p:nvSpPr>
          <p:spPr>
            <a:xfrm>
              <a:off x="7781569" y="3836438"/>
              <a:ext cx="1195446" cy="458587"/>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pPr algn="r"/>
              <a:r>
                <a:rPr lang="en-US" b="1">
                  <a:solidFill>
                    <a:schemeClr val="tx1"/>
                  </a:solidFill>
                  <a:effectLst/>
                </a:rPr>
                <a:t>All U.S. Airspace</a:t>
              </a:r>
            </a:p>
          </p:txBody>
        </p:sp>
        <p:sp>
          <p:nvSpPr>
            <p:cNvPr id="104" name="TextBox 103"/>
            <p:cNvSpPr txBox="1"/>
            <p:nvPr/>
          </p:nvSpPr>
          <p:spPr>
            <a:xfrm>
              <a:off x="6081672" y="5476311"/>
              <a:ext cx="608374" cy="223138"/>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r>
                <a:rPr lang="en-US" sz="1000" i="1">
                  <a:solidFill>
                    <a:schemeClr val="tx1"/>
                  </a:solidFill>
                  <a:effectLst/>
                </a:rPr>
                <a:t>Guam</a:t>
              </a:r>
            </a:p>
          </p:txBody>
        </p:sp>
        <p:sp>
          <p:nvSpPr>
            <p:cNvPr id="105" name="TextBox 104"/>
            <p:cNvSpPr txBox="1"/>
            <p:nvPr/>
          </p:nvSpPr>
          <p:spPr>
            <a:xfrm>
              <a:off x="6923473" y="5239477"/>
              <a:ext cx="583144" cy="223138"/>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r>
                <a:rPr lang="en-US" sz="1000" i="1">
                  <a:solidFill>
                    <a:schemeClr val="tx1"/>
                  </a:solidFill>
                  <a:effectLst/>
                </a:rPr>
                <a:t>Hawaii</a:t>
              </a:r>
            </a:p>
          </p:txBody>
        </p:sp>
        <p:sp>
          <p:nvSpPr>
            <p:cNvPr id="106" name="TextBox 105"/>
            <p:cNvSpPr txBox="1"/>
            <p:nvPr/>
          </p:nvSpPr>
          <p:spPr>
            <a:xfrm>
              <a:off x="7781569" y="4940431"/>
              <a:ext cx="681456" cy="223138"/>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r>
                <a:rPr lang="en-US" sz="1000" i="1">
                  <a:effectLst/>
                </a:rPr>
                <a:t>CONUS</a:t>
              </a:r>
            </a:p>
          </p:txBody>
        </p:sp>
        <p:sp>
          <p:nvSpPr>
            <p:cNvPr id="107" name="TextBox 106"/>
            <p:cNvSpPr txBox="1"/>
            <p:nvPr/>
          </p:nvSpPr>
          <p:spPr>
            <a:xfrm>
              <a:off x="6741809" y="3963268"/>
              <a:ext cx="990598" cy="223138"/>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r>
                <a:rPr lang="en-US" sz="1000" i="1">
                  <a:effectLst/>
                </a:rPr>
                <a:t>Alaska</a:t>
              </a:r>
            </a:p>
          </p:txBody>
        </p:sp>
        <p:sp>
          <p:nvSpPr>
            <p:cNvPr id="108" name="TextBox 107"/>
            <p:cNvSpPr txBox="1"/>
            <p:nvPr/>
          </p:nvSpPr>
          <p:spPr>
            <a:xfrm>
              <a:off x="7986417" y="5497181"/>
              <a:ext cx="990598" cy="223138"/>
            </a:xfrm>
            <a:prstGeom prst="rect">
              <a:avLst/>
            </a:prstGeom>
            <a:noFill/>
            <a:effectLst/>
          </p:spPr>
          <p:txBody>
            <a:bodyPr wrap="square" rtlCol="0">
              <a:spAutoFit/>
            </a:bodyPr>
            <a:lstStyle>
              <a:defPPr>
                <a:defRPr lang="en-US"/>
              </a:defPPr>
              <a:lvl1pPr algn="ctr">
                <a:lnSpc>
                  <a:spcPct val="85000"/>
                </a:lnSpc>
                <a:defRPr sz="1400">
                  <a:solidFill>
                    <a:schemeClr val="bg1"/>
                  </a:solidFill>
                  <a:effectLst>
                    <a:outerShdw blurRad="50800" dist="38100" dir="2700000" algn="tl" rotWithShape="0">
                      <a:prstClr val="black"/>
                    </a:outerShdw>
                  </a:effectLst>
                  <a:latin typeface="Arial" charset="0"/>
                  <a:ea typeface="Arial" charset="0"/>
                  <a:cs typeface="Arial" charset="0"/>
                </a:defRPr>
              </a:lvl1pPr>
            </a:lstStyle>
            <a:p>
              <a:r>
                <a:rPr lang="en-US" sz="1000" i="1">
                  <a:solidFill>
                    <a:schemeClr val="tx1"/>
                  </a:solidFill>
                  <a:effectLst/>
                </a:rPr>
                <a:t>Caribbean </a:t>
              </a:r>
            </a:p>
          </p:txBody>
        </p:sp>
      </p:grpSp>
      <p:pic>
        <p:nvPicPr>
          <p:cNvPr id="109" name="Picture 10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6233489" y="1726820"/>
            <a:ext cx="435308" cy="118622"/>
          </a:xfrm>
          <a:prstGeom prst="rect">
            <a:avLst/>
          </a:prstGeom>
        </p:spPr>
      </p:pic>
      <p:sp>
        <p:nvSpPr>
          <p:cNvPr id="110" name="TextBox 109"/>
          <p:cNvSpPr txBox="1"/>
          <p:nvPr/>
        </p:nvSpPr>
        <p:spPr>
          <a:xfrm rot="10800000" flipV="1">
            <a:off x="92570" y="1590393"/>
            <a:ext cx="2041030" cy="615553"/>
          </a:xfrm>
          <a:prstGeom prst="rect">
            <a:avLst/>
          </a:prstGeom>
          <a:noFill/>
          <a:effectLst/>
        </p:spPr>
        <p:txBody>
          <a:bodyPr wrap="square" rtlCol="0">
            <a:spAutoFit/>
          </a:bodyPr>
          <a:lstStyle>
            <a:defPPr>
              <a:defRPr lang="en-US"/>
            </a:defPPr>
            <a:lvl1pPr algn="ctr">
              <a:lnSpc>
                <a:spcPct val="85000"/>
              </a:lnSpc>
              <a:defRPr b="1">
                <a:solidFill>
                  <a:schemeClr val="accent1">
                    <a:lumMod val="75000"/>
                  </a:schemeClr>
                </a:solidFill>
                <a:effectLst>
                  <a:outerShdw blurRad="50800" dist="38100" dir="2700000" algn="tl" rotWithShape="0">
                    <a:prstClr val="black"/>
                  </a:outerShdw>
                </a:effectLst>
                <a:latin typeface="Arial" charset="0"/>
                <a:ea typeface="Arial" charset="0"/>
                <a:cs typeface="Arial" charset="0"/>
              </a:defRPr>
            </a:lvl1pPr>
          </a:lstStyle>
          <a:p>
            <a:r>
              <a:rPr lang="en-US" sz="2000">
                <a:solidFill>
                  <a:schemeClr val="bg1"/>
                </a:solidFill>
              </a:rPr>
              <a:t>Disaster Recovery</a:t>
            </a:r>
          </a:p>
        </p:txBody>
      </p:sp>
      <p:cxnSp>
        <p:nvCxnSpPr>
          <p:cNvPr id="31" name="Straight Arrow Connector 30"/>
          <p:cNvCxnSpPr>
            <a:cxnSpLocks/>
          </p:cNvCxnSpPr>
          <p:nvPr/>
        </p:nvCxnSpPr>
        <p:spPr>
          <a:xfrm flipH="1">
            <a:off x="2968687" y="1108260"/>
            <a:ext cx="1433082" cy="1733770"/>
          </a:xfrm>
          <a:prstGeom prst="straightConnector1">
            <a:avLst/>
          </a:prstGeom>
          <a:noFill/>
          <a:ln w="25400">
            <a:solidFill>
              <a:srgbClr val="FF0000"/>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Arrow Connector 112"/>
          <p:cNvCxnSpPr>
            <a:cxnSpLocks/>
            <a:endCxn id="109" idx="0"/>
          </p:cNvCxnSpPr>
          <p:nvPr/>
        </p:nvCxnSpPr>
        <p:spPr>
          <a:xfrm>
            <a:off x="5882590" y="1157723"/>
            <a:ext cx="568553" cy="569097"/>
          </a:xfrm>
          <a:prstGeom prst="straightConnector1">
            <a:avLst/>
          </a:prstGeom>
          <a:noFill/>
          <a:ln w="25400">
            <a:solidFill>
              <a:srgbClr val="FF0000"/>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Arrow Connector 113"/>
          <p:cNvCxnSpPr>
            <a:cxnSpLocks/>
            <a:endCxn id="94" idx="0"/>
          </p:cNvCxnSpPr>
          <p:nvPr/>
        </p:nvCxnSpPr>
        <p:spPr>
          <a:xfrm flipH="1">
            <a:off x="5755003" y="1157723"/>
            <a:ext cx="24680" cy="1642561"/>
          </a:xfrm>
          <a:prstGeom prst="straightConnector1">
            <a:avLst/>
          </a:prstGeom>
          <a:noFill/>
          <a:ln w="25400">
            <a:solidFill>
              <a:srgbClr val="FF0000"/>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65327" y="4380411"/>
            <a:ext cx="247582" cy="271293"/>
          </a:xfrm>
          <a:prstGeom prst="rect">
            <a:avLst/>
          </a:prstGeom>
        </p:spPr>
      </p:pic>
      <p:pic>
        <p:nvPicPr>
          <p:cNvPr id="9" name="Picture 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645436" y="4562525"/>
            <a:ext cx="197051" cy="524155"/>
          </a:xfrm>
          <a:prstGeom prst="rect">
            <a:avLst/>
          </a:prstGeom>
        </p:spPr>
      </p:pic>
      <p:cxnSp>
        <p:nvCxnSpPr>
          <p:cNvPr id="44" name="Straight Arrow Connector 43"/>
          <p:cNvCxnSpPr>
            <a:cxnSpLocks/>
          </p:cNvCxnSpPr>
          <p:nvPr/>
        </p:nvCxnSpPr>
        <p:spPr>
          <a:xfrm flipH="1" flipV="1">
            <a:off x="4529500" y="1122992"/>
            <a:ext cx="240462" cy="3215853"/>
          </a:xfrm>
          <a:prstGeom prst="straightConnector1">
            <a:avLst/>
          </a:prstGeom>
          <a:noFill/>
          <a:ln w="12700">
            <a:solidFill>
              <a:srgbClr val="FF0000"/>
            </a:solidFill>
            <a:headEnd type="triangle" w="sm" len="med"/>
            <a:tailEnd type="none" w="sm" len="sm"/>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Arrow Connector 44"/>
          <p:cNvCxnSpPr>
            <a:cxnSpLocks/>
          </p:cNvCxnSpPr>
          <p:nvPr/>
        </p:nvCxnSpPr>
        <p:spPr>
          <a:xfrm flipV="1">
            <a:off x="2771860" y="1118642"/>
            <a:ext cx="1695124" cy="3804311"/>
          </a:xfrm>
          <a:prstGeom prst="straightConnector1">
            <a:avLst/>
          </a:prstGeom>
          <a:noFill/>
          <a:ln w="12700">
            <a:solidFill>
              <a:srgbClr val="FF0000"/>
            </a:solidFill>
            <a:headEnd type="triangle" w="sm" len="med"/>
            <a:tailEnd type="none" w="sm" len="sm"/>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Arrow Connector 47"/>
          <p:cNvCxnSpPr>
            <a:cxnSpLocks/>
          </p:cNvCxnSpPr>
          <p:nvPr/>
        </p:nvCxnSpPr>
        <p:spPr>
          <a:xfrm flipV="1">
            <a:off x="2920408" y="1127296"/>
            <a:ext cx="2726536" cy="3620361"/>
          </a:xfrm>
          <a:prstGeom prst="straightConnector1">
            <a:avLst/>
          </a:prstGeom>
          <a:noFill/>
          <a:ln w="12700">
            <a:solidFill>
              <a:srgbClr val="FF0000"/>
            </a:solidFill>
            <a:headEnd type="triangle" w="sm" len="med"/>
            <a:tailEnd type="none" w="sm" len="sm"/>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a:cxnSpLocks/>
          </p:cNvCxnSpPr>
          <p:nvPr/>
        </p:nvCxnSpPr>
        <p:spPr>
          <a:xfrm flipV="1">
            <a:off x="4858186" y="1152301"/>
            <a:ext cx="834659" cy="3164923"/>
          </a:xfrm>
          <a:prstGeom prst="straightConnector1">
            <a:avLst/>
          </a:prstGeom>
          <a:noFill/>
          <a:ln w="12700">
            <a:solidFill>
              <a:srgbClr val="FF0000"/>
            </a:solidFill>
            <a:headEnd type="triangle" w="sm" len="med"/>
            <a:tailEnd type="none" w="sm" len="sm"/>
          </a:ln>
        </p:spPr>
        <p:style>
          <a:lnRef idx="2">
            <a:schemeClr val="accent1">
              <a:shade val="50000"/>
            </a:schemeClr>
          </a:lnRef>
          <a:fillRef idx="1">
            <a:schemeClr val="accent1"/>
          </a:fillRef>
          <a:effectRef idx="0">
            <a:schemeClr val="accent1"/>
          </a:effectRef>
          <a:fontRef idx="minor">
            <a:schemeClr val="lt1"/>
          </a:fontRef>
        </p:style>
      </p:cxnSp>
      <p:pic>
        <p:nvPicPr>
          <p:cNvPr id="74" name="Picture 7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53592" y="783549"/>
            <a:ext cx="556712" cy="304800"/>
          </a:xfrm>
          <a:prstGeom prst="rect">
            <a:avLst/>
          </a:prstGeom>
        </p:spPr>
      </p:pic>
      <p:pic>
        <p:nvPicPr>
          <p:cNvPr id="65" name="Picture 64">
            <a:extLst>
              <a:ext uri="{FF2B5EF4-FFF2-40B4-BE49-F238E27FC236}">
                <a16:creationId xmlns:a16="http://schemas.microsoft.com/office/drawing/2014/main" id="{9A2D1AAC-230A-764B-BEC7-EB5012744BB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55803" y="2698884"/>
            <a:ext cx="739458" cy="201503"/>
          </a:xfrm>
          <a:prstGeom prst="rect">
            <a:avLst/>
          </a:prstGeom>
        </p:spPr>
      </p:pic>
      <p:grpSp>
        <p:nvGrpSpPr>
          <p:cNvPr id="14" name="Group 13">
            <a:extLst>
              <a:ext uri="{FF2B5EF4-FFF2-40B4-BE49-F238E27FC236}">
                <a16:creationId xmlns:a16="http://schemas.microsoft.com/office/drawing/2014/main" id="{7B659B7E-D67F-0243-9C97-C536825DA939}"/>
              </a:ext>
            </a:extLst>
          </p:cNvPr>
          <p:cNvGrpSpPr/>
          <p:nvPr/>
        </p:nvGrpSpPr>
        <p:grpSpPr>
          <a:xfrm>
            <a:off x="2880684" y="783549"/>
            <a:ext cx="3102528" cy="345341"/>
            <a:chOff x="2880686" y="783549"/>
            <a:chExt cx="3102528" cy="345341"/>
          </a:xfrm>
        </p:grpSpPr>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0686" y="783549"/>
              <a:ext cx="556712" cy="304800"/>
            </a:xfrm>
            <a:prstGeom prst="rect">
              <a:avLst/>
            </a:prstGeom>
          </p:spPr>
        </p:pic>
        <p:pic>
          <p:nvPicPr>
            <p:cNvPr id="75" name="Picture 7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6502" y="824090"/>
              <a:ext cx="556712" cy="304800"/>
            </a:xfrm>
            <a:prstGeom prst="rect">
              <a:avLst/>
            </a:prstGeom>
          </p:spPr>
        </p:pic>
      </p:grpSp>
      <p:grpSp>
        <p:nvGrpSpPr>
          <p:cNvPr id="7" name="Group 6">
            <a:extLst>
              <a:ext uri="{FF2B5EF4-FFF2-40B4-BE49-F238E27FC236}">
                <a16:creationId xmlns:a16="http://schemas.microsoft.com/office/drawing/2014/main" id="{C3F77FC4-D8BF-F74E-9630-CB04543DBFC3}"/>
              </a:ext>
            </a:extLst>
          </p:cNvPr>
          <p:cNvGrpSpPr/>
          <p:nvPr/>
        </p:nvGrpSpPr>
        <p:grpSpPr>
          <a:xfrm>
            <a:off x="334870" y="990600"/>
            <a:ext cx="8194157" cy="304800"/>
            <a:chOff x="334870" y="914400"/>
            <a:chExt cx="8194157" cy="304800"/>
          </a:xfrm>
        </p:grpSpPr>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870" y="914400"/>
              <a:ext cx="556712" cy="304800"/>
            </a:xfrm>
            <a:prstGeom prst="rect">
              <a:avLst/>
            </a:prstGeom>
          </p:spPr>
        </p:pic>
        <p:pic>
          <p:nvPicPr>
            <p:cNvPr id="52" name="Picture 51">
              <a:extLst>
                <a:ext uri="{FF2B5EF4-FFF2-40B4-BE49-F238E27FC236}">
                  <a16:creationId xmlns:a16="http://schemas.microsoft.com/office/drawing/2014/main" id="{26EC2810-EB1D-EA4F-A638-0B0D0F17F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2315" y="914400"/>
              <a:ext cx="556712" cy="304800"/>
            </a:xfrm>
            <a:prstGeom prst="rect">
              <a:avLst/>
            </a:prstGeom>
          </p:spPr>
        </p:pic>
      </p:grpSp>
      <p:sp>
        <p:nvSpPr>
          <p:cNvPr id="55" name="Title 1">
            <a:extLst>
              <a:ext uri="{FF2B5EF4-FFF2-40B4-BE49-F238E27FC236}">
                <a16:creationId xmlns:a16="http://schemas.microsoft.com/office/drawing/2014/main" id="{D15C2F3C-805A-40A8-8F8C-79414E76D016}"/>
              </a:ext>
            </a:extLst>
          </p:cNvPr>
          <p:cNvSpPr>
            <a:spLocks noGrp="1" noChangeArrowheads="1"/>
          </p:cNvSpPr>
          <p:nvPr>
            <p:ph type="title"/>
          </p:nvPr>
        </p:nvSpPr>
        <p:spPr>
          <a:xfrm>
            <a:off x="428625" y="75622"/>
            <a:ext cx="8472488" cy="492443"/>
          </a:xfrm>
        </p:spPr>
        <p:txBody>
          <a:bodyPr/>
          <a:lstStyle/>
          <a:p>
            <a:r>
              <a:rPr lang="en-US" altLang="en-US" sz="3200">
                <a:solidFill>
                  <a:srgbClr val="1D2F68"/>
                </a:solidFill>
                <a:latin typeface="Arial (Headings)"/>
                <a:ea typeface="MS PGothic" pitchFamily="34" charset="-128"/>
              </a:rPr>
              <a:t>Contingency Capability (Mid-term)</a:t>
            </a:r>
            <a:endParaRPr lang="en-US" altLang="en-US" sz="3200"/>
          </a:p>
        </p:txBody>
      </p:sp>
    </p:spTree>
    <p:extLst>
      <p:ext uri="{BB962C8B-B14F-4D97-AF65-F5344CB8AC3E}">
        <p14:creationId xmlns:p14="http://schemas.microsoft.com/office/powerpoint/2010/main" val="189360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428625" y="261362"/>
            <a:ext cx="8472488" cy="492443"/>
          </a:xfrm>
        </p:spPr>
        <p:txBody>
          <a:bodyPr/>
          <a:lstStyle/>
          <a:p>
            <a:r>
              <a:rPr lang="en-US" altLang="en-US" sz="3200">
                <a:solidFill>
                  <a:srgbClr val="1D2F68"/>
                </a:solidFill>
                <a:latin typeface="Arial (Headings)"/>
                <a:ea typeface="MS PGothic" pitchFamily="34" charset="-128"/>
              </a:rPr>
              <a:t>Contingency Capability (Mid-term)</a:t>
            </a:r>
            <a:endParaRPr lang="en-US" altLang="en-US" sz="3200"/>
          </a:p>
        </p:txBody>
      </p:sp>
      <p:sp>
        <p:nvSpPr>
          <p:cNvPr id="3" name="Rectangle 3">
            <a:extLst>
              <a:ext uri="{FF2B5EF4-FFF2-40B4-BE49-F238E27FC236}">
                <a16:creationId xmlns:a16="http://schemas.microsoft.com/office/drawing/2014/main" id="{A5C01DC1-AB3A-419A-8B4D-B8985765E339}"/>
              </a:ext>
            </a:extLst>
          </p:cNvPr>
          <p:cNvSpPr txBox="1">
            <a:spLocks noChangeArrowheads="1"/>
          </p:cNvSpPr>
          <p:nvPr/>
        </p:nvSpPr>
        <p:spPr bwMode="auto">
          <a:xfrm>
            <a:off x="265471" y="853446"/>
            <a:ext cx="8635642" cy="52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ＭＳ Ｐゴシック" pitchFamily="-104"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Bef>
                <a:spcPts val="600"/>
              </a:spcBef>
            </a:pPr>
            <a:r>
              <a:rPr lang="en-US" altLang="en-US" sz="2000" kern="0" dirty="0">
                <a:latin typeface="Arial  "/>
              </a:rPr>
              <a:t>Scope:</a:t>
            </a:r>
          </a:p>
          <a:p>
            <a:pPr lvl="1">
              <a:spcBef>
                <a:spcPts val="300"/>
              </a:spcBef>
              <a:buFont typeface="Arial" panose="020B0604020202020204" pitchFamily="34" charset="0"/>
              <a:buChar char="–"/>
              <a:defRPr/>
            </a:pPr>
            <a:r>
              <a:rPr lang="en-US" sz="1600" kern="0" dirty="0">
                <a:latin typeface="Arial  "/>
              </a:rPr>
              <a:t>Explore potential for SBA to provide a partial disaster recovery and operational contingency capability across the NAS for a range of disaster events, such as hurricanes, floods, etc. </a:t>
            </a:r>
          </a:p>
          <a:p>
            <a:pPr>
              <a:spcBef>
                <a:spcPts val="600"/>
              </a:spcBef>
            </a:pPr>
            <a:r>
              <a:rPr lang="en-US" altLang="en-US" sz="2000" kern="0" dirty="0">
                <a:latin typeface="Arial  "/>
              </a:rPr>
              <a:t>Anticipated outcomes:</a:t>
            </a:r>
          </a:p>
          <a:p>
            <a:pPr lvl="1">
              <a:spcBef>
                <a:spcPts val="300"/>
              </a:spcBef>
              <a:buFont typeface="Arial" panose="020B0604020202020204" pitchFamily="34" charset="0"/>
              <a:buChar char="–"/>
              <a:defRPr/>
            </a:pPr>
            <a:r>
              <a:rPr lang="en-US" sz="1600" kern="0" dirty="0">
                <a:latin typeface="Arial  "/>
              </a:rPr>
              <a:t>Evaluation and scenario development of using SBA to achieve an operational contingency and partial disaster recovery capability</a:t>
            </a:r>
          </a:p>
          <a:p>
            <a:pPr lvl="1">
              <a:spcBef>
                <a:spcPts val="300"/>
              </a:spcBef>
              <a:buFont typeface="Arial" panose="020B0604020202020204" pitchFamily="34" charset="0"/>
              <a:buChar char="–"/>
              <a:defRPr/>
            </a:pPr>
            <a:r>
              <a:rPr lang="en-US" sz="1600" kern="0" dirty="0">
                <a:latin typeface="Arial  "/>
              </a:rPr>
              <a:t>Safety work in support of a new investment decision for SBA contingency operations</a:t>
            </a:r>
          </a:p>
          <a:p>
            <a:pPr lvl="1">
              <a:spcBef>
                <a:spcPts val="300"/>
              </a:spcBef>
              <a:buFont typeface="Arial" panose="020B0604020202020204" pitchFamily="34" charset="0"/>
              <a:buChar char="–"/>
              <a:defRPr/>
            </a:pPr>
            <a:r>
              <a:rPr lang="en-US" sz="1600" kern="0" dirty="0">
                <a:latin typeface="Arial  "/>
              </a:rPr>
              <a:t>Explore possibilities for upgrading avionics on universal access transceiver (UAT) equipped aircraft in the Gulf of Mexico to support contingency operations through SBA services</a:t>
            </a:r>
          </a:p>
          <a:p>
            <a:pPr lvl="1">
              <a:spcBef>
                <a:spcPts val="300"/>
              </a:spcBef>
              <a:buFont typeface="Arial" panose="020B0604020202020204" pitchFamily="34" charset="0"/>
              <a:buChar char="–"/>
              <a:defRPr/>
            </a:pPr>
            <a:r>
              <a:rPr lang="en-US" sz="1600" kern="0" dirty="0">
                <a:latin typeface="Arial  "/>
              </a:rPr>
              <a:t>Explore possibilities for upgrading avionics on UAT equipped aircraft in Alaska to support surveillance expansion through SBA services</a:t>
            </a:r>
          </a:p>
          <a:p>
            <a:pPr>
              <a:spcBef>
                <a:spcPts val="600"/>
              </a:spcBef>
            </a:pPr>
            <a:r>
              <a:rPr lang="en-US" altLang="en-US" sz="2000" kern="0" dirty="0">
                <a:latin typeface="Arial  "/>
              </a:rPr>
              <a:t>Status:</a:t>
            </a:r>
          </a:p>
          <a:p>
            <a:pPr lvl="1">
              <a:spcBef>
                <a:spcPts val="300"/>
              </a:spcBef>
              <a:buFont typeface="Arial" panose="020B0604020202020204" pitchFamily="34" charset="0"/>
              <a:buChar char="–"/>
              <a:defRPr/>
            </a:pPr>
            <a:r>
              <a:rPr lang="en-US" sz="1600" kern="0" dirty="0">
                <a:latin typeface="Arial  "/>
              </a:rPr>
              <a:t>A draft CONOPS for using SBA to support disaster recovery operations has been  developed and is currently being refined</a:t>
            </a:r>
          </a:p>
          <a:p>
            <a:pPr lvl="1">
              <a:spcBef>
                <a:spcPts val="300"/>
              </a:spcBef>
              <a:buFont typeface="Arial" panose="020B0604020202020204" pitchFamily="34" charset="0"/>
              <a:buChar char="–"/>
              <a:defRPr/>
            </a:pPr>
            <a:r>
              <a:rPr lang="en-US" altLang="en-US" sz="1600" kern="0" dirty="0">
                <a:latin typeface="Arial  "/>
              </a:rPr>
              <a:t>Discussions are underway with En Route and Terminal facilities regarding use of SBA to augment existing surveillance and constraints from single link/UAT traffic</a:t>
            </a:r>
          </a:p>
        </p:txBody>
      </p:sp>
      <p:sp>
        <p:nvSpPr>
          <p:cNvPr id="5" name="object 6">
            <a:extLst>
              <a:ext uri="{FF2B5EF4-FFF2-40B4-BE49-F238E27FC236}">
                <a16:creationId xmlns:a16="http://schemas.microsoft.com/office/drawing/2014/main" id="{55DF6157-92AE-48D3-BE9C-19B655C41BF2}"/>
              </a:ext>
            </a:extLst>
          </p:cNvPr>
          <p:cNvSpPr txBox="1"/>
          <p:nvPr/>
        </p:nvSpPr>
        <p:spPr>
          <a:xfrm>
            <a:off x="8643111" y="6350110"/>
            <a:ext cx="135890" cy="179536"/>
          </a:xfrm>
          <a:prstGeom prst="rect">
            <a:avLst/>
          </a:prstGeom>
        </p:spPr>
        <p:txBody>
          <a:bodyPr vert="horz" wrap="square" lIns="0" tIns="0" rIns="0" bIns="0" rtlCol="0">
            <a:spAutoFit/>
          </a:bodyPr>
          <a:lstStyle/>
          <a:p>
            <a:pPr marL="25400">
              <a:lnSpc>
                <a:spcPts val="1425"/>
              </a:lnSpc>
            </a:pPr>
            <a:endParaRPr sz="1200">
              <a:latin typeface="Arial"/>
              <a:cs typeface="Arial"/>
            </a:endParaRPr>
          </a:p>
        </p:txBody>
      </p:sp>
    </p:spTree>
    <p:extLst>
      <p:ext uri="{BB962C8B-B14F-4D97-AF65-F5344CB8AC3E}">
        <p14:creationId xmlns:p14="http://schemas.microsoft.com/office/powerpoint/2010/main" val="146283083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80F8D5B200A946A0B219B782AAEFBE" ma:contentTypeVersion="13" ma:contentTypeDescription="Create a new document." ma:contentTypeScope="" ma:versionID="c74f4709610a2c68df9114ffd8b9a0f6">
  <xsd:schema xmlns:xsd="http://www.w3.org/2001/XMLSchema" xmlns:xs="http://www.w3.org/2001/XMLSchema" xmlns:p="http://schemas.microsoft.com/office/2006/metadata/properties" xmlns:ns2="dd0b5dd6-8db1-47cf-b742-c1be20fc1f0d" xmlns:ns3="49f3a3ef-bb63-4a5c-ac3a-92f1c2eb4eb3" targetNamespace="http://schemas.microsoft.com/office/2006/metadata/properties" ma:root="true" ma:fieldsID="493fb12055d6ff68452784d05dc6670b" ns2:_="" ns3:_="">
    <xsd:import namespace="dd0b5dd6-8db1-47cf-b742-c1be20fc1f0d"/>
    <xsd:import namespace="49f3a3ef-bb63-4a5c-ac3a-92f1c2eb4eb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b5dd6-8db1-47cf-b742-c1be20fc1f0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f3a3ef-bb63-4a5c-ac3a-92f1c2eb4eb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d0b5dd6-8db1-47cf-b742-c1be20fc1f0d">C5A2QD74HSVT-1105883091-7394</_dlc_DocId>
    <_dlc_DocIdUrl xmlns="dd0b5dd6-8db1-47cf-b742-c1be20fc1f0d">
      <Url>https://evansincorporated.sharepoint.com/sites/cp/faasbs/_layouts/15/DocIdRedir.aspx?ID=C5A2QD74HSVT-1105883091-7394</Url>
      <Description>C5A2QD74HSVT-1105883091-7394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F917B23-C711-4AA3-ACD3-DAF32319FA8A}">
  <ds:schemaRefs>
    <ds:schemaRef ds:uri="http://schemas.microsoft.com/sharepoint/v3/contenttype/forms"/>
  </ds:schemaRefs>
</ds:datastoreItem>
</file>

<file path=customXml/itemProps2.xml><?xml version="1.0" encoding="utf-8"?>
<ds:datastoreItem xmlns:ds="http://schemas.openxmlformats.org/officeDocument/2006/customXml" ds:itemID="{ED48717E-263D-44B5-92DF-E73E00169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b5dd6-8db1-47cf-b742-c1be20fc1f0d"/>
    <ds:schemaRef ds:uri="49f3a3ef-bb63-4a5c-ac3a-92f1c2eb4e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0C4687-53BC-4162-9BD6-903B6784B430}">
  <ds:schemaRefs>
    <ds:schemaRef ds:uri="http://schemas.microsoft.com/office/infopath/2007/PartnerControls"/>
    <ds:schemaRef ds:uri="49f3a3ef-bb63-4a5c-ac3a-92f1c2eb4eb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dd0b5dd6-8db1-47cf-b742-c1be20fc1f0d"/>
    <ds:schemaRef ds:uri="http://www.w3.org/XML/1998/namespace"/>
    <ds:schemaRef ds:uri="http://purl.org/dc/terms/"/>
  </ds:schemaRefs>
</ds:datastoreItem>
</file>

<file path=customXml/itemProps4.xml><?xml version="1.0" encoding="utf-8"?>
<ds:datastoreItem xmlns:ds="http://schemas.openxmlformats.org/officeDocument/2006/customXml" ds:itemID="{3AAC704F-C778-4914-AAF6-DBA79D345A1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824</TotalTime>
  <Words>2045</Words>
  <Application>Microsoft Office PowerPoint</Application>
  <PresentationFormat>On-screen Show (4:3)</PresentationFormat>
  <Paragraphs>343</Paragraphs>
  <Slides>18</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ＭＳ Ｐゴシック</vt:lpstr>
      <vt:lpstr>Arial</vt:lpstr>
      <vt:lpstr>Arial  </vt:lpstr>
      <vt:lpstr>Arial (Headings)</vt:lpstr>
      <vt:lpstr>Calibri</vt:lpstr>
      <vt:lpstr>Century Gothic</vt:lpstr>
      <vt:lpstr>Times New Roman</vt:lpstr>
      <vt:lpstr>Wingdings</vt:lpstr>
      <vt:lpstr>1_Custom Design</vt:lpstr>
      <vt:lpstr>2_Custom Design</vt:lpstr>
      <vt:lpstr>3_Custom Design</vt:lpstr>
      <vt:lpstr>Office Theme</vt:lpstr>
      <vt:lpstr>Surveillance &amp; Broadcast Services Advanced Surveillance Enhanced Procedural Separation (SBS ASEPS)</vt:lpstr>
      <vt:lpstr>Purpose</vt:lpstr>
      <vt:lpstr>SBS ASEPS Program Concept </vt:lpstr>
      <vt:lpstr>Strategy Overview </vt:lpstr>
      <vt:lpstr>SBA Operational Evaluation (Near-term) </vt:lpstr>
      <vt:lpstr>SBA Operational Evaluation (Near-term) </vt:lpstr>
      <vt:lpstr>SBA Operational Evaluation (cont.) </vt:lpstr>
      <vt:lpstr>Contingency Capability (Mid-term)</vt:lpstr>
      <vt:lpstr>Contingency Capability (Mid-term)</vt:lpstr>
      <vt:lpstr>Operational Environment (Mid-term)</vt:lpstr>
      <vt:lpstr>PowerPoint Presentation</vt:lpstr>
      <vt:lpstr>Future Oceanic Concepts (Long-term)</vt:lpstr>
      <vt:lpstr>Future Oceanic Concepts (cont.)</vt:lpstr>
      <vt:lpstr>Strategy Implementation Plan</vt:lpstr>
      <vt:lpstr>Program Next Steps</vt:lpstr>
      <vt:lpstr>Back-up</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Backscheider, Richard A (FAA)</cp:lastModifiedBy>
  <cp:revision>20</cp:revision>
  <cp:lastPrinted>2013-10-01T16:26:59Z</cp:lastPrinted>
  <dcterms:created xsi:type="dcterms:W3CDTF">2012-11-14T22:56:40Z</dcterms:created>
  <dcterms:modified xsi:type="dcterms:W3CDTF">2025-07-01T16:45:24Z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0x0101003480F8D5B200A946A0B219B782AAEFBE</vt:lpwstr>
  </property>
  <property fmtid="{D5CDD505-2E9C-101B-9397-08002B2CF9AE}" pid="3" name="_dlc_DocIdItemGuid">
    <vt:lpwstr>b23a8e87-00b2-43a1-8671-47fc672d3c13</vt:lpwstr>
  </property>
  <property fmtid="{D5CDD505-2E9C-101B-9397-08002B2CF9AE}" pid="4" name="AuthorIds_UIVersion_512">
    <vt:lpwstr>296</vt:lpwstr>
  </property>
  <property fmtid="{D5CDD505-2E9C-101B-9397-08002B2CF9AE}" pid="5" name="AuthorIds_UIVersion_1024">
    <vt:lpwstr>47</vt:lpwstr>
  </property>
</Properties>
</file>