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7" r:id="rId3"/>
    <p:sldId id="276" r:id="rId4"/>
    <p:sldId id="277" r:id="rId5"/>
    <p:sldId id="278" r:id="rId6"/>
    <p:sldId id="275" r:id="rId7"/>
    <p:sldId id="280" r:id="rId8"/>
    <p:sldId id="283" r:id="rId9"/>
    <p:sldId id="285" r:id="rId10"/>
    <p:sldId id="279" r:id="rId11"/>
    <p:sldId id="264" r:id="rId12"/>
  </p:sldIdLst>
  <p:sldSz cx="9144000" cy="6858000" type="screen4x3"/>
  <p:notesSz cx="6819900" cy="9918700"/>
  <p:defaultTextStyle>
    <a:defPPr>
      <a:defRPr lang="en-AU"/>
    </a:defPPr>
    <a:lvl1pPr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D"/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0890" autoAdjust="0"/>
  </p:normalViewPr>
  <p:slideViewPr>
    <p:cSldViewPr>
      <p:cViewPr varScale="1">
        <p:scale>
          <a:sx n="66" d="100"/>
          <a:sy n="66" d="100"/>
        </p:scale>
        <p:origin x="181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Helvetic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7D23087-31CE-42C8-A5AE-AC46A1E8C275}" type="datetimeFigureOut">
              <a:rPr lang="en-AU" altLang="en-US"/>
              <a:pPr/>
              <a:t>1/07/2025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Helvetic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046B5D6-068D-4309-96F8-18814095076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42748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fld id="{1AA5D37E-1F96-44FD-8CC9-06E6CD1CDF9E}" type="datetimeFigureOut">
              <a:rPr lang="en-AU" altLang="en-US"/>
              <a:pPr/>
              <a:t>1/07/2025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fld id="{6A746F76-EF20-45D6-BF3F-30D0EBBAB49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86321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6F76-EF20-45D6-BF3F-30D0EBBAB49A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95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6F76-EF20-45D6-BF3F-30D0EBBAB49A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7477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Significant</a:t>
            </a:r>
            <a:r>
              <a:rPr lang="en-AU" baseline="0" dirty="0"/>
              <a:t> bodies of work grouped into three main areas:</a:t>
            </a:r>
          </a:p>
          <a:p>
            <a:r>
              <a:rPr lang="en-AU" baseline="0" dirty="0"/>
              <a:t>Airfield; New Nav Aids, Expanding ASMGCS, New Frequencies, </a:t>
            </a:r>
          </a:p>
          <a:p>
            <a:r>
              <a:rPr lang="en-AU" baseline="0" dirty="0"/>
              <a:t>Systems: New INTAS and Eurocat consoles as well as software adaptation and integration</a:t>
            </a:r>
          </a:p>
          <a:p>
            <a:r>
              <a:rPr lang="en-AU" baseline="0" dirty="0"/>
              <a:t>Airspace: Airspace design for new flight paths, community consultation, nose abatement and ATC training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6F76-EF20-45D6-BF3F-30D0EBBAB49A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092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6F76-EF20-45D6-BF3F-30D0EBBAB49A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558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19139" y="2159000"/>
            <a:ext cx="7197725" cy="1258888"/>
          </a:xfrm>
        </p:spPr>
        <p:txBody>
          <a:bodyPr anchor="b"/>
          <a:lstStyle>
            <a:lvl1pPr>
              <a:defRPr>
                <a:solidFill>
                  <a:srgbClr val="00A3E0"/>
                </a:solidFill>
              </a:defRPr>
            </a:lvl1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19139" y="3598863"/>
            <a:ext cx="7197725" cy="1054273"/>
          </a:xfrm>
        </p:spPr>
        <p:txBody>
          <a:bodyPr/>
          <a:lstStyle>
            <a:lvl1pPr marL="0" indent="0"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1" y="4680000"/>
            <a:ext cx="5292159" cy="1413296"/>
          </a:xfrm>
        </p:spPr>
        <p:txBody>
          <a:bodyPr/>
          <a:lstStyle>
            <a:lvl1pPr>
              <a:defRPr sz="14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6915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AU" dirty="0"/>
              <a:t>Click to edit text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38FC2-EEF3-4510-9913-905E2546BE7C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324000"/>
            <a:ext cx="4680519" cy="647700"/>
          </a:xfrm>
        </p:spPr>
        <p:txBody>
          <a:bodyPr anchor="b"/>
          <a:lstStyle>
            <a:lvl1pPr marL="0">
              <a:defRPr sz="12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71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8314" y="2060575"/>
            <a:ext cx="40020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text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2801" y="2060575"/>
            <a:ext cx="400208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text 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C85AC-194F-41B5-9E78-A3A3FB20047A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324000"/>
            <a:ext cx="4680519" cy="647700"/>
          </a:xfrm>
        </p:spPr>
        <p:txBody>
          <a:bodyPr anchor="b"/>
          <a:lstStyle>
            <a:lvl1pPr marL="0">
              <a:defRPr sz="12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75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7904" y="1196974"/>
            <a:ext cx="4916985" cy="1223913"/>
          </a:xfrm>
        </p:spPr>
        <p:txBody>
          <a:bodyPr/>
          <a:lstStyle/>
          <a:p>
            <a:r>
              <a:rPr lang="en-AU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07904" y="2636914"/>
            <a:ext cx="4916985" cy="3528391"/>
          </a:xfrm>
        </p:spPr>
        <p:txBody>
          <a:bodyPr/>
          <a:lstStyle/>
          <a:p>
            <a:pPr lvl="0"/>
            <a:r>
              <a:rPr lang="en-AU" dirty="0"/>
              <a:t>Click to edit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20000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987D8-5482-4DD7-8405-CC1B6829E4C0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324000"/>
            <a:ext cx="2520281" cy="647700"/>
          </a:xfrm>
        </p:spPr>
        <p:txBody>
          <a:bodyPr anchor="b"/>
          <a:lstStyle>
            <a:lvl1pPr marL="0">
              <a:defRPr sz="12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8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38FC2-EEF3-4510-9913-905E2546BE7C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324000"/>
            <a:ext cx="4680519" cy="647700"/>
          </a:xfrm>
        </p:spPr>
        <p:txBody>
          <a:bodyPr anchor="b"/>
          <a:lstStyle>
            <a:lvl1pPr marL="0">
              <a:defRPr sz="12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Click to edit presentation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196975"/>
            <a:ext cx="8156576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5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8942E-1491-4323-9482-005D198146B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50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196975"/>
            <a:ext cx="81565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2060577"/>
            <a:ext cx="8156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237290"/>
            <a:ext cx="213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1">
                <a:latin typeface="Arial" panose="020B0604020202020204" pitchFamily="34" charset="0"/>
              </a:defRPr>
            </a:lvl1pPr>
          </a:lstStyle>
          <a:p>
            <a:fld id="{0135483C-AA3C-489D-9603-848B10BB233E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0" r:id="rId2"/>
    <p:sldLayoutId id="2147483662" r:id="rId3"/>
    <p:sldLayoutId id="2147483661" r:id="rId4"/>
    <p:sldLayoutId id="2147483669" r:id="rId5"/>
    <p:sldLayoutId id="2147483665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Arial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3E0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Arial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ristopher.mccormack@airservicesaustrali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</a:rPr>
              <a:t>Airservices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</a:rPr>
              <a:t>ISPACG/33 2019</a:t>
            </a:r>
          </a:p>
          <a:p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</a:rPr>
              <a:t>Chris McCormack &amp; Tony Smith</a:t>
            </a:r>
          </a:p>
        </p:txBody>
      </p:sp>
    </p:spTree>
    <p:extLst>
      <p:ext uri="{BB962C8B-B14F-4D97-AF65-F5344CB8AC3E}">
        <p14:creationId xmlns:p14="http://schemas.microsoft.com/office/powerpoint/2010/main" val="15342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828" y="1052398"/>
            <a:ext cx="9161655" cy="5805603"/>
            <a:chOff x="-8828" y="1052398"/>
            <a:chExt cx="9161655" cy="58056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BF35D0-9364-4C2C-9E14-3459B64D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828" y="1052399"/>
              <a:ext cx="9152827" cy="580560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E544E3-0366-4959-BB86-AA125C3B84EB}"/>
                </a:ext>
              </a:extLst>
            </p:cNvPr>
            <p:cNvSpPr/>
            <p:nvPr/>
          </p:nvSpPr>
          <p:spPr bwMode="auto">
            <a:xfrm>
              <a:off x="0" y="1052398"/>
              <a:ext cx="9152827" cy="49688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4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PBCS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Planning underway to introduce PBCS standards (23NM and 5 minutes) into Australian airspace in 2019</a:t>
            </a:r>
          </a:p>
          <a:p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Intent to retain 30/50NM RNP standards for the near future and phase these out as PBCS approvals increase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3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828" y="1052398"/>
            <a:ext cx="9161655" cy="5805603"/>
            <a:chOff x="-8828" y="1052398"/>
            <a:chExt cx="9161655" cy="58056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BF35D0-9364-4C2C-9E14-3459B64D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828" y="1052399"/>
              <a:ext cx="9152827" cy="580560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E544E3-0366-4959-BB86-AA125C3B84EB}"/>
                </a:ext>
              </a:extLst>
            </p:cNvPr>
            <p:cNvSpPr/>
            <p:nvPr/>
          </p:nvSpPr>
          <p:spPr bwMode="auto">
            <a:xfrm>
              <a:off x="0" y="1052398"/>
              <a:ext cx="9152827" cy="49688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4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13500000" algn="ctr" rotWithShape="0">
              <a:srgbClr val="000000"/>
            </a:outerShdw>
          </a:effectLst>
        </p:spPr>
        <p:txBody>
          <a:bodyPr/>
          <a:lstStyle/>
          <a:p>
            <a:endParaRPr lang="en-AU" sz="2400" dirty="0">
              <a:latin typeface="Calibri" panose="020F0502020204030204" pitchFamily="34" charset="0"/>
            </a:endParaRPr>
          </a:p>
          <a:p>
            <a:r>
              <a:rPr lang="en-AU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Chris McCormack</a:t>
            </a:r>
          </a:p>
          <a:p>
            <a:r>
              <a:rPr lang="en-AU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Airservices Australia</a:t>
            </a:r>
          </a:p>
          <a:p>
            <a:r>
              <a:rPr lang="en-AU" sz="2400" dirty="0">
                <a:latin typeface="Calibri" panose="020F0502020204030204" pitchFamily="34" charset="0"/>
                <a:hlinkClick r:id="rId4"/>
              </a:rPr>
              <a:t>christopher.mccormack@airservicesaustralia.com</a:t>
            </a:r>
            <a:r>
              <a:rPr lang="en-AU" sz="2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0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828" y="1052398"/>
            <a:ext cx="9161655" cy="5805603"/>
            <a:chOff x="-8828" y="1052398"/>
            <a:chExt cx="9161655" cy="58056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BF35D0-9364-4C2C-9E14-3459B64D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828" y="1052399"/>
              <a:ext cx="9152827" cy="580560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E544E3-0366-4959-BB86-AA125C3B84EB}"/>
                </a:ext>
              </a:extLst>
            </p:cNvPr>
            <p:cNvSpPr/>
            <p:nvPr/>
          </p:nvSpPr>
          <p:spPr bwMode="auto">
            <a:xfrm>
              <a:off x="0" y="1052398"/>
              <a:ext cx="9152827" cy="49688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4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OneSKY – CMATS; Building demolition and construction underway in Brisbane and Melbourne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New Voice Communication System commissioned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VCS 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YBBN NPR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Gold Coast ILS in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FMC Waypoint Reporting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AIDC Trial with PNG ASL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PBCS</a:t>
            </a:r>
          </a:p>
          <a:p>
            <a:pPr marL="0" indent="0"/>
            <a:endParaRPr lang="en-A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001" y="324000"/>
            <a:ext cx="575608" cy="22468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What’s been happening?</a:t>
            </a:r>
          </a:p>
        </p:txBody>
      </p:sp>
    </p:spTree>
    <p:extLst>
      <p:ext uri="{BB962C8B-B14F-4D97-AF65-F5344CB8AC3E}">
        <p14:creationId xmlns:p14="http://schemas.microsoft.com/office/powerpoint/2010/main" val="17307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828" y="1052398"/>
            <a:ext cx="9161655" cy="5805603"/>
            <a:chOff x="-8828" y="1052398"/>
            <a:chExt cx="9161655" cy="58056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BF35D0-9364-4C2C-9E14-3459B64D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828" y="1052399"/>
              <a:ext cx="9152827" cy="580560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E544E3-0366-4959-BB86-AA125C3B84EB}"/>
                </a:ext>
              </a:extLst>
            </p:cNvPr>
            <p:cNvSpPr/>
            <p:nvPr/>
          </p:nvSpPr>
          <p:spPr bwMode="auto">
            <a:xfrm>
              <a:off x="0" y="1052398"/>
              <a:ext cx="9152827" cy="49688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4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Dependent Projects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5576" y="1575145"/>
            <a:ext cx="7272808" cy="5308897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5402"/>
            <a:ext cx="1224136" cy="4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8828" y="1052398"/>
            <a:ext cx="9161655" cy="5805603"/>
            <a:chOff x="-8828" y="1052398"/>
            <a:chExt cx="9161655" cy="58056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BF35D0-9364-4C2C-9E14-3459B64D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828" y="1052399"/>
              <a:ext cx="9152827" cy="580560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E544E3-0366-4959-BB86-AA125C3B84EB}"/>
                </a:ext>
              </a:extLst>
            </p:cNvPr>
            <p:cNvSpPr/>
            <p:nvPr/>
          </p:nvSpPr>
          <p:spPr bwMode="auto">
            <a:xfrm>
              <a:off x="0" y="1052398"/>
              <a:ext cx="9152827" cy="49688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4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VCS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New voice Communication System deployed in Perth, Melbourne, Sydney and Brisbane.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2684"/>
            <a:ext cx="5976664" cy="4225316"/>
          </a:xfrm>
          <a:prstGeom prst="rect">
            <a:avLst/>
          </a:prstGeom>
          <a:ln>
            <a:noFill/>
          </a:ln>
          <a:effectLst>
            <a:softEdge rad="1651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5402"/>
            <a:ext cx="1224136" cy="4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8828" y="1052398"/>
            <a:ext cx="9161655" cy="5805603"/>
            <a:chOff x="-8828" y="1052398"/>
            <a:chExt cx="9161655" cy="58056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BF35D0-9364-4C2C-9E14-3459B64D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828" y="1052399"/>
              <a:ext cx="9152827" cy="580560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E544E3-0366-4959-BB86-AA125C3B84EB}"/>
                </a:ext>
              </a:extLst>
            </p:cNvPr>
            <p:cNvSpPr/>
            <p:nvPr/>
          </p:nvSpPr>
          <p:spPr bwMode="auto">
            <a:xfrm>
              <a:off x="0" y="1052398"/>
              <a:ext cx="9152827" cy="49688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4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VCS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Improved Frequency management&gt; Efficient Airspace Management.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3995936" y="2852936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5402"/>
            <a:ext cx="1224136" cy="431576"/>
          </a:xfrm>
          <a:prstGeom prst="rect">
            <a:avLst/>
          </a:prstGeom>
        </p:spPr>
      </p:pic>
      <p:pic>
        <p:nvPicPr>
          <p:cNvPr id="7" name="Content Placeholder 4" descr="___new_evcs_bn_high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0" y="2528306"/>
            <a:ext cx="7344816" cy="3672408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3007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828" y="1052398"/>
            <a:ext cx="9161655" cy="5805603"/>
            <a:chOff x="-8828" y="1052398"/>
            <a:chExt cx="9161655" cy="58056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BF35D0-9364-4C2C-9E14-3459B64D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828" y="1052399"/>
              <a:ext cx="9152827" cy="580560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E544E3-0366-4959-BB86-AA125C3B84EB}"/>
                </a:ext>
              </a:extLst>
            </p:cNvPr>
            <p:cNvSpPr/>
            <p:nvPr/>
          </p:nvSpPr>
          <p:spPr bwMode="auto">
            <a:xfrm>
              <a:off x="0" y="1052398"/>
              <a:ext cx="9152827" cy="49688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4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Brisbane New Parallel Runway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2060577"/>
            <a:ext cx="8352158" cy="4105275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  <a:p>
            <a:pPr marL="0" lvl="0" indent="0"/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br" rotWithShape="0">
                  <a:prstClr val="black"/>
                </a:outerShdw>
              </a:effectLst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</a:rPr>
              <a:t>Upgrades to ATM systems, airfield infrastructure such as an ILS, augmented Surface Movement Radar and new VHF frequencies.</a:t>
            </a:r>
            <a:endParaRPr lang="en-AU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Stakeholder engagement leading to design and implementation of new airspace and flight paths.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Training of over 150 air traffic controllers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New ARFF station</a:t>
            </a:r>
          </a:p>
          <a:p>
            <a:pPr marL="0" indent="0"/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828" y="1052398"/>
            <a:ext cx="9161655" cy="5805603"/>
            <a:chOff x="-8828" y="1052398"/>
            <a:chExt cx="9161655" cy="58056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BF35D0-9364-4C2C-9E14-3459B64D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828" y="1052399"/>
              <a:ext cx="9152827" cy="580560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E544E3-0366-4959-BB86-AA125C3B84EB}"/>
                </a:ext>
              </a:extLst>
            </p:cNvPr>
            <p:cNvSpPr/>
            <p:nvPr/>
          </p:nvSpPr>
          <p:spPr bwMode="auto">
            <a:xfrm>
              <a:off x="0" y="1052398"/>
              <a:ext cx="9152827" cy="49688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4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Gold Coast ILS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5" y="2060577"/>
            <a:ext cx="3023566" cy="4105275"/>
          </a:xfrm>
        </p:spPr>
        <p:txBody>
          <a:bodyPr/>
          <a:lstStyle/>
          <a:p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YBCG ILS commissioned </a:t>
            </a:r>
          </a:p>
          <a:p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28 February 2019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577"/>
            <a:ext cx="4834358" cy="3867486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559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828" y="1052398"/>
            <a:ext cx="9161655" cy="5805603"/>
            <a:chOff x="-8828" y="1052398"/>
            <a:chExt cx="9161655" cy="58056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BF35D0-9364-4C2C-9E14-3459B64D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828" y="1052399"/>
              <a:ext cx="9152827" cy="580560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E544E3-0366-4959-BB86-AA125C3B84EB}"/>
                </a:ext>
              </a:extLst>
            </p:cNvPr>
            <p:cNvSpPr/>
            <p:nvPr/>
          </p:nvSpPr>
          <p:spPr bwMode="auto">
            <a:xfrm>
              <a:off x="0" y="1052398"/>
              <a:ext cx="9152827" cy="49688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4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Expanded FMC WPR in YBBB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FMC Waypoint reporting now in use within entire YBBB, ANAU and AGGH FIR’s with Air New Zealand A320’s in accordance with Letter of Agreement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Negotiations underway with Virgin Australia with a view to implementation later in the year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0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828" y="1052398"/>
            <a:ext cx="9161655" cy="5805603"/>
            <a:chOff x="-8828" y="1052398"/>
            <a:chExt cx="9161655" cy="58056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BF35D0-9364-4C2C-9E14-3459B64D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828" y="1052399"/>
              <a:ext cx="9152827" cy="580560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E544E3-0366-4959-BB86-AA125C3B84EB}"/>
                </a:ext>
              </a:extLst>
            </p:cNvPr>
            <p:cNvSpPr/>
            <p:nvPr/>
          </p:nvSpPr>
          <p:spPr bwMode="auto">
            <a:xfrm>
              <a:off x="0" y="1052398"/>
              <a:ext cx="9152827" cy="49688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4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AIDC with AYPM</a:t>
            </a:r>
            <a:br>
              <a:rPr lang="en-AU" dirty="0"/>
            </a:br>
            <a:r>
              <a:rPr lang="en-AU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3">
                  <a:lumMod val="75000"/>
                </a:schemeClr>
              </a:solidFill>
              <a:effectLst>
                <a:outerShdw blurRad="50800" dist="38100" dir="13500000" algn="ctr" rotWithShape="0">
                  <a:srgbClr val="00000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AIDC message testing – April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3500000" algn="ctr" rotWithShape="0">
                    <a:srgbClr val="000000"/>
                  </a:outerShdw>
                </a:effectLst>
              </a:rPr>
              <a:t>AIDC message operational trial - ongoing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1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owerpoint_template">
  <a:themeElements>
    <a:clrScheme name="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lIns="90000" tIns="46800" rIns="90000" bIns="46800">
        <a:spAutoFit/>
      </a:bodyPr>
      <a:lstStyle>
        <a:defPPr>
          <a:spcBef>
            <a:spcPct val="50000"/>
          </a:spcBef>
          <a:defRPr sz="1800" dirty="0">
            <a:latin typeface="Arial"/>
          </a:defRPr>
        </a:defPPr>
      </a:lstStyle>
    </a:tx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rservices powerpoint template WIn" id="{AFFE2621-E9AF-40BE-93F3-174EBE7F4897}" vid="{9C42F165-8E23-4F53-AA14-50E2B8676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Airservices powerpoint template</Template>
  <TotalTime>608</TotalTime>
  <Words>308</Words>
  <Application>Microsoft Office PowerPoint</Application>
  <PresentationFormat>On-screen Show (4:3)</PresentationFormat>
  <Paragraphs>68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Wingdings</vt:lpstr>
      <vt:lpstr>powerpoint_template</vt:lpstr>
      <vt:lpstr>Airservices Update</vt:lpstr>
      <vt:lpstr>What’s been happening?</vt:lpstr>
      <vt:lpstr>Dependent Projects</vt:lpstr>
      <vt:lpstr>VCS Commissioning</vt:lpstr>
      <vt:lpstr>VCS Benefits</vt:lpstr>
      <vt:lpstr>Brisbane New Parallel Runway 2020</vt:lpstr>
      <vt:lpstr>Gold Coast ILS </vt:lpstr>
      <vt:lpstr>Expanded FMC WPR in YBBB </vt:lpstr>
      <vt:lpstr>AIDC with AYPM  </vt:lpstr>
      <vt:lpstr>PBCS</vt:lpstr>
      <vt:lpstr>For more information</vt:lpstr>
    </vt:vector>
  </TitlesOfParts>
  <Manager/>
  <Company>Air Services Australia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Airservices Commitment to Emission Reductions</dc:title>
  <dc:subject/>
  <dc:creator>Spencer, Angie</dc:creator>
  <cp:keywords/>
  <dc:description/>
  <cp:lastModifiedBy>Backscheider, Richard A (FAA)</cp:lastModifiedBy>
  <cp:revision>59</cp:revision>
  <cp:lastPrinted>2019-03-13T23:22:28Z</cp:lastPrinted>
  <dcterms:created xsi:type="dcterms:W3CDTF">2018-04-03T22:31:38Z</dcterms:created>
  <dcterms:modified xsi:type="dcterms:W3CDTF">2025-07-01T17:20:39Z</dcterms:modified>
  <cp:category/>
</cp:coreProperties>
</file>