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14"/>
  </p:notesMasterIdLst>
  <p:handoutMasterIdLst>
    <p:handoutMasterId r:id="rId15"/>
  </p:handoutMasterIdLst>
  <p:sldIdLst>
    <p:sldId id="415" r:id="rId5"/>
    <p:sldId id="440" r:id="rId6"/>
    <p:sldId id="442" r:id="rId7"/>
    <p:sldId id="443" r:id="rId8"/>
    <p:sldId id="441" r:id="rId9"/>
    <p:sldId id="437" r:id="rId10"/>
    <p:sldId id="438" r:id="rId11"/>
    <p:sldId id="439" r:id="rId12"/>
    <p:sldId id="420" r:id="rId13"/>
  </p:sldIdLst>
  <p:sldSz cx="12192000" cy="6858000"/>
  <p:notesSz cx="9906000" cy="6794500"/>
  <p:defaultTextStyle>
    <a:defPPr>
      <a:defRPr lang="de-DE"/>
    </a:defPPr>
    <a:lvl1pPr algn="ctr" rtl="0" fontAlgn="base">
      <a:lnSpc>
        <a:spcPct val="115000"/>
      </a:lnSpc>
      <a:spcBef>
        <a:spcPct val="0"/>
      </a:spcBef>
      <a:spcAft>
        <a:spcPct val="0"/>
      </a:spcAft>
      <a:defRPr sz="1361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14898" algn="ctr" rtl="0" fontAlgn="base">
      <a:lnSpc>
        <a:spcPct val="115000"/>
      </a:lnSpc>
      <a:spcBef>
        <a:spcPct val="0"/>
      </a:spcBef>
      <a:spcAft>
        <a:spcPct val="0"/>
      </a:spcAft>
      <a:defRPr sz="1361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829796" algn="ctr" rtl="0" fontAlgn="base">
      <a:lnSpc>
        <a:spcPct val="115000"/>
      </a:lnSpc>
      <a:spcBef>
        <a:spcPct val="0"/>
      </a:spcBef>
      <a:spcAft>
        <a:spcPct val="0"/>
      </a:spcAft>
      <a:defRPr sz="1361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244695" algn="ctr" rtl="0" fontAlgn="base">
      <a:lnSpc>
        <a:spcPct val="115000"/>
      </a:lnSpc>
      <a:spcBef>
        <a:spcPct val="0"/>
      </a:spcBef>
      <a:spcAft>
        <a:spcPct val="0"/>
      </a:spcAft>
      <a:defRPr sz="1361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659593" algn="ctr" rtl="0" fontAlgn="base">
      <a:lnSpc>
        <a:spcPct val="115000"/>
      </a:lnSpc>
      <a:spcBef>
        <a:spcPct val="0"/>
      </a:spcBef>
      <a:spcAft>
        <a:spcPct val="0"/>
      </a:spcAft>
      <a:defRPr sz="1361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074491" algn="l" defTabSz="829796" rtl="0" eaLnBrk="1" latinLnBrk="0" hangingPunct="1">
      <a:defRPr sz="1361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489390" algn="l" defTabSz="829796" rtl="0" eaLnBrk="1" latinLnBrk="0" hangingPunct="1">
      <a:defRPr sz="1361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2904289" algn="l" defTabSz="829796" rtl="0" eaLnBrk="1" latinLnBrk="0" hangingPunct="1">
      <a:defRPr sz="1361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319187" algn="l" defTabSz="829796" rtl="0" eaLnBrk="1" latinLnBrk="0" hangingPunct="1">
      <a:defRPr sz="1361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  <p:extLst>
    <p:ext uri="{EFAFB233-063F-42B5-8137-9DF3F51BA10A}">
      <p15:sldGuideLst xmlns:p15="http://schemas.microsoft.com/office/powerpoint/2012/main">
        <p15:guide id="9" orient="horz" pos="2160">
          <p15:clr>
            <a:srgbClr val="A4A3A4"/>
          </p15:clr>
        </p15:guide>
        <p15:guide id="10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140" userDrawn="1">
          <p15:clr>
            <a:srgbClr val="A4A3A4"/>
          </p15:clr>
        </p15:guide>
        <p15:guide id="2" pos="3120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clrMode="gray" scaleToFitPaper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05150"/>
    <a:srgbClr val="00FFFF"/>
    <a:srgbClr val="00205B"/>
    <a:srgbClr val="B7C9D3"/>
    <a:srgbClr val="7C878E"/>
    <a:srgbClr val="0085AD"/>
    <a:srgbClr val="6399AE"/>
    <a:srgbClr val="E9E611"/>
    <a:srgbClr val="DBD4E9"/>
    <a:srgbClr val="C9E3F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759" autoAdjust="0"/>
    <p:restoredTop sz="94807" autoAdjust="0"/>
  </p:normalViewPr>
  <p:slideViewPr>
    <p:cSldViewPr showGuides="1">
      <p:cViewPr varScale="1">
        <p:scale>
          <a:sx n="82" d="100"/>
          <a:sy n="82" d="100"/>
        </p:scale>
        <p:origin x="960" y="72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howGuides="1">
      <p:cViewPr varScale="1">
        <p:scale>
          <a:sx n="122" d="100"/>
          <a:sy n="122" d="100"/>
        </p:scale>
        <p:origin x="-2322" y="-108"/>
      </p:cViewPr>
      <p:guideLst>
        <p:guide orient="horz" pos="2140"/>
        <p:guide pos="312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292600" cy="339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lnSpc>
                <a:spcPct val="100000"/>
              </a:lnSpc>
              <a:defRPr sz="1200"/>
            </a:lvl1pPr>
          </a:lstStyle>
          <a:p>
            <a:endParaRPr lang="de-DE" altLang="de-DE"/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611108" y="0"/>
            <a:ext cx="4292600" cy="339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defRPr sz="1200"/>
            </a:lvl1pPr>
          </a:lstStyle>
          <a:p>
            <a:endParaRPr lang="de-DE" altLang="de-DE"/>
          </a:p>
        </p:txBody>
      </p:sp>
      <p:sp>
        <p:nvSpPr>
          <p:cNvPr id="3379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453596"/>
            <a:ext cx="4292600" cy="339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lnSpc>
                <a:spcPct val="100000"/>
              </a:lnSpc>
              <a:defRPr sz="1200"/>
            </a:lvl1pPr>
          </a:lstStyle>
          <a:p>
            <a:endParaRPr lang="de-DE" altLang="de-DE"/>
          </a:p>
        </p:txBody>
      </p:sp>
      <p:sp>
        <p:nvSpPr>
          <p:cNvPr id="3379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611108" y="6453596"/>
            <a:ext cx="4292600" cy="339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defRPr sz="1200"/>
            </a:lvl1pPr>
          </a:lstStyle>
          <a:p>
            <a:fld id="{8810C7A8-67D7-465E-B8AA-2DEB84B004DD}" type="slidenum">
              <a:rPr lang="de-DE" altLang="de-DE"/>
              <a:pPr/>
              <a:t>‹#›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13343682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292600" cy="339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lnSpc>
                <a:spcPct val="100000"/>
              </a:lnSpc>
              <a:defRPr sz="1200"/>
            </a:lvl1pPr>
          </a:lstStyle>
          <a:p>
            <a:endParaRPr lang="de-DE" altLang="de-DE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611108" y="0"/>
            <a:ext cx="4292600" cy="339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defRPr sz="1200"/>
            </a:lvl1pPr>
          </a:lstStyle>
          <a:p>
            <a:endParaRPr lang="de-DE" altLang="de-DE"/>
          </a:p>
        </p:txBody>
      </p:sp>
      <p:sp>
        <p:nvSpPr>
          <p:cNvPr id="153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689225" y="509588"/>
            <a:ext cx="4527550" cy="254793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536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90600" y="3228567"/>
            <a:ext cx="7924800" cy="305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/>
              <a:t>Textmasterformate durch Klicken bearbeiten</a:t>
            </a:r>
          </a:p>
          <a:p>
            <a:pPr lvl="1"/>
            <a:r>
              <a:rPr lang="de-DE" altLang="de-DE"/>
              <a:t>Zweite Ebene</a:t>
            </a:r>
          </a:p>
          <a:p>
            <a:pPr lvl="2"/>
            <a:r>
              <a:rPr lang="de-DE" altLang="de-DE"/>
              <a:t>Dritte Ebene</a:t>
            </a:r>
          </a:p>
          <a:p>
            <a:pPr lvl="3"/>
            <a:r>
              <a:rPr lang="de-DE" altLang="de-DE"/>
              <a:t>Vierte Ebene</a:t>
            </a:r>
          </a:p>
          <a:p>
            <a:pPr lvl="4"/>
            <a:r>
              <a:rPr lang="de-DE" altLang="de-DE"/>
              <a:t>Fünfte Ebene</a:t>
            </a:r>
          </a:p>
        </p:txBody>
      </p:sp>
      <p:sp>
        <p:nvSpPr>
          <p:cNvPr id="1536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453596"/>
            <a:ext cx="4292600" cy="339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lnSpc>
                <a:spcPct val="100000"/>
              </a:lnSpc>
              <a:defRPr sz="1200"/>
            </a:lvl1pPr>
          </a:lstStyle>
          <a:p>
            <a:endParaRPr lang="de-DE" altLang="de-DE"/>
          </a:p>
        </p:txBody>
      </p:sp>
      <p:sp>
        <p:nvSpPr>
          <p:cNvPr id="1536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611108" y="6453596"/>
            <a:ext cx="4292600" cy="339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defRPr sz="1200"/>
            </a:lvl1pPr>
          </a:lstStyle>
          <a:p>
            <a:fld id="{9DD6CC0E-0F16-4297-9A18-5682437AF800}" type="slidenum">
              <a:rPr lang="de-DE" altLang="de-DE"/>
              <a:pPr/>
              <a:t>‹#›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100050151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089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162791" indent="-161350" algn="l" rtl="0" fontAlgn="base">
      <a:spcBef>
        <a:spcPct val="30000"/>
      </a:spcBef>
      <a:spcAft>
        <a:spcPct val="0"/>
      </a:spcAft>
      <a:buChar char="•"/>
      <a:defRPr sz="1089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325579" indent="-161350" algn="l" rtl="0" fontAlgn="base">
      <a:spcBef>
        <a:spcPct val="30000"/>
      </a:spcBef>
      <a:spcAft>
        <a:spcPct val="0"/>
      </a:spcAft>
      <a:buChar char="•"/>
      <a:defRPr sz="1089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488370" indent="-161350" algn="l" rtl="0" fontAlgn="base">
      <a:spcBef>
        <a:spcPct val="30000"/>
      </a:spcBef>
      <a:spcAft>
        <a:spcPct val="0"/>
      </a:spcAft>
      <a:buChar char="•"/>
      <a:defRPr sz="1089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651160" indent="-161350" algn="l" rtl="0" fontAlgn="base">
      <a:spcBef>
        <a:spcPct val="30000"/>
      </a:spcBef>
      <a:spcAft>
        <a:spcPct val="0"/>
      </a:spcAft>
      <a:buChar char="•"/>
      <a:defRPr sz="1089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074491" algn="l" defTabSz="829796" rtl="0" eaLnBrk="1" latinLnBrk="0" hangingPunct="1">
      <a:defRPr sz="1089" kern="1200">
        <a:solidFill>
          <a:schemeClr val="tx1"/>
        </a:solidFill>
        <a:latin typeface="+mn-lt"/>
        <a:ea typeface="+mn-ea"/>
        <a:cs typeface="+mn-cs"/>
      </a:defRPr>
    </a:lvl6pPr>
    <a:lvl7pPr marL="2489390" algn="l" defTabSz="829796" rtl="0" eaLnBrk="1" latinLnBrk="0" hangingPunct="1">
      <a:defRPr sz="1089" kern="1200">
        <a:solidFill>
          <a:schemeClr val="tx1"/>
        </a:solidFill>
        <a:latin typeface="+mn-lt"/>
        <a:ea typeface="+mn-ea"/>
        <a:cs typeface="+mn-cs"/>
      </a:defRPr>
    </a:lvl7pPr>
    <a:lvl8pPr marL="2904289" algn="l" defTabSz="829796" rtl="0" eaLnBrk="1" latinLnBrk="0" hangingPunct="1">
      <a:defRPr sz="1089" kern="1200">
        <a:solidFill>
          <a:schemeClr val="tx1"/>
        </a:solidFill>
        <a:latin typeface="+mn-lt"/>
        <a:ea typeface="+mn-ea"/>
        <a:cs typeface="+mn-cs"/>
      </a:defRPr>
    </a:lvl8pPr>
    <a:lvl9pPr marL="3319187" algn="l" defTabSz="829796" rtl="0" eaLnBrk="1" latinLnBrk="0" hangingPunct="1">
      <a:defRPr sz="1089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689225" y="509588"/>
            <a:ext cx="4527550" cy="2547937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D6CC0E-0F16-4297-9A18-5682437AF800}" type="slidenum">
              <a:rPr lang="de-DE" altLang="de-DE" smtClean="0"/>
              <a:pPr/>
              <a:t>1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137776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5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6.jp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bg>
      <p:bgPr>
        <a:blipFill dpi="0" rotWithShape="1">
          <a:blip r:embed="rId2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4"/>
          <p:cNvSpPr>
            <a:spLocks noChangeArrowheads="1"/>
          </p:cNvSpPr>
          <p:nvPr/>
        </p:nvSpPr>
        <p:spPr bwMode="auto">
          <a:xfrm>
            <a:off x="0" y="5424787"/>
            <a:ext cx="12192000" cy="1433213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 sz="1361"/>
          </a:p>
        </p:txBody>
      </p:sp>
      <p:grpSp>
        <p:nvGrpSpPr>
          <p:cNvPr id="20" name="Group 15"/>
          <p:cNvGrpSpPr>
            <a:grpSpLocks/>
          </p:cNvGrpSpPr>
          <p:nvPr/>
        </p:nvGrpSpPr>
        <p:grpSpPr bwMode="white">
          <a:xfrm>
            <a:off x="0" y="5412023"/>
            <a:ext cx="12192000" cy="61996"/>
            <a:chOff x="0" y="3175"/>
            <a:chExt cx="6736" cy="68"/>
          </a:xfrm>
        </p:grpSpPr>
        <p:sp>
          <p:nvSpPr>
            <p:cNvPr id="21" name="Rectangle 16"/>
            <p:cNvSpPr>
              <a:spLocks noChangeArrowheads="1"/>
            </p:cNvSpPr>
            <p:nvPr/>
          </p:nvSpPr>
          <p:spPr bwMode="white">
            <a:xfrm>
              <a:off x="0" y="3175"/>
              <a:ext cx="6733" cy="2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de-DE" sz="1361"/>
            </a:p>
          </p:txBody>
        </p:sp>
        <p:sp>
          <p:nvSpPr>
            <p:cNvPr id="22" name="Rectangle 17"/>
            <p:cNvSpPr>
              <a:spLocks noChangeArrowheads="1"/>
            </p:cNvSpPr>
            <p:nvPr/>
          </p:nvSpPr>
          <p:spPr bwMode="white">
            <a:xfrm>
              <a:off x="1826" y="3175"/>
              <a:ext cx="4910" cy="6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de-DE" sz="1361"/>
            </a:p>
          </p:txBody>
        </p:sp>
      </p:grpSp>
      <p:sp>
        <p:nvSpPr>
          <p:cNvPr id="23555" name="Rectangle 3"/>
          <p:cNvSpPr>
            <a:spLocks noGrp="1" noChangeArrowheads="1"/>
          </p:cNvSpPr>
          <p:nvPr userDrawn="1">
            <p:ph type="ctrTitle"/>
          </p:nvPr>
        </p:nvSpPr>
        <p:spPr>
          <a:xfrm>
            <a:off x="3305016" y="1628800"/>
            <a:ext cx="6031344" cy="2892800"/>
          </a:xfrm>
        </p:spPr>
        <p:txBody>
          <a:bodyPr anchor="b"/>
          <a:lstStyle>
            <a:lvl1pPr>
              <a:lnSpc>
                <a:spcPct val="105000"/>
              </a:lnSpc>
              <a:defRPr sz="30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altLang="de-DE" noProof="0"/>
              <a:t>Click to edit Master title style</a:t>
            </a:r>
            <a:endParaRPr lang="de-DE" altLang="de-DE" noProof="0" dirty="0"/>
          </a:p>
        </p:txBody>
      </p:sp>
      <p:sp>
        <p:nvSpPr>
          <p:cNvPr id="23556" name="Rectangle 4"/>
          <p:cNvSpPr>
            <a:spLocks noGrp="1" noChangeArrowheads="1"/>
          </p:cNvSpPr>
          <p:nvPr userDrawn="1">
            <p:ph type="subTitle" idx="1"/>
          </p:nvPr>
        </p:nvSpPr>
        <p:spPr>
          <a:xfrm>
            <a:off x="3305016" y="4561676"/>
            <a:ext cx="6031344" cy="863111"/>
          </a:xfrm>
        </p:spPr>
        <p:txBody>
          <a:bodyPr anchor="t"/>
          <a:lstStyle>
            <a:lvl1pPr marL="0" indent="0">
              <a:lnSpc>
                <a:spcPct val="100000"/>
              </a:lnSpc>
              <a:buNone/>
              <a:defRPr sz="20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altLang="de-DE" noProof="0" dirty="0"/>
              <a:t>Click to edit Master subtitle style</a:t>
            </a:r>
            <a:endParaRPr lang="de-DE" altLang="de-DE" noProof="0" dirty="0"/>
          </a:p>
        </p:txBody>
      </p:sp>
      <p:pic>
        <p:nvPicPr>
          <p:cNvPr id="11" name="Picture 10" descr="AIRBUS_WHITE.png"/>
          <p:cNvPicPr>
            <a:picLocks noChangeAspect="1"/>
          </p:cNvPicPr>
          <p:nvPr userDrawn="1"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0560496" y="6165304"/>
            <a:ext cx="1440160" cy="360040"/>
          </a:xfrm>
          <a:prstGeom prst="rect">
            <a:avLst/>
          </a:prstGeom>
        </p:spPr>
      </p:pic>
      <p:sp>
        <p:nvSpPr>
          <p:cNvPr id="3" name="Text Placeholder 2"/>
          <p:cNvSpPr>
            <a:spLocks noGrp="1"/>
          </p:cNvSpPr>
          <p:nvPr userDrawn="1">
            <p:ph type="body" sz="quarter" idx="10"/>
          </p:nvPr>
        </p:nvSpPr>
        <p:spPr bwMode="white">
          <a:xfrm>
            <a:off x="3305016" y="5652000"/>
            <a:ext cx="6031344" cy="1079500"/>
          </a:xfrm>
        </p:spPr>
        <p:txBody>
          <a:bodyPr/>
          <a:lstStyle>
            <a:lvl1pPr marL="0" indent="0">
              <a:buNone/>
              <a:defRPr sz="13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815171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losing Slide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 descr="ThankYou_Grid_Portrait.png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651848"/>
            <a:ext cx="12193200" cy="4672454"/>
          </a:xfrm>
          <a:prstGeom prst="rect">
            <a:avLst/>
          </a:prstGeom>
        </p:spPr>
      </p:pic>
      <p:pic>
        <p:nvPicPr>
          <p:cNvPr id="9" name="Picture 8" descr="AIRBUS_WHITE.png"/>
          <p:cNvPicPr>
            <a:picLocks noChangeAspect="1"/>
          </p:cNvPicPr>
          <p:nvPr userDrawn="1"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0820765" y="6394091"/>
            <a:ext cx="1152128" cy="288032"/>
          </a:xfrm>
          <a:prstGeom prst="rect">
            <a:avLst/>
          </a:prstGeom>
        </p:spPr>
      </p:pic>
      <p:sp>
        <p:nvSpPr>
          <p:cNvPr id="10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3886247" y="3812346"/>
            <a:ext cx="6507180" cy="709613"/>
          </a:xfrm>
        </p:spPr>
        <p:txBody>
          <a:bodyPr/>
          <a:lstStyle>
            <a:lvl1pPr marL="0" indent="0">
              <a:lnSpc>
                <a:spcPct val="100000"/>
              </a:lnSpc>
              <a:buNone/>
              <a:defRPr sz="25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  <a:endParaRPr lang="en-GB" dirty="0"/>
          </a:p>
        </p:txBody>
      </p:sp>
      <p:grpSp>
        <p:nvGrpSpPr>
          <p:cNvPr id="13" name="Group 12"/>
          <p:cNvGrpSpPr/>
          <p:nvPr userDrawn="1"/>
        </p:nvGrpSpPr>
        <p:grpSpPr bwMode="black">
          <a:xfrm>
            <a:off x="0" y="3592800"/>
            <a:ext cx="12193200" cy="61997"/>
            <a:chOff x="0" y="3606831"/>
            <a:chExt cx="12193200" cy="61997"/>
          </a:xfrm>
        </p:grpSpPr>
        <p:sp>
          <p:nvSpPr>
            <p:cNvPr id="11" name="Rectangle 16"/>
            <p:cNvSpPr>
              <a:spLocks noChangeArrowheads="1"/>
            </p:cNvSpPr>
            <p:nvPr userDrawn="1"/>
          </p:nvSpPr>
          <p:spPr bwMode="black">
            <a:xfrm>
              <a:off x="0" y="3606831"/>
              <a:ext cx="12193200" cy="209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de-DE" sz="1361"/>
            </a:p>
          </p:txBody>
        </p:sp>
        <p:sp>
          <p:nvSpPr>
            <p:cNvPr id="12" name="Rectangle 17"/>
            <p:cNvSpPr>
              <a:spLocks noChangeArrowheads="1"/>
            </p:cNvSpPr>
            <p:nvPr userDrawn="1"/>
          </p:nvSpPr>
          <p:spPr bwMode="black">
            <a:xfrm>
              <a:off x="3886247" y="3606831"/>
              <a:ext cx="8305753" cy="6199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de-DE" sz="1361"/>
            </a:p>
          </p:txBody>
        </p:sp>
      </p:grpSp>
      <p:sp>
        <p:nvSpPr>
          <p:cNvPr id="16" name="Text Placeholder 15"/>
          <p:cNvSpPr>
            <a:spLocks noGrp="1"/>
          </p:cNvSpPr>
          <p:nvPr>
            <p:ph type="body" sz="quarter" idx="15" hasCustomPrompt="1"/>
          </p:nvPr>
        </p:nvSpPr>
        <p:spPr>
          <a:xfrm>
            <a:off x="469900" y="6394091"/>
            <a:ext cx="4230872" cy="288032"/>
          </a:xfrm>
        </p:spPr>
        <p:txBody>
          <a:bodyPr anchor="b"/>
          <a:lstStyle>
            <a:lvl1pPr marL="0" indent="0">
              <a:buNone/>
              <a:defRPr sz="8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[If needed, appropriate copyright mention here]</a:t>
            </a:r>
          </a:p>
        </p:txBody>
      </p:sp>
    </p:spTree>
    <p:extLst>
      <p:ext uri="{BB962C8B-B14F-4D97-AF65-F5344CB8AC3E}">
        <p14:creationId xmlns:p14="http://schemas.microsoft.com/office/powerpoint/2010/main" val="330819839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altLang="de-DE"/>
              <a:t>March 2019</a:t>
            </a:r>
            <a:endParaRPr lang="de-DE" altLang="de-DE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de-DE"/>
              <a:t>Airbus FANS PR debrief - ISPACG33 / FIT26 - © AIRBUS S.A.S. 2019. ALL RIGHTS RESERVED. PROPRIETARY DOCUMENT</a:t>
            </a:r>
            <a:endParaRPr lang="de-DE" altLang="de-DE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114C8-F7F2-4E05-9CAE-DDD3D22A4BE8}" type="slidenum">
              <a:rPr lang="de-DE" altLang="de-DE" smtClean="0"/>
              <a:pPr/>
              <a:t>‹#›</a:t>
            </a:fld>
            <a:endParaRPr lang="de-DE" altLang="de-DE"/>
          </a:p>
        </p:txBody>
      </p:sp>
      <p:sp>
        <p:nvSpPr>
          <p:cNvPr id="10" name="Text Placeholder 10"/>
          <p:cNvSpPr>
            <a:spLocks noGrp="1"/>
          </p:cNvSpPr>
          <p:nvPr>
            <p:ph type="body" sz="quarter" idx="13" hasCustomPrompt="1"/>
          </p:nvPr>
        </p:nvSpPr>
        <p:spPr>
          <a:xfrm>
            <a:off x="8649337" y="332209"/>
            <a:ext cx="3266785" cy="144463"/>
          </a:xfrm>
        </p:spPr>
        <p:txBody>
          <a:bodyPr/>
          <a:lstStyle>
            <a:lvl1pPr marL="0" indent="0" algn="r">
              <a:buNone/>
              <a:defRPr sz="800">
                <a:solidFill>
                  <a:srgbClr val="FF0000"/>
                </a:solidFill>
              </a:defRPr>
            </a:lvl1pPr>
          </a:lstStyle>
          <a:p>
            <a:pPr lvl="0"/>
            <a:r>
              <a:rPr lang="en-US" dirty="0"/>
              <a:t>[Indicate confidentiality here]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7096815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altLang="de-DE"/>
              <a:t>March 2019</a:t>
            </a:r>
            <a:endParaRPr lang="de-DE" alt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de-DE"/>
              <a:t>Airbus FANS PR debrief - ISPACG33 / FIT26 - © AIRBUS S.A.S. 2019. ALL RIGHTS RESERVED. PROPRIETARY DOCUMENT</a:t>
            </a:r>
            <a:endParaRPr lang="de-DE" alt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E210CEC-BA8B-47AD-AA6D-FD559B857655}" type="slidenum">
              <a:rPr lang="de-DE" altLang="de-DE"/>
              <a:pPr/>
              <a:t>‹#›</a:t>
            </a:fld>
            <a:endParaRPr lang="de-DE" altLang="de-DE" dirty="0"/>
          </a:p>
        </p:txBody>
      </p:sp>
      <p:sp>
        <p:nvSpPr>
          <p:cNvPr id="6" name="Text Placeholder 10"/>
          <p:cNvSpPr>
            <a:spLocks noGrp="1"/>
          </p:cNvSpPr>
          <p:nvPr>
            <p:ph type="body" sz="quarter" idx="13" hasCustomPrompt="1"/>
          </p:nvPr>
        </p:nvSpPr>
        <p:spPr>
          <a:xfrm>
            <a:off x="8649337" y="332209"/>
            <a:ext cx="3266785" cy="144463"/>
          </a:xfrm>
        </p:spPr>
        <p:txBody>
          <a:bodyPr/>
          <a:lstStyle>
            <a:lvl1pPr marL="0" indent="0" algn="r">
              <a:buNone/>
              <a:defRPr sz="800">
                <a:solidFill>
                  <a:srgbClr val="FF0000"/>
                </a:solidFill>
              </a:defRPr>
            </a:lvl1pPr>
          </a:lstStyle>
          <a:p>
            <a:pPr lvl="0"/>
            <a:r>
              <a:rPr lang="en-US" dirty="0"/>
              <a:t>[Indicate confidentiality here]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630017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White">
    <p:bg>
      <p:bgPr>
        <a:blipFill dpi="0" rotWithShape="1">
          <a:blip r:embed="rId2">
            <a:lum/>
          </a:blip>
          <a:srcRect/>
          <a:stretch>
            <a:fillRect l="-2000" r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4"/>
          <p:cNvSpPr>
            <a:spLocks noChangeArrowheads="1"/>
          </p:cNvSpPr>
          <p:nvPr/>
        </p:nvSpPr>
        <p:spPr bwMode="auto">
          <a:xfrm>
            <a:off x="0" y="5424787"/>
            <a:ext cx="12192000" cy="1433213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 sz="1361"/>
          </a:p>
        </p:txBody>
      </p:sp>
      <p:grpSp>
        <p:nvGrpSpPr>
          <p:cNvPr id="20" name="Group 15"/>
          <p:cNvGrpSpPr>
            <a:grpSpLocks/>
          </p:cNvGrpSpPr>
          <p:nvPr/>
        </p:nvGrpSpPr>
        <p:grpSpPr bwMode="white">
          <a:xfrm>
            <a:off x="0" y="5412023"/>
            <a:ext cx="12192000" cy="61996"/>
            <a:chOff x="0" y="3175"/>
            <a:chExt cx="6736" cy="68"/>
          </a:xfrm>
        </p:grpSpPr>
        <p:sp>
          <p:nvSpPr>
            <p:cNvPr id="21" name="Rectangle 16"/>
            <p:cNvSpPr>
              <a:spLocks noChangeArrowheads="1"/>
            </p:cNvSpPr>
            <p:nvPr/>
          </p:nvSpPr>
          <p:spPr bwMode="white">
            <a:xfrm>
              <a:off x="0" y="3175"/>
              <a:ext cx="6733" cy="2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de-DE" sz="1361"/>
            </a:p>
          </p:txBody>
        </p:sp>
        <p:sp>
          <p:nvSpPr>
            <p:cNvPr id="22" name="Rectangle 17"/>
            <p:cNvSpPr>
              <a:spLocks noChangeArrowheads="1"/>
            </p:cNvSpPr>
            <p:nvPr/>
          </p:nvSpPr>
          <p:spPr bwMode="white">
            <a:xfrm>
              <a:off x="1826" y="3175"/>
              <a:ext cx="4910" cy="6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de-DE" sz="1361"/>
            </a:p>
          </p:txBody>
        </p:sp>
      </p:grpSp>
      <p:sp>
        <p:nvSpPr>
          <p:cNvPr id="23555" name="Rectangle 3"/>
          <p:cNvSpPr>
            <a:spLocks noGrp="1" noChangeArrowheads="1"/>
          </p:cNvSpPr>
          <p:nvPr userDrawn="1">
            <p:ph type="ctrTitle"/>
          </p:nvPr>
        </p:nvSpPr>
        <p:spPr>
          <a:xfrm>
            <a:off x="3305016" y="1628800"/>
            <a:ext cx="6031344" cy="2892800"/>
          </a:xfrm>
        </p:spPr>
        <p:txBody>
          <a:bodyPr anchor="b"/>
          <a:lstStyle>
            <a:lvl1pPr>
              <a:lnSpc>
                <a:spcPct val="105000"/>
              </a:lnSpc>
              <a:defRPr sz="30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altLang="de-DE" noProof="0"/>
              <a:t>Click to edit Master title style</a:t>
            </a:r>
            <a:endParaRPr lang="de-DE" altLang="de-DE" noProof="0" dirty="0"/>
          </a:p>
        </p:txBody>
      </p:sp>
      <p:sp>
        <p:nvSpPr>
          <p:cNvPr id="23556" name="Rectangle 4"/>
          <p:cNvSpPr>
            <a:spLocks noGrp="1" noChangeArrowheads="1"/>
          </p:cNvSpPr>
          <p:nvPr userDrawn="1">
            <p:ph type="subTitle" idx="1"/>
          </p:nvPr>
        </p:nvSpPr>
        <p:spPr>
          <a:xfrm>
            <a:off x="3305016" y="4561676"/>
            <a:ext cx="6031344" cy="863111"/>
          </a:xfrm>
        </p:spPr>
        <p:txBody>
          <a:bodyPr anchor="t"/>
          <a:lstStyle>
            <a:lvl1pPr marL="0" indent="0">
              <a:lnSpc>
                <a:spcPct val="100000"/>
              </a:lnSpc>
              <a:buNone/>
              <a:defRPr sz="20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altLang="de-DE" noProof="0" dirty="0"/>
              <a:t>Click to edit Master subtitle style</a:t>
            </a:r>
            <a:endParaRPr lang="de-DE" altLang="de-DE" noProof="0" dirty="0"/>
          </a:p>
        </p:txBody>
      </p:sp>
      <p:pic>
        <p:nvPicPr>
          <p:cNvPr id="11" name="Picture 10" descr="AIRBUS_WHITE.png"/>
          <p:cNvPicPr>
            <a:picLocks noChangeAspect="1"/>
          </p:cNvPicPr>
          <p:nvPr userDrawn="1"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0560496" y="6165304"/>
            <a:ext cx="1440160" cy="360040"/>
          </a:xfrm>
          <a:prstGeom prst="rect">
            <a:avLst/>
          </a:prstGeom>
        </p:spPr>
      </p:pic>
      <p:sp>
        <p:nvSpPr>
          <p:cNvPr id="3" name="Text Placeholder 2"/>
          <p:cNvSpPr>
            <a:spLocks noGrp="1"/>
          </p:cNvSpPr>
          <p:nvPr userDrawn="1">
            <p:ph type="body" sz="quarter" idx="10"/>
          </p:nvPr>
        </p:nvSpPr>
        <p:spPr bwMode="white">
          <a:xfrm>
            <a:off x="3305016" y="5652000"/>
            <a:ext cx="6031344" cy="1079500"/>
          </a:xfrm>
        </p:spPr>
        <p:txBody>
          <a:bodyPr/>
          <a:lstStyle>
            <a:lvl1pPr marL="0" indent="0">
              <a:buNone/>
              <a:defRPr sz="13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9503009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2">
    <p:bg>
      <p:bgPr>
        <a:blipFill dpi="0" rotWithShape="1">
          <a:blip r:embed="rId2">
            <a:lum/>
          </a:blip>
          <a:srcRect/>
          <a:stretch>
            <a:fillRect t="-5000" b="-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4"/>
          <p:cNvSpPr>
            <a:spLocks noChangeArrowheads="1"/>
          </p:cNvSpPr>
          <p:nvPr/>
        </p:nvSpPr>
        <p:spPr bwMode="auto">
          <a:xfrm>
            <a:off x="0" y="5424787"/>
            <a:ext cx="12192000" cy="1433213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 sz="1361"/>
          </a:p>
        </p:txBody>
      </p:sp>
      <p:grpSp>
        <p:nvGrpSpPr>
          <p:cNvPr id="20" name="Group 15"/>
          <p:cNvGrpSpPr>
            <a:grpSpLocks/>
          </p:cNvGrpSpPr>
          <p:nvPr/>
        </p:nvGrpSpPr>
        <p:grpSpPr bwMode="white">
          <a:xfrm>
            <a:off x="0" y="5412023"/>
            <a:ext cx="12192000" cy="61996"/>
            <a:chOff x="0" y="3175"/>
            <a:chExt cx="6736" cy="68"/>
          </a:xfrm>
        </p:grpSpPr>
        <p:sp>
          <p:nvSpPr>
            <p:cNvPr id="21" name="Rectangle 16"/>
            <p:cNvSpPr>
              <a:spLocks noChangeArrowheads="1"/>
            </p:cNvSpPr>
            <p:nvPr/>
          </p:nvSpPr>
          <p:spPr bwMode="white">
            <a:xfrm>
              <a:off x="0" y="3175"/>
              <a:ext cx="6733" cy="2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de-DE" sz="1361"/>
            </a:p>
          </p:txBody>
        </p:sp>
        <p:sp>
          <p:nvSpPr>
            <p:cNvPr id="22" name="Rectangle 17"/>
            <p:cNvSpPr>
              <a:spLocks noChangeArrowheads="1"/>
            </p:cNvSpPr>
            <p:nvPr/>
          </p:nvSpPr>
          <p:spPr bwMode="white">
            <a:xfrm>
              <a:off x="1826" y="3175"/>
              <a:ext cx="4910" cy="6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de-DE" sz="1361"/>
            </a:p>
          </p:txBody>
        </p:sp>
      </p:grpSp>
      <p:pic>
        <p:nvPicPr>
          <p:cNvPr id="11" name="Picture 10" descr="AIRBUS_WHITE.png"/>
          <p:cNvPicPr>
            <a:picLocks noChangeAspect="1"/>
          </p:cNvPicPr>
          <p:nvPr userDrawn="1"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0560496" y="6165304"/>
            <a:ext cx="1440160" cy="360040"/>
          </a:xfrm>
          <a:prstGeom prst="rect">
            <a:avLst/>
          </a:prstGeom>
        </p:spPr>
      </p:pic>
      <p:sp>
        <p:nvSpPr>
          <p:cNvPr id="3" name="Text Placeholder 2"/>
          <p:cNvSpPr>
            <a:spLocks noGrp="1"/>
          </p:cNvSpPr>
          <p:nvPr userDrawn="1">
            <p:ph type="body" sz="quarter" idx="10"/>
          </p:nvPr>
        </p:nvSpPr>
        <p:spPr bwMode="white">
          <a:xfrm>
            <a:off x="3305016" y="5652000"/>
            <a:ext cx="6031344" cy="1079500"/>
          </a:xfrm>
        </p:spPr>
        <p:txBody>
          <a:bodyPr/>
          <a:lstStyle>
            <a:lvl1pPr marL="0" indent="0">
              <a:buNone/>
              <a:defRPr sz="13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Rectangle 3"/>
          <p:cNvSpPr>
            <a:spLocks noGrp="1" noChangeArrowheads="1"/>
          </p:cNvSpPr>
          <p:nvPr userDrawn="1">
            <p:ph type="ctrTitle"/>
          </p:nvPr>
        </p:nvSpPr>
        <p:spPr>
          <a:xfrm>
            <a:off x="3305016" y="1628800"/>
            <a:ext cx="6031344" cy="2892800"/>
          </a:xfrm>
        </p:spPr>
        <p:txBody>
          <a:bodyPr anchor="b"/>
          <a:lstStyle>
            <a:lvl1pPr>
              <a:lnSpc>
                <a:spcPct val="105000"/>
              </a:lnSpc>
              <a:defRPr sz="30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altLang="de-DE" noProof="0" dirty="0"/>
              <a:t>Click to edit Master title style</a:t>
            </a:r>
            <a:endParaRPr lang="de-DE" altLang="de-DE" noProof="0" dirty="0"/>
          </a:p>
        </p:txBody>
      </p:sp>
      <p:sp>
        <p:nvSpPr>
          <p:cNvPr id="13" name="Rectangle 4"/>
          <p:cNvSpPr>
            <a:spLocks noGrp="1" noChangeArrowheads="1"/>
          </p:cNvSpPr>
          <p:nvPr userDrawn="1">
            <p:ph type="subTitle" idx="1"/>
          </p:nvPr>
        </p:nvSpPr>
        <p:spPr>
          <a:xfrm>
            <a:off x="3305016" y="4561676"/>
            <a:ext cx="6031344" cy="863111"/>
          </a:xfrm>
        </p:spPr>
        <p:txBody>
          <a:bodyPr anchor="t"/>
          <a:lstStyle>
            <a:lvl1pPr marL="0" indent="0">
              <a:lnSpc>
                <a:spcPct val="100000"/>
              </a:lnSpc>
              <a:buNone/>
              <a:defRPr sz="20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altLang="de-DE" noProof="0" dirty="0"/>
              <a:t>Click to edit Master subtitle style</a:t>
            </a:r>
            <a:endParaRPr lang="de-DE" altLang="de-DE" noProof="0" dirty="0"/>
          </a:p>
        </p:txBody>
      </p:sp>
    </p:spTree>
    <p:extLst>
      <p:ext uri="{BB962C8B-B14F-4D97-AF65-F5344CB8AC3E}">
        <p14:creationId xmlns:p14="http://schemas.microsoft.com/office/powerpoint/2010/main" val="29536487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Changeable">
    <p:bg>
      <p:bgPr>
        <a:blipFill dpi="0" rotWithShape="1">
          <a:blip r:embed="rId2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0" y="0"/>
            <a:ext cx="12192000" cy="5424488"/>
          </a:xfrm>
          <a:solidFill>
            <a:schemeClr val="bg1">
              <a:lumMod val="75000"/>
            </a:schemeClr>
          </a:solidFill>
          <a:ln>
            <a:noFill/>
          </a:ln>
        </p:spPr>
        <p:txBody>
          <a:bodyPr/>
          <a:lstStyle/>
          <a:p>
            <a:endParaRPr lang="en-GB"/>
          </a:p>
        </p:txBody>
      </p:sp>
      <p:sp>
        <p:nvSpPr>
          <p:cNvPr id="19" name="Rectangle 4"/>
          <p:cNvSpPr>
            <a:spLocks noChangeArrowheads="1"/>
          </p:cNvSpPr>
          <p:nvPr/>
        </p:nvSpPr>
        <p:spPr bwMode="auto">
          <a:xfrm>
            <a:off x="0" y="5424787"/>
            <a:ext cx="12192000" cy="1433213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 sz="1361"/>
          </a:p>
        </p:txBody>
      </p:sp>
      <p:grpSp>
        <p:nvGrpSpPr>
          <p:cNvPr id="20" name="Group 15"/>
          <p:cNvGrpSpPr>
            <a:grpSpLocks/>
          </p:cNvGrpSpPr>
          <p:nvPr/>
        </p:nvGrpSpPr>
        <p:grpSpPr bwMode="white">
          <a:xfrm>
            <a:off x="0" y="5412023"/>
            <a:ext cx="12192000" cy="61996"/>
            <a:chOff x="0" y="3175"/>
            <a:chExt cx="6736" cy="68"/>
          </a:xfrm>
        </p:grpSpPr>
        <p:sp>
          <p:nvSpPr>
            <p:cNvPr id="21" name="Rectangle 16"/>
            <p:cNvSpPr>
              <a:spLocks noChangeArrowheads="1"/>
            </p:cNvSpPr>
            <p:nvPr/>
          </p:nvSpPr>
          <p:spPr bwMode="white">
            <a:xfrm>
              <a:off x="0" y="3175"/>
              <a:ext cx="6733" cy="2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de-DE" sz="1361"/>
            </a:p>
          </p:txBody>
        </p:sp>
        <p:sp>
          <p:nvSpPr>
            <p:cNvPr id="22" name="Rectangle 17"/>
            <p:cNvSpPr>
              <a:spLocks noChangeArrowheads="1"/>
            </p:cNvSpPr>
            <p:nvPr/>
          </p:nvSpPr>
          <p:spPr bwMode="white">
            <a:xfrm>
              <a:off x="1826" y="3175"/>
              <a:ext cx="4910" cy="6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de-DE" sz="1361"/>
            </a:p>
          </p:txBody>
        </p:sp>
      </p:grpSp>
      <p:pic>
        <p:nvPicPr>
          <p:cNvPr id="11" name="Picture 10" descr="AIRBUS_WHITE.png"/>
          <p:cNvPicPr>
            <a:picLocks noChangeAspect="1"/>
          </p:cNvPicPr>
          <p:nvPr userDrawn="1"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0560496" y="6165304"/>
            <a:ext cx="1440160" cy="360040"/>
          </a:xfrm>
          <a:prstGeom prst="rect">
            <a:avLst/>
          </a:prstGeom>
        </p:spPr>
      </p:pic>
      <p:sp>
        <p:nvSpPr>
          <p:cNvPr id="3" name="Text Placeholder 2"/>
          <p:cNvSpPr>
            <a:spLocks noGrp="1"/>
          </p:cNvSpPr>
          <p:nvPr userDrawn="1">
            <p:ph type="body" sz="quarter" idx="10"/>
          </p:nvPr>
        </p:nvSpPr>
        <p:spPr bwMode="white">
          <a:xfrm>
            <a:off x="3305016" y="5652000"/>
            <a:ext cx="6031344" cy="1079500"/>
          </a:xfrm>
        </p:spPr>
        <p:txBody>
          <a:bodyPr/>
          <a:lstStyle>
            <a:lvl1pPr marL="0" indent="0">
              <a:buNone/>
              <a:defRPr sz="13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Rectangle 3"/>
          <p:cNvSpPr>
            <a:spLocks noGrp="1" noChangeArrowheads="1"/>
          </p:cNvSpPr>
          <p:nvPr userDrawn="1">
            <p:ph type="ctrTitle"/>
          </p:nvPr>
        </p:nvSpPr>
        <p:spPr>
          <a:xfrm>
            <a:off x="3305016" y="1628800"/>
            <a:ext cx="6031344" cy="2892800"/>
          </a:xfrm>
        </p:spPr>
        <p:txBody>
          <a:bodyPr anchor="b"/>
          <a:lstStyle>
            <a:lvl1pPr>
              <a:lnSpc>
                <a:spcPct val="105000"/>
              </a:lnSpc>
              <a:defRPr sz="30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altLang="de-DE" noProof="0"/>
              <a:t>Click to edit Master title style</a:t>
            </a:r>
            <a:endParaRPr lang="de-DE" altLang="de-DE" noProof="0" dirty="0"/>
          </a:p>
        </p:txBody>
      </p:sp>
      <p:sp>
        <p:nvSpPr>
          <p:cNvPr id="13" name="Rectangle 4"/>
          <p:cNvSpPr>
            <a:spLocks noGrp="1" noChangeArrowheads="1"/>
          </p:cNvSpPr>
          <p:nvPr userDrawn="1">
            <p:ph type="subTitle" idx="1"/>
          </p:nvPr>
        </p:nvSpPr>
        <p:spPr>
          <a:xfrm>
            <a:off x="3305016" y="4561676"/>
            <a:ext cx="6031344" cy="863111"/>
          </a:xfrm>
        </p:spPr>
        <p:txBody>
          <a:bodyPr anchor="t"/>
          <a:lstStyle>
            <a:lvl1pPr marL="0" indent="0">
              <a:lnSpc>
                <a:spcPct val="100000"/>
              </a:lnSpc>
              <a:buNone/>
              <a:defRPr sz="20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altLang="de-DE" noProof="0" dirty="0"/>
              <a:t>Click to edit Master subtitle style</a:t>
            </a:r>
            <a:endParaRPr lang="de-DE" altLang="de-DE" noProof="0" dirty="0"/>
          </a:p>
        </p:txBody>
      </p:sp>
    </p:spTree>
    <p:extLst>
      <p:ext uri="{BB962C8B-B14F-4D97-AF65-F5344CB8AC3E}">
        <p14:creationId xmlns:p14="http://schemas.microsoft.com/office/powerpoint/2010/main" val="35067332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Alternat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4"/>
          <p:cNvSpPr>
            <a:spLocks noChangeArrowheads="1"/>
          </p:cNvSpPr>
          <p:nvPr/>
        </p:nvSpPr>
        <p:spPr bwMode="auto">
          <a:xfrm>
            <a:off x="0" y="3625065"/>
            <a:ext cx="12192000" cy="3232951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 sz="1361"/>
          </a:p>
        </p:txBody>
      </p:sp>
      <p:grpSp>
        <p:nvGrpSpPr>
          <p:cNvPr id="20" name="Group 15"/>
          <p:cNvGrpSpPr>
            <a:grpSpLocks/>
          </p:cNvGrpSpPr>
          <p:nvPr/>
        </p:nvGrpSpPr>
        <p:grpSpPr bwMode="white">
          <a:xfrm>
            <a:off x="5430" y="3606831"/>
            <a:ext cx="12192000" cy="61997"/>
            <a:chOff x="3" y="1195"/>
            <a:chExt cx="6736" cy="68"/>
          </a:xfrm>
        </p:grpSpPr>
        <p:sp>
          <p:nvSpPr>
            <p:cNvPr id="21" name="Rectangle 16"/>
            <p:cNvSpPr>
              <a:spLocks noChangeArrowheads="1"/>
            </p:cNvSpPr>
            <p:nvPr/>
          </p:nvSpPr>
          <p:spPr bwMode="white">
            <a:xfrm>
              <a:off x="3" y="1195"/>
              <a:ext cx="6733" cy="2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de-DE" sz="1361"/>
            </a:p>
          </p:txBody>
        </p:sp>
        <p:sp>
          <p:nvSpPr>
            <p:cNvPr id="22" name="Rectangle 17"/>
            <p:cNvSpPr>
              <a:spLocks noChangeArrowheads="1"/>
            </p:cNvSpPr>
            <p:nvPr/>
          </p:nvSpPr>
          <p:spPr bwMode="white">
            <a:xfrm>
              <a:off x="1829" y="1195"/>
              <a:ext cx="4910" cy="6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de-DE" sz="1361"/>
            </a:p>
          </p:txBody>
        </p:sp>
      </p:grpSp>
      <p:sp>
        <p:nvSpPr>
          <p:cNvPr id="23555" name="Rectangle 3"/>
          <p:cNvSpPr>
            <a:spLocks noGrp="1" noChangeArrowheads="1"/>
          </p:cNvSpPr>
          <p:nvPr userDrawn="1">
            <p:ph type="ctrTitle" hasCustomPrompt="1"/>
          </p:nvPr>
        </p:nvSpPr>
        <p:spPr bwMode="white">
          <a:xfrm>
            <a:off x="3305016" y="4048064"/>
            <a:ext cx="6031344" cy="871200"/>
          </a:xfrm>
        </p:spPr>
        <p:txBody>
          <a:bodyPr/>
          <a:lstStyle>
            <a:lvl1pPr>
              <a:lnSpc>
                <a:spcPct val="105000"/>
              </a:lnSpc>
              <a:defRPr sz="30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altLang="de-DE" noProof="0" dirty="0"/>
              <a:t>Click to edit </a:t>
            </a:r>
            <a:br>
              <a:rPr lang="en-US" altLang="de-DE" noProof="0" dirty="0"/>
            </a:br>
            <a:r>
              <a:rPr lang="en-US" altLang="de-DE" noProof="0" dirty="0"/>
              <a:t>Master title style</a:t>
            </a:r>
            <a:endParaRPr lang="de-DE" altLang="de-DE" noProof="0" dirty="0"/>
          </a:p>
        </p:txBody>
      </p:sp>
      <p:sp>
        <p:nvSpPr>
          <p:cNvPr id="23556" name="Rectangle 4"/>
          <p:cNvSpPr>
            <a:spLocks noGrp="1" noChangeArrowheads="1"/>
          </p:cNvSpPr>
          <p:nvPr userDrawn="1">
            <p:ph type="subTitle" idx="1"/>
          </p:nvPr>
        </p:nvSpPr>
        <p:spPr bwMode="white">
          <a:xfrm>
            <a:off x="3305016" y="4982727"/>
            <a:ext cx="6031344" cy="678521"/>
          </a:xfrm>
        </p:spPr>
        <p:txBody>
          <a:bodyPr anchor="t"/>
          <a:lstStyle>
            <a:lvl1pPr marL="0" indent="0">
              <a:lnSpc>
                <a:spcPct val="100000"/>
              </a:lnSpc>
              <a:buNone/>
              <a:defRPr sz="20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altLang="de-DE" noProof="0" dirty="0"/>
              <a:t>Click to edit Master subtitle style</a:t>
            </a:r>
            <a:endParaRPr lang="de-DE" altLang="de-DE" noProof="0" dirty="0"/>
          </a:p>
        </p:txBody>
      </p:sp>
      <p:pic>
        <p:nvPicPr>
          <p:cNvPr id="11" name="Picture 10" descr="AIRBUS_WHITE.png"/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0560496" y="6165304"/>
            <a:ext cx="1440160" cy="360040"/>
          </a:xfrm>
          <a:prstGeom prst="rect">
            <a:avLst/>
          </a:prstGeom>
        </p:spPr>
      </p:pic>
      <p:sp>
        <p:nvSpPr>
          <p:cNvPr id="3" name="Text Placeholder 2"/>
          <p:cNvSpPr>
            <a:spLocks noGrp="1"/>
          </p:cNvSpPr>
          <p:nvPr userDrawn="1">
            <p:ph type="body" sz="quarter" idx="10"/>
          </p:nvPr>
        </p:nvSpPr>
        <p:spPr bwMode="white">
          <a:xfrm>
            <a:off x="3305016" y="6048000"/>
            <a:ext cx="6031344" cy="621360"/>
          </a:xfrm>
        </p:spPr>
        <p:txBody>
          <a:bodyPr/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Picture Placeholder 3"/>
          <p:cNvSpPr>
            <a:spLocks noGrp="1"/>
          </p:cNvSpPr>
          <p:nvPr userDrawn="1">
            <p:ph type="pic" sz="quarter" idx="11"/>
          </p:nvPr>
        </p:nvSpPr>
        <p:spPr>
          <a:xfrm>
            <a:off x="0" y="0"/>
            <a:ext cx="12192000" cy="3606831"/>
          </a:xfrm>
          <a:solidFill>
            <a:schemeClr val="bg1">
              <a:lumMod val="75000"/>
            </a:schemeClr>
          </a:solidFill>
          <a:ln>
            <a:noFill/>
          </a:ln>
        </p:spPr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219339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Alternate 2">
    <p:bg>
      <p:bgPr>
        <a:blipFill dpi="0" rotWithShape="1">
          <a:blip r:embed="rId2">
            <a:lum/>
          </a:blip>
          <a:srcRect/>
          <a:stretch>
            <a:fillRect l="-11000" t="-20000" r="-11000" b="2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4"/>
          <p:cNvSpPr>
            <a:spLocks noChangeArrowheads="1"/>
          </p:cNvSpPr>
          <p:nvPr/>
        </p:nvSpPr>
        <p:spPr bwMode="auto">
          <a:xfrm>
            <a:off x="0" y="3625065"/>
            <a:ext cx="12192000" cy="3232951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 sz="1361"/>
          </a:p>
        </p:txBody>
      </p:sp>
      <p:grpSp>
        <p:nvGrpSpPr>
          <p:cNvPr id="20" name="Group 15"/>
          <p:cNvGrpSpPr>
            <a:grpSpLocks/>
          </p:cNvGrpSpPr>
          <p:nvPr/>
        </p:nvGrpSpPr>
        <p:grpSpPr bwMode="white">
          <a:xfrm>
            <a:off x="5430" y="3606831"/>
            <a:ext cx="12192000" cy="61997"/>
            <a:chOff x="3" y="1195"/>
            <a:chExt cx="6736" cy="68"/>
          </a:xfrm>
        </p:grpSpPr>
        <p:sp>
          <p:nvSpPr>
            <p:cNvPr id="21" name="Rectangle 16"/>
            <p:cNvSpPr>
              <a:spLocks noChangeArrowheads="1"/>
            </p:cNvSpPr>
            <p:nvPr/>
          </p:nvSpPr>
          <p:spPr bwMode="white">
            <a:xfrm>
              <a:off x="3" y="1195"/>
              <a:ext cx="6733" cy="2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de-DE" sz="1361"/>
            </a:p>
          </p:txBody>
        </p:sp>
        <p:sp>
          <p:nvSpPr>
            <p:cNvPr id="22" name="Rectangle 17"/>
            <p:cNvSpPr>
              <a:spLocks noChangeArrowheads="1"/>
            </p:cNvSpPr>
            <p:nvPr/>
          </p:nvSpPr>
          <p:spPr bwMode="white">
            <a:xfrm>
              <a:off x="1829" y="1195"/>
              <a:ext cx="4910" cy="6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de-DE" sz="1361"/>
            </a:p>
          </p:txBody>
        </p:sp>
      </p:grpSp>
      <p:sp>
        <p:nvSpPr>
          <p:cNvPr id="23555" name="Rectangle 3"/>
          <p:cNvSpPr>
            <a:spLocks noGrp="1" noChangeArrowheads="1"/>
          </p:cNvSpPr>
          <p:nvPr userDrawn="1">
            <p:ph type="ctrTitle" hasCustomPrompt="1"/>
          </p:nvPr>
        </p:nvSpPr>
        <p:spPr bwMode="white">
          <a:xfrm>
            <a:off x="3305016" y="4048064"/>
            <a:ext cx="6031344" cy="871200"/>
          </a:xfrm>
        </p:spPr>
        <p:txBody>
          <a:bodyPr/>
          <a:lstStyle>
            <a:lvl1pPr>
              <a:lnSpc>
                <a:spcPct val="105000"/>
              </a:lnSpc>
              <a:defRPr sz="30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altLang="de-DE" noProof="0" dirty="0"/>
              <a:t>Click to edit </a:t>
            </a:r>
            <a:br>
              <a:rPr lang="en-US" altLang="de-DE" noProof="0" dirty="0"/>
            </a:br>
            <a:r>
              <a:rPr lang="en-US" altLang="de-DE" noProof="0" dirty="0"/>
              <a:t>Master title style</a:t>
            </a:r>
            <a:endParaRPr lang="de-DE" altLang="de-DE" noProof="0" dirty="0"/>
          </a:p>
        </p:txBody>
      </p:sp>
      <p:sp>
        <p:nvSpPr>
          <p:cNvPr id="23556" name="Rectangle 4"/>
          <p:cNvSpPr>
            <a:spLocks noGrp="1" noChangeArrowheads="1"/>
          </p:cNvSpPr>
          <p:nvPr userDrawn="1">
            <p:ph type="subTitle" idx="1"/>
          </p:nvPr>
        </p:nvSpPr>
        <p:spPr bwMode="white">
          <a:xfrm>
            <a:off x="3305016" y="4982727"/>
            <a:ext cx="6031344" cy="678521"/>
          </a:xfrm>
        </p:spPr>
        <p:txBody>
          <a:bodyPr anchor="t"/>
          <a:lstStyle>
            <a:lvl1pPr marL="0" indent="0">
              <a:lnSpc>
                <a:spcPct val="100000"/>
              </a:lnSpc>
              <a:buNone/>
              <a:defRPr sz="20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altLang="de-DE" noProof="0" dirty="0"/>
              <a:t>Click to edit Master subtitle style</a:t>
            </a:r>
            <a:endParaRPr lang="de-DE" altLang="de-DE" noProof="0" dirty="0"/>
          </a:p>
        </p:txBody>
      </p:sp>
      <p:pic>
        <p:nvPicPr>
          <p:cNvPr id="11" name="Picture 10" descr="AIRBUS_WHITE.png"/>
          <p:cNvPicPr>
            <a:picLocks noChangeAspect="1"/>
          </p:cNvPicPr>
          <p:nvPr userDrawn="1"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0560496" y="6165304"/>
            <a:ext cx="1440160" cy="360040"/>
          </a:xfrm>
          <a:prstGeom prst="rect">
            <a:avLst/>
          </a:prstGeom>
        </p:spPr>
      </p:pic>
      <p:sp>
        <p:nvSpPr>
          <p:cNvPr id="3" name="Text Placeholder 2"/>
          <p:cNvSpPr>
            <a:spLocks noGrp="1"/>
          </p:cNvSpPr>
          <p:nvPr userDrawn="1">
            <p:ph type="body" sz="quarter" idx="10"/>
          </p:nvPr>
        </p:nvSpPr>
        <p:spPr bwMode="white">
          <a:xfrm>
            <a:off x="3305016" y="6048000"/>
            <a:ext cx="6031344" cy="621360"/>
          </a:xfrm>
        </p:spPr>
        <p:txBody>
          <a:bodyPr/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3154718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altLang="de-DE"/>
              <a:t>March 2019</a:t>
            </a:r>
            <a:endParaRPr lang="de-DE" altLang="de-DE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de-DE"/>
              <a:t>Airbus FANS PR debrief - ISPACG33 / FIT26 - © AIRBUS S.A.S. 2019. ALL RIGHTS RESERVED. PROPRIETARY DOCUMENT</a:t>
            </a:r>
            <a:endParaRPr lang="de-DE" alt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114C8-F7F2-4E05-9CAE-DDD3D22A4BE8}" type="slidenum">
              <a:rPr lang="de-DE" altLang="de-DE" smtClean="0"/>
              <a:pPr/>
              <a:t>‹#›</a:t>
            </a:fld>
            <a:endParaRPr lang="de-DE" altLang="de-DE"/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3" hasCustomPrompt="1"/>
          </p:nvPr>
        </p:nvSpPr>
        <p:spPr>
          <a:xfrm>
            <a:off x="8649337" y="332209"/>
            <a:ext cx="3266785" cy="144463"/>
          </a:xfrm>
        </p:spPr>
        <p:txBody>
          <a:bodyPr/>
          <a:lstStyle>
            <a:lvl1pPr marL="0" indent="0" algn="r">
              <a:buNone/>
              <a:defRPr sz="800">
                <a:solidFill>
                  <a:srgbClr val="FF0000"/>
                </a:solidFill>
              </a:defRPr>
            </a:lvl1pPr>
          </a:lstStyle>
          <a:p>
            <a:pPr lvl="0"/>
            <a:r>
              <a:rPr lang="en-US" dirty="0"/>
              <a:t>[Indicate confidentiality here]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763939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and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72404" y="1566000"/>
            <a:ext cx="5418347" cy="428643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de-DE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r>
              <a:rPr lang="fr-FR" altLang="de-DE"/>
              <a:t>March 2019</a:t>
            </a:r>
            <a:endParaRPr lang="de-DE" altLang="de-DE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de-DE"/>
              <a:t>Airbus FANS PR debrief - ISPACG33 / FIT26 - © AIRBUS S.A.S. 2019. ALL RIGHTS RESERVED. PROPRIETARY DOCUMENT</a:t>
            </a:r>
            <a:endParaRPr lang="de-DE" altLang="de-DE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290114C8-F7F2-4E05-9CAE-DDD3D22A4BE8}" type="slidenum">
              <a:rPr lang="de-DE" altLang="de-DE" smtClean="0"/>
              <a:pPr/>
              <a:t>‹#›</a:t>
            </a:fld>
            <a:endParaRPr lang="de-DE" altLang="de-DE"/>
          </a:p>
        </p:txBody>
      </p:sp>
      <p:sp>
        <p:nvSpPr>
          <p:cNvPr id="12" name="Picture Placeholder 11"/>
          <p:cNvSpPr>
            <a:spLocks noGrp="1"/>
          </p:cNvSpPr>
          <p:nvPr>
            <p:ph type="pic" sz="quarter" idx="17"/>
          </p:nvPr>
        </p:nvSpPr>
        <p:spPr>
          <a:xfrm>
            <a:off x="6156000" y="1565999"/>
            <a:ext cx="5508000" cy="3286800"/>
          </a:xfrm>
        </p:spPr>
        <p:txBody>
          <a:bodyPr/>
          <a:lstStyle/>
          <a:p>
            <a:endParaRPr lang="en-GB"/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3" hasCustomPrompt="1"/>
          </p:nvPr>
        </p:nvSpPr>
        <p:spPr>
          <a:xfrm>
            <a:off x="8649337" y="332209"/>
            <a:ext cx="3266785" cy="144463"/>
          </a:xfrm>
        </p:spPr>
        <p:txBody>
          <a:bodyPr/>
          <a:lstStyle>
            <a:lvl1pPr marL="0" indent="0" algn="r">
              <a:buNone/>
              <a:defRPr sz="800">
                <a:solidFill>
                  <a:srgbClr val="FF0000"/>
                </a:solidFill>
              </a:defRPr>
            </a:lvl1pPr>
          </a:lstStyle>
          <a:p>
            <a:pPr lvl="0"/>
            <a:r>
              <a:rPr lang="en-US" dirty="0"/>
              <a:t>[Indicate confidentiality here]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847647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">
    <p:bg>
      <p:bgPr>
        <a:blipFill dpi="0" rotWithShape="1">
          <a:blip r:embed="rId2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905794" y="2054627"/>
            <a:ext cx="7158758" cy="1372321"/>
          </a:xfrm>
        </p:spPr>
        <p:txBody>
          <a:bodyPr anchor="b" anchorCtr="0"/>
          <a:lstStyle>
            <a:lvl1pPr>
              <a:lnSpc>
                <a:spcPct val="110000"/>
              </a:lnSpc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altLang="de-DE"/>
              <a:t>March 2019</a:t>
            </a:r>
            <a:endParaRPr lang="de-DE" alt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de-DE"/>
              <a:t>Airbus FANS PR debrief - ISPACG33 / FIT26 - © AIRBUS S.A.S. 2019. ALL RIGHTS RESERVED. PROPRIETARY DOCUMENT</a:t>
            </a:r>
            <a:endParaRPr lang="de-DE" alt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3007711-F412-4B4A-AA73-3C02C4A23745}" type="slidenum">
              <a:rPr lang="de-DE" altLang="de-DE"/>
              <a:pPr/>
              <a:t>‹#›</a:t>
            </a:fld>
            <a:endParaRPr lang="de-DE" altLang="de-DE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3905794" y="3430829"/>
            <a:ext cx="7156802" cy="709613"/>
          </a:xfrm>
        </p:spPr>
        <p:txBody>
          <a:bodyPr/>
          <a:lstStyle>
            <a:lvl1pPr marL="0" indent="0">
              <a:lnSpc>
                <a:spcPct val="100000"/>
              </a:lnSpc>
              <a:buNone/>
              <a:defRPr sz="20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  <a:endParaRPr lang="en-GB" dirty="0"/>
          </a:p>
        </p:txBody>
      </p:sp>
      <p:sp>
        <p:nvSpPr>
          <p:cNvPr id="8" name="Text Placeholder 10"/>
          <p:cNvSpPr>
            <a:spLocks noGrp="1"/>
          </p:cNvSpPr>
          <p:nvPr>
            <p:ph type="body" sz="quarter" idx="13" hasCustomPrompt="1"/>
          </p:nvPr>
        </p:nvSpPr>
        <p:spPr>
          <a:xfrm>
            <a:off x="8649337" y="332209"/>
            <a:ext cx="3266785" cy="144463"/>
          </a:xfrm>
        </p:spPr>
        <p:txBody>
          <a:bodyPr/>
          <a:lstStyle>
            <a:lvl1pPr marL="0" indent="0" algn="r">
              <a:buNone/>
              <a:defRPr sz="800">
                <a:solidFill>
                  <a:srgbClr val="FF0000"/>
                </a:solidFill>
              </a:defRPr>
            </a:lvl1pPr>
          </a:lstStyle>
          <a:p>
            <a:pPr lvl="0"/>
            <a:r>
              <a:rPr lang="en-US" dirty="0"/>
              <a:t>[Indicate confidentiality here]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369632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69901" y="653692"/>
            <a:ext cx="11249698" cy="8811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 dirty="0"/>
              <a:t>Titelmasterformat durch Klicken bearbeiten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72407" y="1566000"/>
            <a:ext cx="11247192" cy="42864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 dirty="0"/>
              <a:t>Textmasterformate durch Klicken bearbeiten</a:t>
            </a:r>
          </a:p>
          <a:p>
            <a:pPr lvl="1"/>
            <a:r>
              <a:rPr lang="de-DE" altLang="de-DE" dirty="0"/>
              <a:t>Zweite Ebene</a:t>
            </a:r>
          </a:p>
          <a:p>
            <a:pPr lvl="2"/>
            <a:r>
              <a:rPr lang="de-DE" altLang="de-DE" dirty="0"/>
              <a:t>Dritte Ebene</a:t>
            </a:r>
          </a:p>
          <a:p>
            <a:pPr lvl="3"/>
            <a:r>
              <a:rPr lang="de-DE" altLang="de-DE" dirty="0"/>
              <a:t>Vierte Ebene</a:t>
            </a:r>
          </a:p>
          <a:p>
            <a:pPr lvl="4"/>
            <a:r>
              <a:rPr lang="de-DE" altLang="de-DE" dirty="0"/>
              <a:t>Fünfte Ebene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77600" y="6444000"/>
            <a:ext cx="1159100" cy="216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 defTabSz="1042962">
              <a:lnSpc>
                <a:spcPct val="100000"/>
              </a:lnSpc>
              <a:defRPr sz="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fr-FR" altLang="de-DE"/>
              <a:t>March 2019</a:t>
            </a:r>
            <a:endParaRPr lang="de-DE" altLang="de-DE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236498" y="6444000"/>
            <a:ext cx="8296104" cy="216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l" defTabSz="1042962">
              <a:lnSpc>
                <a:spcPct val="100000"/>
              </a:lnSpc>
              <a:defRPr sz="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altLang="de-DE"/>
              <a:t>Airbus FANS PR debrief - ISPACG33 / FIT26 - © AIRBUS S.A.S. 2019. ALL RIGHTS RESERVED. PROPRIETARY DOCUMENT</a:t>
            </a:r>
            <a:endParaRPr lang="de-DE" altLang="de-DE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72407" y="6444000"/>
            <a:ext cx="295001" cy="216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l" defTabSz="1042962">
              <a:lnSpc>
                <a:spcPct val="100000"/>
              </a:lnSpc>
              <a:defRPr sz="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290114C8-F7F2-4E05-9CAE-DDD3D22A4BE8}" type="slidenum">
              <a:rPr lang="de-DE" altLang="de-DE" smtClean="0"/>
              <a:pPr/>
              <a:t>‹#›</a:t>
            </a:fld>
            <a:endParaRPr lang="de-DE" altLang="de-DE"/>
          </a:p>
        </p:txBody>
      </p:sp>
      <p:pic>
        <p:nvPicPr>
          <p:cNvPr id="7" name="Picture 6" descr="Screen Shot 2016-11-11 at 09.55.03.png"/>
          <p:cNvPicPr>
            <a:picLocks noChangeAspect="1"/>
          </p:cNvPicPr>
          <p:nvPr userDrawn="1"/>
        </p:nvPicPr>
        <p:blipFill>
          <a:blip r:embed="rId14" cstate="screen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832400" y="6444000"/>
            <a:ext cx="1108800" cy="231001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79" r:id="rId2"/>
    <p:sldLayoutId id="2147483678" r:id="rId3"/>
    <p:sldLayoutId id="2147483677" r:id="rId4"/>
    <p:sldLayoutId id="2147483674" r:id="rId5"/>
    <p:sldLayoutId id="2147483680" r:id="rId6"/>
    <p:sldLayoutId id="2147483650" r:id="rId7"/>
    <p:sldLayoutId id="2147483660" r:id="rId8"/>
    <p:sldLayoutId id="2147483675" r:id="rId9"/>
    <p:sldLayoutId id="2147483676" r:id="rId10"/>
    <p:sldLayoutId id="2147483654" r:id="rId11"/>
    <p:sldLayoutId id="2147483655" r:id="rId12"/>
  </p:sldLayoutIdLst>
  <p:hf hdr="0"/>
  <p:txStyles>
    <p:titleStyle>
      <a:lvl1pPr algn="l" defTabSz="1042962" rtl="0" eaLnBrk="1" fontAlgn="base" hangingPunct="1">
        <a:lnSpc>
          <a:spcPct val="110000"/>
        </a:lnSpc>
        <a:spcBef>
          <a:spcPct val="0"/>
        </a:spcBef>
        <a:spcAft>
          <a:spcPct val="0"/>
        </a:spcAft>
        <a:defRPr sz="2500">
          <a:solidFill>
            <a:schemeClr val="tx2"/>
          </a:solidFill>
          <a:latin typeface="+mj-lt"/>
          <a:ea typeface="+mj-ea"/>
          <a:cs typeface="+mj-cs"/>
        </a:defRPr>
      </a:lvl1pPr>
      <a:lvl2pPr algn="l" defTabSz="1042962" rtl="0" eaLnBrk="1" fontAlgn="base" hangingPunct="1">
        <a:lnSpc>
          <a:spcPct val="110000"/>
        </a:lnSpc>
        <a:spcBef>
          <a:spcPct val="0"/>
        </a:spcBef>
        <a:spcAft>
          <a:spcPct val="0"/>
        </a:spcAft>
        <a:defRPr sz="2500">
          <a:solidFill>
            <a:schemeClr val="accent1"/>
          </a:solidFill>
          <a:latin typeface="Arial" pitchFamily="34" charset="0"/>
          <a:cs typeface="Arial" pitchFamily="34" charset="0"/>
        </a:defRPr>
      </a:lvl2pPr>
      <a:lvl3pPr algn="l" defTabSz="1042962" rtl="0" eaLnBrk="1" fontAlgn="base" hangingPunct="1">
        <a:lnSpc>
          <a:spcPct val="110000"/>
        </a:lnSpc>
        <a:spcBef>
          <a:spcPct val="0"/>
        </a:spcBef>
        <a:spcAft>
          <a:spcPct val="0"/>
        </a:spcAft>
        <a:defRPr sz="2500">
          <a:solidFill>
            <a:schemeClr val="accent1"/>
          </a:solidFill>
          <a:latin typeface="Arial" pitchFamily="34" charset="0"/>
          <a:cs typeface="Arial" pitchFamily="34" charset="0"/>
        </a:defRPr>
      </a:lvl3pPr>
      <a:lvl4pPr algn="l" defTabSz="1042962" rtl="0" eaLnBrk="1" fontAlgn="base" hangingPunct="1">
        <a:lnSpc>
          <a:spcPct val="110000"/>
        </a:lnSpc>
        <a:spcBef>
          <a:spcPct val="0"/>
        </a:spcBef>
        <a:spcAft>
          <a:spcPct val="0"/>
        </a:spcAft>
        <a:defRPr sz="2500">
          <a:solidFill>
            <a:schemeClr val="accent1"/>
          </a:solidFill>
          <a:latin typeface="Arial" pitchFamily="34" charset="0"/>
          <a:cs typeface="Arial" pitchFamily="34" charset="0"/>
        </a:defRPr>
      </a:lvl4pPr>
      <a:lvl5pPr algn="l" defTabSz="1042962" rtl="0" eaLnBrk="1" fontAlgn="base" hangingPunct="1">
        <a:lnSpc>
          <a:spcPct val="110000"/>
        </a:lnSpc>
        <a:spcBef>
          <a:spcPct val="0"/>
        </a:spcBef>
        <a:spcAft>
          <a:spcPct val="0"/>
        </a:spcAft>
        <a:defRPr sz="2500">
          <a:solidFill>
            <a:schemeClr val="accent1"/>
          </a:solidFill>
          <a:latin typeface="Arial" pitchFamily="34" charset="0"/>
          <a:cs typeface="Arial" pitchFamily="34" charset="0"/>
        </a:defRPr>
      </a:lvl5pPr>
      <a:lvl6pPr marL="457188" algn="l" defTabSz="1042962" rtl="0" eaLnBrk="1" fontAlgn="base" hangingPunct="1">
        <a:lnSpc>
          <a:spcPct val="110000"/>
        </a:lnSpc>
        <a:spcBef>
          <a:spcPct val="0"/>
        </a:spcBef>
        <a:spcAft>
          <a:spcPct val="0"/>
        </a:spcAft>
        <a:defRPr sz="2500">
          <a:solidFill>
            <a:schemeClr val="accent1"/>
          </a:solidFill>
          <a:latin typeface="Arial" pitchFamily="34" charset="0"/>
          <a:cs typeface="Arial" pitchFamily="34" charset="0"/>
        </a:defRPr>
      </a:lvl6pPr>
      <a:lvl7pPr marL="914376" algn="l" defTabSz="1042962" rtl="0" eaLnBrk="1" fontAlgn="base" hangingPunct="1">
        <a:lnSpc>
          <a:spcPct val="110000"/>
        </a:lnSpc>
        <a:spcBef>
          <a:spcPct val="0"/>
        </a:spcBef>
        <a:spcAft>
          <a:spcPct val="0"/>
        </a:spcAft>
        <a:defRPr sz="2500">
          <a:solidFill>
            <a:schemeClr val="accent1"/>
          </a:solidFill>
          <a:latin typeface="Arial" pitchFamily="34" charset="0"/>
          <a:cs typeface="Arial" pitchFamily="34" charset="0"/>
        </a:defRPr>
      </a:lvl7pPr>
      <a:lvl8pPr marL="1371565" algn="l" defTabSz="1042962" rtl="0" eaLnBrk="1" fontAlgn="base" hangingPunct="1">
        <a:lnSpc>
          <a:spcPct val="110000"/>
        </a:lnSpc>
        <a:spcBef>
          <a:spcPct val="0"/>
        </a:spcBef>
        <a:spcAft>
          <a:spcPct val="0"/>
        </a:spcAft>
        <a:defRPr sz="2500">
          <a:solidFill>
            <a:schemeClr val="accent1"/>
          </a:solidFill>
          <a:latin typeface="Arial" pitchFamily="34" charset="0"/>
          <a:cs typeface="Arial" pitchFamily="34" charset="0"/>
        </a:defRPr>
      </a:lvl8pPr>
      <a:lvl9pPr marL="1828753" algn="l" defTabSz="1042962" rtl="0" eaLnBrk="1" fontAlgn="base" hangingPunct="1">
        <a:lnSpc>
          <a:spcPct val="110000"/>
        </a:lnSpc>
        <a:spcBef>
          <a:spcPct val="0"/>
        </a:spcBef>
        <a:spcAft>
          <a:spcPct val="0"/>
        </a:spcAft>
        <a:defRPr sz="2500">
          <a:solidFill>
            <a:schemeClr val="accent1"/>
          </a:solidFill>
          <a:latin typeface="Arial" pitchFamily="34" charset="0"/>
          <a:cs typeface="Arial" pitchFamily="34" charset="0"/>
        </a:defRPr>
      </a:lvl9pPr>
    </p:titleStyle>
    <p:bodyStyle>
      <a:lvl1pPr marL="176400" indent="-176400" algn="l" defTabSz="1042962" rtl="0" eaLnBrk="1" fontAlgn="base" hangingPunct="1">
        <a:lnSpc>
          <a:spcPct val="115000"/>
        </a:lnSpc>
        <a:spcBef>
          <a:spcPct val="0"/>
        </a:spcBef>
        <a:spcAft>
          <a:spcPct val="0"/>
        </a:spcAft>
        <a:buFont typeface="Arial" panose="020B0604020202020204" pitchFamily="34" charset="0"/>
        <a:buChar char="•"/>
        <a:defRPr sz="15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1588" indent="0" algn="l" defTabSz="1042962" rtl="0" eaLnBrk="1" fontAlgn="base" hangingPunct="1">
        <a:lnSpc>
          <a:spcPct val="115000"/>
        </a:lnSpc>
        <a:spcBef>
          <a:spcPct val="0"/>
        </a:spcBef>
        <a:spcAft>
          <a:spcPct val="0"/>
        </a:spcAft>
        <a:buNone/>
        <a:defRPr sz="1500">
          <a:solidFill>
            <a:schemeClr val="tx1">
              <a:lumMod val="65000"/>
              <a:lumOff val="35000"/>
            </a:schemeClr>
          </a:solidFill>
          <a:latin typeface="+mn-lt"/>
          <a:cs typeface="+mn-cs"/>
        </a:defRPr>
      </a:lvl2pPr>
      <a:lvl3pPr marL="355591" indent="-174620" algn="l" defTabSz="1042962" rtl="0" eaLnBrk="1" fontAlgn="base" hangingPunct="1">
        <a:lnSpc>
          <a:spcPct val="115000"/>
        </a:lnSpc>
        <a:spcBef>
          <a:spcPct val="0"/>
        </a:spcBef>
        <a:spcAft>
          <a:spcPct val="0"/>
        </a:spcAft>
        <a:buFont typeface="Arial" pitchFamily="34" charset="0"/>
        <a:buChar char="–"/>
        <a:defRPr sz="1500">
          <a:solidFill>
            <a:schemeClr val="tx1">
              <a:lumMod val="65000"/>
              <a:lumOff val="35000"/>
            </a:schemeClr>
          </a:solidFill>
          <a:latin typeface="+mn-lt"/>
          <a:cs typeface="+mn-cs"/>
        </a:defRPr>
      </a:lvl3pPr>
      <a:lvl4pPr marL="538149" indent="-180971" algn="l" defTabSz="1042962" rtl="0" eaLnBrk="1" fontAlgn="base" hangingPunct="1">
        <a:lnSpc>
          <a:spcPct val="115000"/>
        </a:lnSpc>
        <a:spcBef>
          <a:spcPct val="0"/>
        </a:spcBef>
        <a:spcAft>
          <a:spcPct val="0"/>
        </a:spcAft>
        <a:buFont typeface="Arial" pitchFamily="34" charset="0"/>
        <a:buChar char="–"/>
        <a:defRPr sz="1500">
          <a:solidFill>
            <a:schemeClr val="tx1">
              <a:lumMod val="65000"/>
              <a:lumOff val="35000"/>
            </a:schemeClr>
          </a:solidFill>
          <a:latin typeface="+mn-lt"/>
          <a:cs typeface="+mn-cs"/>
        </a:defRPr>
      </a:lvl4pPr>
      <a:lvl5pPr marL="720707" indent="-180971" algn="l" defTabSz="1042962" rtl="0" eaLnBrk="1" fontAlgn="base" hangingPunct="1">
        <a:lnSpc>
          <a:spcPct val="115000"/>
        </a:lnSpc>
        <a:spcBef>
          <a:spcPct val="0"/>
        </a:spcBef>
        <a:spcAft>
          <a:spcPct val="0"/>
        </a:spcAft>
        <a:buFont typeface="Arial" pitchFamily="34" charset="0"/>
        <a:buChar char="–"/>
        <a:defRPr sz="1500">
          <a:solidFill>
            <a:schemeClr val="tx1">
              <a:lumMod val="65000"/>
              <a:lumOff val="35000"/>
            </a:schemeClr>
          </a:solidFill>
          <a:latin typeface="+mn-lt"/>
          <a:cs typeface="+mn-cs"/>
        </a:defRPr>
      </a:lvl5pPr>
      <a:lvl6pPr marL="1177895" indent="-180971" algn="l" defTabSz="1042962" rtl="0" eaLnBrk="1" fontAlgn="base" hangingPunct="1">
        <a:lnSpc>
          <a:spcPct val="115000"/>
        </a:lnSpc>
        <a:spcBef>
          <a:spcPct val="0"/>
        </a:spcBef>
        <a:spcAft>
          <a:spcPct val="0"/>
        </a:spcAft>
        <a:buFont typeface="Arial" pitchFamily="34" charset="0"/>
        <a:buChar char="–"/>
        <a:defRPr sz="1500">
          <a:solidFill>
            <a:schemeClr val="tx1"/>
          </a:solidFill>
          <a:latin typeface="+mn-lt"/>
          <a:cs typeface="+mn-cs"/>
        </a:defRPr>
      </a:lvl6pPr>
      <a:lvl7pPr marL="1635083" indent="-180971" algn="l" defTabSz="1042962" rtl="0" eaLnBrk="1" fontAlgn="base" hangingPunct="1">
        <a:lnSpc>
          <a:spcPct val="115000"/>
        </a:lnSpc>
        <a:spcBef>
          <a:spcPct val="0"/>
        </a:spcBef>
        <a:spcAft>
          <a:spcPct val="0"/>
        </a:spcAft>
        <a:buFont typeface="Arial" pitchFamily="34" charset="0"/>
        <a:buChar char="–"/>
        <a:defRPr sz="1500">
          <a:solidFill>
            <a:schemeClr val="tx1"/>
          </a:solidFill>
          <a:latin typeface="+mn-lt"/>
          <a:cs typeface="+mn-cs"/>
        </a:defRPr>
      </a:lvl7pPr>
      <a:lvl8pPr marL="2092271" indent="-180971" algn="l" defTabSz="1042962" rtl="0" eaLnBrk="1" fontAlgn="base" hangingPunct="1">
        <a:lnSpc>
          <a:spcPct val="115000"/>
        </a:lnSpc>
        <a:spcBef>
          <a:spcPct val="0"/>
        </a:spcBef>
        <a:spcAft>
          <a:spcPct val="0"/>
        </a:spcAft>
        <a:buFont typeface="Arial" pitchFamily="34" charset="0"/>
        <a:buChar char="–"/>
        <a:defRPr sz="1500">
          <a:solidFill>
            <a:schemeClr val="tx1"/>
          </a:solidFill>
          <a:latin typeface="+mn-lt"/>
          <a:cs typeface="+mn-cs"/>
        </a:defRPr>
      </a:lvl8pPr>
      <a:lvl9pPr marL="2549459" indent="-180971" algn="l" defTabSz="1042962" rtl="0" eaLnBrk="1" fontAlgn="base" hangingPunct="1">
        <a:lnSpc>
          <a:spcPct val="115000"/>
        </a:lnSpc>
        <a:spcBef>
          <a:spcPct val="0"/>
        </a:spcBef>
        <a:spcAft>
          <a:spcPct val="0"/>
        </a:spcAft>
        <a:buFont typeface="Arial" pitchFamily="34" charset="0"/>
        <a:buChar char="–"/>
        <a:defRPr sz="15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de-DE"/>
      </a:defPPr>
      <a:lvl1pPr marL="0" algn="l" defTabSz="91437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8" algn="l" defTabSz="91437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6" algn="l" defTabSz="91437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5" algn="l" defTabSz="91437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3" algn="l" defTabSz="91437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1" algn="l" defTabSz="91437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29" algn="l" defTabSz="91437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18" algn="l" defTabSz="91437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6" algn="l" defTabSz="91437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  <p15:guide id="3" pos="2448" userDrawn="1">
          <p15:clr>
            <a:srgbClr val="F26B43"/>
          </p15:clr>
        </p15:guide>
        <p15:guide id="4" pos="296" userDrawn="1">
          <p15:clr>
            <a:srgbClr val="F26B43"/>
          </p15:clr>
        </p15:guide>
        <p15:guide id="5" orient="horz" pos="2085" userDrawn="1">
          <p15:clr>
            <a:srgbClr val="F26B43"/>
          </p15:clr>
        </p15:guide>
        <p15:guide id="6" pos="7514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8.jpeg"/><Relationship Id="rId4" Type="http://schemas.openxmlformats.org/officeDocument/2006/relationships/image" Target="../media/image17.jpe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305016" y="4048064"/>
            <a:ext cx="8695640" cy="871200"/>
          </a:xfrm>
        </p:spPr>
        <p:txBody>
          <a:bodyPr/>
          <a:lstStyle/>
          <a:p>
            <a:r>
              <a:rPr lang="en-GB" dirty="0"/>
              <a:t>Airbus FANS Problem Reports - Debrief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/>
              <a:t>ISPACG33 / FIT26 – New-Zealand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dirty="0"/>
              <a:t>Jean-François BOUSQUIE / Clement SELLES</a:t>
            </a:r>
          </a:p>
          <a:p>
            <a:r>
              <a:rPr lang="en-GB" dirty="0"/>
              <a:t>March 2019</a:t>
            </a:r>
          </a:p>
        </p:txBody>
      </p:sp>
      <p:pic>
        <p:nvPicPr>
          <p:cNvPr id="5" name="Espace réservé pour une image  4"/>
          <p:cNvPicPr>
            <a:picLocks noGrp="1" noChangeAspect="1"/>
          </p:cNvPicPr>
          <p:nvPr>
            <p:ph type="pic" sz="quarter" idx="1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680" b="3680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11763399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altLang="de-DE"/>
              <a:t>March 2019</a:t>
            </a:r>
            <a:endParaRPr lang="de-DE" altLang="de-DE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de-DE"/>
              <a:t>Airbus FANS PR debrief - ISPACG33 / FIT26 - © AIRBUS S.A.S. 2019. ALL RIGHTS RESERVED. PROPRIETARY DOCUMENT</a:t>
            </a:r>
            <a:endParaRPr lang="de-DE" altLang="de-D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114C8-F7F2-4E05-9CAE-DDD3D22A4BE8}" type="slidenum">
              <a:rPr lang="de-DE" altLang="de-DE" smtClean="0"/>
              <a:pPr/>
              <a:t>2</a:t>
            </a:fld>
            <a:endParaRPr lang="de-DE" altLang="de-DE"/>
          </a:p>
        </p:txBody>
      </p:sp>
      <p:graphicFrame>
        <p:nvGraphicFramePr>
          <p:cNvPr id="8" name="Tableau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10238906"/>
              </p:ext>
            </p:extLst>
          </p:nvPr>
        </p:nvGraphicFramePr>
        <p:xfrm>
          <a:off x="119336" y="116632"/>
          <a:ext cx="12025336" cy="720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5212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9228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2809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720080">
                <a:tc>
                  <a:txBody>
                    <a:bodyPr/>
                    <a:lstStyle/>
                    <a:p>
                      <a:r>
                        <a:rPr lang="en-US" noProof="0" dirty="0"/>
                        <a:t>PR 2635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noProof="0" dirty="0"/>
                        <a:t>MATSC017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noProof="0" dirty="0"/>
                        <a:t>A332 – Connection Fail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pSp>
        <p:nvGrpSpPr>
          <p:cNvPr id="11" name="Group 18"/>
          <p:cNvGrpSpPr>
            <a:grpSpLocks noChangeAspect="1"/>
          </p:cNvGrpSpPr>
          <p:nvPr/>
        </p:nvGrpSpPr>
        <p:grpSpPr bwMode="gray">
          <a:xfrm>
            <a:off x="119336" y="919144"/>
            <a:ext cx="12025336" cy="925680"/>
            <a:chOff x="353611" y="3788642"/>
            <a:chExt cx="1916289" cy="925680"/>
          </a:xfrm>
        </p:grpSpPr>
        <p:sp>
          <p:nvSpPr>
            <p:cNvPr id="12" name="TextBox 19"/>
            <p:cNvSpPr txBox="1"/>
            <p:nvPr/>
          </p:nvSpPr>
          <p:spPr bwMode="gray">
            <a:xfrm>
              <a:off x="353611" y="3788642"/>
              <a:ext cx="1915529" cy="360438"/>
            </a:xfrm>
            <a:prstGeom prst="rect">
              <a:avLst/>
            </a:prstGeom>
            <a:noFill/>
            <a:ln w="6350">
              <a:noFill/>
            </a:ln>
          </p:spPr>
          <p:txBody>
            <a:bodyPr wrap="square" tIns="0" bIns="0" rtlCol="0" anchor="ctr">
              <a:noAutofit/>
            </a:bodyPr>
            <a:lstStyle/>
            <a:p>
              <a:pPr algn="l">
                <a:lnSpc>
                  <a:spcPct val="90000"/>
                </a:lnSpc>
              </a:pPr>
              <a:r>
                <a:rPr lang="en-GB" sz="1800" b="1" dirty="0">
                  <a:solidFill>
                    <a:schemeClr val="tx2"/>
                  </a:solidFill>
                </a:rPr>
                <a:t>Description</a:t>
              </a:r>
            </a:p>
          </p:txBody>
        </p:sp>
        <p:sp>
          <p:nvSpPr>
            <p:cNvPr id="13" name="TextBox 20"/>
            <p:cNvSpPr txBox="1"/>
            <p:nvPr/>
          </p:nvSpPr>
          <p:spPr bwMode="gray">
            <a:xfrm>
              <a:off x="353611" y="4149079"/>
              <a:ext cx="1916289" cy="565243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6350">
              <a:noFill/>
            </a:ln>
          </p:spPr>
          <p:txBody>
            <a:bodyPr wrap="square" tIns="144000" bIns="46800" rtlCol="0">
              <a:noAutofit/>
            </a:bodyPr>
            <a:lstStyle/>
            <a:p>
              <a:pPr algn="l">
                <a:lnSpc>
                  <a:spcPct val="90000"/>
                </a:lnSpc>
              </a:pPr>
              <a:r>
                <a:rPr lang="en-US" sz="1200" dirty="0">
                  <a:solidFill>
                    <a:srgbClr val="505150"/>
                  </a:solidFill>
                </a:rPr>
                <a:t>An unexpected receipt of DM62 (Error </a:t>
              </a:r>
              <a:r>
                <a:rPr lang="en-US" sz="1200" dirty="0" err="1">
                  <a:solidFill>
                    <a:srgbClr val="505150"/>
                  </a:solidFill>
                </a:rPr>
                <a:t>Msg</a:t>
              </a:r>
              <a:r>
                <a:rPr lang="en-US" sz="1200" dirty="0">
                  <a:solidFill>
                    <a:srgbClr val="505150"/>
                  </a:solidFill>
                </a:rPr>
                <a:t>) “UNRECOGNIZED MESSAGE REFERENCE NUMBER” was triggered by an A330 following a CPDLC uplink clearance</a:t>
              </a:r>
              <a:endParaRPr lang="en-GB" sz="1200" dirty="0">
                <a:solidFill>
                  <a:srgbClr val="505150"/>
                </a:solidFill>
              </a:endParaRPr>
            </a:p>
          </p:txBody>
        </p:sp>
        <p:cxnSp>
          <p:nvCxnSpPr>
            <p:cNvPr id="14" name="Straight Connector 22"/>
            <p:cNvCxnSpPr/>
            <p:nvPr/>
          </p:nvCxnSpPr>
          <p:spPr bwMode="gray">
            <a:xfrm flipV="1">
              <a:off x="353611" y="4149079"/>
              <a:ext cx="1916289" cy="1"/>
            </a:xfrm>
            <a:prstGeom prst="line">
              <a:avLst/>
            </a:prstGeom>
            <a:solidFill>
              <a:schemeClr val="bg1"/>
            </a:solidFill>
            <a:ln w="25400" cap="flat" cmpd="sng" algn="ctr">
              <a:solidFill>
                <a:schemeClr val="tx2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5" name="Straight Connector 23"/>
            <p:cNvCxnSpPr/>
            <p:nvPr/>
          </p:nvCxnSpPr>
          <p:spPr bwMode="gray">
            <a:xfrm>
              <a:off x="977974" y="4178361"/>
              <a:ext cx="1291166" cy="1"/>
            </a:xfrm>
            <a:prstGeom prst="line">
              <a:avLst/>
            </a:prstGeom>
            <a:solidFill>
              <a:schemeClr val="bg1"/>
            </a:solidFill>
            <a:ln w="76200" cap="flat" cmpd="sng" algn="ctr">
              <a:solidFill>
                <a:schemeClr val="tx2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grpSp>
        <p:nvGrpSpPr>
          <p:cNvPr id="16" name="Group 18"/>
          <p:cNvGrpSpPr>
            <a:grpSpLocks noChangeAspect="1"/>
          </p:cNvGrpSpPr>
          <p:nvPr/>
        </p:nvGrpSpPr>
        <p:grpSpPr bwMode="gray">
          <a:xfrm>
            <a:off x="114258" y="2060848"/>
            <a:ext cx="12025336" cy="3096343"/>
            <a:chOff x="469900" y="3788642"/>
            <a:chExt cx="1800000" cy="4984977"/>
          </a:xfrm>
        </p:grpSpPr>
        <p:sp>
          <p:nvSpPr>
            <p:cNvPr id="17" name="TextBox 19"/>
            <p:cNvSpPr txBox="1"/>
            <p:nvPr/>
          </p:nvSpPr>
          <p:spPr bwMode="gray">
            <a:xfrm>
              <a:off x="469900" y="3788642"/>
              <a:ext cx="1799240" cy="360438"/>
            </a:xfrm>
            <a:prstGeom prst="rect">
              <a:avLst/>
            </a:prstGeom>
            <a:noFill/>
            <a:ln w="6350">
              <a:noFill/>
            </a:ln>
          </p:spPr>
          <p:txBody>
            <a:bodyPr wrap="square" tIns="0" bIns="0" rtlCol="0" anchor="ctr">
              <a:noAutofit/>
            </a:bodyPr>
            <a:lstStyle/>
            <a:p>
              <a:pPr algn="l">
                <a:lnSpc>
                  <a:spcPct val="90000"/>
                </a:lnSpc>
              </a:pPr>
              <a:r>
                <a:rPr lang="en-GB" sz="1800" b="1" dirty="0">
                  <a:solidFill>
                    <a:srgbClr val="00B050"/>
                  </a:solidFill>
                </a:rPr>
                <a:t>Analysis</a:t>
              </a:r>
            </a:p>
          </p:txBody>
        </p:sp>
        <p:sp>
          <p:nvSpPr>
            <p:cNvPr id="18" name="TextBox 20"/>
            <p:cNvSpPr txBox="1"/>
            <p:nvPr/>
          </p:nvSpPr>
          <p:spPr bwMode="gray">
            <a:xfrm>
              <a:off x="469900" y="4149079"/>
              <a:ext cx="1800000" cy="462454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6350">
              <a:noFill/>
            </a:ln>
          </p:spPr>
          <p:txBody>
            <a:bodyPr wrap="square" tIns="144000" bIns="46800" rtlCol="0">
              <a:noAutofit/>
            </a:bodyPr>
            <a:lstStyle/>
            <a:p>
              <a:pPr marL="144000" indent="-144000" algn="l">
                <a:lnSpc>
                  <a:spcPct val="90000"/>
                </a:lnSpc>
                <a:buFont typeface="Arial" panose="020B0604020202020204" pitchFamily="34" charset="0"/>
                <a:buChar char="•"/>
              </a:pPr>
              <a:r>
                <a:rPr lang="en-GB" sz="1400" dirty="0">
                  <a:solidFill>
                    <a:srgbClr val="505150"/>
                  </a:solidFill>
                </a:rPr>
                <a:t>Air-Ground traces exhibited the following sequence:</a:t>
              </a:r>
            </a:p>
            <a:p>
              <a:pPr marL="558898" lvl="1" indent="-144000" algn="l">
                <a:lnSpc>
                  <a:spcPct val="90000"/>
                </a:lnSpc>
                <a:buFont typeface="Arial" panose="020B0604020202020204" pitchFamily="34" charset="0"/>
                <a:buChar char="•"/>
              </a:pPr>
              <a:r>
                <a:rPr lang="en-GB" sz="1400" dirty="0">
                  <a:solidFill>
                    <a:srgbClr val="505150"/>
                  </a:solidFill>
                </a:rPr>
                <a:t>1528z: </a:t>
              </a:r>
              <a:r>
                <a:rPr lang="fr-FR" sz="1400" dirty="0">
                  <a:solidFill>
                    <a:srgbClr val="505150"/>
                  </a:solidFill>
                </a:rPr>
                <a:t>DM6 – REQUEST FL390 (MIN = 3)</a:t>
              </a:r>
              <a:endParaRPr lang="en-GB" sz="1400" dirty="0">
                <a:solidFill>
                  <a:srgbClr val="505150"/>
                </a:solidFill>
              </a:endParaRPr>
            </a:p>
            <a:p>
              <a:pPr marL="558898" lvl="1" indent="-144000" algn="l">
                <a:lnSpc>
                  <a:spcPct val="90000"/>
                </a:lnSpc>
                <a:buFont typeface="Arial" panose="020B0604020202020204" pitchFamily="34" charset="0"/>
                <a:buChar char="•"/>
              </a:pPr>
              <a:r>
                <a:rPr lang="en-GB" sz="1400" dirty="0">
                  <a:solidFill>
                    <a:srgbClr val="505150"/>
                  </a:solidFill>
                </a:rPr>
                <a:t>1535z: </a:t>
              </a:r>
              <a:r>
                <a:rPr lang="fr-FR" sz="1400" dirty="0">
                  <a:solidFill>
                    <a:srgbClr val="505150"/>
                  </a:solidFill>
                </a:rPr>
                <a:t>UM1 – STAND BY (MRN = 3) </a:t>
              </a:r>
            </a:p>
            <a:p>
              <a:pPr marL="558898" lvl="1" indent="-144000" algn="l">
                <a:lnSpc>
                  <a:spcPct val="90000"/>
                </a:lnSpc>
                <a:buFont typeface="Arial" panose="020B0604020202020204" pitchFamily="34" charset="0"/>
                <a:buChar char="•"/>
              </a:pPr>
              <a:r>
                <a:rPr lang="en-GB" sz="1400" dirty="0">
                  <a:solidFill>
                    <a:srgbClr val="505150"/>
                  </a:solidFill>
                </a:rPr>
                <a:t>1537z: </a:t>
              </a:r>
              <a:r>
                <a:rPr lang="fr-FR" sz="1400" dirty="0">
                  <a:solidFill>
                    <a:srgbClr val="505150"/>
                  </a:solidFill>
                </a:rPr>
                <a:t>UM20 – CLIMB TO AND MAINTAIN FL390 (MRN = 3)</a:t>
              </a:r>
            </a:p>
            <a:p>
              <a:pPr marL="558898" lvl="1" indent="-144000" algn="l">
                <a:lnSpc>
                  <a:spcPct val="90000"/>
                </a:lnSpc>
                <a:buFont typeface="Arial" panose="020B0604020202020204" pitchFamily="34" charset="0"/>
                <a:buChar char="•"/>
              </a:pPr>
              <a:r>
                <a:rPr lang="fr-FR" sz="1400" dirty="0">
                  <a:solidFill>
                    <a:srgbClr val="505150"/>
                  </a:solidFill>
                </a:rPr>
                <a:t>1538z: DM62 – ERROR UNRECOGNIZED MSG REFERENCE NUMBER</a:t>
              </a:r>
            </a:p>
            <a:p>
              <a:pPr marL="558898" lvl="1" indent="-144000" algn="l">
                <a:lnSpc>
                  <a:spcPct val="90000"/>
                </a:lnSpc>
                <a:buFont typeface="Arial" panose="020B0604020202020204" pitchFamily="34" charset="0"/>
                <a:buChar char="•"/>
              </a:pPr>
              <a:endParaRPr lang="en-GB" sz="1400" dirty="0">
                <a:solidFill>
                  <a:srgbClr val="505150"/>
                </a:solidFill>
              </a:endParaRPr>
            </a:p>
            <a:p>
              <a:pPr marL="144000" indent="-144000" algn="l">
                <a:lnSpc>
                  <a:spcPct val="90000"/>
                </a:lnSpc>
                <a:buFont typeface="Arial" panose="020B0604020202020204" pitchFamily="34" charset="0"/>
                <a:buChar char="•"/>
              </a:pPr>
              <a:r>
                <a:rPr lang="en-GB" sz="1400" dirty="0">
                  <a:solidFill>
                    <a:srgbClr val="505150"/>
                  </a:solidFill>
                </a:rPr>
                <a:t>Current Airbus A320/A330/A340</a:t>
              </a:r>
              <a:r>
                <a:rPr lang="en-US" sz="1400" dirty="0">
                  <a:solidFill>
                    <a:srgbClr val="505150"/>
                  </a:solidFill>
                </a:rPr>
                <a:t> FANS avionics implement a 5 minutes timer triggered after a DM is sent. Once the timer has expired, only one message is accepted for this on-going transaction. In this case, the STBY message was received after the timer expiration which closed the transaction on-board. When the clearance was then received it was rejected.</a:t>
              </a:r>
              <a:endParaRPr lang="fr-FR" sz="1400" dirty="0">
                <a:solidFill>
                  <a:srgbClr val="505150"/>
                </a:solidFill>
              </a:endParaRPr>
            </a:p>
            <a:p>
              <a:pPr marL="144000" indent="-144000" algn="l">
                <a:lnSpc>
                  <a:spcPct val="90000"/>
                </a:lnSpc>
                <a:buFont typeface="Arial" panose="020B0604020202020204" pitchFamily="34" charset="0"/>
                <a:buChar char="•"/>
              </a:pPr>
              <a:endParaRPr lang="en-GB" sz="1400" dirty="0">
                <a:solidFill>
                  <a:srgbClr val="505150"/>
                </a:solidFill>
              </a:endParaRPr>
            </a:p>
            <a:p>
              <a:pPr marL="144000" indent="-144000" algn="l">
                <a:lnSpc>
                  <a:spcPct val="90000"/>
                </a:lnSpc>
                <a:buFont typeface="Arial" panose="020B0604020202020204" pitchFamily="34" charset="0"/>
                <a:buChar char="•"/>
              </a:pPr>
              <a:r>
                <a:rPr lang="en-GB" sz="1400" dirty="0">
                  <a:solidFill>
                    <a:srgbClr val="505150"/>
                  </a:solidFill>
                </a:rPr>
                <a:t>This known issue is already tracked by PR 811, and is followed in the NAT “FANS Problem Solution Tracker” file as Aircraft Item A9.</a:t>
              </a:r>
            </a:p>
            <a:p>
              <a:pPr marL="144000" indent="-144000" algn="l">
                <a:lnSpc>
                  <a:spcPct val="90000"/>
                </a:lnSpc>
                <a:buFont typeface="Arial" panose="020B0604020202020204" pitchFamily="34" charset="0"/>
                <a:buChar char="•"/>
              </a:pPr>
              <a:endParaRPr lang="en-GB" sz="1400" dirty="0">
                <a:solidFill>
                  <a:srgbClr val="505150"/>
                </a:solidFill>
              </a:endParaRPr>
            </a:p>
            <a:p>
              <a:pPr marL="144000" indent="-144000" algn="l">
                <a:lnSpc>
                  <a:spcPct val="90000"/>
                </a:lnSpc>
                <a:buFont typeface="Arial" panose="020B0604020202020204" pitchFamily="34" charset="0"/>
                <a:buChar char="•"/>
              </a:pPr>
              <a:r>
                <a:rPr lang="en-GB" sz="1400" dirty="0">
                  <a:solidFill>
                    <a:srgbClr val="505150"/>
                  </a:solidFill>
                </a:rPr>
                <a:t>It is fixed in the available FANS avionics software version CSB9 / CLR9</a:t>
              </a:r>
            </a:p>
            <a:p>
              <a:pPr marL="558898" lvl="1" indent="-144000" algn="l">
                <a:lnSpc>
                  <a:spcPct val="90000"/>
                </a:lnSpc>
                <a:buFont typeface="Arial" panose="020B0604020202020204" pitchFamily="34" charset="0"/>
                <a:buChar char="•"/>
              </a:pPr>
              <a:endParaRPr lang="en-GB" sz="1400" dirty="0">
                <a:solidFill>
                  <a:srgbClr val="505150"/>
                </a:solidFill>
              </a:endParaRPr>
            </a:p>
          </p:txBody>
        </p:sp>
        <p:cxnSp>
          <p:nvCxnSpPr>
            <p:cNvPr id="19" name="Straight Connector 22"/>
            <p:cNvCxnSpPr/>
            <p:nvPr/>
          </p:nvCxnSpPr>
          <p:spPr bwMode="gray">
            <a:xfrm>
              <a:off x="469900" y="4149079"/>
              <a:ext cx="1800000" cy="0"/>
            </a:xfrm>
            <a:prstGeom prst="line">
              <a:avLst/>
            </a:prstGeom>
            <a:solidFill>
              <a:schemeClr val="bg1"/>
            </a:solidFill>
            <a:ln w="25400" cap="flat" cmpd="sng" algn="ctr">
              <a:solidFill>
                <a:srgbClr val="00B050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0" name="Straight Connector 23"/>
            <p:cNvCxnSpPr/>
            <p:nvPr/>
          </p:nvCxnSpPr>
          <p:spPr bwMode="gray">
            <a:xfrm>
              <a:off x="977974" y="4178361"/>
              <a:ext cx="1291166" cy="1"/>
            </a:xfrm>
            <a:prstGeom prst="line">
              <a:avLst/>
            </a:prstGeom>
            <a:solidFill>
              <a:schemeClr val="bg1"/>
            </a:solidFill>
            <a:ln w="76200" cap="flat" cmpd="sng" algn="ctr">
              <a:solidFill>
                <a:srgbClr val="00B050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sp>
        <p:nvSpPr>
          <p:cNvPr id="9" name="Rogner un rectangle avec un coin diagonal 8"/>
          <p:cNvSpPr/>
          <p:nvPr/>
        </p:nvSpPr>
        <p:spPr bwMode="auto">
          <a:xfrm>
            <a:off x="119336" y="5751761"/>
            <a:ext cx="12020258" cy="385131"/>
          </a:xfrm>
          <a:prstGeom prst="snip2Diag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1042988" rtl="0" eaLnBrk="1" fontAlgn="base" latinLnBrk="0" hangingPunct="1">
              <a:lnSpc>
                <a:spcPct val="115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5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PR status proposed: CLOSED</a:t>
            </a:r>
          </a:p>
        </p:txBody>
      </p:sp>
    </p:spTree>
    <p:extLst>
      <p:ext uri="{BB962C8B-B14F-4D97-AF65-F5344CB8AC3E}">
        <p14:creationId xmlns:p14="http://schemas.microsoft.com/office/powerpoint/2010/main" val="30010730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altLang="de-DE"/>
              <a:t>March 2019</a:t>
            </a:r>
            <a:endParaRPr lang="de-DE" altLang="de-DE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de-DE"/>
              <a:t>Airbus FANS PR debrief - ISPACG33 / FIT26 - © AIRBUS S.A.S. 2019. ALL RIGHTS RESERVED. PROPRIETARY DOCUMENT</a:t>
            </a:r>
            <a:endParaRPr lang="de-DE" altLang="de-D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114C8-F7F2-4E05-9CAE-DDD3D22A4BE8}" type="slidenum">
              <a:rPr lang="de-DE" altLang="de-DE" smtClean="0"/>
              <a:pPr/>
              <a:t>3</a:t>
            </a:fld>
            <a:endParaRPr lang="de-DE" altLang="de-DE"/>
          </a:p>
        </p:txBody>
      </p:sp>
      <p:graphicFrame>
        <p:nvGraphicFramePr>
          <p:cNvPr id="8" name="Tableau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55432433"/>
              </p:ext>
            </p:extLst>
          </p:nvPr>
        </p:nvGraphicFramePr>
        <p:xfrm>
          <a:off x="119336" y="116632"/>
          <a:ext cx="12025336" cy="720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5212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9228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2809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720080">
                <a:tc>
                  <a:txBody>
                    <a:bodyPr/>
                    <a:lstStyle/>
                    <a:p>
                      <a:r>
                        <a:rPr lang="en-US" noProof="0" dirty="0"/>
                        <a:t>PR 2697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noProof="0" dirty="0"/>
                        <a:t>Reported by Air Tahiti Nui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noProof="0" dirty="0"/>
                        <a:t>A343 – Loss of information during CPDLC transfer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pSp>
        <p:nvGrpSpPr>
          <p:cNvPr id="11" name="Group 18"/>
          <p:cNvGrpSpPr>
            <a:grpSpLocks noChangeAspect="1"/>
          </p:cNvGrpSpPr>
          <p:nvPr/>
        </p:nvGrpSpPr>
        <p:grpSpPr bwMode="gray">
          <a:xfrm>
            <a:off x="119336" y="919144"/>
            <a:ext cx="12025336" cy="925680"/>
            <a:chOff x="353611" y="3788642"/>
            <a:chExt cx="1916289" cy="925680"/>
          </a:xfrm>
        </p:grpSpPr>
        <p:sp>
          <p:nvSpPr>
            <p:cNvPr id="12" name="TextBox 19"/>
            <p:cNvSpPr txBox="1"/>
            <p:nvPr/>
          </p:nvSpPr>
          <p:spPr bwMode="gray">
            <a:xfrm>
              <a:off x="353611" y="3788642"/>
              <a:ext cx="1915529" cy="360438"/>
            </a:xfrm>
            <a:prstGeom prst="rect">
              <a:avLst/>
            </a:prstGeom>
            <a:noFill/>
            <a:ln w="6350">
              <a:noFill/>
            </a:ln>
          </p:spPr>
          <p:txBody>
            <a:bodyPr wrap="square" tIns="0" bIns="0" rtlCol="0" anchor="ctr">
              <a:noAutofit/>
            </a:bodyPr>
            <a:lstStyle/>
            <a:p>
              <a:pPr algn="l">
                <a:lnSpc>
                  <a:spcPct val="90000"/>
                </a:lnSpc>
              </a:pPr>
              <a:r>
                <a:rPr lang="en-GB" sz="1800" b="1" dirty="0">
                  <a:solidFill>
                    <a:schemeClr val="tx2"/>
                  </a:solidFill>
                </a:rPr>
                <a:t>Description</a:t>
              </a:r>
            </a:p>
          </p:txBody>
        </p:sp>
        <p:sp>
          <p:nvSpPr>
            <p:cNvPr id="13" name="TextBox 20"/>
            <p:cNvSpPr txBox="1"/>
            <p:nvPr/>
          </p:nvSpPr>
          <p:spPr bwMode="gray">
            <a:xfrm>
              <a:off x="353611" y="4149079"/>
              <a:ext cx="1916289" cy="565243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6350">
              <a:noFill/>
            </a:ln>
          </p:spPr>
          <p:txBody>
            <a:bodyPr wrap="square" tIns="144000" bIns="46800" rtlCol="0">
              <a:noAutofit/>
            </a:bodyPr>
            <a:lstStyle/>
            <a:p>
              <a:pPr algn="l">
                <a:lnSpc>
                  <a:spcPct val="90000"/>
                </a:lnSpc>
              </a:pPr>
              <a:r>
                <a:rPr lang="en-US" sz="1200" dirty="0">
                  <a:solidFill>
                    <a:srgbClr val="505150"/>
                  </a:solidFill>
                </a:rPr>
                <a:t>After requesting to climb to FL400 to KZAK, the flight crew reported flying on that level to RJJJ (next ATC) based on a clearance they presumably received from KZAK, whereas controllers never sent it.</a:t>
              </a:r>
              <a:endParaRPr lang="fr-FR" sz="1200" dirty="0">
                <a:solidFill>
                  <a:srgbClr val="505150"/>
                </a:solidFill>
              </a:endParaRPr>
            </a:p>
          </p:txBody>
        </p:sp>
        <p:cxnSp>
          <p:nvCxnSpPr>
            <p:cNvPr id="14" name="Straight Connector 22"/>
            <p:cNvCxnSpPr/>
            <p:nvPr/>
          </p:nvCxnSpPr>
          <p:spPr bwMode="gray">
            <a:xfrm flipV="1">
              <a:off x="353611" y="4149079"/>
              <a:ext cx="1916289" cy="1"/>
            </a:xfrm>
            <a:prstGeom prst="line">
              <a:avLst/>
            </a:prstGeom>
            <a:solidFill>
              <a:schemeClr val="bg1"/>
            </a:solidFill>
            <a:ln w="25400" cap="flat" cmpd="sng" algn="ctr">
              <a:solidFill>
                <a:schemeClr val="tx2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5" name="Straight Connector 23"/>
            <p:cNvCxnSpPr/>
            <p:nvPr/>
          </p:nvCxnSpPr>
          <p:spPr bwMode="gray">
            <a:xfrm>
              <a:off x="977974" y="4178361"/>
              <a:ext cx="1291166" cy="1"/>
            </a:xfrm>
            <a:prstGeom prst="line">
              <a:avLst/>
            </a:prstGeom>
            <a:solidFill>
              <a:schemeClr val="bg1"/>
            </a:solidFill>
            <a:ln w="76200" cap="flat" cmpd="sng" algn="ctr">
              <a:solidFill>
                <a:schemeClr val="tx2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grpSp>
        <p:nvGrpSpPr>
          <p:cNvPr id="16" name="Group 18"/>
          <p:cNvGrpSpPr>
            <a:grpSpLocks noChangeAspect="1"/>
          </p:cNvGrpSpPr>
          <p:nvPr/>
        </p:nvGrpSpPr>
        <p:grpSpPr bwMode="gray">
          <a:xfrm>
            <a:off x="119336" y="2060849"/>
            <a:ext cx="12025336" cy="3528391"/>
            <a:chOff x="469900" y="3788642"/>
            <a:chExt cx="1800000" cy="5680555"/>
          </a:xfrm>
        </p:grpSpPr>
        <p:sp>
          <p:nvSpPr>
            <p:cNvPr id="17" name="TextBox 19"/>
            <p:cNvSpPr txBox="1"/>
            <p:nvPr/>
          </p:nvSpPr>
          <p:spPr bwMode="gray">
            <a:xfrm>
              <a:off x="469900" y="3788642"/>
              <a:ext cx="1799240" cy="360438"/>
            </a:xfrm>
            <a:prstGeom prst="rect">
              <a:avLst/>
            </a:prstGeom>
            <a:noFill/>
            <a:ln w="6350">
              <a:noFill/>
            </a:ln>
          </p:spPr>
          <p:txBody>
            <a:bodyPr wrap="square" tIns="0" bIns="0" rtlCol="0" anchor="ctr">
              <a:noAutofit/>
            </a:bodyPr>
            <a:lstStyle/>
            <a:p>
              <a:pPr algn="l">
                <a:lnSpc>
                  <a:spcPct val="90000"/>
                </a:lnSpc>
              </a:pPr>
              <a:r>
                <a:rPr lang="en-GB" sz="1800" b="1" dirty="0">
                  <a:solidFill>
                    <a:srgbClr val="00B050"/>
                  </a:solidFill>
                </a:rPr>
                <a:t>Analysis</a:t>
              </a:r>
            </a:p>
          </p:txBody>
        </p:sp>
        <p:sp>
          <p:nvSpPr>
            <p:cNvPr id="18" name="TextBox 20"/>
            <p:cNvSpPr txBox="1"/>
            <p:nvPr/>
          </p:nvSpPr>
          <p:spPr bwMode="gray">
            <a:xfrm>
              <a:off x="469900" y="4149079"/>
              <a:ext cx="1800000" cy="5320118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6350">
              <a:noFill/>
            </a:ln>
          </p:spPr>
          <p:txBody>
            <a:bodyPr wrap="square" tIns="144000" bIns="46800" rtlCol="0">
              <a:noAutofit/>
            </a:bodyPr>
            <a:lstStyle/>
            <a:p>
              <a:pPr marL="144000" indent="-144000" algn="l">
                <a:lnSpc>
                  <a:spcPct val="90000"/>
                </a:lnSpc>
                <a:buFont typeface="Arial" panose="020B0604020202020204" pitchFamily="34" charset="0"/>
                <a:buChar char="•"/>
              </a:pPr>
              <a:r>
                <a:rPr lang="en-US" sz="1400" dirty="0">
                  <a:solidFill>
                    <a:srgbClr val="505150"/>
                  </a:solidFill>
                </a:rPr>
                <a:t>Air-Ground traces exhibited the following sequence:</a:t>
              </a:r>
            </a:p>
            <a:p>
              <a:pPr marL="558898" lvl="1" indent="-144000" algn="l">
                <a:lnSpc>
                  <a:spcPct val="90000"/>
                </a:lnSpc>
                <a:buFont typeface="Arial" panose="020B0604020202020204" pitchFamily="34" charset="0"/>
                <a:buChar char="•"/>
              </a:pPr>
              <a:r>
                <a:rPr lang="en-US" sz="1400" dirty="0">
                  <a:solidFill>
                    <a:srgbClr val="505150"/>
                  </a:solidFill>
                </a:rPr>
                <a:t>KZAK (CDA) sends UM160 identifying RJJJ as NDA</a:t>
              </a:r>
            </a:p>
            <a:p>
              <a:pPr marL="558898" lvl="1" indent="-144000" algn="l">
                <a:lnSpc>
                  <a:spcPct val="90000"/>
                </a:lnSpc>
                <a:buFont typeface="Arial" panose="020B0604020202020204" pitchFamily="34" charset="0"/>
                <a:buChar char="•"/>
              </a:pPr>
              <a:r>
                <a:rPr lang="en-US" sz="1400" dirty="0">
                  <a:solidFill>
                    <a:srgbClr val="505150"/>
                  </a:solidFill>
                </a:rPr>
                <a:t>Crew sends a DM9 – REQUEST CLIMB TO FL400</a:t>
              </a:r>
            </a:p>
            <a:p>
              <a:pPr marL="558898" lvl="1" indent="-144000" algn="l">
                <a:lnSpc>
                  <a:spcPct val="90000"/>
                </a:lnSpc>
                <a:buFont typeface="Arial" panose="020B0604020202020204" pitchFamily="34" charset="0"/>
                <a:buChar char="•"/>
              </a:pPr>
              <a:r>
                <a:rPr lang="en-US" sz="1400" dirty="0">
                  <a:solidFill>
                    <a:srgbClr val="505150"/>
                  </a:solidFill>
                </a:rPr>
                <a:t>Due to the existence of this on-going transaction, automatic transmission of UM161 – END SERVICE is inhibited at ground level.</a:t>
              </a:r>
            </a:p>
            <a:p>
              <a:pPr marL="558898" lvl="1" indent="-144000" algn="l">
                <a:lnSpc>
                  <a:spcPct val="90000"/>
                </a:lnSpc>
                <a:buFont typeface="Arial" panose="020B0604020202020204" pitchFamily="34" charset="0"/>
                <a:buChar char="•"/>
              </a:pPr>
              <a:r>
                <a:rPr lang="en-US" sz="1400" dirty="0" err="1">
                  <a:solidFill>
                    <a:srgbClr val="505150"/>
                  </a:solidFill>
                </a:rPr>
                <a:t>ATCo</a:t>
              </a:r>
              <a:r>
                <a:rPr lang="en-US" sz="1400" dirty="0">
                  <a:solidFill>
                    <a:srgbClr val="505150"/>
                  </a:solidFill>
                </a:rPr>
                <a:t> followed one of the available KZAK procedures for this situation and uplinked a UM169 – SELECT ATC COM OFF AND MANUALLY LOG ON TO RJJJ. MAKE REQUEST WITH THEM.</a:t>
              </a:r>
            </a:p>
            <a:p>
              <a:pPr marL="558898" lvl="1" indent="-144000" algn="l">
                <a:lnSpc>
                  <a:spcPct val="90000"/>
                </a:lnSpc>
                <a:buFont typeface="Arial" panose="020B0604020202020204" pitchFamily="34" charset="0"/>
                <a:buChar char="•"/>
              </a:pPr>
              <a:r>
                <a:rPr lang="en-US" sz="1400" dirty="0">
                  <a:solidFill>
                    <a:srgbClr val="505150"/>
                  </a:solidFill>
                </a:rPr>
                <a:t>Once connected to RJJJ, crew reported flying at FL400 following a previous clearance although no such clearance had been received.</a:t>
              </a:r>
            </a:p>
            <a:p>
              <a:pPr marL="558898" lvl="1" indent="-144000" algn="l">
                <a:lnSpc>
                  <a:spcPct val="90000"/>
                </a:lnSpc>
                <a:buFont typeface="Arial" panose="020B0604020202020204" pitchFamily="34" charset="0"/>
                <a:buChar char="•"/>
              </a:pPr>
              <a:endParaRPr lang="en-US" sz="1400" dirty="0">
                <a:solidFill>
                  <a:srgbClr val="505150"/>
                </a:solidFill>
              </a:endParaRPr>
            </a:p>
            <a:p>
              <a:pPr marL="144000" indent="-144000" algn="l">
                <a:lnSpc>
                  <a:spcPct val="90000"/>
                </a:lnSpc>
                <a:buFont typeface="Arial" panose="020B0604020202020204" pitchFamily="34" charset="0"/>
                <a:buChar char="•"/>
              </a:pPr>
              <a:r>
                <a:rPr lang="en-US" sz="1400" dirty="0">
                  <a:solidFill>
                    <a:srgbClr val="505150"/>
                  </a:solidFill>
                </a:rPr>
                <a:t>No avionics misbehavior was identified and no clearance to climb to FL400 was indeed emitted.</a:t>
              </a:r>
            </a:p>
            <a:p>
              <a:pPr marL="144000" indent="-144000" algn="l">
                <a:lnSpc>
                  <a:spcPct val="90000"/>
                </a:lnSpc>
                <a:buFont typeface="Arial" panose="020B0604020202020204" pitchFamily="34" charset="0"/>
                <a:buChar char="•"/>
              </a:pPr>
              <a:endParaRPr lang="en-US" sz="1400" dirty="0">
                <a:solidFill>
                  <a:srgbClr val="505150"/>
                </a:solidFill>
              </a:endParaRPr>
            </a:p>
            <a:p>
              <a:pPr marL="144000" indent="-144000" algn="l">
                <a:lnSpc>
                  <a:spcPct val="90000"/>
                </a:lnSpc>
                <a:buFont typeface="Arial" panose="020B0604020202020204" pitchFamily="34" charset="0"/>
                <a:buChar char="•"/>
              </a:pPr>
              <a:r>
                <a:rPr lang="en-US" sz="1400" dirty="0">
                  <a:solidFill>
                    <a:srgbClr val="505150"/>
                  </a:solidFill>
                </a:rPr>
                <a:t>After discussions with the operator, 2 items are suspected as having caused flight crew confusion:</a:t>
              </a:r>
            </a:p>
            <a:p>
              <a:pPr marL="558898" lvl="1" indent="-144000" algn="l">
                <a:lnSpc>
                  <a:spcPct val="90000"/>
                </a:lnSpc>
                <a:buFont typeface="Arial" panose="020B0604020202020204" pitchFamily="34" charset="0"/>
                <a:buChar char="•"/>
              </a:pPr>
              <a:r>
                <a:rPr lang="en-US" sz="1400" dirty="0">
                  <a:solidFill>
                    <a:srgbClr val="505150"/>
                  </a:solidFill>
                </a:rPr>
                <a:t>The “MAKE REQUEST WITH THEM” instruction, part of the UM169.</a:t>
              </a:r>
            </a:p>
            <a:p>
              <a:pPr marL="558898" lvl="1" indent="-144000" algn="l">
                <a:lnSpc>
                  <a:spcPct val="90000"/>
                </a:lnSpc>
                <a:buFont typeface="Arial" panose="020B0604020202020204" pitchFamily="34" charset="0"/>
                <a:buChar char="•"/>
              </a:pPr>
              <a:r>
                <a:rPr lang="en-US" sz="1400" dirty="0">
                  <a:solidFill>
                    <a:srgbClr val="505150"/>
                  </a:solidFill>
                </a:rPr>
                <a:t>The “NO ATC REPLY” displayed on the DCDU after the DM9 request was sent by the crew.</a:t>
              </a:r>
            </a:p>
            <a:p>
              <a:pPr marL="558898" lvl="1" indent="-144000" algn="l">
                <a:lnSpc>
                  <a:spcPct val="90000"/>
                </a:lnSpc>
                <a:buFont typeface="Arial" panose="020B0604020202020204" pitchFamily="34" charset="0"/>
                <a:buChar char="•"/>
              </a:pPr>
              <a:endParaRPr lang="en-US" sz="1400" dirty="0">
                <a:solidFill>
                  <a:srgbClr val="505150"/>
                </a:solidFill>
              </a:endParaRPr>
            </a:p>
          </p:txBody>
        </p:sp>
        <p:cxnSp>
          <p:nvCxnSpPr>
            <p:cNvPr id="19" name="Straight Connector 22"/>
            <p:cNvCxnSpPr/>
            <p:nvPr/>
          </p:nvCxnSpPr>
          <p:spPr bwMode="gray">
            <a:xfrm>
              <a:off x="469900" y="4149079"/>
              <a:ext cx="1800000" cy="0"/>
            </a:xfrm>
            <a:prstGeom prst="line">
              <a:avLst/>
            </a:prstGeom>
            <a:solidFill>
              <a:schemeClr val="bg1"/>
            </a:solidFill>
            <a:ln w="25400" cap="flat" cmpd="sng" algn="ctr">
              <a:solidFill>
                <a:srgbClr val="00B050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0" name="Straight Connector 23"/>
            <p:cNvCxnSpPr/>
            <p:nvPr/>
          </p:nvCxnSpPr>
          <p:spPr bwMode="gray">
            <a:xfrm>
              <a:off x="977974" y="4178361"/>
              <a:ext cx="1291166" cy="1"/>
            </a:xfrm>
            <a:prstGeom prst="line">
              <a:avLst/>
            </a:prstGeom>
            <a:solidFill>
              <a:schemeClr val="bg1"/>
            </a:solidFill>
            <a:ln w="76200" cap="flat" cmpd="sng" algn="ctr">
              <a:solidFill>
                <a:srgbClr val="00B050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sp>
        <p:nvSpPr>
          <p:cNvPr id="9" name="Rogner un rectangle avec un coin diagonal 8"/>
          <p:cNvSpPr/>
          <p:nvPr/>
        </p:nvSpPr>
        <p:spPr bwMode="auto">
          <a:xfrm>
            <a:off x="119336" y="5751761"/>
            <a:ext cx="12020258" cy="385131"/>
          </a:xfrm>
          <a:prstGeom prst="snip2Diag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1042988" rtl="0" eaLnBrk="1" fontAlgn="base" latinLnBrk="0" hangingPunct="1">
              <a:lnSpc>
                <a:spcPct val="115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5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PR status proposed: CLOSED</a:t>
            </a:r>
          </a:p>
        </p:txBody>
      </p:sp>
      <p:pic>
        <p:nvPicPr>
          <p:cNvPr id="1026" name="Picture 2" descr="\\sfs.corp\Projects\ENGINEERING\EVT-EVX_FLIGHT_TEST\EVT-EVX_SHARING_PERSO\EVASY_share\ATA 46_FANS-ATSU-ATC\Transverse\Meetings\ISPACG\2019-03_FIT33\Photos &amp; co\NO ATC REPLY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42" t="8364" r="2876" b="15566"/>
          <a:stretch/>
        </p:blipFill>
        <p:spPr bwMode="auto">
          <a:xfrm>
            <a:off x="9408368" y="3828972"/>
            <a:ext cx="2659845" cy="16648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817054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altLang="de-DE"/>
              <a:t>March 2019</a:t>
            </a:r>
            <a:endParaRPr lang="de-DE" altLang="de-DE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de-DE"/>
              <a:t>Airbus FANS PR debrief - ISPACG33 / FIT26 - © AIRBUS S.A.S. 2019. ALL RIGHTS RESERVED. PROPRIETARY DOCUMENT</a:t>
            </a:r>
            <a:endParaRPr lang="de-DE" altLang="de-D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114C8-F7F2-4E05-9CAE-DDD3D22A4BE8}" type="slidenum">
              <a:rPr lang="de-DE" altLang="de-DE" smtClean="0"/>
              <a:pPr/>
              <a:t>4</a:t>
            </a:fld>
            <a:endParaRPr lang="de-DE" altLang="de-DE"/>
          </a:p>
        </p:txBody>
      </p:sp>
      <p:graphicFrame>
        <p:nvGraphicFramePr>
          <p:cNvPr id="8" name="Tableau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37693780"/>
              </p:ext>
            </p:extLst>
          </p:nvPr>
        </p:nvGraphicFramePr>
        <p:xfrm>
          <a:off x="119336" y="116632"/>
          <a:ext cx="12025336" cy="914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5212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9228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2809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720080">
                <a:tc>
                  <a:txBody>
                    <a:bodyPr/>
                    <a:lstStyle/>
                    <a:p>
                      <a:r>
                        <a:rPr lang="en-US" noProof="0" dirty="0"/>
                        <a:t>PR 2703</a:t>
                      </a:r>
                    </a:p>
                    <a:p>
                      <a:r>
                        <a:rPr lang="en-US" noProof="0" dirty="0"/>
                        <a:t>PR 2704</a:t>
                      </a:r>
                    </a:p>
                    <a:p>
                      <a:r>
                        <a:rPr lang="en-US" noProof="0" dirty="0"/>
                        <a:t>PR 2708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noProof="0" dirty="0"/>
                        <a:t>ASA</a:t>
                      </a:r>
                      <a:r>
                        <a:rPr lang="en-US" baseline="0" noProof="0" dirty="0"/>
                        <a:t> FIT PR 2018-02</a:t>
                      </a:r>
                    </a:p>
                    <a:p>
                      <a:pPr marL="0" marR="0" indent="0" algn="l" defTabSz="91437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noProof="0" dirty="0"/>
                        <a:t>ASA</a:t>
                      </a:r>
                      <a:r>
                        <a:rPr lang="en-US" baseline="0" noProof="0" dirty="0"/>
                        <a:t> FIT PR 2018-04</a:t>
                      </a:r>
                      <a:endParaRPr lang="en-US" noProof="0" dirty="0"/>
                    </a:p>
                    <a:p>
                      <a:pPr marL="0" marR="0" indent="0" algn="l" defTabSz="91437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noProof="0" dirty="0"/>
                        <a:t>ASA</a:t>
                      </a:r>
                      <a:r>
                        <a:rPr lang="en-US" baseline="0" noProof="0" dirty="0"/>
                        <a:t> FIT PR 2018-08</a:t>
                      </a:r>
                      <a:endParaRPr lang="en-US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noProof="0" dirty="0"/>
                        <a:t>A330 – Loss of ADS-C capability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pSp>
        <p:nvGrpSpPr>
          <p:cNvPr id="11" name="Group 18"/>
          <p:cNvGrpSpPr>
            <a:grpSpLocks noChangeAspect="1"/>
          </p:cNvGrpSpPr>
          <p:nvPr/>
        </p:nvGrpSpPr>
        <p:grpSpPr bwMode="gray">
          <a:xfrm>
            <a:off x="119336" y="1063160"/>
            <a:ext cx="12025336" cy="925680"/>
            <a:chOff x="353611" y="3788642"/>
            <a:chExt cx="1916289" cy="925680"/>
          </a:xfrm>
        </p:grpSpPr>
        <p:sp>
          <p:nvSpPr>
            <p:cNvPr id="12" name="TextBox 19"/>
            <p:cNvSpPr txBox="1"/>
            <p:nvPr/>
          </p:nvSpPr>
          <p:spPr bwMode="gray">
            <a:xfrm>
              <a:off x="353611" y="3788642"/>
              <a:ext cx="1915529" cy="360438"/>
            </a:xfrm>
            <a:prstGeom prst="rect">
              <a:avLst/>
            </a:prstGeom>
            <a:noFill/>
            <a:ln w="6350">
              <a:noFill/>
            </a:ln>
          </p:spPr>
          <p:txBody>
            <a:bodyPr wrap="square" tIns="0" bIns="0" rtlCol="0" anchor="ctr">
              <a:noAutofit/>
            </a:bodyPr>
            <a:lstStyle/>
            <a:p>
              <a:pPr algn="l">
                <a:lnSpc>
                  <a:spcPct val="90000"/>
                </a:lnSpc>
              </a:pPr>
              <a:r>
                <a:rPr lang="en-GB" sz="1800" b="1" dirty="0">
                  <a:solidFill>
                    <a:schemeClr val="tx2"/>
                  </a:solidFill>
                </a:rPr>
                <a:t>Description</a:t>
              </a:r>
            </a:p>
          </p:txBody>
        </p:sp>
        <p:sp>
          <p:nvSpPr>
            <p:cNvPr id="13" name="TextBox 20"/>
            <p:cNvSpPr txBox="1"/>
            <p:nvPr/>
          </p:nvSpPr>
          <p:spPr bwMode="gray">
            <a:xfrm>
              <a:off x="353611" y="4149079"/>
              <a:ext cx="1916289" cy="565243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6350">
              <a:noFill/>
            </a:ln>
          </p:spPr>
          <p:txBody>
            <a:bodyPr wrap="square" tIns="144000" bIns="46800" rtlCol="0">
              <a:noAutofit/>
            </a:bodyPr>
            <a:lstStyle/>
            <a:p>
              <a:pPr algn="l">
                <a:lnSpc>
                  <a:spcPct val="90000"/>
                </a:lnSpc>
              </a:pPr>
              <a:r>
                <a:rPr lang="en-US" sz="1200" dirty="0">
                  <a:solidFill>
                    <a:srgbClr val="505150"/>
                  </a:solidFill>
                </a:rPr>
                <a:t>YBBB reported multiple occurrences of ADS-C communications loss, on various airframes/flights, while CPDLC remained serviceable.</a:t>
              </a:r>
              <a:endParaRPr lang="fr-FR" sz="1200" dirty="0">
                <a:solidFill>
                  <a:srgbClr val="505150"/>
                </a:solidFill>
              </a:endParaRPr>
            </a:p>
          </p:txBody>
        </p:sp>
        <p:cxnSp>
          <p:nvCxnSpPr>
            <p:cNvPr id="14" name="Straight Connector 22"/>
            <p:cNvCxnSpPr/>
            <p:nvPr/>
          </p:nvCxnSpPr>
          <p:spPr bwMode="gray">
            <a:xfrm flipV="1">
              <a:off x="353611" y="4149079"/>
              <a:ext cx="1916289" cy="1"/>
            </a:xfrm>
            <a:prstGeom prst="line">
              <a:avLst/>
            </a:prstGeom>
            <a:solidFill>
              <a:schemeClr val="bg1"/>
            </a:solidFill>
            <a:ln w="25400" cap="flat" cmpd="sng" algn="ctr">
              <a:solidFill>
                <a:schemeClr val="tx2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5" name="Straight Connector 23"/>
            <p:cNvCxnSpPr/>
            <p:nvPr/>
          </p:nvCxnSpPr>
          <p:spPr bwMode="gray">
            <a:xfrm>
              <a:off x="977974" y="4178361"/>
              <a:ext cx="1291166" cy="1"/>
            </a:xfrm>
            <a:prstGeom prst="line">
              <a:avLst/>
            </a:prstGeom>
            <a:solidFill>
              <a:schemeClr val="bg1"/>
            </a:solidFill>
            <a:ln w="76200" cap="flat" cmpd="sng" algn="ctr">
              <a:solidFill>
                <a:schemeClr val="tx2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grpSp>
        <p:nvGrpSpPr>
          <p:cNvPr id="16" name="Group 18"/>
          <p:cNvGrpSpPr>
            <a:grpSpLocks noChangeAspect="1"/>
          </p:cNvGrpSpPr>
          <p:nvPr/>
        </p:nvGrpSpPr>
        <p:grpSpPr bwMode="gray">
          <a:xfrm>
            <a:off x="119336" y="2204865"/>
            <a:ext cx="12025336" cy="3312367"/>
            <a:chOff x="469900" y="3788642"/>
            <a:chExt cx="1800000" cy="5332766"/>
          </a:xfrm>
        </p:grpSpPr>
        <p:sp>
          <p:nvSpPr>
            <p:cNvPr id="17" name="TextBox 19"/>
            <p:cNvSpPr txBox="1"/>
            <p:nvPr/>
          </p:nvSpPr>
          <p:spPr bwMode="gray">
            <a:xfrm>
              <a:off x="469900" y="3788642"/>
              <a:ext cx="1799240" cy="360438"/>
            </a:xfrm>
            <a:prstGeom prst="rect">
              <a:avLst/>
            </a:prstGeom>
            <a:noFill/>
            <a:ln w="6350">
              <a:noFill/>
            </a:ln>
          </p:spPr>
          <p:txBody>
            <a:bodyPr wrap="square" tIns="0" bIns="0" rtlCol="0" anchor="ctr">
              <a:noAutofit/>
            </a:bodyPr>
            <a:lstStyle/>
            <a:p>
              <a:pPr algn="l">
                <a:lnSpc>
                  <a:spcPct val="90000"/>
                </a:lnSpc>
              </a:pPr>
              <a:r>
                <a:rPr lang="en-GB" sz="1800" b="1" dirty="0">
                  <a:solidFill>
                    <a:srgbClr val="00B050"/>
                  </a:solidFill>
                </a:rPr>
                <a:t>Analysis</a:t>
              </a:r>
            </a:p>
          </p:txBody>
        </p:sp>
        <p:sp>
          <p:nvSpPr>
            <p:cNvPr id="18" name="TextBox 20"/>
            <p:cNvSpPr txBox="1"/>
            <p:nvPr/>
          </p:nvSpPr>
          <p:spPr bwMode="gray">
            <a:xfrm>
              <a:off x="469900" y="4149079"/>
              <a:ext cx="1800000" cy="4972329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6350">
              <a:noFill/>
            </a:ln>
          </p:spPr>
          <p:txBody>
            <a:bodyPr wrap="square" tIns="144000" bIns="46800" rtlCol="0">
              <a:noAutofit/>
            </a:bodyPr>
            <a:lstStyle/>
            <a:p>
              <a:pPr marL="144000" indent="-144000" algn="l">
                <a:lnSpc>
                  <a:spcPct val="90000"/>
                </a:lnSpc>
                <a:buFont typeface="Arial" panose="020B0604020202020204" pitchFamily="34" charset="0"/>
                <a:buChar char="•"/>
              </a:pPr>
              <a:r>
                <a:rPr lang="en-US" sz="1400" dirty="0">
                  <a:solidFill>
                    <a:srgbClr val="505150"/>
                  </a:solidFill>
                </a:rPr>
                <a:t>Air-Ground traces exhibited, for each of the three reported occurrences, the same kind of pattern:</a:t>
              </a:r>
            </a:p>
            <a:p>
              <a:pPr marL="558898" lvl="1" indent="-144000" algn="l">
                <a:lnSpc>
                  <a:spcPct val="90000"/>
                </a:lnSpc>
                <a:buFont typeface="Arial" panose="020B0604020202020204" pitchFamily="34" charset="0"/>
                <a:buChar char="•"/>
              </a:pPr>
              <a:r>
                <a:rPr lang="en-US" sz="1400" dirty="0">
                  <a:solidFill>
                    <a:srgbClr val="505150"/>
                  </a:solidFill>
                </a:rPr>
                <a:t>ADS-C contract requests are sent by the ground at the edge of VHF coverage</a:t>
              </a:r>
            </a:p>
            <a:p>
              <a:pPr marL="558898" lvl="1" indent="-144000" algn="l">
                <a:lnSpc>
                  <a:spcPct val="90000"/>
                </a:lnSpc>
                <a:buFont typeface="Arial" panose="020B0604020202020204" pitchFamily="34" charset="0"/>
                <a:buChar char="•"/>
              </a:pPr>
              <a:r>
                <a:rPr lang="en-US" sz="1400" dirty="0">
                  <a:solidFill>
                    <a:srgbClr val="505150"/>
                  </a:solidFill>
                </a:rPr>
                <a:t>As the A/C is leaving VHF coverage, some of these uplinks are received by the A/C but the corresponding MAS/S are not received by the CSP, leading to additional repetitions of the same uplinks via VHF, and then via SATCOM.</a:t>
              </a:r>
            </a:p>
            <a:p>
              <a:pPr marL="558898" lvl="1" indent="-144000" algn="l">
                <a:lnSpc>
                  <a:spcPct val="90000"/>
                </a:lnSpc>
                <a:buFont typeface="Arial" panose="020B0604020202020204" pitchFamily="34" charset="0"/>
                <a:buChar char="•"/>
              </a:pPr>
              <a:r>
                <a:rPr lang="en-US" sz="1400" dirty="0">
                  <a:solidFill>
                    <a:srgbClr val="505150"/>
                  </a:solidFill>
                </a:rPr>
                <a:t>On the avionics side, multiple “duplicate” ADS-C contract requests were then successively received on both media.</a:t>
              </a:r>
            </a:p>
            <a:p>
              <a:pPr marL="558898" lvl="1" indent="-144000" algn="l">
                <a:lnSpc>
                  <a:spcPct val="90000"/>
                </a:lnSpc>
                <a:buFont typeface="Arial" panose="020B0604020202020204" pitchFamily="34" charset="0"/>
                <a:buChar char="•"/>
              </a:pPr>
              <a:endParaRPr lang="en-US" sz="1400" dirty="0">
                <a:solidFill>
                  <a:srgbClr val="505150"/>
                </a:solidFill>
              </a:endParaRPr>
            </a:p>
            <a:p>
              <a:pPr marL="144000" indent="-144000" algn="l">
                <a:lnSpc>
                  <a:spcPct val="90000"/>
                </a:lnSpc>
                <a:buFont typeface="Arial" panose="020B0604020202020204" pitchFamily="34" charset="0"/>
                <a:buChar char="•"/>
              </a:pPr>
              <a:r>
                <a:rPr lang="en-US" sz="1400" dirty="0">
                  <a:solidFill>
                    <a:srgbClr val="505150"/>
                  </a:solidFill>
                </a:rPr>
                <a:t>Due to an existing FANS software anomaly on Airbus A320/A330/A340 airframes, the avionics did not correctly identify and handle these duplicate ADS-C contract requests. The first contract is correctly accepted, but the successive requests are rejected with a N-ACK instead of being simply discarded. As per ED-100A/DO-236A, after 3 consecutive N-ACKs, all ADS-C contracts with YBBB were terminated by the avionics.</a:t>
              </a:r>
            </a:p>
            <a:p>
              <a:pPr marL="144000" indent="-144000" algn="l">
                <a:lnSpc>
                  <a:spcPct val="90000"/>
                </a:lnSpc>
                <a:buFont typeface="Arial" panose="020B0604020202020204" pitchFamily="34" charset="0"/>
                <a:buChar char="•"/>
              </a:pPr>
              <a:endParaRPr lang="en-US" sz="1400" dirty="0">
                <a:solidFill>
                  <a:srgbClr val="505150"/>
                </a:solidFill>
              </a:endParaRPr>
            </a:p>
            <a:p>
              <a:pPr marL="144000" indent="-144000" algn="l">
                <a:lnSpc>
                  <a:spcPct val="90000"/>
                </a:lnSpc>
                <a:buFont typeface="Arial" panose="020B0604020202020204" pitchFamily="34" charset="0"/>
                <a:buChar char="•"/>
              </a:pPr>
              <a:r>
                <a:rPr lang="en-GB" sz="1400" dirty="0">
                  <a:solidFill>
                    <a:srgbClr val="505150"/>
                  </a:solidFill>
                </a:rPr>
                <a:t>This known issue is already tracked by PR 1627, and is followed in the NAT “FANS Problem Solution Tracker” file as Aircraft Item A38.</a:t>
              </a:r>
            </a:p>
            <a:p>
              <a:pPr marL="144000" indent="-144000" algn="l">
                <a:lnSpc>
                  <a:spcPct val="90000"/>
                </a:lnSpc>
                <a:buFont typeface="Arial" panose="020B0604020202020204" pitchFamily="34" charset="0"/>
                <a:buChar char="•"/>
              </a:pPr>
              <a:endParaRPr lang="en-GB" sz="1400" dirty="0">
                <a:solidFill>
                  <a:srgbClr val="505150"/>
                </a:solidFill>
              </a:endParaRPr>
            </a:p>
            <a:p>
              <a:pPr marL="144000" indent="-144000" algn="l">
                <a:lnSpc>
                  <a:spcPct val="90000"/>
                </a:lnSpc>
                <a:buFont typeface="Arial" panose="020B0604020202020204" pitchFamily="34" charset="0"/>
                <a:buChar char="•"/>
              </a:pPr>
              <a:r>
                <a:rPr lang="en-GB" sz="1400" dirty="0">
                  <a:solidFill>
                    <a:srgbClr val="505150"/>
                  </a:solidFill>
                </a:rPr>
                <a:t>A fix is available in the FANS avionics software version CSB9 / CLR9</a:t>
              </a:r>
            </a:p>
            <a:p>
              <a:pPr marL="558898" lvl="1" indent="-144000" algn="l">
                <a:lnSpc>
                  <a:spcPct val="90000"/>
                </a:lnSpc>
                <a:buFont typeface="Arial" panose="020B0604020202020204" pitchFamily="34" charset="0"/>
                <a:buChar char="•"/>
              </a:pPr>
              <a:endParaRPr lang="en-US" sz="1400" dirty="0">
                <a:solidFill>
                  <a:srgbClr val="505150"/>
                </a:solidFill>
              </a:endParaRPr>
            </a:p>
          </p:txBody>
        </p:sp>
        <p:cxnSp>
          <p:nvCxnSpPr>
            <p:cNvPr id="19" name="Straight Connector 22"/>
            <p:cNvCxnSpPr/>
            <p:nvPr/>
          </p:nvCxnSpPr>
          <p:spPr bwMode="gray">
            <a:xfrm>
              <a:off x="469900" y="4149079"/>
              <a:ext cx="1800000" cy="0"/>
            </a:xfrm>
            <a:prstGeom prst="line">
              <a:avLst/>
            </a:prstGeom>
            <a:solidFill>
              <a:schemeClr val="bg1"/>
            </a:solidFill>
            <a:ln w="25400" cap="flat" cmpd="sng" algn="ctr">
              <a:solidFill>
                <a:srgbClr val="00B050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0" name="Straight Connector 23"/>
            <p:cNvCxnSpPr/>
            <p:nvPr/>
          </p:nvCxnSpPr>
          <p:spPr bwMode="gray">
            <a:xfrm>
              <a:off x="977974" y="4178361"/>
              <a:ext cx="1291166" cy="1"/>
            </a:xfrm>
            <a:prstGeom prst="line">
              <a:avLst/>
            </a:prstGeom>
            <a:solidFill>
              <a:schemeClr val="bg1"/>
            </a:solidFill>
            <a:ln w="76200" cap="flat" cmpd="sng" algn="ctr">
              <a:solidFill>
                <a:srgbClr val="00B050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sp>
        <p:nvSpPr>
          <p:cNvPr id="9" name="Rogner un rectangle avec un coin diagonal 8"/>
          <p:cNvSpPr/>
          <p:nvPr/>
        </p:nvSpPr>
        <p:spPr bwMode="auto">
          <a:xfrm>
            <a:off x="119336" y="5751761"/>
            <a:ext cx="12020258" cy="385131"/>
          </a:xfrm>
          <a:prstGeom prst="snip2Diag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1042988" rtl="0" eaLnBrk="1" fontAlgn="base" latinLnBrk="0" hangingPunct="1">
              <a:lnSpc>
                <a:spcPct val="115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5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PR status proposed: CLOSED</a:t>
            </a:r>
          </a:p>
        </p:txBody>
      </p:sp>
    </p:spTree>
    <p:extLst>
      <p:ext uri="{BB962C8B-B14F-4D97-AF65-F5344CB8AC3E}">
        <p14:creationId xmlns:p14="http://schemas.microsoft.com/office/powerpoint/2010/main" val="18950600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altLang="de-DE"/>
              <a:t>March 2019</a:t>
            </a:r>
            <a:endParaRPr lang="de-DE" altLang="de-DE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de-DE"/>
              <a:t>Airbus FANS PR debrief - ISPACG33 / FIT26 - © AIRBUS S.A.S. 2019. ALL RIGHTS RESERVED. PROPRIETARY DOCUMENT</a:t>
            </a:r>
            <a:endParaRPr lang="de-DE" altLang="de-D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114C8-F7F2-4E05-9CAE-DDD3D22A4BE8}" type="slidenum">
              <a:rPr lang="de-DE" altLang="de-DE" smtClean="0"/>
              <a:pPr/>
              <a:t>5</a:t>
            </a:fld>
            <a:endParaRPr lang="de-DE" altLang="de-DE"/>
          </a:p>
        </p:txBody>
      </p:sp>
      <p:graphicFrame>
        <p:nvGraphicFramePr>
          <p:cNvPr id="8" name="Tableau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32867730"/>
              </p:ext>
            </p:extLst>
          </p:nvPr>
        </p:nvGraphicFramePr>
        <p:xfrm>
          <a:off x="119336" y="116632"/>
          <a:ext cx="12025336" cy="720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5212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9228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2809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720080">
                <a:tc>
                  <a:txBody>
                    <a:bodyPr/>
                    <a:lstStyle/>
                    <a:p>
                      <a:r>
                        <a:rPr lang="en-US" noProof="0" dirty="0"/>
                        <a:t>PR 2743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noProof="0" dirty="0"/>
                        <a:t>ACNZ_2018_13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noProof="0" dirty="0"/>
                        <a:t>Incorrect ADS-C reported position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pSp>
        <p:nvGrpSpPr>
          <p:cNvPr id="11" name="Group 18"/>
          <p:cNvGrpSpPr>
            <a:grpSpLocks noChangeAspect="1"/>
          </p:cNvGrpSpPr>
          <p:nvPr/>
        </p:nvGrpSpPr>
        <p:grpSpPr bwMode="gray">
          <a:xfrm>
            <a:off x="119336" y="919144"/>
            <a:ext cx="12025336" cy="1285721"/>
            <a:chOff x="353611" y="3788642"/>
            <a:chExt cx="1916289" cy="1285721"/>
          </a:xfrm>
        </p:grpSpPr>
        <p:sp>
          <p:nvSpPr>
            <p:cNvPr id="12" name="TextBox 19"/>
            <p:cNvSpPr txBox="1"/>
            <p:nvPr/>
          </p:nvSpPr>
          <p:spPr bwMode="gray">
            <a:xfrm>
              <a:off x="353611" y="3788642"/>
              <a:ext cx="1915529" cy="360438"/>
            </a:xfrm>
            <a:prstGeom prst="rect">
              <a:avLst/>
            </a:prstGeom>
            <a:noFill/>
            <a:ln w="6350">
              <a:noFill/>
            </a:ln>
          </p:spPr>
          <p:txBody>
            <a:bodyPr wrap="square" tIns="0" bIns="0" rtlCol="0" anchor="ctr">
              <a:noAutofit/>
            </a:bodyPr>
            <a:lstStyle/>
            <a:p>
              <a:pPr algn="l">
                <a:lnSpc>
                  <a:spcPct val="90000"/>
                </a:lnSpc>
              </a:pPr>
              <a:r>
                <a:rPr lang="en-GB" sz="1800" b="1" dirty="0">
                  <a:solidFill>
                    <a:schemeClr val="tx2"/>
                  </a:solidFill>
                </a:rPr>
                <a:t>Description</a:t>
              </a:r>
            </a:p>
          </p:txBody>
        </p:sp>
        <p:sp>
          <p:nvSpPr>
            <p:cNvPr id="13" name="TextBox 20"/>
            <p:cNvSpPr txBox="1"/>
            <p:nvPr/>
          </p:nvSpPr>
          <p:spPr bwMode="gray">
            <a:xfrm>
              <a:off x="353611" y="4149079"/>
              <a:ext cx="1916289" cy="925284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6350">
              <a:noFill/>
            </a:ln>
          </p:spPr>
          <p:txBody>
            <a:bodyPr wrap="square" tIns="144000" bIns="46800" rtlCol="0">
              <a:noAutofit/>
            </a:bodyPr>
            <a:lstStyle/>
            <a:p>
              <a:pPr algn="l">
                <a:lnSpc>
                  <a:spcPct val="90000"/>
                </a:lnSpc>
              </a:pPr>
              <a:r>
                <a:rPr lang="en-US" sz="1200" dirty="0">
                  <a:solidFill>
                    <a:srgbClr val="505150"/>
                  </a:solidFill>
                </a:rPr>
                <a:t>Aircraft is approaching PEBLU in Tasman Sea aircraft sends Waypoint Event at 1131:00 251049S1305816E which places aircraft in the middle of Australia, a lateral deviation report at 1130:51 251024S1305823E also in the middle of Australia, and an accurate periodic report at 1130:38 381215S1694818E which reports actual aircraft position.</a:t>
              </a:r>
            </a:p>
            <a:p>
              <a:pPr algn="l">
                <a:lnSpc>
                  <a:spcPct val="90000"/>
                </a:lnSpc>
              </a:pPr>
              <a:endParaRPr lang="en-US" sz="1200" dirty="0">
                <a:solidFill>
                  <a:srgbClr val="505150"/>
                </a:solidFill>
              </a:endParaRPr>
            </a:p>
            <a:p>
              <a:pPr algn="l">
                <a:lnSpc>
                  <a:spcPct val="90000"/>
                </a:lnSpc>
              </a:pPr>
              <a:r>
                <a:rPr lang="en-US" sz="1200" dirty="0">
                  <a:solidFill>
                    <a:srgbClr val="505150"/>
                  </a:solidFill>
                </a:rPr>
                <a:t>Suspect this is caused by crew manipulation of the FMS which shouldn't be happening in an ADS-C environment.</a:t>
              </a:r>
              <a:endParaRPr lang="en-GB" sz="1200" dirty="0">
                <a:solidFill>
                  <a:srgbClr val="505150"/>
                </a:solidFill>
              </a:endParaRPr>
            </a:p>
          </p:txBody>
        </p:sp>
        <p:cxnSp>
          <p:nvCxnSpPr>
            <p:cNvPr id="14" name="Straight Connector 22"/>
            <p:cNvCxnSpPr/>
            <p:nvPr/>
          </p:nvCxnSpPr>
          <p:spPr bwMode="gray">
            <a:xfrm flipV="1">
              <a:off x="353611" y="4149079"/>
              <a:ext cx="1916289" cy="1"/>
            </a:xfrm>
            <a:prstGeom prst="line">
              <a:avLst/>
            </a:prstGeom>
            <a:solidFill>
              <a:schemeClr val="bg1"/>
            </a:solidFill>
            <a:ln w="25400" cap="flat" cmpd="sng" algn="ctr">
              <a:solidFill>
                <a:schemeClr val="tx2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5" name="Straight Connector 23"/>
            <p:cNvCxnSpPr/>
            <p:nvPr/>
          </p:nvCxnSpPr>
          <p:spPr bwMode="gray">
            <a:xfrm>
              <a:off x="977974" y="4178361"/>
              <a:ext cx="1291166" cy="1"/>
            </a:xfrm>
            <a:prstGeom prst="line">
              <a:avLst/>
            </a:prstGeom>
            <a:solidFill>
              <a:schemeClr val="bg1"/>
            </a:solidFill>
            <a:ln w="76200" cap="flat" cmpd="sng" algn="ctr">
              <a:solidFill>
                <a:schemeClr val="tx2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grpSp>
        <p:nvGrpSpPr>
          <p:cNvPr id="16" name="Group 18"/>
          <p:cNvGrpSpPr>
            <a:grpSpLocks noChangeAspect="1"/>
          </p:cNvGrpSpPr>
          <p:nvPr/>
        </p:nvGrpSpPr>
        <p:grpSpPr bwMode="gray">
          <a:xfrm>
            <a:off x="119336" y="2276872"/>
            <a:ext cx="12025336" cy="4057539"/>
            <a:chOff x="469900" y="3788642"/>
            <a:chExt cx="1800000" cy="4057539"/>
          </a:xfrm>
        </p:grpSpPr>
        <p:sp>
          <p:nvSpPr>
            <p:cNvPr id="17" name="TextBox 19"/>
            <p:cNvSpPr txBox="1"/>
            <p:nvPr/>
          </p:nvSpPr>
          <p:spPr bwMode="gray">
            <a:xfrm>
              <a:off x="469900" y="3788642"/>
              <a:ext cx="1799240" cy="360438"/>
            </a:xfrm>
            <a:prstGeom prst="rect">
              <a:avLst/>
            </a:prstGeom>
            <a:noFill/>
            <a:ln w="6350">
              <a:noFill/>
            </a:ln>
          </p:spPr>
          <p:txBody>
            <a:bodyPr wrap="square" tIns="0" bIns="0" rtlCol="0" anchor="ctr">
              <a:noAutofit/>
            </a:bodyPr>
            <a:lstStyle/>
            <a:p>
              <a:pPr algn="l">
                <a:lnSpc>
                  <a:spcPct val="90000"/>
                </a:lnSpc>
              </a:pPr>
              <a:r>
                <a:rPr lang="en-GB" sz="1800" b="1" dirty="0">
                  <a:solidFill>
                    <a:schemeClr val="accent5">
                      <a:lumMod val="75000"/>
                    </a:schemeClr>
                  </a:solidFill>
                </a:rPr>
                <a:t>Analysis</a:t>
              </a:r>
            </a:p>
          </p:txBody>
        </p:sp>
        <p:sp>
          <p:nvSpPr>
            <p:cNvPr id="18" name="TextBox 20"/>
            <p:cNvSpPr txBox="1"/>
            <p:nvPr/>
          </p:nvSpPr>
          <p:spPr bwMode="gray">
            <a:xfrm>
              <a:off x="469900" y="4149079"/>
              <a:ext cx="1800000" cy="369710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6350">
              <a:noFill/>
            </a:ln>
          </p:spPr>
          <p:txBody>
            <a:bodyPr wrap="square" tIns="144000" bIns="46800" rtlCol="0">
              <a:noAutofit/>
            </a:bodyPr>
            <a:lstStyle/>
            <a:p>
              <a:pPr marL="144000" indent="-144000" algn="l">
                <a:lnSpc>
                  <a:spcPct val="90000"/>
                </a:lnSpc>
                <a:buFont typeface="Arial" panose="020B0604020202020204" pitchFamily="34" charset="0"/>
                <a:buChar char="•"/>
              </a:pPr>
              <a:r>
                <a:rPr lang="en-GB" sz="1400" b="1" dirty="0">
                  <a:solidFill>
                    <a:schemeClr val="accent5">
                      <a:lumMod val="75000"/>
                    </a:schemeClr>
                  </a:solidFill>
                </a:rPr>
                <a:t>DFDR data could not be retrieved, below analysis cannot be 100% confirmed but is deemed </a:t>
              </a:r>
              <a:r>
                <a:rPr lang="en-GB" sz="1400" b="1" u="sng" dirty="0">
                  <a:solidFill>
                    <a:schemeClr val="accent5">
                      <a:lumMod val="75000"/>
                    </a:schemeClr>
                  </a:solidFill>
                </a:rPr>
                <a:t>very highly probable</a:t>
              </a:r>
            </a:p>
            <a:p>
              <a:pPr marL="144000" indent="-144000" algn="l">
                <a:lnSpc>
                  <a:spcPct val="90000"/>
                </a:lnSpc>
                <a:buFont typeface="Arial" panose="020B0604020202020204" pitchFamily="34" charset="0"/>
                <a:buChar char="•"/>
              </a:pPr>
              <a:endParaRPr lang="en-GB" sz="1400" b="1" u="sng" dirty="0">
                <a:solidFill>
                  <a:schemeClr val="accent5">
                    <a:lumMod val="75000"/>
                  </a:schemeClr>
                </a:solidFill>
              </a:endParaRPr>
            </a:p>
            <a:p>
              <a:pPr marL="144000" indent="-144000" algn="l">
                <a:lnSpc>
                  <a:spcPct val="90000"/>
                </a:lnSpc>
                <a:buFont typeface="Arial" panose="020B0604020202020204" pitchFamily="34" charset="0"/>
                <a:buChar char="•"/>
              </a:pPr>
              <a:r>
                <a:rPr lang="en-GB" sz="1400" dirty="0">
                  <a:solidFill>
                    <a:srgbClr val="505150"/>
                  </a:solidFill>
                </a:rPr>
                <a:t>3 “faulty” reports were received: LDE at 11:30:59, WCE at 11:31:10, On-Demand at 11:31:28, with:</a:t>
              </a:r>
            </a:p>
            <a:p>
              <a:pPr marL="558898" lvl="1" indent="-144000" algn="l">
                <a:lnSpc>
                  <a:spcPct val="90000"/>
                </a:lnSpc>
                <a:buFont typeface="Arial" panose="020B0604020202020204" pitchFamily="34" charset="0"/>
                <a:buChar char="•"/>
              </a:pPr>
              <a:r>
                <a:rPr lang="en-GB" sz="1400" dirty="0">
                  <a:solidFill>
                    <a:srgbClr val="505150"/>
                  </a:solidFill>
                </a:rPr>
                <a:t>An A/C position around 25°S10’/130°E58’</a:t>
              </a:r>
            </a:p>
            <a:p>
              <a:pPr marL="558898" lvl="1" indent="-144000" algn="l">
                <a:lnSpc>
                  <a:spcPct val="90000"/>
                </a:lnSpc>
                <a:buFont typeface="Arial" panose="020B0604020202020204" pitchFamily="34" charset="0"/>
                <a:buChar char="•"/>
              </a:pPr>
              <a:r>
                <a:rPr lang="en-GB" sz="1400" dirty="0">
                  <a:solidFill>
                    <a:srgbClr val="505150"/>
                  </a:solidFill>
                </a:rPr>
                <a:t>A </a:t>
              </a:r>
              <a:r>
                <a:rPr lang="en-GB" sz="1400" dirty="0" err="1">
                  <a:solidFill>
                    <a:srgbClr val="505150"/>
                  </a:solidFill>
                </a:rPr>
                <a:t>FoM</a:t>
              </a:r>
              <a:r>
                <a:rPr lang="en-GB" sz="1400" dirty="0">
                  <a:solidFill>
                    <a:srgbClr val="505150"/>
                  </a:solidFill>
                </a:rPr>
                <a:t> that was degraded from 6 (nominal precision &lt;0,25NM) in the periodic report of 11:30:49, to 1 (precision around 30NM)</a:t>
              </a:r>
            </a:p>
            <a:p>
              <a:pPr marL="558898" lvl="1" indent="-144000" algn="l">
                <a:lnSpc>
                  <a:spcPct val="90000"/>
                </a:lnSpc>
                <a:buFont typeface="Arial" panose="020B0604020202020204" pitchFamily="34" charset="0"/>
                <a:buChar char="•"/>
              </a:pPr>
              <a:endParaRPr lang="en-GB" sz="1400" dirty="0">
                <a:solidFill>
                  <a:srgbClr val="505150"/>
                </a:solidFill>
              </a:endParaRPr>
            </a:p>
          </p:txBody>
        </p:sp>
        <p:cxnSp>
          <p:nvCxnSpPr>
            <p:cNvPr id="19" name="Straight Connector 22"/>
            <p:cNvCxnSpPr/>
            <p:nvPr/>
          </p:nvCxnSpPr>
          <p:spPr bwMode="gray">
            <a:xfrm>
              <a:off x="469900" y="4149079"/>
              <a:ext cx="1800000" cy="0"/>
            </a:xfrm>
            <a:prstGeom prst="line">
              <a:avLst/>
            </a:prstGeom>
            <a:solidFill>
              <a:schemeClr val="bg1"/>
            </a:solidFill>
            <a:ln w="25400" cap="flat" cmpd="sng" algn="ctr">
              <a:solidFill>
                <a:schemeClr val="accent5">
                  <a:lumMod val="75000"/>
                </a:schemeClr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0" name="Straight Connector 23"/>
            <p:cNvCxnSpPr/>
            <p:nvPr/>
          </p:nvCxnSpPr>
          <p:spPr bwMode="gray">
            <a:xfrm>
              <a:off x="977974" y="4178361"/>
              <a:ext cx="1291166" cy="1"/>
            </a:xfrm>
            <a:prstGeom prst="line">
              <a:avLst/>
            </a:prstGeom>
            <a:solidFill>
              <a:schemeClr val="bg1"/>
            </a:solidFill>
            <a:ln w="76200" cap="flat" cmpd="sng" algn="ctr">
              <a:solidFill>
                <a:schemeClr val="accent5">
                  <a:lumMod val="75000"/>
                </a:schemeClr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sp>
        <p:nvSpPr>
          <p:cNvPr id="2" name="ZoneTexte 1"/>
          <p:cNvSpPr txBox="1"/>
          <p:nvPr/>
        </p:nvSpPr>
        <p:spPr>
          <a:xfrm>
            <a:off x="2807718" y="4064918"/>
            <a:ext cx="9336954" cy="18843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44000" indent="-144000" algn="l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GB" sz="1400" dirty="0">
                <a:solidFill>
                  <a:srgbClr val="505150"/>
                </a:solidFill>
              </a:rPr>
              <a:t>As suspected by the </a:t>
            </a:r>
            <a:r>
              <a:rPr lang="en-GB" sz="1400" dirty="0" err="1">
                <a:solidFill>
                  <a:srgbClr val="505150"/>
                </a:solidFill>
              </a:rPr>
              <a:t>ATCo</a:t>
            </a:r>
            <a:r>
              <a:rPr lang="en-GB" sz="1400" dirty="0">
                <a:solidFill>
                  <a:srgbClr val="505150"/>
                </a:solidFill>
              </a:rPr>
              <a:t>, </a:t>
            </a:r>
            <a:r>
              <a:rPr lang="en-GB" sz="1400" dirty="0" err="1">
                <a:solidFill>
                  <a:srgbClr val="505150"/>
                </a:solidFill>
              </a:rPr>
              <a:t>behavior</a:t>
            </a:r>
            <a:r>
              <a:rPr lang="en-GB" sz="1400" dirty="0">
                <a:solidFill>
                  <a:srgbClr val="505150"/>
                </a:solidFill>
              </a:rPr>
              <a:t> is consistent with the use by the crew of the POSITION UPDATE AT function in the FMS</a:t>
            </a:r>
          </a:p>
          <a:p>
            <a:pPr marL="144000" indent="-144000" algn="l">
              <a:lnSpc>
                <a:spcPct val="90000"/>
              </a:lnSpc>
              <a:buFont typeface="Arial" panose="020B0604020202020204" pitchFamily="34" charset="0"/>
              <a:buChar char="•"/>
            </a:pPr>
            <a:endParaRPr lang="en-GB" sz="1400" dirty="0">
              <a:solidFill>
                <a:srgbClr val="505150"/>
              </a:solidFill>
            </a:endParaRPr>
          </a:p>
          <a:p>
            <a:pPr marL="144000" indent="-144000" algn="l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GB" sz="1400" dirty="0">
                <a:solidFill>
                  <a:srgbClr val="505150"/>
                </a:solidFill>
              </a:rPr>
              <a:t>In more recent FMS standards, this function has been inhibited when navigation is based on GPS, but this A/C is still fitted with an old FMS.</a:t>
            </a:r>
          </a:p>
          <a:p>
            <a:pPr marL="144000" indent="-144000" algn="l">
              <a:lnSpc>
                <a:spcPct val="90000"/>
              </a:lnSpc>
              <a:buFont typeface="Arial" panose="020B0604020202020204" pitchFamily="34" charset="0"/>
              <a:buChar char="•"/>
            </a:pPr>
            <a:endParaRPr lang="en-GB" sz="1400" dirty="0">
              <a:solidFill>
                <a:srgbClr val="505150"/>
              </a:solidFill>
            </a:endParaRPr>
          </a:p>
          <a:p>
            <a:pPr marL="144000" indent="-144000" algn="l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GB" sz="1400" dirty="0">
                <a:solidFill>
                  <a:srgbClr val="505150"/>
                </a:solidFill>
              </a:rPr>
              <a:t>The MCDU design is such that crew errors were regularly reported in-service with this function being inadvertently used instead of the “Bearing/Distance To” function, leading to large undue FMS position offsets.</a:t>
            </a:r>
          </a:p>
          <a:p>
            <a:endParaRPr lang="fr-FR" dirty="0"/>
          </a:p>
        </p:txBody>
      </p:sp>
      <p:pic>
        <p:nvPicPr>
          <p:cNvPr id="3" name="Picture 2" descr="\\sfs.corp\Projects\ENGINEERING\EVT-EVX_FLIGHT_TEST\EVT-EVX_SHARING_PERSO\EVASY_share\ATA 46_FANS-ATSU-ATC\Transverse\Meetings\ISPACG\2019-03_FIT33\Photos &amp; co\POS UPDATE AT_1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848" t="6083" r="17535" b="24330"/>
          <a:stretch/>
        </p:blipFill>
        <p:spPr bwMode="auto">
          <a:xfrm>
            <a:off x="191344" y="4064918"/>
            <a:ext cx="2616374" cy="18057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\\sfs.corp\Projects\ENGINEERING\EVT-EVX_FLIGHT_TEST\EVT-EVX_SHARING_PERSO\EVASY_share\ATA 46_FANS-ATSU-ATC\Transverse\Meetings\ISPACG\2019-03_FIT33\Photos &amp; co\POS UPDATE AT_2.jp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233" t="6084" r="16977" b="27426"/>
          <a:stretch/>
        </p:blipFill>
        <p:spPr bwMode="auto">
          <a:xfrm>
            <a:off x="212931" y="4064918"/>
            <a:ext cx="2594787" cy="17301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3" name="Ellipse 22"/>
          <p:cNvSpPr/>
          <p:nvPr/>
        </p:nvSpPr>
        <p:spPr bwMode="auto">
          <a:xfrm>
            <a:off x="85854" y="4719067"/>
            <a:ext cx="1977698" cy="288032"/>
          </a:xfrm>
          <a:prstGeom prst="ellipse">
            <a:avLst/>
          </a:prstGeom>
          <a:solidFill>
            <a:schemeClr val="accent4">
              <a:alpha val="11000"/>
            </a:schemeClr>
          </a:solidFill>
          <a:ln w="9525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1042988" rtl="0" eaLnBrk="1" fontAlgn="base" latinLnBrk="0" hangingPunct="1">
              <a:lnSpc>
                <a:spcPct val="115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5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389719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0" dur="20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4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altLang="de-DE"/>
              <a:t>March 2019</a:t>
            </a:r>
            <a:endParaRPr lang="de-DE" altLang="de-DE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de-DE"/>
              <a:t>Airbus FANS PR debrief - ISPACG33 / FIT26 - © AIRBUS S.A.S. 2019. ALL RIGHTS RESERVED. PROPRIETARY DOCUMENT</a:t>
            </a:r>
            <a:endParaRPr lang="de-DE" altLang="de-D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114C8-F7F2-4E05-9CAE-DDD3D22A4BE8}" type="slidenum">
              <a:rPr lang="de-DE" altLang="de-DE" smtClean="0"/>
              <a:pPr/>
              <a:t>6</a:t>
            </a:fld>
            <a:endParaRPr lang="de-DE" altLang="de-DE"/>
          </a:p>
        </p:txBody>
      </p:sp>
      <p:graphicFrame>
        <p:nvGraphicFramePr>
          <p:cNvPr id="8" name="Tableau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07328674"/>
              </p:ext>
            </p:extLst>
          </p:nvPr>
        </p:nvGraphicFramePr>
        <p:xfrm>
          <a:off x="119336" y="116632"/>
          <a:ext cx="12025336" cy="720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5212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9228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2809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720080">
                <a:tc>
                  <a:txBody>
                    <a:bodyPr/>
                    <a:lstStyle/>
                    <a:p>
                      <a:r>
                        <a:rPr lang="en-US" noProof="0" dirty="0"/>
                        <a:t>PR 2743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noProof="0" dirty="0"/>
                        <a:t>ACNZ_2018_13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noProof="0" dirty="0"/>
                        <a:t>Incorrect ADS-C reported position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pSp>
        <p:nvGrpSpPr>
          <p:cNvPr id="16" name="Group 18"/>
          <p:cNvGrpSpPr>
            <a:grpSpLocks noChangeAspect="1"/>
          </p:cNvGrpSpPr>
          <p:nvPr/>
        </p:nvGrpSpPr>
        <p:grpSpPr bwMode="gray">
          <a:xfrm>
            <a:off x="139219" y="908720"/>
            <a:ext cx="12025336" cy="4968553"/>
            <a:chOff x="469900" y="3788642"/>
            <a:chExt cx="1800000" cy="4968553"/>
          </a:xfrm>
        </p:grpSpPr>
        <p:sp>
          <p:nvSpPr>
            <p:cNvPr id="17" name="TextBox 19"/>
            <p:cNvSpPr txBox="1"/>
            <p:nvPr/>
          </p:nvSpPr>
          <p:spPr bwMode="gray">
            <a:xfrm>
              <a:off x="469900" y="3788642"/>
              <a:ext cx="1799240" cy="360438"/>
            </a:xfrm>
            <a:prstGeom prst="rect">
              <a:avLst/>
            </a:prstGeom>
            <a:noFill/>
            <a:ln w="6350">
              <a:noFill/>
            </a:ln>
          </p:spPr>
          <p:txBody>
            <a:bodyPr wrap="square" tIns="0" bIns="0" rtlCol="0" anchor="ctr">
              <a:noAutofit/>
            </a:bodyPr>
            <a:lstStyle/>
            <a:p>
              <a:pPr algn="l">
                <a:lnSpc>
                  <a:spcPct val="90000"/>
                </a:lnSpc>
              </a:pPr>
              <a:r>
                <a:rPr lang="en-GB" sz="1800" b="1" dirty="0">
                  <a:solidFill>
                    <a:schemeClr val="accent5">
                      <a:lumMod val="75000"/>
                    </a:schemeClr>
                  </a:solidFill>
                </a:rPr>
                <a:t>Analysis</a:t>
              </a:r>
            </a:p>
          </p:txBody>
        </p:sp>
        <p:sp>
          <p:nvSpPr>
            <p:cNvPr id="18" name="TextBox 20"/>
            <p:cNvSpPr txBox="1"/>
            <p:nvPr/>
          </p:nvSpPr>
          <p:spPr bwMode="gray">
            <a:xfrm>
              <a:off x="469900" y="4149079"/>
              <a:ext cx="1800000" cy="4608116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6350">
              <a:noFill/>
            </a:ln>
          </p:spPr>
          <p:txBody>
            <a:bodyPr wrap="square" tIns="144000" bIns="46800" rtlCol="0">
              <a:noAutofit/>
            </a:bodyPr>
            <a:lstStyle/>
            <a:p>
              <a:pPr marL="558898" lvl="1" indent="-144000" algn="l">
                <a:lnSpc>
                  <a:spcPct val="90000"/>
                </a:lnSpc>
                <a:buFont typeface="Arial" panose="020B0604020202020204" pitchFamily="34" charset="0"/>
                <a:buChar char="•"/>
              </a:pPr>
              <a:endParaRPr lang="en-GB" sz="1400" dirty="0">
                <a:solidFill>
                  <a:srgbClr val="505150"/>
                </a:solidFill>
              </a:endParaRPr>
            </a:p>
          </p:txBody>
        </p:sp>
        <p:cxnSp>
          <p:nvCxnSpPr>
            <p:cNvPr id="19" name="Straight Connector 22"/>
            <p:cNvCxnSpPr/>
            <p:nvPr/>
          </p:nvCxnSpPr>
          <p:spPr bwMode="gray">
            <a:xfrm>
              <a:off x="469900" y="4149079"/>
              <a:ext cx="1800000" cy="0"/>
            </a:xfrm>
            <a:prstGeom prst="line">
              <a:avLst/>
            </a:prstGeom>
            <a:solidFill>
              <a:schemeClr val="bg1"/>
            </a:solidFill>
            <a:ln w="25400" cap="flat" cmpd="sng" algn="ctr">
              <a:solidFill>
                <a:schemeClr val="accent5">
                  <a:lumMod val="75000"/>
                </a:schemeClr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0" name="Straight Connector 23"/>
            <p:cNvCxnSpPr/>
            <p:nvPr/>
          </p:nvCxnSpPr>
          <p:spPr bwMode="gray">
            <a:xfrm>
              <a:off x="977974" y="4178361"/>
              <a:ext cx="1291166" cy="1"/>
            </a:xfrm>
            <a:prstGeom prst="line">
              <a:avLst/>
            </a:prstGeom>
            <a:solidFill>
              <a:schemeClr val="bg1"/>
            </a:solidFill>
            <a:ln w="76200" cap="flat" cmpd="sng" algn="ctr">
              <a:solidFill>
                <a:schemeClr val="accent5">
                  <a:lumMod val="75000"/>
                </a:schemeClr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3352" y="1592087"/>
            <a:ext cx="7344816" cy="41023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8" name="Groupe 27"/>
          <p:cNvGrpSpPr/>
          <p:nvPr/>
        </p:nvGrpSpPr>
        <p:grpSpPr>
          <a:xfrm>
            <a:off x="6528048" y="4725320"/>
            <a:ext cx="685888" cy="667905"/>
            <a:chOff x="7867039" y="5357947"/>
            <a:chExt cx="685888" cy="667905"/>
          </a:xfrm>
        </p:grpSpPr>
        <p:sp>
          <p:nvSpPr>
            <p:cNvPr id="30" name="Ellipse 29"/>
            <p:cNvSpPr/>
            <p:nvPr/>
          </p:nvSpPr>
          <p:spPr bwMode="auto">
            <a:xfrm>
              <a:off x="7867039" y="5357947"/>
              <a:ext cx="685888" cy="667905"/>
            </a:xfrm>
            <a:prstGeom prst="ellipse">
              <a:avLst/>
            </a:prstGeom>
            <a:solidFill>
              <a:schemeClr val="accent4">
                <a:alpha val="11000"/>
              </a:schemeClr>
            </a:solidFill>
            <a:ln w="9525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1042988" rtl="0" eaLnBrk="1" fontAlgn="base" latinLnBrk="0" hangingPunct="1">
                <a:lnSpc>
                  <a:spcPct val="115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FR" sz="15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grpSp>
          <p:nvGrpSpPr>
            <p:cNvPr id="25" name="Groupe 24"/>
            <p:cNvGrpSpPr/>
            <p:nvPr/>
          </p:nvGrpSpPr>
          <p:grpSpPr>
            <a:xfrm rot="15419686">
              <a:off x="7957955" y="5451748"/>
              <a:ext cx="504056" cy="512440"/>
              <a:chOff x="9228348" y="5364832"/>
              <a:chExt cx="504056" cy="512440"/>
            </a:xfrm>
          </p:grpSpPr>
          <p:cxnSp>
            <p:nvCxnSpPr>
              <p:cNvPr id="9" name="Connecteur droit 8"/>
              <p:cNvCxnSpPr/>
              <p:nvPr/>
            </p:nvCxnSpPr>
            <p:spPr bwMode="auto">
              <a:xfrm>
                <a:off x="9228348" y="5517232"/>
                <a:ext cx="504056" cy="0"/>
              </a:xfrm>
              <a:prstGeom prst="line">
                <a:avLst/>
              </a:prstGeom>
              <a:solidFill>
                <a:schemeClr val="bg1"/>
              </a:solidFill>
              <a:ln w="25400" cap="flat" cmpd="sng" algn="ctr">
                <a:solidFill>
                  <a:srgbClr val="FFC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24" name="Connecteur droit 23"/>
              <p:cNvCxnSpPr/>
              <p:nvPr/>
            </p:nvCxnSpPr>
            <p:spPr bwMode="auto">
              <a:xfrm flipV="1">
                <a:off x="9480376" y="5364832"/>
                <a:ext cx="0" cy="512440"/>
              </a:xfrm>
              <a:prstGeom prst="line">
                <a:avLst/>
              </a:prstGeom>
              <a:solidFill>
                <a:schemeClr val="bg1"/>
              </a:solidFill>
              <a:ln w="25400" cap="flat" cmpd="sng" algn="ctr">
                <a:solidFill>
                  <a:srgbClr val="FFC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26" name="Connecteur droit 25"/>
              <p:cNvCxnSpPr/>
              <p:nvPr/>
            </p:nvCxnSpPr>
            <p:spPr bwMode="auto">
              <a:xfrm>
                <a:off x="9372364" y="5805264"/>
                <a:ext cx="252028" cy="0"/>
              </a:xfrm>
              <a:prstGeom prst="line">
                <a:avLst/>
              </a:prstGeom>
              <a:solidFill>
                <a:schemeClr val="bg1"/>
              </a:solidFill>
              <a:ln w="25400" cap="flat" cmpd="sng" algn="ctr">
                <a:solidFill>
                  <a:srgbClr val="FFC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</p:grpSp>
      </p:grpSp>
      <p:sp>
        <p:nvSpPr>
          <p:cNvPr id="29" name="ZoneTexte 28"/>
          <p:cNvSpPr txBox="1"/>
          <p:nvPr/>
        </p:nvSpPr>
        <p:spPr>
          <a:xfrm>
            <a:off x="7680176" y="1764608"/>
            <a:ext cx="4392488" cy="3241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lnSpc>
                <a:spcPct val="90000"/>
              </a:lnSpc>
            </a:pPr>
            <a:r>
              <a:rPr lang="en-GB" sz="1400" dirty="0">
                <a:solidFill>
                  <a:srgbClr val="505150"/>
                </a:solidFill>
              </a:rPr>
              <a:t>This hypothesis is validated by:</a:t>
            </a:r>
          </a:p>
          <a:p>
            <a:pPr marL="700648" lvl="1" indent="-285750" algn="l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GB" sz="1400" dirty="0">
                <a:solidFill>
                  <a:srgbClr val="505150"/>
                </a:solidFill>
              </a:rPr>
              <a:t>The location of the position jump: on </a:t>
            </a:r>
            <a:r>
              <a:rPr lang="en-GB" sz="1400" dirty="0" err="1">
                <a:solidFill>
                  <a:srgbClr val="505150"/>
                </a:solidFill>
              </a:rPr>
              <a:t>navaid</a:t>
            </a:r>
            <a:r>
              <a:rPr lang="en-GB" sz="1400" dirty="0">
                <a:solidFill>
                  <a:srgbClr val="505150"/>
                </a:solidFill>
              </a:rPr>
              <a:t> AYE (in the F-PLN)</a:t>
            </a:r>
          </a:p>
          <a:p>
            <a:pPr marL="700648" lvl="1" indent="-285750" algn="l">
              <a:lnSpc>
                <a:spcPct val="90000"/>
              </a:lnSpc>
              <a:buFont typeface="Arial" panose="020B0604020202020204" pitchFamily="34" charset="0"/>
              <a:buChar char="•"/>
            </a:pPr>
            <a:endParaRPr lang="en-GB" sz="1400" dirty="0">
              <a:solidFill>
                <a:srgbClr val="505150"/>
              </a:solidFill>
            </a:endParaRPr>
          </a:p>
          <a:p>
            <a:pPr marL="700648" lvl="1" indent="-285750" algn="l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GB" sz="1400" dirty="0">
                <a:solidFill>
                  <a:srgbClr val="505150"/>
                </a:solidFill>
              </a:rPr>
              <a:t>The immediate degradation of the FOM between 2 reports separated by only 10 seconds</a:t>
            </a:r>
          </a:p>
          <a:p>
            <a:pPr marL="700648" lvl="1" indent="-285750" algn="l">
              <a:lnSpc>
                <a:spcPct val="90000"/>
              </a:lnSpc>
              <a:buFont typeface="Arial" panose="020B0604020202020204" pitchFamily="34" charset="0"/>
              <a:buChar char="•"/>
            </a:pPr>
            <a:endParaRPr lang="en-GB" sz="1400" dirty="0">
              <a:solidFill>
                <a:srgbClr val="505150"/>
              </a:solidFill>
            </a:endParaRPr>
          </a:p>
          <a:p>
            <a:pPr marL="700648" lvl="1" indent="-285750" algn="l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GB" sz="1400" dirty="0">
                <a:solidFill>
                  <a:srgbClr val="505150"/>
                </a:solidFill>
              </a:rPr>
              <a:t>The immediate return to a normal situation in the WCE report of 11:33:51 once crew corrected the error (saw their </a:t>
            </a:r>
            <a:r>
              <a:rPr lang="en-GB" sz="1400" dirty="0" err="1">
                <a:solidFill>
                  <a:srgbClr val="505150"/>
                </a:solidFill>
              </a:rPr>
              <a:t>ownship</a:t>
            </a:r>
            <a:r>
              <a:rPr lang="en-GB" sz="1400" dirty="0">
                <a:solidFill>
                  <a:srgbClr val="505150"/>
                </a:solidFill>
              </a:rPr>
              <a:t> position slewed on ND and took quick action), except for the FOM that takes a bit longer to go back to better values</a:t>
            </a:r>
          </a:p>
          <a:p>
            <a:pPr marL="558898" lvl="1" indent="-144000" algn="l">
              <a:lnSpc>
                <a:spcPct val="90000"/>
              </a:lnSpc>
              <a:buFont typeface="Arial" panose="020B0604020202020204" pitchFamily="34" charset="0"/>
              <a:buChar char="•"/>
            </a:pPr>
            <a:endParaRPr lang="en-GB" sz="1400" dirty="0">
              <a:solidFill>
                <a:srgbClr val="505150"/>
              </a:solidFill>
            </a:endParaRPr>
          </a:p>
          <a:p>
            <a:endParaRPr lang="fr-FR" dirty="0"/>
          </a:p>
        </p:txBody>
      </p:sp>
      <p:sp>
        <p:nvSpPr>
          <p:cNvPr id="21" name="Rogner un rectangle avec un coin diagonal 20"/>
          <p:cNvSpPr/>
          <p:nvPr/>
        </p:nvSpPr>
        <p:spPr bwMode="auto">
          <a:xfrm>
            <a:off x="128245" y="5996197"/>
            <a:ext cx="12020258" cy="385131"/>
          </a:xfrm>
          <a:prstGeom prst="snip2Diag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1042988" rtl="0" eaLnBrk="1" fontAlgn="base" latinLnBrk="0" hangingPunct="1">
              <a:lnSpc>
                <a:spcPct val="115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5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PR status proposed: CLOSED</a:t>
            </a:r>
          </a:p>
        </p:txBody>
      </p:sp>
    </p:spTree>
    <p:extLst>
      <p:ext uri="{BB962C8B-B14F-4D97-AF65-F5344CB8AC3E}">
        <p14:creationId xmlns:p14="http://schemas.microsoft.com/office/powerpoint/2010/main" val="24239885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94923E-6 -1.48148E-6 L -0.3529 -0.24815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7652" y="-1240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altLang="de-DE"/>
              <a:t>March 2019</a:t>
            </a:r>
            <a:endParaRPr lang="de-DE" altLang="de-DE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de-DE"/>
              <a:t>Airbus FANS PR debrief - ISPACG33 / FIT26 - © AIRBUS S.A.S. 2019. ALL RIGHTS RESERVED. PROPRIETARY DOCUMENT</a:t>
            </a:r>
            <a:endParaRPr lang="de-DE" altLang="de-D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114C8-F7F2-4E05-9CAE-DDD3D22A4BE8}" type="slidenum">
              <a:rPr lang="de-DE" altLang="de-DE" smtClean="0"/>
              <a:pPr/>
              <a:t>7</a:t>
            </a:fld>
            <a:endParaRPr lang="de-DE" altLang="de-DE"/>
          </a:p>
        </p:txBody>
      </p:sp>
      <p:graphicFrame>
        <p:nvGraphicFramePr>
          <p:cNvPr id="8" name="Tableau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42119599"/>
              </p:ext>
            </p:extLst>
          </p:nvPr>
        </p:nvGraphicFramePr>
        <p:xfrm>
          <a:off x="119336" y="116632"/>
          <a:ext cx="12025336" cy="720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5212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9228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2809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720080">
                <a:tc>
                  <a:txBody>
                    <a:bodyPr/>
                    <a:lstStyle/>
                    <a:p>
                      <a:r>
                        <a:rPr lang="en-US" noProof="0" dirty="0"/>
                        <a:t>PR 2747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noProof="0" dirty="0"/>
                        <a:t>DAL-2018-006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noProof="0" dirty="0"/>
                        <a:t>CPDLC Route Clearance Uplink Issue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pSp>
        <p:nvGrpSpPr>
          <p:cNvPr id="11" name="Group 18"/>
          <p:cNvGrpSpPr>
            <a:grpSpLocks noChangeAspect="1"/>
          </p:cNvGrpSpPr>
          <p:nvPr/>
        </p:nvGrpSpPr>
        <p:grpSpPr bwMode="gray">
          <a:xfrm>
            <a:off x="119336" y="919144"/>
            <a:ext cx="12025336" cy="1861784"/>
            <a:chOff x="353611" y="3788642"/>
            <a:chExt cx="1916289" cy="1861784"/>
          </a:xfrm>
        </p:grpSpPr>
        <p:sp>
          <p:nvSpPr>
            <p:cNvPr id="12" name="TextBox 19"/>
            <p:cNvSpPr txBox="1"/>
            <p:nvPr/>
          </p:nvSpPr>
          <p:spPr bwMode="gray">
            <a:xfrm>
              <a:off x="353611" y="3788642"/>
              <a:ext cx="1915529" cy="360438"/>
            </a:xfrm>
            <a:prstGeom prst="rect">
              <a:avLst/>
            </a:prstGeom>
            <a:noFill/>
            <a:ln w="6350">
              <a:noFill/>
            </a:ln>
          </p:spPr>
          <p:txBody>
            <a:bodyPr wrap="square" tIns="0" bIns="0" rtlCol="0" anchor="ctr">
              <a:noAutofit/>
            </a:bodyPr>
            <a:lstStyle/>
            <a:p>
              <a:pPr algn="l">
                <a:lnSpc>
                  <a:spcPct val="90000"/>
                </a:lnSpc>
              </a:pPr>
              <a:r>
                <a:rPr lang="en-GB" sz="1800" b="1" dirty="0">
                  <a:solidFill>
                    <a:schemeClr val="tx2"/>
                  </a:solidFill>
                </a:rPr>
                <a:t>Description</a:t>
              </a:r>
            </a:p>
          </p:txBody>
        </p:sp>
        <p:sp>
          <p:nvSpPr>
            <p:cNvPr id="13" name="TextBox 20"/>
            <p:cNvSpPr txBox="1"/>
            <p:nvPr/>
          </p:nvSpPr>
          <p:spPr bwMode="gray">
            <a:xfrm>
              <a:off x="353611" y="4149078"/>
              <a:ext cx="1916289" cy="1501348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6350">
              <a:noFill/>
            </a:ln>
          </p:spPr>
          <p:txBody>
            <a:bodyPr wrap="square" tIns="144000" bIns="46800" rtlCol="0">
              <a:noAutofit/>
            </a:bodyPr>
            <a:lstStyle/>
            <a:p>
              <a:pPr algn="l"/>
              <a:r>
                <a:rPr lang="en-US" sz="1200" dirty="0">
                  <a:solidFill>
                    <a:srgbClr val="505150"/>
                  </a:solidFill>
                </a:rPr>
                <a:t>Report was made following application of a DARP procedure</a:t>
              </a:r>
            </a:p>
            <a:p>
              <a:pPr algn="l"/>
              <a:r>
                <a:rPr lang="en-US" sz="1200" dirty="0">
                  <a:solidFill>
                    <a:srgbClr val="505150"/>
                  </a:solidFill>
                </a:rPr>
                <a:t>Dispatcher sent revised route via ACARS. Crew manually entered revised routing into SEC 3 to include STAR and Arrival/ILS. SEC 3 revised routing transferred to CPDLC mailbox and sent to PAZN. PAZN uplinked a CPDLC clearance for the revised routing which was in all GREEN along with a WILCO prompt. Crew </a:t>
              </a:r>
              <a:r>
                <a:rPr lang="en-US" sz="1200" dirty="0" err="1">
                  <a:solidFill>
                    <a:srgbClr val="505150"/>
                  </a:solidFill>
                </a:rPr>
                <a:t>WILCO'd</a:t>
              </a:r>
              <a:r>
                <a:rPr lang="en-US" sz="1200" dirty="0">
                  <a:solidFill>
                    <a:srgbClr val="505150"/>
                  </a:solidFill>
                </a:rPr>
                <a:t> CPDLC clearance</a:t>
              </a:r>
              <a:endParaRPr lang="fr-FR" sz="1200" dirty="0">
                <a:solidFill>
                  <a:srgbClr val="505150"/>
                </a:solidFill>
              </a:endParaRPr>
            </a:p>
            <a:p>
              <a:pPr algn="l"/>
              <a:r>
                <a:rPr lang="en-US" sz="1200" dirty="0">
                  <a:solidFill>
                    <a:srgbClr val="505150"/>
                  </a:solidFill>
                </a:rPr>
                <a:t>Crew selected "Load in SEC 3" CPDLC prompt. When new CPDLC clearance transferred to SEC 3 got ATC F-PLN INSERTED IN SEC 3 REJECTED INFO SEE SEC INDEX</a:t>
              </a:r>
              <a:endParaRPr lang="fr-FR" sz="1200" dirty="0">
                <a:solidFill>
                  <a:srgbClr val="505150"/>
                </a:solidFill>
              </a:endParaRPr>
            </a:p>
            <a:p>
              <a:pPr algn="l"/>
              <a:r>
                <a:rPr lang="en-US" sz="1200" dirty="0">
                  <a:solidFill>
                    <a:srgbClr val="505150"/>
                  </a:solidFill>
                </a:rPr>
                <a:t>Noticed 2 discontinuities...one after 140W deleting VESPA...the other after AMAKR... Mailbox cleared routing turned AMBER along with LOAD PARTIAL</a:t>
              </a:r>
              <a:endParaRPr lang="fr-FR" sz="1200" dirty="0">
                <a:solidFill>
                  <a:srgbClr val="505150"/>
                </a:solidFill>
              </a:endParaRPr>
            </a:p>
            <a:p>
              <a:pPr algn="l"/>
              <a:r>
                <a:rPr lang="en-US" sz="1200" dirty="0">
                  <a:solidFill>
                    <a:srgbClr val="505150"/>
                  </a:solidFill>
                </a:rPr>
                <a:t> Two questions: Why were discontinuities generated? What caused the LOAD PARTIAL?</a:t>
              </a:r>
              <a:endParaRPr lang="fr-FR" sz="1200" dirty="0">
                <a:solidFill>
                  <a:srgbClr val="505150"/>
                </a:solidFill>
              </a:endParaRPr>
            </a:p>
          </p:txBody>
        </p:sp>
        <p:cxnSp>
          <p:nvCxnSpPr>
            <p:cNvPr id="14" name="Straight Connector 22"/>
            <p:cNvCxnSpPr/>
            <p:nvPr/>
          </p:nvCxnSpPr>
          <p:spPr bwMode="gray">
            <a:xfrm>
              <a:off x="353611" y="4149078"/>
              <a:ext cx="1916289" cy="1"/>
            </a:xfrm>
            <a:prstGeom prst="line">
              <a:avLst/>
            </a:prstGeom>
            <a:solidFill>
              <a:schemeClr val="bg1"/>
            </a:solidFill>
            <a:ln w="25400" cap="flat" cmpd="sng" algn="ctr">
              <a:solidFill>
                <a:schemeClr val="tx2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5" name="Straight Connector 23"/>
            <p:cNvCxnSpPr/>
            <p:nvPr/>
          </p:nvCxnSpPr>
          <p:spPr bwMode="gray">
            <a:xfrm>
              <a:off x="977974" y="4178361"/>
              <a:ext cx="1291166" cy="1"/>
            </a:xfrm>
            <a:prstGeom prst="line">
              <a:avLst/>
            </a:prstGeom>
            <a:solidFill>
              <a:schemeClr val="bg1"/>
            </a:solidFill>
            <a:ln w="76200" cap="flat" cmpd="sng" algn="ctr">
              <a:solidFill>
                <a:schemeClr val="tx2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pic>
        <p:nvPicPr>
          <p:cNvPr id="1030" name="Picture 6" descr="C:\Users\TO103159\Desktop\FMS\ISP+SNAGs\2018-10_A350 DAL CPDLC Route Clearance DARP issue\A350 DARP 4_comp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12224" y="3048770"/>
            <a:ext cx="3267075" cy="3200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1" name="Picture 7" descr="C:\Users\TO103159\Desktop\FMS\ISP+SNAGs\2018-10_A350 DAL CPDLC Route Clearance DARP issue\A350 DARP 1_comp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9376" y="2839045"/>
            <a:ext cx="3423041" cy="17420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C:\Users\TO103159\Desktop\FMS\ISP+SNAGs\2018-10_A350 DAL CPDLC Route Clearance DARP issue\A350 DARP 2_comp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4365" y="4730302"/>
            <a:ext cx="3446068" cy="17230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3" name="Picture 9" descr="C:\Users\TO103159\Desktop\FMS\ISP+SNAGs\2018-10_A350 DAL CPDLC Route Clearance DARP issue\A350 DARP 3_comp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35760" y="2924945"/>
            <a:ext cx="3200400" cy="3448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432148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altLang="de-DE"/>
              <a:t>March 2019</a:t>
            </a:r>
            <a:endParaRPr lang="de-DE" altLang="de-DE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de-DE"/>
              <a:t>Airbus FANS PR debrief - ISPACG33 / FIT26 - © AIRBUS S.A.S. 2019. ALL RIGHTS RESERVED. PROPRIETARY DOCUMENT</a:t>
            </a:r>
            <a:endParaRPr lang="de-DE" altLang="de-D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114C8-F7F2-4E05-9CAE-DDD3D22A4BE8}" type="slidenum">
              <a:rPr lang="de-DE" altLang="de-DE" smtClean="0"/>
              <a:pPr/>
              <a:t>8</a:t>
            </a:fld>
            <a:endParaRPr lang="de-DE" altLang="de-DE"/>
          </a:p>
        </p:txBody>
      </p:sp>
      <p:graphicFrame>
        <p:nvGraphicFramePr>
          <p:cNvPr id="8" name="Tableau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95725148"/>
              </p:ext>
            </p:extLst>
          </p:nvPr>
        </p:nvGraphicFramePr>
        <p:xfrm>
          <a:off x="119336" y="116632"/>
          <a:ext cx="12025336" cy="720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5212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9228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2809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720080">
                <a:tc>
                  <a:txBody>
                    <a:bodyPr/>
                    <a:lstStyle/>
                    <a:p>
                      <a:r>
                        <a:rPr lang="en-US" noProof="0" dirty="0"/>
                        <a:t>PR 2747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noProof="0" dirty="0"/>
                        <a:t>DAL-2018-006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noProof="0" dirty="0"/>
                        <a:t>CPDLC Route Clearance Uplink Issue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pSp>
        <p:nvGrpSpPr>
          <p:cNvPr id="16" name="Group 18"/>
          <p:cNvGrpSpPr>
            <a:grpSpLocks noChangeAspect="1"/>
          </p:cNvGrpSpPr>
          <p:nvPr/>
        </p:nvGrpSpPr>
        <p:grpSpPr bwMode="gray">
          <a:xfrm>
            <a:off x="119336" y="908720"/>
            <a:ext cx="12025336" cy="4970014"/>
            <a:chOff x="469900" y="3788642"/>
            <a:chExt cx="1800000" cy="4970014"/>
          </a:xfrm>
        </p:grpSpPr>
        <p:sp>
          <p:nvSpPr>
            <p:cNvPr id="17" name="TextBox 19"/>
            <p:cNvSpPr txBox="1"/>
            <p:nvPr/>
          </p:nvSpPr>
          <p:spPr bwMode="gray">
            <a:xfrm>
              <a:off x="469900" y="3788642"/>
              <a:ext cx="1799240" cy="360438"/>
            </a:xfrm>
            <a:prstGeom prst="rect">
              <a:avLst/>
            </a:prstGeom>
            <a:noFill/>
            <a:ln w="6350">
              <a:noFill/>
            </a:ln>
          </p:spPr>
          <p:txBody>
            <a:bodyPr wrap="square" tIns="0" bIns="0" rtlCol="0" anchor="ctr">
              <a:noAutofit/>
            </a:bodyPr>
            <a:lstStyle/>
            <a:p>
              <a:pPr algn="l">
                <a:lnSpc>
                  <a:spcPct val="90000"/>
                </a:lnSpc>
              </a:pPr>
              <a:r>
                <a:rPr lang="en-GB" sz="1800" b="1" dirty="0">
                  <a:solidFill>
                    <a:srgbClr val="00B050"/>
                  </a:solidFill>
                </a:rPr>
                <a:t>Analysis</a:t>
              </a:r>
            </a:p>
          </p:txBody>
        </p:sp>
        <p:sp>
          <p:nvSpPr>
            <p:cNvPr id="18" name="TextBox 20"/>
            <p:cNvSpPr txBox="1"/>
            <p:nvPr/>
          </p:nvSpPr>
          <p:spPr bwMode="gray">
            <a:xfrm>
              <a:off x="469900" y="4149080"/>
              <a:ext cx="1800000" cy="4609576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6350">
              <a:noFill/>
            </a:ln>
          </p:spPr>
          <p:txBody>
            <a:bodyPr wrap="square" tIns="144000" bIns="46800" rtlCol="0">
              <a:noAutofit/>
            </a:bodyPr>
            <a:lstStyle/>
            <a:p>
              <a:pPr marL="558898" lvl="1" indent="-144000" algn="l">
                <a:lnSpc>
                  <a:spcPct val="90000"/>
                </a:lnSpc>
                <a:buFont typeface="Arial" panose="020B0604020202020204" pitchFamily="34" charset="0"/>
                <a:buChar char="•"/>
              </a:pPr>
              <a:endParaRPr lang="en-GB" sz="1400" dirty="0">
                <a:solidFill>
                  <a:srgbClr val="505150"/>
                </a:solidFill>
              </a:endParaRPr>
            </a:p>
            <a:p>
              <a:pPr marL="558898" lvl="1" indent="-144000" algn="l">
                <a:lnSpc>
                  <a:spcPct val="90000"/>
                </a:lnSpc>
                <a:buFont typeface="Arial" panose="020B0604020202020204" pitchFamily="34" charset="0"/>
                <a:buChar char="•"/>
              </a:pPr>
              <a:endParaRPr lang="en-GB" sz="1400" dirty="0">
                <a:solidFill>
                  <a:srgbClr val="505150"/>
                </a:solidFill>
              </a:endParaRPr>
            </a:p>
          </p:txBody>
        </p:sp>
        <p:cxnSp>
          <p:nvCxnSpPr>
            <p:cNvPr id="19" name="Straight Connector 22"/>
            <p:cNvCxnSpPr/>
            <p:nvPr/>
          </p:nvCxnSpPr>
          <p:spPr bwMode="gray">
            <a:xfrm>
              <a:off x="469900" y="4149079"/>
              <a:ext cx="1800000" cy="0"/>
            </a:xfrm>
            <a:prstGeom prst="line">
              <a:avLst/>
            </a:prstGeom>
            <a:solidFill>
              <a:schemeClr val="bg1"/>
            </a:solidFill>
            <a:ln w="25400" cap="flat" cmpd="sng" algn="ctr">
              <a:solidFill>
                <a:srgbClr val="00B050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0" name="Straight Connector 23"/>
            <p:cNvCxnSpPr/>
            <p:nvPr/>
          </p:nvCxnSpPr>
          <p:spPr bwMode="gray">
            <a:xfrm>
              <a:off x="977974" y="4178361"/>
              <a:ext cx="1291166" cy="1"/>
            </a:xfrm>
            <a:prstGeom prst="line">
              <a:avLst/>
            </a:prstGeom>
            <a:solidFill>
              <a:schemeClr val="bg1"/>
            </a:solidFill>
            <a:ln w="76200" cap="flat" cmpd="sng" algn="ctr">
              <a:solidFill>
                <a:srgbClr val="00B050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sp>
        <p:nvSpPr>
          <p:cNvPr id="7" name="ZoneTexte 6"/>
          <p:cNvSpPr txBox="1"/>
          <p:nvPr/>
        </p:nvSpPr>
        <p:spPr>
          <a:xfrm>
            <a:off x="119335" y="5592051"/>
            <a:ext cx="12020258" cy="2866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200" i="1" baseline="30000" dirty="0">
                <a:solidFill>
                  <a:srgbClr val="505150"/>
                </a:solidFill>
              </a:rPr>
              <a:t>1</a:t>
            </a:r>
            <a:r>
              <a:rPr lang="en-US" sz="1200" i="1" dirty="0">
                <a:solidFill>
                  <a:srgbClr val="505150"/>
                </a:solidFill>
              </a:rPr>
              <a:t>: Except if the fix is the intersection point between 2 Airways contained in the uplink, in this case the FMS can “solve the duplicate” without </a:t>
            </a:r>
            <a:r>
              <a:rPr lang="en-US" sz="1200" i="1" dirty="0" err="1">
                <a:solidFill>
                  <a:srgbClr val="505150"/>
                </a:solidFill>
              </a:rPr>
              <a:t>Lat</a:t>
            </a:r>
            <a:r>
              <a:rPr lang="en-US" sz="1200" i="1" dirty="0">
                <a:solidFill>
                  <a:srgbClr val="505150"/>
                </a:solidFill>
              </a:rPr>
              <a:t>/Long provided</a:t>
            </a:r>
          </a:p>
        </p:txBody>
      </p:sp>
      <p:pic>
        <p:nvPicPr>
          <p:cNvPr id="12" name="Picture 6" descr="C:\Users\TO103159\Desktop\FMS\ISP+SNAGs\2018-10_A350 DAL CPDLC Route Clearance DARP issue\A350 DARP 4_comp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72519" y="1844824"/>
            <a:ext cx="3267075" cy="3200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ZoneTexte 1"/>
          <p:cNvSpPr txBox="1"/>
          <p:nvPr/>
        </p:nvSpPr>
        <p:spPr>
          <a:xfrm>
            <a:off x="119335" y="1412776"/>
            <a:ext cx="8753183" cy="2272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44000" indent="-144000" algn="l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GB" sz="1400" dirty="0">
                <a:solidFill>
                  <a:srgbClr val="505150"/>
                </a:solidFill>
              </a:rPr>
              <a:t>The 1</a:t>
            </a:r>
            <a:r>
              <a:rPr lang="en-GB" sz="1400" baseline="30000" dirty="0">
                <a:solidFill>
                  <a:srgbClr val="505150"/>
                </a:solidFill>
              </a:rPr>
              <a:t>st</a:t>
            </a:r>
            <a:r>
              <a:rPr lang="en-GB" sz="1400" dirty="0">
                <a:solidFill>
                  <a:srgbClr val="505150"/>
                </a:solidFill>
              </a:rPr>
              <a:t> Discontinuity corresponds to the </a:t>
            </a:r>
            <a:r>
              <a:rPr lang="en-GB" sz="1400" u="sng" dirty="0">
                <a:solidFill>
                  <a:srgbClr val="505150"/>
                </a:solidFill>
              </a:rPr>
              <a:t>rejection of WPT VESPA </a:t>
            </a:r>
            <a:r>
              <a:rPr lang="en-GB" sz="1400" dirty="0">
                <a:solidFill>
                  <a:srgbClr val="505150"/>
                </a:solidFill>
              </a:rPr>
              <a:t>contained in the uplinked UM80 route clearance</a:t>
            </a:r>
          </a:p>
          <a:p>
            <a:pPr marL="558898" lvl="1" indent="-144000" algn="l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GB" sz="1400" dirty="0">
                <a:solidFill>
                  <a:srgbClr val="505150"/>
                </a:solidFill>
              </a:rPr>
              <a:t>This WPT is a duplicate in the Navigation DataBase (NDB): one occurrence in Sweden, and one at the Oakland Oceanic/Domestic boundary</a:t>
            </a:r>
          </a:p>
          <a:p>
            <a:pPr marL="558898" lvl="1" indent="-144000" algn="l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GB" sz="1400" dirty="0">
                <a:solidFill>
                  <a:srgbClr val="505150"/>
                </a:solidFill>
              </a:rPr>
              <a:t>Per Airbus FMS design, when a WPT is part of a Route Clearance, if it has duplicates in the NDB and the Optional </a:t>
            </a:r>
            <a:r>
              <a:rPr lang="en-GB" sz="1400" dirty="0" err="1">
                <a:solidFill>
                  <a:srgbClr val="505150"/>
                </a:solidFill>
              </a:rPr>
              <a:t>Lat</a:t>
            </a:r>
            <a:r>
              <a:rPr lang="en-GB" sz="1400" dirty="0">
                <a:solidFill>
                  <a:srgbClr val="505150"/>
                </a:solidFill>
              </a:rPr>
              <a:t>/Long values are NOT provided in the uplink, then the fix is discarded</a:t>
            </a:r>
            <a:r>
              <a:rPr lang="en-GB" sz="1400" baseline="30000" dirty="0">
                <a:solidFill>
                  <a:srgbClr val="505150"/>
                </a:solidFill>
              </a:rPr>
              <a:t>1</a:t>
            </a:r>
            <a:r>
              <a:rPr lang="en-GB" sz="1400" dirty="0">
                <a:solidFill>
                  <a:srgbClr val="505150"/>
                </a:solidFill>
              </a:rPr>
              <a:t>, a DISCO is strung instead and a LOAD PARTIAL feedback is provided to the pilots.</a:t>
            </a:r>
          </a:p>
          <a:p>
            <a:pPr marL="558898" lvl="1" indent="-144000" algn="l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GB" sz="1400" dirty="0">
                <a:solidFill>
                  <a:srgbClr val="505150"/>
                </a:solidFill>
              </a:rPr>
              <a:t>Airbus suggested the FAA to look into the possibility of systematically including the optional </a:t>
            </a:r>
            <a:r>
              <a:rPr lang="en-GB" sz="1400" dirty="0" err="1">
                <a:solidFill>
                  <a:srgbClr val="505150"/>
                </a:solidFill>
              </a:rPr>
              <a:t>Lat</a:t>
            </a:r>
            <a:r>
              <a:rPr lang="en-GB" sz="1400" dirty="0">
                <a:solidFill>
                  <a:srgbClr val="505150"/>
                </a:solidFill>
              </a:rPr>
              <a:t>/Long associated to fixes in a Route Clearance in the ATOP system (as done for the US Domestic DataComm program).</a:t>
            </a:r>
          </a:p>
          <a:p>
            <a:endParaRPr lang="fr-FR" dirty="0"/>
          </a:p>
        </p:txBody>
      </p:sp>
      <p:sp>
        <p:nvSpPr>
          <p:cNvPr id="3" name="ZoneTexte 2"/>
          <p:cNvSpPr txBox="1"/>
          <p:nvPr/>
        </p:nvSpPr>
        <p:spPr>
          <a:xfrm>
            <a:off x="124414" y="3531572"/>
            <a:ext cx="8748104" cy="16435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44000" indent="-144000" algn="l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GB" sz="1400" dirty="0">
                <a:solidFill>
                  <a:srgbClr val="505150"/>
                </a:solidFill>
              </a:rPr>
              <a:t>The 2</a:t>
            </a:r>
            <a:r>
              <a:rPr lang="en-GB" sz="1400" baseline="30000" dirty="0">
                <a:solidFill>
                  <a:srgbClr val="505150"/>
                </a:solidFill>
              </a:rPr>
              <a:t>nd</a:t>
            </a:r>
            <a:r>
              <a:rPr lang="en-GB" sz="1400" dirty="0">
                <a:solidFill>
                  <a:srgbClr val="505150"/>
                </a:solidFill>
              </a:rPr>
              <a:t> Discontinuity corresponds to the </a:t>
            </a:r>
            <a:r>
              <a:rPr lang="en-GB" sz="1400" u="sng" dirty="0">
                <a:solidFill>
                  <a:srgbClr val="505150"/>
                </a:solidFill>
              </a:rPr>
              <a:t>“hole” between the last EnRoute WPT (AMAKR) and the Arrival procedure (IRMN2.BURGL)</a:t>
            </a:r>
            <a:r>
              <a:rPr lang="en-GB" sz="1400" dirty="0">
                <a:solidFill>
                  <a:srgbClr val="505150"/>
                </a:solidFill>
              </a:rPr>
              <a:t> in the UM80</a:t>
            </a:r>
          </a:p>
          <a:p>
            <a:pPr marL="558898" lvl="1" indent="-144000" algn="l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GB" sz="1400" dirty="0">
                <a:solidFill>
                  <a:srgbClr val="505150"/>
                </a:solidFill>
              </a:rPr>
              <a:t>Per Airbus FMS design, a search is performed in the </a:t>
            </a:r>
            <a:r>
              <a:rPr lang="en-GB" sz="1400" dirty="0" err="1">
                <a:solidFill>
                  <a:srgbClr val="505150"/>
                </a:solidFill>
              </a:rPr>
              <a:t>RouteInformation</a:t>
            </a:r>
            <a:r>
              <a:rPr lang="en-GB" sz="1400" dirty="0">
                <a:solidFill>
                  <a:srgbClr val="505150"/>
                </a:solidFill>
              </a:rPr>
              <a:t> part of the clearance for the 1</a:t>
            </a:r>
            <a:r>
              <a:rPr lang="en-GB" sz="1400" baseline="30000" dirty="0">
                <a:solidFill>
                  <a:srgbClr val="505150"/>
                </a:solidFill>
              </a:rPr>
              <a:t>st</a:t>
            </a:r>
            <a:r>
              <a:rPr lang="en-GB" sz="1400" dirty="0">
                <a:solidFill>
                  <a:srgbClr val="505150"/>
                </a:solidFill>
              </a:rPr>
              <a:t> Arrival procedure fix (in this case BURGL), if no match is found, then a DISCO is strung between the last Route WPT and the 1</a:t>
            </a:r>
            <a:r>
              <a:rPr lang="en-GB" sz="1400" baseline="30000" dirty="0">
                <a:solidFill>
                  <a:srgbClr val="505150"/>
                </a:solidFill>
              </a:rPr>
              <a:t>st</a:t>
            </a:r>
            <a:r>
              <a:rPr lang="en-GB" sz="1400" dirty="0">
                <a:solidFill>
                  <a:srgbClr val="505150"/>
                </a:solidFill>
              </a:rPr>
              <a:t> Arrival procedure fix.</a:t>
            </a:r>
          </a:p>
          <a:p>
            <a:pPr marL="558898" lvl="1" indent="-144000" algn="l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GB" sz="1400" dirty="0">
                <a:solidFill>
                  <a:srgbClr val="505150"/>
                </a:solidFill>
              </a:rPr>
              <a:t>Airbus suggested the FAA to look into the possibility of repeating the 1</a:t>
            </a:r>
            <a:r>
              <a:rPr lang="en-GB" sz="1400" baseline="30000" dirty="0">
                <a:solidFill>
                  <a:srgbClr val="505150"/>
                </a:solidFill>
              </a:rPr>
              <a:t>st</a:t>
            </a:r>
            <a:r>
              <a:rPr lang="en-GB" sz="1400" dirty="0">
                <a:solidFill>
                  <a:srgbClr val="505150"/>
                </a:solidFill>
              </a:rPr>
              <a:t> Arrival procedure fix (STAR or STAR Transition) as the last WPT of the </a:t>
            </a:r>
            <a:r>
              <a:rPr lang="en-GB" sz="1400" dirty="0" err="1">
                <a:solidFill>
                  <a:srgbClr val="505150"/>
                </a:solidFill>
              </a:rPr>
              <a:t>RouteInformation</a:t>
            </a:r>
            <a:r>
              <a:rPr lang="en-GB" sz="1400" dirty="0">
                <a:solidFill>
                  <a:srgbClr val="505150"/>
                </a:solidFill>
              </a:rPr>
              <a:t> part of a UM80 (or UM83) clearance, when a continuous path to the Arrival procedure is desired.</a:t>
            </a:r>
          </a:p>
        </p:txBody>
      </p:sp>
      <p:sp>
        <p:nvSpPr>
          <p:cNvPr id="9" name="ZoneTexte 8"/>
          <p:cNvSpPr txBox="1"/>
          <p:nvPr/>
        </p:nvSpPr>
        <p:spPr>
          <a:xfrm>
            <a:off x="124414" y="5229200"/>
            <a:ext cx="3600400" cy="3513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en-GB" sz="1600" dirty="0">
                <a:solidFill>
                  <a:srgbClr val="00B050"/>
                </a:solidFill>
              </a:rPr>
              <a:t>No AVNCS misbehavior identified</a:t>
            </a:r>
          </a:p>
        </p:txBody>
      </p:sp>
      <p:sp>
        <p:nvSpPr>
          <p:cNvPr id="21" name="Ellipse 20"/>
          <p:cNvSpPr/>
          <p:nvPr/>
        </p:nvSpPr>
        <p:spPr bwMode="auto">
          <a:xfrm>
            <a:off x="8688288" y="3396905"/>
            <a:ext cx="1368152" cy="288032"/>
          </a:xfrm>
          <a:prstGeom prst="ellipse">
            <a:avLst/>
          </a:prstGeom>
          <a:solidFill>
            <a:schemeClr val="accent4">
              <a:alpha val="11000"/>
            </a:schemeClr>
          </a:solidFill>
          <a:ln w="9525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1042988" rtl="0" eaLnBrk="1" fontAlgn="base" latinLnBrk="0" hangingPunct="1">
              <a:lnSpc>
                <a:spcPct val="115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5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1" name="Connecteur droit avec flèche 10"/>
          <p:cNvCxnSpPr>
            <a:stCxn id="21" idx="0"/>
          </p:cNvCxnSpPr>
          <p:nvPr/>
        </p:nvCxnSpPr>
        <p:spPr bwMode="auto">
          <a:xfrm flipH="1" flipV="1">
            <a:off x="8616280" y="1556792"/>
            <a:ext cx="756084" cy="1840113"/>
          </a:xfrm>
          <a:prstGeom prst="straightConnector1">
            <a:avLst/>
          </a:prstGeom>
          <a:solidFill>
            <a:schemeClr val="bg1"/>
          </a:solidFill>
          <a:ln w="19050" cap="flat" cmpd="sng" algn="ctr">
            <a:solidFill>
              <a:srgbClr val="C00000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2" name="Ellipse 21"/>
          <p:cNvSpPr/>
          <p:nvPr/>
        </p:nvSpPr>
        <p:spPr bwMode="auto">
          <a:xfrm>
            <a:off x="8768680" y="3824567"/>
            <a:ext cx="1368152" cy="288032"/>
          </a:xfrm>
          <a:prstGeom prst="ellipse">
            <a:avLst/>
          </a:prstGeom>
          <a:solidFill>
            <a:schemeClr val="accent4">
              <a:alpha val="11000"/>
            </a:schemeClr>
          </a:solidFill>
          <a:ln w="9525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1042988" rtl="0" eaLnBrk="1" fontAlgn="base" latinLnBrk="0" hangingPunct="1">
              <a:lnSpc>
                <a:spcPct val="115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5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23" name="Connecteur droit avec flèche 22"/>
          <p:cNvCxnSpPr>
            <a:stCxn id="22" idx="1"/>
          </p:cNvCxnSpPr>
          <p:nvPr/>
        </p:nvCxnSpPr>
        <p:spPr bwMode="auto">
          <a:xfrm flipH="1" flipV="1">
            <a:off x="8696672" y="3684937"/>
            <a:ext cx="272369" cy="181811"/>
          </a:xfrm>
          <a:prstGeom prst="straightConnector1">
            <a:avLst/>
          </a:prstGeom>
          <a:solidFill>
            <a:schemeClr val="bg1"/>
          </a:solidFill>
          <a:ln w="19050" cap="flat" cmpd="sng" algn="ctr">
            <a:solidFill>
              <a:srgbClr val="C00000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4" name="Rogner un rectangle avec un coin diagonal 23"/>
          <p:cNvSpPr/>
          <p:nvPr/>
        </p:nvSpPr>
        <p:spPr bwMode="auto">
          <a:xfrm>
            <a:off x="128245" y="5996197"/>
            <a:ext cx="12020258" cy="385131"/>
          </a:xfrm>
          <a:prstGeom prst="snip2Diag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1042988" rtl="0" eaLnBrk="1" fontAlgn="base" latinLnBrk="0" hangingPunct="1">
              <a:lnSpc>
                <a:spcPct val="115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5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PR status proposed: transfer to PAZN</a:t>
            </a:r>
          </a:p>
        </p:txBody>
      </p:sp>
    </p:spTree>
    <p:extLst>
      <p:ext uri="{BB962C8B-B14F-4D97-AF65-F5344CB8AC3E}">
        <p14:creationId xmlns:p14="http://schemas.microsoft.com/office/powerpoint/2010/main" val="1804310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000"/>
                            </p:stCondLst>
                            <p:childTnLst>
                              <p:par>
                                <p:cTn id="2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2" grpId="0"/>
      <p:bldP spid="3" grpId="0"/>
      <p:bldP spid="9" grpId="0"/>
      <p:bldP spid="21" grpId="0" animBg="1"/>
      <p:bldP spid="22" grpId="0" animBg="1"/>
      <p:bldP spid="2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GB"/>
              <a:t>Thank you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5"/>
          </p:nvPr>
        </p:nvSpPr>
        <p:spPr>
          <a:xfrm>
            <a:off x="469900" y="6394091"/>
            <a:ext cx="5986140" cy="288032"/>
          </a:xfrm>
        </p:spPr>
        <p:txBody>
          <a:bodyPr/>
          <a:lstStyle/>
          <a:p>
            <a:r>
              <a:rPr lang="en-GB" dirty="0"/>
              <a:t>© AIRBUS S.A.S. 2019. ALL RIGHTS RESERVED. PROPRIETARY DOCUMENT</a:t>
            </a:r>
          </a:p>
        </p:txBody>
      </p:sp>
    </p:spTree>
    <p:extLst>
      <p:ext uri="{BB962C8B-B14F-4D97-AF65-F5344CB8AC3E}">
        <p14:creationId xmlns:p14="http://schemas.microsoft.com/office/powerpoint/2010/main" val="3998022533"/>
      </p:ext>
    </p:extLst>
  </p:cSld>
  <p:clrMapOvr>
    <a:masterClrMapping/>
  </p:clrMapOvr>
</p:sld>
</file>

<file path=ppt/theme/theme1.xml><?xml version="1.0" encoding="utf-8"?>
<a:theme xmlns:a="http://schemas.openxmlformats.org/drawingml/2006/main" name="Airbus PPT Template">
  <a:themeElements>
    <a:clrScheme name="Airbus colour theme">
      <a:dk1>
        <a:srgbClr val="000000"/>
      </a:dk1>
      <a:lt1>
        <a:srgbClr val="FFFFFF"/>
      </a:lt1>
      <a:dk2>
        <a:srgbClr val="00205B"/>
      </a:dk2>
      <a:lt2>
        <a:srgbClr val="005587"/>
      </a:lt2>
      <a:accent1>
        <a:srgbClr val="0085AD"/>
      </a:accent1>
      <a:accent2>
        <a:srgbClr val="B7C9D3"/>
      </a:accent2>
      <a:accent3>
        <a:srgbClr val="84BD00"/>
      </a:accent3>
      <a:accent4>
        <a:srgbClr val="E4002B"/>
      </a:accent4>
      <a:accent5>
        <a:srgbClr val="FE5000"/>
      </a:accent5>
      <a:accent6>
        <a:srgbClr val="A51890"/>
      </a:accent6>
      <a:hlink>
        <a:srgbClr val="000000"/>
      </a:hlink>
      <a:folHlink>
        <a:srgbClr val="000000"/>
      </a:folHlink>
    </a:clrScheme>
    <a:fontScheme name="Ar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1042988" rtl="0" eaLnBrk="1" fontAlgn="base" latinLnBrk="0" hangingPunct="1">
          <a:lnSpc>
            <a:spcPct val="115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altLang="de-DE" sz="15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cs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1042988" rtl="0" eaLnBrk="1" fontAlgn="base" latinLnBrk="0" hangingPunct="1">
          <a:lnSpc>
            <a:spcPct val="115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altLang="de-DE" sz="15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cs typeface="Arial" pitchFamily="34" charset="0"/>
          </a:defRPr>
        </a:defPPr>
      </a:lstStyle>
    </a:lnDef>
  </a:objectDefaults>
  <a:extraClrSchemeLst>
    <a:extraClrScheme>
      <a:clrScheme name="AIRBUS 1">
        <a:dk1>
          <a:srgbClr val="000000"/>
        </a:dk1>
        <a:lt1>
          <a:srgbClr val="FFFFFF"/>
        </a:lt1>
        <a:dk2>
          <a:srgbClr val="E0E0DF"/>
        </a:dk2>
        <a:lt2>
          <a:srgbClr val="E0E0DF"/>
        </a:lt2>
        <a:accent1>
          <a:srgbClr val="1E3174"/>
        </a:accent1>
        <a:accent2>
          <a:srgbClr val="0D5881"/>
        </a:accent2>
        <a:accent3>
          <a:srgbClr val="FFFFFF"/>
        </a:accent3>
        <a:accent4>
          <a:srgbClr val="000000"/>
        </a:accent4>
        <a:accent5>
          <a:srgbClr val="ABADBC"/>
        </a:accent5>
        <a:accent6>
          <a:srgbClr val="0B4F74"/>
        </a:accent6>
        <a:hlink>
          <a:srgbClr val="5A6F83"/>
        </a:hlink>
        <a:folHlink>
          <a:srgbClr val="9099A7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Airbus PowerPoint template 16_9 - Corporate.potx" id="{C9D5E70E-C0AA-44F6-8017-1C0C958243CE}" vid="{E433F278-3389-4A0A-8CA5-129D055F329A}"/>
    </a:ext>
  </a:extLst>
</a:theme>
</file>

<file path=ppt/theme/theme2.xml><?xml version="1.0" encoding="utf-8"?>
<a:theme xmlns:a="http://schemas.openxmlformats.org/drawingml/2006/main" name="Larissa">
  <a:themeElements>
    <a:clrScheme name="AIRBUS">
      <a:dk1>
        <a:srgbClr val="000000"/>
      </a:dk1>
      <a:lt1>
        <a:srgbClr val="FFFFFF"/>
      </a:lt1>
      <a:dk2>
        <a:srgbClr val="E0E0DF"/>
      </a:dk2>
      <a:lt2>
        <a:srgbClr val="E0E0DF"/>
      </a:lt2>
      <a:accent1>
        <a:srgbClr val="1E3174"/>
      </a:accent1>
      <a:accent2>
        <a:srgbClr val="0D5881"/>
      </a:accent2>
      <a:accent3>
        <a:srgbClr val="5A6F83"/>
      </a:accent3>
      <a:accent4>
        <a:srgbClr val="9099A7"/>
      </a:accent4>
      <a:accent5>
        <a:srgbClr val="0085AD"/>
      </a:accent5>
      <a:accent6>
        <a:srgbClr val="9A3393"/>
      </a:accent6>
      <a:hlink>
        <a:srgbClr val="000000"/>
      </a:hlink>
      <a:folHlink>
        <a:srgbClr val="000000"/>
      </a:folHlink>
    </a:clrScheme>
    <a:fontScheme name="Ar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">
  <a:themeElements>
    <a:clrScheme name="AIRBUS">
      <a:dk1>
        <a:srgbClr val="000000"/>
      </a:dk1>
      <a:lt1>
        <a:srgbClr val="FFFFFF"/>
      </a:lt1>
      <a:dk2>
        <a:srgbClr val="E0E0DF"/>
      </a:dk2>
      <a:lt2>
        <a:srgbClr val="E0E0DF"/>
      </a:lt2>
      <a:accent1>
        <a:srgbClr val="1E3174"/>
      </a:accent1>
      <a:accent2>
        <a:srgbClr val="0D5881"/>
      </a:accent2>
      <a:accent3>
        <a:srgbClr val="5A6F83"/>
      </a:accent3>
      <a:accent4>
        <a:srgbClr val="9099A7"/>
      </a:accent4>
      <a:accent5>
        <a:srgbClr val="0085AD"/>
      </a:accent5>
      <a:accent6>
        <a:srgbClr val="9A3393"/>
      </a:accent6>
      <a:hlink>
        <a:srgbClr val="000000"/>
      </a:hlink>
      <a:folHlink>
        <a:srgbClr val="000000"/>
      </a:folHlink>
    </a:clrScheme>
    <a:fontScheme name="Ar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BF952DB746E8C49B14A39D3277988E3" ma:contentTypeVersion="0" ma:contentTypeDescription="Create a new document." ma:contentTypeScope="" ma:versionID="9ecc308437bb1f97f106fd0b6386b21b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1b05d82d297216baf5b26c55225140df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E378D76-81D2-476C-A60D-FEA743AA5ADF}">
  <ds:schemaRefs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74455CDE-0136-4506-9B8B-760D7D407FD2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565583CB-EB11-4107-A4C5-9133D873563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1752</Words>
  <Application>Microsoft Office PowerPoint</Application>
  <PresentationFormat>Widescreen</PresentationFormat>
  <Paragraphs>138</Paragraphs>
  <Slides>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1" baseType="lpstr">
      <vt:lpstr>Arial</vt:lpstr>
      <vt:lpstr>Airbus PPT Template</vt:lpstr>
      <vt:lpstr>Airbus FANS Problem Reports - Debrief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EADS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 of presentation runs here on two lines / Arial Regular 30 pt  Subtitel goes here / Arial Regular 20 pt</dc:title>
  <dc:creator>SELLES, Clement</dc:creator>
  <cp:lastModifiedBy>Backscheider, Richard A (FAA)</cp:lastModifiedBy>
  <cp:revision>322</cp:revision>
  <cp:lastPrinted>2016-12-16T10:38:25Z</cp:lastPrinted>
  <dcterms:created xsi:type="dcterms:W3CDTF">2013-12-17T09:16:58Z</dcterms:created>
  <dcterms:modified xsi:type="dcterms:W3CDTF">2025-07-01T17:24:53Z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0x010100FBF952DB746E8C49B14A39D3277988E3</vt:lpwstr>
  </property>
  <property fmtid="{D5CDD505-2E9C-101B-9397-08002B2CF9AE}" pid="3" name="NXPowerLiteLastOptimized">
    <vt:lpwstr>806088</vt:lpwstr>
  </property>
  <property fmtid="{D5CDD505-2E9C-101B-9397-08002B2CF9AE}" pid="4" name="NXPowerLiteSettings">
    <vt:lpwstr>C7000400038000</vt:lpwstr>
  </property>
  <property fmtid="{D5CDD505-2E9C-101B-9397-08002B2CF9AE}" pid="5" name="NXPowerLiteVersion">
    <vt:lpwstr>D7.1.5</vt:lpwstr>
  </property>
  <property fmtid="{D5CDD505-2E9C-101B-9397-08002B2CF9AE}" pid="6" name="_AdHocReviewCycleID">
    <vt:i4>-110168303</vt:i4>
  </property>
  <property fmtid="{D5CDD505-2E9C-101B-9397-08002B2CF9AE}" pid="7" name="_AuthorEmail">
    <vt:lpwstr>jean-francois.bousquie@airbus.com</vt:lpwstr>
  </property>
  <property fmtid="{D5CDD505-2E9C-101B-9397-08002B2CF9AE}" pid="8" name="_AuthorEmailDisplayName">
    <vt:lpwstr>BOUSQUIE, JEAN-FRANCOIS</vt:lpwstr>
  </property>
  <property fmtid="{D5CDD505-2E9C-101B-9397-08002B2CF9AE}" pid="9" name="_EmailSubject">
    <vt:lpwstr>FIT / ISPACG papers</vt:lpwstr>
  </property>
  <property fmtid="{D5CDD505-2E9C-101B-9397-08002B2CF9AE}" pid="10" name="_NewReviewCycle">
    <vt:lpwstr/>
  </property>
  <property fmtid="{D5CDD505-2E9C-101B-9397-08002B2CF9AE}" pid="11" name="_PreviousAdHocReviewCycleID">
    <vt:i4>1407209879</vt:i4>
  </property>
</Properties>
</file>