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5332" r:id="rId2"/>
  </p:sldMasterIdLst>
  <p:notesMasterIdLst>
    <p:notesMasterId r:id="rId30"/>
  </p:notesMasterIdLst>
  <p:handoutMasterIdLst>
    <p:handoutMasterId r:id="rId31"/>
  </p:handoutMasterIdLst>
  <p:sldIdLst>
    <p:sldId id="831" r:id="rId3"/>
    <p:sldId id="668" r:id="rId4"/>
    <p:sldId id="830" r:id="rId5"/>
    <p:sldId id="794" r:id="rId6"/>
    <p:sldId id="795" r:id="rId7"/>
    <p:sldId id="835" r:id="rId8"/>
    <p:sldId id="848" r:id="rId9"/>
    <p:sldId id="838" r:id="rId10"/>
    <p:sldId id="839" r:id="rId11"/>
    <p:sldId id="840" r:id="rId12"/>
    <p:sldId id="827" r:id="rId13"/>
    <p:sldId id="846" r:id="rId14"/>
    <p:sldId id="853" r:id="rId15"/>
    <p:sldId id="856" r:id="rId16"/>
    <p:sldId id="857" r:id="rId17"/>
    <p:sldId id="787" r:id="rId18"/>
    <p:sldId id="789" r:id="rId19"/>
    <p:sldId id="790" r:id="rId20"/>
    <p:sldId id="747" r:id="rId21"/>
    <p:sldId id="748" r:id="rId22"/>
    <p:sldId id="775" r:id="rId23"/>
    <p:sldId id="808" r:id="rId24"/>
    <p:sldId id="811" r:id="rId25"/>
    <p:sldId id="810" r:id="rId26"/>
    <p:sldId id="828" r:id="rId27"/>
    <p:sldId id="785" r:id="rId28"/>
    <p:sldId id="858" r:id="rId2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669A3DF-CB13-43DC-9B3F-1FAAF2ACBD51}">
          <p14:sldIdLst>
            <p14:sldId id="831"/>
            <p14:sldId id="668"/>
            <p14:sldId id="830"/>
            <p14:sldId id="794"/>
            <p14:sldId id="795"/>
            <p14:sldId id="835"/>
            <p14:sldId id="848"/>
            <p14:sldId id="838"/>
            <p14:sldId id="839"/>
            <p14:sldId id="840"/>
            <p14:sldId id="827"/>
            <p14:sldId id="846"/>
            <p14:sldId id="853"/>
            <p14:sldId id="856"/>
            <p14:sldId id="857"/>
            <p14:sldId id="787"/>
            <p14:sldId id="789"/>
            <p14:sldId id="790"/>
            <p14:sldId id="747"/>
            <p14:sldId id="748"/>
            <p14:sldId id="775"/>
            <p14:sldId id="808"/>
            <p14:sldId id="811"/>
            <p14:sldId id="810"/>
            <p14:sldId id="828"/>
            <p14:sldId id="785"/>
            <p14:sldId id="8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erson" initials="MP" lastIdx="7" clrIdx="0"/>
  <p:cmAuthor id="1" name="Brewer, Theresa (FAA)" initials="TB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5050"/>
    <a:srgbClr val="FFFF66"/>
    <a:srgbClr val="FF0000"/>
    <a:srgbClr val="17375E"/>
    <a:srgbClr val="FF9933"/>
    <a:srgbClr val="FF6600"/>
    <a:srgbClr val="1D2F68"/>
    <a:srgbClr val="C0C0C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6" autoAdjust="0"/>
    <p:restoredTop sz="90875" autoAdjust="0"/>
  </p:normalViewPr>
  <p:slideViewPr>
    <p:cSldViewPr snapToGrid="0">
      <p:cViewPr varScale="1">
        <p:scale>
          <a:sx n="75" d="100"/>
          <a:sy n="75" d="100"/>
        </p:scale>
        <p:origin x="1704" y="48"/>
      </p:cViewPr>
      <p:guideLst>
        <p:guide orient="horz" pos="528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1349" y="-72"/>
      </p:cViewPr>
      <p:guideLst>
        <p:guide orient="horz" pos="2208"/>
        <p:guide pos="2928"/>
      </p:guideLst>
    </p:cSldViewPr>
  </p:notesViewPr>
  <p:gridSpacing cx="72237" cy="7223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t" anchorCtr="0" compatLnSpc="1">
            <a:prstTxWarp prst="textNoShape">
              <a:avLst/>
            </a:prstTxWarp>
          </a:bodyPr>
          <a:lstStyle>
            <a:lvl1pPr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t" anchorCtr="0" compatLnSpc="1">
            <a:prstTxWarp prst="textNoShape">
              <a:avLst/>
            </a:prstTxWarp>
          </a:bodyPr>
          <a:lstStyle>
            <a:lvl1pPr algn="r"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b" anchorCtr="0" compatLnSpc="1">
            <a:prstTxWarp prst="textNoShape">
              <a:avLst/>
            </a:prstTxWarp>
          </a:bodyPr>
          <a:lstStyle>
            <a:lvl1pPr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b" anchorCtr="0" compatLnSpc="1">
            <a:prstTxWarp prst="textNoShape">
              <a:avLst/>
            </a:prstTxWarp>
          </a:bodyPr>
          <a:lstStyle>
            <a:lvl1pPr algn="r"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E6A7228-30B6-47CF-92E1-10606030D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5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t" anchorCtr="0" compatLnSpc="1">
            <a:prstTxWarp prst="textNoShape">
              <a:avLst/>
            </a:prstTxWarp>
          </a:bodyPr>
          <a:lstStyle>
            <a:lvl1pPr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t" anchorCtr="0" compatLnSpc="1">
            <a:prstTxWarp prst="textNoShape">
              <a:avLst/>
            </a:prstTxWarp>
          </a:bodyPr>
          <a:lstStyle>
            <a:lvl1pPr algn="r"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5463"/>
            <a:ext cx="3506787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8250" y="3330575"/>
            <a:ext cx="68199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b" anchorCtr="0" compatLnSpc="1">
            <a:prstTxWarp prst="textNoShape">
              <a:avLst/>
            </a:prstTxWarp>
          </a:bodyPr>
          <a:lstStyle>
            <a:lvl1pPr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b" anchorCtr="0" compatLnSpc="1">
            <a:prstTxWarp prst="textNoShape">
              <a:avLst/>
            </a:prstTxWarp>
          </a:bodyPr>
          <a:lstStyle>
            <a:lvl1pPr algn="r"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0FBB42C-17A0-4E78-9516-5CBFE3D6B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4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6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0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4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83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1869" y="0"/>
            <a:ext cx="3522131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 sz="3000" baseline="0"/>
            </a:lvl1pPr>
          </a:lstStyle>
          <a:p>
            <a:pPr lvl="0"/>
            <a:r>
              <a:rPr lang="en-US" noProof="0" dirty="0"/>
              <a:t>Ocean Separation Reduction </a:t>
            </a:r>
            <a:br>
              <a:rPr lang="en-US" noProof="0" dirty="0"/>
            </a:br>
            <a:r>
              <a:rPr lang="en-US" noProof="0" dirty="0"/>
              <a:t>Working Group (OSRWG) 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9263" y="272003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Proposed Executive Briefing on OSRWG Role 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401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 bwMode="auto">
          <a:xfrm>
            <a:off x="5726624" y="6424047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75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7231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6638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634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442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2293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541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5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3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9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1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6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3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wm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FAA_NG_PPT_Titl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rgbClr val="8EB4E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30" name="Group 6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1" name="Picture 7" descr="NEW FAA LOGO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8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0" r:id="rId1"/>
    <p:sldLayoutId id="2147485311" r:id="rId2"/>
    <p:sldLayoutId id="2147485312" r:id="rId3"/>
    <p:sldLayoutId id="2147485313" r:id="rId4"/>
    <p:sldLayoutId id="2147485314" r:id="rId5"/>
    <p:sldLayoutId id="2147485315" r:id="rId6"/>
    <p:sldLayoutId id="2147485316" r:id="rId7"/>
    <p:sldLayoutId id="2147485317" r:id="rId8"/>
    <p:sldLayoutId id="2147485318" r:id="rId9"/>
    <p:sldLayoutId id="2147485319" r:id="rId10"/>
    <p:sldLayoutId id="214748532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>
          <a:solidFill>
            <a:srgbClr val="7F7F7F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>
          <a:solidFill>
            <a:srgbClr val="7F7F7F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>
          <a:solidFill>
            <a:srgbClr val="7F7F7F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>
          <a:solidFill>
            <a:srgbClr val="7F7F7F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 userDrawn="1"/>
        </p:nvSpPr>
        <p:spPr bwMode="auto">
          <a:xfrm>
            <a:off x="0" y="6172200"/>
            <a:ext cx="9144000" cy="688974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6345" name="Group 25"/>
          <p:cNvGrpSpPr>
            <a:grpSpLocks noChangeAspect="1"/>
          </p:cNvGrpSpPr>
          <p:nvPr userDrawn="1"/>
        </p:nvGrpSpPr>
        <p:grpSpPr bwMode="auto">
          <a:xfrm>
            <a:off x="0" y="6242049"/>
            <a:ext cx="1919288" cy="549275"/>
            <a:chOff x="2733" y="3810"/>
            <a:chExt cx="1209" cy="34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10"/>
              <a:ext cx="346" cy="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2733" y="3861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8488893" y="6342061"/>
            <a:ext cx="5450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fld id="{7104807D-3321-428C-BDC7-229C8AA23184}" type="slidenum">
              <a:rPr lang="en-US" sz="1200" b="1" smtClean="0">
                <a:solidFill>
                  <a:srgbClr val="C0C0C0"/>
                </a:solidFill>
              </a:rPr>
              <a:t>‹#›</a:t>
            </a:fld>
            <a:endParaRPr lang="en-US" sz="12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9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  <p:sldLayoutId id="2147485335" r:id="rId3"/>
    <p:sldLayoutId id="2147485336" r:id="rId4"/>
    <p:sldLayoutId id="2147485337" r:id="rId5"/>
    <p:sldLayoutId id="2147485338" r:id="rId6"/>
    <p:sldLayoutId id="2147485322" r:id="rId7"/>
    <p:sldLayoutId id="2147485339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5082" y="228600"/>
            <a:ext cx="5294197" cy="306271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Performance-based Communication and Surveillance (</a:t>
            </a:r>
            <a:r>
              <a:rPr lang="en-US" sz="3600">
                <a:solidFill>
                  <a:schemeClr val="accent2">
                    <a:lumMod val="50000"/>
                  </a:schemeClr>
                </a:solidFill>
              </a:rPr>
              <a:t>PBCS)</a:t>
            </a:r>
            <a:br>
              <a:rPr lang="en-US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Monitoring Report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3279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82" y="0"/>
            <a:ext cx="8229600" cy="587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1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by fleet</a:t>
            </a:r>
          </a:p>
        </p:txBody>
      </p:sp>
    </p:spTree>
    <p:extLst>
      <p:ext uri="{BB962C8B-B14F-4D97-AF65-F5344CB8AC3E}">
        <p14:creationId xmlns:p14="http://schemas.microsoft.com/office/powerpoint/2010/main" val="3261507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714" y="228600"/>
            <a:ext cx="8472488" cy="609600"/>
          </a:xfrm>
        </p:spPr>
        <p:txBody>
          <a:bodyPr/>
          <a:lstStyle/>
          <a:p>
            <a:r>
              <a:rPr lang="en-US" dirty="0"/>
              <a:t>PBCS Monitoring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89" y="1127716"/>
            <a:ext cx="749992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12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2" y="436045"/>
            <a:ext cx="8401546" cy="548640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871722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AMX B788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344" y="1148316"/>
            <a:ext cx="8592770" cy="49228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Performance deterioration occurred between May and June 2018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Notable increase in HFDL messaging</a:t>
            </a:r>
          </a:p>
          <a:p>
            <a:pPr>
              <a:lnSpc>
                <a:spcPct val="120000"/>
              </a:lnSpc>
            </a:pPr>
            <a:r>
              <a:rPr lang="en-US" dirty="0"/>
              <a:t>Feedback from CRA to modify subnetwork order of preferences for ATC (FANS CPDLC and ADS-C) downlink messages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order should be (1) VHF, then (2) SATCOM, and then (3) HF because those subnetworks generally provide successively poorer performance</a:t>
            </a:r>
          </a:p>
          <a:p>
            <a:pPr>
              <a:lnSpc>
                <a:spcPct val="120000"/>
              </a:lnSpc>
            </a:pPr>
            <a:r>
              <a:rPr lang="en-US" dirty="0"/>
              <a:t>Note: Boeing’s statement that the 787 meets the RCP240 and RSP180 specifications is based on HF being the last preference (or even not a preference at all) for ATC downlink messages in the CMF AMI</a:t>
            </a:r>
          </a:p>
          <a:p>
            <a:pPr>
              <a:lnSpc>
                <a:spcPct val="120000"/>
              </a:lnSpc>
            </a:pPr>
            <a:r>
              <a:rPr lang="en-US" dirty="0"/>
              <a:t>Performance notably improved in October 2018</a:t>
            </a:r>
          </a:p>
        </p:txBody>
      </p:sp>
    </p:spTree>
    <p:extLst>
      <p:ext uri="{BB962C8B-B14F-4D97-AF65-F5344CB8AC3E}">
        <p14:creationId xmlns:p14="http://schemas.microsoft.com/office/powerpoint/2010/main" val="2766633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82" y="221764"/>
            <a:ext cx="8561905" cy="5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61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 Fleet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Iridium improvements impacted performance</a:t>
            </a:r>
          </a:p>
          <a:p>
            <a:r>
              <a:rPr lang="en-US" dirty="0"/>
              <a:t>Disabling HFDL</a:t>
            </a:r>
          </a:p>
          <a:p>
            <a:pPr lvl="1"/>
            <a:r>
              <a:rPr lang="en-US" dirty="0"/>
              <a:t>B747 fleets – end of May</a:t>
            </a:r>
          </a:p>
          <a:p>
            <a:r>
              <a:rPr lang="en-US" dirty="0"/>
              <a:t>Software upgrades</a:t>
            </a:r>
          </a:p>
        </p:txBody>
      </p:sp>
    </p:spTree>
    <p:extLst>
      <p:ext uri="{BB962C8B-B14F-4D97-AF65-F5344CB8AC3E}">
        <p14:creationId xmlns:p14="http://schemas.microsoft.com/office/powerpoint/2010/main" val="2710934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31" y="93519"/>
            <a:ext cx="8229600" cy="58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2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48" y="210849"/>
            <a:ext cx="8229600" cy="58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41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FANS Over iridium</a:t>
            </a:r>
          </a:p>
        </p:txBody>
      </p:sp>
    </p:spTree>
    <p:extLst>
      <p:ext uri="{BB962C8B-B14F-4D97-AF65-F5344CB8AC3E}">
        <p14:creationId xmlns:p14="http://schemas.microsoft.com/office/powerpoint/2010/main" val="258940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288"/>
            <a:ext cx="8229600" cy="856239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4955"/>
            <a:ext cx="8530936" cy="497104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00B050"/>
              </a:buClr>
            </a:pPr>
            <a:r>
              <a:rPr lang="en-US" b="0" dirty="0">
                <a:solidFill>
                  <a:schemeClr val="accent2">
                    <a:lumMod val="75000"/>
                  </a:schemeClr>
                </a:solidFill>
              </a:rPr>
              <a:t>Summary of data link performance by media type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B050"/>
              </a:buClr>
            </a:pPr>
            <a:r>
              <a:rPr lang="en-US" b="0" dirty="0">
                <a:solidFill>
                  <a:schemeClr val="accent2">
                    <a:lumMod val="75000"/>
                  </a:schemeClr>
                </a:solidFill>
              </a:rPr>
              <a:t>CPDLC uplink analysis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B050"/>
              </a:buClr>
            </a:pPr>
            <a:r>
              <a:rPr lang="en-US" b="0" dirty="0">
                <a:solidFill>
                  <a:schemeClr val="accent2">
                    <a:lumMod val="75000"/>
                  </a:schemeClr>
                </a:solidFill>
              </a:rPr>
              <a:t>Data link performance by operator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00B050"/>
              </a:buClr>
            </a:pPr>
            <a:r>
              <a:rPr lang="en-US" b="0" dirty="0">
                <a:solidFill>
                  <a:schemeClr val="accent2">
                    <a:lumMod val="75000"/>
                  </a:schemeClr>
                </a:solidFill>
              </a:rPr>
              <a:t>Impac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 of 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</a:rPr>
              <a:t>UPS fleet improvement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B050"/>
              </a:buClr>
            </a:pPr>
            <a:r>
              <a:rPr lang="en-US" b="0" dirty="0">
                <a:solidFill>
                  <a:schemeClr val="accent2">
                    <a:lumMod val="75000"/>
                  </a:schemeClr>
                </a:solidFill>
              </a:rPr>
              <a:t>FANS over Iridium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B050"/>
              </a:buClr>
            </a:pPr>
            <a:r>
              <a:rPr lang="en-US" b="0" dirty="0">
                <a:solidFill>
                  <a:schemeClr val="accent2">
                    <a:lumMod val="75000"/>
                  </a:schemeClr>
                </a:solidFill>
              </a:rPr>
              <a:t>FANS over </a:t>
            </a:r>
            <a:r>
              <a:rPr lang="en-US" b="0" dirty="0" err="1">
                <a:solidFill>
                  <a:schemeClr val="accent2">
                    <a:lumMod val="75000"/>
                  </a:schemeClr>
                </a:solidFill>
              </a:rPr>
              <a:t>SwiftBroadband</a:t>
            </a:r>
            <a:endParaRPr lang="en-US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B050"/>
              </a:buClr>
            </a:pPr>
            <a:r>
              <a:rPr lang="en-US" b="0" dirty="0">
                <a:solidFill>
                  <a:schemeClr val="accent2">
                    <a:lumMod val="75000"/>
                  </a:schemeClr>
                </a:solidFill>
              </a:rPr>
              <a:t>Availability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00B050"/>
              </a:buClr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Reported outages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00B050"/>
              </a:buClr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Unreported outages</a:t>
            </a:r>
          </a:p>
        </p:txBody>
      </p:sp>
    </p:spTree>
    <p:extLst>
      <p:ext uri="{BB962C8B-B14F-4D97-AF65-F5344CB8AC3E}">
        <p14:creationId xmlns:p14="http://schemas.microsoft.com/office/powerpoint/2010/main" val="3549236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FANS over Iridium Data Link Usage</a:t>
            </a:r>
            <a:endParaRPr lang="en-US" sz="1800" dirty="0">
              <a:solidFill>
                <a:srgbClr val="92D05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081421"/>
              </p:ext>
            </p:extLst>
          </p:nvPr>
        </p:nvGraphicFramePr>
        <p:xfrm>
          <a:off x="589484" y="1448634"/>
          <a:ext cx="7968106" cy="3832758"/>
        </p:xfrm>
        <a:graphic>
          <a:graphicData uri="http://schemas.openxmlformats.org/drawingml/2006/table">
            <a:tbl>
              <a:tblPr bandRow="1">
                <a:solidFill>
                  <a:srgbClr val="FFCC00"/>
                </a:solidFill>
                <a:tableStyleId>{93296810-A885-4BE3-A3E7-6D5BEEA58F35}</a:tableStyleId>
              </a:tblPr>
              <a:tblGrid>
                <a:gridCol w="345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954">
                  <a:extLst>
                    <a:ext uri="{9D8B030D-6E8A-4147-A177-3AD203B41FA5}">
                      <a16:colId xmlns:a16="http://schemas.microsoft.com/office/drawing/2014/main" val="1788941715"/>
                    </a:ext>
                  </a:extLst>
                </a:gridCol>
                <a:gridCol w="1503954">
                  <a:extLst>
                    <a:ext uri="{9D8B030D-6E8A-4147-A177-3AD203B41FA5}">
                      <a16:colId xmlns:a16="http://schemas.microsoft.com/office/drawing/2014/main" val="3328140474"/>
                    </a:ext>
                  </a:extLst>
                </a:gridCol>
                <a:gridCol w="1503954">
                  <a:extLst>
                    <a:ext uri="{9D8B030D-6E8A-4147-A177-3AD203B41FA5}">
                      <a16:colId xmlns:a16="http://schemas.microsoft.com/office/drawing/2014/main" val="2912206397"/>
                    </a:ext>
                  </a:extLst>
                </a:gridCol>
              </a:tblGrid>
              <a:tr h="8175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Jul-Dec 2018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KZNY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KZAK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PAZA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FANS data link flights using Iridium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17%</a:t>
                      </a:r>
                    </a:p>
                  </a:txBody>
                  <a:tcPr marL="45720" marR="4572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45720" marR="45720" anchor="ctr"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45720" marR="45720" anchor="ctr">
                    <a:solidFill>
                      <a:srgbClr val="D9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flights/day using Iridium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 marL="45720" marR="4572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</a:t>
                      </a:r>
                    </a:p>
                  </a:txBody>
                  <a:tcPr marL="45720" marR="45720" anchor="ctr"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45720" marR="45720" anchor="ctr">
                    <a:solidFill>
                      <a:srgbClr val="D9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FANS data link airframes using Iridium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45720" marR="4572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45720" marR="45720" anchor="ctr"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45720" marR="45720" anchor="ctr">
                    <a:solidFill>
                      <a:srgbClr val="D9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54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75" y="274927"/>
            <a:ext cx="8561905" cy="5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79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4406964"/>
            <a:ext cx="8355105" cy="1362075"/>
          </a:xfrm>
        </p:spPr>
        <p:txBody>
          <a:bodyPr/>
          <a:lstStyle/>
          <a:p>
            <a:r>
              <a:rPr lang="en-US" dirty="0"/>
              <a:t>FANS Over swift broadband</a:t>
            </a:r>
          </a:p>
        </p:txBody>
      </p:sp>
    </p:spTree>
    <p:extLst>
      <p:ext uri="{BB962C8B-B14F-4D97-AF65-F5344CB8AC3E}">
        <p14:creationId xmlns:p14="http://schemas.microsoft.com/office/powerpoint/2010/main" val="1055738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FANS over SBB Data Link Usage</a:t>
            </a:r>
            <a:endParaRPr lang="en-US" sz="1800" dirty="0">
              <a:solidFill>
                <a:srgbClr val="92D05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57091"/>
              </p:ext>
            </p:extLst>
          </p:nvPr>
        </p:nvGraphicFramePr>
        <p:xfrm>
          <a:off x="538163" y="1355840"/>
          <a:ext cx="7968106" cy="1993192"/>
        </p:xfrm>
        <a:graphic>
          <a:graphicData uri="http://schemas.openxmlformats.org/drawingml/2006/table">
            <a:tbl>
              <a:tblPr bandRow="1">
                <a:solidFill>
                  <a:srgbClr val="FFCC00"/>
                </a:solidFill>
                <a:tableStyleId>{93296810-A885-4BE3-A3E7-6D5BEEA58F35}</a:tableStyleId>
              </a:tblPr>
              <a:tblGrid>
                <a:gridCol w="345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954">
                  <a:extLst>
                    <a:ext uri="{9D8B030D-6E8A-4147-A177-3AD203B41FA5}">
                      <a16:colId xmlns:a16="http://schemas.microsoft.com/office/drawing/2014/main" val="1788941715"/>
                    </a:ext>
                  </a:extLst>
                </a:gridCol>
                <a:gridCol w="1503954">
                  <a:extLst>
                    <a:ext uri="{9D8B030D-6E8A-4147-A177-3AD203B41FA5}">
                      <a16:colId xmlns:a16="http://schemas.microsoft.com/office/drawing/2014/main" val="3328140474"/>
                    </a:ext>
                  </a:extLst>
                </a:gridCol>
                <a:gridCol w="1503954">
                  <a:extLst>
                    <a:ext uri="{9D8B030D-6E8A-4147-A177-3AD203B41FA5}">
                      <a16:colId xmlns:a16="http://schemas.microsoft.com/office/drawing/2014/main" val="2912206397"/>
                    </a:ext>
                  </a:extLst>
                </a:gridCol>
              </a:tblGrid>
              <a:tr h="8175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Jan-Jun 2018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KZNY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KZAK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PAZA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FANS data link airframes using SBB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45720" marR="4572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45720" marR="45720" anchor="ctr"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45720" marR="45720" anchor="ctr">
                    <a:solidFill>
                      <a:srgbClr val="D9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032341"/>
              </p:ext>
            </p:extLst>
          </p:nvPr>
        </p:nvGraphicFramePr>
        <p:xfrm>
          <a:off x="538163" y="3879301"/>
          <a:ext cx="7968106" cy="1993192"/>
        </p:xfrm>
        <a:graphic>
          <a:graphicData uri="http://schemas.openxmlformats.org/drawingml/2006/table">
            <a:tbl>
              <a:tblPr bandRow="1">
                <a:solidFill>
                  <a:srgbClr val="FFCC00"/>
                </a:solidFill>
                <a:tableStyleId>{93296810-A885-4BE3-A3E7-6D5BEEA58F35}</a:tableStyleId>
              </a:tblPr>
              <a:tblGrid>
                <a:gridCol w="345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954">
                  <a:extLst>
                    <a:ext uri="{9D8B030D-6E8A-4147-A177-3AD203B41FA5}">
                      <a16:colId xmlns:a16="http://schemas.microsoft.com/office/drawing/2014/main" val="1788941715"/>
                    </a:ext>
                  </a:extLst>
                </a:gridCol>
                <a:gridCol w="1503954">
                  <a:extLst>
                    <a:ext uri="{9D8B030D-6E8A-4147-A177-3AD203B41FA5}">
                      <a16:colId xmlns:a16="http://schemas.microsoft.com/office/drawing/2014/main" val="3328140474"/>
                    </a:ext>
                  </a:extLst>
                </a:gridCol>
                <a:gridCol w="1503954">
                  <a:extLst>
                    <a:ext uri="{9D8B030D-6E8A-4147-A177-3AD203B41FA5}">
                      <a16:colId xmlns:a16="http://schemas.microsoft.com/office/drawing/2014/main" val="2912206397"/>
                    </a:ext>
                  </a:extLst>
                </a:gridCol>
              </a:tblGrid>
              <a:tr h="8175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Jul-Dec 2018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KZNY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KZAK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PAZA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FANS data link airframes using SBB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45720" marR="4572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45720" marR="45720" anchor="ctr"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45720" marR="45720" anchor="ctr">
                    <a:solidFill>
                      <a:srgbClr val="D9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014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72500" cy="582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470" y="1666212"/>
            <a:ext cx="672353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5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</a:t>
            </a:r>
          </a:p>
        </p:txBody>
      </p:sp>
    </p:spTree>
    <p:extLst>
      <p:ext uri="{BB962C8B-B14F-4D97-AF65-F5344CB8AC3E}">
        <p14:creationId xmlns:p14="http://schemas.microsoft.com/office/powerpoint/2010/main" val="1512342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Outage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82" y="1464948"/>
            <a:ext cx="8285573" cy="4572843"/>
          </a:xfrm>
        </p:spPr>
        <p:txBody>
          <a:bodyPr/>
          <a:lstStyle/>
          <a:p>
            <a:r>
              <a:rPr lang="en-US" dirty="0"/>
              <a:t>Detected by observations of:</a:t>
            </a:r>
          </a:p>
          <a:p>
            <a:pPr lvl="1"/>
            <a:r>
              <a:rPr lang="en-US" dirty="0"/>
              <a:t>Increase in delays of ADS-C Reports (&gt;180 seconds)</a:t>
            </a:r>
          </a:p>
          <a:p>
            <a:pPr lvl="1"/>
            <a:r>
              <a:rPr lang="en-US" dirty="0"/>
              <a:t>Increase in delays of CPDLC uplinks/ downlinks(&gt;180 seconds)</a:t>
            </a:r>
          </a:p>
          <a:p>
            <a:pPr lvl="1"/>
            <a:r>
              <a:rPr lang="en-US" dirty="0"/>
              <a:t>Increase in MAS Failures</a:t>
            </a:r>
          </a:p>
          <a:p>
            <a:pPr lvl="1"/>
            <a:r>
              <a:rPr lang="en-US" dirty="0"/>
              <a:t>Increase in reversions to HFRO for communication and position reporting</a:t>
            </a:r>
          </a:p>
          <a:p>
            <a:pPr lvl="1"/>
            <a:r>
              <a:rPr lang="en-US" dirty="0"/>
              <a:t>Increase is use of alternative forms of separation</a:t>
            </a:r>
          </a:p>
          <a:p>
            <a:pPr lvl="1"/>
            <a:r>
              <a:rPr lang="en-US" dirty="0"/>
              <a:t>Increase in controller sector queue workload</a:t>
            </a:r>
          </a:p>
        </p:txBody>
      </p:sp>
    </p:spTree>
    <p:extLst>
      <p:ext uri="{BB962C8B-B14F-4D97-AF65-F5344CB8AC3E}">
        <p14:creationId xmlns:p14="http://schemas.microsoft.com/office/powerpoint/2010/main" val="2805423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494874"/>
              </p:ext>
            </p:extLst>
          </p:nvPr>
        </p:nvGraphicFramePr>
        <p:xfrm>
          <a:off x="61245" y="95804"/>
          <a:ext cx="9018960" cy="60370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0436">
                  <a:extLst>
                    <a:ext uri="{9D8B030D-6E8A-4147-A177-3AD203B41FA5}">
                      <a16:colId xmlns:a16="http://schemas.microsoft.com/office/drawing/2014/main" val="4088072281"/>
                    </a:ext>
                  </a:extLst>
                </a:gridCol>
                <a:gridCol w="1616674">
                  <a:extLst>
                    <a:ext uri="{9D8B030D-6E8A-4147-A177-3AD203B41FA5}">
                      <a16:colId xmlns:a16="http://schemas.microsoft.com/office/drawing/2014/main" val="3359567101"/>
                    </a:ext>
                  </a:extLst>
                </a:gridCol>
                <a:gridCol w="1278370">
                  <a:extLst>
                    <a:ext uri="{9D8B030D-6E8A-4147-A177-3AD203B41FA5}">
                      <a16:colId xmlns:a16="http://schemas.microsoft.com/office/drawing/2014/main" val="189016241"/>
                    </a:ext>
                  </a:extLst>
                </a:gridCol>
                <a:gridCol w="1278370">
                  <a:extLst>
                    <a:ext uri="{9D8B030D-6E8A-4147-A177-3AD203B41FA5}">
                      <a16:colId xmlns:a16="http://schemas.microsoft.com/office/drawing/2014/main" val="3044883267"/>
                    </a:ext>
                  </a:extLst>
                </a:gridCol>
                <a:gridCol w="1278370">
                  <a:extLst>
                    <a:ext uri="{9D8B030D-6E8A-4147-A177-3AD203B41FA5}">
                      <a16:colId xmlns:a16="http://schemas.microsoft.com/office/drawing/2014/main" val="626420305"/>
                    </a:ext>
                  </a:extLst>
                </a:gridCol>
                <a:gridCol w="1278370">
                  <a:extLst>
                    <a:ext uri="{9D8B030D-6E8A-4147-A177-3AD203B41FA5}">
                      <a16:colId xmlns:a16="http://schemas.microsoft.com/office/drawing/2014/main" val="4220975348"/>
                    </a:ext>
                  </a:extLst>
                </a:gridCol>
                <a:gridCol w="1278370">
                  <a:extLst>
                    <a:ext uri="{9D8B030D-6E8A-4147-A177-3AD203B41FA5}">
                      <a16:colId xmlns:a16="http://schemas.microsoft.com/office/drawing/2014/main" val="467120393"/>
                    </a:ext>
                  </a:extLst>
                </a:gridCol>
              </a:tblGrid>
              <a:tr h="5091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ACARS Identifiers</a:t>
                      </a:r>
                      <a:endParaRPr lang="en-US" sz="105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# unplanned outages affecting path &gt;  10 min</a:t>
                      </a:r>
                      <a:endParaRPr lang="en-US" sz="105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 of unplanned outages affecting path &gt; 10 min (min)</a:t>
                      </a:r>
                      <a:endParaRPr lang="en-US" sz="105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Estimated availability for path</a:t>
                      </a:r>
                      <a:endParaRPr lang="en-US" sz="105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 of minutes with observed impact KZAK</a:t>
                      </a:r>
                      <a:endParaRPr lang="en-US" sz="105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 of minutes with observed impact KZNY</a:t>
                      </a:r>
                      <a:endParaRPr lang="en-US" sz="105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 of minutes with observed impact PAZA</a:t>
                      </a:r>
                      <a:endParaRPr lang="en-US" sz="105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extLst>
                  <a:ext uri="{0D108BD9-81ED-4DB2-BD59-A6C34878D82A}">
                    <a16:rowId xmlns:a16="http://schemas.microsoft.com/office/drawing/2014/main" val="980161756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99.87%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3218127162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IGW1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99.73%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1316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1464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1917603726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XXN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4003156018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AOE2*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99.85%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4197705063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AOE6*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2412086237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XXF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99.67%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91359266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EUA1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1799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99.66%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1686603586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XXI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223897790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EUA2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3410473938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IOR1*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3855982373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IOR6*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2781550438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XXB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99.90%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1469297710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EUA9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395917841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EME9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99.96%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327821393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XXA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1665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99.68%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1191887734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APK1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99.81%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913587601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XXP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99.96%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2637594422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APK2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99.90%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158706712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POR1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99.97%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4290095373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XXS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99.93%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1282089785"/>
                  </a:ext>
                </a:extLst>
              </a:tr>
              <a:tr h="157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APK9*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3322657583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PAC9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99.97%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1581011998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XXH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99.99%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1634166242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AME1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99.93%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796290380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XXW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99.99%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3733420469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AME2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99.82%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191323701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AOW2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99.81%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205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750111739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XXU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386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99.93%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815364293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AME9*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2330476251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AMR9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99.97%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3686335395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XXM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99.98%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3641761937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MEA9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99.97%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2150996922"/>
                  </a:ext>
                </a:extLst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MTS1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163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99.97%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5" marR="3605" marT="3605" marB="0" anchor="b"/>
                </a:tc>
                <a:extLst>
                  <a:ext uri="{0D108BD9-81ED-4DB2-BD59-A6C34878D82A}">
                    <a16:rowId xmlns:a16="http://schemas.microsoft.com/office/drawing/2014/main" val="1135581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8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Performance by media type</a:t>
            </a:r>
          </a:p>
        </p:txBody>
      </p:sp>
    </p:spTree>
    <p:extLst>
      <p:ext uri="{BB962C8B-B14F-4D97-AF65-F5344CB8AC3E}">
        <p14:creationId xmlns:p14="http://schemas.microsoft.com/office/powerpoint/2010/main" val="90520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875" y="79741"/>
            <a:ext cx="8229600" cy="945118"/>
          </a:xfrm>
        </p:spPr>
        <p:txBody>
          <a:bodyPr/>
          <a:lstStyle/>
          <a:p>
            <a:pPr algn="l"/>
            <a:r>
              <a:rPr lang="en-US" sz="3600" dirty="0"/>
              <a:t>Performance by Media Type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7275" y="794026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9933"/>
                </a:solidFill>
                <a:latin typeface="Arial Black" pitchFamily="34" charset="0"/>
              </a:rPr>
              <a:t>Oakland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410200" y="521732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154538"/>
              </p:ext>
            </p:extLst>
          </p:nvPr>
        </p:nvGraphicFramePr>
        <p:xfrm>
          <a:off x="249815" y="1475632"/>
          <a:ext cx="8700447" cy="475763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54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50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50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777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Media Type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D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ADS-C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CPDLC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Count of ADS-C Downlink Messages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ADS-C 95%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ADS-C 99.9%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Count of CPDLC Transactions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ACTP 95%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ACTP 99.9%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ACP 95%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ACP 99.9%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PORT 95%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3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charset="-128"/>
                          <a:cs typeface="Calibri" pitchFamily="34" charset="0"/>
                        </a:rPr>
                        <a:t> Performance Criteria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RSP 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RCP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charset="-128"/>
                          <a:cs typeface="Calibri" pitchFamily="34" charset="0"/>
                        </a:rPr>
                        <a:t>Aggregate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4,790,151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285,728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charset="-128"/>
                          <a:cs typeface="Calibri" pitchFamily="34" charset="0"/>
                        </a:rPr>
                        <a:t>SAT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4,230,323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265,626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charset="-128"/>
                          <a:cs typeface="Calibri" pitchFamily="34" charset="0"/>
                        </a:rPr>
                        <a:t>VHF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525,096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14,887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charset="-128"/>
                          <a:cs typeface="Calibri" pitchFamily="34" charset="0"/>
                        </a:rPr>
                        <a:t>HF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34,684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82.4%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SAT-VHF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 gridSpan="3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gradFill>
                          <a:gsLst>
                            <a:gs pos="0">
                              <a:srgbClr val="FFE8D1"/>
                            </a:gs>
                            <a:gs pos="5100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E8D1"/>
                        </a:gs>
                        <a:gs pos="6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6"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88.4%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VHF-SAT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SAT-HF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HF-SAT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VHF-HF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HF-VHF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6225" y="870971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9933"/>
                </a:solidFill>
                <a:latin typeface="Arial Black" pitchFamily="34" charset="0"/>
                <a:ea typeface="MS Mincho" charset="-128"/>
                <a:cs typeface="Times New Roman" pitchFamily="18" charset="0"/>
              </a:rPr>
              <a:t>July – December 2018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905626" y="-6849"/>
            <a:ext cx="2238374" cy="584775"/>
          </a:xfrm>
          <a:prstGeom prst="rect">
            <a:avLst/>
          </a:prstGeom>
          <a:solidFill>
            <a:srgbClr val="FFE8D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119,555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data link flights</a:t>
            </a:r>
          </a:p>
        </p:txBody>
      </p:sp>
    </p:spTree>
    <p:extLst>
      <p:ext uri="{BB962C8B-B14F-4D97-AF65-F5344CB8AC3E}">
        <p14:creationId xmlns:p14="http://schemas.microsoft.com/office/powerpoint/2010/main" val="364826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61969"/>
            <a:ext cx="8229600" cy="799445"/>
          </a:xfrm>
        </p:spPr>
        <p:txBody>
          <a:bodyPr/>
          <a:lstStyle/>
          <a:p>
            <a:pPr algn="l"/>
            <a:r>
              <a:rPr lang="en-US" sz="3600" dirty="0"/>
              <a:t>Performance by Media Type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705414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Arial Black" pitchFamily="34" charset="0"/>
              </a:rPr>
              <a:t>Anchorage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410200" y="521732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257009"/>
              </p:ext>
            </p:extLst>
          </p:nvPr>
        </p:nvGraphicFramePr>
        <p:xfrm>
          <a:off x="221209" y="1504859"/>
          <a:ext cx="8732291" cy="47598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5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8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76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76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93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76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789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Media Type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A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ADS-C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CPDLC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7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Count of ADS-C Downlink Messages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ADS-C 95%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ADS-C 99.9%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Count of CPDLC Transactions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ACTP 95%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ACTP 99.9%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ACP 95%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ACP 99.9%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PORT 95%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68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charset="-128"/>
                          <a:cs typeface="Calibri" pitchFamily="34" charset="0"/>
                        </a:rPr>
                        <a:t> Performance Criteria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RSP 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RCP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Aggregate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1,268,647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84,588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99.19%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97.36%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841,632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59,948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98.89%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97.17%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VHF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421,066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22,633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99.89%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99.92%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99.69%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99.76%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5,937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80.56%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SAT-VHF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 gridSpan="3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4000">
                          <a:schemeClr val="bg1"/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6"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97.29%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97.94%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94.07%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VHF-SAT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97.69%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95.52%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96.74%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90.77%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SAT-HF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61.27%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69.72%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76.06%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HF-SAT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87.70%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91.39%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88.52%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92.21%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VHF-HF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91.67%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HF-VHF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91.67%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91.67%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91.67%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500" y="759023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B050"/>
                </a:solidFill>
                <a:latin typeface="Arial Black" pitchFamily="34" charset="0"/>
                <a:ea typeface="MS Mincho" charset="-128"/>
                <a:cs typeface="Times New Roman" pitchFamily="18" charset="0"/>
              </a:rPr>
              <a:t>July – December 2018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905626" y="0"/>
            <a:ext cx="2238374" cy="584775"/>
          </a:xfrm>
          <a:prstGeom prst="rect">
            <a:avLst/>
          </a:prstGeom>
          <a:solidFill>
            <a:srgbClr val="C6E6A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600" b="1" i="0" u="none" strike="noStrike" cap="none" normalizeH="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40,146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600" b="1" i="0" u="none" strike="noStrike" cap="none" normalizeH="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 link flights</a:t>
            </a:r>
          </a:p>
        </p:txBody>
      </p:sp>
    </p:spTree>
    <p:extLst>
      <p:ext uri="{BB962C8B-B14F-4D97-AF65-F5344CB8AC3E}">
        <p14:creationId xmlns:p14="http://schemas.microsoft.com/office/powerpoint/2010/main" val="42243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1925" y="9525"/>
            <a:ext cx="8229600" cy="969407"/>
          </a:xfrm>
        </p:spPr>
        <p:txBody>
          <a:bodyPr/>
          <a:lstStyle/>
          <a:p>
            <a:pPr algn="l"/>
            <a:r>
              <a:rPr lang="en-US" sz="3600" dirty="0"/>
              <a:t>Performance by Media Type</a:t>
            </a:r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18472"/>
              </p:ext>
            </p:extLst>
          </p:nvPr>
        </p:nvGraphicFramePr>
        <p:xfrm>
          <a:off x="210405" y="1351281"/>
          <a:ext cx="8732291" cy="528057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5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2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76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76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93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76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680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Media Type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ADS-C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CPDLC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1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Count of ADS-C Downlink Messages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ASP 95%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ASP 99.9%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Count of CPDLC Transactions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ACTP 95%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ACTP 99.9%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ACP 95%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ACP 99.9%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old"/>
                          <a:ea typeface="MS Mincho" charset="-128"/>
                          <a:cs typeface="Times New Roman Bold" charset="0"/>
                        </a:rPr>
                        <a:t>PORT 95%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charset="-128"/>
                          <a:cs typeface="Calibri" pitchFamily="34" charset="0"/>
                        </a:rPr>
                        <a:t> Performance Criteria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RSP 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RCP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charset="-128"/>
                          <a:cs typeface="Calibri" pitchFamily="34" charset="0"/>
                        </a:rPr>
                        <a:t>Aggregate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2,654,907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168,359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99.44%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98.82%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97.52%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charset="-128"/>
                          <a:cs typeface="Calibri" pitchFamily="34" charset="0"/>
                        </a:rPr>
                        <a:t>SAT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2,043,448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134,503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99.34%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99.29%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97.66%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charset="-128"/>
                          <a:cs typeface="Calibri" pitchFamily="34" charset="0"/>
                        </a:rPr>
                        <a:t>VHF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600,796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28,525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99.86%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97.96%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charset="-128"/>
                          <a:cs typeface="Calibri" pitchFamily="34" charset="0"/>
                        </a:rPr>
                        <a:t>HF</a:t>
                      </a:r>
                    </a:p>
                  </a:txBody>
                  <a:tcPr marL="37931" marR="379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10,602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SAT-VHF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 gridSpan="3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A3E7FF"/>
                        </a:gs>
                        <a:gs pos="5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6"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96.67%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91.06%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91.95%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VHF-SAT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98.59%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95.17%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94.47%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SAT-HF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79.94%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81.04%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84.99%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98.42%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HF-SAT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99.29%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99.65%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97.17%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98.94%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87.28%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VHF-HF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54.55%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63.64%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72.73%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HF-VHF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A3E7FF"/>
                        </a:gs>
                        <a:gs pos="5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90.91%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59.09%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6646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57725" y="840461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70C0"/>
                </a:solidFill>
                <a:latin typeface="Arial Black" pitchFamily="34" charset="0"/>
              </a:rPr>
              <a:t>New York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410200" y="521732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5750" y="917404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70C0"/>
                </a:solidFill>
                <a:latin typeface="Arial Black" pitchFamily="34" charset="0"/>
                <a:ea typeface="MS Mincho" charset="-128"/>
                <a:cs typeface="Times New Roman" pitchFamily="18" charset="0"/>
              </a:rPr>
              <a:t>July – December 2018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905626" y="0"/>
            <a:ext cx="2238374" cy="584775"/>
          </a:xfrm>
          <a:prstGeom prst="rect">
            <a:avLst/>
          </a:prstGeom>
          <a:solidFill>
            <a:srgbClr val="A3E7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82,756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link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flights</a:t>
            </a:r>
          </a:p>
        </p:txBody>
      </p:sp>
    </p:spTree>
    <p:extLst>
      <p:ext uri="{BB962C8B-B14F-4D97-AF65-F5344CB8AC3E}">
        <p14:creationId xmlns:p14="http://schemas.microsoft.com/office/powerpoint/2010/main" val="37855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CPDLC Uplink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Actual communication performance (ACP) captures performance for completed transactions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Sometimes uplinks are sent and do not make it to the aircraft or have a significant delay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There is no timestamp for when the uplink actually reaches the aircraft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There is a message assurance (MAS) feature that can be requested by the air navigation service provider (ANSP) for the communication service provider (CSP) to send a message indicating the uplink was delivered to the aircraft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3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90" y="108294"/>
            <a:ext cx="8229600" cy="58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1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95" y="71004"/>
            <a:ext cx="8503920" cy="60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76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97934</TotalTime>
  <Words>1294</Words>
  <Application>Microsoft Office PowerPoint</Application>
  <PresentationFormat>On-screen Show (4:3)</PresentationFormat>
  <Paragraphs>613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Arial Bold</vt:lpstr>
      <vt:lpstr>Calibri</vt:lpstr>
      <vt:lpstr>Times New Roman</vt:lpstr>
      <vt:lpstr>Wingdings</vt:lpstr>
      <vt:lpstr>Office Theme</vt:lpstr>
      <vt:lpstr>1_Custom Design</vt:lpstr>
      <vt:lpstr>Performance-based Communication and Surveillance (PBCS) Monitoring Report</vt:lpstr>
      <vt:lpstr>Overview</vt:lpstr>
      <vt:lpstr>Performance by media type</vt:lpstr>
      <vt:lpstr>Performance by Media Type</vt:lpstr>
      <vt:lpstr>Performance by Media Type</vt:lpstr>
      <vt:lpstr>Performance by Media Type</vt:lpstr>
      <vt:lpstr>CPDLC Uplink Analysis</vt:lpstr>
      <vt:lpstr>PowerPoint Presentation</vt:lpstr>
      <vt:lpstr>PowerPoint Presentation</vt:lpstr>
      <vt:lpstr>PowerPoint Presentation</vt:lpstr>
      <vt:lpstr>Performance by fleet</vt:lpstr>
      <vt:lpstr>PBCS Monitoring Results</vt:lpstr>
      <vt:lpstr>PowerPoint Presentation</vt:lpstr>
      <vt:lpstr>AMX B788</vt:lpstr>
      <vt:lpstr>PowerPoint Presentation</vt:lpstr>
      <vt:lpstr>UPS Fleet improvements</vt:lpstr>
      <vt:lpstr>PowerPoint Presentation</vt:lpstr>
      <vt:lpstr>PowerPoint Presentation</vt:lpstr>
      <vt:lpstr>FANS Over iridium</vt:lpstr>
      <vt:lpstr>FANS over Iridium Data Link Usage</vt:lpstr>
      <vt:lpstr>PowerPoint Presentation</vt:lpstr>
      <vt:lpstr>FANS Over swift broadband</vt:lpstr>
      <vt:lpstr>FANS over SBB Data Link Usage</vt:lpstr>
      <vt:lpstr>PowerPoint Presentation</vt:lpstr>
      <vt:lpstr>availability</vt:lpstr>
      <vt:lpstr>Outage impacts</vt:lpstr>
      <vt:lpstr>PowerPoint Presentation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GBAS CAT III LIP</dc:subject>
  <dc:creator>John Warburton</dc:creator>
  <cp:lastModifiedBy>Backscheider, Richard A (FAA)</cp:lastModifiedBy>
  <cp:revision>958</cp:revision>
  <cp:lastPrinted>2016-03-03T03:22:17Z</cp:lastPrinted>
  <dcterms:created xsi:type="dcterms:W3CDTF">2005-01-28T20:32:53Z</dcterms:created>
  <dcterms:modified xsi:type="dcterms:W3CDTF">2025-07-01T17:32:54Z</dcterms:modified>
</cp:coreProperties>
</file>