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12" r:id="rId2"/>
    <p:sldId id="415" r:id="rId3"/>
    <p:sldId id="421" r:id="rId4"/>
    <p:sldId id="422" r:id="rId5"/>
    <p:sldId id="417" r:id="rId6"/>
    <p:sldId id="419" r:id="rId7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20000"/>
      </a:spcBef>
      <a:spcAft>
        <a:spcPct val="0"/>
      </a:spcAft>
      <a:defRPr sz="12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12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12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12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12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R-ATFM" id="{4ADC9C1C-291C-4A8A-98E3-930F87E031E3}">
          <p14:sldIdLst>
            <p14:sldId id="412"/>
            <p14:sldId id="415"/>
            <p14:sldId id="421"/>
            <p14:sldId id="422"/>
            <p14:sldId id="417"/>
            <p14:sldId id="41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Olim, Armando" initials="DOA" lastIdx="1" clrIdx="0"/>
  <p:cmAuthor id="2" name="Darr, Sheryn" initials="DS" lastIdx="4" clrIdx="1">
    <p:extLst>
      <p:ext uri="{19B8F6BF-5375-455C-9EA6-DF929625EA0E}">
        <p15:presenceInfo xmlns:p15="http://schemas.microsoft.com/office/powerpoint/2012/main" userId="Darr, Shery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DD"/>
    <a:srgbClr val="2A2A82"/>
    <a:srgbClr val="00A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7" autoAdjust="0"/>
    <p:restoredTop sz="90122" autoAdjust="0"/>
  </p:normalViewPr>
  <p:slideViewPr>
    <p:cSldViewPr>
      <p:cViewPr varScale="1">
        <p:scale>
          <a:sx n="46" d="100"/>
          <a:sy n="46" d="100"/>
        </p:scale>
        <p:origin x="157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Helvetica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77D23087-31CE-42C8-A5AE-AC46A1E8C275}" type="datetimeFigureOut">
              <a:rPr lang="en-AU" altLang="en-US"/>
              <a:pPr/>
              <a:t>1/07/2025</a:t>
            </a:fld>
            <a:endParaRPr lang="en-AU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Helvetica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046B5D6-068D-4309-96F8-188140950768}" type="slidenum">
              <a:rPr lang="en-AU" altLang="en-US"/>
              <a:pPr/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1942748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 smtClean="0">
                <a:latin typeface="Arial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panose="020B0604020202020204" pitchFamily="34" charset="0"/>
              </a:defRPr>
            </a:lvl1pPr>
          </a:lstStyle>
          <a:p>
            <a:fld id="{1AA5D37E-1F96-44FD-8CC9-06E6CD1CDF9E}" type="datetimeFigureOut">
              <a:rPr lang="en-AU" altLang="en-US"/>
              <a:pPr/>
              <a:t>1/07/2025</a:t>
            </a:fld>
            <a:endParaRPr lang="en-AU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 smtClean="0">
                <a:latin typeface="Arial"/>
                <a:ea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panose="020B0604020202020204" pitchFamily="34" charset="0"/>
              </a:defRPr>
            </a:lvl1pPr>
          </a:lstStyle>
          <a:p>
            <a:fld id="{6A746F76-EF20-45D6-BF3F-30D0EBBAB49A}" type="slidenum">
              <a:rPr lang="en-AU" altLang="en-US"/>
              <a:pPr/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4286321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746F76-EF20-45D6-BF3F-30D0EBBAB49A}" type="slidenum">
              <a:rPr lang="en-AU" altLang="en-US" smtClean="0"/>
              <a:pPr/>
              <a:t>4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2556896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19139" y="2159000"/>
            <a:ext cx="7197725" cy="1258888"/>
          </a:xfrm>
        </p:spPr>
        <p:txBody>
          <a:bodyPr anchor="b"/>
          <a:lstStyle>
            <a:lvl1pPr>
              <a:defRPr>
                <a:solidFill>
                  <a:srgbClr val="00A3E0"/>
                </a:solidFill>
              </a:defRPr>
            </a:lvl1pPr>
          </a:lstStyle>
          <a:p>
            <a:pPr lvl="0"/>
            <a:r>
              <a:rPr lang="en-US" noProof="0" dirty="0"/>
              <a:t>Click to edit title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719139" y="3598863"/>
            <a:ext cx="7197725" cy="1054273"/>
          </a:xfrm>
        </p:spPr>
        <p:txBody>
          <a:bodyPr/>
          <a:lstStyle>
            <a:lvl1pPr marL="0" indent="0"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Click to edit subtitle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20001" y="4680000"/>
            <a:ext cx="5292159" cy="1413296"/>
          </a:xfrm>
        </p:spPr>
        <p:txBody>
          <a:bodyPr/>
          <a:lstStyle>
            <a:lvl1pPr>
              <a:defRPr sz="1400" b="0" i="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AU" dirty="0"/>
              <a:t>Click to edit presenter name</a:t>
            </a:r>
          </a:p>
        </p:txBody>
      </p:sp>
    </p:spTree>
    <p:extLst>
      <p:ext uri="{BB962C8B-B14F-4D97-AF65-F5344CB8AC3E}">
        <p14:creationId xmlns:p14="http://schemas.microsoft.com/office/powerpoint/2010/main" val="691560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dirty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AU" dirty="0"/>
              <a:t>Click to edit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38FC2-EEF3-4510-9913-905E2546BE7C}" type="slidenum">
              <a:rPr lang="en-AU" altLang="en-US"/>
              <a:pPr/>
              <a:t>‹#›</a:t>
            </a:fld>
            <a:endParaRPr lang="en-AU" alt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8000" y="324000"/>
            <a:ext cx="4680519" cy="647700"/>
          </a:xfrm>
        </p:spPr>
        <p:txBody>
          <a:bodyPr anchor="b"/>
          <a:lstStyle>
            <a:lvl1pPr marL="0">
              <a:defRPr sz="1200" b="0" i="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AU" dirty="0"/>
              <a:t>Click to edit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217109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AU" dirty="0"/>
              <a:t>Click to edit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2060575"/>
            <a:ext cx="4002087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text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2801" y="2060575"/>
            <a:ext cx="4002088" cy="403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text 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BC85AC-194F-41B5-9E78-A3A3FB20047A}" type="slidenum">
              <a:rPr lang="en-AU" altLang="en-US"/>
              <a:pPr/>
              <a:t>‹#›</a:t>
            </a:fld>
            <a:endParaRPr lang="en-AU" alt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5" y="324000"/>
            <a:ext cx="4680519" cy="647700"/>
          </a:xfrm>
        </p:spPr>
        <p:txBody>
          <a:bodyPr anchor="b"/>
          <a:lstStyle>
            <a:lvl1pPr marL="0">
              <a:defRPr sz="1200" b="0" i="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AU" dirty="0"/>
              <a:t>Click to edit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62759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07904" y="1196974"/>
            <a:ext cx="4916985" cy="1223913"/>
          </a:xfrm>
        </p:spPr>
        <p:txBody>
          <a:bodyPr/>
          <a:lstStyle/>
          <a:p>
            <a:r>
              <a:rPr lang="en-AU" dirty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707904" y="2636914"/>
            <a:ext cx="4916985" cy="3528391"/>
          </a:xfrm>
        </p:spPr>
        <p:txBody>
          <a:bodyPr/>
          <a:lstStyle/>
          <a:p>
            <a:pPr lvl="0"/>
            <a:r>
              <a:rPr lang="en-AU" dirty="0"/>
              <a:t>Click to edit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3420000" cy="685800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4987D8-5482-4DD7-8405-CC1B6829E4C0}" type="slidenum">
              <a:rPr lang="en-AU" altLang="en-US"/>
              <a:pPr/>
              <a:t>‹#›</a:t>
            </a:fld>
            <a:endParaRPr lang="en-AU" alt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707904" y="324000"/>
            <a:ext cx="2520281" cy="647700"/>
          </a:xfrm>
        </p:spPr>
        <p:txBody>
          <a:bodyPr anchor="b"/>
          <a:lstStyle>
            <a:lvl1pPr marL="0">
              <a:defRPr sz="1200" b="0" i="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AU" dirty="0"/>
              <a:t>Click to edit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385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38FC2-EEF3-4510-9913-905E2546BE7C}" type="slidenum">
              <a:rPr lang="en-AU" altLang="en-US"/>
              <a:pPr/>
              <a:t>‹#›</a:t>
            </a:fld>
            <a:endParaRPr lang="en-AU" alt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5" y="324000"/>
            <a:ext cx="4680519" cy="647700"/>
          </a:xfrm>
        </p:spPr>
        <p:txBody>
          <a:bodyPr anchor="b"/>
          <a:lstStyle>
            <a:lvl1pPr marL="0">
              <a:defRPr sz="1200" b="0" i="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AU" dirty="0"/>
              <a:t>Click to edit presentation title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4"/>
          </p:nvPr>
        </p:nvSpPr>
        <p:spPr>
          <a:xfrm>
            <a:off x="468314" y="1196975"/>
            <a:ext cx="8156576" cy="4968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650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48942E-1491-4323-9482-005D198146B5}" type="slidenum">
              <a:rPr lang="en-AU" altLang="en-US"/>
              <a:pPr/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47500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4" y="1196975"/>
            <a:ext cx="8156575" cy="719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4" y="2060577"/>
            <a:ext cx="8156575" cy="41052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43663" y="6237290"/>
            <a:ext cx="2133600" cy="2873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b="1">
                <a:latin typeface="Arial" panose="020B0604020202020204" pitchFamily="34" charset="0"/>
              </a:defRPr>
            </a:lvl1pPr>
          </a:lstStyle>
          <a:p>
            <a:fld id="{0135483C-AA3C-489D-9603-848B10BB233E}" type="slidenum">
              <a:rPr lang="en-AU" altLang="en-US"/>
              <a:pPr/>
              <a:t>‹#›</a:t>
            </a:fld>
            <a:endParaRPr lang="en-AU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0" r:id="rId2"/>
    <p:sldLayoutId id="2147483662" r:id="rId3"/>
    <p:sldLayoutId id="2147483661" r:id="rId4"/>
    <p:sldLayoutId id="2147483669" r:id="rId5"/>
    <p:sldLayoutId id="2147483665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A3E0"/>
          </a:solidFill>
          <a:latin typeface="Arial"/>
          <a:ea typeface="MS PGothic" panose="020B0600070205080204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A3E0"/>
          </a:solidFill>
          <a:latin typeface="Arial" panose="020B0604020202020204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A3E0"/>
          </a:solidFill>
          <a:latin typeface="Arial" panose="020B0604020202020204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A3E0"/>
          </a:solidFill>
          <a:latin typeface="Arial" panose="020B0604020202020204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A3E0"/>
          </a:solidFill>
          <a:latin typeface="Arial" panose="020B0604020202020204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A3E0"/>
          </a:solidFill>
          <a:latin typeface="Helvetica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A3E0"/>
          </a:solidFill>
          <a:latin typeface="Helvetica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A3E0"/>
          </a:solidFill>
          <a:latin typeface="Helvetica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A3E0"/>
          </a:solidFill>
          <a:latin typeface="Helvetica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defRPr sz="2000">
          <a:solidFill>
            <a:schemeClr val="tx1"/>
          </a:solidFill>
          <a:latin typeface="Arial"/>
          <a:ea typeface="MS PGothic" panose="020B0600070205080204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latin typeface="Arial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Long Range Air Traffic Flow Management (LR-ATFM)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18 – 22 March 2019</a:t>
            </a:r>
          </a:p>
          <a:p>
            <a:r>
              <a:rPr lang="en-AU" dirty="0"/>
              <a:t>ISPACG 33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i="1" dirty="0"/>
              <a:t>Chris McCormack</a:t>
            </a:r>
          </a:p>
          <a:p>
            <a:r>
              <a:rPr lang="en-AU" i="1" dirty="0"/>
              <a:t>ATC Line Manager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645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case for change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AU" dirty="0"/>
              <a:t>Long Range Air Traffic Flow Management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395536" y="1916113"/>
            <a:ext cx="3816424" cy="4618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000" tIns="46800" rIns="90000" bIns="46800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AU" b="1" dirty="0">
                <a:latin typeface="+mn-lt"/>
              </a:rPr>
              <a:t>Current network challenges</a:t>
            </a:r>
          </a:p>
          <a:p>
            <a:pPr marL="285750" lvl="1" indent="-28575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dirty="0">
                <a:latin typeface="+mn-lt"/>
              </a:rPr>
              <a:t>Strong growth of international demand at peak periods for Australia’s major airports</a:t>
            </a:r>
          </a:p>
          <a:p>
            <a:pPr marL="285750" lvl="1" indent="-28575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dirty="0">
              <a:latin typeface="+mn-lt"/>
            </a:endParaRPr>
          </a:p>
          <a:p>
            <a:pPr marL="285750" lvl="1" indent="-28575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dirty="0">
              <a:latin typeface="+mn-lt"/>
            </a:endParaRPr>
          </a:p>
          <a:p>
            <a:pPr marL="285750" lvl="1" indent="-28575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dirty="0">
              <a:latin typeface="+mn-lt"/>
            </a:endParaRPr>
          </a:p>
          <a:p>
            <a:pPr marL="285750" lvl="1" indent="-28575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dirty="0">
              <a:latin typeface="+mn-lt"/>
            </a:endParaRPr>
          </a:p>
          <a:p>
            <a:pPr marL="285750" lvl="1" indent="-28575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dirty="0">
                <a:latin typeface="+mn-lt"/>
              </a:rPr>
              <a:t>Pre-tactical demand and capacity management applies to domestic operations only</a:t>
            </a:r>
          </a:p>
          <a:p>
            <a:pPr marL="285750" lvl="1" indent="-285750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dirty="0">
                <a:latin typeface="+mn-lt"/>
              </a:rPr>
              <a:t>International flights often arrive without a reserved priority spot</a:t>
            </a:r>
          </a:p>
          <a:p>
            <a:pPr marL="0" lvl="1">
              <a:lnSpc>
                <a:spcPct val="150000"/>
              </a:lnSpc>
              <a:spcBef>
                <a:spcPct val="50000"/>
              </a:spcBef>
            </a:pPr>
            <a:br>
              <a:rPr lang="en-AU" b="1" i="1" dirty="0">
                <a:latin typeface="+mn-lt"/>
              </a:rPr>
            </a:br>
            <a:r>
              <a:rPr lang="en-AU" b="1" i="1" dirty="0">
                <a:latin typeface="+mn-lt"/>
              </a:rPr>
              <a:t>= Disruption of tactical arrivals management, low predictability and delays for all flights</a:t>
            </a:r>
            <a:endParaRPr lang="en-US" b="1" i="1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5384529" y="2485747"/>
            <a:ext cx="3240360" cy="223939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000" tIns="46800" rIns="90000" bIns="46800" rtlCol="0">
            <a:spAutoFit/>
          </a:bodyPr>
          <a:lstStyle/>
          <a:p>
            <a:pPr>
              <a:spcBef>
                <a:spcPct val="50000"/>
              </a:spcBef>
            </a:pPr>
            <a:br>
              <a:rPr lang="en-AU" b="1" dirty="0">
                <a:latin typeface="+mn-lt"/>
              </a:rPr>
            </a:br>
            <a:r>
              <a:rPr lang="en-AU" b="1" dirty="0">
                <a:latin typeface="+mn-lt"/>
              </a:rPr>
              <a:t>A unique opportunity in Australia</a:t>
            </a:r>
          </a:p>
          <a:p>
            <a:pPr marL="289158" lvl="1" indent="-24493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>
                <a:latin typeface="+mn-lt"/>
              </a:rPr>
              <a:t>Large airspace</a:t>
            </a:r>
          </a:p>
          <a:p>
            <a:pPr marL="289158" lvl="1" indent="-24493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>
                <a:latin typeface="+mn-lt"/>
              </a:rPr>
              <a:t>Single system across all ATC domains (oceanic and continental)</a:t>
            </a:r>
          </a:p>
          <a:p>
            <a:pPr marL="289158" lvl="1" indent="-24493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>
                <a:latin typeface="+mn-lt"/>
              </a:rPr>
              <a:t>Mature ATFM implementation</a:t>
            </a:r>
          </a:p>
          <a:p>
            <a:pPr marL="289158" lvl="1" indent="-24493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dirty="0">
                <a:latin typeface="+mn-lt"/>
              </a:rPr>
              <a:t>Towards regional ATFM</a:t>
            </a:r>
            <a:br>
              <a:rPr lang="en-AU" dirty="0">
                <a:latin typeface="+mn-lt"/>
              </a:rPr>
            </a:br>
            <a:endParaRPr lang="en-AU" dirty="0"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566" y="2958221"/>
            <a:ext cx="2952328" cy="1294447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auto">
          <a:xfrm>
            <a:off x="395536" y="5661248"/>
            <a:ext cx="3456384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23528" y="5805264"/>
            <a:ext cx="3888432" cy="792087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17" name="Plus 16"/>
          <p:cNvSpPr/>
          <p:nvPr/>
        </p:nvSpPr>
        <p:spPr bwMode="auto">
          <a:xfrm>
            <a:off x="4830343" y="3318362"/>
            <a:ext cx="504056" cy="504056"/>
          </a:xfrm>
          <a:prstGeom prst="mathPlus">
            <a:avLst/>
          </a:prstGeom>
          <a:solidFill>
            <a:srgbClr val="0070C0"/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charset="0"/>
              <a:ea typeface="ＭＳ Ｐゴシック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5424812" y="5325776"/>
            <a:ext cx="3240360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000" tIns="46800" rIns="90000" bIns="46800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dirty="0">
                <a:latin typeface="+mn-lt"/>
              </a:rPr>
              <a:t>Integration of international flights into air flow traffic management processes through new network control lever = </a:t>
            </a:r>
            <a:r>
              <a:rPr lang="en-AU" b="1" dirty="0">
                <a:latin typeface="+mn-lt"/>
              </a:rPr>
              <a:t>Long Range ATFM 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6804248" y="4845440"/>
            <a:ext cx="481488" cy="360040"/>
          </a:xfrm>
          <a:prstGeom prst="downArrow">
            <a:avLst/>
          </a:prstGeom>
          <a:solidFill>
            <a:srgbClr val="0070C0"/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112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it works – from the west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AU" dirty="0"/>
              <a:t>Long Range Air Traffic Flow Management</a:t>
            </a: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81" t="30228" r="9221" b="22844"/>
          <a:stretch/>
        </p:blipFill>
        <p:spPr>
          <a:xfrm>
            <a:off x="3107429" y="1906163"/>
            <a:ext cx="6036571" cy="4903361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7493599" y="6234155"/>
            <a:ext cx="617211" cy="315556"/>
            <a:chOff x="9785176" y="8328992"/>
            <a:chExt cx="2155913" cy="1102235"/>
          </a:xfrm>
        </p:grpSpPr>
        <p:sp>
          <p:nvSpPr>
            <p:cNvPr id="47" name="Oval 46"/>
            <p:cNvSpPr/>
            <p:nvPr/>
          </p:nvSpPr>
          <p:spPr bwMode="auto">
            <a:xfrm>
              <a:off x="9785176" y="8328992"/>
              <a:ext cx="2155913" cy="1102235"/>
            </a:xfrm>
            <a:prstGeom prst="ellipse">
              <a:avLst/>
            </a:prstGeom>
            <a:solidFill>
              <a:schemeClr val="bg1">
                <a:lumMod val="85000"/>
                <a:alpha val="85000"/>
              </a:schemeClr>
            </a:solidFill>
            <a:ln w="9525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AU" sz="1680" dirty="0"/>
            </a:p>
          </p:txBody>
        </p:sp>
        <p:pic>
          <p:nvPicPr>
            <p:cNvPr id="48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7652" y="8524318"/>
              <a:ext cx="598519" cy="459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6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9845" y="8998809"/>
              <a:ext cx="1511054" cy="92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9134" y="8813386"/>
              <a:ext cx="445600" cy="2058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8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56843" y="8956936"/>
              <a:ext cx="471063" cy="3128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2" name="Freeform 51"/>
          <p:cNvSpPr/>
          <p:nvPr/>
        </p:nvSpPr>
        <p:spPr bwMode="auto">
          <a:xfrm>
            <a:off x="3298467" y="2386528"/>
            <a:ext cx="4526217" cy="4009229"/>
          </a:xfrm>
          <a:custGeom>
            <a:avLst/>
            <a:gdLst>
              <a:gd name="connsiteX0" fmla="*/ 0 w 6491189"/>
              <a:gd name="connsiteY0" fmla="*/ 0 h 5612921"/>
              <a:gd name="connsiteX1" fmla="*/ 851139 w 6491189"/>
              <a:gd name="connsiteY1" fmla="*/ 690114 h 5612921"/>
              <a:gd name="connsiteX2" fmla="*/ 2104845 w 6491189"/>
              <a:gd name="connsiteY2" fmla="*/ 3439065 h 5612921"/>
              <a:gd name="connsiteX3" fmla="*/ 4635260 w 6491189"/>
              <a:gd name="connsiteY3" fmla="*/ 4595004 h 5612921"/>
              <a:gd name="connsiteX4" fmla="*/ 6257026 w 6491189"/>
              <a:gd name="connsiteY4" fmla="*/ 5239110 h 5612921"/>
              <a:gd name="connsiteX5" fmla="*/ 6446807 w 6491189"/>
              <a:gd name="connsiteY5" fmla="*/ 5612921 h 5612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91189" h="5612921">
                <a:moveTo>
                  <a:pt x="0" y="0"/>
                </a:moveTo>
                <a:cubicBezTo>
                  <a:pt x="250165" y="58468"/>
                  <a:pt x="500331" y="116936"/>
                  <a:pt x="851139" y="690114"/>
                </a:cubicBezTo>
                <a:cubicBezTo>
                  <a:pt x="1201947" y="1263292"/>
                  <a:pt x="1474158" y="2788250"/>
                  <a:pt x="2104845" y="3439065"/>
                </a:cubicBezTo>
                <a:cubicBezTo>
                  <a:pt x="2735532" y="4089880"/>
                  <a:pt x="3943230" y="4294997"/>
                  <a:pt x="4635260" y="4595004"/>
                </a:cubicBezTo>
                <a:cubicBezTo>
                  <a:pt x="5327290" y="4895012"/>
                  <a:pt x="5955101" y="5069457"/>
                  <a:pt x="6257026" y="5239110"/>
                </a:cubicBezTo>
                <a:cubicBezTo>
                  <a:pt x="6558951" y="5408763"/>
                  <a:pt x="6502879" y="5510842"/>
                  <a:pt x="6446807" y="5612921"/>
                </a:cubicBezTo>
              </a:path>
            </a:pathLst>
          </a:custGeom>
          <a:noFill/>
          <a:ln w="22225" cap="flat" cmpd="sng">
            <a:solidFill>
              <a:srgbClr val="0085B4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42907" indent="-342907" defTabSz="914418"/>
            <a:endParaRPr lang="en-AU" sz="857" dirty="0">
              <a:latin typeface="Helvetica" charset="0"/>
              <a:ea typeface="ＭＳ Ｐゴシック" charset="0"/>
            </a:endParaRPr>
          </a:p>
        </p:txBody>
      </p:sp>
      <p:sp>
        <p:nvSpPr>
          <p:cNvPr id="53" name="Freeform 52"/>
          <p:cNvSpPr/>
          <p:nvPr/>
        </p:nvSpPr>
        <p:spPr bwMode="auto">
          <a:xfrm>
            <a:off x="4280345" y="4354286"/>
            <a:ext cx="4863655" cy="2472906"/>
          </a:xfrm>
          <a:custGeom>
            <a:avLst/>
            <a:gdLst>
              <a:gd name="connsiteX0" fmla="*/ 5509404 w 6809117"/>
              <a:gd name="connsiteY0" fmla="*/ 3462068 h 3462068"/>
              <a:gd name="connsiteX1" fmla="*/ 6809117 w 6809117"/>
              <a:gd name="connsiteY1" fmla="*/ 1920815 h 3462068"/>
              <a:gd name="connsiteX2" fmla="*/ 5871713 w 6809117"/>
              <a:gd name="connsiteY2" fmla="*/ 483079 h 3462068"/>
              <a:gd name="connsiteX3" fmla="*/ 5451894 w 6809117"/>
              <a:gd name="connsiteY3" fmla="*/ 345057 h 3462068"/>
              <a:gd name="connsiteX4" fmla="*/ 4543245 w 6809117"/>
              <a:gd name="connsiteY4" fmla="*/ 293298 h 3462068"/>
              <a:gd name="connsiteX5" fmla="*/ 3784121 w 6809117"/>
              <a:gd name="connsiteY5" fmla="*/ 655608 h 3462068"/>
              <a:gd name="connsiteX6" fmla="*/ 2185359 w 6809117"/>
              <a:gd name="connsiteY6" fmla="*/ 598098 h 3462068"/>
              <a:gd name="connsiteX7" fmla="*/ 736121 w 6809117"/>
              <a:gd name="connsiteY7" fmla="*/ 0 h 3462068"/>
              <a:gd name="connsiteX8" fmla="*/ 0 w 6809117"/>
              <a:gd name="connsiteY8" fmla="*/ 28755 h 3462068"/>
              <a:gd name="connsiteX9" fmla="*/ 0 w 6809117"/>
              <a:gd name="connsiteY9" fmla="*/ 3421811 h 3462068"/>
              <a:gd name="connsiteX10" fmla="*/ 23004 w 6809117"/>
              <a:gd name="connsiteY10" fmla="*/ 3381555 h 3462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09117" h="3462068">
                <a:moveTo>
                  <a:pt x="5509404" y="3462068"/>
                </a:moveTo>
                <a:lnTo>
                  <a:pt x="6809117" y="1920815"/>
                </a:lnTo>
                <a:lnTo>
                  <a:pt x="5871713" y="483079"/>
                </a:lnTo>
                <a:lnTo>
                  <a:pt x="5451894" y="345057"/>
                </a:lnTo>
                <a:lnTo>
                  <a:pt x="4543245" y="293298"/>
                </a:lnTo>
                <a:lnTo>
                  <a:pt x="3784121" y="655608"/>
                </a:lnTo>
                <a:lnTo>
                  <a:pt x="2185359" y="598098"/>
                </a:lnTo>
                <a:lnTo>
                  <a:pt x="736121" y="0"/>
                </a:lnTo>
                <a:lnTo>
                  <a:pt x="0" y="28755"/>
                </a:lnTo>
                <a:lnTo>
                  <a:pt x="0" y="3421811"/>
                </a:lnTo>
                <a:lnTo>
                  <a:pt x="23004" y="3381555"/>
                </a:lnTo>
              </a:path>
            </a:pathLst>
          </a:custGeom>
          <a:noFill/>
          <a:ln>
            <a:solidFill>
              <a:schemeClr val="tx1"/>
            </a:solidFill>
            <a:prstDash val="sysDot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44933" indent="-244933" defTabSz="653156"/>
            <a:endParaRPr lang="en-AU" sz="857" dirty="0">
              <a:latin typeface="Helvetica" charset="0"/>
              <a:ea typeface="ＭＳ Ｐゴシック" charset="0"/>
            </a:endParaRPr>
          </a:p>
        </p:txBody>
      </p:sp>
      <p:sp>
        <p:nvSpPr>
          <p:cNvPr id="54" name="TextBox 53"/>
          <p:cNvSpPr txBox="1"/>
          <p:nvPr/>
        </p:nvSpPr>
        <p:spPr bwMode="auto">
          <a:xfrm>
            <a:off x="7746941" y="5961574"/>
            <a:ext cx="720080" cy="19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4286" tIns="33429" rIns="64286" bIns="33429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AU" sz="857" b="1" dirty="0">
                <a:solidFill>
                  <a:srgbClr val="0085B4"/>
                </a:solidFill>
                <a:latin typeface="Arial"/>
              </a:rPr>
              <a:t>ARBEY</a:t>
            </a:r>
          </a:p>
        </p:txBody>
      </p:sp>
      <p:sp>
        <p:nvSpPr>
          <p:cNvPr id="55" name="5-Point Star 54"/>
          <p:cNvSpPr/>
          <p:nvPr/>
        </p:nvSpPr>
        <p:spPr bwMode="auto">
          <a:xfrm>
            <a:off x="7666271" y="6095263"/>
            <a:ext cx="165651" cy="125143"/>
          </a:xfrm>
          <a:prstGeom prst="star5">
            <a:avLst/>
          </a:prstGeom>
          <a:solidFill>
            <a:srgbClr val="0085B4"/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44933" indent="-244933" defTabSz="653156"/>
            <a:endParaRPr lang="en-AU" sz="857" dirty="0">
              <a:latin typeface="Helvetica" charset="0"/>
              <a:ea typeface="ＭＳ Ｐゴシック" charset="0"/>
            </a:endParaRPr>
          </a:p>
        </p:txBody>
      </p:sp>
      <p:pic>
        <p:nvPicPr>
          <p:cNvPr id="56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725144"/>
            <a:ext cx="574461" cy="72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0" name="Group 69"/>
          <p:cNvGrpSpPr/>
          <p:nvPr/>
        </p:nvGrpSpPr>
        <p:grpSpPr>
          <a:xfrm>
            <a:off x="396120" y="3120513"/>
            <a:ext cx="2169012" cy="1012705"/>
            <a:chOff x="1817209" y="1730604"/>
            <a:chExt cx="1622604" cy="935178"/>
          </a:xfrm>
        </p:grpSpPr>
        <p:sp>
          <p:nvSpPr>
            <p:cNvPr id="71" name="Rectangular Callout 70"/>
            <p:cNvSpPr/>
            <p:nvPr/>
          </p:nvSpPr>
          <p:spPr bwMode="auto">
            <a:xfrm>
              <a:off x="1817209" y="1797583"/>
              <a:ext cx="1622604" cy="820790"/>
            </a:xfrm>
            <a:prstGeom prst="wedgeRectCallout">
              <a:avLst>
                <a:gd name="adj1" fmla="val 155764"/>
                <a:gd name="adj2" fmla="val 148214"/>
              </a:avLst>
            </a:prstGeom>
            <a:solidFill>
              <a:srgbClr val="5B7F95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42907" indent="-342907" algn="ctr"/>
              <a:endParaRPr lang="en-US" sz="1000" dirty="0">
                <a:solidFill>
                  <a:srgbClr val="000000"/>
                </a:solidFill>
                <a:latin typeface="+mn-lt"/>
                <a:ea typeface="ＭＳ Ｐゴシック" charset="0"/>
              </a:endParaRPr>
            </a:p>
          </p:txBody>
        </p:sp>
        <p:sp>
          <p:nvSpPr>
            <p:cNvPr id="72" name="Content Placeholder 2"/>
            <p:cNvSpPr txBox="1">
              <a:spLocks/>
            </p:cNvSpPr>
            <p:nvPr/>
          </p:nvSpPr>
          <p:spPr bwMode="auto">
            <a:xfrm>
              <a:off x="1861952" y="1730604"/>
              <a:ext cx="1526412" cy="9351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61233" indent="0" algn="ctr"/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LR-ATFM delay is communicated to the flight </a:t>
              </a:r>
              <a:br>
                <a:rPr lang="en-AU" sz="1000" b="1" dirty="0">
                  <a:solidFill>
                    <a:schemeClr val="bg1"/>
                  </a:solidFill>
                  <a:latin typeface="+mn-lt"/>
                </a:rPr>
              </a:br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crew as an AF CTO for ARBEY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47591" y="4150694"/>
            <a:ext cx="2213572" cy="1012705"/>
            <a:chOff x="1783874" y="1738801"/>
            <a:chExt cx="1655939" cy="935178"/>
          </a:xfrm>
        </p:grpSpPr>
        <p:sp>
          <p:nvSpPr>
            <p:cNvPr id="66" name="Rectangular Callout 65"/>
            <p:cNvSpPr/>
            <p:nvPr/>
          </p:nvSpPr>
          <p:spPr bwMode="auto">
            <a:xfrm>
              <a:off x="1817209" y="1797583"/>
              <a:ext cx="1622604" cy="820790"/>
            </a:xfrm>
            <a:prstGeom prst="wedgeRectCallout">
              <a:avLst>
                <a:gd name="adj1" fmla="val 156701"/>
                <a:gd name="adj2" fmla="val 44434"/>
              </a:avLst>
            </a:prstGeom>
            <a:solidFill>
              <a:srgbClr val="5B7F95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42907" indent="-342907" algn="ctr"/>
              <a:endParaRPr lang="en-US" sz="1000" dirty="0">
                <a:solidFill>
                  <a:srgbClr val="000000"/>
                </a:solidFill>
                <a:latin typeface="+mn-lt"/>
                <a:ea typeface="ＭＳ Ｐゴシック" charset="0"/>
              </a:endParaRPr>
            </a:p>
          </p:txBody>
        </p:sp>
        <p:sp>
          <p:nvSpPr>
            <p:cNvPr id="67" name="Content Placeholder 2"/>
            <p:cNvSpPr txBox="1">
              <a:spLocks/>
            </p:cNvSpPr>
            <p:nvPr/>
          </p:nvSpPr>
          <p:spPr bwMode="auto">
            <a:xfrm>
              <a:off x="1783874" y="1738801"/>
              <a:ext cx="1633797" cy="9351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61233" indent="0" algn="ctr"/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Aircraft accepts AF CTO for </a:t>
              </a:r>
              <a:br>
                <a:rPr lang="en-AU" sz="1000" b="1" dirty="0">
                  <a:solidFill>
                    <a:schemeClr val="bg1"/>
                  </a:solidFill>
                  <a:latin typeface="+mn-lt"/>
                </a:rPr>
              </a:br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ARBEY and advises ATC of </a:t>
              </a:r>
              <a:br>
                <a:rPr lang="en-AU" sz="1000" b="1" dirty="0">
                  <a:solidFill>
                    <a:schemeClr val="bg1"/>
                  </a:solidFill>
                  <a:latin typeface="+mn-lt"/>
                </a:rPr>
              </a:br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revised cruise speed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94996" y="5229000"/>
            <a:ext cx="2169012" cy="1080320"/>
            <a:chOff x="1817209" y="1797583"/>
            <a:chExt cx="1622604" cy="824678"/>
          </a:xfrm>
        </p:grpSpPr>
        <p:sp>
          <p:nvSpPr>
            <p:cNvPr id="77" name="Rectangular Callout 76"/>
            <p:cNvSpPr/>
            <p:nvPr/>
          </p:nvSpPr>
          <p:spPr bwMode="auto">
            <a:xfrm>
              <a:off x="1817209" y="1797583"/>
              <a:ext cx="1622604" cy="820790"/>
            </a:xfrm>
            <a:prstGeom prst="wedgeRectCallout">
              <a:avLst>
                <a:gd name="adj1" fmla="val 277277"/>
                <a:gd name="adj2" fmla="val 53044"/>
              </a:avLst>
            </a:prstGeom>
            <a:solidFill>
              <a:srgbClr val="5B7F95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42907" indent="-342907" algn="ctr"/>
              <a:endParaRPr lang="en-US" sz="1000" dirty="0">
                <a:solidFill>
                  <a:srgbClr val="000000"/>
                </a:solidFill>
                <a:latin typeface="+mn-lt"/>
                <a:ea typeface="ＭＳ Ｐゴシック" charset="0"/>
              </a:endParaRPr>
            </a:p>
          </p:txBody>
        </p:sp>
        <p:sp>
          <p:nvSpPr>
            <p:cNvPr id="78" name="Content Placeholder 2"/>
            <p:cNvSpPr txBox="1">
              <a:spLocks/>
            </p:cNvSpPr>
            <p:nvPr/>
          </p:nvSpPr>
          <p:spPr bwMode="auto">
            <a:xfrm>
              <a:off x="1853480" y="1829738"/>
              <a:ext cx="1531841" cy="792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61233" indent="0" algn="ctr"/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Entering into the terminal arrivals airspace, LR-ATFM delay absorbed enroute is credited and offset against any airborne delay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92151" y="2093709"/>
            <a:ext cx="2177033" cy="880943"/>
            <a:chOff x="1817209" y="1797583"/>
            <a:chExt cx="1622604" cy="820790"/>
          </a:xfrm>
          <a:solidFill>
            <a:schemeClr val="accent1">
              <a:lumMod val="75000"/>
            </a:schemeClr>
          </a:solidFill>
        </p:grpSpPr>
        <p:sp>
          <p:nvSpPr>
            <p:cNvPr id="32" name="Rectangular Callout 31"/>
            <p:cNvSpPr/>
            <p:nvPr/>
          </p:nvSpPr>
          <p:spPr bwMode="auto">
            <a:xfrm>
              <a:off x="1817209" y="1797583"/>
              <a:ext cx="1622604" cy="820790"/>
            </a:xfrm>
            <a:prstGeom prst="wedgeRectCallout">
              <a:avLst>
                <a:gd name="adj1" fmla="val 28552"/>
                <a:gd name="adj2" fmla="val 41727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42907" indent="-342907" algn="ctr"/>
              <a:endParaRPr lang="en-US" sz="1000" dirty="0">
                <a:solidFill>
                  <a:srgbClr val="000000"/>
                </a:solidFill>
                <a:latin typeface="+mn-lt"/>
                <a:ea typeface="ＭＳ Ｐゴシック" charset="0"/>
              </a:endParaRPr>
            </a:p>
          </p:txBody>
        </p:sp>
        <p:sp>
          <p:nvSpPr>
            <p:cNvPr id="33" name="Content Placeholder 2"/>
            <p:cNvSpPr txBox="1">
              <a:spLocks/>
            </p:cNvSpPr>
            <p:nvPr/>
          </p:nvSpPr>
          <p:spPr bwMode="auto">
            <a:xfrm>
              <a:off x="1837567" y="1915697"/>
              <a:ext cx="1526412" cy="6040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61233" indent="0" algn="ctr"/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Identification of delay requirement based on </a:t>
              </a:r>
              <a:br>
                <a:rPr lang="en-AU" sz="1000" b="1" dirty="0">
                  <a:solidFill>
                    <a:schemeClr val="bg1"/>
                  </a:solidFill>
                  <a:latin typeface="+mn-lt"/>
                </a:rPr>
              </a:br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demand and capacity at the destination airport</a:t>
              </a:r>
            </a:p>
          </p:txBody>
        </p:sp>
      </p:grpSp>
      <p:sp>
        <p:nvSpPr>
          <p:cNvPr id="3" name="Down Arrow 2"/>
          <p:cNvSpPr/>
          <p:nvPr/>
        </p:nvSpPr>
        <p:spPr bwMode="auto">
          <a:xfrm>
            <a:off x="1331640" y="3004780"/>
            <a:ext cx="288032" cy="136187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it works – from the east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AU" dirty="0"/>
              <a:t>Long Range Air Traffic Flow Management</a:t>
            </a: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80" t="30228" r="9221" b="22844"/>
          <a:stretch/>
        </p:blipFill>
        <p:spPr>
          <a:xfrm>
            <a:off x="473430" y="1846079"/>
            <a:ext cx="4861826" cy="4903361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3942719" y="6023216"/>
            <a:ext cx="617211" cy="315556"/>
            <a:chOff x="9785176" y="8328992"/>
            <a:chExt cx="2155913" cy="1102235"/>
          </a:xfrm>
        </p:grpSpPr>
        <p:sp>
          <p:nvSpPr>
            <p:cNvPr id="47" name="Oval 46"/>
            <p:cNvSpPr/>
            <p:nvPr/>
          </p:nvSpPr>
          <p:spPr bwMode="auto">
            <a:xfrm>
              <a:off x="9785176" y="8328992"/>
              <a:ext cx="2155913" cy="1102235"/>
            </a:xfrm>
            <a:prstGeom prst="ellipse">
              <a:avLst/>
            </a:prstGeom>
            <a:solidFill>
              <a:schemeClr val="bg1">
                <a:lumMod val="85000"/>
                <a:alpha val="85000"/>
              </a:schemeClr>
            </a:solidFill>
            <a:ln w="9525" cap="flat" cmpd="sng">
              <a:noFill/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AU" sz="1680" dirty="0"/>
            </a:p>
          </p:txBody>
        </p:sp>
        <p:pic>
          <p:nvPicPr>
            <p:cNvPr id="48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7652" y="8524318"/>
              <a:ext cx="598519" cy="459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6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9845" y="8998809"/>
              <a:ext cx="1511054" cy="92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7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9134" y="8813386"/>
              <a:ext cx="445600" cy="2058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8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56843" y="8956936"/>
              <a:ext cx="471063" cy="3128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2" name="Freeform 51"/>
          <p:cNvSpPr/>
          <p:nvPr/>
        </p:nvSpPr>
        <p:spPr bwMode="auto">
          <a:xfrm flipH="1">
            <a:off x="4413132" y="3789040"/>
            <a:ext cx="1671035" cy="2215786"/>
          </a:xfrm>
          <a:custGeom>
            <a:avLst/>
            <a:gdLst>
              <a:gd name="connsiteX0" fmla="*/ 0 w 6491189"/>
              <a:gd name="connsiteY0" fmla="*/ 0 h 5612921"/>
              <a:gd name="connsiteX1" fmla="*/ 851139 w 6491189"/>
              <a:gd name="connsiteY1" fmla="*/ 690114 h 5612921"/>
              <a:gd name="connsiteX2" fmla="*/ 2104845 w 6491189"/>
              <a:gd name="connsiteY2" fmla="*/ 3439065 h 5612921"/>
              <a:gd name="connsiteX3" fmla="*/ 4635260 w 6491189"/>
              <a:gd name="connsiteY3" fmla="*/ 4595004 h 5612921"/>
              <a:gd name="connsiteX4" fmla="*/ 6257026 w 6491189"/>
              <a:gd name="connsiteY4" fmla="*/ 5239110 h 5612921"/>
              <a:gd name="connsiteX5" fmla="*/ 6446807 w 6491189"/>
              <a:gd name="connsiteY5" fmla="*/ 5612921 h 5612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91189" h="5612921">
                <a:moveTo>
                  <a:pt x="0" y="0"/>
                </a:moveTo>
                <a:cubicBezTo>
                  <a:pt x="250165" y="58468"/>
                  <a:pt x="500331" y="116936"/>
                  <a:pt x="851139" y="690114"/>
                </a:cubicBezTo>
                <a:cubicBezTo>
                  <a:pt x="1201947" y="1263292"/>
                  <a:pt x="1474158" y="2788250"/>
                  <a:pt x="2104845" y="3439065"/>
                </a:cubicBezTo>
                <a:cubicBezTo>
                  <a:pt x="2735532" y="4089880"/>
                  <a:pt x="3943230" y="4294997"/>
                  <a:pt x="4635260" y="4595004"/>
                </a:cubicBezTo>
                <a:cubicBezTo>
                  <a:pt x="5327290" y="4895012"/>
                  <a:pt x="5955101" y="5069457"/>
                  <a:pt x="6257026" y="5239110"/>
                </a:cubicBezTo>
                <a:cubicBezTo>
                  <a:pt x="6558951" y="5408763"/>
                  <a:pt x="6502879" y="5510842"/>
                  <a:pt x="6446807" y="5612921"/>
                </a:cubicBezTo>
              </a:path>
            </a:pathLst>
          </a:custGeom>
          <a:noFill/>
          <a:ln w="22225" cap="flat" cmpd="sng">
            <a:solidFill>
              <a:srgbClr val="0085B4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42907" indent="-342907" defTabSz="914418"/>
            <a:endParaRPr lang="en-AU" sz="857" dirty="0">
              <a:latin typeface="Helvetica" charset="0"/>
              <a:ea typeface="ＭＳ Ｐゴシック" charset="0"/>
            </a:endParaRPr>
          </a:p>
        </p:txBody>
      </p:sp>
      <p:sp>
        <p:nvSpPr>
          <p:cNvPr id="53" name="Freeform 52"/>
          <p:cNvSpPr/>
          <p:nvPr/>
        </p:nvSpPr>
        <p:spPr bwMode="auto">
          <a:xfrm>
            <a:off x="509978" y="4363433"/>
            <a:ext cx="4863655" cy="2472906"/>
          </a:xfrm>
          <a:custGeom>
            <a:avLst/>
            <a:gdLst>
              <a:gd name="connsiteX0" fmla="*/ 5509404 w 6809117"/>
              <a:gd name="connsiteY0" fmla="*/ 3462068 h 3462068"/>
              <a:gd name="connsiteX1" fmla="*/ 6809117 w 6809117"/>
              <a:gd name="connsiteY1" fmla="*/ 1920815 h 3462068"/>
              <a:gd name="connsiteX2" fmla="*/ 5871713 w 6809117"/>
              <a:gd name="connsiteY2" fmla="*/ 483079 h 3462068"/>
              <a:gd name="connsiteX3" fmla="*/ 5451894 w 6809117"/>
              <a:gd name="connsiteY3" fmla="*/ 345057 h 3462068"/>
              <a:gd name="connsiteX4" fmla="*/ 4543245 w 6809117"/>
              <a:gd name="connsiteY4" fmla="*/ 293298 h 3462068"/>
              <a:gd name="connsiteX5" fmla="*/ 3784121 w 6809117"/>
              <a:gd name="connsiteY5" fmla="*/ 655608 h 3462068"/>
              <a:gd name="connsiteX6" fmla="*/ 2185359 w 6809117"/>
              <a:gd name="connsiteY6" fmla="*/ 598098 h 3462068"/>
              <a:gd name="connsiteX7" fmla="*/ 736121 w 6809117"/>
              <a:gd name="connsiteY7" fmla="*/ 0 h 3462068"/>
              <a:gd name="connsiteX8" fmla="*/ 0 w 6809117"/>
              <a:gd name="connsiteY8" fmla="*/ 28755 h 3462068"/>
              <a:gd name="connsiteX9" fmla="*/ 0 w 6809117"/>
              <a:gd name="connsiteY9" fmla="*/ 3421811 h 3462068"/>
              <a:gd name="connsiteX10" fmla="*/ 23004 w 6809117"/>
              <a:gd name="connsiteY10" fmla="*/ 3381555 h 3462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09117" h="3462068">
                <a:moveTo>
                  <a:pt x="5509404" y="3462068"/>
                </a:moveTo>
                <a:lnTo>
                  <a:pt x="6809117" y="1920815"/>
                </a:lnTo>
                <a:lnTo>
                  <a:pt x="5871713" y="483079"/>
                </a:lnTo>
                <a:lnTo>
                  <a:pt x="5451894" y="345057"/>
                </a:lnTo>
                <a:lnTo>
                  <a:pt x="4543245" y="293298"/>
                </a:lnTo>
                <a:lnTo>
                  <a:pt x="3784121" y="655608"/>
                </a:lnTo>
                <a:lnTo>
                  <a:pt x="2185359" y="598098"/>
                </a:lnTo>
                <a:lnTo>
                  <a:pt x="736121" y="0"/>
                </a:lnTo>
                <a:lnTo>
                  <a:pt x="0" y="28755"/>
                </a:lnTo>
                <a:lnTo>
                  <a:pt x="0" y="3421811"/>
                </a:lnTo>
                <a:lnTo>
                  <a:pt x="23004" y="3381555"/>
                </a:lnTo>
              </a:path>
            </a:pathLst>
          </a:custGeom>
          <a:noFill/>
          <a:ln>
            <a:solidFill>
              <a:schemeClr val="tx1"/>
            </a:solidFill>
            <a:prstDash val="sysDot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44933" indent="-244933" defTabSz="653156"/>
            <a:endParaRPr lang="en-AU" sz="857" dirty="0">
              <a:latin typeface="Helvetica" charset="0"/>
              <a:ea typeface="ＭＳ Ｐゴシック" charset="0"/>
            </a:endParaRPr>
          </a:p>
        </p:txBody>
      </p:sp>
      <p:sp>
        <p:nvSpPr>
          <p:cNvPr id="54" name="TextBox 53"/>
          <p:cNvSpPr txBox="1"/>
          <p:nvPr/>
        </p:nvSpPr>
        <p:spPr bwMode="auto">
          <a:xfrm>
            <a:off x="4116827" y="5894687"/>
            <a:ext cx="720080" cy="19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64286" tIns="33429" rIns="64286" bIns="33429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AU" sz="857" b="1" dirty="0">
                <a:solidFill>
                  <a:srgbClr val="0085B4"/>
                </a:solidFill>
                <a:latin typeface="Arial"/>
              </a:rPr>
              <a:t>BOREE</a:t>
            </a:r>
          </a:p>
        </p:txBody>
      </p:sp>
      <p:sp>
        <p:nvSpPr>
          <p:cNvPr id="55" name="5-Point Star 54"/>
          <p:cNvSpPr/>
          <p:nvPr/>
        </p:nvSpPr>
        <p:spPr bwMode="auto">
          <a:xfrm>
            <a:off x="4247482" y="6027142"/>
            <a:ext cx="165651" cy="125143"/>
          </a:xfrm>
          <a:prstGeom prst="star5">
            <a:avLst/>
          </a:prstGeom>
          <a:solidFill>
            <a:srgbClr val="0085B4"/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244933" indent="-244933" defTabSz="653156"/>
            <a:endParaRPr lang="en-AU" sz="857" dirty="0">
              <a:latin typeface="Helvetica" charset="0"/>
              <a:ea typeface="ＭＳ Ｐゴシック" charset="0"/>
            </a:endParaRPr>
          </a:p>
        </p:txBody>
      </p:sp>
      <p:pic>
        <p:nvPicPr>
          <p:cNvPr id="56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96936" y="3437538"/>
            <a:ext cx="574461" cy="72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0" name="Group 69"/>
          <p:cNvGrpSpPr/>
          <p:nvPr/>
        </p:nvGrpSpPr>
        <p:grpSpPr>
          <a:xfrm flipH="1">
            <a:off x="6723466" y="3709850"/>
            <a:ext cx="2169012" cy="608494"/>
            <a:chOff x="1817209" y="1730603"/>
            <a:chExt cx="1622604" cy="935178"/>
          </a:xfrm>
        </p:grpSpPr>
        <p:sp>
          <p:nvSpPr>
            <p:cNvPr id="71" name="Rectangular Callout 70"/>
            <p:cNvSpPr/>
            <p:nvPr/>
          </p:nvSpPr>
          <p:spPr bwMode="auto">
            <a:xfrm>
              <a:off x="1817209" y="1797583"/>
              <a:ext cx="1622604" cy="820789"/>
            </a:xfrm>
            <a:prstGeom prst="wedgeRectCallout">
              <a:avLst>
                <a:gd name="adj1" fmla="val 118045"/>
                <a:gd name="adj2" fmla="val 233924"/>
              </a:avLst>
            </a:prstGeom>
            <a:solidFill>
              <a:srgbClr val="5B7F95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42907" indent="-342907" algn="ctr"/>
              <a:endParaRPr lang="en-US" sz="1000" dirty="0">
                <a:solidFill>
                  <a:srgbClr val="000000"/>
                </a:solidFill>
                <a:latin typeface="+mn-lt"/>
                <a:ea typeface="ＭＳ Ｐゴシック" charset="0"/>
              </a:endParaRPr>
            </a:p>
          </p:txBody>
        </p:sp>
        <p:sp>
          <p:nvSpPr>
            <p:cNvPr id="72" name="Content Placeholder 2"/>
            <p:cNvSpPr txBox="1">
              <a:spLocks/>
            </p:cNvSpPr>
            <p:nvPr/>
          </p:nvSpPr>
          <p:spPr bwMode="auto">
            <a:xfrm>
              <a:off x="1861952" y="1730603"/>
              <a:ext cx="1526412" cy="9351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61233" indent="0" algn="ctr"/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Once in the Australian FIR, ATC advises AF CTO for MARLN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 flipH="1">
            <a:off x="6715445" y="4365104"/>
            <a:ext cx="2213572" cy="864096"/>
            <a:chOff x="1783874" y="1738801"/>
            <a:chExt cx="1655939" cy="935178"/>
          </a:xfrm>
        </p:grpSpPr>
        <p:sp>
          <p:nvSpPr>
            <p:cNvPr id="66" name="Rectangular Callout 65"/>
            <p:cNvSpPr/>
            <p:nvPr/>
          </p:nvSpPr>
          <p:spPr bwMode="auto">
            <a:xfrm>
              <a:off x="1817209" y="1797582"/>
              <a:ext cx="1622604" cy="820791"/>
            </a:xfrm>
            <a:prstGeom prst="wedgeRectCallout">
              <a:avLst>
                <a:gd name="adj1" fmla="val 115283"/>
                <a:gd name="adj2" fmla="val 96190"/>
              </a:avLst>
            </a:prstGeom>
            <a:solidFill>
              <a:srgbClr val="5B7F95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42907" indent="-342907" algn="ctr"/>
              <a:endParaRPr lang="en-US" sz="1000" dirty="0">
                <a:solidFill>
                  <a:srgbClr val="000000"/>
                </a:solidFill>
                <a:latin typeface="+mn-lt"/>
                <a:ea typeface="ＭＳ Ｐゴシック" charset="0"/>
              </a:endParaRPr>
            </a:p>
          </p:txBody>
        </p:sp>
        <p:sp>
          <p:nvSpPr>
            <p:cNvPr id="67" name="Content Placeholder 2"/>
            <p:cNvSpPr txBox="1">
              <a:spLocks/>
            </p:cNvSpPr>
            <p:nvPr/>
          </p:nvSpPr>
          <p:spPr bwMode="auto">
            <a:xfrm>
              <a:off x="1783874" y="1738801"/>
              <a:ext cx="1633797" cy="9351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61233" indent="0" algn="ctr"/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Aircraft accepts AF CTO for </a:t>
              </a:r>
              <a:br>
                <a:rPr lang="en-AU" sz="1000" b="1" dirty="0">
                  <a:solidFill>
                    <a:schemeClr val="bg1"/>
                  </a:solidFill>
                  <a:latin typeface="+mn-lt"/>
                </a:rPr>
              </a:br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BOREE and advises ATC of </a:t>
              </a:r>
              <a:br>
                <a:rPr lang="en-AU" sz="1000" b="1" dirty="0">
                  <a:solidFill>
                    <a:schemeClr val="bg1"/>
                  </a:solidFill>
                  <a:latin typeface="+mn-lt"/>
                </a:rPr>
              </a:br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revised cruise speed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 flipH="1">
            <a:off x="6712394" y="5355403"/>
            <a:ext cx="2169012" cy="1078568"/>
            <a:chOff x="1840912" y="1775158"/>
            <a:chExt cx="1622604" cy="823340"/>
          </a:xfrm>
        </p:grpSpPr>
        <p:sp>
          <p:nvSpPr>
            <p:cNvPr id="77" name="Rectangular Callout 76"/>
            <p:cNvSpPr/>
            <p:nvPr/>
          </p:nvSpPr>
          <p:spPr bwMode="auto">
            <a:xfrm>
              <a:off x="1840912" y="1775158"/>
              <a:ext cx="1622604" cy="820790"/>
            </a:xfrm>
            <a:prstGeom prst="wedgeRectCallout">
              <a:avLst>
                <a:gd name="adj1" fmla="val 160050"/>
                <a:gd name="adj2" fmla="val 26188"/>
              </a:avLst>
            </a:prstGeom>
            <a:solidFill>
              <a:srgbClr val="5B7F95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42907" indent="-342907" algn="ctr"/>
              <a:endParaRPr lang="en-US" sz="1000" dirty="0">
                <a:solidFill>
                  <a:srgbClr val="000000"/>
                </a:solidFill>
                <a:latin typeface="+mn-lt"/>
                <a:ea typeface="ＭＳ Ｐゴシック" charset="0"/>
              </a:endParaRPr>
            </a:p>
          </p:txBody>
        </p:sp>
        <p:sp>
          <p:nvSpPr>
            <p:cNvPr id="78" name="Content Placeholder 2"/>
            <p:cNvSpPr txBox="1">
              <a:spLocks/>
            </p:cNvSpPr>
            <p:nvPr/>
          </p:nvSpPr>
          <p:spPr bwMode="auto">
            <a:xfrm>
              <a:off x="1906662" y="1805975"/>
              <a:ext cx="1531841" cy="792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61233" indent="0" algn="ctr"/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Entering into the terminal arrivals airspace, LR-ATFM delay absorbed enroute is credited and offset against any airborne delay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 flipH="1">
            <a:off x="6740261" y="1683961"/>
            <a:ext cx="2177033" cy="880943"/>
            <a:chOff x="1817209" y="1797583"/>
            <a:chExt cx="1622604" cy="820790"/>
          </a:xfrm>
          <a:solidFill>
            <a:schemeClr val="accent1">
              <a:lumMod val="75000"/>
            </a:schemeClr>
          </a:solidFill>
        </p:grpSpPr>
        <p:sp>
          <p:nvSpPr>
            <p:cNvPr id="32" name="Rectangular Callout 31"/>
            <p:cNvSpPr/>
            <p:nvPr/>
          </p:nvSpPr>
          <p:spPr bwMode="auto">
            <a:xfrm>
              <a:off x="1817209" y="1797583"/>
              <a:ext cx="1622604" cy="820790"/>
            </a:xfrm>
            <a:prstGeom prst="wedgeRectCallout">
              <a:avLst>
                <a:gd name="adj1" fmla="val 28552"/>
                <a:gd name="adj2" fmla="val 41727"/>
              </a:avLst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42907" indent="-342907" algn="ctr"/>
              <a:endParaRPr lang="en-US" sz="1000" dirty="0">
                <a:solidFill>
                  <a:srgbClr val="000000"/>
                </a:solidFill>
                <a:latin typeface="+mn-lt"/>
                <a:ea typeface="ＭＳ Ｐゴシック" charset="0"/>
              </a:endParaRPr>
            </a:p>
          </p:txBody>
        </p:sp>
        <p:sp>
          <p:nvSpPr>
            <p:cNvPr id="33" name="Content Placeholder 2"/>
            <p:cNvSpPr txBox="1">
              <a:spLocks/>
            </p:cNvSpPr>
            <p:nvPr/>
          </p:nvSpPr>
          <p:spPr bwMode="auto">
            <a:xfrm>
              <a:off x="1863372" y="1892368"/>
              <a:ext cx="1526412" cy="7109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61233" indent="0" algn="ctr"/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Flight is assigned an arrival slot by Harmony with potential delay required based on demand </a:t>
              </a:r>
              <a:br>
                <a:rPr lang="en-AU" sz="1000" b="1" dirty="0">
                  <a:solidFill>
                    <a:schemeClr val="bg1"/>
                  </a:solidFill>
                  <a:latin typeface="+mn-lt"/>
                </a:rPr>
              </a:br>
              <a:r>
                <a:rPr lang="en-AU" sz="1000" b="1" dirty="0">
                  <a:solidFill>
                    <a:schemeClr val="bg1"/>
                  </a:solidFill>
                  <a:latin typeface="+mn-lt"/>
                </a:rPr>
                <a:t>and capacity at the destination airport</a:t>
              </a:r>
            </a:p>
          </p:txBody>
        </p:sp>
      </p:grpSp>
      <p:pic>
        <p:nvPicPr>
          <p:cNvPr id="29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93806" y="5107534"/>
            <a:ext cx="574461" cy="721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3" name="Group 42"/>
          <p:cNvGrpSpPr/>
          <p:nvPr/>
        </p:nvGrpSpPr>
        <p:grpSpPr>
          <a:xfrm flipH="1">
            <a:off x="6729003" y="2710843"/>
            <a:ext cx="2169012" cy="990147"/>
            <a:chOff x="1829209" y="1789747"/>
            <a:chExt cx="1622604" cy="935178"/>
          </a:xfrm>
        </p:grpSpPr>
        <p:sp>
          <p:nvSpPr>
            <p:cNvPr id="44" name="Rectangular Callout 43"/>
            <p:cNvSpPr/>
            <p:nvPr/>
          </p:nvSpPr>
          <p:spPr bwMode="auto">
            <a:xfrm>
              <a:off x="1829209" y="1842143"/>
              <a:ext cx="1622604" cy="820789"/>
            </a:xfrm>
            <a:prstGeom prst="wedgeRectCallout">
              <a:avLst>
                <a:gd name="adj1" fmla="val 71819"/>
                <a:gd name="adj2" fmla="val 55024"/>
              </a:avLst>
            </a:prstGeom>
            <a:solidFill>
              <a:srgbClr val="5B7F95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342907" indent="-342907" algn="ctr"/>
              <a:endParaRPr lang="en-US" sz="1000" dirty="0">
                <a:solidFill>
                  <a:srgbClr val="000000"/>
                </a:solidFill>
                <a:latin typeface="+mn-lt"/>
                <a:ea typeface="ＭＳ Ｐゴシック" charset="0"/>
              </a:endParaRPr>
            </a:p>
          </p:txBody>
        </p:sp>
        <p:sp>
          <p:nvSpPr>
            <p:cNvPr id="57" name="Content Placeholder 2"/>
            <p:cNvSpPr txBox="1">
              <a:spLocks/>
            </p:cNvSpPr>
            <p:nvPr/>
          </p:nvSpPr>
          <p:spPr bwMode="auto">
            <a:xfrm>
              <a:off x="1861952" y="1789747"/>
              <a:ext cx="1526412" cy="9351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  <a:ext uri="{FAA26D3D-D897-4be2-8F04-BA451C77F1D7}">
                <ma14:placeholderFlag xmlns="" xmlns:ma14="http://schemas.microsoft.com/office/mac/drawingml/2011/main" val="1"/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>
              <a:lvl1pPr marL="342900" indent="-3429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  <a:cs typeface="+mn-cs"/>
                </a:defRPr>
              </a:lvl1pPr>
              <a:lvl2pPr marL="742950" indent="-28575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2pPr>
              <a:lvl3pPr marL="1143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3pPr>
              <a:lvl4pPr marL="1600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4pPr>
              <a:lvl5pPr marL="20574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/>
                  <a:ea typeface="MS PGothic" panose="020B0600070205080204" pitchFamily="34" charset="-128"/>
                </a:defRPr>
              </a:lvl5pPr>
              <a:lvl6pPr marL="25146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marL="29718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marL="34290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marL="3886200" indent="-228600" algn="l" rtl="0" eaLnBrk="1" fontAlgn="base" hangingPunct="1"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marL="61233" indent="0" algn="ctr"/>
              <a:r>
                <a:rPr lang="en-AU" sz="1000" b="1" dirty="0">
                  <a:solidFill>
                    <a:schemeClr val="bg1"/>
                  </a:solidFill>
                </a:rPr>
                <a:t>AOCs (if agreeable) can see allocated AF CTO  via a Harmony web browser and can pass on to their aircraft</a:t>
              </a:r>
              <a:br>
                <a:rPr lang="en-AU" sz="1000" b="1" dirty="0">
                  <a:solidFill>
                    <a:schemeClr val="bg1"/>
                  </a:solidFill>
                </a:rPr>
              </a:br>
              <a:r>
                <a:rPr lang="en-AU" sz="1000" b="1" dirty="0">
                  <a:solidFill>
                    <a:schemeClr val="bg1"/>
                  </a:solidFill>
                </a:rPr>
                <a:t> via datalink</a:t>
              </a:r>
            </a:p>
          </p:txBody>
        </p:sp>
      </p:grpSp>
      <p:sp>
        <p:nvSpPr>
          <p:cNvPr id="58" name="Down Arrow 57"/>
          <p:cNvSpPr/>
          <p:nvPr/>
        </p:nvSpPr>
        <p:spPr bwMode="auto">
          <a:xfrm>
            <a:off x="7690016" y="2588967"/>
            <a:ext cx="288032" cy="136187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50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Anticipated benefits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AU" dirty="0"/>
              <a:t>Long Range Air Traffic Flow Management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459076" y="2179116"/>
            <a:ext cx="5569307" cy="4011874"/>
          </a:xfrm>
          <a:prstGeom prst="rightArrow">
            <a:avLst>
              <a:gd name="adj1" fmla="val 65513"/>
              <a:gd name="adj2" fmla="val 37133"/>
            </a:avLst>
          </a:prstGeom>
          <a:solidFill>
            <a:srgbClr val="5B9BD5">
              <a:alpha val="25000"/>
            </a:srgbClr>
          </a:solidFill>
          <a:ln w="12700" cap="flat" cmpd="sng" algn="ctr">
            <a:gradFill>
              <a:gsLst>
                <a:gs pos="0">
                  <a:srgbClr val="5B9BD5">
                    <a:lumMod val="5000"/>
                    <a:lumOff val="95000"/>
                  </a:srgbClr>
                </a:gs>
                <a:gs pos="74000">
                  <a:srgbClr val="5B9BD5">
                    <a:lumMod val="45000"/>
                    <a:lumOff val="55000"/>
                  </a:srgbClr>
                </a:gs>
                <a:gs pos="83000">
                  <a:srgbClr val="5B9BD5">
                    <a:lumMod val="45000"/>
                    <a:lumOff val="55000"/>
                  </a:srgbClr>
                </a:gs>
                <a:gs pos="100000">
                  <a:srgbClr val="5B9BD5">
                    <a:lumMod val="30000"/>
                    <a:lumOff val="70000"/>
                  </a:srgbClr>
                </a:gs>
              </a:gsLst>
              <a:lin ang="5400000" scaled="1"/>
            </a:gradFill>
            <a:prstDash val="solid"/>
            <a:miter lim="800000"/>
          </a:ln>
          <a:effectLst>
            <a:softEdge rad="31750"/>
          </a:effectLst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 sz="2000" dirty="0"/>
          </a:p>
        </p:txBody>
      </p:sp>
      <p:sp>
        <p:nvSpPr>
          <p:cNvPr id="7" name="Text Box 2"/>
          <p:cNvSpPr txBox="1"/>
          <p:nvPr/>
        </p:nvSpPr>
        <p:spPr>
          <a:xfrm>
            <a:off x="1331640" y="3936063"/>
            <a:ext cx="1003391" cy="411226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143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Long Range ATFM</a:t>
            </a:r>
            <a:endParaRPr lang="en-AU" sz="1143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 Box 293"/>
          <p:cNvSpPr txBox="1"/>
          <p:nvPr/>
        </p:nvSpPr>
        <p:spPr>
          <a:xfrm>
            <a:off x="2502711" y="3251749"/>
            <a:ext cx="1315158" cy="593994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Early provision </a:t>
            </a:r>
            <a:b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anticipated </a:t>
            </a:r>
            <a:b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landing time</a:t>
            </a:r>
            <a:endParaRPr lang="en-AU" sz="171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 Box 294"/>
          <p:cNvSpPr txBox="1"/>
          <p:nvPr/>
        </p:nvSpPr>
        <p:spPr>
          <a:xfrm>
            <a:off x="2468661" y="4418949"/>
            <a:ext cx="1383259" cy="712791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Expanded demand and capacity management</a:t>
            </a:r>
            <a:endParaRPr lang="en-AU" sz="171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 Box 306"/>
          <p:cNvSpPr txBox="1"/>
          <p:nvPr/>
        </p:nvSpPr>
        <p:spPr>
          <a:xfrm>
            <a:off x="5367890" y="3638057"/>
            <a:ext cx="1148326" cy="520886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Reduced controller workload</a:t>
            </a:r>
            <a:endParaRPr lang="en-AU" sz="171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490104" y="3603111"/>
            <a:ext cx="635976" cy="448334"/>
            <a:chOff x="4707449" y="361950"/>
            <a:chExt cx="543369" cy="467302"/>
          </a:xfrm>
        </p:grpSpPr>
        <p:sp>
          <p:nvSpPr>
            <p:cNvPr id="46" name="Oval 45"/>
            <p:cNvSpPr/>
            <p:nvPr/>
          </p:nvSpPr>
          <p:spPr>
            <a:xfrm>
              <a:off x="4742933" y="361950"/>
              <a:ext cx="467252" cy="467302"/>
            </a:xfrm>
            <a:prstGeom prst="ellipse">
              <a:avLst/>
            </a:prstGeom>
            <a:solidFill>
              <a:srgbClr val="00B0F0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 sz="2286" dirty="0"/>
            </a:p>
          </p:txBody>
        </p:sp>
        <p:sp>
          <p:nvSpPr>
            <p:cNvPr id="47" name="Text Box 309"/>
            <p:cNvSpPr txBox="1"/>
            <p:nvPr/>
          </p:nvSpPr>
          <p:spPr>
            <a:xfrm>
              <a:off x="4707449" y="494195"/>
              <a:ext cx="543369" cy="2286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786" dirty="0">
                  <a:solidFill>
                    <a:srgbClr val="FFFFFF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Safety</a:t>
              </a:r>
              <a:endParaRPr lang="en-AU" sz="1714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6" name="Text Box 310"/>
          <p:cNvSpPr txBox="1"/>
          <p:nvPr/>
        </p:nvSpPr>
        <p:spPr>
          <a:xfrm>
            <a:off x="5367890" y="4359930"/>
            <a:ext cx="1148326" cy="50261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Reduced </a:t>
            </a:r>
            <a:b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tactical delay</a:t>
            </a:r>
            <a:endParaRPr lang="en-AU" sz="171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714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AU" sz="171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311"/>
          <p:cNvSpPr txBox="1"/>
          <p:nvPr/>
        </p:nvSpPr>
        <p:spPr>
          <a:xfrm>
            <a:off x="5479383" y="3003410"/>
            <a:ext cx="925341" cy="50261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Reduced </a:t>
            </a:r>
            <a:b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fuel burn</a:t>
            </a:r>
            <a:endParaRPr lang="en-AU" sz="171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714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AU" sz="171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490104" y="2972242"/>
            <a:ext cx="635976" cy="448334"/>
            <a:chOff x="4801689" y="2276475"/>
            <a:chExt cx="543369" cy="467302"/>
          </a:xfrm>
        </p:grpSpPr>
        <p:sp>
          <p:nvSpPr>
            <p:cNvPr id="44" name="Oval 43"/>
            <p:cNvSpPr/>
            <p:nvPr/>
          </p:nvSpPr>
          <p:spPr>
            <a:xfrm>
              <a:off x="4838173" y="2276475"/>
              <a:ext cx="467252" cy="467302"/>
            </a:xfrm>
            <a:prstGeom prst="ellipse">
              <a:avLst/>
            </a:prstGeom>
            <a:solidFill>
              <a:srgbClr val="00B0F0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 sz="2286" dirty="0"/>
            </a:p>
          </p:txBody>
        </p:sp>
        <p:sp>
          <p:nvSpPr>
            <p:cNvPr id="45" name="Text Box 315"/>
            <p:cNvSpPr txBox="1"/>
            <p:nvPr/>
          </p:nvSpPr>
          <p:spPr>
            <a:xfrm>
              <a:off x="4801689" y="2402971"/>
              <a:ext cx="543369" cy="2286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786" dirty="0">
                  <a:solidFill>
                    <a:srgbClr val="FFFFFF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Efficiency</a:t>
              </a:r>
              <a:endParaRPr lang="en-AU" sz="1714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0" name="Text Box 319"/>
          <p:cNvSpPr txBox="1"/>
          <p:nvPr/>
        </p:nvSpPr>
        <p:spPr>
          <a:xfrm>
            <a:off x="1345704" y="2494785"/>
            <a:ext cx="1114370" cy="301566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286" b="1" i="1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Capability</a:t>
            </a:r>
            <a:endParaRPr lang="en-A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 Box 320"/>
          <p:cNvSpPr txBox="1"/>
          <p:nvPr/>
        </p:nvSpPr>
        <p:spPr>
          <a:xfrm>
            <a:off x="2692092" y="2436287"/>
            <a:ext cx="1114370" cy="394067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286" b="1" i="1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Service Improvement</a:t>
            </a:r>
            <a:endParaRPr lang="en-A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321"/>
          <p:cNvSpPr txBox="1"/>
          <p:nvPr/>
        </p:nvSpPr>
        <p:spPr>
          <a:xfrm>
            <a:off x="4038480" y="2502267"/>
            <a:ext cx="1114370" cy="301566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286" b="1" i="1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Outcome</a:t>
            </a:r>
            <a:endParaRPr lang="en-A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 Box 322"/>
          <p:cNvSpPr txBox="1"/>
          <p:nvPr/>
        </p:nvSpPr>
        <p:spPr>
          <a:xfrm>
            <a:off x="5384868" y="2482359"/>
            <a:ext cx="1114370" cy="301566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286" b="1" i="1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Benefit</a:t>
            </a:r>
            <a:endParaRPr lang="en-A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Text Box 323"/>
          <p:cNvSpPr txBox="1"/>
          <p:nvPr/>
        </p:nvSpPr>
        <p:spPr>
          <a:xfrm>
            <a:off x="5421110" y="4879755"/>
            <a:ext cx="1041886" cy="50261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65314" tIns="32657" rIns="65314" bIns="3265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Reduced </a:t>
            </a:r>
            <a:b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143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GDP delay</a:t>
            </a:r>
            <a:endParaRPr lang="en-AU" sz="171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490104" y="4878439"/>
            <a:ext cx="635976" cy="448334"/>
            <a:chOff x="4805860" y="2276475"/>
            <a:chExt cx="543369" cy="467302"/>
          </a:xfrm>
        </p:grpSpPr>
        <p:sp>
          <p:nvSpPr>
            <p:cNvPr id="40" name="Oval 39"/>
            <p:cNvSpPr/>
            <p:nvPr/>
          </p:nvSpPr>
          <p:spPr>
            <a:xfrm>
              <a:off x="4838173" y="2276475"/>
              <a:ext cx="467252" cy="467302"/>
            </a:xfrm>
            <a:prstGeom prst="ellipse">
              <a:avLst/>
            </a:prstGeom>
            <a:solidFill>
              <a:srgbClr val="00B0F0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 sz="2286" dirty="0"/>
            </a:p>
          </p:txBody>
        </p:sp>
        <p:sp>
          <p:nvSpPr>
            <p:cNvPr id="41" name="Text Box 326"/>
            <p:cNvSpPr txBox="1"/>
            <p:nvPr/>
          </p:nvSpPr>
          <p:spPr>
            <a:xfrm>
              <a:off x="4805860" y="2409394"/>
              <a:ext cx="543369" cy="2286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786" dirty="0">
                  <a:solidFill>
                    <a:srgbClr val="FFFFFF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Efficiency</a:t>
              </a:r>
              <a:endParaRPr lang="en-AU" sz="1714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490104" y="4243040"/>
            <a:ext cx="635976" cy="448334"/>
            <a:chOff x="4803425" y="2276475"/>
            <a:chExt cx="543369" cy="467302"/>
          </a:xfrm>
        </p:grpSpPr>
        <p:sp>
          <p:nvSpPr>
            <p:cNvPr id="38" name="Oval 37"/>
            <p:cNvSpPr/>
            <p:nvPr/>
          </p:nvSpPr>
          <p:spPr>
            <a:xfrm>
              <a:off x="4838173" y="2276475"/>
              <a:ext cx="467252" cy="467302"/>
            </a:xfrm>
            <a:prstGeom prst="ellipse">
              <a:avLst/>
            </a:prstGeom>
            <a:solidFill>
              <a:srgbClr val="00B0F0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 sz="2286" dirty="0"/>
            </a:p>
          </p:txBody>
        </p:sp>
        <p:sp>
          <p:nvSpPr>
            <p:cNvPr id="39" name="Text Box 331"/>
            <p:cNvSpPr txBox="1"/>
            <p:nvPr/>
          </p:nvSpPr>
          <p:spPr>
            <a:xfrm>
              <a:off x="4803425" y="2410235"/>
              <a:ext cx="543369" cy="2286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786" dirty="0">
                  <a:solidFill>
                    <a:srgbClr val="FFFFFF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Efficiency</a:t>
              </a:r>
              <a:endParaRPr lang="en-AU" sz="1714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27" name="Curved Connector 26"/>
          <p:cNvCxnSpPr>
            <a:stCxn id="7" idx="0"/>
            <a:endCxn id="8" idx="1"/>
          </p:cNvCxnSpPr>
          <p:nvPr/>
        </p:nvCxnSpPr>
        <p:spPr>
          <a:xfrm rot="5400000" flipH="1" flipV="1">
            <a:off x="1974365" y="3407718"/>
            <a:ext cx="387317" cy="669375"/>
          </a:xfrm>
          <a:prstGeom prst="curvedConnector2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8" name="Curved Connector 27"/>
          <p:cNvCxnSpPr>
            <a:stCxn id="7" idx="2"/>
            <a:endCxn id="9" idx="1"/>
          </p:cNvCxnSpPr>
          <p:nvPr/>
        </p:nvCxnSpPr>
        <p:spPr>
          <a:xfrm rot="16200000" flipH="1">
            <a:off x="1936970" y="4243654"/>
            <a:ext cx="428056" cy="635325"/>
          </a:xfrm>
          <a:prstGeom prst="curvedConnector2">
            <a:avLst/>
          </a:prstGeom>
          <a:noFill/>
          <a:ln w="6350" cap="flat" cmpd="sng" algn="ctr">
            <a:solidFill>
              <a:srgbClr val="5B9BD5"/>
            </a:solidFill>
            <a:prstDash val="solid"/>
            <a:miter lim="800000"/>
            <a:tailEnd type="triangle"/>
          </a:ln>
          <a:effectLst/>
        </p:spPr>
      </p:cxnSp>
      <p:grpSp>
        <p:nvGrpSpPr>
          <p:cNvPr id="56" name="Group 55"/>
          <p:cNvGrpSpPr/>
          <p:nvPr/>
        </p:nvGrpSpPr>
        <p:grpSpPr>
          <a:xfrm>
            <a:off x="3827857" y="3037851"/>
            <a:ext cx="1656184" cy="2255908"/>
            <a:chOff x="3707904" y="2847575"/>
            <a:chExt cx="1656184" cy="2255908"/>
          </a:xfrm>
        </p:grpSpPr>
        <p:sp>
          <p:nvSpPr>
            <p:cNvPr id="10" name="Text Box 302"/>
            <p:cNvSpPr txBox="1"/>
            <p:nvPr/>
          </p:nvSpPr>
          <p:spPr>
            <a:xfrm>
              <a:off x="3747797" y="2871121"/>
              <a:ext cx="1213680" cy="444623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43" dirty="0"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Predictability of operations</a:t>
              </a:r>
              <a:endParaRPr lang="en-AU" sz="1714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 Box 303"/>
            <p:cNvSpPr txBox="1"/>
            <p:nvPr/>
          </p:nvSpPr>
          <p:spPr>
            <a:xfrm>
              <a:off x="3707904" y="4664646"/>
              <a:ext cx="1293467" cy="43883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43" dirty="0"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Equity in allocating network delay</a:t>
              </a:r>
              <a:endParaRPr lang="en-AU" sz="1714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Text Box 304"/>
            <p:cNvSpPr txBox="1"/>
            <p:nvPr/>
          </p:nvSpPr>
          <p:spPr>
            <a:xfrm>
              <a:off x="3707904" y="3364363"/>
              <a:ext cx="1293467" cy="789912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43" dirty="0"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Orderly flow into tactical arrival management environment</a:t>
              </a:r>
              <a:endParaRPr lang="en-AU" sz="1714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Text Box 305"/>
            <p:cNvSpPr txBox="1"/>
            <p:nvPr/>
          </p:nvSpPr>
          <p:spPr>
            <a:xfrm>
              <a:off x="3707904" y="4202894"/>
              <a:ext cx="1293467" cy="413133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1143" dirty="0"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Improved network performance</a:t>
              </a:r>
              <a:endParaRPr lang="en-AU" sz="1714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29" name="Picture 28"/>
            <p:cNvPicPr/>
            <p:nvPr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5652" y="2847575"/>
              <a:ext cx="276520" cy="236130"/>
            </a:xfrm>
            <a:prstGeom prst="rect">
              <a:avLst/>
            </a:prstGeom>
          </p:spPr>
        </p:pic>
        <p:pic>
          <p:nvPicPr>
            <p:cNvPr id="30" name="Picture 29"/>
            <p:cNvPicPr/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9678" y="4135138"/>
              <a:ext cx="308469" cy="252806"/>
            </a:xfrm>
            <a:prstGeom prst="rect">
              <a:avLst/>
            </a:prstGeom>
          </p:spPr>
        </p:pic>
        <p:pic>
          <p:nvPicPr>
            <p:cNvPr id="31" name="Picture 30"/>
            <p:cNvPicPr/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3736" y="4784698"/>
              <a:ext cx="380352" cy="242061"/>
            </a:xfrm>
            <a:prstGeom prst="rect">
              <a:avLst/>
            </a:prstGeom>
          </p:spPr>
        </p:pic>
        <p:grpSp>
          <p:nvGrpSpPr>
            <p:cNvPr id="55" name="Group 54"/>
            <p:cNvGrpSpPr/>
            <p:nvPr/>
          </p:nvGrpSpPr>
          <p:grpSpPr>
            <a:xfrm>
              <a:off x="5037669" y="3480458"/>
              <a:ext cx="272486" cy="257927"/>
              <a:chOff x="5003893" y="3550243"/>
              <a:chExt cx="272486" cy="257927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>
                <a:off x="5012532" y="3550243"/>
                <a:ext cx="199906" cy="126304"/>
              </a:xfrm>
              <a:prstGeom prst="straightConnector1">
                <a:avLst/>
              </a:prstGeom>
              <a:noFill/>
              <a:ln w="31750" cap="flat" cmpd="sng" algn="ctr">
                <a:solidFill>
                  <a:srgbClr val="2A2A82"/>
                </a:solidFill>
                <a:prstDash val="solid"/>
                <a:miter lim="800000"/>
                <a:tailEnd type="triangle"/>
              </a:ln>
              <a:effectLst/>
            </p:spPr>
          </p:cxnSp>
          <p:cxnSp>
            <p:nvCxnSpPr>
              <p:cNvPr id="33" name="Straight Arrow Connector 32"/>
              <p:cNvCxnSpPr/>
              <p:nvPr/>
            </p:nvCxnSpPr>
            <p:spPr>
              <a:xfrm flipV="1">
                <a:off x="5003893" y="3698043"/>
                <a:ext cx="208545" cy="110127"/>
              </a:xfrm>
              <a:prstGeom prst="straightConnector1">
                <a:avLst/>
              </a:prstGeom>
              <a:noFill/>
              <a:ln w="31750" cap="flat" cmpd="sng" algn="ctr">
                <a:solidFill>
                  <a:srgbClr val="2A2A82"/>
                </a:solidFill>
                <a:prstDash val="solid"/>
                <a:miter lim="800000"/>
                <a:tailEnd type="triangle"/>
              </a:ln>
              <a:effectLst/>
            </p:spPr>
          </p:cxnSp>
          <p:sp>
            <p:nvSpPr>
              <p:cNvPr id="34" name="Oval 33"/>
              <p:cNvSpPr/>
              <p:nvPr/>
            </p:nvSpPr>
            <p:spPr>
              <a:xfrm>
                <a:off x="5222868" y="3663164"/>
                <a:ext cx="53511" cy="43863"/>
              </a:xfrm>
              <a:prstGeom prst="ellipse">
                <a:avLst/>
              </a:prstGeom>
              <a:solidFill>
                <a:srgbClr val="2A2A82"/>
              </a:solidFill>
              <a:ln w="12700" cap="flat" cmpd="sng" algn="ctr">
                <a:solidFill>
                  <a:srgbClr val="2A2A82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65314" tIns="32657" rIns="65314" bIns="32657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AU" sz="2000" dirty="0"/>
              </a:p>
            </p:txBody>
          </p:sp>
        </p:grpSp>
      </p:grpSp>
      <p:grpSp>
        <p:nvGrpSpPr>
          <p:cNvPr id="51" name="Group 50"/>
          <p:cNvGrpSpPr/>
          <p:nvPr/>
        </p:nvGrpSpPr>
        <p:grpSpPr>
          <a:xfrm>
            <a:off x="7163739" y="2972242"/>
            <a:ext cx="728116" cy="448334"/>
            <a:chOff x="6984860" y="2781149"/>
            <a:chExt cx="728116" cy="448334"/>
          </a:xfrm>
        </p:grpSpPr>
        <p:sp>
          <p:nvSpPr>
            <p:cNvPr id="49" name="Oval 48"/>
            <p:cNvSpPr/>
            <p:nvPr/>
          </p:nvSpPr>
          <p:spPr>
            <a:xfrm>
              <a:off x="7009823" y="2781149"/>
              <a:ext cx="673035" cy="448334"/>
            </a:xfrm>
            <a:prstGeom prst="ellipse">
              <a:avLst/>
            </a:prstGeom>
            <a:solidFill>
              <a:srgbClr val="00B0F0"/>
            </a:solidFill>
            <a:ln w="12700" cap="flat" cmpd="sng" algn="ctr">
              <a:solidFill>
                <a:schemeClr val="bg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 sz="2286" dirty="0"/>
            </a:p>
          </p:txBody>
        </p:sp>
        <p:sp>
          <p:nvSpPr>
            <p:cNvPr id="50" name="Text Box 315"/>
            <p:cNvSpPr txBox="1"/>
            <p:nvPr/>
          </p:nvSpPr>
          <p:spPr>
            <a:xfrm>
              <a:off x="6984860" y="2907515"/>
              <a:ext cx="728116" cy="219321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800" dirty="0">
                  <a:solidFill>
                    <a:srgbClr val="FFFFFF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Environment</a:t>
              </a:r>
              <a:endParaRPr lang="en-AU" sz="8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163739" y="3603111"/>
            <a:ext cx="635976" cy="448334"/>
            <a:chOff x="4811393" y="2276475"/>
            <a:chExt cx="543369" cy="467302"/>
          </a:xfrm>
        </p:grpSpPr>
        <p:sp>
          <p:nvSpPr>
            <p:cNvPr id="53" name="Oval 52"/>
            <p:cNvSpPr/>
            <p:nvPr/>
          </p:nvSpPr>
          <p:spPr>
            <a:xfrm>
              <a:off x="4838173" y="2276475"/>
              <a:ext cx="467252" cy="467302"/>
            </a:xfrm>
            <a:prstGeom prst="ellipse">
              <a:avLst/>
            </a:prstGeom>
            <a:solidFill>
              <a:srgbClr val="00B0F0"/>
            </a:solidFill>
            <a:ln w="1270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65314" tIns="32657" rIns="65314" bIns="32657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 sz="2286" dirty="0"/>
            </a:p>
          </p:txBody>
        </p:sp>
        <p:sp>
          <p:nvSpPr>
            <p:cNvPr id="54" name="Text Box 315"/>
            <p:cNvSpPr txBox="1"/>
            <p:nvPr/>
          </p:nvSpPr>
          <p:spPr>
            <a:xfrm>
              <a:off x="4811393" y="2410169"/>
              <a:ext cx="543369" cy="22860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65314" tIns="32657" rIns="65314" bIns="32657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US" sz="786" dirty="0">
                  <a:solidFill>
                    <a:srgbClr val="FFFFFF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Efficiency</a:t>
              </a:r>
              <a:endParaRPr lang="en-AU" sz="1714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5056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Timeline &amp;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26578" indent="-326578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rgbClr val="000000"/>
                </a:solidFill>
              </a:rPr>
              <a:t>Business Case approved by the Airservices Board – December 2018</a:t>
            </a:r>
          </a:p>
          <a:p>
            <a:pPr marL="326578" indent="-326578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rgbClr val="000000"/>
                </a:solidFill>
              </a:rPr>
              <a:t>Detailed design underway based on Concept of Operations</a:t>
            </a:r>
          </a:p>
          <a:p>
            <a:pPr marL="326578" indent="-326578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sz="1800" dirty="0">
                <a:solidFill>
                  <a:srgbClr val="000000"/>
                </a:solidFill>
              </a:rPr>
              <a:t>Project team in place &amp; implementation planning underway</a:t>
            </a:r>
          </a:p>
          <a:p>
            <a:pPr lvl="1">
              <a:lnSpc>
                <a:spcPct val="150000"/>
              </a:lnSpc>
              <a:spcBef>
                <a:spcPct val="50000"/>
              </a:spcBef>
            </a:pPr>
            <a:endParaRPr lang="en-AU" sz="1143" dirty="0"/>
          </a:p>
          <a:p>
            <a:pPr marL="661320" lvl="1" indent="-204111"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sz="1143" dirty="0"/>
          </a:p>
          <a:p>
            <a:pPr marL="204111" indent="-20411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sz="1429" dirty="0"/>
          </a:p>
          <a:p>
            <a:pPr marL="204111" indent="-204111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sz="1429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AU" dirty="0"/>
              <a:t>Long Range Air Traffic Flow Management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083" y="3789040"/>
            <a:ext cx="7741036" cy="180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278626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_template">
  <a:themeElements>
    <a:clrScheme name="powerpoint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  <a:ea typeface="ＭＳ Ｐゴシック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lIns="90000" tIns="46800" rIns="90000" bIns="46800">
        <a:spAutoFit/>
      </a:bodyPr>
      <a:lstStyle>
        <a:defPPr>
          <a:spcBef>
            <a:spcPct val="50000"/>
          </a:spcBef>
          <a:defRPr sz="1800" dirty="0">
            <a:latin typeface="Arial"/>
          </a:defRPr>
        </a:defPPr>
      </a:lstStyle>
    </a:txDef>
  </a:objectDefaults>
  <a:extraClrSchemeLst>
    <a:extraClrScheme>
      <a:clrScheme name="powerpoin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irservices powerpoint template WIn" id="{AFFE2621-E9AF-40BE-93F3-174EBE7F4897}" vid="{9C42F165-8E23-4F53-AA14-50E2B8676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Airservices powerpoint template</Template>
  <TotalTime>1716</TotalTime>
  <Words>417</Words>
  <Application>Microsoft Office PowerPoint</Application>
  <PresentationFormat>On-screen Show (4:3)</PresentationFormat>
  <Paragraphs>71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Helvetica</vt:lpstr>
      <vt:lpstr>Times New Roman</vt:lpstr>
      <vt:lpstr>Wingdings</vt:lpstr>
      <vt:lpstr>powerpoint_template</vt:lpstr>
      <vt:lpstr>Long Range Air Traffic Flow Management (LR-ATFM)</vt:lpstr>
      <vt:lpstr>The case for change</vt:lpstr>
      <vt:lpstr>How it works – from the west</vt:lpstr>
      <vt:lpstr>How it works – from the east</vt:lpstr>
      <vt:lpstr>Anticipated benefits</vt:lpstr>
      <vt:lpstr>Timeline &amp; next steps</vt:lpstr>
    </vt:vector>
  </TitlesOfParts>
  <Manager/>
  <Company>Air Services Australia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SEMAP 2016 Review</dc:title>
  <dc:subject/>
  <dc:creator>De Olim, Armando</dc:creator>
  <cp:keywords/>
  <dc:description/>
  <cp:lastModifiedBy>Backscheider, Richard A (FAA)</cp:lastModifiedBy>
  <cp:revision>124</cp:revision>
  <dcterms:created xsi:type="dcterms:W3CDTF">2016-12-12T04:34:28Z</dcterms:created>
  <dcterms:modified xsi:type="dcterms:W3CDTF">2025-07-01T17:52:04Z</dcterms:modified>
  <cp:category/>
</cp:coreProperties>
</file>