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337" r:id="rId3"/>
    <p:sldId id="355" r:id="rId4"/>
    <p:sldId id="346" r:id="rId5"/>
    <p:sldId id="363" r:id="rId6"/>
    <p:sldId id="338" r:id="rId7"/>
    <p:sldId id="362" r:id="rId8"/>
    <p:sldId id="370" r:id="rId9"/>
    <p:sldId id="342" r:id="rId10"/>
    <p:sldId id="343" r:id="rId11"/>
    <p:sldId id="360" r:id="rId12"/>
    <p:sldId id="366" r:id="rId13"/>
    <p:sldId id="367" r:id="rId14"/>
    <p:sldId id="361" r:id="rId15"/>
    <p:sldId id="353" r:id="rId16"/>
    <p:sldId id="354" r:id="rId17"/>
    <p:sldId id="350" r:id="rId18"/>
    <p:sldId id="352" r:id="rId19"/>
    <p:sldId id="327" r:id="rId20"/>
    <p:sldId id="328" r:id="rId21"/>
    <p:sldId id="292" r:id="rId22"/>
    <p:sldId id="369" r:id="rId23"/>
    <p:sldId id="359" r:id="rId24"/>
    <p:sldId id="368" r:id="rId25"/>
    <p:sldId id="296" r:id="rId26"/>
    <p:sldId id="365" r:id="rId27"/>
    <p:sldId id="364" r:id="rId2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37"/>
            <p14:sldId id="355"/>
            <p14:sldId id="346"/>
            <p14:sldId id="363"/>
            <p14:sldId id="338"/>
            <p14:sldId id="362"/>
            <p14:sldId id="370"/>
            <p14:sldId id="342"/>
            <p14:sldId id="343"/>
            <p14:sldId id="360"/>
            <p14:sldId id="366"/>
            <p14:sldId id="367"/>
            <p14:sldId id="361"/>
            <p14:sldId id="353"/>
            <p14:sldId id="354"/>
            <p14:sldId id="350"/>
            <p14:sldId id="352"/>
            <p14:sldId id="327"/>
            <p14:sldId id="328"/>
            <p14:sldId id="292"/>
            <p14:sldId id="369"/>
            <p14:sldId id="359"/>
            <p14:sldId id="368"/>
            <p14:sldId id="296"/>
            <p14:sldId id="365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FF00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94717" autoAdjust="0"/>
  </p:normalViewPr>
  <p:slideViewPr>
    <p:cSldViewPr snapToGrid="0">
      <p:cViewPr varScale="1">
        <p:scale>
          <a:sx n="51" d="100"/>
          <a:sy n="51" d="100"/>
        </p:scale>
        <p:origin x="1507" y="43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Aircraft Type Distribution in KZAK - Jan, 2019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'Type-Nov2018'!$B$37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'Type-Nov2018'!$A$38:$A$48</c:f>
              <c:strCache>
                <c:ptCount val="11"/>
                <c:pt idx="0">
                  <c:v>B77x</c:v>
                </c:pt>
                <c:pt idx="1">
                  <c:v>B73x</c:v>
                </c:pt>
                <c:pt idx="2">
                  <c:v>B78x</c:v>
                </c:pt>
                <c:pt idx="3">
                  <c:v>A33x</c:v>
                </c:pt>
                <c:pt idx="4">
                  <c:v>B75x</c:v>
                </c:pt>
                <c:pt idx="5">
                  <c:v>B76x</c:v>
                </c:pt>
                <c:pt idx="6">
                  <c:v>B74x</c:v>
                </c:pt>
                <c:pt idx="7">
                  <c:v>A32x</c:v>
                </c:pt>
                <c:pt idx="8">
                  <c:v>A35x</c:v>
                </c:pt>
                <c:pt idx="9">
                  <c:v>A38x</c:v>
                </c:pt>
                <c:pt idx="10">
                  <c:v>A34x</c:v>
                </c:pt>
              </c:strCache>
            </c:strRef>
          </c:cat>
          <c:val>
            <c:numRef>
              <c:f>'Type-Nov2018'!$B$38:$B$48</c:f>
              <c:numCache>
                <c:formatCode>General</c:formatCode>
                <c:ptCount val="11"/>
                <c:pt idx="0">
                  <c:v>5731</c:v>
                </c:pt>
                <c:pt idx="1">
                  <c:v>4532</c:v>
                </c:pt>
                <c:pt idx="2">
                  <c:v>3666</c:v>
                </c:pt>
                <c:pt idx="3">
                  <c:v>2827</c:v>
                </c:pt>
                <c:pt idx="4">
                  <c:v>1393</c:v>
                </c:pt>
                <c:pt idx="5">
                  <c:v>1243</c:v>
                </c:pt>
                <c:pt idx="6">
                  <c:v>1126</c:v>
                </c:pt>
                <c:pt idx="7">
                  <c:v>761</c:v>
                </c:pt>
                <c:pt idx="8">
                  <c:v>718</c:v>
                </c:pt>
                <c:pt idx="9">
                  <c:v>581</c:v>
                </c:pt>
                <c:pt idx="1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4-4AD8-860D-7D30A2EEB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973992"/>
        <c:axId val="363974320"/>
      </c:barChart>
      <c:catAx>
        <c:axId val="36397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974320"/>
        <c:crosses val="autoZero"/>
        <c:auto val="1"/>
        <c:lblAlgn val="ctr"/>
        <c:lblOffset val="100"/>
        <c:noMultiLvlLbl val="0"/>
      </c:catAx>
      <c:valAx>
        <c:axId val="36397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973992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Table!$B$1</c:f>
              <c:strCache>
                <c:ptCount val="1"/>
                <c:pt idx="0">
                  <c:v>PBCS Eligible Flight%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51817911803620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18-43EC-B221-E7703498F487}"/>
                </c:ext>
              </c:extLst>
            </c:dLbl>
            <c:dLbl>
              <c:idx val="1"/>
              <c:layout>
                <c:manualLayout>
                  <c:x val="0"/>
                  <c:y val="-0.107947227125103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8-43EC-B221-E7703498F487}"/>
                </c:ext>
              </c:extLst>
            </c:dLbl>
            <c:dLbl>
              <c:idx val="2"/>
              <c:layout>
                <c:manualLayout>
                  <c:x val="-1.4681892521379205E-3"/>
                  <c:y val="-0.18507780687709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18-43EC-B221-E7703498F487}"/>
                </c:ext>
              </c:extLst>
            </c:dLbl>
            <c:dLbl>
              <c:idx val="3"/>
              <c:layout>
                <c:manualLayout>
                  <c:x val="-1.4681892521379205E-3"/>
                  <c:y val="-0.182030004835478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18-43EC-B221-E7703498F487}"/>
                </c:ext>
              </c:extLst>
            </c:dLbl>
            <c:dLbl>
              <c:idx val="4"/>
              <c:layout>
                <c:manualLayout>
                  <c:x val="-1.4681892521379205E-3"/>
                  <c:y val="-0.107270770355601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18-43EC-B221-E7703498F487}"/>
                </c:ext>
              </c:extLst>
            </c:dLbl>
            <c:dLbl>
              <c:idx val="5"/>
              <c:layout>
                <c:manualLayout>
                  <c:x val="-1.0766596805699702E-16"/>
                  <c:y val="-0.222880628098799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8-43EC-B221-E7703498F487}"/>
                </c:ext>
              </c:extLst>
            </c:dLbl>
            <c:dLbl>
              <c:idx val="6"/>
              <c:layout>
                <c:manualLayout>
                  <c:x val="0"/>
                  <c:y val="-0.152018473344048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18-43EC-B221-E7703498F487}"/>
                </c:ext>
              </c:extLst>
            </c:dLbl>
            <c:dLbl>
              <c:idx val="7"/>
              <c:layout>
                <c:manualLayout>
                  <c:x val="1.0766596805699702E-16"/>
                  <c:y val="-3.3203616676197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18-43EC-B221-E7703498F487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Table!$A$2:$A$11</c:f>
              <c:strCache>
                <c:ptCount val="8"/>
                <c:pt idx="0">
                  <c:v>ALL   </c:v>
                </c:pt>
                <c:pt idx="1">
                  <c:v>CEP   </c:v>
                </c:pt>
                <c:pt idx="2">
                  <c:v>PACOTS</c:v>
                </c:pt>
                <c:pt idx="3">
                  <c:v>SOPAC </c:v>
                </c:pt>
                <c:pt idx="4">
                  <c:v>JPGUAM</c:v>
                </c:pt>
                <c:pt idx="5">
                  <c:v>JPHAWA</c:v>
                </c:pt>
                <c:pt idx="6">
                  <c:v>AUNZJP</c:v>
                </c:pt>
                <c:pt idx="7">
                  <c:v>OTHER </c:v>
                </c:pt>
              </c:strCache>
            </c:strRef>
          </c:cat>
          <c:val>
            <c:numRef>
              <c:f>Table!$B$2:$B$11</c:f>
              <c:numCache>
                <c:formatCode>0.0%</c:formatCode>
                <c:ptCount val="8"/>
                <c:pt idx="0">
                  <c:v>-0.61117518902986001</c:v>
                </c:pt>
                <c:pt idx="1">
                  <c:v>-0.40432345876701398</c:v>
                </c:pt>
                <c:pt idx="2">
                  <c:v>-0.76107863473505599</c:v>
                </c:pt>
                <c:pt idx="3">
                  <c:v>-0.73892215568862296</c:v>
                </c:pt>
                <c:pt idx="4">
                  <c:v>-0.40217391304347799</c:v>
                </c:pt>
                <c:pt idx="5">
                  <c:v>-0.93147590361445798</c:v>
                </c:pt>
                <c:pt idx="6">
                  <c:v>-0.61045987376014399</c:v>
                </c:pt>
                <c:pt idx="7">
                  <c:v>-7.6576576576576599E-2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18-43EC-B221-E7703498F487}"/>
            </c:ext>
          </c:extLst>
        </c:ser>
        <c:ser>
          <c:idx val="1"/>
          <c:order val="1"/>
          <c:tx>
            <c:strRef>
              <c:f>Table!$C$1</c:f>
              <c:strCache>
                <c:ptCount val="1"/>
                <c:pt idx="0">
                  <c:v>Total Traffic%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18-43EC-B221-E7703498F487}"/>
                </c:ext>
              </c:extLst>
            </c:dLbl>
            <c:dLbl>
              <c:idx val="1"/>
              <c:layout>
                <c:manualLayout>
                  <c:x val="-5.3832984028498508E-17"/>
                  <c:y val="-0.10014924138155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18-43EC-B221-E7703498F487}"/>
                </c:ext>
              </c:extLst>
            </c:dLbl>
            <c:dLbl>
              <c:idx val="2"/>
              <c:layout>
                <c:manualLayout>
                  <c:x val="-5.3832984028498508E-17"/>
                  <c:y val="-7.80747176235403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18-43EC-B221-E7703498F487}"/>
                </c:ext>
              </c:extLst>
            </c:dLbl>
            <c:dLbl>
              <c:idx val="3"/>
              <c:layout>
                <c:manualLayout>
                  <c:x val="0"/>
                  <c:y val="-3.95608435637521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18-43EC-B221-E7703498F487}"/>
                </c:ext>
              </c:extLst>
            </c:dLbl>
            <c:dLbl>
              <c:idx val="4"/>
              <c:layout>
                <c:manualLayout>
                  <c:x val="0"/>
                  <c:y val="-3.61989666138371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18-43EC-B221-E7703498F487}"/>
                </c:ext>
              </c:extLst>
            </c:dLbl>
            <c:dLbl>
              <c:idx val="5"/>
              <c:layout>
                <c:manualLayout>
                  <c:x val="2.936378504275841E-3"/>
                  <c:y val="-3.37989241419815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418-43EC-B221-E7703498F487}"/>
                </c:ext>
              </c:extLst>
            </c:dLbl>
            <c:dLbl>
              <c:idx val="6"/>
              <c:layout>
                <c:manualLayout>
                  <c:x val="2.936378504275841E-3"/>
                  <c:y val="-3.3861898552529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18-43EC-B221-E7703498F487}"/>
                </c:ext>
              </c:extLst>
            </c:dLbl>
            <c:dLbl>
              <c:idx val="7"/>
              <c:layout>
                <c:manualLayout>
                  <c:x val="0"/>
                  <c:y val="-2.25300120894925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418-43EC-B221-E7703498F487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Table!$A$2:$A$11</c:f>
              <c:strCache>
                <c:ptCount val="8"/>
                <c:pt idx="0">
                  <c:v>ALL   </c:v>
                </c:pt>
                <c:pt idx="1">
                  <c:v>CEP   </c:v>
                </c:pt>
                <c:pt idx="2">
                  <c:v>PACOTS</c:v>
                </c:pt>
                <c:pt idx="3">
                  <c:v>SOPAC </c:v>
                </c:pt>
                <c:pt idx="4">
                  <c:v>JPGUAM</c:v>
                </c:pt>
                <c:pt idx="5">
                  <c:v>JPHAWA</c:v>
                </c:pt>
                <c:pt idx="6">
                  <c:v>AUNZJP</c:v>
                </c:pt>
                <c:pt idx="7">
                  <c:v>OTHER </c:v>
                </c:pt>
              </c:strCache>
            </c:strRef>
          </c:cat>
          <c:val>
            <c:numRef>
              <c:f>Table!$C$2:$C$11</c:f>
              <c:numCache>
                <c:formatCode>0.00%</c:formatCode>
                <c:ptCount val="8"/>
                <c:pt idx="0">
                  <c:v>1</c:v>
                </c:pt>
                <c:pt idx="1">
                  <c:v>0.37830247555648</c:v>
                </c:pt>
                <c:pt idx="2">
                  <c:v>0.278812148949449</c:v>
                </c:pt>
                <c:pt idx="3">
                  <c:v>9.0076971083836097E-2</c:v>
                </c:pt>
                <c:pt idx="4">
                  <c:v>7.9259413355523195E-2</c:v>
                </c:pt>
                <c:pt idx="5">
                  <c:v>7.0418140212190602E-2</c:v>
                </c:pt>
                <c:pt idx="6">
                  <c:v>5.9600582483877701E-2</c:v>
                </c:pt>
                <c:pt idx="7">
                  <c:v>1.9346785937174999E-2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418-43EC-B221-E7703498F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52406040"/>
        <c:axId val="252406368"/>
      </c:barChart>
      <c:catAx>
        <c:axId val="25240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406368"/>
        <c:crosses val="autoZero"/>
        <c:auto val="1"/>
        <c:lblAlgn val="ctr"/>
        <c:lblOffset val="0"/>
        <c:noMultiLvlLbl val="0"/>
      </c:catAx>
      <c:valAx>
        <c:axId val="252406368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406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bg1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DARP Requests vs Clearances: Nov2011</a:t>
            </a:r>
            <a:r>
              <a:rPr lang="en-US" baseline="0"/>
              <a:t> - Jan2019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Tables!$B$1</c:f>
              <c:strCache>
                <c:ptCount val="1"/>
                <c:pt idx="0">
                  <c:v>DARP Requests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Tables!$A$2:$A$88</c:f>
              <c:numCache>
                <c:formatCode>mmm\-yy</c:formatCode>
                <c:ptCount val="87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41072</c:v>
                </c:pt>
                <c:pt idx="8">
                  <c:v>41102</c:v>
                </c:pt>
                <c:pt idx="9">
                  <c:v>41133</c:v>
                </c:pt>
                <c:pt idx="10">
                  <c:v>41164</c:v>
                </c:pt>
                <c:pt idx="11">
                  <c:v>41194</c:v>
                </c:pt>
                <c:pt idx="12">
                  <c:v>41225</c:v>
                </c:pt>
                <c:pt idx="13">
                  <c:v>41255</c:v>
                </c:pt>
                <c:pt idx="14">
                  <c:v>41286</c:v>
                </c:pt>
                <c:pt idx="15">
                  <c:v>41317</c:v>
                </c:pt>
                <c:pt idx="16">
                  <c:v>41345</c:v>
                </c:pt>
                <c:pt idx="17">
                  <c:v>41376</c:v>
                </c:pt>
                <c:pt idx="18">
                  <c:v>41406</c:v>
                </c:pt>
                <c:pt idx="19">
                  <c:v>41438</c:v>
                </c:pt>
                <c:pt idx="20">
                  <c:v>41468</c:v>
                </c:pt>
                <c:pt idx="21">
                  <c:v>41499</c:v>
                </c:pt>
                <c:pt idx="22">
                  <c:v>41530</c:v>
                </c:pt>
                <c:pt idx="23">
                  <c:v>41560</c:v>
                </c:pt>
                <c:pt idx="24">
                  <c:v>41591</c:v>
                </c:pt>
                <c:pt idx="25">
                  <c:v>41621</c:v>
                </c:pt>
                <c:pt idx="26">
                  <c:v>41652</c:v>
                </c:pt>
                <c:pt idx="27">
                  <c:v>41683</c:v>
                </c:pt>
                <c:pt idx="28">
                  <c:v>41711</c:v>
                </c:pt>
                <c:pt idx="29">
                  <c:v>41742</c:v>
                </c:pt>
                <c:pt idx="30">
                  <c:v>41772</c:v>
                </c:pt>
                <c:pt idx="31">
                  <c:v>41803</c:v>
                </c:pt>
                <c:pt idx="32">
                  <c:v>41833</c:v>
                </c:pt>
                <c:pt idx="33">
                  <c:v>41864</c:v>
                </c:pt>
                <c:pt idx="34">
                  <c:v>41895</c:v>
                </c:pt>
                <c:pt idx="35">
                  <c:v>41925</c:v>
                </c:pt>
                <c:pt idx="36">
                  <c:v>41956</c:v>
                </c:pt>
                <c:pt idx="37">
                  <c:v>41986</c:v>
                </c:pt>
                <c:pt idx="38">
                  <c:v>42017</c:v>
                </c:pt>
                <c:pt idx="39">
                  <c:v>42048</c:v>
                </c:pt>
                <c:pt idx="40">
                  <c:v>42076</c:v>
                </c:pt>
                <c:pt idx="41">
                  <c:v>42107</c:v>
                </c:pt>
                <c:pt idx="42">
                  <c:v>42137</c:v>
                </c:pt>
                <c:pt idx="43">
                  <c:v>42168</c:v>
                </c:pt>
                <c:pt idx="44">
                  <c:v>42198</c:v>
                </c:pt>
                <c:pt idx="45">
                  <c:v>42229</c:v>
                </c:pt>
                <c:pt idx="46">
                  <c:v>42260</c:v>
                </c:pt>
                <c:pt idx="47">
                  <c:v>42290</c:v>
                </c:pt>
                <c:pt idx="48">
                  <c:v>42321</c:v>
                </c:pt>
                <c:pt idx="49">
                  <c:v>42351</c:v>
                </c:pt>
                <c:pt idx="50">
                  <c:v>42382</c:v>
                </c:pt>
                <c:pt idx="51">
                  <c:v>42413</c:v>
                </c:pt>
                <c:pt idx="52">
                  <c:v>42442</c:v>
                </c:pt>
                <c:pt idx="53">
                  <c:v>42473</c:v>
                </c:pt>
                <c:pt idx="54">
                  <c:v>42503</c:v>
                </c:pt>
                <c:pt idx="55">
                  <c:v>42534</c:v>
                </c:pt>
                <c:pt idx="56">
                  <c:v>42564</c:v>
                </c:pt>
                <c:pt idx="57">
                  <c:v>42595</c:v>
                </c:pt>
                <c:pt idx="58">
                  <c:v>42626</c:v>
                </c:pt>
                <c:pt idx="59">
                  <c:v>42656</c:v>
                </c:pt>
                <c:pt idx="60">
                  <c:v>42687</c:v>
                </c:pt>
                <c:pt idx="61">
                  <c:v>42717</c:v>
                </c:pt>
                <c:pt idx="62">
                  <c:v>42748</c:v>
                </c:pt>
                <c:pt idx="63">
                  <c:v>42779</c:v>
                </c:pt>
                <c:pt idx="64">
                  <c:v>42807</c:v>
                </c:pt>
                <c:pt idx="65">
                  <c:v>42838</c:v>
                </c:pt>
                <c:pt idx="66">
                  <c:v>42868</c:v>
                </c:pt>
                <c:pt idx="67">
                  <c:v>42899</c:v>
                </c:pt>
                <c:pt idx="68">
                  <c:v>42929</c:v>
                </c:pt>
                <c:pt idx="69">
                  <c:v>42960</c:v>
                </c:pt>
                <c:pt idx="70">
                  <c:v>42991</c:v>
                </c:pt>
                <c:pt idx="71">
                  <c:v>43021</c:v>
                </c:pt>
                <c:pt idx="72">
                  <c:v>43052</c:v>
                </c:pt>
                <c:pt idx="73">
                  <c:v>43082</c:v>
                </c:pt>
                <c:pt idx="74">
                  <c:v>43113</c:v>
                </c:pt>
                <c:pt idx="75">
                  <c:v>43144</c:v>
                </c:pt>
                <c:pt idx="76">
                  <c:v>43172</c:v>
                </c:pt>
                <c:pt idx="77">
                  <c:v>43203</c:v>
                </c:pt>
                <c:pt idx="78">
                  <c:v>43233</c:v>
                </c:pt>
                <c:pt idx="79">
                  <c:v>43264</c:v>
                </c:pt>
                <c:pt idx="80">
                  <c:v>43294</c:v>
                </c:pt>
                <c:pt idx="81">
                  <c:v>43325</c:v>
                </c:pt>
                <c:pt idx="82">
                  <c:v>43356</c:v>
                </c:pt>
                <c:pt idx="83">
                  <c:v>43386</c:v>
                </c:pt>
                <c:pt idx="84">
                  <c:v>43417</c:v>
                </c:pt>
                <c:pt idx="85">
                  <c:v>43447</c:v>
                </c:pt>
                <c:pt idx="86">
                  <c:v>43478</c:v>
                </c:pt>
              </c:numCache>
            </c:numRef>
          </c:cat>
          <c:val>
            <c:numRef>
              <c:f>Tables!$B$2:$B$88</c:f>
              <c:numCache>
                <c:formatCode>General</c:formatCode>
                <c:ptCount val="87"/>
                <c:pt idx="0">
                  <c:v>23</c:v>
                </c:pt>
                <c:pt idx="1">
                  <c:v>28</c:v>
                </c:pt>
                <c:pt idx="2">
                  <c:v>42</c:v>
                </c:pt>
                <c:pt idx="3">
                  <c:v>44</c:v>
                </c:pt>
                <c:pt idx="4">
                  <c:v>40</c:v>
                </c:pt>
                <c:pt idx="5">
                  <c:v>27</c:v>
                </c:pt>
                <c:pt idx="6">
                  <c:v>37</c:v>
                </c:pt>
                <c:pt idx="7">
                  <c:v>23</c:v>
                </c:pt>
                <c:pt idx="8">
                  <c:v>30</c:v>
                </c:pt>
                <c:pt idx="9">
                  <c:v>47</c:v>
                </c:pt>
                <c:pt idx="10">
                  <c:v>27</c:v>
                </c:pt>
                <c:pt idx="11">
                  <c:v>29</c:v>
                </c:pt>
                <c:pt idx="12">
                  <c:v>42</c:v>
                </c:pt>
                <c:pt idx="13">
                  <c:v>43</c:v>
                </c:pt>
                <c:pt idx="14">
                  <c:v>47</c:v>
                </c:pt>
                <c:pt idx="15">
                  <c:v>70</c:v>
                </c:pt>
                <c:pt idx="16">
                  <c:v>53</c:v>
                </c:pt>
                <c:pt idx="17">
                  <c:v>72</c:v>
                </c:pt>
                <c:pt idx="18">
                  <c:v>80</c:v>
                </c:pt>
                <c:pt idx="19">
                  <c:v>62</c:v>
                </c:pt>
                <c:pt idx="20">
                  <c:v>57</c:v>
                </c:pt>
                <c:pt idx="21">
                  <c:v>79</c:v>
                </c:pt>
                <c:pt idx="22">
                  <c:v>55</c:v>
                </c:pt>
                <c:pt idx="23">
                  <c:v>51</c:v>
                </c:pt>
                <c:pt idx="24">
                  <c:v>46</c:v>
                </c:pt>
                <c:pt idx="25">
                  <c:v>52</c:v>
                </c:pt>
                <c:pt idx="26">
                  <c:v>62</c:v>
                </c:pt>
                <c:pt idx="27">
                  <c:v>57</c:v>
                </c:pt>
                <c:pt idx="28">
                  <c:v>58</c:v>
                </c:pt>
                <c:pt idx="29">
                  <c:v>51</c:v>
                </c:pt>
                <c:pt idx="30">
                  <c:v>72</c:v>
                </c:pt>
                <c:pt idx="31">
                  <c:v>51</c:v>
                </c:pt>
                <c:pt idx="32">
                  <c:v>45</c:v>
                </c:pt>
                <c:pt idx="33">
                  <c:v>56</c:v>
                </c:pt>
                <c:pt idx="34">
                  <c:v>60</c:v>
                </c:pt>
                <c:pt idx="35">
                  <c:v>55</c:v>
                </c:pt>
                <c:pt idx="36">
                  <c:v>69</c:v>
                </c:pt>
                <c:pt idx="37">
                  <c:v>95</c:v>
                </c:pt>
                <c:pt idx="38">
                  <c:v>54</c:v>
                </c:pt>
                <c:pt idx="39">
                  <c:v>58</c:v>
                </c:pt>
                <c:pt idx="40">
                  <c:v>92</c:v>
                </c:pt>
                <c:pt idx="41">
                  <c:v>125</c:v>
                </c:pt>
                <c:pt idx="42">
                  <c:v>138</c:v>
                </c:pt>
                <c:pt idx="43">
                  <c:v>111</c:v>
                </c:pt>
                <c:pt idx="44">
                  <c:v>96</c:v>
                </c:pt>
                <c:pt idx="45">
                  <c:v>90</c:v>
                </c:pt>
                <c:pt idx="46">
                  <c:v>92</c:v>
                </c:pt>
                <c:pt idx="47">
                  <c:v>82</c:v>
                </c:pt>
                <c:pt idx="48">
                  <c:v>90</c:v>
                </c:pt>
                <c:pt idx="49">
                  <c:v>108</c:v>
                </c:pt>
                <c:pt idx="50">
                  <c:v>95</c:v>
                </c:pt>
                <c:pt idx="51">
                  <c:v>95</c:v>
                </c:pt>
                <c:pt idx="52">
                  <c:v>113</c:v>
                </c:pt>
                <c:pt idx="53">
                  <c:v>84</c:v>
                </c:pt>
                <c:pt idx="54">
                  <c:v>104</c:v>
                </c:pt>
                <c:pt idx="55">
                  <c:v>104</c:v>
                </c:pt>
                <c:pt idx="56">
                  <c:v>127</c:v>
                </c:pt>
                <c:pt idx="57">
                  <c:v>78</c:v>
                </c:pt>
                <c:pt idx="58">
                  <c:v>72</c:v>
                </c:pt>
                <c:pt idx="59">
                  <c:v>67</c:v>
                </c:pt>
                <c:pt idx="60">
                  <c:v>31</c:v>
                </c:pt>
                <c:pt idx="61">
                  <c:v>52</c:v>
                </c:pt>
                <c:pt idx="62">
                  <c:v>51</c:v>
                </c:pt>
                <c:pt idx="63">
                  <c:v>47</c:v>
                </c:pt>
                <c:pt idx="64">
                  <c:v>54</c:v>
                </c:pt>
                <c:pt idx="65">
                  <c:v>49</c:v>
                </c:pt>
                <c:pt idx="66">
                  <c:v>28</c:v>
                </c:pt>
                <c:pt idx="67">
                  <c:v>69</c:v>
                </c:pt>
                <c:pt idx="68">
                  <c:v>32</c:v>
                </c:pt>
                <c:pt idx="69">
                  <c:v>37</c:v>
                </c:pt>
                <c:pt idx="70">
                  <c:v>28</c:v>
                </c:pt>
                <c:pt idx="71">
                  <c:v>28</c:v>
                </c:pt>
                <c:pt idx="72">
                  <c:v>46</c:v>
                </c:pt>
                <c:pt idx="73">
                  <c:v>45</c:v>
                </c:pt>
                <c:pt idx="74">
                  <c:v>49</c:v>
                </c:pt>
                <c:pt idx="75">
                  <c:v>31</c:v>
                </c:pt>
                <c:pt idx="76">
                  <c:v>32</c:v>
                </c:pt>
                <c:pt idx="77">
                  <c:v>31</c:v>
                </c:pt>
                <c:pt idx="78">
                  <c:v>14</c:v>
                </c:pt>
                <c:pt idx="79">
                  <c:v>28</c:v>
                </c:pt>
                <c:pt idx="80">
                  <c:v>34</c:v>
                </c:pt>
                <c:pt idx="81">
                  <c:v>25</c:v>
                </c:pt>
                <c:pt idx="82">
                  <c:v>32</c:v>
                </c:pt>
                <c:pt idx="83">
                  <c:v>29</c:v>
                </c:pt>
                <c:pt idx="84">
                  <c:v>23</c:v>
                </c:pt>
                <c:pt idx="85">
                  <c:v>31</c:v>
                </c:pt>
                <c:pt idx="86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C7-44AD-A53A-D21103144F58}"/>
            </c:ext>
          </c:extLst>
        </c:ser>
        <c:ser>
          <c:idx val="1"/>
          <c:order val="1"/>
          <c:tx>
            <c:strRef>
              <c:f>Tables!$C$1</c:f>
              <c:strCache>
                <c:ptCount val="1"/>
                <c:pt idx="0">
                  <c:v>DARP Clearances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Tables!$A$2:$A$88</c:f>
              <c:numCache>
                <c:formatCode>mmm\-yy</c:formatCode>
                <c:ptCount val="87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41072</c:v>
                </c:pt>
                <c:pt idx="8">
                  <c:v>41102</c:v>
                </c:pt>
                <c:pt idx="9">
                  <c:v>41133</c:v>
                </c:pt>
                <c:pt idx="10">
                  <c:v>41164</c:v>
                </c:pt>
                <c:pt idx="11">
                  <c:v>41194</c:v>
                </c:pt>
                <c:pt idx="12">
                  <c:v>41225</c:v>
                </c:pt>
                <c:pt idx="13">
                  <c:v>41255</c:v>
                </c:pt>
                <c:pt idx="14">
                  <c:v>41286</c:v>
                </c:pt>
                <c:pt idx="15">
                  <c:v>41317</c:v>
                </c:pt>
                <c:pt idx="16">
                  <c:v>41345</c:v>
                </c:pt>
                <c:pt idx="17">
                  <c:v>41376</c:v>
                </c:pt>
                <c:pt idx="18">
                  <c:v>41406</c:v>
                </c:pt>
                <c:pt idx="19">
                  <c:v>41438</c:v>
                </c:pt>
                <c:pt idx="20">
                  <c:v>41468</c:v>
                </c:pt>
                <c:pt idx="21">
                  <c:v>41499</c:v>
                </c:pt>
                <c:pt idx="22">
                  <c:v>41530</c:v>
                </c:pt>
                <c:pt idx="23">
                  <c:v>41560</c:v>
                </c:pt>
                <c:pt idx="24">
                  <c:v>41591</c:v>
                </c:pt>
                <c:pt idx="25">
                  <c:v>41621</c:v>
                </c:pt>
                <c:pt idx="26">
                  <c:v>41652</c:v>
                </c:pt>
                <c:pt idx="27">
                  <c:v>41683</c:v>
                </c:pt>
                <c:pt idx="28">
                  <c:v>41711</c:v>
                </c:pt>
                <c:pt idx="29">
                  <c:v>41742</c:v>
                </c:pt>
                <c:pt idx="30">
                  <c:v>41772</c:v>
                </c:pt>
                <c:pt idx="31">
                  <c:v>41803</c:v>
                </c:pt>
                <c:pt idx="32">
                  <c:v>41833</c:v>
                </c:pt>
                <c:pt idx="33">
                  <c:v>41864</c:v>
                </c:pt>
                <c:pt idx="34">
                  <c:v>41895</c:v>
                </c:pt>
                <c:pt idx="35">
                  <c:v>41925</c:v>
                </c:pt>
                <c:pt idx="36">
                  <c:v>41956</c:v>
                </c:pt>
                <c:pt idx="37">
                  <c:v>41986</c:v>
                </c:pt>
                <c:pt idx="38">
                  <c:v>42017</c:v>
                </c:pt>
                <c:pt idx="39">
                  <c:v>42048</c:v>
                </c:pt>
                <c:pt idx="40">
                  <c:v>42076</c:v>
                </c:pt>
                <c:pt idx="41">
                  <c:v>42107</c:v>
                </c:pt>
                <c:pt idx="42">
                  <c:v>42137</c:v>
                </c:pt>
                <c:pt idx="43">
                  <c:v>42168</c:v>
                </c:pt>
                <c:pt idx="44">
                  <c:v>42198</c:v>
                </c:pt>
                <c:pt idx="45">
                  <c:v>42229</c:v>
                </c:pt>
                <c:pt idx="46">
                  <c:v>42260</c:v>
                </c:pt>
                <c:pt idx="47">
                  <c:v>42290</c:v>
                </c:pt>
                <c:pt idx="48">
                  <c:v>42321</c:v>
                </c:pt>
                <c:pt idx="49">
                  <c:v>42351</c:v>
                </c:pt>
                <c:pt idx="50">
                  <c:v>42382</c:v>
                </c:pt>
                <c:pt idx="51">
                  <c:v>42413</c:v>
                </c:pt>
                <c:pt idx="52">
                  <c:v>42442</c:v>
                </c:pt>
                <c:pt idx="53">
                  <c:v>42473</c:v>
                </c:pt>
                <c:pt idx="54">
                  <c:v>42503</c:v>
                </c:pt>
                <c:pt idx="55">
                  <c:v>42534</c:v>
                </c:pt>
                <c:pt idx="56">
                  <c:v>42564</c:v>
                </c:pt>
                <c:pt idx="57">
                  <c:v>42595</c:v>
                </c:pt>
                <c:pt idx="58">
                  <c:v>42626</c:v>
                </c:pt>
                <c:pt idx="59">
                  <c:v>42656</c:v>
                </c:pt>
                <c:pt idx="60">
                  <c:v>42687</c:v>
                </c:pt>
                <c:pt idx="61">
                  <c:v>42717</c:v>
                </c:pt>
                <c:pt idx="62">
                  <c:v>42748</c:v>
                </c:pt>
                <c:pt idx="63">
                  <c:v>42779</c:v>
                </c:pt>
                <c:pt idx="64">
                  <c:v>42807</c:v>
                </c:pt>
                <c:pt idx="65">
                  <c:v>42838</c:v>
                </c:pt>
                <c:pt idx="66">
                  <c:v>42868</c:v>
                </c:pt>
                <c:pt idx="67">
                  <c:v>42899</c:v>
                </c:pt>
                <c:pt idx="68">
                  <c:v>42929</c:v>
                </c:pt>
                <c:pt idx="69">
                  <c:v>42960</c:v>
                </c:pt>
                <c:pt idx="70">
                  <c:v>42991</c:v>
                </c:pt>
                <c:pt idx="71">
                  <c:v>43021</c:v>
                </c:pt>
                <c:pt idx="72">
                  <c:v>43052</c:v>
                </c:pt>
                <c:pt idx="73">
                  <c:v>43082</c:v>
                </c:pt>
                <c:pt idx="74">
                  <c:v>43113</c:v>
                </c:pt>
                <c:pt idx="75">
                  <c:v>43144</c:v>
                </c:pt>
                <c:pt idx="76">
                  <c:v>43172</c:v>
                </c:pt>
                <c:pt idx="77">
                  <c:v>43203</c:v>
                </c:pt>
                <c:pt idx="78">
                  <c:v>43233</c:v>
                </c:pt>
                <c:pt idx="79">
                  <c:v>43264</c:v>
                </c:pt>
                <c:pt idx="80">
                  <c:v>43294</c:v>
                </c:pt>
                <c:pt idx="81">
                  <c:v>43325</c:v>
                </c:pt>
                <c:pt idx="82">
                  <c:v>43356</c:v>
                </c:pt>
                <c:pt idx="83">
                  <c:v>43386</c:v>
                </c:pt>
                <c:pt idx="84">
                  <c:v>43417</c:v>
                </c:pt>
                <c:pt idx="85">
                  <c:v>43447</c:v>
                </c:pt>
                <c:pt idx="86">
                  <c:v>43478</c:v>
                </c:pt>
              </c:numCache>
            </c:numRef>
          </c:cat>
          <c:val>
            <c:numRef>
              <c:f>Tables!$C$2:$C$88</c:f>
              <c:numCache>
                <c:formatCode>General</c:formatCode>
                <c:ptCount val="87"/>
                <c:pt idx="0">
                  <c:v>21</c:v>
                </c:pt>
                <c:pt idx="1">
                  <c:v>25</c:v>
                </c:pt>
                <c:pt idx="2">
                  <c:v>37</c:v>
                </c:pt>
                <c:pt idx="3">
                  <c:v>42</c:v>
                </c:pt>
                <c:pt idx="4">
                  <c:v>39</c:v>
                </c:pt>
                <c:pt idx="5">
                  <c:v>25</c:v>
                </c:pt>
                <c:pt idx="6">
                  <c:v>35</c:v>
                </c:pt>
                <c:pt idx="7">
                  <c:v>21</c:v>
                </c:pt>
                <c:pt idx="8">
                  <c:v>28</c:v>
                </c:pt>
                <c:pt idx="9">
                  <c:v>46</c:v>
                </c:pt>
                <c:pt idx="10">
                  <c:v>24</c:v>
                </c:pt>
                <c:pt idx="11">
                  <c:v>26</c:v>
                </c:pt>
                <c:pt idx="12">
                  <c:v>39</c:v>
                </c:pt>
                <c:pt idx="13">
                  <c:v>40</c:v>
                </c:pt>
                <c:pt idx="14">
                  <c:v>44</c:v>
                </c:pt>
                <c:pt idx="15">
                  <c:v>64</c:v>
                </c:pt>
                <c:pt idx="16">
                  <c:v>47</c:v>
                </c:pt>
                <c:pt idx="17">
                  <c:v>68</c:v>
                </c:pt>
                <c:pt idx="18">
                  <c:v>74</c:v>
                </c:pt>
                <c:pt idx="19">
                  <c:v>60</c:v>
                </c:pt>
                <c:pt idx="20">
                  <c:v>54</c:v>
                </c:pt>
                <c:pt idx="21">
                  <c:v>75</c:v>
                </c:pt>
                <c:pt idx="22">
                  <c:v>53</c:v>
                </c:pt>
                <c:pt idx="23">
                  <c:v>51</c:v>
                </c:pt>
                <c:pt idx="24">
                  <c:v>44</c:v>
                </c:pt>
                <c:pt idx="25">
                  <c:v>52</c:v>
                </c:pt>
                <c:pt idx="26">
                  <c:v>62</c:v>
                </c:pt>
                <c:pt idx="27">
                  <c:v>56</c:v>
                </c:pt>
                <c:pt idx="28">
                  <c:v>52</c:v>
                </c:pt>
                <c:pt idx="29">
                  <c:v>46</c:v>
                </c:pt>
                <c:pt idx="30">
                  <c:v>68</c:v>
                </c:pt>
                <c:pt idx="31">
                  <c:v>49</c:v>
                </c:pt>
                <c:pt idx="32">
                  <c:v>45</c:v>
                </c:pt>
                <c:pt idx="33">
                  <c:v>53</c:v>
                </c:pt>
                <c:pt idx="34">
                  <c:v>56</c:v>
                </c:pt>
                <c:pt idx="35">
                  <c:v>53</c:v>
                </c:pt>
                <c:pt idx="36">
                  <c:v>67</c:v>
                </c:pt>
                <c:pt idx="37">
                  <c:v>91</c:v>
                </c:pt>
                <c:pt idx="38">
                  <c:v>49</c:v>
                </c:pt>
                <c:pt idx="39">
                  <c:v>54</c:v>
                </c:pt>
                <c:pt idx="40">
                  <c:v>84</c:v>
                </c:pt>
                <c:pt idx="41">
                  <c:v>121</c:v>
                </c:pt>
                <c:pt idx="42">
                  <c:v>133</c:v>
                </c:pt>
                <c:pt idx="43">
                  <c:v>108</c:v>
                </c:pt>
                <c:pt idx="44">
                  <c:v>95</c:v>
                </c:pt>
                <c:pt idx="45">
                  <c:v>88</c:v>
                </c:pt>
                <c:pt idx="46">
                  <c:v>90</c:v>
                </c:pt>
                <c:pt idx="47">
                  <c:v>80</c:v>
                </c:pt>
                <c:pt idx="48">
                  <c:v>87</c:v>
                </c:pt>
                <c:pt idx="49">
                  <c:v>106</c:v>
                </c:pt>
                <c:pt idx="50">
                  <c:v>93</c:v>
                </c:pt>
                <c:pt idx="51">
                  <c:v>93</c:v>
                </c:pt>
                <c:pt idx="52">
                  <c:v>110</c:v>
                </c:pt>
                <c:pt idx="53">
                  <c:v>81</c:v>
                </c:pt>
                <c:pt idx="54">
                  <c:v>103</c:v>
                </c:pt>
                <c:pt idx="55">
                  <c:v>98</c:v>
                </c:pt>
                <c:pt idx="56">
                  <c:v>123</c:v>
                </c:pt>
                <c:pt idx="57">
                  <c:v>78</c:v>
                </c:pt>
                <c:pt idx="58">
                  <c:v>71</c:v>
                </c:pt>
                <c:pt idx="59">
                  <c:v>67</c:v>
                </c:pt>
                <c:pt idx="60">
                  <c:v>31</c:v>
                </c:pt>
                <c:pt idx="61">
                  <c:v>48</c:v>
                </c:pt>
                <c:pt idx="62">
                  <c:v>46</c:v>
                </c:pt>
                <c:pt idx="63">
                  <c:v>47</c:v>
                </c:pt>
                <c:pt idx="64">
                  <c:v>48</c:v>
                </c:pt>
                <c:pt idx="65">
                  <c:v>44</c:v>
                </c:pt>
                <c:pt idx="66">
                  <c:v>25</c:v>
                </c:pt>
                <c:pt idx="67">
                  <c:v>63</c:v>
                </c:pt>
                <c:pt idx="68">
                  <c:v>29</c:v>
                </c:pt>
                <c:pt idx="69">
                  <c:v>34</c:v>
                </c:pt>
                <c:pt idx="70">
                  <c:v>24</c:v>
                </c:pt>
                <c:pt idx="71">
                  <c:v>28</c:v>
                </c:pt>
                <c:pt idx="72">
                  <c:v>42</c:v>
                </c:pt>
                <c:pt idx="73">
                  <c:v>38</c:v>
                </c:pt>
                <c:pt idx="74">
                  <c:v>37</c:v>
                </c:pt>
                <c:pt idx="75">
                  <c:v>25</c:v>
                </c:pt>
                <c:pt idx="76">
                  <c:v>25</c:v>
                </c:pt>
                <c:pt idx="77">
                  <c:v>28</c:v>
                </c:pt>
                <c:pt idx="78">
                  <c:v>12</c:v>
                </c:pt>
                <c:pt idx="79">
                  <c:v>25</c:v>
                </c:pt>
                <c:pt idx="80">
                  <c:v>25</c:v>
                </c:pt>
                <c:pt idx="81">
                  <c:v>23</c:v>
                </c:pt>
                <c:pt idx="82">
                  <c:v>27</c:v>
                </c:pt>
                <c:pt idx="83">
                  <c:v>24</c:v>
                </c:pt>
                <c:pt idx="84">
                  <c:v>22</c:v>
                </c:pt>
                <c:pt idx="85">
                  <c:v>29</c:v>
                </c:pt>
                <c:pt idx="86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C7-44AD-A53A-D21103144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796504"/>
        <c:axId val="379794864"/>
      </c:lineChart>
      <c:dateAx>
        <c:axId val="3797965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94864"/>
        <c:crosses val="autoZero"/>
        <c:auto val="1"/>
        <c:lblOffset val="100"/>
        <c:baseTimeUnit val="months"/>
      </c:dateAx>
      <c:valAx>
        <c:axId val="37979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96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1"/>
              <a:t>DARP Requests:</a:t>
            </a:r>
            <a:r>
              <a:rPr lang="en-US" b="1" i="1" baseline="0"/>
              <a:t> </a:t>
            </a:r>
            <a:r>
              <a:rPr lang="en-US" b="1" i="1"/>
              <a:t>Jun2017 -</a:t>
            </a:r>
            <a:r>
              <a:rPr lang="en-US" b="1" i="1" baseline="0"/>
              <a:t> Dec2017</a:t>
            </a:r>
            <a:endParaRPr lang="en-US" b="1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Table'!$E$115</c:f>
              <c:strCache>
                <c:ptCount val="1"/>
                <c:pt idx="0">
                  <c:v>DARP Requests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Table'!$D$116:$D$123</c:f>
              <c:strCache>
                <c:ptCount val="8"/>
                <c:pt idx="0">
                  <c:v>ANZ</c:v>
                </c:pt>
                <c:pt idx="1">
                  <c:v>HAL</c:v>
                </c:pt>
                <c:pt idx="2">
                  <c:v>UAL</c:v>
                </c:pt>
                <c:pt idx="3">
                  <c:v>ANA</c:v>
                </c:pt>
                <c:pt idx="4">
                  <c:v>DAL</c:v>
                </c:pt>
                <c:pt idx="5">
                  <c:v>JAL</c:v>
                </c:pt>
                <c:pt idx="6">
                  <c:v>QFA</c:v>
                </c:pt>
                <c:pt idx="7">
                  <c:v>ASA</c:v>
                </c:pt>
              </c:strCache>
            </c:strRef>
          </c:cat>
          <c:val>
            <c:numRef>
              <c:f>'Pivot Table'!$E$116:$E$123</c:f>
              <c:numCache>
                <c:formatCode>General</c:formatCode>
                <c:ptCount val="8"/>
                <c:pt idx="0">
                  <c:v>60</c:v>
                </c:pt>
                <c:pt idx="1">
                  <c:v>33</c:v>
                </c:pt>
                <c:pt idx="2">
                  <c:v>31</c:v>
                </c:pt>
                <c:pt idx="3">
                  <c:v>24</c:v>
                </c:pt>
                <c:pt idx="4">
                  <c:v>17</c:v>
                </c:pt>
                <c:pt idx="5">
                  <c:v>13</c:v>
                </c:pt>
                <c:pt idx="6">
                  <c:v>12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C-4F2A-BA5D-3C00C9863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720344"/>
        <c:axId val="311718048"/>
      </c:barChart>
      <c:catAx>
        <c:axId val="31172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718048"/>
        <c:crosses val="autoZero"/>
        <c:auto val="1"/>
        <c:lblAlgn val="ctr"/>
        <c:lblOffset val="100"/>
        <c:noMultiLvlLbl val="0"/>
      </c:catAx>
      <c:valAx>
        <c:axId val="31171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72034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DARP Requests: Jun2018 - Jan2019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Tables!$I$1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Tables!$H$2:$H$14</c:f>
              <c:strCache>
                <c:ptCount val="13"/>
                <c:pt idx="0">
                  <c:v>ANZ</c:v>
                </c:pt>
                <c:pt idx="1">
                  <c:v>UAL</c:v>
                </c:pt>
                <c:pt idx="2">
                  <c:v>HAL</c:v>
                </c:pt>
                <c:pt idx="3">
                  <c:v>DAL</c:v>
                </c:pt>
                <c:pt idx="4">
                  <c:v>ACA</c:v>
                </c:pt>
                <c:pt idx="5">
                  <c:v>QFA</c:v>
                </c:pt>
                <c:pt idx="6">
                  <c:v>JST</c:v>
                </c:pt>
                <c:pt idx="7">
                  <c:v>ANA</c:v>
                </c:pt>
                <c:pt idx="8">
                  <c:v>AAL</c:v>
                </c:pt>
                <c:pt idx="9">
                  <c:v>JAL</c:v>
                </c:pt>
                <c:pt idx="10">
                  <c:v>VOZ</c:v>
                </c:pt>
                <c:pt idx="11">
                  <c:v>ACI</c:v>
                </c:pt>
                <c:pt idx="12">
                  <c:v>ASA</c:v>
                </c:pt>
              </c:strCache>
            </c:strRef>
          </c:cat>
          <c:val>
            <c:numRef>
              <c:f>Tables!$I$2:$I$14</c:f>
              <c:numCache>
                <c:formatCode>General</c:formatCode>
                <c:ptCount val="13"/>
                <c:pt idx="0">
                  <c:v>35</c:v>
                </c:pt>
                <c:pt idx="1">
                  <c:v>27</c:v>
                </c:pt>
                <c:pt idx="2">
                  <c:v>27</c:v>
                </c:pt>
                <c:pt idx="3">
                  <c:v>23</c:v>
                </c:pt>
                <c:pt idx="4">
                  <c:v>17</c:v>
                </c:pt>
                <c:pt idx="5">
                  <c:v>16</c:v>
                </c:pt>
                <c:pt idx="6">
                  <c:v>15</c:v>
                </c:pt>
                <c:pt idx="7">
                  <c:v>15</c:v>
                </c:pt>
                <c:pt idx="8">
                  <c:v>13</c:v>
                </c:pt>
                <c:pt idx="9">
                  <c:v>6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0-4F42-9C10-DE9DCBFBBB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6266760"/>
        <c:axId val="386268072"/>
      </c:barChart>
      <c:catAx>
        <c:axId val="38626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268072"/>
        <c:crosses val="autoZero"/>
        <c:auto val="1"/>
        <c:lblAlgn val="ctr"/>
        <c:lblOffset val="100"/>
        <c:noMultiLvlLbl val="0"/>
      </c:catAx>
      <c:valAx>
        <c:axId val="3862680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26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60167"/>
            <a:ext cx="5208482" cy="42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65255" indent="-294329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77314" indent="-235462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48240" indent="-235462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119165" indent="-235462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90091" indent="-23546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061017" indent="-23546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531943" indent="-23546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002868" indent="-23546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872782-58C5-4C37-8BD4-AFC67A0D93D1}" type="slidenum">
              <a:rPr lang="en-US" sz="1200" b="0">
                <a:latin typeface="Times New Roman" pitchFamily="18" charset="0"/>
              </a:rPr>
              <a:pPr eaLnBrk="1" hangingPunct="1"/>
              <a:t>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5825" cy="35210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6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5040" indent="-29039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599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6240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878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5520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0160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4799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9439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0ABF9-82AD-4D91-B945-D25B67DCCE52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5825" cy="3521075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866" y="4459526"/>
            <a:ext cx="5206750" cy="4224814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/>
              <a:t>3/18/2019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1CAAB-5514-4479-85ED-CA0E2CA6B30D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8E359D-C929-4736-9FEE-C7739B8B27C6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C44E1-7B01-4802-8A57-6B8AD945AF1B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88103-8AE4-47F9-A1AD-EE773906B06C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CAD587F3-367E-4279-A346-D87799BCA415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97F4F31A-A157-4DC5-85A0-8CDA2842EF6F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110" y="6248400"/>
            <a:ext cx="1049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en-US" sz="3200" dirty="0"/>
              <a:t>Oakland Center Update</a:t>
            </a:r>
            <a:r>
              <a:rPr lang="en-US" dirty="0"/>
              <a:t> </a:t>
            </a:r>
            <a:endParaRPr lang="en-US" sz="3200" dirty="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577939" y="3408861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/>
              <a:t>ISPACG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11856" y="3769629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/>
              <a:t>Dustin Byerly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892309" y="4169243"/>
            <a:ext cx="34655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/>
              <a:t>3/20/19</a:t>
            </a:r>
          </a:p>
        </p:txBody>
      </p:sp>
      <p:pic>
        <p:nvPicPr>
          <p:cNvPr id="3075" name="Picture 3" descr="C:\Users\Dustin M Byerly\Desktop\Pictures\SFO-Flickr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22" y="0"/>
            <a:ext cx="4786178" cy="68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697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AL836_Apr22_GEO_043241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7" t="69501" r="26094" b="7649"/>
          <a:stretch>
            <a:fillRect/>
          </a:stretch>
        </p:blipFill>
        <p:spPr bwMode="auto">
          <a:xfrm>
            <a:off x="0" y="0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228600"/>
            <a:ext cx="8472488" cy="1074736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RNP4, FANS1A, and PBCS Certs Improves efficiency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714750" y="2905125"/>
            <a:ext cx="895350" cy="833438"/>
          </a:xfrm>
          <a:prstGeom prst="ellipse">
            <a:avLst/>
          </a:prstGeom>
          <a:solidFill>
            <a:srgbClr val="FFFF00">
              <a:alpha val="25098"/>
            </a:srgbClr>
          </a:solidFill>
          <a:ln w="9525" algn="ctr">
            <a:solidFill>
              <a:srgbClr val="F703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 rot="-1774374">
            <a:off x="1109663" y="4033838"/>
            <a:ext cx="2024062" cy="1214437"/>
          </a:xfrm>
          <a:prstGeom prst="rect">
            <a:avLst/>
          </a:prstGeom>
          <a:solidFill>
            <a:srgbClr val="FFFF00">
              <a:alpha val="25882"/>
            </a:srgbClr>
          </a:solidFill>
          <a:ln w="9525" algn="ctr">
            <a:solidFill>
              <a:srgbClr val="F7031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619500" y="1905000"/>
            <a:ext cx="1295400" cy="1231900"/>
          </a:xfrm>
          <a:prstGeom prst="ellipse">
            <a:avLst/>
          </a:prstGeom>
          <a:solidFill>
            <a:srgbClr val="FFFF00">
              <a:alpha val="25882"/>
            </a:srgbClr>
          </a:solidFill>
          <a:ln w="9525" algn="ctr">
            <a:solidFill>
              <a:srgbClr val="F703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 rot="-1755108">
            <a:off x="611188" y="3757613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FFFF00"/>
                </a:solidFill>
              </a:rPr>
              <a:t>Non FANS RNP10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62388" y="1306513"/>
            <a:ext cx="1593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dirty="0">
                <a:solidFill>
                  <a:srgbClr val="FFFF00"/>
                </a:solidFill>
              </a:rPr>
              <a:t>FANS RNP10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002088" y="3465513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FFFF00"/>
                </a:solidFill>
              </a:rPr>
              <a:t>FANS RNP4</a:t>
            </a:r>
          </a:p>
        </p:txBody>
      </p:sp>
      <p:sp>
        <p:nvSpPr>
          <p:cNvPr id="12298" name="Slide Number Placeholder 2"/>
          <p:cNvSpPr txBox="1">
            <a:spLocks/>
          </p:cNvSpPr>
          <p:nvPr/>
        </p:nvSpPr>
        <p:spPr bwMode="auto">
          <a:xfrm>
            <a:off x="8359775" y="6297613"/>
            <a:ext cx="622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C3DB8FBD-440B-4F94-9D3A-AECC5132456A}" type="slidenum">
              <a:rPr lang="en-US" sz="1600">
                <a:solidFill>
                  <a:srgbClr val="FFFF66"/>
                </a:solidFill>
              </a:rPr>
              <a:pPr eaLnBrk="1" hangingPunct="1">
                <a:buFontTx/>
                <a:buNone/>
              </a:pPr>
              <a:t>10</a:t>
            </a:fld>
            <a:endParaRPr lang="en-US" sz="160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0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AR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1"/>
          <a:stretch>
            <a:fillRect/>
          </a:stretch>
        </p:blipFill>
        <p:spPr>
          <a:xfrm>
            <a:off x="0" y="357188"/>
            <a:ext cx="9144000" cy="582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Slide Number Placeholder 2"/>
          <p:cNvSpPr txBox="1">
            <a:spLocks/>
          </p:cNvSpPr>
          <p:nvPr/>
        </p:nvSpPr>
        <p:spPr bwMode="auto">
          <a:xfrm>
            <a:off x="8359775" y="6297613"/>
            <a:ext cx="622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A9CF8849-729C-4DC7-9EAD-1BD1AF198973}" type="slidenum">
              <a:rPr lang="en-US" sz="1600">
                <a:solidFill>
                  <a:srgbClr val="FFFF66"/>
                </a:solidFill>
              </a:rPr>
              <a:pPr eaLnBrk="1" hangingPunct="1">
                <a:buFontTx/>
                <a:buNone/>
              </a:pPr>
              <a:t>11</a:t>
            </a:fld>
            <a:endParaRPr lang="en-US" sz="1600">
              <a:solidFill>
                <a:srgbClr val="FFFF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-115888"/>
            <a:ext cx="9318625" cy="5222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221" name="Text Box 77"/>
          <p:cNvSpPr txBox="1">
            <a:spLocks noChangeArrowheads="1"/>
          </p:cNvSpPr>
          <p:nvPr/>
        </p:nvSpPr>
        <p:spPr bwMode="auto">
          <a:xfrm>
            <a:off x="1993900" y="22225"/>
            <a:ext cx="49418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>
                <a:solidFill>
                  <a:schemeClr val="bg1"/>
                </a:solidFill>
              </a:rPr>
              <a:t>PACOTS vs UPRs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2909888" y="4335463"/>
            <a:ext cx="80962" cy="1171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2133600" y="4533900"/>
            <a:ext cx="38100" cy="404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auto">
          <a:xfrm>
            <a:off x="1214438" y="4397375"/>
            <a:ext cx="12700" cy="287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 flipH="1">
            <a:off x="801688" y="4070350"/>
            <a:ext cx="2000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6" name="Oval 23"/>
          <p:cNvSpPr>
            <a:spLocks noChangeArrowheads="1"/>
          </p:cNvSpPr>
          <p:nvPr/>
        </p:nvSpPr>
        <p:spPr bwMode="auto">
          <a:xfrm>
            <a:off x="2568575" y="3770313"/>
            <a:ext cx="74613" cy="7461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3" name="Group 74"/>
          <p:cNvGrpSpPr>
            <a:grpSpLocks/>
          </p:cNvGrpSpPr>
          <p:nvPr/>
        </p:nvGrpSpPr>
        <p:grpSpPr bwMode="auto">
          <a:xfrm>
            <a:off x="1914525" y="406400"/>
            <a:ext cx="5457825" cy="5100638"/>
            <a:chOff x="1248" y="371"/>
            <a:chExt cx="2106" cy="1599"/>
          </a:xfrm>
        </p:grpSpPr>
        <p:sp>
          <p:nvSpPr>
            <p:cNvPr id="9228" name="AutoShape 75"/>
            <p:cNvSpPr>
              <a:spLocks noChangeArrowheads="1"/>
            </p:cNvSpPr>
            <p:nvPr/>
          </p:nvSpPr>
          <p:spPr bwMode="auto">
            <a:xfrm rot="1479112">
              <a:off x="1248" y="371"/>
              <a:ext cx="2106" cy="1599"/>
            </a:xfrm>
            <a:prstGeom prst="irregularSeal2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Text Box 76"/>
            <p:cNvSpPr txBox="1">
              <a:spLocks noChangeArrowheads="1"/>
            </p:cNvSpPr>
            <p:nvPr/>
          </p:nvSpPr>
          <p:spPr bwMode="auto">
            <a:xfrm>
              <a:off x="1640" y="753"/>
              <a:ext cx="1342" cy="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5097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3200" dirty="0"/>
                <a:t>Overall 19 of 22 PACOTS Tracks have been replaced with UPRs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 descr="C:\Users\Dustin M Byerly\Desktop\Pictures\2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3065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ustin M Byerly\Desktop\Pictures\thai-airways-A350-900-business-class-review-1038x5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t="9348" b="28531"/>
          <a:stretch/>
        </p:blipFill>
        <p:spPr bwMode="auto">
          <a:xfrm>
            <a:off x="0" y="3065928"/>
            <a:ext cx="9144000" cy="2976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3472959" y="79142"/>
            <a:ext cx="3551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High Altitude UPR’s</a:t>
            </a:r>
          </a:p>
        </p:txBody>
      </p:sp>
    </p:spTree>
    <p:extLst>
      <p:ext uri="{BB962C8B-B14F-4D97-AF65-F5344CB8AC3E}">
        <p14:creationId xmlns:p14="http://schemas.microsoft.com/office/powerpoint/2010/main" val="177415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Tailored Arrival/PIRAT ONE Arrival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February 28 the Tailored arrival was permanently turned off.</a:t>
            </a:r>
          </a:p>
          <a:p>
            <a:endParaRPr lang="en-US" dirty="0"/>
          </a:p>
          <a:p>
            <a:r>
              <a:rPr lang="en-US" dirty="0"/>
              <a:t>The PIRAT ONE arrival will now be the preferred arrival into KSFO &amp; KOAK</a:t>
            </a:r>
          </a:p>
          <a:p>
            <a:endParaRPr lang="en-US" dirty="0"/>
          </a:p>
          <a:p>
            <a:r>
              <a:rPr lang="en-US" dirty="0"/>
              <a:t>The PIRAT ONE will be NA until a crossing restriction at PIRAT is added.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8400"/>
            <a:ext cx="1736725" cy="457200"/>
          </a:xfrm>
        </p:spPr>
        <p:txBody>
          <a:bodyPr/>
          <a:lstStyle/>
          <a:p>
            <a:r>
              <a:rPr lang="en-US" dirty="0"/>
              <a:t>3/18/2019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2895600" cy="45720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F1F6FF14-FC6A-41B6-B2DC-884C6B7C3F2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0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742928"/>
              </p:ext>
            </p:extLst>
          </p:nvPr>
        </p:nvGraphicFramePr>
        <p:xfrm>
          <a:off x="495300" y="954089"/>
          <a:ext cx="8050213" cy="447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26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DARP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56618" y="1296194"/>
          <a:ext cx="725424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009208"/>
              </p:ext>
            </p:extLst>
          </p:nvPr>
        </p:nvGraphicFramePr>
        <p:xfrm>
          <a:off x="242844" y="288325"/>
          <a:ext cx="8658311" cy="575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15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77057" cy="23885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95" y="4573401"/>
            <a:ext cx="21336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628"/>
            <a:ext cx="2565471" cy="2416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" y="2193791"/>
            <a:ext cx="5467350" cy="22224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08" y="0"/>
            <a:ext cx="4218338" cy="21937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50" y="2355099"/>
            <a:ext cx="2410315" cy="2159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99" y="4577575"/>
            <a:ext cx="2156790" cy="215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2193791"/>
            <a:ext cx="2746847" cy="21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Wake Island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048"/>
            <a:ext cx="9120673" cy="41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0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6" y="606425"/>
            <a:ext cx="4006850" cy="1395413"/>
          </a:xfrm>
        </p:spPr>
        <p:txBody>
          <a:bodyPr/>
          <a:lstStyle/>
          <a:p>
            <a:pPr eaLnBrk="1" hangingPunct="1"/>
            <a:r>
              <a:rPr lang="en-US" sz="3600" dirty="0"/>
              <a:t>HCF Radar into ATOP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9563" y="1931988"/>
            <a:ext cx="4951412" cy="1752600"/>
          </a:xfrm>
        </p:spPr>
        <p:txBody>
          <a:bodyPr/>
          <a:lstStyle/>
          <a:p>
            <a:pPr eaLnBrk="1" hangingPunct="1"/>
            <a:r>
              <a:rPr lang="en-US" sz="2400" dirty="0"/>
              <a:t>Status Update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23093" y="3411415"/>
            <a:ext cx="1907930" cy="1107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pic>
        <p:nvPicPr>
          <p:cNvPr id="4098" name="Picture 2" descr="C:\Users\Dustin M Byerly\Desktop\HMAS_Adelaide_FFG01_main_radar_D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92" y="0"/>
            <a:ext cx="5013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647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Radar into ATOP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Mill Valley (Operational)</a:t>
            </a:r>
          </a:p>
          <a:p>
            <a:r>
              <a:rPr lang="en-US" dirty="0"/>
              <a:t>HNL Radars (Operational)</a:t>
            </a:r>
          </a:p>
          <a:p>
            <a:r>
              <a:rPr lang="en-US" dirty="0"/>
              <a:t>Remainder of the West Coast Radars ???</a:t>
            </a:r>
          </a:p>
          <a:p>
            <a:endParaRPr lang="en-US" dirty="0"/>
          </a:p>
          <a:p>
            <a:r>
              <a:rPr lang="en-US" sz="2000" dirty="0"/>
              <a:t>Data will be used for conformance monitoring only.</a:t>
            </a:r>
          </a:p>
          <a:p>
            <a:endParaRPr lang="en-US" sz="2000" dirty="0"/>
          </a:p>
          <a:p>
            <a:r>
              <a:rPr lang="en-US" sz="2000" dirty="0"/>
              <a:t>Other benefits in contingency situations.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5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331142" y="0"/>
            <a:ext cx="843185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1142" y="0"/>
            <a:ext cx="8431858" cy="982663"/>
          </a:xfrm>
          <a:solidFill>
            <a:schemeClr val="accent2">
              <a:alpha val="64000"/>
            </a:schemeClr>
          </a:solidFill>
        </p:spPr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Oakland ARTCC Webpage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502" y="5338345"/>
            <a:ext cx="878913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304800">
              <a:schemeClr val="accent1"/>
            </a:glow>
          </a:effec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http://www.faa.gov/about/office_org/headquarters_offices/ato/service_units/air_traffic_services/artcc/oakland/</a:t>
            </a:r>
          </a:p>
        </p:txBody>
      </p:sp>
      <p:sp>
        <p:nvSpPr>
          <p:cNvPr id="5" name="Right Arrow 4"/>
          <p:cNvSpPr/>
          <p:nvPr/>
        </p:nvSpPr>
        <p:spPr bwMode="auto">
          <a:xfrm rot="10800000">
            <a:off x="3859334" y="3297171"/>
            <a:ext cx="797257" cy="15389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360237" y="6296986"/>
            <a:ext cx="622400" cy="356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fld id="{74438B1A-AF1B-4C8B-993E-1BADE62A2451}" type="slidenum">
              <a:rPr lang="en-US" sz="1600" smtClean="0">
                <a:solidFill>
                  <a:srgbClr val="FFFF66"/>
                </a:solidFill>
              </a:rPr>
              <a:pPr>
                <a:buFontTx/>
                <a:buNone/>
              </a:pPr>
              <a:t>2</a:t>
            </a:fld>
            <a:endParaRPr lang="en-US" sz="16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Goog03UP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8"/>
          <a:stretch>
            <a:fillRect/>
          </a:stretch>
        </p:blipFill>
        <p:spPr>
          <a:xfrm>
            <a:off x="1" y="-68263"/>
            <a:ext cx="9144000" cy="6096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79" name="Freeform 7"/>
          <p:cNvSpPr>
            <a:spLocks/>
          </p:cNvSpPr>
          <p:nvPr/>
        </p:nvSpPr>
        <p:spPr bwMode="auto">
          <a:xfrm rot="-6884688">
            <a:off x="3135313" y="3343275"/>
            <a:ext cx="319088" cy="255587"/>
          </a:xfrm>
          <a:custGeom>
            <a:avLst/>
            <a:gdLst>
              <a:gd name="T0" fmla="*/ 0 w 1152"/>
              <a:gd name="T1" fmla="*/ 151029 h 1056"/>
              <a:gd name="T2" fmla="*/ 132953 w 1152"/>
              <a:gd name="T3" fmla="*/ 81323 h 1056"/>
              <a:gd name="T4" fmla="*/ 132953 w 1152"/>
              <a:gd name="T5" fmla="*/ 23235 h 1056"/>
              <a:gd name="T6" fmla="*/ 159544 w 1152"/>
              <a:gd name="T7" fmla="*/ 0 h 1056"/>
              <a:gd name="T8" fmla="*/ 186135 w 1152"/>
              <a:gd name="T9" fmla="*/ 23235 h 1056"/>
              <a:gd name="T10" fmla="*/ 186135 w 1152"/>
              <a:gd name="T11" fmla="*/ 81323 h 1056"/>
              <a:gd name="T12" fmla="*/ 319088 w 1152"/>
              <a:gd name="T13" fmla="*/ 151029 h 1056"/>
              <a:gd name="T14" fmla="*/ 319088 w 1152"/>
              <a:gd name="T15" fmla="*/ 185881 h 1056"/>
              <a:gd name="T16" fmla="*/ 186135 w 1152"/>
              <a:gd name="T17" fmla="*/ 139411 h 1056"/>
              <a:gd name="T18" fmla="*/ 186135 w 1152"/>
              <a:gd name="T19" fmla="*/ 220734 h 1056"/>
              <a:gd name="T20" fmla="*/ 226021 w 1152"/>
              <a:gd name="T21" fmla="*/ 232352 h 1056"/>
              <a:gd name="T22" fmla="*/ 226021 w 1152"/>
              <a:gd name="T23" fmla="*/ 255587 h 1056"/>
              <a:gd name="T24" fmla="*/ 199430 w 1152"/>
              <a:gd name="T25" fmla="*/ 255587 h 1056"/>
              <a:gd name="T26" fmla="*/ 186135 w 1152"/>
              <a:gd name="T27" fmla="*/ 243969 h 1056"/>
              <a:gd name="T28" fmla="*/ 132953 w 1152"/>
              <a:gd name="T29" fmla="*/ 243969 h 1056"/>
              <a:gd name="T30" fmla="*/ 119658 w 1152"/>
              <a:gd name="T31" fmla="*/ 255587 h 1056"/>
              <a:gd name="T32" fmla="*/ 93067 w 1152"/>
              <a:gd name="T33" fmla="*/ 255587 h 1056"/>
              <a:gd name="T34" fmla="*/ 93067 w 1152"/>
              <a:gd name="T35" fmla="*/ 232352 h 1056"/>
              <a:gd name="T36" fmla="*/ 132953 w 1152"/>
              <a:gd name="T37" fmla="*/ 220734 h 1056"/>
              <a:gd name="T38" fmla="*/ 132953 w 1152"/>
              <a:gd name="T39" fmla="*/ 139411 h 1056"/>
              <a:gd name="T40" fmla="*/ 0 w 1152"/>
              <a:gd name="T41" fmla="*/ 185881 h 1056"/>
              <a:gd name="T42" fmla="*/ 0 w 1152"/>
              <a:gd name="T43" fmla="*/ 151029 h 10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52" h="1056">
                <a:moveTo>
                  <a:pt x="0" y="624"/>
                </a:moveTo>
                <a:lnTo>
                  <a:pt x="480" y="336"/>
                </a:lnTo>
                <a:lnTo>
                  <a:pt x="480" y="96"/>
                </a:lnTo>
                <a:lnTo>
                  <a:pt x="576" y="0"/>
                </a:lnTo>
                <a:lnTo>
                  <a:pt x="672" y="96"/>
                </a:lnTo>
                <a:lnTo>
                  <a:pt x="672" y="336"/>
                </a:lnTo>
                <a:lnTo>
                  <a:pt x="1152" y="624"/>
                </a:lnTo>
                <a:lnTo>
                  <a:pt x="1152" y="768"/>
                </a:lnTo>
                <a:lnTo>
                  <a:pt x="672" y="576"/>
                </a:lnTo>
                <a:lnTo>
                  <a:pt x="672" y="912"/>
                </a:lnTo>
                <a:lnTo>
                  <a:pt x="816" y="960"/>
                </a:lnTo>
                <a:lnTo>
                  <a:pt x="816" y="1056"/>
                </a:lnTo>
                <a:lnTo>
                  <a:pt x="720" y="1056"/>
                </a:lnTo>
                <a:lnTo>
                  <a:pt x="672" y="1008"/>
                </a:lnTo>
                <a:lnTo>
                  <a:pt x="480" y="1008"/>
                </a:lnTo>
                <a:lnTo>
                  <a:pt x="432" y="1056"/>
                </a:lnTo>
                <a:lnTo>
                  <a:pt x="336" y="1056"/>
                </a:lnTo>
                <a:lnTo>
                  <a:pt x="336" y="960"/>
                </a:lnTo>
                <a:lnTo>
                  <a:pt x="480" y="912"/>
                </a:lnTo>
                <a:lnTo>
                  <a:pt x="480" y="576"/>
                </a:lnTo>
                <a:lnTo>
                  <a:pt x="0" y="768"/>
                </a:lnTo>
                <a:lnTo>
                  <a:pt x="0" y="6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980" name="Group 9"/>
          <p:cNvGrpSpPr>
            <a:grpSpLocks/>
          </p:cNvGrpSpPr>
          <p:nvPr/>
        </p:nvGrpSpPr>
        <p:grpSpPr bwMode="auto">
          <a:xfrm>
            <a:off x="6172200" y="261938"/>
            <a:ext cx="742950" cy="384175"/>
            <a:chOff x="-1217" y="3338"/>
            <a:chExt cx="1084" cy="438"/>
          </a:xfrm>
        </p:grpSpPr>
        <p:sp>
          <p:nvSpPr>
            <p:cNvPr id="126989" name="Oval 10"/>
            <p:cNvSpPr>
              <a:spLocks noChangeArrowheads="1"/>
            </p:cNvSpPr>
            <p:nvPr/>
          </p:nvSpPr>
          <p:spPr bwMode="auto">
            <a:xfrm>
              <a:off x="-888" y="3352"/>
              <a:ext cx="312" cy="156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6990" name="Freeform 11"/>
            <p:cNvSpPr>
              <a:spLocks/>
            </p:cNvSpPr>
            <p:nvPr/>
          </p:nvSpPr>
          <p:spPr bwMode="auto">
            <a:xfrm>
              <a:off x="-891" y="3424"/>
              <a:ext cx="429" cy="273"/>
            </a:xfrm>
            <a:custGeom>
              <a:avLst/>
              <a:gdLst>
                <a:gd name="T0" fmla="*/ 114 w 429"/>
                <a:gd name="T1" fmla="*/ 273 h 273"/>
                <a:gd name="T2" fmla="*/ 0 w 429"/>
                <a:gd name="T3" fmla="*/ 6 h 273"/>
                <a:gd name="T4" fmla="*/ 312 w 429"/>
                <a:gd name="T5" fmla="*/ 0 h 273"/>
                <a:gd name="T6" fmla="*/ 429 w 429"/>
                <a:gd name="T7" fmla="*/ 270 h 273"/>
                <a:gd name="T8" fmla="*/ 114 w 429"/>
                <a:gd name="T9" fmla="*/ 273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9" h="273">
                  <a:moveTo>
                    <a:pt x="114" y="273"/>
                  </a:moveTo>
                  <a:lnTo>
                    <a:pt x="0" y="6"/>
                  </a:lnTo>
                  <a:lnTo>
                    <a:pt x="312" y="0"/>
                  </a:lnTo>
                  <a:lnTo>
                    <a:pt x="429" y="270"/>
                  </a:lnTo>
                  <a:lnTo>
                    <a:pt x="114" y="27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1" name="Oval 12"/>
            <p:cNvSpPr>
              <a:spLocks noChangeArrowheads="1"/>
            </p:cNvSpPr>
            <p:nvPr/>
          </p:nvSpPr>
          <p:spPr bwMode="auto">
            <a:xfrm>
              <a:off x="-776" y="3620"/>
              <a:ext cx="312" cy="156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6992" name="Freeform 13"/>
            <p:cNvSpPr>
              <a:spLocks/>
            </p:cNvSpPr>
            <p:nvPr/>
          </p:nvSpPr>
          <p:spPr bwMode="auto">
            <a:xfrm>
              <a:off x="-544" y="3338"/>
              <a:ext cx="411" cy="228"/>
            </a:xfrm>
            <a:custGeom>
              <a:avLst/>
              <a:gdLst>
                <a:gd name="T0" fmla="*/ 0 w 411"/>
                <a:gd name="T1" fmla="*/ 171 h 228"/>
                <a:gd name="T2" fmla="*/ 120 w 411"/>
                <a:gd name="T3" fmla="*/ 132 h 228"/>
                <a:gd name="T4" fmla="*/ 102 w 411"/>
                <a:gd name="T5" fmla="*/ 81 h 228"/>
                <a:gd name="T6" fmla="*/ 357 w 411"/>
                <a:gd name="T7" fmla="*/ 0 h 228"/>
                <a:gd name="T8" fmla="*/ 411 w 411"/>
                <a:gd name="T9" fmla="*/ 147 h 228"/>
                <a:gd name="T10" fmla="*/ 159 w 411"/>
                <a:gd name="T11" fmla="*/ 228 h 228"/>
                <a:gd name="T12" fmla="*/ 135 w 411"/>
                <a:gd name="T13" fmla="*/ 168 h 228"/>
                <a:gd name="T14" fmla="*/ 9 w 411"/>
                <a:gd name="T15" fmla="*/ 210 h 228"/>
                <a:gd name="T16" fmla="*/ 0 w 411"/>
                <a:gd name="T17" fmla="*/ 171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1" h="228">
                  <a:moveTo>
                    <a:pt x="0" y="171"/>
                  </a:moveTo>
                  <a:lnTo>
                    <a:pt x="120" y="132"/>
                  </a:lnTo>
                  <a:lnTo>
                    <a:pt x="102" y="81"/>
                  </a:lnTo>
                  <a:lnTo>
                    <a:pt x="357" y="0"/>
                  </a:lnTo>
                  <a:lnTo>
                    <a:pt x="411" y="147"/>
                  </a:lnTo>
                  <a:lnTo>
                    <a:pt x="159" y="228"/>
                  </a:lnTo>
                  <a:lnTo>
                    <a:pt x="135" y="168"/>
                  </a:lnTo>
                  <a:lnTo>
                    <a:pt x="9" y="21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3" name="Freeform 14"/>
            <p:cNvSpPr>
              <a:spLocks/>
            </p:cNvSpPr>
            <p:nvPr/>
          </p:nvSpPr>
          <p:spPr bwMode="auto">
            <a:xfrm rot="19514821" flipH="1">
              <a:off x="-1217" y="3523"/>
              <a:ext cx="404" cy="228"/>
            </a:xfrm>
            <a:custGeom>
              <a:avLst/>
              <a:gdLst>
                <a:gd name="T0" fmla="*/ 0 w 411"/>
                <a:gd name="T1" fmla="*/ 171 h 228"/>
                <a:gd name="T2" fmla="*/ 118 w 411"/>
                <a:gd name="T3" fmla="*/ 132 h 228"/>
                <a:gd name="T4" fmla="*/ 100 w 411"/>
                <a:gd name="T5" fmla="*/ 81 h 228"/>
                <a:gd name="T6" fmla="*/ 351 w 411"/>
                <a:gd name="T7" fmla="*/ 0 h 228"/>
                <a:gd name="T8" fmla="*/ 404 w 411"/>
                <a:gd name="T9" fmla="*/ 147 h 228"/>
                <a:gd name="T10" fmla="*/ 156 w 411"/>
                <a:gd name="T11" fmla="*/ 228 h 228"/>
                <a:gd name="T12" fmla="*/ 133 w 411"/>
                <a:gd name="T13" fmla="*/ 168 h 228"/>
                <a:gd name="T14" fmla="*/ 9 w 411"/>
                <a:gd name="T15" fmla="*/ 210 h 228"/>
                <a:gd name="T16" fmla="*/ 0 w 411"/>
                <a:gd name="T17" fmla="*/ 171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1" h="228">
                  <a:moveTo>
                    <a:pt x="0" y="171"/>
                  </a:moveTo>
                  <a:lnTo>
                    <a:pt x="120" y="132"/>
                  </a:lnTo>
                  <a:lnTo>
                    <a:pt x="102" y="81"/>
                  </a:lnTo>
                  <a:lnTo>
                    <a:pt x="357" y="0"/>
                  </a:lnTo>
                  <a:lnTo>
                    <a:pt x="411" y="147"/>
                  </a:lnTo>
                  <a:lnTo>
                    <a:pt x="159" y="228"/>
                  </a:lnTo>
                  <a:lnTo>
                    <a:pt x="135" y="168"/>
                  </a:lnTo>
                  <a:lnTo>
                    <a:pt x="9" y="21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4" name="Line 15"/>
            <p:cNvSpPr>
              <a:spLocks noChangeShapeType="1"/>
            </p:cNvSpPr>
            <p:nvPr/>
          </p:nvSpPr>
          <p:spPr bwMode="auto">
            <a:xfrm>
              <a:off x="-1128" y="3604"/>
              <a:ext cx="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5" name="Line 16"/>
            <p:cNvSpPr>
              <a:spLocks noChangeShapeType="1"/>
            </p:cNvSpPr>
            <p:nvPr/>
          </p:nvSpPr>
          <p:spPr bwMode="auto">
            <a:xfrm>
              <a:off x="-1044" y="3580"/>
              <a:ext cx="4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6" name="Line 17"/>
            <p:cNvSpPr>
              <a:spLocks noChangeShapeType="1"/>
            </p:cNvSpPr>
            <p:nvPr/>
          </p:nvSpPr>
          <p:spPr bwMode="auto">
            <a:xfrm flipV="1">
              <a:off x="-1196" y="3596"/>
              <a:ext cx="25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7" name="Line 18"/>
            <p:cNvSpPr>
              <a:spLocks noChangeShapeType="1"/>
            </p:cNvSpPr>
            <p:nvPr/>
          </p:nvSpPr>
          <p:spPr bwMode="auto">
            <a:xfrm flipV="1">
              <a:off x="-1176" y="3652"/>
              <a:ext cx="248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8" name="Line 19"/>
            <p:cNvSpPr>
              <a:spLocks noChangeShapeType="1"/>
            </p:cNvSpPr>
            <p:nvPr/>
          </p:nvSpPr>
          <p:spPr bwMode="auto">
            <a:xfrm>
              <a:off x="-364" y="3396"/>
              <a:ext cx="5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9" name="Line 20"/>
            <p:cNvSpPr>
              <a:spLocks noChangeShapeType="1"/>
            </p:cNvSpPr>
            <p:nvPr/>
          </p:nvSpPr>
          <p:spPr bwMode="auto">
            <a:xfrm>
              <a:off x="-276" y="3368"/>
              <a:ext cx="5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7000" name="Line 21"/>
            <p:cNvSpPr>
              <a:spLocks noChangeShapeType="1"/>
            </p:cNvSpPr>
            <p:nvPr/>
          </p:nvSpPr>
          <p:spPr bwMode="auto">
            <a:xfrm flipV="1">
              <a:off x="-428" y="3384"/>
              <a:ext cx="252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7001" name="Line 22"/>
            <p:cNvSpPr>
              <a:spLocks noChangeShapeType="1"/>
            </p:cNvSpPr>
            <p:nvPr/>
          </p:nvSpPr>
          <p:spPr bwMode="auto">
            <a:xfrm flipV="1">
              <a:off x="-408" y="3432"/>
              <a:ext cx="252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6981" name="Rectangle 30"/>
          <p:cNvSpPr>
            <a:spLocks noGrp="1" noChangeArrowheads="1"/>
          </p:cNvSpPr>
          <p:nvPr>
            <p:ph type="title"/>
          </p:nvPr>
        </p:nvSpPr>
        <p:spPr>
          <a:xfrm>
            <a:off x="908050" y="0"/>
            <a:ext cx="6173788" cy="1854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00"/>
                </a:solidFill>
              </a:rPr>
              <a:t>Space Based ADS-B Surveillance</a:t>
            </a:r>
          </a:p>
        </p:txBody>
      </p:sp>
      <p:sp>
        <p:nvSpPr>
          <p:cNvPr id="1550367" name="Freeform 31"/>
          <p:cNvSpPr>
            <a:spLocks/>
          </p:cNvSpPr>
          <p:nvPr/>
        </p:nvSpPr>
        <p:spPr bwMode="auto">
          <a:xfrm>
            <a:off x="3111500" y="7429500"/>
            <a:ext cx="254000" cy="304800"/>
          </a:xfrm>
          <a:custGeom>
            <a:avLst/>
            <a:gdLst>
              <a:gd name="T0" fmla="*/ 0 w 440"/>
              <a:gd name="T1" fmla="*/ 304800 h 576"/>
              <a:gd name="T2" fmla="*/ 111991 w 440"/>
              <a:gd name="T3" fmla="*/ 92075 h 576"/>
              <a:gd name="T4" fmla="*/ 147782 w 440"/>
              <a:gd name="T5" fmla="*/ 139700 h 576"/>
              <a:gd name="T6" fmla="*/ 254000 w 440"/>
              <a:gd name="T7" fmla="*/ 0 h 576"/>
              <a:gd name="T8" fmla="*/ 147782 w 440"/>
              <a:gd name="T9" fmla="*/ 283633 h 576"/>
              <a:gd name="T10" fmla="*/ 111991 w 440"/>
              <a:gd name="T11" fmla="*/ 183621 h 576"/>
              <a:gd name="T12" fmla="*/ 0 w 440"/>
              <a:gd name="T13" fmla="*/ 3048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0" h="576">
                <a:moveTo>
                  <a:pt x="0" y="576"/>
                </a:moveTo>
                <a:lnTo>
                  <a:pt x="194" y="174"/>
                </a:lnTo>
                <a:lnTo>
                  <a:pt x="256" y="264"/>
                </a:lnTo>
                <a:lnTo>
                  <a:pt x="440" y="0"/>
                </a:lnTo>
                <a:lnTo>
                  <a:pt x="256" y="536"/>
                </a:lnTo>
                <a:lnTo>
                  <a:pt x="194" y="347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50368" name="Freeform 32"/>
          <p:cNvSpPr>
            <a:spLocks/>
          </p:cNvSpPr>
          <p:nvPr/>
        </p:nvSpPr>
        <p:spPr bwMode="auto">
          <a:xfrm>
            <a:off x="3327400" y="7645400"/>
            <a:ext cx="254000" cy="304800"/>
          </a:xfrm>
          <a:custGeom>
            <a:avLst/>
            <a:gdLst>
              <a:gd name="T0" fmla="*/ 0 w 440"/>
              <a:gd name="T1" fmla="*/ 304800 h 576"/>
              <a:gd name="T2" fmla="*/ 111991 w 440"/>
              <a:gd name="T3" fmla="*/ 92075 h 576"/>
              <a:gd name="T4" fmla="*/ 147782 w 440"/>
              <a:gd name="T5" fmla="*/ 139700 h 576"/>
              <a:gd name="T6" fmla="*/ 254000 w 440"/>
              <a:gd name="T7" fmla="*/ 0 h 576"/>
              <a:gd name="T8" fmla="*/ 147782 w 440"/>
              <a:gd name="T9" fmla="*/ 283633 h 576"/>
              <a:gd name="T10" fmla="*/ 111991 w 440"/>
              <a:gd name="T11" fmla="*/ 183621 h 576"/>
              <a:gd name="T12" fmla="*/ 0 w 440"/>
              <a:gd name="T13" fmla="*/ 3048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0" h="576">
                <a:moveTo>
                  <a:pt x="0" y="576"/>
                </a:moveTo>
                <a:lnTo>
                  <a:pt x="194" y="174"/>
                </a:lnTo>
                <a:lnTo>
                  <a:pt x="256" y="264"/>
                </a:lnTo>
                <a:lnTo>
                  <a:pt x="440" y="0"/>
                </a:lnTo>
                <a:lnTo>
                  <a:pt x="256" y="536"/>
                </a:lnTo>
                <a:lnTo>
                  <a:pt x="194" y="347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50369" name="Freeform 33"/>
          <p:cNvSpPr>
            <a:spLocks/>
          </p:cNvSpPr>
          <p:nvPr/>
        </p:nvSpPr>
        <p:spPr bwMode="auto">
          <a:xfrm>
            <a:off x="3543300" y="7861300"/>
            <a:ext cx="254000" cy="304800"/>
          </a:xfrm>
          <a:custGeom>
            <a:avLst/>
            <a:gdLst>
              <a:gd name="T0" fmla="*/ 0 w 440"/>
              <a:gd name="T1" fmla="*/ 304800 h 576"/>
              <a:gd name="T2" fmla="*/ 111991 w 440"/>
              <a:gd name="T3" fmla="*/ 92075 h 576"/>
              <a:gd name="T4" fmla="*/ 147782 w 440"/>
              <a:gd name="T5" fmla="*/ 139700 h 576"/>
              <a:gd name="T6" fmla="*/ 254000 w 440"/>
              <a:gd name="T7" fmla="*/ 0 h 576"/>
              <a:gd name="T8" fmla="*/ 147782 w 440"/>
              <a:gd name="T9" fmla="*/ 283633 h 576"/>
              <a:gd name="T10" fmla="*/ 111991 w 440"/>
              <a:gd name="T11" fmla="*/ 183621 h 576"/>
              <a:gd name="T12" fmla="*/ 0 w 440"/>
              <a:gd name="T13" fmla="*/ 3048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0" h="576">
                <a:moveTo>
                  <a:pt x="0" y="576"/>
                </a:moveTo>
                <a:lnTo>
                  <a:pt x="194" y="174"/>
                </a:lnTo>
                <a:lnTo>
                  <a:pt x="256" y="264"/>
                </a:lnTo>
                <a:lnTo>
                  <a:pt x="440" y="0"/>
                </a:lnTo>
                <a:lnTo>
                  <a:pt x="256" y="536"/>
                </a:lnTo>
                <a:lnTo>
                  <a:pt x="194" y="347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50370" name="Freeform 34"/>
          <p:cNvSpPr>
            <a:spLocks/>
          </p:cNvSpPr>
          <p:nvPr/>
        </p:nvSpPr>
        <p:spPr bwMode="auto">
          <a:xfrm>
            <a:off x="3759200" y="8077200"/>
            <a:ext cx="254000" cy="304800"/>
          </a:xfrm>
          <a:custGeom>
            <a:avLst/>
            <a:gdLst>
              <a:gd name="T0" fmla="*/ 0 w 440"/>
              <a:gd name="T1" fmla="*/ 304800 h 576"/>
              <a:gd name="T2" fmla="*/ 111991 w 440"/>
              <a:gd name="T3" fmla="*/ 92075 h 576"/>
              <a:gd name="T4" fmla="*/ 147782 w 440"/>
              <a:gd name="T5" fmla="*/ 139700 h 576"/>
              <a:gd name="T6" fmla="*/ 254000 w 440"/>
              <a:gd name="T7" fmla="*/ 0 h 576"/>
              <a:gd name="T8" fmla="*/ 147782 w 440"/>
              <a:gd name="T9" fmla="*/ 283633 h 576"/>
              <a:gd name="T10" fmla="*/ 111991 w 440"/>
              <a:gd name="T11" fmla="*/ 183621 h 576"/>
              <a:gd name="T12" fmla="*/ 0 w 440"/>
              <a:gd name="T13" fmla="*/ 3048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0" h="576">
                <a:moveTo>
                  <a:pt x="0" y="576"/>
                </a:moveTo>
                <a:lnTo>
                  <a:pt x="194" y="174"/>
                </a:lnTo>
                <a:lnTo>
                  <a:pt x="256" y="264"/>
                </a:lnTo>
                <a:lnTo>
                  <a:pt x="440" y="0"/>
                </a:lnTo>
                <a:lnTo>
                  <a:pt x="256" y="536"/>
                </a:lnTo>
                <a:lnTo>
                  <a:pt x="194" y="347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50371" name="Freeform 35"/>
          <p:cNvSpPr>
            <a:spLocks/>
          </p:cNvSpPr>
          <p:nvPr/>
        </p:nvSpPr>
        <p:spPr bwMode="auto">
          <a:xfrm>
            <a:off x="3975100" y="8293100"/>
            <a:ext cx="254000" cy="304800"/>
          </a:xfrm>
          <a:custGeom>
            <a:avLst/>
            <a:gdLst>
              <a:gd name="T0" fmla="*/ 0 w 440"/>
              <a:gd name="T1" fmla="*/ 304800 h 576"/>
              <a:gd name="T2" fmla="*/ 111991 w 440"/>
              <a:gd name="T3" fmla="*/ 92075 h 576"/>
              <a:gd name="T4" fmla="*/ 147782 w 440"/>
              <a:gd name="T5" fmla="*/ 139700 h 576"/>
              <a:gd name="T6" fmla="*/ 254000 w 440"/>
              <a:gd name="T7" fmla="*/ 0 h 576"/>
              <a:gd name="T8" fmla="*/ 147782 w 440"/>
              <a:gd name="T9" fmla="*/ 283633 h 576"/>
              <a:gd name="T10" fmla="*/ 111991 w 440"/>
              <a:gd name="T11" fmla="*/ 183621 h 576"/>
              <a:gd name="T12" fmla="*/ 0 w 440"/>
              <a:gd name="T13" fmla="*/ 3048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0" h="576">
                <a:moveTo>
                  <a:pt x="0" y="576"/>
                </a:moveTo>
                <a:lnTo>
                  <a:pt x="194" y="174"/>
                </a:lnTo>
                <a:lnTo>
                  <a:pt x="256" y="264"/>
                </a:lnTo>
                <a:lnTo>
                  <a:pt x="440" y="0"/>
                </a:lnTo>
                <a:lnTo>
                  <a:pt x="256" y="536"/>
                </a:lnTo>
                <a:lnTo>
                  <a:pt x="194" y="347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987" name="Text Box 8"/>
          <p:cNvSpPr txBox="1">
            <a:spLocks noChangeArrowheads="1"/>
          </p:cNvSpPr>
          <p:nvPr/>
        </p:nvSpPr>
        <p:spPr bwMode="auto">
          <a:xfrm>
            <a:off x="7489825" y="1154113"/>
            <a:ext cx="806450" cy="55086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/>
              <a:t>ZOA</a:t>
            </a:r>
          </a:p>
          <a:p>
            <a:pPr eaLnBrk="1" hangingPunct="1">
              <a:buFontTx/>
              <a:buNone/>
            </a:pPr>
            <a:endParaRPr lang="en-US" sz="800"/>
          </a:p>
        </p:txBody>
      </p:sp>
      <p:sp>
        <p:nvSpPr>
          <p:cNvPr id="126988" name="Rectangle 36"/>
          <p:cNvSpPr>
            <a:spLocks noChangeArrowheads="1"/>
          </p:cNvSpPr>
          <p:nvPr/>
        </p:nvSpPr>
        <p:spPr bwMode="auto">
          <a:xfrm>
            <a:off x="654050" y="4064000"/>
            <a:ext cx="7939088" cy="1943100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rgbClr val="FFFF99"/>
                </a:solidFill>
              </a:rPr>
              <a:t>The FAA has no plans at this time for Space Based ADS-B in the Pacific.  They are looking at parts of the Caribbean to use SB ADS-B.  </a:t>
            </a: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8360237" y="6296986"/>
            <a:ext cx="622400" cy="356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fld id="{74438B1A-AF1B-4C8B-993E-1BADE62A2451}" type="slidenum">
              <a:rPr lang="en-US" sz="1600" smtClean="0">
                <a:solidFill>
                  <a:srgbClr val="FFFF66"/>
                </a:solidFill>
              </a:rPr>
              <a:pPr>
                <a:buFontTx/>
                <a:buNone/>
              </a:pPr>
              <a:t>20</a:t>
            </a:fld>
            <a:endParaRPr lang="en-US" sz="16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960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61482 L 0.36111 -1.00926 L 0.50277 -0.8851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550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64815 L 0.33611 -1.0426 L 0.47778 -0.91852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550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-0.68148 L 0.31111 -1.07593 L 0.45278 -0.95185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55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-0.71481 L 0.2875 -1.10926 L 0.42917 -0.9851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55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75 L 0.26806 -1.14444 L 0.40972 -1.02037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55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67" grpId="0" animBg="1"/>
      <p:bldP spid="1550368" grpId="0" animBg="1"/>
      <p:bldP spid="1550369" grpId="0" animBg="1"/>
      <p:bldP spid="1550370" grpId="0" animBg="1"/>
      <p:bldP spid="15503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23 Lateral Separation 20 Longitudinal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SRM Panel was conducted December 2018 in Dallas TX.</a:t>
            </a:r>
          </a:p>
          <a:p>
            <a:r>
              <a:rPr lang="en-US" dirty="0"/>
              <a:t>Working with the ATOP program office on details.</a:t>
            </a:r>
          </a:p>
          <a:p>
            <a:r>
              <a:rPr lang="en-US" dirty="0"/>
              <a:t>Implementation in January 2021</a:t>
            </a:r>
          </a:p>
          <a:p>
            <a:endParaRPr lang="en-US" dirty="0"/>
          </a:p>
          <a:p>
            <a:r>
              <a:rPr lang="en-US" dirty="0"/>
              <a:t>20 Longitudinal proposed for 2022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8579F915-29B1-4ADF-B1F4-B910889950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4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1" name="Rectangle 3"/>
          <p:cNvSpPr>
            <a:spLocks noGrp="1" noChangeArrowheads="1"/>
          </p:cNvSpPr>
          <p:nvPr>
            <p:ph type="title"/>
          </p:nvPr>
        </p:nvSpPr>
        <p:spPr>
          <a:xfrm>
            <a:off x="290513" y="228600"/>
            <a:ext cx="3689816" cy="755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dirty="0">
                <a:solidFill>
                  <a:srgbClr val="002060"/>
                </a:solidFill>
              </a:rPr>
              <a:t>SENEAM</a:t>
            </a:r>
          </a:p>
        </p:txBody>
      </p:sp>
      <p:sp>
        <p:nvSpPr>
          <p:cNvPr id="1097732" name="Rectangle 4"/>
          <p:cNvSpPr>
            <a:spLocks noChangeArrowheads="1"/>
          </p:cNvSpPr>
          <p:nvPr/>
        </p:nvSpPr>
        <p:spPr bwMode="auto">
          <a:xfrm>
            <a:off x="217488" y="1084263"/>
            <a:ext cx="4024312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600" b="1" dirty="0">
                <a:solidFill>
                  <a:srgbClr val="002060"/>
                </a:solidFill>
              </a:rPr>
              <a:t>An AIDC connection between Oakland and </a:t>
            </a:r>
            <a:r>
              <a:rPr lang="en-US" sz="2600" b="1" dirty="0" err="1">
                <a:solidFill>
                  <a:srgbClr val="002060"/>
                </a:solidFill>
              </a:rPr>
              <a:t>Mazatlan</a:t>
            </a:r>
            <a:r>
              <a:rPr lang="en-US" sz="2600" b="1" dirty="0">
                <a:solidFill>
                  <a:srgbClr val="002060"/>
                </a:solidFill>
              </a:rPr>
              <a:t> was established           March 2015</a:t>
            </a:r>
          </a:p>
          <a:p>
            <a:pPr marL="342900" indent="-342900">
              <a:spcBef>
                <a:spcPct val="20000"/>
              </a:spcBef>
            </a:pPr>
            <a:endParaRPr lang="en-US" sz="26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600" b="1" dirty="0">
                <a:solidFill>
                  <a:srgbClr val="002060"/>
                </a:solidFill>
              </a:rPr>
              <a:t>Mazatlan is working on a capability to apply ATC services in their oceanic FIR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b="1" dirty="0">
                <a:solidFill>
                  <a:srgbClr val="002060"/>
                </a:solidFill>
              </a:rPr>
              <a:t>Date TBD</a:t>
            </a:r>
          </a:p>
          <a:p>
            <a:pPr marL="342900" indent="-342900">
              <a:spcBef>
                <a:spcPct val="20000"/>
              </a:spcBef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600" b="1" dirty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6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sz="26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sz="2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97740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9305" r="8719" b="14474"/>
          <a:stretch/>
        </p:blipFill>
        <p:spPr bwMode="auto">
          <a:xfrm>
            <a:off x="4167188" y="0"/>
            <a:ext cx="4976812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6583680" y="0"/>
            <a:ext cx="2569464" cy="6163056"/>
          </a:xfrm>
          <a:custGeom>
            <a:avLst/>
            <a:gdLst>
              <a:gd name="connsiteX0" fmla="*/ 2313432 w 2569464"/>
              <a:gd name="connsiteY0" fmla="*/ 6163056 h 6163056"/>
              <a:gd name="connsiteX1" fmla="*/ 466344 w 2569464"/>
              <a:gd name="connsiteY1" fmla="*/ 2029968 h 6163056"/>
              <a:gd name="connsiteX2" fmla="*/ 0 w 2569464"/>
              <a:gd name="connsiteY2" fmla="*/ 1847088 h 6163056"/>
              <a:gd name="connsiteX3" fmla="*/ 1106424 w 2569464"/>
              <a:gd name="connsiteY3" fmla="*/ 320040 h 6163056"/>
              <a:gd name="connsiteX4" fmla="*/ 1627632 w 2569464"/>
              <a:gd name="connsiteY4" fmla="*/ 0 h 6163056"/>
              <a:gd name="connsiteX5" fmla="*/ 2569464 w 2569464"/>
              <a:gd name="connsiteY5" fmla="*/ 0 h 6163056"/>
              <a:gd name="connsiteX6" fmla="*/ 2560320 w 2569464"/>
              <a:gd name="connsiteY6" fmla="*/ 6153912 h 6163056"/>
              <a:gd name="connsiteX7" fmla="*/ 2313432 w 2569464"/>
              <a:gd name="connsiteY7" fmla="*/ 6163056 h 616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9464" h="6163056">
                <a:moveTo>
                  <a:pt x="2313432" y="6163056"/>
                </a:moveTo>
                <a:lnTo>
                  <a:pt x="466344" y="2029968"/>
                </a:lnTo>
                <a:lnTo>
                  <a:pt x="0" y="1847088"/>
                </a:lnTo>
                <a:lnTo>
                  <a:pt x="1106424" y="320040"/>
                </a:lnTo>
                <a:lnTo>
                  <a:pt x="1627632" y="0"/>
                </a:lnTo>
                <a:lnTo>
                  <a:pt x="2569464" y="0"/>
                </a:lnTo>
                <a:lnTo>
                  <a:pt x="2560320" y="6153912"/>
                </a:lnTo>
                <a:lnTo>
                  <a:pt x="2313432" y="6163056"/>
                </a:lnTo>
                <a:close/>
              </a:path>
            </a:pathLst>
          </a:custGeom>
          <a:solidFill>
            <a:srgbClr val="00FF00">
              <a:alpha val="34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39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6" y="788434"/>
            <a:ext cx="6264274" cy="46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02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3/18/2019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122" name="Picture 2" descr="C:\Users\Dustin M Byerly\Desktop\230615-airports-feature-image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82"/>
            <a:ext cx="9143999" cy="61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753035" y="793376"/>
            <a:ext cx="2691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62235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 UP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248400"/>
            <a:ext cx="1736725" cy="457200"/>
          </a:xfrm>
        </p:spPr>
        <p:txBody>
          <a:bodyPr/>
          <a:lstStyle/>
          <a:p>
            <a:fld id="{FB41E91A-714A-4FCE-9D37-A00FDDD1FD13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2895600" cy="457200"/>
          </a:xfrm>
        </p:spPr>
        <p:txBody>
          <a:bodyPr/>
          <a:lstStyle/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74438B1A-AF1B-4C8B-993E-1BADE62A245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67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344035"/>
            <a:ext cx="8472488" cy="609600"/>
          </a:xfrm>
        </p:spPr>
        <p:txBody>
          <a:bodyPr/>
          <a:lstStyle/>
          <a:p>
            <a:pPr algn="ctr"/>
            <a:r>
              <a:rPr lang="en-US" dirty="0"/>
              <a:t>High Level UPR Trial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758" y="1001941"/>
            <a:ext cx="7908480" cy="54006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Newer Composite aircraft climb above most traffic on PACOTS routes.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Anchorage ARTCC started a High Level UPR Trial allowing aircraft at or above F380 by 180E can UPR up to NIPPI or OMOTO.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Oakland has published the guidelines for a High Level UPR Trial as an alternative to westbound PACOTS to NOPAC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Trial will have an indefinite lifespan</a:t>
            </a:r>
            <a:r>
              <a:rPr lang="en-US" dirty="0"/>
              <a:t>.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360237" y="6296986"/>
            <a:ext cx="622400" cy="356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fld id="{74438B1A-AF1B-4C8B-993E-1BADE62A2451}" type="slidenum">
              <a:rPr lang="en-US" sz="1600" smtClean="0">
                <a:solidFill>
                  <a:srgbClr val="FFFF66"/>
                </a:solidFill>
              </a:rPr>
              <a:pPr>
                <a:buFontTx/>
                <a:buNone/>
              </a:pPr>
              <a:t>26</a:t>
            </a:fld>
            <a:endParaRPr lang="en-US" sz="16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Oceanic Equipage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673013"/>
              </p:ext>
            </p:extLst>
          </p:nvPr>
        </p:nvGraphicFramePr>
        <p:xfrm>
          <a:off x="0" y="954089"/>
          <a:ext cx="8993080" cy="505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12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0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7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2" y="-18143"/>
            <a:ext cx="7765143" cy="597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285008" y="2636322"/>
            <a:ext cx="1650670" cy="1828800"/>
          </a:xfrm>
          <a:custGeom>
            <a:avLst/>
            <a:gdLst>
              <a:gd name="connsiteX0" fmla="*/ 356260 w 1650670"/>
              <a:gd name="connsiteY0" fmla="*/ 0 h 1828800"/>
              <a:gd name="connsiteX1" fmla="*/ 0 w 1650670"/>
              <a:gd name="connsiteY1" fmla="*/ 890649 h 1828800"/>
              <a:gd name="connsiteX2" fmla="*/ 154379 w 1650670"/>
              <a:gd name="connsiteY2" fmla="*/ 1246909 h 1828800"/>
              <a:gd name="connsiteX3" fmla="*/ 712519 w 1650670"/>
              <a:gd name="connsiteY3" fmla="*/ 1377538 h 1828800"/>
              <a:gd name="connsiteX4" fmla="*/ 665018 w 1650670"/>
              <a:gd name="connsiteY4" fmla="*/ 1650670 h 1828800"/>
              <a:gd name="connsiteX5" fmla="*/ 1579418 w 1650670"/>
              <a:gd name="connsiteY5" fmla="*/ 1828800 h 1828800"/>
              <a:gd name="connsiteX6" fmla="*/ 1650670 w 1650670"/>
              <a:gd name="connsiteY6" fmla="*/ 356260 h 1828800"/>
              <a:gd name="connsiteX7" fmla="*/ 356260 w 1650670"/>
              <a:gd name="connsiteY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0670" h="1828800">
                <a:moveTo>
                  <a:pt x="356260" y="0"/>
                </a:moveTo>
                <a:lnTo>
                  <a:pt x="0" y="890649"/>
                </a:lnTo>
                <a:lnTo>
                  <a:pt x="154379" y="1246909"/>
                </a:lnTo>
                <a:lnTo>
                  <a:pt x="712519" y="1377538"/>
                </a:lnTo>
                <a:lnTo>
                  <a:pt x="665018" y="1650670"/>
                </a:lnTo>
                <a:lnTo>
                  <a:pt x="1579418" y="1828800"/>
                </a:lnTo>
                <a:lnTo>
                  <a:pt x="1650670" y="356260"/>
                </a:lnTo>
                <a:lnTo>
                  <a:pt x="356260" y="0"/>
                </a:lnTo>
                <a:close/>
              </a:path>
            </a:pathLst>
          </a:custGeom>
          <a:noFill/>
          <a:ln w="349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rgbClr val="FF99C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10641" y="2719449"/>
            <a:ext cx="439386" cy="270494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68135" y="2794000"/>
            <a:ext cx="787565" cy="507340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285008" y="2854696"/>
            <a:ext cx="1169143" cy="771154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431800" y="2952750"/>
            <a:ext cx="1276351" cy="844550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746293" y="3063875"/>
            <a:ext cx="1276351" cy="844550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950027" y="3375025"/>
            <a:ext cx="961326" cy="638835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969077" y="3635375"/>
            <a:ext cx="961326" cy="638835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1297339" y="3937000"/>
            <a:ext cx="614012" cy="396277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1555752" y="4203700"/>
            <a:ext cx="355599" cy="209550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174298" y="123825"/>
            <a:ext cx="2521277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Flow      %KZAK  % FANS </a:t>
            </a:r>
            <a:r>
              <a:rPr lang="en-US" sz="1400" u="sng" dirty="0">
                <a:solidFill>
                  <a:srgbClr val="FF00FF"/>
                </a:solidFill>
              </a:rPr>
              <a:t>AUNZJP   5.9%        95.5%  </a:t>
            </a:r>
            <a:r>
              <a:rPr lang="en-US" sz="1400" u="sng" dirty="0">
                <a:solidFill>
                  <a:srgbClr val="00FF00"/>
                </a:solidFill>
              </a:rPr>
              <a:t>JP-Guam  7.9%        27.2% </a:t>
            </a:r>
            <a:r>
              <a:rPr lang="en-US" sz="1400" u="sng" dirty="0">
                <a:solidFill>
                  <a:srgbClr val="FF0000"/>
                </a:solidFill>
              </a:rPr>
              <a:t>CEP          37.8%      56.5%  </a:t>
            </a:r>
            <a:r>
              <a:rPr lang="en-US" sz="1400" u="sng" dirty="0">
                <a:solidFill>
                  <a:srgbClr val="FF6600"/>
                </a:solidFill>
              </a:rPr>
              <a:t>JP – HI      7.0%        96.8% </a:t>
            </a:r>
            <a:r>
              <a:rPr lang="en-US" sz="1400" u="sng" dirty="0">
                <a:solidFill>
                  <a:srgbClr val="7030A0"/>
                </a:solidFill>
              </a:rPr>
              <a:t>CENPAC   27.8%      97.8% </a:t>
            </a:r>
            <a:r>
              <a:rPr lang="en-US" sz="1400" u="sng" dirty="0">
                <a:solidFill>
                  <a:srgbClr val="00B0F0"/>
                </a:solidFill>
              </a:rPr>
              <a:t>SOPAC     9.0%      </a:t>
            </a:r>
            <a:r>
              <a:rPr lang="en-US" sz="900" u="sng" dirty="0">
                <a:solidFill>
                  <a:srgbClr val="00B0F0"/>
                </a:solidFill>
              </a:rPr>
              <a:t>   </a:t>
            </a:r>
            <a:r>
              <a:rPr lang="en-US" sz="1400" u="sng" dirty="0">
                <a:solidFill>
                  <a:srgbClr val="00B0F0"/>
                </a:solidFill>
              </a:rPr>
              <a:t>94.6%    </a:t>
            </a:r>
          </a:p>
        </p:txBody>
      </p:sp>
      <p:sp>
        <p:nvSpPr>
          <p:cNvPr id="42" name="Freeform 41"/>
          <p:cNvSpPr/>
          <p:nvPr/>
        </p:nvSpPr>
        <p:spPr bwMode="auto">
          <a:xfrm>
            <a:off x="1038225" y="2743200"/>
            <a:ext cx="704850" cy="457200"/>
          </a:xfrm>
          <a:custGeom>
            <a:avLst/>
            <a:gdLst>
              <a:gd name="connsiteX0" fmla="*/ 0 w 704850"/>
              <a:gd name="connsiteY0" fmla="*/ 0 h 457200"/>
              <a:gd name="connsiteX1" fmla="*/ 228600 w 704850"/>
              <a:gd name="connsiteY1" fmla="*/ 457200 h 457200"/>
              <a:gd name="connsiteX2" fmla="*/ 342900 w 704850"/>
              <a:gd name="connsiteY2" fmla="*/ 390525 h 457200"/>
              <a:gd name="connsiteX3" fmla="*/ 457200 w 704850"/>
              <a:gd name="connsiteY3" fmla="*/ 371475 h 457200"/>
              <a:gd name="connsiteX4" fmla="*/ 590550 w 704850"/>
              <a:gd name="connsiteY4" fmla="*/ 400050 h 457200"/>
              <a:gd name="connsiteX5" fmla="*/ 676275 w 704850"/>
              <a:gd name="connsiteY5" fmla="*/ 447675 h 457200"/>
              <a:gd name="connsiteX6" fmla="*/ 704850 w 704850"/>
              <a:gd name="connsiteY6" fmla="*/ 209550 h 457200"/>
              <a:gd name="connsiteX7" fmla="*/ 0 w 704850"/>
              <a:gd name="connsiteY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850" h="457200">
                <a:moveTo>
                  <a:pt x="0" y="0"/>
                </a:moveTo>
                <a:lnTo>
                  <a:pt x="228600" y="457200"/>
                </a:lnTo>
                <a:lnTo>
                  <a:pt x="342900" y="390525"/>
                </a:lnTo>
                <a:lnTo>
                  <a:pt x="457200" y="371475"/>
                </a:lnTo>
                <a:lnTo>
                  <a:pt x="590550" y="400050"/>
                </a:lnTo>
                <a:lnTo>
                  <a:pt x="676275" y="447675"/>
                </a:lnTo>
                <a:lnTo>
                  <a:pt x="704850" y="20955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1273175" y="2794000"/>
            <a:ext cx="180976" cy="298450"/>
          </a:xfrm>
          <a:prstGeom prst="line">
            <a:avLst/>
          </a:prstGeom>
          <a:noFill/>
          <a:ln w="158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endCxn id="42" idx="4"/>
          </p:cNvCxnSpPr>
          <p:nvPr/>
        </p:nvCxnSpPr>
        <p:spPr bwMode="auto">
          <a:xfrm>
            <a:off x="1516063" y="2854696"/>
            <a:ext cx="112712" cy="288554"/>
          </a:xfrm>
          <a:prstGeom prst="line">
            <a:avLst/>
          </a:prstGeom>
          <a:noFill/>
          <a:ln w="158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reeform 49"/>
          <p:cNvSpPr/>
          <p:nvPr/>
        </p:nvSpPr>
        <p:spPr bwMode="auto">
          <a:xfrm>
            <a:off x="5524500" y="1466850"/>
            <a:ext cx="2076450" cy="1609725"/>
          </a:xfrm>
          <a:custGeom>
            <a:avLst/>
            <a:gdLst>
              <a:gd name="connsiteX0" fmla="*/ 1466850 w 2076450"/>
              <a:gd name="connsiteY0" fmla="*/ 0 h 1609725"/>
              <a:gd name="connsiteX1" fmla="*/ 0 w 2076450"/>
              <a:gd name="connsiteY1" fmla="*/ 1314450 h 1609725"/>
              <a:gd name="connsiteX2" fmla="*/ 209550 w 2076450"/>
              <a:gd name="connsiteY2" fmla="*/ 1400175 h 1609725"/>
              <a:gd name="connsiteX3" fmla="*/ 447675 w 2076450"/>
              <a:gd name="connsiteY3" fmla="*/ 1609725 h 1609725"/>
              <a:gd name="connsiteX4" fmla="*/ 2076450 w 2076450"/>
              <a:gd name="connsiteY4" fmla="*/ 352425 h 1609725"/>
              <a:gd name="connsiteX5" fmla="*/ 1838325 w 2076450"/>
              <a:gd name="connsiteY5" fmla="*/ 200025 h 1609725"/>
              <a:gd name="connsiteX6" fmla="*/ 1704975 w 2076450"/>
              <a:gd name="connsiteY6" fmla="*/ 104775 h 1609725"/>
              <a:gd name="connsiteX7" fmla="*/ 1638300 w 2076450"/>
              <a:gd name="connsiteY7" fmla="*/ 152400 h 1609725"/>
              <a:gd name="connsiteX8" fmla="*/ 1543050 w 2076450"/>
              <a:gd name="connsiteY8" fmla="*/ 133350 h 1609725"/>
              <a:gd name="connsiteX9" fmla="*/ 1466850 w 2076450"/>
              <a:gd name="connsiteY9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450" h="1609725">
                <a:moveTo>
                  <a:pt x="1466850" y="0"/>
                </a:moveTo>
                <a:lnTo>
                  <a:pt x="0" y="1314450"/>
                </a:lnTo>
                <a:lnTo>
                  <a:pt x="209550" y="1400175"/>
                </a:lnTo>
                <a:lnTo>
                  <a:pt x="447675" y="1609725"/>
                </a:lnTo>
                <a:lnTo>
                  <a:pt x="2076450" y="352425"/>
                </a:lnTo>
                <a:lnTo>
                  <a:pt x="1838325" y="200025"/>
                </a:lnTo>
                <a:lnTo>
                  <a:pt x="1704975" y="104775"/>
                </a:lnTo>
                <a:lnTo>
                  <a:pt x="1638300" y="152400"/>
                </a:lnTo>
                <a:lnTo>
                  <a:pt x="1543050" y="133350"/>
                </a:lnTo>
                <a:lnTo>
                  <a:pt x="146685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5648326" y="2666246"/>
            <a:ext cx="828677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5886451" y="2459779"/>
            <a:ext cx="847731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Freeform 58"/>
          <p:cNvSpPr/>
          <p:nvPr/>
        </p:nvSpPr>
        <p:spPr bwMode="auto">
          <a:xfrm>
            <a:off x="2695575" y="2038350"/>
            <a:ext cx="2552700" cy="1057275"/>
          </a:xfrm>
          <a:custGeom>
            <a:avLst/>
            <a:gdLst>
              <a:gd name="connsiteX0" fmla="*/ 371475 w 2552700"/>
              <a:gd name="connsiteY0" fmla="*/ 0 h 1057275"/>
              <a:gd name="connsiteX1" fmla="*/ 1609725 w 2552700"/>
              <a:gd name="connsiteY1" fmla="*/ 95250 h 1057275"/>
              <a:gd name="connsiteX2" fmla="*/ 2552700 w 2552700"/>
              <a:gd name="connsiteY2" fmla="*/ 695325 h 1057275"/>
              <a:gd name="connsiteX3" fmla="*/ 2352675 w 2552700"/>
              <a:gd name="connsiteY3" fmla="*/ 895350 h 1057275"/>
              <a:gd name="connsiteX4" fmla="*/ 2352675 w 2552700"/>
              <a:gd name="connsiteY4" fmla="*/ 1057275 h 1057275"/>
              <a:gd name="connsiteX5" fmla="*/ 1257300 w 2552700"/>
              <a:gd name="connsiteY5" fmla="*/ 885825 h 1057275"/>
              <a:gd name="connsiteX6" fmla="*/ 0 w 2552700"/>
              <a:gd name="connsiteY6" fmla="*/ 685800 h 1057275"/>
              <a:gd name="connsiteX7" fmla="*/ 304800 w 2552700"/>
              <a:gd name="connsiteY7" fmla="*/ 571500 h 1057275"/>
              <a:gd name="connsiteX8" fmla="*/ 371475 w 2552700"/>
              <a:gd name="connsiteY8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1057275">
                <a:moveTo>
                  <a:pt x="371475" y="0"/>
                </a:moveTo>
                <a:lnTo>
                  <a:pt x="1609725" y="95250"/>
                </a:lnTo>
                <a:lnTo>
                  <a:pt x="2552700" y="695325"/>
                </a:lnTo>
                <a:lnTo>
                  <a:pt x="2352675" y="895350"/>
                </a:lnTo>
                <a:lnTo>
                  <a:pt x="2352675" y="1057275"/>
                </a:lnTo>
                <a:lnTo>
                  <a:pt x="1257300" y="885825"/>
                </a:lnTo>
                <a:lnTo>
                  <a:pt x="0" y="685800"/>
                </a:lnTo>
                <a:lnTo>
                  <a:pt x="304800" y="571500"/>
                </a:lnTo>
                <a:lnTo>
                  <a:pt x="371475" y="0"/>
                </a:lnTo>
                <a:close/>
              </a:path>
            </a:pathLst>
          </a:cu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3895725" y="2105025"/>
            <a:ext cx="1200150" cy="749671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3305175" y="2038350"/>
            <a:ext cx="1724025" cy="1054471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3048000" y="2171700"/>
            <a:ext cx="1333500" cy="825871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3048000" y="2459779"/>
            <a:ext cx="666750" cy="412935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12" name="Freeform 98311"/>
          <p:cNvSpPr/>
          <p:nvPr/>
        </p:nvSpPr>
        <p:spPr bwMode="auto">
          <a:xfrm>
            <a:off x="3000375" y="504825"/>
            <a:ext cx="3981450" cy="1571625"/>
          </a:xfrm>
          <a:custGeom>
            <a:avLst/>
            <a:gdLst>
              <a:gd name="connsiteX0" fmla="*/ 0 w 3981450"/>
              <a:gd name="connsiteY0" fmla="*/ 923925 h 1571625"/>
              <a:gd name="connsiteX1" fmla="*/ 104775 w 3981450"/>
              <a:gd name="connsiteY1" fmla="*/ 1114425 h 1571625"/>
              <a:gd name="connsiteX2" fmla="*/ 85725 w 3981450"/>
              <a:gd name="connsiteY2" fmla="*/ 1495425 h 1571625"/>
              <a:gd name="connsiteX3" fmla="*/ 1285875 w 3981450"/>
              <a:gd name="connsiteY3" fmla="*/ 1571625 h 1571625"/>
              <a:gd name="connsiteX4" fmla="*/ 2743200 w 3981450"/>
              <a:gd name="connsiteY4" fmla="*/ 1485900 h 1571625"/>
              <a:gd name="connsiteX5" fmla="*/ 3981450 w 3981450"/>
              <a:gd name="connsiteY5" fmla="*/ 952500 h 1571625"/>
              <a:gd name="connsiteX6" fmla="*/ 3876675 w 3981450"/>
              <a:gd name="connsiteY6" fmla="*/ 561975 h 1571625"/>
              <a:gd name="connsiteX7" fmla="*/ 3676650 w 3981450"/>
              <a:gd name="connsiteY7" fmla="*/ 333375 h 1571625"/>
              <a:gd name="connsiteX8" fmla="*/ 3524250 w 3981450"/>
              <a:gd name="connsiteY8" fmla="*/ 400050 h 1571625"/>
              <a:gd name="connsiteX9" fmla="*/ 3114675 w 3981450"/>
              <a:gd name="connsiteY9" fmla="*/ 104775 h 1571625"/>
              <a:gd name="connsiteX10" fmla="*/ 2343150 w 3981450"/>
              <a:gd name="connsiteY10" fmla="*/ 0 h 1571625"/>
              <a:gd name="connsiteX11" fmla="*/ 1638300 w 3981450"/>
              <a:gd name="connsiteY11" fmla="*/ 485775 h 1571625"/>
              <a:gd name="connsiteX12" fmla="*/ 0 w 3981450"/>
              <a:gd name="connsiteY12" fmla="*/ 9239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81450" h="1571625">
                <a:moveTo>
                  <a:pt x="0" y="923925"/>
                </a:moveTo>
                <a:lnTo>
                  <a:pt x="104775" y="1114425"/>
                </a:lnTo>
                <a:lnTo>
                  <a:pt x="85725" y="1495425"/>
                </a:lnTo>
                <a:lnTo>
                  <a:pt x="1285875" y="1571625"/>
                </a:lnTo>
                <a:lnTo>
                  <a:pt x="2743200" y="1485900"/>
                </a:lnTo>
                <a:lnTo>
                  <a:pt x="3981450" y="952500"/>
                </a:lnTo>
                <a:lnTo>
                  <a:pt x="3876675" y="561975"/>
                </a:lnTo>
                <a:lnTo>
                  <a:pt x="3676650" y="333375"/>
                </a:lnTo>
                <a:lnTo>
                  <a:pt x="3524250" y="400050"/>
                </a:lnTo>
                <a:lnTo>
                  <a:pt x="3114675" y="104775"/>
                </a:lnTo>
                <a:lnTo>
                  <a:pt x="2343150" y="0"/>
                </a:lnTo>
                <a:lnTo>
                  <a:pt x="1638300" y="485775"/>
                </a:lnTo>
                <a:lnTo>
                  <a:pt x="0" y="923925"/>
                </a:lnTo>
                <a:close/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8314" name="Straight Connector 98313"/>
          <p:cNvCxnSpPr/>
          <p:nvPr/>
        </p:nvCxnSpPr>
        <p:spPr bwMode="auto">
          <a:xfrm flipH="1">
            <a:off x="3381375" y="571500"/>
            <a:ext cx="2266951" cy="146685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3714750" y="600075"/>
            <a:ext cx="2257427" cy="146685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4095750" y="695325"/>
            <a:ext cx="2143129" cy="1381125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4495800" y="847725"/>
            <a:ext cx="1905005" cy="121920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 flipH="1">
            <a:off x="4953000" y="904875"/>
            <a:ext cx="1781182" cy="1133475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5448302" y="1057275"/>
            <a:ext cx="1438280" cy="91440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6067425" y="1304925"/>
            <a:ext cx="819157" cy="52706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98312" idx="11"/>
          </p:cNvCxnSpPr>
          <p:nvPr/>
        </p:nvCxnSpPr>
        <p:spPr bwMode="auto">
          <a:xfrm flipH="1">
            <a:off x="3143250" y="990600"/>
            <a:ext cx="1495425" cy="91440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3114675" y="1209675"/>
            <a:ext cx="747713" cy="45720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35" name="Freeform 98334"/>
          <p:cNvSpPr/>
          <p:nvPr/>
        </p:nvSpPr>
        <p:spPr bwMode="auto">
          <a:xfrm>
            <a:off x="3952875" y="1552575"/>
            <a:ext cx="3943350" cy="3467100"/>
          </a:xfrm>
          <a:custGeom>
            <a:avLst/>
            <a:gdLst>
              <a:gd name="connsiteX0" fmla="*/ 3076575 w 3943350"/>
              <a:gd name="connsiteY0" fmla="*/ 28575 h 3467100"/>
              <a:gd name="connsiteX1" fmla="*/ 1695450 w 3943350"/>
              <a:gd name="connsiteY1" fmla="*/ 1276350 h 3467100"/>
              <a:gd name="connsiteX2" fmla="*/ 0 w 3943350"/>
              <a:gd name="connsiteY2" fmla="*/ 3048000 h 3467100"/>
              <a:gd name="connsiteX3" fmla="*/ 0 w 3943350"/>
              <a:gd name="connsiteY3" fmla="*/ 3467100 h 3467100"/>
              <a:gd name="connsiteX4" fmla="*/ 1085850 w 3943350"/>
              <a:gd name="connsiteY4" fmla="*/ 3429000 h 3467100"/>
              <a:gd name="connsiteX5" fmla="*/ 2038350 w 3943350"/>
              <a:gd name="connsiteY5" fmla="*/ 3324225 h 3467100"/>
              <a:gd name="connsiteX6" fmla="*/ 2657475 w 3943350"/>
              <a:gd name="connsiteY6" fmla="*/ 2514600 h 3467100"/>
              <a:gd name="connsiteX7" fmla="*/ 3943350 w 3943350"/>
              <a:gd name="connsiteY7" fmla="*/ 2171700 h 3467100"/>
              <a:gd name="connsiteX8" fmla="*/ 3943350 w 3943350"/>
              <a:gd name="connsiteY8" fmla="*/ 819150 h 3467100"/>
              <a:gd name="connsiteX9" fmla="*/ 3695700 w 3943350"/>
              <a:gd name="connsiteY9" fmla="*/ 323850 h 3467100"/>
              <a:gd name="connsiteX10" fmla="*/ 3676650 w 3943350"/>
              <a:gd name="connsiteY10" fmla="*/ 247650 h 3467100"/>
              <a:gd name="connsiteX11" fmla="*/ 3295650 w 3943350"/>
              <a:gd name="connsiteY11" fmla="*/ 0 h 3467100"/>
              <a:gd name="connsiteX12" fmla="*/ 3076575 w 3943350"/>
              <a:gd name="connsiteY12" fmla="*/ 28575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3350" h="3467100">
                <a:moveTo>
                  <a:pt x="3076575" y="28575"/>
                </a:moveTo>
                <a:lnTo>
                  <a:pt x="1695450" y="1276350"/>
                </a:lnTo>
                <a:lnTo>
                  <a:pt x="0" y="3048000"/>
                </a:lnTo>
                <a:lnTo>
                  <a:pt x="0" y="3467100"/>
                </a:lnTo>
                <a:lnTo>
                  <a:pt x="1085850" y="3429000"/>
                </a:lnTo>
                <a:lnTo>
                  <a:pt x="2038350" y="3324225"/>
                </a:lnTo>
                <a:lnTo>
                  <a:pt x="2657475" y="2514600"/>
                </a:lnTo>
                <a:lnTo>
                  <a:pt x="3943350" y="2171700"/>
                </a:lnTo>
                <a:lnTo>
                  <a:pt x="3943350" y="819150"/>
                </a:lnTo>
                <a:lnTo>
                  <a:pt x="3695700" y="323850"/>
                </a:lnTo>
                <a:lnTo>
                  <a:pt x="3676650" y="247650"/>
                </a:lnTo>
                <a:lnTo>
                  <a:pt x="3295650" y="0"/>
                </a:lnTo>
                <a:lnTo>
                  <a:pt x="3076575" y="28575"/>
                </a:lnTo>
                <a:close/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Connector 64"/>
          <p:cNvCxnSpPr>
            <a:stCxn id="98335" idx="11"/>
          </p:cNvCxnSpPr>
          <p:nvPr/>
        </p:nvCxnSpPr>
        <p:spPr bwMode="auto">
          <a:xfrm flipH="1">
            <a:off x="3924301" y="1552575"/>
            <a:ext cx="3324224" cy="3362325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 flipH="1">
            <a:off x="4171951" y="1666875"/>
            <a:ext cx="3324224" cy="3352800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98335" idx="9"/>
          </p:cNvCxnSpPr>
          <p:nvPr/>
        </p:nvCxnSpPr>
        <p:spPr bwMode="auto">
          <a:xfrm flipH="1">
            <a:off x="4514851" y="1876425"/>
            <a:ext cx="3133724" cy="3143250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flipH="1">
            <a:off x="4953001" y="2105025"/>
            <a:ext cx="2771774" cy="2857500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/>
          <p:nvPr/>
        </p:nvCxnSpPr>
        <p:spPr bwMode="auto">
          <a:xfrm flipH="1">
            <a:off x="5314951" y="2271712"/>
            <a:ext cx="2562224" cy="2690813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 flipH="1">
            <a:off x="5686427" y="2584635"/>
            <a:ext cx="2209798" cy="2330265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H="1">
            <a:off x="6905628" y="2943225"/>
            <a:ext cx="990597" cy="1032535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 flipH="1">
            <a:off x="7362826" y="3343275"/>
            <a:ext cx="533399" cy="523875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 flipH="1" flipV="1">
            <a:off x="6143627" y="2259754"/>
            <a:ext cx="847730" cy="11958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 flipH="1" flipV="1">
            <a:off x="6338888" y="2060946"/>
            <a:ext cx="909637" cy="15504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 flipH="1" flipV="1">
            <a:off x="6557974" y="1860921"/>
            <a:ext cx="909637" cy="15504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50" idx="5"/>
          </p:cNvCxnSpPr>
          <p:nvPr/>
        </p:nvCxnSpPr>
        <p:spPr bwMode="auto">
          <a:xfrm flipH="1">
            <a:off x="6738939" y="1666875"/>
            <a:ext cx="623886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 flipH="1">
            <a:off x="5738816" y="2854696"/>
            <a:ext cx="500063" cy="8771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040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24866"/>
              </p:ext>
            </p:extLst>
          </p:nvPr>
        </p:nvGraphicFramePr>
        <p:xfrm>
          <a:off x="240195" y="285750"/>
          <a:ext cx="8663609" cy="570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43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4E1-7B01-4802-8A57-6B8AD945AF1B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00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79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2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0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7739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</TotalTime>
  <Words>447</Words>
  <Application>Microsoft Office PowerPoint</Application>
  <PresentationFormat>On-screen Show (4:3)</PresentationFormat>
  <Paragraphs>102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Comic Sans MS</vt:lpstr>
      <vt:lpstr>Helvetica Neue Medium</vt:lpstr>
      <vt:lpstr>Times New Roman</vt:lpstr>
      <vt:lpstr>1_Custom Design</vt:lpstr>
      <vt:lpstr>2_Custom Design</vt:lpstr>
      <vt:lpstr>Oakland Center Update </vt:lpstr>
      <vt:lpstr>Oakland ARTCC Webpage</vt:lpstr>
      <vt:lpstr>Oceanic Equipage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RNP4, FANS1A, and PBCS Certs Improves efficiency</vt:lpstr>
      <vt:lpstr>PowerPoint Presentation</vt:lpstr>
      <vt:lpstr>PowerPoint Presentation</vt:lpstr>
      <vt:lpstr>Tailored Arrival/PIRAT ONE Arrival</vt:lpstr>
      <vt:lpstr>DARP</vt:lpstr>
      <vt:lpstr>DARP </vt:lpstr>
      <vt:lpstr>PowerPoint Presentation</vt:lpstr>
      <vt:lpstr>Wake Island</vt:lpstr>
      <vt:lpstr>HCF Radar into ATOP</vt:lpstr>
      <vt:lpstr>Radar into ATOP</vt:lpstr>
      <vt:lpstr>Space Based ADS-B Surveillance</vt:lpstr>
      <vt:lpstr>23 Lateral Separation 20 Longitudinal</vt:lpstr>
      <vt:lpstr>SENEAM</vt:lpstr>
      <vt:lpstr>PowerPoint Presentation</vt:lpstr>
      <vt:lpstr>PowerPoint Presentation</vt:lpstr>
      <vt:lpstr>BACK UP SLIDES</vt:lpstr>
      <vt:lpstr>High Level UPR Trial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Backscheider, Richard A (FAA)</cp:lastModifiedBy>
  <cp:revision>186</cp:revision>
  <cp:lastPrinted>2016-10-24T19:42:23Z</cp:lastPrinted>
  <dcterms:created xsi:type="dcterms:W3CDTF">2005-01-28T20:32:53Z</dcterms:created>
  <dcterms:modified xsi:type="dcterms:W3CDTF">2025-07-01T17:56:12Z</dcterms:modified>
</cp:coreProperties>
</file>