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88" r:id="rId2"/>
    <p:sldMasterId id="2147483676" r:id="rId3"/>
    <p:sldMasterId id="2147483664" r:id="rId4"/>
    <p:sldMasterId id="2147483661" r:id="rId5"/>
  </p:sldMasterIdLst>
  <p:notesMasterIdLst>
    <p:notesMasterId r:id="rId12"/>
  </p:notesMasterIdLst>
  <p:handoutMasterIdLst>
    <p:handoutMasterId r:id="rId13"/>
  </p:handoutMasterIdLst>
  <p:sldIdLst>
    <p:sldId id="342" r:id="rId6"/>
    <p:sldId id="343" r:id="rId7"/>
    <p:sldId id="349" r:id="rId8"/>
    <p:sldId id="344" r:id="rId9"/>
    <p:sldId id="345" r:id="rId10"/>
    <p:sldId id="348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42"/>
            <p14:sldId id="343"/>
            <p14:sldId id="349"/>
            <p14:sldId id="344"/>
            <p14:sldId id="345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68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4" autoAdjust="0"/>
    <p:restoredTop sz="94690" autoAdjust="0"/>
  </p:normalViewPr>
  <p:slideViewPr>
    <p:cSldViewPr snapToGrid="0">
      <p:cViewPr varScale="1">
        <p:scale>
          <a:sx n="47" d="100"/>
          <a:sy n="47" d="100"/>
        </p:scale>
        <p:origin x="1622" y="43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[CDP.xlsx]Pivot!PivotTable4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/>
              <a:t>KZAK</a:t>
            </a:r>
            <a:r>
              <a:rPr lang="en-US" sz="1600" b="1" i="1" baseline="0"/>
              <a:t> ADS-C CDP Clearances 2016-09-01 - 2018-02-28</a:t>
            </a:r>
            <a:endParaRPr lang="en-US" sz="1600" b="1" i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Pivot!$A$4:$A$25</c:f>
              <c:multiLvlStrCache>
                <c:ptCount val="18"/>
                <c:lvl>
                  <c:pt idx="0">
                    <c:v>Sep</c:v>
                  </c:pt>
                  <c:pt idx="1">
                    <c:v>Oct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May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Oct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16">
                    <c:v>2018</c:v>
                  </c:pt>
                </c:lvl>
              </c:multiLvlStrCache>
            </c:multiLvlStrRef>
          </c:cat>
          <c:val>
            <c:numRef>
              <c:f>Pivot!$B$4:$B$25</c:f>
              <c:numCache>
                <c:formatCode>General</c:formatCode>
                <c:ptCount val="18"/>
                <c:pt idx="0">
                  <c:v>96</c:v>
                </c:pt>
                <c:pt idx="1">
                  <c:v>85</c:v>
                </c:pt>
                <c:pt idx="2">
                  <c:v>66</c:v>
                </c:pt>
                <c:pt idx="3">
                  <c:v>73</c:v>
                </c:pt>
                <c:pt idx="4">
                  <c:v>74</c:v>
                </c:pt>
                <c:pt idx="5">
                  <c:v>62</c:v>
                </c:pt>
                <c:pt idx="6">
                  <c:v>85</c:v>
                </c:pt>
                <c:pt idx="7">
                  <c:v>72</c:v>
                </c:pt>
                <c:pt idx="8">
                  <c:v>52</c:v>
                </c:pt>
                <c:pt idx="9">
                  <c:v>57</c:v>
                </c:pt>
                <c:pt idx="10">
                  <c:v>38</c:v>
                </c:pt>
                <c:pt idx="11">
                  <c:v>58</c:v>
                </c:pt>
                <c:pt idx="12">
                  <c:v>82</c:v>
                </c:pt>
                <c:pt idx="13">
                  <c:v>65</c:v>
                </c:pt>
                <c:pt idx="14">
                  <c:v>95</c:v>
                </c:pt>
                <c:pt idx="15">
                  <c:v>84</c:v>
                </c:pt>
                <c:pt idx="16">
                  <c:v>60</c:v>
                </c:pt>
                <c:pt idx="17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7-4AA1-8A1B-A44FAB9AE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172184"/>
        <c:axId val="348163328"/>
      </c:barChart>
      <c:catAx>
        <c:axId val="34817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63328"/>
        <c:crosses val="autoZero"/>
        <c:auto val="1"/>
        <c:lblAlgn val="ctr"/>
        <c:lblOffset val="100"/>
        <c:noMultiLvlLbl val="0"/>
      </c:catAx>
      <c:valAx>
        <c:axId val="34816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17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[CDP_March_April_2018.xlsx]CDP Pivot!PivotTable1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CDP Usage in</a:t>
            </a:r>
            <a:r>
              <a:rPr lang="en-US" baseline="0"/>
              <a:t> KZAK - Mar 1st, 2018 to April 9th, 2018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'CDP Pivot'!$B$3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'CDP Pivot'!$A$4:$A$44</c:f>
              <c:multiLvlStrCache>
                <c:ptCount val="38"/>
                <c:lvl>
                  <c:pt idx="0">
                    <c:v>1-Mar</c:v>
                  </c:pt>
                  <c:pt idx="1">
                    <c:v>3-Mar</c:v>
                  </c:pt>
                  <c:pt idx="2">
                    <c:v>4-Mar</c:v>
                  </c:pt>
                  <c:pt idx="3">
                    <c:v>5-Mar</c:v>
                  </c:pt>
                  <c:pt idx="4">
                    <c:v>6-Mar</c:v>
                  </c:pt>
                  <c:pt idx="5">
                    <c:v>7-Mar</c:v>
                  </c:pt>
                  <c:pt idx="6">
                    <c:v>8-Mar</c:v>
                  </c:pt>
                  <c:pt idx="7">
                    <c:v>9-Mar</c:v>
                  </c:pt>
                  <c:pt idx="8">
                    <c:v>10-Mar</c:v>
                  </c:pt>
                  <c:pt idx="9">
                    <c:v>11-Mar</c:v>
                  </c:pt>
                  <c:pt idx="10">
                    <c:v>12-Mar</c:v>
                  </c:pt>
                  <c:pt idx="11">
                    <c:v>14-Mar</c:v>
                  </c:pt>
                  <c:pt idx="12">
                    <c:v>15-Mar</c:v>
                  </c:pt>
                  <c:pt idx="13">
                    <c:v>16-Mar</c:v>
                  </c:pt>
                  <c:pt idx="14">
                    <c:v>17-Mar</c:v>
                  </c:pt>
                  <c:pt idx="15">
                    <c:v>18-Mar</c:v>
                  </c:pt>
                  <c:pt idx="16">
                    <c:v>19-Mar</c:v>
                  </c:pt>
                  <c:pt idx="17">
                    <c:v>20-Mar</c:v>
                  </c:pt>
                  <c:pt idx="18">
                    <c:v>21-Mar</c:v>
                  </c:pt>
                  <c:pt idx="19">
                    <c:v>22-Mar</c:v>
                  </c:pt>
                  <c:pt idx="20">
                    <c:v>23-Mar</c:v>
                  </c:pt>
                  <c:pt idx="21">
                    <c:v>24-Mar</c:v>
                  </c:pt>
                  <c:pt idx="22">
                    <c:v>25-Mar</c:v>
                  </c:pt>
                  <c:pt idx="23">
                    <c:v>26-Mar</c:v>
                  </c:pt>
                  <c:pt idx="24">
                    <c:v>27-Mar</c:v>
                  </c:pt>
                  <c:pt idx="25">
                    <c:v>28-Mar</c:v>
                  </c:pt>
                  <c:pt idx="26">
                    <c:v>29-Mar</c:v>
                  </c:pt>
                  <c:pt idx="27">
                    <c:v>30-Mar</c:v>
                  </c:pt>
                  <c:pt idx="28">
                    <c:v>31-Mar</c:v>
                  </c:pt>
                  <c:pt idx="29">
                    <c:v>1-Apr</c:v>
                  </c:pt>
                  <c:pt idx="30">
                    <c:v>2-Apr</c:v>
                  </c:pt>
                  <c:pt idx="31">
                    <c:v>3-Apr</c:v>
                  </c:pt>
                  <c:pt idx="32">
                    <c:v>4-Apr</c:v>
                  </c:pt>
                  <c:pt idx="33">
                    <c:v>5-Apr</c:v>
                  </c:pt>
                  <c:pt idx="34">
                    <c:v>6-Apr</c:v>
                  </c:pt>
                  <c:pt idx="35">
                    <c:v>7-Apr</c:v>
                  </c:pt>
                  <c:pt idx="36">
                    <c:v>8-Apr</c:v>
                  </c:pt>
                  <c:pt idx="37">
                    <c:v>9-Apr</c:v>
                  </c:pt>
                </c:lvl>
                <c:lvl>
                  <c:pt idx="0">
                    <c:v>Mar</c:v>
                  </c:pt>
                  <c:pt idx="29">
                    <c:v>Apr</c:v>
                  </c:pt>
                </c:lvl>
              </c:multiLvlStrCache>
            </c:multiLvlStrRef>
          </c:cat>
          <c:val>
            <c:numRef>
              <c:f>'CDP Pivot'!$B$4:$B$44</c:f>
              <c:numCache>
                <c:formatCode>General</c:formatCode>
                <c:ptCount val="38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  <c:pt idx="12">
                  <c:v>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4</c:v>
                </c:pt>
                <c:pt idx="19">
                  <c:v>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8</c:v>
                </c:pt>
                <c:pt idx="25">
                  <c:v>3</c:v>
                </c:pt>
                <c:pt idx="26">
                  <c:v>17</c:v>
                </c:pt>
                <c:pt idx="27">
                  <c:v>2</c:v>
                </c:pt>
                <c:pt idx="28">
                  <c:v>13</c:v>
                </c:pt>
                <c:pt idx="29">
                  <c:v>15</c:v>
                </c:pt>
                <c:pt idx="30">
                  <c:v>15</c:v>
                </c:pt>
                <c:pt idx="31">
                  <c:v>9</c:v>
                </c:pt>
                <c:pt idx="32">
                  <c:v>12</c:v>
                </c:pt>
                <c:pt idx="33">
                  <c:v>11</c:v>
                </c:pt>
                <c:pt idx="34">
                  <c:v>14</c:v>
                </c:pt>
                <c:pt idx="35">
                  <c:v>11</c:v>
                </c:pt>
                <c:pt idx="36">
                  <c:v>12</c:v>
                </c:pt>
                <c:pt idx="3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5-45D5-855F-0D994C724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9811432"/>
        <c:axId val="239812744"/>
      </c:barChart>
      <c:catAx>
        <c:axId val="23981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12744"/>
        <c:crosses val="autoZero"/>
        <c:auto val="1"/>
        <c:lblAlgn val="ctr"/>
        <c:lblOffset val="100"/>
        <c:noMultiLvlLbl val="0"/>
      </c:catAx>
      <c:valAx>
        <c:axId val="23981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81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1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5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2" tIns="45937" rIns="91872" bIns="45937" numCol="1" anchor="b" anchorCtr="0" compatLnSpc="1">
            <a:prstTxWarp prst="textNoShape">
              <a:avLst/>
            </a:prstTxWarp>
          </a:bodyPr>
          <a:lstStyle>
            <a:lvl1pPr algn="r" defTabSz="919760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5040" indent="-29039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599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240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878" indent="-232319" defTabSz="942186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552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0160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479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9439" indent="-232319" defTabSz="942186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00ABF9-82AD-4D91-B945-D25B67DCCE52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703263"/>
            <a:ext cx="4695825" cy="3521075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866" y="4459526"/>
            <a:ext cx="5206750" cy="4224814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 photo_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3" y="10411"/>
            <a:ext cx="476199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05973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6997474" y="6097937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3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6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85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93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6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6/6/2017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O&amp;O Conference</a:t>
            </a:r>
          </a:p>
          <a:p>
            <a:r>
              <a:rPr lang="en-US" dirty="0"/>
              <a:t>Washington D.C.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7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41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8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48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1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5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20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3/14/2016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ISPACG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8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93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17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6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5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6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295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86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8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37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4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3/14/2016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ISPACG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5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E835-5E2E-44A7-92C4-975445C00B71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6/6/2017</a:t>
            </a: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/>
              <a:t>O&amp;O Conference</a:t>
            </a:r>
          </a:p>
          <a:p>
            <a:r>
              <a:rPr lang="en-US" dirty="0"/>
              <a:t>Washington D.C.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8889" y="6248400"/>
            <a:ext cx="10772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3" r:id="rId3"/>
    <p:sldLayoutId id="2147483655" r:id="rId4"/>
    <p:sldLayoutId id="2147483657" r:id="rId5"/>
    <p:sldLayoutId id="2147483658" r:id="rId6"/>
    <p:sldLayoutId id="2147483660" r:id="rId7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O&amp;O Conference</a:t>
            </a:r>
          </a:p>
          <a:p>
            <a:r>
              <a:rPr lang="en-US" dirty="0"/>
              <a:t>Washington D.C.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A90F-A1D1-4832-84B8-4C3D3A025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8BD5-0A0D-4AB9-9ECD-EAC3C34F6123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181E-2407-4662-8531-01E43F9B6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9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95776-0E6F-4985-B41B-26E20BE8828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F2A4-7475-4BDC-9267-8662D166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4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7110" y="6248400"/>
            <a:ext cx="10490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92289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6" y="606425"/>
            <a:ext cx="4006850" cy="1395413"/>
          </a:xfrm>
        </p:spPr>
        <p:txBody>
          <a:bodyPr/>
          <a:lstStyle/>
          <a:p>
            <a:pPr eaLnBrk="1" hangingPunct="1"/>
            <a:r>
              <a:rPr lang="en-US" dirty="0"/>
              <a:t>ADS-C CDP &amp; ADS-B  ITP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9563" y="1931988"/>
            <a:ext cx="4951412" cy="1752600"/>
          </a:xfrm>
        </p:spPr>
        <p:txBody>
          <a:bodyPr/>
          <a:lstStyle/>
          <a:p>
            <a:pPr eaLnBrk="1" hangingPunct="1"/>
            <a:r>
              <a:rPr lang="en-US" dirty="0"/>
              <a:t>Status Update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123093" y="3411415"/>
            <a:ext cx="1907930" cy="11078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43844" r="51269" b="11158"/>
          <a:stretch/>
        </p:blipFill>
        <p:spPr bwMode="auto">
          <a:xfrm>
            <a:off x="4369777" y="0"/>
            <a:ext cx="47742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7887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1513" y="344488"/>
            <a:ext cx="8472487" cy="609600"/>
          </a:xfrm>
        </p:spPr>
        <p:txBody>
          <a:bodyPr/>
          <a:lstStyle/>
          <a:p>
            <a:pPr algn="ctr"/>
            <a:r>
              <a:rPr lang="en-US" dirty="0"/>
              <a:t>ADS-C CDP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0" y="0"/>
          <a:ext cx="9144000" cy="603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65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489089"/>
              </p:ext>
            </p:extLst>
          </p:nvPr>
        </p:nvGraphicFramePr>
        <p:xfrm>
          <a:off x="0" y="0"/>
          <a:ext cx="9144000" cy="603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551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7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6088" y="6248400"/>
            <a:ext cx="1077912" cy="457200"/>
          </a:xfrm>
        </p:spPr>
        <p:txBody>
          <a:bodyPr/>
          <a:lstStyle/>
          <a:p>
            <a:fld id="{74438B1A-AF1B-4C8B-993E-1BADE62A24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4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" y="600076"/>
            <a:ext cx="9144534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6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2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226118" y="471054"/>
            <a:ext cx="2691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2547703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5153</TotalTime>
  <Words>37</Words>
  <Application>Microsoft Office PowerPoint</Application>
  <PresentationFormat>On-screen Show 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Helvetica Neue Medium</vt:lpstr>
      <vt:lpstr>Times New Roman</vt:lpstr>
      <vt:lpstr>1_Custom Design</vt:lpstr>
      <vt:lpstr>4_Custom Design</vt:lpstr>
      <vt:lpstr>3_Custom Design</vt:lpstr>
      <vt:lpstr>Custom Design</vt:lpstr>
      <vt:lpstr>2_Custom Design</vt:lpstr>
      <vt:lpstr>ADS-C CDP &amp; ADS-B  ITP</vt:lpstr>
      <vt:lpstr>ADS-C CDP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Byerly, Dustin M (FAA)</dc:creator>
  <cp:lastModifiedBy>Backscheider, Richard A (FAA)</cp:lastModifiedBy>
  <cp:revision>226</cp:revision>
  <cp:lastPrinted>2017-06-01T13:34:04Z</cp:lastPrinted>
  <dcterms:created xsi:type="dcterms:W3CDTF">2005-01-28T20:32:53Z</dcterms:created>
  <dcterms:modified xsi:type="dcterms:W3CDTF">2025-07-02T11:19:33Z</dcterms:modified>
</cp:coreProperties>
</file>