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2"/>
  </p:notesMasterIdLst>
  <p:handoutMasterIdLst>
    <p:handoutMasterId r:id="rId13"/>
  </p:handoutMasterIdLst>
  <p:sldIdLst>
    <p:sldId id="257" r:id="rId7"/>
    <p:sldId id="282" r:id="rId8"/>
    <p:sldId id="283" r:id="rId9"/>
    <p:sldId id="284" r:id="rId10"/>
    <p:sldId id="28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474" y="5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viewProps" Target="viewProps.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2/07/2025</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2/07/2025</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389350" y="511865"/>
            <a:ext cx="8424936" cy="1878496"/>
          </a:xfrm>
        </p:spPr>
        <p:txBody>
          <a:bodyPr>
            <a:normAutofit fontScale="90000"/>
          </a:bodyPr>
          <a:lstStyle/>
          <a:p>
            <a:r>
              <a:rPr lang="en-NZ" dirty="0"/>
              <a:t>ISPACG 32</a:t>
            </a:r>
            <a:br>
              <a:rPr lang="en-NZ" dirty="0"/>
            </a:br>
            <a:r>
              <a:rPr lang="en-NZ" dirty="0"/>
              <a:t> Agenda Item 4</a:t>
            </a:r>
            <a:br>
              <a:rPr lang="en-NZ" dirty="0"/>
            </a:br>
            <a:r>
              <a:rPr lang="en-NZ" dirty="0"/>
              <a:t>PBCS/Fit Asia 7 briefing</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32</a:t>
            </a:r>
          </a:p>
          <a:p>
            <a:r>
              <a:rPr lang="en-NZ" b="1" dirty="0" err="1">
                <a:solidFill>
                  <a:schemeClr val="bg1"/>
                </a:solidFill>
              </a:rPr>
              <a:t>Nadi</a:t>
            </a:r>
            <a:r>
              <a:rPr lang="en-NZ" b="1" dirty="0">
                <a:solidFill>
                  <a:schemeClr val="bg1"/>
                </a:solidFill>
              </a:rPr>
              <a:t> Fiji</a:t>
            </a:r>
          </a:p>
          <a:p>
            <a:r>
              <a:rPr lang="en-NZ" b="1" dirty="0">
                <a:solidFill>
                  <a:schemeClr val="bg1"/>
                </a:solidFill>
              </a:rPr>
              <a:t>11-12 April 2018 </a:t>
            </a:r>
            <a:endParaRPr lang="en-US" b="1" dirty="0">
              <a:solidFill>
                <a:schemeClr val="bg1"/>
              </a:solidFill>
            </a:endParaRPr>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32 2018</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FIT Asia/7 - PBCS</a:t>
            </a:r>
          </a:p>
        </p:txBody>
      </p:sp>
      <p:sp>
        <p:nvSpPr>
          <p:cNvPr id="671" name="Footer Placeholder 4"/>
          <p:cNvSpPr txBox="1">
            <a:spLocks/>
          </p:cNvSpPr>
          <p:nvPr/>
        </p:nvSpPr>
        <p:spPr>
          <a:xfrm>
            <a:off x="532047" y="6234704"/>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201" y="1052513"/>
            <a:ext cx="8187206" cy="6186309"/>
          </a:xfrm>
          <a:prstGeom prst="rect">
            <a:avLst/>
          </a:prstGeom>
          <a:noFill/>
        </p:spPr>
        <p:txBody>
          <a:bodyPr wrap="square" rtlCol="0">
            <a:spAutoFit/>
          </a:bodyPr>
          <a:lstStyle/>
          <a:p>
            <a:endParaRPr lang="en-NZ" dirty="0"/>
          </a:p>
          <a:p>
            <a:pPr marL="342900" indent="-342900">
              <a:buFont typeface="Wingdings" panose="05000000000000000000" pitchFamily="2" charset="2"/>
              <a:buChar char="§"/>
            </a:pPr>
            <a:r>
              <a:rPr lang="en-US" sz="2400" b="1" dirty="0"/>
              <a:t>FIT-Asia/7 was specifically convened to review and report on regional readiness for PBCS implementation on 29 March 2018.</a:t>
            </a:r>
          </a:p>
          <a:p>
            <a:pPr marL="285750" indent="-285750">
              <a:buFont typeface="Wingdings" panose="05000000000000000000" pitchFamily="2" charset="2"/>
              <a:buChar char="Ø"/>
            </a:pPr>
            <a:endParaRPr lang="en-US" sz="2400" b="1" dirty="0"/>
          </a:p>
          <a:p>
            <a:pPr marL="342900" indent="-342900">
              <a:buFont typeface="Wingdings" panose="05000000000000000000" pitchFamily="2" charset="2"/>
              <a:buChar char="§"/>
            </a:pPr>
            <a:r>
              <a:rPr lang="en-US" sz="2400" b="1" dirty="0"/>
              <a:t>APANPIRG/28, had agreed that the APANPIRG Chair and Vice Chair be empowered to consider, and if necessary change, the current transition arrangements for the implementation of PBCS provisions by APAC ANSPs in the event that FIT-Asia/7 recommended such action. </a:t>
            </a:r>
          </a:p>
          <a:p>
            <a:endParaRPr lang="en-NZ" sz="2400" b="1" dirty="0"/>
          </a:p>
          <a:p>
            <a:pPr marL="342900" indent="-342900">
              <a:buFont typeface="Wingdings" panose="05000000000000000000" pitchFamily="2" charset="2"/>
              <a:buChar char="§"/>
            </a:pPr>
            <a:r>
              <a:rPr lang="en-US" sz="2400" b="1" dirty="0"/>
              <a:t>The FIT-Asia/7 meeting agreed that the currently agreed latest implementation date of 29 March 2018 should not be deferred. </a:t>
            </a:r>
          </a:p>
          <a:p>
            <a:pPr marL="285750" indent="-285750">
              <a:buFont typeface="Wingdings" panose="05000000000000000000" pitchFamily="2" charset="2"/>
              <a:buChar char="Ø"/>
            </a:pPr>
            <a:endParaRPr lang="en-US"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endParaRPr lang="en-NZ" sz="2400" b="1" dirty="0"/>
          </a:p>
        </p:txBody>
      </p:sp>
    </p:spTree>
    <p:extLst>
      <p:ext uri="{BB962C8B-B14F-4D97-AF65-F5344CB8AC3E}">
        <p14:creationId xmlns:p14="http://schemas.microsoft.com/office/powerpoint/2010/main" val="3528439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FIT Asia/7 – PBCS related</a:t>
            </a:r>
          </a:p>
        </p:txBody>
      </p:sp>
      <p:sp>
        <p:nvSpPr>
          <p:cNvPr id="671" name="Footer Placeholder 4"/>
          <p:cNvSpPr txBox="1">
            <a:spLocks/>
          </p:cNvSpPr>
          <p:nvPr/>
        </p:nvSpPr>
        <p:spPr>
          <a:xfrm>
            <a:off x="532047" y="6234704"/>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052513"/>
            <a:ext cx="9144000" cy="4893647"/>
          </a:xfrm>
          <a:prstGeom prst="rect">
            <a:avLst/>
          </a:prstGeom>
          <a:noFill/>
        </p:spPr>
        <p:txBody>
          <a:bodyPr wrap="square" rtlCol="0">
            <a:spAutoFit/>
          </a:bodyPr>
          <a:lstStyle/>
          <a:p>
            <a:pPr marL="342900" indent="-342900">
              <a:buFont typeface="Wingdings" panose="05000000000000000000" pitchFamily="2" charset="2"/>
              <a:buChar char="§"/>
            </a:pPr>
            <a:r>
              <a:rPr lang="en-NZ" sz="2400" b="1" u="sng" dirty="0"/>
              <a:t>PBCS Charter</a:t>
            </a:r>
          </a:p>
          <a:p>
            <a:endParaRPr lang="en-NZ" sz="2400" b="1" u="sng" dirty="0"/>
          </a:p>
          <a:p>
            <a:pPr marL="1257300" lvl="2" indent="-342900">
              <a:buFont typeface="Wingdings" panose="05000000000000000000" pitchFamily="2" charset="2"/>
              <a:buChar char="§"/>
            </a:pPr>
            <a:r>
              <a:rPr lang="en-NZ" sz="2400" b="1" u="sng" dirty="0"/>
              <a:t> </a:t>
            </a:r>
            <a:r>
              <a:rPr lang="en-NZ" sz="2400" b="1" dirty="0"/>
              <a:t>Facilitate co-operation among stakeholders.</a:t>
            </a:r>
          </a:p>
          <a:p>
            <a:pPr marL="1257300" lvl="2" indent="-342900">
              <a:buFont typeface="Wingdings" panose="05000000000000000000" pitchFamily="2" charset="2"/>
              <a:buChar char="§"/>
            </a:pPr>
            <a:r>
              <a:rPr lang="en-NZ" sz="2400" b="1" dirty="0"/>
              <a:t>Also provides an alternate means of compliance </a:t>
            </a:r>
            <a:r>
              <a:rPr lang="en-US" sz="2400" b="1" dirty="0"/>
              <a:t>with the PBCS contractual provisions between aircraft operators, air navigation service providers (ANSPs) and their respective communication service providers (CSPs).</a:t>
            </a:r>
          </a:p>
          <a:p>
            <a:pPr marL="1257300" lvl="2" indent="-342900">
              <a:buFont typeface="Wingdings" panose="05000000000000000000" pitchFamily="2" charset="2"/>
              <a:buChar char="§"/>
            </a:pPr>
            <a:r>
              <a:rPr lang="en-US" sz="2400" b="1" dirty="0"/>
              <a:t>The meeting agreed that the APAC Regional PBCS Implementation Strategy include reference to the PBCS Charter, and that Asia/Pacific States, aircraft operators and communication service providers be urged to sign up to it. </a:t>
            </a:r>
          </a:p>
          <a:p>
            <a:pPr marL="1714500" lvl="3" indent="-342900">
              <a:buFont typeface="Wingdings" panose="05000000000000000000" pitchFamily="2" charset="2"/>
              <a:buChar char="§"/>
            </a:pPr>
            <a:r>
              <a:rPr lang="en-US" sz="2400" b="1" u="sng" dirty="0"/>
              <a:t>Note</a:t>
            </a:r>
            <a:r>
              <a:rPr lang="en-US" sz="2400" b="1" dirty="0"/>
              <a:t>: Added to transition plan para. 6</a:t>
            </a:r>
          </a:p>
          <a:p>
            <a:pPr marL="1257300" lvl="2" indent="-342900">
              <a:buFont typeface="Wingdings" panose="05000000000000000000" pitchFamily="2" charset="2"/>
              <a:buChar char="§"/>
            </a:pPr>
            <a:r>
              <a:rPr lang="en-US" sz="2400" b="1" dirty="0"/>
              <a:t>Administered on CRA website </a:t>
            </a:r>
            <a:r>
              <a:rPr lang="en-NZ" sz="2400" b="1" dirty="0"/>
              <a:t>http://www.fans-cra.com/. </a:t>
            </a:r>
          </a:p>
        </p:txBody>
      </p:sp>
    </p:spTree>
    <p:extLst>
      <p:ext uri="{BB962C8B-B14F-4D97-AF65-F5344CB8AC3E}">
        <p14:creationId xmlns:p14="http://schemas.microsoft.com/office/powerpoint/2010/main" val="2969991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FIT Asia/7 – PBCS related</a:t>
            </a:r>
          </a:p>
        </p:txBody>
      </p:sp>
      <p:sp>
        <p:nvSpPr>
          <p:cNvPr id="671" name="Footer Placeholder 4"/>
          <p:cNvSpPr txBox="1">
            <a:spLocks/>
          </p:cNvSpPr>
          <p:nvPr/>
        </p:nvSpPr>
        <p:spPr>
          <a:xfrm>
            <a:off x="532047" y="6234704"/>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952305"/>
            <a:ext cx="9144000" cy="5262979"/>
          </a:xfrm>
          <a:prstGeom prst="rect">
            <a:avLst/>
          </a:prstGeom>
          <a:noFill/>
        </p:spPr>
        <p:txBody>
          <a:bodyPr wrap="square" rtlCol="0">
            <a:spAutoFit/>
          </a:bodyPr>
          <a:lstStyle/>
          <a:p>
            <a:pPr marL="342900" indent="-342900">
              <a:buFont typeface="Wingdings" panose="05000000000000000000" pitchFamily="2" charset="2"/>
              <a:buChar char="§"/>
            </a:pPr>
            <a:r>
              <a:rPr lang="en-US" sz="2400" b="1" u="sng" dirty="0"/>
              <a:t>RMA PBCS Terms of Reference </a:t>
            </a:r>
          </a:p>
          <a:p>
            <a:pPr marL="800100" lvl="1" indent="-342900">
              <a:buFont typeface="Wingdings" panose="05000000000000000000" pitchFamily="2" charset="2"/>
              <a:buChar char="§"/>
            </a:pPr>
            <a:r>
              <a:rPr lang="en-US" sz="2400" b="1" dirty="0"/>
              <a:t>The USA provided information discussing the long-term plans for Regional Monitoring Agencies (RMAs) to support PBCS and the short-term solution for handling information about aircraft and operators identified as being non-compliant with RCP240 and/or RSP180. </a:t>
            </a:r>
          </a:p>
          <a:p>
            <a:pPr marL="800100" lvl="1" indent="-342900">
              <a:buFont typeface="Wingdings" panose="05000000000000000000" pitchFamily="2" charset="2"/>
              <a:buChar char="§"/>
            </a:pPr>
            <a:r>
              <a:rPr lang="en-US" sz="2400" b="1" dirty="0"/>
              <a:t>The information included the activities in this area undertaken by the North Atlantic Systems Planning Group (NAT SPG) and the European Air Navigation Planning Group (EANPG) to amend the Terms of Reference (TORs) of the Regional Monitoring Agencies to receive reports of PBCS non-compliance, receive and maintain records of RCP and RSP authorizations issued by States of Operator/Registry, and for the sharing of records of RCP and RSP approvals between monitoring agencies. </a:t>
            </a:r>
          </a:p>
        </p:txBody>
      </p:sp>
    </p:spTree>
    <p:extLst>
      <p:ext uri="{BB962C8B-B14F-4D97-AF65-F5344CB8AC3E}">
        <p14:creationId xmlns:p14="http://schemas.microsoft.com/office/powerpoint/2010/main" val="2173264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FIT Asia/7 – PBCS related </a:t>
            </a:r>
          </a:p>
        </p:txBody>
      </p:sp>
      <p:sp>
        <p:nvSpPr>
          <p:cNvPr id="671" name="Footer Placeholder 4"/>
          <p:cNvSpPr txBox="1">
            <a:spLocks/>
          </p:cNvSpPr>
          <p:nvPr/>
        </p:nvSpPr>
        <p:spPr>
          <a:xfrm>
            <a:off x="532047" y="6234704"/>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flipH="1">
            <a:off x="395536" y="1052513"/>
            <a:ext cx="8291264" cy="5191726"/>
          </a:xfrm>
          <a:prstGeom prst="rect">
            <a:avLst/>
          </a:prstGeom>
          <a:noFill/>
        </p:spPr>
        <p:txBody>
          <a:bodyPr wrap="square" rtlCol="0">
            <a:spAutoFit/>
          </a:bodyPr>
          <a:lstStyle/>
          <a:p>
            <a:pPr marL="342900" indent="-342900">
              <a:buFont typeface="Wingdings" panose="05000000000000000000" pitchFamily="2" charset="2"/>
              <a:buChar char="§"/>
            </a:pPr>
            <a:r>
              <a:rPr lang="en-NZ" sz="2400" b="1" u="sng" dirty="0"/>
              <a:t>Doc 7030 procedures</a:t>
            </a:r>
          </a:p>
          <a:p>
            <a:endParaRPr lang="en-NZ" sz="1000" dirty="0"/>
          </a:p>
          <a:p>
            <a:pPr marL="742950" lvl="1" indent="-285750">
              <a:buFont typeface="Wingdings" panose="05000000000000000000" pitchFamily="2" charset="2"/>
              <a:buChar char="§"/>
            </a:pPr>
            <a:r>
              <a:rPr lang="en-US" sz="2400" b="1" dirty="0"/>
              <a:t>The meeting was invited to note by the secretariat that the current Doc 7030 procedures for performance-based separation in airspace over the high seas had not been aligned with the provisions of Annexes 6 and 11 and PANS-ATM, applicable since November 2016. </a:t>
            </a:r>
          </a:p>
          <a:p>
            <a:pPr lvl="1"/>
            <a:endParaRPr lang="en-US" sz="2400" b="1" dirty="0"/>
          </a:p>
          <a:p>
            <a:pPr marL="742950" lvl="1" indent="-285750">
              <a:buFont typeface="Wingdings" panose="05000000000000000000" pitchFamily="2" charset="2"/>
              <a:buChar char="§"/>
            </a:pPr>
            <a:r>
              <a:rPr lang="en-US" sz="2400" b="1" dirty="0"/>
              <a:t>Administrations that planned to continue to apply performance-based separations in such airspace were obliged to ensure Doc 7030 supported PBCS operations.</a:t>
            </a:r>
          </a:p>
          <a:p>
            <a:pPr marL="742950" lvl="1" indent="-285750">
              <a:buFont typeface="Wingdings" panose="05000000000000000000" pitchFamily="2" charset="2"/>
              <a:buChar char="§"/>
            </a:pPr>
            <a:endParaRPr lang="en-US" sz="2400" b="1" dirty="0"/>
          </a:p>
          <a:p>
            <a:pPr marL="1200150" lvl="2" indent="-285750">
              <a:buFont typeface="Wingdings" panose="05000000000000000000" pitchFamily="2" charset="2"/>
              <a:buChar char="§"/>
            </a:pPr>
            <a:r>
              <a:rPr lang="en-US" sz="2400" b="1" dirty="0"/>
              <a:t> Note: PBCS amendments were approved 28 March </a:t>
            </a:r>
          </a:p>
          <a:p>
            <a:pPr marL="342900" indent="-342900">
              <a:buFont typeface="Wingdings" panose="05000000000000000000" pitchFamily="2" charset="2"/>
              <a:buChar char="§"/>
            </a:pPr>
            <a:endParaRPr lang="en-NZ" sz="2400" b="1" dirty="0"/>
          </a:p>
        </p:txBody>
      </p:sp>
    </p:spTree>
    <p:extLst>
      <p:ext uri="{BB962C8B-B14F-4D97-AF65-F5344CB8AC3E}">
        <p14:creationId xmlns:p14="http://schemas.microsoft.com/office/powerpoint/2010/main" val="1293642019"/>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FEB5D2-D7ED-42D6-A792-B98F0BE4E6E0}">
  <ds:schemaRefs>
    <ds:schemaRef ds:uri="office.server.policy"/>
  </ds:schemaRefs>
</ds:datastoreItem>
</file>

<file path=customXml/itemProps2.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3.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7A6F222-A6B0-4047-B83E-77802D785B22}">
  <ds:schemaRefs>
    <ds:schemaRef ds:uri="http://purl.org/dc/elements/1.1/"/>
    <ds:schemaRef ds:uri="http://schemas.microsoft.com/office/2006/metadata/properties"/>
    <ds:schemaRef ds:uri="http://schemas.microsoft.com/sharepoint/v4"/>
    <ds:schemaRef ds:uri="http://schemas.microsoft.com/office/infopath/2007/PartnerControls"/>
    <ds:schemaRef ds:uri="http://schemas.microsoft.com/sharepoint/v3"/>
    <ds:schemaRef ds:uri="http://schemas.openxmlformats.org/package/2006/metadata/core-properties"/>
    <ds:schemaRef ds:uri="http://purl.org/dc/terms/"/>
    <ds:schemaRef ds:uri="2ed1ae93-2437-4088-af24-9bc4874dafda"/>
    <ds:schemaRef ds:uri="312ed41f-7438-4f38-9f1a-c808e7c6ccfd"/>
    <ds:schemaRef ds:uri="http://schemas.microsoft.com/office/2006/documentManagement/types"/>
    <ds:schemaRef ds:uri="c60aa1ed-42b8-4b95-92a3-8fd2d9035baa"/>
    <ds:schemaRef ds:uri="http://www.w3.org/XML/1998/namespace"/>
    <ds:schemaRef ds:uri="http://purl.org/dc/dcmitype/"/>
  </ds:schemaRefs>
</ds:datastoreItem>
</file>

<file path=customXml/itemProps5.xml><?xml version="1.0" encoding="utf-8"?>
<ds:datastoreItem xmlns:ds="http://schemas.openxmlformats.org/officeDocument/2006/customXml" ds:itemID="{9E21A0EA-70D9-4532-8CC0-8525FD32DC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736</TotalTime>
  <Words>468</Words>
  <Application>Microsoft Office PowerPoint</Application>
  <PresentationFormat>On-screen Show (4:3)</PresentationFormat>
  <Paragraphs>44</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Wingdings</vt:lpstr>
      <vt:lpstr>Airways_PPT_template</vt:lpstr>
      <vt:lpstr>ISPACG 32  Agenda Item 4 PBCS/Fit Asia 7 briefing</vt:lpstr>
      <vt:lpstr>FIT Asia/7 - PBCS</vt:lpstr>
      <vt:lpstr>FIT Asia/7 – PBCS related</vt:lpstr>
      <vt:lpstr>FIT Asia/7 – PBCS related</vt:lpstr>
      <vt:lpstr>FIT Asia/7 – PBCS related </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Backscheider, Richard A (FAA)</cp:lastModifiedBy>
  <cp:revision>87</cp:revision>
  <dcterms:created xsi:type="dcterms:W3CDTF">2013-06-21T21:52:43Z</dcterms:created>
  <dcterms:modified xsi:type="dcterms:W3CDTF">2025-07-02T11:25:02Z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