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73" r:id="rId3"/>
    <p:sldId id="275" r:id="rId4"/>
    <p:sldId id="277" r:id="rId5"/>
    <p:sldId id="276" r:id="rId6"/>
    <p:sldId id="284" r:id="rId7"/>
    <p:sldId id="320" r:id="rId8"/>
    <p:sldId id="285" r:id="rId9"/>
    <p:sldId id="325" r:id="rId10"/>
    <p:sldId id="279" r:id="rId11"/>
    <p:sldId id="318" r:id="rId12"/>
    <p:sldId id="314" r:id="rId13"/>
    <p:sldId id="315" r:id="rId14"/>
    <p:sldId id="319" r:id="rId15"/>
    <p:sldId id="316" r:id="rId16"/>
    <p:sldId id="317" r:id="rId17"/>
    <p:sldId id="321" r:id="rId18"/>
    <p:sldId id="307" r:id="rId19"/>
    <p:sldId id="323" r:id="rId20"/>
    <p:sldId id="324" r:id="rId21"/>
    <p:sldId id="286" r:id="rId22"/>
    <p:sldId id="327" r:id="rId23"/>
    <p:sldId id="322" r:id="rId24"/>
    <p:sldId id="312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5"/>
            <p14:sldId id="277"/>
            <p14:sldId id="276"/>
            <p14:sldId id="284"/>
            <p14:sldId id="320"/>
            <p14:sldId id="285"/>
            <p14:sldId id="325"/>
            <p14:sldId id="279"/>
            <p14:sldId id="318"/>
            <p14:sldId id="314"/>
            <p14:sldId id="315"/>
            <p14:sldId id="319"/>
            <p14:sldId id="316"/>
            <p14:sldId id="317"/>
            <p14:sldId id="321"/>
            <p14:sldId id="307"/>
            <p14:sldId id="323"/>
            <p14:sldId id="324"/>
            <p14:sldId id="286"/>
            <p14:sldId id="327"/>
            <p14:sldId id="322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itsky, Stephanie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717" autoAdjust="0"/>
  </p:normalViewPr>
  <p:slideViewPr>
    <p:cSldViewPr snapToGrid="0">
      <p:cViewPr varScale="1">
        <p:scale>
          <a:sx n="47" d="100"/>
          <a:sy n="47" d="100"/>
        </p:scale>
        <p:origin x="1627" y="43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Monitoring Agency Activities in South Pacific Airspace 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4553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Prepared by: PARMO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 9 – 13 April 2018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82101" y="6534027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CF95BF4-3AED-4764-99C6-12DB7E4ED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3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armo@faa.go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falk@faa.gov" TargetMode="External"/><Relationship Id="rId2" Type="http://schemas.openxmlformats.org/officeDocument/2006/relationships/hyperlink" Target="mailto:parmo@faa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7476" y="240080"/>
            <a:ext cx="4519544" cy="3273758"/>
          </a:xfrm>
        </p:spPr>
        <p:txBody>
          <a:bodyPr/>
          <a:lstStyle/>
          <a:p>
            <a:r>
              <a:rPr lang="en-US" sz="2800" dirty="0"/>
              <a:t>32</a:t>
            </a:r>
            <a:r>
              <a:rPr lang="en-US" sz="2800" baseline="30000" dirty="0"/>
              <a:t>ND</a:t>
            </a:r>
            <a:r>
              <a:rPr lang="en-US" sz="2800" dirty="0"/>
              <a:t> Meeting of the Informal South Pacific Air Traffic Services Coordinating Group (ISPACG/32)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27476" y="2561046"/>
            <a:ext cx="4490748" cy="1067092"/>
          </a:xfrm>
        </p:spPr>
        <p:txBody>
          <a:bodyPr/>
          <a:lstStyle/>
          <a:p>
            <a:r>
              <a:rPr lang="en-US" sz="2400" dirty="0"/>
              <a:t>Monitoring Agency Activities in South Pacific Airspace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PARMO Activities Related to the Airspace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75048" y="1168714"/>
            <a:ext cx="8626065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Collect reports of vertical, lateral and longitudinal incidents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75048" y="2247263"/>
            <a:ext cx="8626065" cy="83099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Collect traffic sample data (TSD) from ANSPs (one-month sample for December of each year)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75048" y="3325812"/>
            <a:ext cx="8626065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Estimate Collision Risk Model (CRM) parameters from the collected TSD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75048" y="4404360"/>
            <a:ext cx="8626065" cy="830997"/>
          </a:xfrm>
          <a:prstGeom prst="rect">
            <a:avLst/>
          </a:prstGeom>
          <a:solidFill>
            <a:srgbClr val="800000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Circulate regular reports of all height deviations to relate the estimated risk to the target level of safety (TLS)</a:t>
            </a:r>
          </a:p>
        </p:txBody>
      </p:sp>
    </p:spTree>
    <p:extLst>
      <p:ext uri="{BB962C8B-B14F-4D97-AF65-F5344CB8AC3E}">
        <p14:creationId xmlns:p14="http://schemas.microsoft.com/office/powerpoint/2010/main" val="22667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Annual Reports Provided to RASMAG/22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312816"/>
            <a:ext cx="8050213" cy="4391025"/>
          </a:xfrm>
        </p:spPr>
        <p:txBody>
          <a:bodyPr/>
          <a:lstStyle/>
          <a:p>
            <a:r>
              <a:rPr lang="en-US" sz="2000" dirty="0"/>
              <a:t>All the Asia Pacific RMAs and EMAs provide Safety monitoring reports to the Regional Airspace Safety Monitoring Advisory Group (RASMAG) </a:t>
            </a:r>
          </a:p>
          <a:p>
            <a:r>
              <a:rPr lang="en-US" sz="2000" dirty="0"/>
              <a:t>RASMAG meetings are held annually at the ICAO Asia and Pacific (APAC) Office In Bangkok, Thailand</a:t>
            </a:r>
          </a:p>
          <a:p>
            <a:r>
              <a:rPr lang="en-US" sz="2000" dirty="0"/>
              <a:t>Reports include </a:t>
            </a:r>
          </a:p>
          <a:p>
            <a:pPr lvl="1"/>
            <a:r>
              <a:rPr lang="en-US" sz="1600" dirty="0"/>
              <a:t>Summary of received TSD and de-identified reported height deviations, lateral deviations and longitudinal errors</a:t>
            </a:r>
          </a:p>
          <a:p>
            <a:pPr lvl="1"/>
            <a:r>
              <a:rPr lang="en-US" sz="1600" dirty="0"/>
              <a:t>Annual RVSM audit results using TSD and RVSM approvals database</a:t>
            </a:r>
          </a:p>
          <a:p>
            <a:pPr lvl="1"/>
            <a:r>
              <a:rPr lang="en-US" sz="1600" dirty="0"/>
              <a:t>Assessment of outstanding long-term height monitoring (operators who have not fulfilled the ongoing RVSM monitoring requirements in Annex 6)</a:t>
            </a:r>
          </a:p>
          <a:p>
            <a:pPr lvl="1"/>
            <a:r>
              <a:rPr lang="en-US" sz="1600" dirty="0"/>
              <a:t>Annual estimates of collision risk (vertical, lateral and longitudinal)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PARMO RVSM Audit Results Provided to RASMAG/22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0202406"/>
              </p:ext>
            </p:extLst>
          </p:nvPr>
        </p:nvGraphicFramePr>
        <p:xfrm>
          <a:off x="939182" y="2198226"/>
          <a:ext cx="7201642" cy="3572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578">
                  <a:extLst>
                    <a:ext uri="{9D8B030D-6E8A-4147-A177-3AD203B41FA5}">
                      <a16:colId xmlns:a16="http://schemas.microsoft.com/office/drawing/2014/main" val="922559695"/>
                    </a:ext>
                  </a:extLst>
                </a:gridCol>
                <a:gridCol w="1654261">
                  <a:extLst>
                    <a:ext uri="{9D8B030D-6E8A-4147-A177-3AD203B41FA5}">
                      <a16:colId xmlns:a16="http://schemas.microsoft.com/office/drawing/2014/main" val="1290333858"/>
                    </a:ext>
                  </a:extLst>
                </a:gridCol>
                <a:gridCol w="1279139">
                  <a:extLst>
                    <a:ext uri="{9D8B030D-6E8A-4147-A177-3AD203B41FA5}">
                      <a16:colId xmlns:a16="http://schemas.microsoft.com/office/drawing/2014/main" val="3162383870"/>
                    </a:ext>
                  </a:extLst>
                </a:gridCol>
                <a:gridCol w="1475928">
                  <a:extLst>
                    <a:ext uri="{9D8B030D-6E8A-4147-A177-3AD203B41FA5}">
                      <a16:colId xmlns:a16="http://schemas.microsoft.com/office/drawing/2014/main" val="3465626036"/>
                    </a:ext>
                  </a:extLst>
                </a:gridCol>
                <a:gridCol w="1344736">
                  <a:extLst>
                    <a:ext uri="{9D8B030D-6E8A-4147-A177-3AD203B41FA5}">
                      <a16:colId xmlns:a16="http://schemas.microsoft.com/office/drawing/2014/main" val="1273387592"/>
                    </a:ext>
                  </a:extLst>
                </a:gridCol>
              </a:tblGrid>
              <a:tr h="581550">
                <a:tc>
                  <a:txBody>
                    <a:bodyPr/>
                    <a:lstStyle/>
                    <a:p>
                      <a:r>
                        <a:rPr lang="en-US" sz="1400" dirty="0"/>
                        <a:t>RMA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of Op /Registry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 Type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Dec 2016 Ops Count</a:t>
                      </a:r>
                      <a:endParaRPr lang="en-US" sz="1400" dirty="0"/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TSD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1888148068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NAARMO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U.S.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SF34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ZAK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1619704658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JASMA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Japan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MRJ9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ZAK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3267048196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NAARMO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U.S.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B734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ZAK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1184224870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NAARMO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U.S.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B763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ZAK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4182649453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NAARMO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U.S.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GLF4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ZAK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8796556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NAARMO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U.S.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CL35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ZAK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2453696005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NAARMO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U.S.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GLF4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NADI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3518225629"/>
                  </a:ext>
                </a:extLst>
              </a:tr>
              <a:tr h="415393">
                <a:tc>
                  <a:txBody>
                    <a:bodyPr/>
                    <a:lstStyle/>
                    <a:p>
                      <a:r>
                        <a:rPr lang="en-US" sz="1400" dirty="0"/>
                        <a:t>China RMA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China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B789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NADI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3758848028"/>
                  </a:ext>
                </a:extLst>
              </a:tr>
              <a:tr h="321915">
                <a:tc>
                  <a:txBody>
                    <a:bodyPr/>
                    <a:lstStyle/>
                    <a:p>
                      <a:r>
                        <a:rPr lang="en-US" sz="1400" dirty="0"/>
                        <a:t>AAMA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Vanuatu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B738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1729" marR="6172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NADI</a:t>
                      </a:r>
                    </a:p>
                  </a:txBody>
                  <a:tcPr marL="61729" marR="61729"/>
                </a:tc>
                <a:extLst>
                  <a:ext uri="{0D108BD9-81ED-4DB2-BD59-A6C34878D82A}">
                    <a16:rowId xmlns:a16="http://schemas.microsoft.com/office/drawing/2014/main" val="3939050178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1113" y="1108630"/>
            <a:ext cx="8050214" cy="1022011"/>
          </a:xfrm>
        </p:spPr>
        <p:txBody>
          <a:bodyPr/>
          <a:lstStyle/>
          <a:p>
            <a:r>
              <a:rPr lang="en-US" sz="1600" dirty="0"/>
              <a:t>Compare ‘W’ provided in Item 10 of FPL against RVSM approvals database</a:t>
            </a:r>
          </a:p>
          <a:p>
            <a:r>
              <a:rPr lang="en-US" sz="1600" dirty="0"/>
              <a:t>Listing below are results with number of observations &gt; 2</a:t>
            </a:r>
          </a:p>
          <a:p>
            <a:r>
              <a:rPr lang="en-US" sz="1600" dirty="0"/>
              <a:t>State Authorities have been informed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7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Management of Non-RVSM Aircraft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222375"/>
            <a:ext cx="8050213" cy="4391025"/>
          </a:xfrm>
        </p:spPr>
        <p:txBody>
          <a:bodyPr/>
          <a:lstStyle/>
          <a:p>
            <a:r>
              <a:rPr lang="en-US" sz="2200" dirty="0"/>
              <a:t>RVSM Audits performed by PARMO and other Asia Pacific RMAs and presented to RASMAG/22 led to </a:t>
            </a:r>
            <a:r>
              <a:rPr lang="en-US" sz="2200" i="1" dirty="0"/>
              <a:t>Conclusion </a:t>
            </a:r>
            <a:r>
              <a:rPr lang="en-US" sz="2200" i="1" dirty="0">
                <a:solidFill>
                  <a:srgbClr val="0070C0"/>
                </a:solidFill>
              </a:rPr>
              <a:t>APANPIRG/28/12: Management of Non-RVSM Aircraft</a:t>
            </a:r>
          </a:p>
          <a:p>
            <a:r>
              <a:rPr lang="en-US" sz="2200" dirty="0"/>
              <a:t>ICAO Bangkok Office issued a survey to all Asia Pacific States (due date was 31 December 2017)</a:t>
            </a:r>
          </a:p>
          <a:p>
            <a:r>
              <a:rPr lang="en-US" sz="2200" dirty="0"/>
              <a:t>Survey was meant to ensure that States have policies in place to exclude aircraft known to be Non-RVSM from the application of 1,000 </a:t>
            </a:r>
            <a:r>
              <a:rPr lang="en-US" sz="2200" dirty="0" err="1"/>
              <a:t>ft</a:t>
            </a:r>
            <a:r>
              <a:rPr lang="en-US" sz="2200" dirty="0"/>
              <a:t> vertical separation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95" y="304799"/>
            <a:ext cx="8472488" cy="609600"/>
          </a:xfrm>
        </p:spPr>
        <p:txBody>
          <a:bodyPr/>
          <a:lstStyle/>
          <a:p>
            <a:r>
              <a:rPr lang="en-US" sz="2800" dirty="0"/>
              <a:t>PARMO Summary of Large Height Deviations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8" y="914399"/>
            <a:ext cx="8690001" cy="48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5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PARMO Summary of Vertical Collision Risk Estimates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886560"/>
            <a:ext cx="8738193" cy="4706520"/>
            <a:chOff x="0" y="886560"/>
            <a:chExt cx="8738193" cy="4706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625" y="886560"/>
              <a:ext cx="8309568" cy="470652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0" y="4780925"/>
              <a:ext cx="83038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</a:pPr>
              <a:r>
                <a:rPr lang="en-US" sz="1400" b="1" dirty="0"/>
                <a:t>        Number Minutes     153	             239	      88	               191                     149.5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en-US" sz="1400" b="1" dirty="0"/>
                <a:t>         at Incorrect FL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97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F14-FC6A-41B6-B2DC-884C6B7C3F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PARMO Summary of Horizontal Error Reports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996485"/>
            <a:ext cx="7980356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5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534150"/>
            <a:ext cx="15240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7C4F42-A747-4BC3-A71F-70B05ED5BB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1" y="173305"/>
            <a:ext cx="9067799" cy="609600"/>
          </a:xfrm>
        </p:spPr>
        <p:txBody>
          <a:bodyPr/>
          <a:lstStyle/>
          <a:p>
            <a:r>
              <a:rPr lang="en-US" sz="2600" dirty="0"/>
              <a:t>PARMO Summary of Horizontal Collision Risk Estimates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947514"/>
            <a:ext cx="7158037" cy="48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Safety Monitoring Report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285875"/>
            <a:ext cx="8901112" cy="4613275"/>
          </a:xfrm>
        </p:spPr>
        <p:txBody>
          <a:bodyPr/>
          <a:lstStyle/>
          <a:p>
            <a:r>
              <a:rPr lang="en-US" dirty="0"/>
              <a:t>Currently, no adverse trends in any event category observed in South Pacific airspace</a:t>
            </a:r>
          </a:p>
          <a:p>
            <a:pPr lvl="1"/>
            <a:r>
              <a:rPr lang="en-US" dirty="0"/>
              <a:t>Based on the reported events provided to PARMO</a:t>
            </a:r>
          </a:p>
          <a:p>
            <a:r>
              <a:rPr lang="en-US" dirty="0"/>
              <a:t>Vertical and horizontal collision risk estimates</a:t>
            </a:r>
          </a:p>
          <a:p>
            <a:pPr lvl="1"/>
            <a:r>
              <a:rPr lang="en-US" dirty="0"/>
              <a:t>Remain below the TLS; however, these estimates are reflective of the operational error reports received</a:t>
            </a:r>
          </a:p>
          <a:p>
            <a:pPr lvl="1"/>
            <a:r>
              <a:rPr lang="en-US" dirty="0"/>
              <a:t>It is important that ANSPs/Airspace users provide PARMO with reports of events involving deviations from that which was cleared/planned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State Assessment of Airspace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954088"/>
            <a:ext cx="8615363" cy="4391025"/>
          </a:xfrm>
        </p:spPr>
        <p:txBody>
          <a:bodyPr/>
          <a:lstStyle/>
          <a:p>
            <a:r>
              <a:rPr lang="en-US" dirty="0"/>
              <a:t>Decision RASMAG/22-11</a:t>
            </a:r>
          </a:p>
          <a:p>
            <a:pPr lvl="1"/>
            <a:r>
              <a:rPr lang="en-US" dirty="0"/>
              <a:t>States are urged to provide RASMAG a summary of identified airspace risk occurrences as analyzed by the State, and any mitigations introduced</a:t>
            </a:r>
          </a:p>
          <a:p>
            <a:pPr lvl="1"/>
            <a:r>
              <a:rPr lang="en-US" dirty="0"/>
              <a:t>Objective is to ensure a feedback mechanism between the RMA, State and RASMAG is in place to provide a greater understanding of regional airspace risk and actions being taken by the States</a:t>
            </a:r>
          </a:p>
          <a:p>
            <a:pPr lvl="1"/>
            <a:r>
              <a:rPr lang="en-US" u="sng" dirty="0"/>
              <a:t>Interpretation</a:t>
            </a:r>
            <a:r>
              <a:rPr lang="en-US" dirty="0"/>
              <a:t>: States are invited to attend RASMAG and provide a presentation/paper discussing procedures/ATC tools/automation changes/</a:t>
            </a:r>
            <a:r>
              <a:rPr lang="en-US" dirty="0" err="1"/>
              <a:t>etc</a:t>
            </a:r>
            <a:r>
              <a:rPr lang="en-US" dirty="0"/>
              <a:t> implemented in their airspace to improve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Pacific Approvals Registry and Monitoring Organization (PARMO)</a:t>
            </a:r>
          </a:p>
          <a:p>
            <a:r>
              <a:rPr lang="en-US" sz="2400" dirty="0"/>
              <a:t>PARMO responsibilities related to States</a:t>
            </a:r>
          </a:p>
          <a:p>
            <a:r>
              <a:rPr lang="en-US" sz="2400" dirty="0"/>
              <a:t>PARMO responsibilities related to airspace</a:t>
            </a:r>
          </a:p>
          <a:p>
            <a:r>
              <a:rPr lang="en-US" sz="2400" dirty="0"/>
              <a:t>Annual report to RASMAG/22</a:t>
            </a:r>
          </a:p>
          <a:p>
            <a:r>
              <a:rPr lang="en-US" sz="2400" dirty="0"/>
              <a:t>Latest news and updates</a:t>
            </a:r>
          </a:p>
          <a:p>
            <a:r>
              <a:rPr lang="en-US" sz="2400" dirty="0"/>
              <a:t>Reminders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6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Important Updates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0536" y="1065213"/>
            <a:ext cx="8653463" cy="4391025"/>
          </a:xfrm>
        </p:spPr>
        <p:txBody>
          <a:bodyPr/>
          <a:lstStyle/>
          <a:p>
            <a:r>
              <a:rPr lang="en-US" dirty="0"/>
              <a:t>Collection of PBCS approval information</a:t>
            </a:r>
          </a:p>
          <a:p>
            <a:pPr lvl="1"/>
            <a:r>
              <a:rPr lang="en-US" dirty="0"/>
              <a:t>In addition to RVSM approval information, PARMO will collect and maintain RCP240 &amp; RSP180 State approvals within existing RVSM approval database</a:t>
            </a:r>
          </a:p>
          <a:p>
            <a:r>
              <a:rPr lang="en-US" dirty="0"/>
              <a:t>Updated event report form</a:t>
            </a:r>
          </a:p>
          <a:p>
            <a:pPr lvl="1"/>
            <a:r>
              <a:rPr lang="en-US" dirty="0"/>
              <a:t>Recently emailed new form to ANSP contacts</a:t>
            </a:r>
          </a:p>
          <a:p>
            <a:pPr lvl="1"/>
            <a:r>
              <a:rPr lang="en-US" dirty="0"/>
              <a:t>Allows for vertical, lateral &amp; longitudinal events to be reported using the same 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2863" y="6248400"/>
            <a:ext cx="877887" cy="457200"/>
          </a:xfrm>
        </p:spPr>
        <p:txBody>
          <a:bodyPr/>
          <a:lstStyle/>
          <a:p>
            <a:fld id="{FCF95BF4-3AED-4764-99C6-12DB7E4ED9C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Important Updates (continued)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0536" y="1065213"/>
            <a:ext cx="8653463" cy="4391025"/>
          </a:xfrm>
        </p:spPr>
        <p:txBody>
          <a:bodyPr/>
          <a:lstStyle/>
          <a:p>
            <a:r>
              <a:rPr lang="en-US" dirty="0"/>
              <a:t>Updated event report form</a:t>
            </a:r>
          </a:p>
          <a:p>
            <a:pPr lvl="1"/>
            <a:r>
              <a:rPr lang="en-US" u="sng" dirty="0"/>
              <a:t>Just culture reminder</a:t>
            </a:r>
            <a:r>
              <a:rPr lang="en-US" dirty="0"/>
              <a:t>: The purpose in collecting this information is NOT to assign blame or liability. The objective is always to help in the understanding of what faltered.  </a:t>
            </a:r>
          </a:p>
          <a:p>
            <a:pPr lvl="1"/>
            <a:r>
              <a:rPr lang="en-US" dirty="0"/>
              <a:t>The information gathered can be used to design and implement procedures which can prevent any recurrence of circumstances leading to previously investigated incidents.</a:t>
            </a:r>
          </a:p>
          <a:p>
            <a:pPr lvl="1"/>
            <a:r>
              <a:rPr lang="en-US" dirty="0"/>
              <a:t>This culture is supported by </a:t>
            </a:r>
            <a:r>
              <a:rPr lang="en-US" b="1" i="1" dirty="0"/>
              <a:t>ICAO Annex 13 – Aircraft Accident and Incident Investigation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2863" y="6248400"/>
            <a:ext cx="877887" cy="457200"/>
          </a:xfrm>
        </p:spPr>
        <p:txBody>
          <a:bodyPr/>
          <a:lstStyle/>
          <a:p>
            <a:fld id="{FCF95BF4-3AED-4764-99C6-12DB7E4ED9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6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Action</a:t>
            </a:r>
            <a:r>
              <a:rPr lang="en-US" dirty="0"/>
              <a:t> for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85863"/>
            <a:ext cx="8050213" cy="4713287"/>
          </a:xfrm>
        </p:spPr>
        <p:txBody>
          <a:bodyPr/>
          <a:lstStyle/>
          <a:p>
            <a:r>
              <a:rPr lang="en-US" sz="2400" dirty="0"/>
              <a:t>South Pacific States should provide RCP240 and RSP180 approval information to PARMO (or their designated EMA/RMA) </a:t>
            </a:r>
          </a:p>
          <a:p>
            <a:r>
              <a:rPr lang="en-US" sz="2400" dirty="0"/>
              <a:t>Ensure that the ANSPs </a:t>
            </a:r>
          </a:p>
          <a:p>
            <a:pPr lvl="1"/>
            <a:r>
              <a:rPr lang="en-US" sz="2000" dirty="0"/>
              <a:t>provide monthly vertical, lateral, and longitudinal incident reports to the PARMO</a:t>
            </a:r>
          </a:p>
          <a:p>
            <a:pPr lvl="1"/>
            <a:r>
              <a:rPr lang="en-US" sz="2000" dirty="0"/>
              <a:t>provide the December traffic sample data (TSD) to the PARMO, the TSD should include the aircraft </a:t>
            </a:r>
            <a:r>
              <a:rPr lang="en-US" sz="2000" dirty="0" err="1"/>
              <a:t>callsign</a:t>
            </a:r>
            <a:r>
              <a:rPr lang="en-US" sz="2000" dirty="0"/>
              <a:t>, registration mark, filed item 10 information, and aircraft position data including Flight Level (FL).  See PARMO website for template or email </a:t>
            </a:r>
            <a:r>
              <a:rPr lang="en-US" sz="2000" dirty="0">
                <a:hlinkClick r:id="rId2"/>
              </a:rPr>
              <a:t>parmo@faa.gov</a:t>
            </a:r>
            <a:r>
              <a:rPr lang="en-US" sz="20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Questions?</a:t>
            </a:r>
            <a:br>
              <a:rPr lang="en-US" sz="5400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parmo@faa.gov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/>
              <a:t>Christine Falk </a:t>
            </a:r>
            <a:r>
              <a:rPr lang="en-US" sz="2800" dirty="0">
                <a:hlinkClick r:id="rId3"/>
              </a:rPr>
              <a:t>Christine.falk@faa.gov</a:t>
            </a:r>
            <a:br>
              <a:rPr lang="en-US" sz="2800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CF95BF4-3AED-4764-99C6-12DB7E4ED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7475" y="3529013"/>
            <a:ext cx="2429999" cy="1157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8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Pacific Approvals Registry and Monitoring Organization (PARMO)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90" y="1585913"/>
            <a:ext cx="8409823" cy="3949252"/>
          </a:xfrm>
        </p:spPr>
        <p:txBody>
          <a:bodyPr/>
          <a:lstStyle/>
          <a:p>
            <a:r>
              <a:rPr lang="en-US" dirty="0"/>
              <a:t>Regional Monitoring Agency (RMA)</a:t>
            </a:r>
          </a:p>
          <a:p>
            <a:pPr lvl="1"/>
            <a:r>
              <a:rPr lang="en-US" sz="1600" dirty="0"/>
              <a:t>Established by APANPIRG to support RVSM implementation and continued safe-use of the RVSM in Pacific Airspace</a:t>
            </a:r>
          </a:p>
          <a:p>
            <a:pPr lvl="1"/>
            <a:r>
              <a:rPr lang="en-US" sz="1600" dirty="0"/>
              <a:t>https://www.faa.gov/air_traffic/separation_standards/parmo/</a:t>
            </a:r>
          </a:p>
          <a:p>
            <a:r>
              <a:rPr lang="en-US" dirty="0" err="1"/>
              <a:t>Enroute</a:t>
            </a:r>
            <a:r>
              <a:rPr lang="en-US" dirty="0"/>
              <a:t> Monitoring Agency (EMA)</a:t>
            </a:r>
          </a:p>
          <a:p>
            <a:pPr lvl="1"/>
            <a:r>
              <a:rPr lang="en-US" sz="1600" dirty="0"/>
              <a:t>Supports the continued safe-use of reduced horizontal separation minima (30-NM and 50-NM longitudinal, and 30-NM lateral separation minima)</a:t>
            </a:r>
          </a:p>
          <a:p>
            <a:pPr lvl="1"/>
            <a:endParaRPr lang="en-US" sz="1600" dirty="0"/>
          </a:p>
          <a:p>
            <a:r>
              <a:rPr lang="en-US" sz="2400" dirty="0">
                <a:solidFill>
                  <a:schemeClr val="accent2"/>
                </a:solidFill>
              </a:rPr>
              <a:t>The Australian Airspace Monitoring Agency (AAMA) is also an RMA and EMA for South Pacific Airspace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405063" y="142821"/>
            <a:ext cx="6581775" cy="4229100"/>
            <a:chOff x="807" y="709"/>
            <a:chExt cx="4146" cy="2664"/>
          </a:xfrm>
        </p:grpSpPr>
        <p:pic>
          <p:nvPicPr>
            <p:cNvPr id="6" name="Picture 4" descr="world_ma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7" y="709"/>
              <a:ext cx="4146" cy="26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764" y="2638"/>
              <a:ext cx="687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CARSAMMA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69" y="2094"/>
              <a:ext cx="529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Mid RMA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736" y="1798"/>
              <a:ext cx="630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China RMA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15" y="2296"/>
              <a:ext cx="405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ARMA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072" y="2798"/>
              <a:ext cx="406" cy="174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AAMA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616" y="1494"/>
              <a:ext cx="709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Eurasia RMA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233" y="1670"/>
              <a:ext cx="560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NAT CMA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901" y="1862"/>
              <a:ext cx="523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Eur RMA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759" y="2350"/>
              <a:ext cx="405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MAAR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343" y="1806"/>
              <a:ext cx="549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NAARMO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850" y="2296"/>
              <a:ext cx="475" cy="175"/>
            </a:xfrm>
            <a:prstGeom prst="rect">
              <a:avLst/>
            </a:prstGeom>
            <a:solidFill>
              <a:srgbClr val="FFFF00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PARMO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472" y="2568"/>
              <a:ext cx="459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SATMA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019" y="2038"/>
              <a:ext cx="640" cy="175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rPr>
                <a:t>Japan RMA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0" y="124220"/>
            <a:ext cx="2105024" cy="3371030"/>
          </a:xfrm>
        </p:spPr>
        <p:txBody>
          <a:bodyPr anchor="t"/>
          <a:lstStyle/>
          <a:p>
            <a:r>
              <a:rPr lang="en-US" sz="2800" dirty="0"/>
              <a:t>ICAO Endorsed Regional Monitoring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37479"/>
              </p:ext>
            </p:extLst>
          </p:nvPr>
        </p:nvGraphicFramePr>
        <p:xfrm>
          <a:off x="12258" y="3806194"/>
          <a:ext cx="3848986" cy="300793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B2C1DB">
                        <a:tint val="50000"/>
                        <a:satMod val="300000"/>
                      </a:srgbClr>
                    </a:gs>
                    <a:gs pos="35000">
                      <a:srgbClr val="B2C1DB">
                        <a:tint val="37000"/>
                        <a:satMod val="300000"/>
                      </a:srgbClr>
                    </a:gs>
                    <a:gs pos="100000">
                      <a:srgbClr val="B2C1DB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95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AAMA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Australian Airspace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African and Indian Ocean (AFI) Regional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CARSAMMA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Caribbean and South American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China RMA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China Regional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EurAsia RMA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Regional Monitoring Agency Eurasia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Eur RMA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European Regional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Japan RMA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Japan Regional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MAAR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Monitoring Agency for Asia Region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Mid RMA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Middle East Regional Monitoring Agency 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NAARMO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North American Approvals Registry and Monitoring Org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NAT CMA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North Atlantic Central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PARMO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Pacific Approvals Registry and Monitoring Organization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SATMA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 Atlantic Monitoring Agency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B2C1DB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3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23804"/>
            <a:ext cx="8052619" cy="47548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RMAs for the ICAO APAC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2863" y="6248400"/>
            <a:ext cx="877887" cy="457200"/>
          </a:xfrm>
        </p:spPr>
        <p:txBody>
          <a:bodyPr/>
          <a:lstStyle/>
          <a:p>
            <a:fld id="{FCF95BF4-3AED-4764-99C6-12DB7E4ED9C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14452" y="2341916"/>
            <a:ext cx="4773054" cy="2861601"/>
            <a:chOff x="1314452" y="2341916"/>
            <a:chExt cx="4773054" cy="2861601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5155071" y="3094764"/>
              <a:ext cx="9324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/>
                <a:t>PARMO</a:t>
              </a: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2139518" y="4864963"/>
              <a:ext cx="79861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1" dirty="0"/>
                <a:t>AAMA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1314452" y="3233263"/>
              <a:ext cx="64472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200" b="1" dirty="0"/>
                <a:t>MAAR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435660" y="2618915"/>
              <a:ext cx="72167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200" b="1" dirty="0"/>
                <a:t>JASMA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959180" y="2341916"/>
              <a:ext cx="100540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200" b="1" dirty="0"/>
                <a:t>China RMA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51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EMAs for the ICAO APAC Region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7636" y="1079284"/>
            <a:ext cx="7963787" cy="4572000"/>
            <a:chOff x="587636" y="1079284"/>
            <a:chExt cx="7963787" cy="4572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636" y="1079284"/>
              <a:ext cx="7963787" cy="4572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5317724" y="2778711"/>
              <a:ext cx="10267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800" b="1" dirty="0"/>
                <a:t>PARMO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613212" y="2281562"/>
              <a:ext cx="72167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200" b="1" dirty="0"/>
                <a:t>JASMA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112885" y="4545367"/>
              <a:ext cx="877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800" b="1" dirty="0"/>
                <a:t>AAMA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1242874" y="3055710"/>
              <a:ext cx="97815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200" b="1" dirty="0"/>
                <a:t>BOBASMA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583402" y="3194209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200" b="1" dirty="0"/>
                <a:t>SEASMA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73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" y="344488"/>
            <a:ext cx="8844251" cy="609600"/>
          </a:xfrm>
        </p:spPr>
        <p:txBody>
          <a:bodyPr/>
          <a:lstStyle/>
          <a:p>
            <a:r>
              <a:rPr lang="en-US" sz="3200" dirty="0"/>
              <a:t>PARMO – Designated States &amp; FIRs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9308" y="808770"/>
            <a:ext cx="4781329" cy="6397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9308" y="1448531"/>
            <a:ext cx="4781329" cy="4695093"/>
          </a:xfrm>
        </p:spPr>
        <p:txBody>
          <a:bodyPr/>
          <a:lstStyle/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Cook Islands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Federated States of Micronesia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Fiji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Kiribati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Marshall Islands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New Zealand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Palau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Republic of Korea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Samoa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Tonga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0638" y="808770"/>
            <a:ext cx="3448303" cy="639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Airspace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00638" y="1448532"/>
            <a:ext cx="3448303" cy="2537681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Auckland FIR</a:t>
            </a: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Nadi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Oakland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Tahiti FIR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F95BF4-3AED-4764-99C6-12DB7E4ED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07666" y="5365107"/>
            <a:ext cx="85718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rgbClr val="FFC000"/>
                </a:solidFill>
              </a:rPr>
              <a:t>* The North American Approvals Registry and Monitoring Organization (NAARMO) is the designated RMA for the following States: Canada, Mexico &amp; U.S.</a:t>
            </a:r>
          </a:p>
        </p:txBody>
      </p:sp>
    </p:spTree>
    <p:extLst>
      <p:ext uri="{BB962C8B-B14F-4D97-AF65-F5344CB8AC3E}">
        <p14:creationId xmlns:p14="http://schemas.microsoft.com/office/powerpoint/2010/main" val="39791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" y="344488"/>
            <a:ext cx="8844251" cy="609600"/>
          </a:xfrm>
        </p:spPr>
        <p:txBody>
          <a:bodyPr/>
          <a:lstStyle/>
          <a:p>
            <a:r>
              <a:rPr lang="en-US" sz="3200" dirty="0"/>
              <a:t>AAMA – Designated States &amp; FIRs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9308" y="808770"/>
            <a:ext cx="4781329" cy="6397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9308" y="1448531"/>
            <a:ext cx="4781329" cy="4695093"/>
          </a:xfrm>
        </p:spPr>
        <p:txBody>
          <a:bodyPr/>
          <a:lstStyle/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Australia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Indonesia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Nauru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Papua New Guinea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Solomon Islands </a:t>
            </a:r>
          </a:p>
          <a:p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Vanuatu </a:t>
            </a:r>
          </a:p>
          <a:p>
            <a:endParaRPr lang="en-US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0638" y="808770"/>
            <a:ext cx="3448303" cy="6397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Airspace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00638" y="1448532"/>
            <a:ext cx="3448303" cy="2537681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Brisbane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Honiara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Jakarta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Melbourne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Nauru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Port Moresby FIR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Ujung Pandang FIR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95BF4-3AED-4764-99C6-12DB7E4ED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 Medium"/>
                <a:ea typeface="+mn-ea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 Medium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99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PARMO Responsibilities Related to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40953" y="1411958"/>
            <a:ext cx="7697337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Maintain a database of RVSM and PBCS approvals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28625" y="3144688"/>
            <a:ext cx="8321993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Annual RVSM Audit using Traffic Sample Data (TSD) and RVSM Approval database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56393" y="2093657"/>
            <a:ext cx="8266456" cy="83099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Monitor aircraft altimetry system error (ASE) performance against approval requirements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28625" y="4195718"/>
            <a:ext cx="8321993" cy="1200329"/>
          </a:xfrm>
          <a:prstGeom prst="rect">
            <a:avLst/>
          </a:prstGeom>
          <a:solidFill>
            <a:srgbClr val="800000"/>
          </a:solidFill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bg1"/>
                </a:solidFill>
              </a:rPr>
              <a:t>Circulate regular reports of all height deviations to relate the estimated risk to the target level of safety (TLS)</a:t>
            </a:r>
          </a:p>
        </p:txBody>
      </p:sp>
    </p:spTree>
    <p:extLst>
      <p:ext uri="{BB962C8B-B14F-4D97-AF65-F5344CB8AC3E}">
        <p14:creationId xmlns:p14="http://schemas.microsoft.com/office/powerpoint/2010/main" val="19358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5067</TotalTime>
  <Words>1291</Words>
  <Application>Microsoft Office PowerPoint</Application>
  <PresentationFormat>On-screen Show (4:3)</PresentationFormat>
  <Paragraphs>236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Helvetica Neue Medium</vt:lpstr>
      <vt:lpstr>Times New Roman</vt:lpstr>
      <vt:lpstr>1_Custom Design</vt:lpstr>
      <vt:lpstr>2_Custom Design</vt:lpstr>
      <vt:lpstr>32ND Meeting of the Informal South Pacific Air Traffic Services Coordinating Group (ISPACG/32)</vt:lpstr>
      <vt:lpstr>Overview</vt:lpstr>
      <vt:lpstr>Pacific Approvals Registry and Monitoring Organization (PARMO)</vt:lpstr>
      <vt:lpstr>ICAO Endorsed Regional Monitoring Agencies</vt:lpstr>
      <vt:lpstr>RMAs for the ICAO APAC Region</vt:lpstr>
      <vt:lpstr>EMAs for the ICAO APAC Region</vt:lpstr>
      <vt:lpstr>PARMO – Designated States &amp; FIRs</vt:lpstr>
      <vt:lpstr>AAMA – Designated States &amp; FIRs</vt:lpstr>
      <vt:lpstr>PARMO Responsibilities Related to States</vt:lpstr>
      <vt:lpstr>PARMO Activities Related to the Airspace</vt:lpstr>
      <vt:lpstr>Annual Reports Provided to RASMAG/22</vt:lpstr>
      <vt:lpstr>PARMO RVSM Audit Results Provided to RASMAG/22</vt:lpstr>
      <vt:lpstr>Management of Non-RVSM Aircraft </vt:lpstr>
      <vt:lpstr>PARMO Summary of Large Height Deviations</vt:lpstr>
      <vt:lpstr>PARMO Summary of Vertical Collision Risk Estimates</vt:lpstr>
      <vt:lpstr>PARMO Summary of Horizontal Error Reports</vt:lpstr>
      <vt:lpstr>PARMO Summary of Horizontal Collision Risk Estimates</vt:lpstr>
      <vt:lpstr>Safety Monitoring Report Summary</vt:lpstr>
      <vt:lpstr>State Assessment of Airspace Risk</vt:lpstr>
      <vt:lpstr>Important Updates</vt:lpstr>
      <vt:lpstr>Important Updates (continued)</vt:lpstr>
      <vt:lpstr>Action for the Meeting</vt:lpstr>
      <vt:lpstr>Questions?   parmo@faa.gov      Christine Falk Christine.falk@faa.gov 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Backscheider, Richard A (FAA)</cp:lastModifiedBy>
  <cp:revision>262</cp:revision>
  <dcterms:created xsi:type="dcterms:W3CDTF">2005-01-28T20:32:53Z</dcterms:created>
  <dcterms:modified xsi:type="dcterms:W3CDTF">2025-07-02T11:38:52Z</dcterms:modified>
</cp:coreProperties>
</file>