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14"/>
  </p:notesMasterIdLst>
  <p:handoutMasterIdLst>
    <p:handoutMasterId r:id="rId15"/>
  </p:handoutMasterIdLst>
  <p:sldIdLst>
    <p:sldId id="273" r:id="rId3"/>
    <p:sldId id="275" r:id="rId4"/>
    <p:sldId id="277" r:id="rId5"/>
    <p:sldId id="276" r:id="rId6"/>
    <p:sldId id="284" r:id="rId7"/>
    <p:sldId id="320" r:id="rId8"/>
    <p:sldId id="285" r:id="rId9"/>
    <p:sldId id="325" r:id="rId10"/>
    <p:sldId id="279" r:id="rId11"/>
    <p:sldId id="318" r:id="rId12"/>
    <p:sldId id="314" r:id="rId13"/>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5"/>
            <p14:sldId id="277"/>
            <p14:sldId id="276"/>
            <p14:sldId id="284"/>
            <p14:sldId id="320"/>
            <p14:sldId id="285"/>
            <p14:sldId id="325"/>
            <p14:sldId id="279"/>
            <p14:sldId id="318"/>
            <p14:sldId id="314"/>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itsky, Stephanie" initials="B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73756" autoAdjust="0"/>
  </p:normalViewPr>
  <p:slideViewPr>
    <p:cSldViewPr snapToGrid="0">
      <p:cViewPr varScale="1">
        <p:scale>
          <a:sx n="37" d="100"/>
          <a:sy n="37" d="100"/>
        </p:scale>
        <p:origin x="1915" y="4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the last 5 mission types, either an AHA cannot be calculated, or the concept is still in a conceptual stage. For these, the ATO will apply its current safety standard</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114491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mentioned earlier, ALR was approved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temporarily</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by the Executive Council.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Furthermore, there is no expiration date after which the application of ALR must cease. This was done intentionally, to give enough time for the FAA to develop some capabilities that will allow AHAs to be significantly reduced in size, thereby enabling the ATO to return to the traditional SMS policy.</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have two programs in development that we believe will allow a return to normalcy once they come online.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First: The Space Data Integrator – or SDI – is currently going through the acquisition management process with our Program Management Office. SDI will allow ATC to track the health, position and other essential data points of rockets and capsules that go through the NAS.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Next is what is currently being called the Hazard Risk Assessment and Management tool; or HRAM. HRAM is still in development in our NextGen office, and once completed will be able to take the data from SDI and, during an off-nominal event, calculate Refined Hazard Areas that can be put on the controller’s scopes. These refined hazard areas would be much smaller than the current hazard areas, since they will only protect for the actual debris field generated by the off-nominal event. They would also include a count-down timer to inform controllers when the debris is calculated to begin falling through the NAS. This would allow controllers to utilize most of the airspace under launches and reentries, and only move aircraft from the area in case of an off-nominal event. This theory was tested using Human-in-the-Loop simulations at the Tech Center in Atlantic City, New Jersey back in 2014; and it worked very well.</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151486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Here’s some background information about how ALR came into being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you know, during a space launch or reentry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lot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airspace has to be blocked to accommodate it. And with the rapidly increasing space activity we’re seeing, blocking huge chunks or airspace is becoming untenable.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FAA office of commercial space transportation, or AST, and the air traffic organization, ATO, use different measurements to decide what is safe: AST uses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ATO uses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But although the </a:t>
            </a:r>
            <a:r>
              <a:rPr kumimoji="0" lang="en-US" sz="1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probability</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standard in AST is lower than in ATO, AST is more conservative in other ways. For example, AST uses collisions that produce a casualty, and ATO uses events that produce a fatality. Also, the assumptions used in AST modeling are more conservative: They use a concept known as continuous presence, and they model with larger aircraft and larger debris size. This all means that </a:t>
            </a:r>
            <a:r>
              <a:rPr kumimoji="0" lang="en-US" sz="1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their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not the same as </a:t>
            </a:r>
            <a:r>
              <a:rPr kumimoji="0" lang="en-US" sz="1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Last year, a Safety Risk Management panel was convened, and they were presented with the fact that the ATO is given airspace to block that is computed using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while of course the ATO standard is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Because of this disparity, the panel concluded there is an existing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 hazard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NAS. But if we were going to have to start blocking aircraft hazard areas - or AHAs - to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it would result in massive aircraft delays due to the enormous size of these AHAs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a group of mathematicians from ATO Safety got together and conceived of a plan to find a way for the 2 varying standards to coexist. Their proposal was ALR, or the Acceptable Level of Risk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proposal was presented to the FAA Safety Management System Executive Council in January 2017. The Council approved the use of ALR, as proposed, for 6 months, and established a cross-lines-of-business group called the ALR Tactical Team. The team’s mission was to evaluate the ATO’s proposal, and deliver a recommendation regarding whether to continue the use of ALR, and if so, to determine the breadth of commercial space operations that could be covered by it.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ALR Tactical Team came back with a recommendation to use ALR for all applicable commercial space launch and reentry operations, and in December of 2017, the FAA SMS Executive Council approved the use of ALR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temporarily</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while technologies are developed that will enable space launch and reentry operations to conform to the ATO safety standard of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is, however, no defined end date for ALR</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344537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ALR Specifics: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are 2 main differences between the ATO SMS safety standard and ALR. The first is that, under ALR, individual aircraft can be exposed to a higher risk: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-7</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second is that Collective Risk was introduced into the ATO. The collective risk stipulates that, with 95% confidence, there will not be a fatality caused by ALR operations in a typical lifetime; which is described here as 80 years. </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Because of the collective risk, the number of aircraft that can be exposed to the higher ALR risk is limited. Once the math was done, it was determined that the maximum number of aircraft that can be exposed to the higher risk is 6412 in any rolling 12 month period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discussed earlier, AST makes different assumptions when they calculate their safety contours than ATO. In fact, it’s different enough that their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almost the same as our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-7</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but not quite. The fact that AST uses “continuous presence” in their calculations means that if debris were to fall outside the AHA, the assumption is that there would be an aircraft there to be hit by it. But the ATO takes into consideration the fact that if debris falls outside the AHA, there is only a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probability</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that there will be an aircraft there to get hit by it; the ATO gives credit in its mathematical calculation for quickly getting in and out of the AHA. So with a few restrictions to make sure aircraft are not in the AHA for an extended period of time, we can ensure that individual aircraft are not exposed to a risk greater than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-7</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These restrictions, which apply to the airspace between the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-7</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contours, which we refer to as the Transitional Hazard Area, or THA, are as follows:</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Aircraft operations parallel to the flight path of the rocket are not allowed. The mathematicians determined that the angular difference between the rocket and aircraft must be at least 30 degrees</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holding, loitering or helicopter operations are allowed</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Finally, no ATC services will be provided to airports that lie within an active THA</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311393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Here is a diagram to show what this all looks like. The black dot on the left is the launch site, and the red area is the traditional aircraft hazard area, computed to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The yellow area is the transitional hazard area, computed to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-7</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No aircraft are allowed inside the red area at any time, and the yellow area is where fixed-wing aircraft are permitted to enter provided they comply with the angular restrictions and don’t loiter. The solid black lines show where routes may and may not be flown.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you can see here, there is a clearly defined flight path azimuth that allows the required 30 degree angle to be calculated.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426369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However, with some launches – for example when the rocket goes straight up and then comes straight back down; like Blue Origin does with their New Shepard vehicle – the hazard area will be more round than linear. In those instances when a flight path azimuth cannot be calculated, (NEXT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120679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risk buffer will be added onto the hazard area that will ensure no aircraft are exposed to a risk greater than </a:t>
            </a:r>
            <a:r>
              <a:rPr lang="en-US" sz="1200" dirty="0"/>
              <a:t>10</a:t>
            </a:r>
            <a:r>
              <a:rPr lang="en-US" sz="1200" baseline="30000" dirty="0"/>
              <a:t>-7</a:t>
            </a:r>
            <a:r>
              <a:rPr lang="en-US" baseline="0" dirty="0"/>
              <a:t> . As you can see, the risk buffer is larger than the AHA, but smaller than the THA. When a risk buffer is added, there is no THA for a controller to manage; it’s simply a larger AHA.</a:t>
            </a:r>
          </a:p>
          <a:p>
            <a:endParaRPr lang="en-US" baseline="0" dirty="0"/>
          </a:p>
          <a:p>
            <a:r>
              <a:rPr lang="en-US" baseline="0" dirty="0"/>
              <a:t>And whether the AHA is oval or round, all aircraft that enter the yellow - </a:t>
            </a:r>
            <a:r>
              <a:rPr lang="en-US" sz="1200" dirty="0"/>
              <a:t>10</a:t>
            </a:r>
            <a:r>
              <a:rPr lang="en-US" sz="1200" baseline="30000" dirty="0"/>
              <a:t>-7</a:t>
            </a:r>
            <a:r>
              <a:rPr lang="en-US" baseline="0" dirty="0"/>
              <a:t> - and brown - </a:t>
            </a:r>
            <a:r>
              <a:rPr lang="en-US" sz="1200" dirty="0"/>
              <a:t>10</a:t>
            </a:r>
            <a:r>
              <a:rPr lang="en-US" sz="1200" baseline="30000" dirty="0"/>
              <a:t>-8</a:t>
            </a:r>
            <a:r>
              <a:rPr lang="en-US" baseline="0" dirty="0"/>
              <a:t>- areas are counted towards the allowed 6412 flights per 12 months</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86060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slide is a little crowded, but these</a:t>
            </a:r>
            <a:r>
              <a:rPr lang="en-US" baseline="0" dirty="0"/>
              <a:t> are the mission types that were considered by the ALR tactical team. Everything from regular vertical launches to concepts like “rail launchers” that are still on somebody’s drawing board.</a:t>
            </a:r>
          </a:p>
          <a:p>
            <a:r>
              <a:rPr lang="en-US" baseline="0" dirty="0"/>
              <a:t>The 3 criteria that the team considered are:</a:t>
            </a:r>
          </a:p>
          <a:p>
            <a:pPr marL="396875" lvl="1" indent="-228600">
              <a:buFont typeface="+mj-lt"/>
              <a:buAutoNum type="arabicPeriod"/>
            </a:pPr>
            <a:r>
              <a:rPr lang="en-US" baseline="0" dirty="0"/>
              <a:t>Can an AHA be calculated?</a:t>
            </a:r>
          </a:p>
          <a:p>
            <a:pPr marL="396875" lvl="1" indent="-228600">
              <a:buFont typeface="+mj-lt"/>
              <a:buAutoNum type="arabicPeriod"/>
            </a:pPr>
            <a:r>
              <a:rPr lang="en-US" baseline="0" dirty="0"/>
              <a:t>Can the vehicle launch azimuth be calculated, and</a:t>
            </a:r>
          </a:p>
          <a:p>
            <a:pPr marL="396875" lvl="1" indent="-228600">
              <a:buFont typeface="+mj-lt"/>
              <a:buAutoNum type="arabicPeriod"/>
            </a:pPr>
            <a:r>
              <a:rPr lang="en-US" baseline="0" dirty="0"/>
              <a:t>Do we know enough about some of these conceptual launches/or do we believe they will begin operations before ALR expires?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428016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Based on the characteristics of the mission types, the team determined that ALR could be applied to these mission types without modifications:</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Launches with first stage Fly-Backs to land and barges</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Capsule Reentries</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Traditional Launches with expendable first stage boosters</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Horizontal Orbital launches, and</a:t>
            </a:r>
          </a:p>
          <a:p>
            <a:pPr marL="344488" marR="0" lvl="1" indent="-17621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Captive Carry with Orbital launches; but with captive carry, ALR can only be applied to the launch phase conducted inside an AHA</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276891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 suborbital launches, an AHA can be calculated, but launch path azimuth doesn’t have a long axis; so the AHA is closer to round. Because of this, an angular difference between the rocket and aircraft cannot be computed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these cases, the 30 degree angular restriction is replaced with a buffer added to the AHA, which enlarges the AHA enough to ensure that aircraft are not exposed to a risk greater than 10</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-7</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8198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baseline="0">
                <a:solidFill>
                  <a:schemeClr val="bg2"/>
                </a:solidFill>
              </a:defRPr>
            </a:lvl1pPr>
          </a:lstStyle>
          <a:p>
            <a:pPr lvl="0"/>
            <a:endParaRPr lang="en-US" noProof="0" dirty="0"/>
          </a:p>
        </p:txBody>
      </p:sp>
      <p:sp>
        <p:nvSpPr>
          <p:cNvPr id="63515" name="Text Box 1051"/>
          <p:cNvSpPr txBox="1">
            <a:spLocks noChangeArrowheads="1"/>
          </p:cNvSpPr>
          <p:nvPr userDrawn="1"/>
        </p:nvSpPr>
        <p:spPr bwMode="auto">
          <a:xfrm>
            <a:off x="270886" y="3393862"/>
            <a:ext cx="4455314"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endParaRPr lang="en-US" sz="1600" dirty="0">
              <a:solidFill>
                <a:srgbClr val="1D2F68"/>
              </a:solidFill>
            </a:endParaRPr>
          </a:p>
          <a:p>
            <a:pPr>
              <a:buFontTx/>
              <a:buNone/>
            </a:pPr>
            <a:r>
              <a:rPr lang="en-US" sz="1600" dirty="0">
                <a:solidFill>
                  <a:srgbClr val="1D2F68"/>
                </a:solidFill>
              </a:rPr>
              <a:t>Prepared by: </a:t>
            </a:r>
          </a:p>
          <a:p>
            <a:pPr>
              <a:buFontTx/>
              <a:buNone/>
            </a:pPr>
            <a:r>
              <a:rPr lang="en-US" sz="1600" dirty="0">
                <a:solidFill>
                  <a:srgbClr val="1D2F68"/>
                </a:solidFill>
              </a:rPr>
              <a:t>Date: </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6882101" y="6534027"/>
            <a:ext cx="2133600" cy="234950"/>
          </a:xfrm>
          <a:prstGeom prst="rect">
            <a:avLst/>
          </a:prstGeom>
        </p:spPr>
        <p:txBody>
          <a:bodyPr/>
          <a:lstStyle>
            <a:lvl1pPr algn="ctr">
              <a:buNone/>
              <a:defRPr sz="1200">
                <a:solidFill>
                  <a:schemeClr val="bg1">
                    <a:lumMod val="50000"/>
                  </a:schemeClr>
                </a:solidFill>
              </a:defRPr>
            </a:lvl1pPr>
          </a:lstStyle>
          <a:p>
            <a:pPr>
              <a:defRPr/>
            </a:pPr>
            <a:fld id="{FCF95BF4-3AED-4764-99C6-12DB7E4ED9CF}" type="slidenum">
              <a:rPr lang="en-US" smtClean="0"/>
              <a:pPr>
                <a:defRPr/>
              </a:pPr>
              <a:t>‹#›</a:t>
            </a:fld>
            <a:endParaRPr lang="en-US" dirty="0"/>
          </a:p>
        </p:txBody>
      </p:sp>
    </p:spTree>
    <p:extLst>
      <p:ext uri="{BB962C8B-B14F-4D97-AF65-F5344CB8AC3E}">
        <p14:creationId xmlns:p14="http://schemas.microsoft.com/office/powerpoint/2010/main" val="289178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3" r:id="rId7"/>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42199" y="6248400"/>
            <a:ext cx="111396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252111"/>
            <a:ext cx="4519544" cy="3273758"/>
          </a:xfrm>
        </p:spPr>
        <p:txBody>
          <a:bodyPr/>
          <a:lstStyle/>
          <a:p>
            <a:r>
              <a:rPr lang="en-US" sz="2800" dirty="0"/>
              <a:t>32</a:t>
            </a:r>
            <a:r>
              <a:rPr lang="en-US" sz="2800" baseline="30000" dirty="0"/>
              <a:t>nd</a:t>
            </a:r>
            <a:r>
              <a:rPr lang="en-US" sz="2800" dirty="0"/>
              <a:t> Meeting of the Informal South Pacific Air Traffic Services Coordinating Group (ISPACG/32)</a:t>
            </a:r>
          </a:p>
        </p:txBody>
      </p:sp>
      <p:sp>
        <p:nvSpPr>
          <p:cNvPr id="32780" name="Rectangle 12"/>
          <p:cNvSpPr>
            <a:spLocks noGrp="1" noChangeArrowheads="1"/>
          </p:cNvSpPr>
          <p:nvPr>
            <p:ph type="subTitle" idx="1"/>
          </p:nvPr>
        </p:nvSpPr>
        <p:spPr>
          <a:xfrm>
            <a:off x="227476" y="2561046"/>
            <a:ext cx="4490748" cy="1067092"/>
          </a:xfrm>
        </p:spPr>
        <p:txBody>
          <a:bodyPr/>
          <a:lstStyle/>
          <a:p>
            <a:r>
              <a:rPr lang="en-US" sz="2400" dirty="0"/>
              <a:t>Acceptable Level of Risk (ALR)</a:t>
            </a:r>
            <a:endParaRPr lang="en-US" sz="2400" dirty="0">
              <a:solidFill>
                <a:schemeClr val="tx1"/>
              </a:solidFill>
            </a:endParaRPr>
          </a:p>
        </p:txBody>
      </p:sp>
      <p:sp>
        <p:nvSpPr>
          <p:cNvPr id="4" name="Text Box 17"/>
          <p:cNvSpPr txBox="1">
            <a:spLocks noChangeArrowheads="1"/>
          </p:cNvSpPr>
          <p:nvPr/>
        </p:nvSpPr>
        <p:spPr bwMode="auto">
          <a:xfrm>
            <a:off x="1541385" y="37530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Coleen Hawrysko</a:t>
            </a:r>
          </a:p>
        </p:txBody>
      </p:sp>
      <p:sp>
        <p:nvSpPr>
          <p:cNvPr id="5" name="Text Box 19"/>
          <p:cNvSpPr txBox="1">
            <a:spLocks noChangeArrowheads="1"/>
          </p:cNvSpPr>
          <p:nvPr/>
        </p:nvSpPr>
        <p:spPr bwMode="auto">
          <a:xfrm>
            <a:off x="856306" y="4123508"/>
            <a:ext cx="26909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t>April 12, 2018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10</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83" y="725423"/>
            <a:ext cx="7947779" cy="5291185"/>
          </a:xfrm>
          <a:prstGeom prst="rect">
            <a:avLst/>
          </a:prstGeom>
        </p:spPr>
      </p:pic>
      <p:sp>
        <p:nvSpPr>
          <p:cNvPr id="12" name="Title 3"/>
          <p:cNvSpPr>
            <a:spLocks noGrp="1"/>
          </p:cNvSpPr>
          <p:nvPr>
            <p:ph type="title"/>
          </p:nvPr>
        </p:nvSpPr>
        <p:spPr>
          <a:xfrm>
            <a:off x="480160" y="115823"/>
            <a:ext cx="8472488" cy="609600"/>
          </a:xfrm>
        </p:spPr>
        <p:txBody>
          <a:bodyPr/>
          <a:lstStyle/>
          <a:p>
            <a:r>
              <a:rPr lang="en-US" sz="3600" dirty="0"/>
              <a:t>Mission Type Summary</a:t>
            </a:r>
          </a:p>
        </p:txBody>
      </p:sp>
      <p:sp>
        <p:nvSpPr>
          <p:cNvPr id="13" name="Rectangle 12"/>
          <p:cNvSpPr/>
          <p:nvPr/>
        </p:nvSpPr>
        <p:spPr bwMode="auto">
          <a:xfrm>
            <a:off x="694804" y="4006936"/>
            <a:ext cx="7846699" cy="1371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4" name="Down Arrow 13"/>
          <p:cNvSpPr/>
          <p:nvPr/>
        </p:nvSpPr>
        <p:spPr bwMode="auto">
          <a:xfrm>
            <a:off x="1202379" y="3400503"/>
            <a:ext cx="558183" cy="603042"/>
          </a:xfrm>
          <a:prstGeom prst="downArrow">
            <a:avLst/>
          </a:prstGeom>
          <a:solidFill>
            <a:schemeClr val="accent1">
              <a:lumMod val="7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5" name="Rectangle 14"/>
          <p:cNvSpPr/>
          <p:nvPr/>
        </p:nvSpPr>
        <p:spPr bwMode="auto">
          <a:xfrm>
            <a:off x="1337480" y="2350671"/>
            <a:ext cx="4804699" cy="1046440"/>
          </a:xfrm>
          <a:prstGeom prst="rect">
            <a:avLst/>
          </a:prstGeom>
          <a:solidFill>
            <a:schemeClr val="accent1">
              <a:lumMod val="90000"/>
            </a:schemeClr>
          </a:solidFill>
          <a:ln w="38100">
            <a:solidFill>
              <a:schemeClr val="accent1">
                <a:lumMod val="75000"/>
              </a:schemeClr>
            </a:solidFill>
          </a:ln>
          <a:effectLst/>
        </p:spPr>
        <p:txBody>
          <a:bodyPr vert="horz" wrap="square" lIns="91440" tIns="45720" rIns="91440" bIns="45720" numCol="1" rtlCol="0" anchor="ctr" anchorCtr="1" compatLnSpc="1">
            <a:prstTxWarp prst="textNoShape">
              <a:avLst/>
            </a:prstTxWarp>
            <a:spAutoFit/>
          </a:bodyPr>
          <a:lstStyle/>
          <a:p>
            <a:pPr algn="ctr">
              <a:buNone/>
            </a:pPr>
            <a:endParaRPr lang="en-US" sz="800" dirty="0"/>
          </a:p>
          <a:p>
            <a:pPr algn="ctr">
              <a:buNone/>
            </a:pPr>
            <a:r>
              <a:rPr lang="en-US" dirty="0"/>
              <a:t>Apply ALR without modification</a:t>
            </a:r>
          </a:p>
          <a:p>
            <a:pPr algn="ctr">
              <a:buNone/>
            </a:pPr>
            <a:endParaRPr kumimoji="0" lang="en-US" sz="12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26675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Post ALR</a:t>
            </a:r>
          </a:p>
        </p:txBody>
      </p:sp>
      <p:sp>
        <p:nvSpPr>
          <p:cNvPr id="4" name="Slide Number Placeholder 3"/>
          <p:cNvSpPr>
            <a:spLocks noGrp="1"/>
          </p:cNvSpPr>
          <p:nvPr>
            <p:ph type="sldNum" sz="quarter" idx="12"/>
          </p:nvPr>
        </p:nvSpPr>
        <p:spPr/>
        <p:txBody>
          <a:bodyPr/>
          <a:lstStyle/>
          <a:p>
            <a:fld id="{78D3ABA1-EA94-43C0-B992-7CBCC31144F1}" type="slidenum">
              <a:rPr lang="en-US" smtClean="0"/>
              <a:pPr/>
              <a:t>11</a:t>
            </a:fld>
            <a:endParaRPr lang="en-US" dirty="0"/>
          </a:p>
        </p:txBody>
      </p:sp>
      <p:sp>
        <p:nvSpPr>
          <p:cNvPr id="6" name="Content Placeholder 4"/>
          <p:cNvSpPr>
            <a:spLocks noGrp="1"/>
          </p:cNvSpPr>
          <p:nvPr>
            <p:ph idx="1"/>
          </p:nvPr>
        </p:nvSpPr>
        <p:spPr>
          <a:xfrm>
            <a:off x="428625" y="954088"/>
            <a:ext cx="8050213" cy="4094741"/>
          </a:xfrm>
        </p:spPr>
        <p:txBody>
          <a:bodyPr>
            <a:normAutofit/>
          </a:bodyPr>
          <a:lstStyle/>
          <a:p>
            <a:endParaRPr lang="en-US" dirty="0"/>
          </a:p>
          <a:p>
            <a:r>
              <a:rPr lang="en-US" sz="3200" b="0" dirty="0"/>
              <a:t>SDI: Space Data Integrator</a:t>
            </a:r>
          </a:p>
          <a:p>
            <a:pPr lvl="1"/>
            <a:r>
              <a:rPr lang="en-US" sz="2800" dirty="0"/>
              <a:t>Tracks space vehicles</a:t>
            </a:r>
          </a:p>
          <a:p>
            <a:endParaRPr lang="en-US" sz="3200" b="0" dirty="0"/>
          </a:p>
          <a:p>
            <a:r>
              <a:rPr lang="en-US" sz="3200" b="0" dirty="0"/>
              <a:t>HRAM: Hazard Risk Assessment and Management</a:t>
            </a:r>
          </a:p>
          <a:p>
            <a:pPr lvl="1"/>
            <a:r>
              <a:rPr lang="en-US" sz="2800" dirty="0"/>
              <a:t>Present Refined Hazard Areas on scopes</a:t>
            </a:r>
          </a:p>
        </p:txBody>
      </p:sp>
    </p:spTree>
    <p:extLst>
      <p:ext uri="{BB962C8B-B14F-4D97-AF65-F5344CB8AC3E}">
        <p14:creationId xmlns:p14="http://schemas.microsoft.com/office/powerpoint/2010/main" val="187775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ALR Background</a:t>
            </a:r>
          </a:p>
        </p:txBody>
      </p:sp>
      <p:sp>
        <p:nvSpPr>
          <p:cNvPr id="3" name="Content Placeholder 2"/>
          <p:cNvSpPr>
            <a:spLocks noGrp="1"/>
          </p:cNvSpPr>
          <p:nvPr>
            <p:ph idx="1"/>
          </p:nvPr>
        </p:nvSpPr>
        <p:spPr>
          <a:xfrm>
            <a:off x="428625" y="1231399"/>
            <a:ext cx="8050213" cy="4391025"/>
          </a:xfrm>
        </p:spPr>
        <p:txBody>
          <a:bodyPr/>
          <a:lstStyle/>
          <a:p>
            <a:r>
              <a:rPr lang="en-US" sz="2400" b="0" dirty="0"/>
              <a:t>Increasing Commercial Space activity</a:t>
            </a:r>
          </a:p>
          <a:p>
            <a:r>
              <a:rPr lang="en-US" sz="2400" b="0" dirty="0"/>
              <a:t>FAA Commercial Space Transportation (AST) and the FAA Air Traffic Organization (ATO) use different safety standards</a:t>
            </a:r>
          </a:p>
          <a:p>
            <a:r>
              <a:rPr lang="en-US" sz="2400" b="0" dirty="0"/>
              <a:t>Safety panel concluded existing high hazard</a:t>
            </a:r>
          </a:p>
          <a:p>
            <a:r>
              <a:rPr lang="en-US" sz="2400" b="0" dirty="0"/>
              <a:t>ATO proposed the ALR concept</a:t>
            </a:r>
          </a:p>
          <a:p>
            <a:r>
              <a:rPr lang="en-US" sz="2400" b="0" dirty="0"/>
              <a:t>FAA SMS Executive Council:</a:t>
            </a:r>
          </a:p>
          <a:p>
            <a:pPr lvl="1"/>
            <a:r>
              <a:rPr lang="en-US" sz="2000" b="0" dirty="0"/>
              <a:t>Originally approved ALR for 6 months</a:t>
            </a:r>
          </a:p>
          <a:p>
            <a:pPr lvl="1"/>
            <a:r>
              <a:rPr lang="en-US" sz="2000" b="0" dirty="0"/>
              <a:t>Established ALR Tactical Team</a:t>
            </a:r>
          </a:p>
          <a:p>
            <a:pPr lvl="1"/>
            <a:r>
              <a:rPr lang="en-US" sz="2000" b="0" dirty="0"/>
              <a:t>Approved ALR temporarily</a:t>
            </a:r>
          </a:p>
          <a:p>
            <a:endParaRPr lang="en-US" sz="24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a:t>
            </a:fld>
            <a:endParaRPr lang="en-US" dirty="0"/>
          </a:p>
        </p:txBody>
      </p:sp>
    </p:spTree>
    <p:extLst>
      <p:ext uri="{BB962C8B-B14F-4D97-AF65-F5344CB8AC3E}">
        <p14:creationId xmlns:p14="http://schemas.microsoft.com/office/powerpoint/2010/main" val="176726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ALR: The Specifics</a:t>
            </a:r>
          </a:p>
        </p:txBody>
      </p:sp>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sp>
        <p:nvSpPr>
          <p:cNvPr id="6" name="Content Placeholder 4"/>
          <p:cNvSpPr>
            <a:spLocks noGrp="1"/>
          </p:cNvSpPr>
          <p:nvPr>
            <p:ph idx="1"/>
          </p:nvPr>
        </p:nvSpPr>
        <p:spPr>
          <a:xfrm>
            <a:off x="428625" y="1406659"/>
            <a:ext cx="8050213" cy="3696762"/>
          </a:xfrm>
        </p:spPr>
        <p:txBody>
          <a:bodyPr>
            <a:normAutofit/>
          </a:bodyPr>
          <a:lstStyle/>
          <a:p>
            <a:r>
              <a:rPr lang="en-US" sz="3600" b="0" dirty="0"/>
              <a:t>Individual aircraft can be exposed to risk up to 1x10</a:t>
            </a:r>
            <a:r>
              <a:rPr lang="en-US" sz="3600" b="0" baseline="30000" dirty="0"/>
              <a:t>-7 </a:t>
            </a:r>
            <a:endParaRPr lang="en-US" sz="3600" b="0" dirty="0"/>
          </a:p>
          <a:p>
            <a:r>
              <a:rPr lang="en-US" sz="3600" b="0" dirty="0"/>
              <a:t>Introduces Collective Risk</a:t>
            </a:r>
          </a:p>
          <a:p>
            <a:r>
              <a:rPr lang="en-US" sz="3600" b="0" dirty="0"/>
              <a:t>Restrictions allow aircraft to fly up to the 1x10</a:t>
            </a:r>
            <a:r>
              <a:rPr lang="en-US" sz="3600" b="0" baseline="30000" dirty="0"/>
              <a:t>-6</a:t>
            </a:r>
            <a:r>
              <a:rPr lang="en-US" sz="3600" b="0" dirty="0"/>
              <a:t> contour</a:t>
            </a:r>
          </a:p>
          <a:p>
            <a:endParaRPr lang="en-US" dirty="0"/>
          </a:p>
          <a:p>
            <a:endParaRPr lang="en-US" dirty="0"/>
          </a:p>
        </p:txBody>
      </p:sp>
    </p:spTree>
    <p:extLst>
      <p:ext uri="{BB962C8B-B14F-4D97-AF65-F5344CB8AC3E}">
        <p14:creationId xmlns:p14="http://schemas.microsoft.com/office/powerpoint/2010/main" val="54602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4</a:t>
            </a:fld>
            <a:endParaRPr lang="en-US" dirty="0"/>
          </a:p>
        </p:txBody>
      </p:sp>
      <p:sp>
        <p:nvSpPr>
          <p:cNvPr id="3" name="Title 2"/>
          <p:cNvSpPr>
            <a:spLocks noGrp="1"/>
          </p:cNvSpPr>
          <p:nvPr>
            <p:ph type="title"/>
          </p:nvPr>
        </p:nvSpPr>
        <p:spPr/>
        <p:txBody>
          <a:bodyPr/>
          <a:lstStyle/>
          <a:p>
            <a:r>
              <a:rPr lang="en-US" dirty="0"/>
              <a:t>AHA Diagram</a:t>
            </a:r>
          </a:p>
        </p:txBody>
      </p:sp>
      <p:sp>
        <p:nvSpPr>
          <p:cNvPr id="21" name="Rectangle 20"/>
          <p:cNvSpPr/>
          <p:nvPr/>
        </p:nvSpPr>
        <p:spPr>
          <a:xfrm>
            <a:off x="238124" y="5552145"/>
            <a:ext cx="8715376" cy="338554"/>
          </a:xfrm>
          <a:prstGeom prst="rect">
            <a:avLst/>
          </a:prstGeom>
        </p:spPr>
        <p:txBody>
          <a:bodyPr wrap="square">
            <a:spAutoFit/>
          </a:bodyPr>
          <a:lstStyle/>
          <a:p>
            <a:pPr algn="ctr">
              <a:buFontTx/>
              <a:buNone/>
            </a:pPr>
            <a:r>
              <a:rPr lang="en-US" sz="1600" b="1" kern="0" dirty="0">
                <a:solidFill>
                  <a:srgbClr val="1D2F68"/>
                </a:solidFill>
                <a:latin typeface="Arial"/>
              </a:rPr>
              <a:t>Routes with Angular Difference Less Than 30 Degrees from Launch Path Are Closed</a:t>
            </a:r>
            <a:endParaRPr lang="en-US" sz="1200" dirty="0">
              <a:solidFill>
                <a:srgbClr val="000000"/>
              </a:solidFill>
            </a:endParaRPr>
          </a:p>
        </p:txBody>
      </p:sp>
      <p:pic>
        <p:nvPicPr>
          <p:cNvPr id="22" name="Picture 21"/>
          <p:cNvPicPr>
            <a:picLocks noChangeAspect="1"/>
          </p:cNvPicPr>
          <p:nvPr/>
        </p:nvPicPr>
        <p:blipFill rotWithShape="1">
          <a:blip r:embed="rId3"/>
          <a:srcRect t="17150" b="22564"/>
          <a:stretch/>
        </p:blipFill>
        <p:spPr>
          <a:xfrm>
            <a:off x="0" y="1456903"/>
            <a:ext cx="9350477" cy="3360922"/>
          </a:xfrm>
          <a:prstGeom prst="rect">
            <a:avLst/>
          </a:prstGeom>
        </p:spPr>
      </p:pic>
    </p:spTree>
    <p:extLst>
      <p:ext uri="{BB962C8B-B14F-4D97-AF65-F5344CB8AC3E}">
        <p14:creationId xmlns:p14="http://schemas.microsoft.com/office/powerpoint/2010/main" val="114932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Suborbital AHA</a:t>
            </a:r>
          </a:p>
        </p:txBody>
      </p:sp>
      <p:sp>
        <p:nvSpPr>
          <p:cNvPr id="4" name="Slide Number Placeholder 3"/>
          <p:cNvSpPr>
            <a:spLocks noGrp="1"/>
          </p:cNvSpPr>
          <p:nvPr>
            <p:ph type="sldNum" sz="quarter" idx="12"/>
          </p:nvPr>
        </p:nvSpPr>
        <p:spPr>
          <a:xfrm>
            <a:off x="7662863" y="6248400"/>
            <a:ext cx="877887" cy="457200"/>
          </a:xfrm>
        </p:spPr>
        <p:txBody>
          <a:bodyPr/>
          <a:lstStyle/>
          <a:p>
            <a:fld id="{FCF95BF4-3AED-4764-99C6-12DB7E4ED9CF}" type="slidenum">
              <a:rPr lang="en-US" smtClean="0"/>
              <a:pPr/>
              <a:t>5</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227" y="1084082"/>
            <a:ext cx="5318888" cy="4694549"/>
          </a:xfrm>
          <a:prstGeom prst="rect">
            <a:avLst/>
          </a:prstGeom>
        </p:spPr>
      </p:pic>
    </p:spTree>
    <p:extLst>
      <p:ext uri="{BB962C8B-B14F-4D97-AF65-F5344CB8AC3E}">
        <p14:creationId xmlns:p14="http://schemas.microsoft.com/office/powerpoint/2010/main" val="217551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6</a:t>
            </a:fld>
            <a:endParaRPr lang="en-US" dirty="0"/>
          </a:p>
        </p:txBody>
      </p:sp>
      <p:sp>
        <p:nvSpPr>
          <p:cNvPr id="2" name="Title 1"/>
          <p:cNvSpPr>
            <a:spLocks noGrp="1"/>
          </p:cNvSpPr>
          <p:nvPr>
            <p:ph type="title"/>
          </p:nvPr>
        </p:nvSpPr>
        <p:spPr/>
        <p:txBody>
          <a:bodyPr/>
          <a:lstStyle/>
          <a:p>
            <a:r>
              <a:rPr lang="en-US" dirty="0"/>
              <a:t>Suborbital AHA</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23" y="1009998"/>
            <a:ext cx="5667758" cy="4892038"/>
          </a:xfrm>
          <a:prstGeom prst="rect">
            <a:avLst/>
          </a:prstGeom>
        </p:spPr>
      </p:pic>
    </p:spTree>
    <p:extLst>
      <p:ext uri="{BB962C8B-B14F-4D97-AF65-F5344CB8AC3E}">
        <p14:creationId xmlns:p14="http://schemas.microsoft.com/office/powerpoint/2010/main" val="144873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44" y="166428"/>
            <a:ext cx="8472488" cy="609600"/>
          </a:xfrm>
        </p:spPr>
        <p:txBody>
          <a:bodyPr/>
          <a:lstStyle/>
          <a:p>
            <a:r>
              <a:rPr lang="en-US" dirty="0"/>
              <a:t>Mission Type Summary</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66" y="776028"/>
            <a:ext cx="7990643" cy="5319721"/>
          </a:xfrm>
          <a:prstGeom prst="rect">
            <a:avLst/>
          </a:prstGeom>
        </p:spPr>
      </p:pic>
      <p:sp>
        <p:nvSpPr>
          <p:cNvPr id="17" name="Slide Number Placeholder 3"/>
          <p:cNvSpPr>
            <a:spLocks noGrp="1"/>
          </p:cNvSpPr>
          <p:nvPr>
            <p:ph type="sldNum" sz="quarter" idx="4294967295"/>
          </p:nvPr>
        </p:nvSpPr>
        <p:spPr>
          <a:xfrm>
            <a:off x="7662332" y="6248400"/>
            <a:ext cx="879171" cy="457200"/>
          </a:xfrm>
          <a:prstGeom prst="rect">
            <a:avLst/>
          </a:prstGeom>
        </p:spPr>
        <p:txBody>
          <a:bodyPr/>
          <a:lstStyle/>
          <a:p>
            <a:pPr algn="r">
              <a:buNone/>
            </a:pPr>
            <a:r>
              <a:rPr lang="en-US" sz="1400" dirty="0">
                <a:solidFill>
                  <a:schemeClr val="bg1"/>
                </a:solidFill>
                <a:latin typeface="Helvetica Neue Medium"/>
              </a:rPr>
              <a:t>7</a:t>
            </a:r>
          </a:p>
        </p:txBody>
      </p:sp>
    </p:spTree>
    <p:extLst>
      <p:ext uri="{BB962C8B-B14F-4D97-AF65-F5344CB8AC3E}">
        <p14:creationId xmlns:p14="http://schemas.microsoft.com/office/powerpoint/2010/main" val="397912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4" y="132017"/>
            <a:ext cx="8472488" cy="609600"/>
          </a:xfrm>
        </p:spPr>
        <p:txBody>
          <a:bodyPr/>
          <a:lstStyle/>
          <a:p>
            <a:r>
              <a:rPr lang="en-US" dirty="0"/>
              <a:t>Mission Type Summary</a:t>
            </a:r>
          </a:p>
        </p:txBody>
      </p:sp>
      <p:sp>
        <p:nvSpPr>
          <p:cNvPr id="15" name="Slide Number Placeholder 3"/>
          <p:cNvSpPr>
            <a:spLocks noGrp="1"/>
          </p:cNvSpPr>
          <p:nvPr>
            <p:ph type="sldNum" sz="quarter" idx="4294967295"/>
          </p:nvPr>
        </p:nvSpPr>
        <p:spPr>
          <a:xfrm>
            <a:off x="7662332" y="6248400"/>
            <a:ext cx="879171" cy="457200"/>
          </a:xfrm>
          <a:prstGeom prst="rect">
            <a:avLst/>
          </a:prstGeom>
        </p:spPr>
        <p:txBody>
          <a:bodyPr/>
          <a:lstStyle/>
          <a:p>
            <a:pPr algn="r">
              <a:buNone/>
            </a:pPr>
            <a:r>
              <a:rPr lang="en-US" sz="1400" dirty="0">
                <a:solidFill>
                  <a:schemeClr val="bg1"/>
                </a:solidFill>
                <a:latin typeface="Helvetica Neue Medium"/>
              </a:rPr>
              <a:t>8</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83" y="725423"/>
            <a:ext cx="7947779" cy="5291185"/>
          </a:xfrm>
          <a:prstGeom prst="rect">
            <a:avLst/>
          </a:prstGeom>
        </p:spPr>
      </p:pic>
      <p:sp>
        <p:nvSpPr>
          <p:cNvPr id="17" name="Rectangle 16"/>
          <p:cNvSpPr/>
          <p:nvPr/>
        </p:nvSpPr>
        <p:spPr bwMode="auto">
          <a:xfrm>
            <a:off x="709683" y="1428782"/>
            <a:ext cx="7846699" cy="155448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8" name="Down Arrow 17"/>
          <p:cNvSpPr/>
          <p:nvPr/>
        </p:nvSpPr>
        <p:spPr bwMode="auto">
          <a:xfrm rot="10800000">
            <a:off x="3154008" y="2989819"/>
            <a:ext cx="558183" cy="603042"/>
          </a:xfrm>
          <a:prstGeom prst="downArrow">
            <a:avLst/>
          </a:prstGeom>
          <a:solidFill>
            <a:schemeClr val="accent1">
              <a:lumMod val="7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3289109" y="3599870"/>
            <a:ext cx="4804699" cy="1046440"/>
          </a:xfrm>
          <a:prstGeom prst="rect">
            <a:avLst/>
          </a:prstGeom>
          <a:solidFill>
            <a:schemeClr val="accent1">
              <a:lumMod val="90000"/>
            </a:schemeClr>
          </a:solidFill>
          <a:ln w="38100">
            <a:solidFill>
              <a:schemeClr val="accent1">
                <a:lumMod val="75000"/>
              </a:schemeClr>
            </a:solidFill>
          </a:ln>
          <a:effectLst/>
        </p:spPr>
        <p:txBody>
          <a:bodyPr vert="horz" wrap="square" lIns="91440" tIns="45720" rIns="91440" bIns="45720" numCol="1" rtlCol="0" anchor="ctr" anchorCtr="1" compatLnSpc="1">
            <a:prstTxWarp prst="textNoShape">
              <a:avLst/>
            </a:prstTxWarp>
            <a:spAutoFit/>
          </a:bodyPr>
          <a:lstStyle/>
          <a:p>
            <a:pPr algn="ctr">
              <a:buNone/>
            </a:pPr>
            <a:endParaRPr lang="en-US" sz="800" dirty="0"/>
          </a:p>
          <a:p>
            <a:pPr algn="ctr">
              <a:buNone/>
            </a:pPr>
            <a:r>
              <a:rPr lang="en-US" dirty="0"/>
              <a:t>Apply ALR without modification</a:t>
            </a:r>
          </a:p>
          <a:p>
            <a:pPr algn="ctr">
              <a:buNone/>
            </a:pPr>
            <a:endParaRPr kumimoji="0" lang="en-US" sz="12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699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15723" y="6259993"/>
            <a:ext cx="785887" cy="340021"/>
          </a:xfrm>
        </p:spPr>
        <p:txBody>
          <a:bodyPr/>
          <a:lstStyle/>
          <a:p>
            <a:fld id="{78D3ABA1-EA94-43C0-B992-7CBCC31144F1}" type="slidenum">
              <a:rPr lang="en-US" smtClean="0"/>
              <a:pPr/>
              <a:t>9</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83" y="725423"/>
            <a:ext cx="7947779" cy="5291185"/>
          </a:xfrm>
          <a:prstGeom prst="rect">
            <a:avLst/>
          </a:prstGeom>
        </p:spPr>
      </p:pic>
      <p:sp>
        <p:nvSpPr>
          <p:cNvPr id="12" name="Title 3"/>
          <p:cNvSpPr>
            <a:spLocks noGrp="1"/>
          </p:cNvSpPr>
          <p:nvPr>
            <p:ph type="title"/>
          </p:nvPr>
        </p:nvSpPr>
        <p:spPr>
          <a:xfrm>
            <a:off x="480160" y="115823"/>
            <a:ext cx="8472488" cy="609600"/>
          </a:xfrm>
        </p:spPr>
        <p:txBody>
          <a:bodyPr/>
          <a:lstStyle/>
          <a:p>
            <a:r>
              <a:rPr lang="en-US" sz="3600" dirty="0"/>
              <a:t>Mission Type Summary</a:t>
            </a:r>
          </a:p>
        </p:txBody>
      </p:sp>
      <p:sp>
        <p:nvSpPr>
          <p:cNvPr id="13" name="Rectangle 12"/>
          <p:cNvSpPr/>
          <p:nvPr/>
        </p:nvSpPr>
        <p:spPr bwMode="auto">
          <a:xfrm>
            <a:off x="709683" y="2989819"/>
            <a:ext cx="7846699" cy="100584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5" name="Down Arrow 14"/>
          <p:cNvSpPr/>
          <p:nvPr/>
        </p:nvSpPr>
        <p:spPr bwMode="auto">
          <a:xfrm rot="10800000">
            <a:off x="1570867" y="3995659"/>
            <a:ext cx="558183" cy="603042"/>
          </a:xfrm>
          <a:prstGeom prst="downArrow">
            <a:avLst/>
          </a:prstGeom>
          <a:solidFill>
            <a:schemeClr val="accent1">
              <a:lumMod val="7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6" name="Rectangle 15"/>
          <p:cNvSpPr/>
          <p:nvPr/>
        </p:nvSpPr>
        <p:spPr bwMode="auto">
          <a:xfrm>
            <a:off x="1705968" y="4528765"/>
            <a:ext cx="6795642" cy="1200329"/>
          </a:xfrm>
          <a:prstGeom prst="rect">
            <a:avLst/>
          </a:prstGeom>
          <a:solidFill>
            <a:schemeClr val="accent1">
              <a:lumMod val="90000"/>
            </a:schemeClr>
          </a:solidFill>
          <a:ln w="38100">
            <a:solidFill>
              <a:schemeClr val="accent1">
                <a:lumMod val="75000"/>
              </a:schemeClr>
            </a:solidFill>
          </a:ln>
          <a:effectLst/>
        </p:spPr>
        <p:txBody>
          <a:bodyPr vert="horz" wrap="square" lIns="91440" tIns="45720" rIns="91440" bIns="45720" numCol="1" rtlCol="0" anchor="ctr" anchorCtr="1" compatLnSpc="1">
            <a:prstTxWarp prst="textNoShape">
              <a:avLst/>
            </a:prstTxWarp>
            <a:spAutoFit/>
          </a:bodyPr>
          <a:lstStyle/>
          <a:p>
            <a:pPr lvl="0" algn="ctr">
              <a:buNone/>
            </a:pPr>
            <a:r>
              <a:rPr lang="en-US" dirty="0">
                <a:solidFill>
                  <a:srgbClr val="000000"/>
                </a:solidFill>
              </a:rPr>
              <a:t>Apply ALR with modification (replace 30-degree angular restriction with buffer, provided by AST, in addition to the AHA)</a:t>
            </a:r>
          </a:p>
        </p:txBody>
      </p:sp>
    </p:spTree>
    <p:extLst>
      <p:ext uri="{BB962C8B-B14F-4D97-AF65-F5344CB8AC3E}">
        <p14:creationId xmlns:p14="http://schemas.microsoft.com/office/powerpoint/2010/main" val="193580176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5128</TotalTime>
  <Words>1937</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Helvetica Neue Medium</vt:lpstr>
      <vt:lpstr>Times New Roman</vt:lpstr>
      <vt:lpstr>1_Custom Design</vt:lpstr>
      <vt:lpstr>2_Custom Design</vt:lpstr>
      <vt:lpstr>32nd Meeting of the Informal South Pacific Air Traffic Services Coordinating Group (ISPACG/32)</vt:lpstr>
      <vt:lpstr>ALR Background</vt:lpstr>
      <vt:lpstr>ALR: The Specifics</vt:lpstr>
      <vt:lpstr>AHA Diagram</vt:lpstr>
      <vt:lpstr>Suborbital AHA</vt:lpstr>
      <vt:lpstr>Suborbital AHA</vt:lpstr>
      <vt:lpstr>Mission Type Summary</vt:lpstr>
      <vt:lpstr>Mission Type Summary</vt:lpstr>
      <vt:lpstr>Mission Type Summary</vt:lpstr>
      <vt:lpstr>Mission Type Summary</vt:lpstr>
      <vt:lpstr>Post ALR</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Backscheider, Richard A (FAA)</cp:lastModifiedBy>
  <cp:revision>273</cp:revision>
  <dcterms:created xsi:type="dcterms:W3CDTF">2005-01-28T20:32:53Z</dcterms:created>
  <dcterms:modified xsi:type="dcterms:W3CDTF">2025-07-02T11:41:41Z</dcterms:modified>
</cp:coreProperties>
</file>