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17"/>
  </p:notesMasterIdLst>
  <p:handoutMasterIdLst>
    <p:handoutMasterId r:id="rId18"/>
  </p:handoutMasterIdLst>
  <p:sldIdLst>
    <p:sldId id="273" r:id="rId3"/>
    <p:sldId id="275" r:id="rId4"/>
    <p:sldId id="277" r:id="rId5"/>
    <p:sldId id="276" r:id="rId6"/>
    <p:sldId id="326" r:id="rId7"/>
    <p:sldId id="327" r:id="rId8"/>
    <p:sldId id="329" r:id="rId9"/>
    <p:sldId id="285" r:id="rId10"/>
    <p:sldId id="330" r:id="rId11"/>
    <p:sldId id="331" r:id="rId12"/>
    <p:sldId id="332" r:id="rId13"/>
    <p:sldId id="334" r:id="rId14"/>
    <p:sldId id="333" r:id="rId15"/>
    <p:sldId id="335" r:id="rId16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5"/>
            <p14:sldId id="277"/>
            <p14:sldId id="276"/>
            <p14:sldId id="326"/>
            <p14:sldId id="327"/>
            <p14:sldId id="329"/>
            <p14:sldId id="285"/>
            <p14:sldId id="330"/>
            <p14:sldId id="331"/>
            <p14:sldId id="332"/>
            <p14:sldId id="334"/>
            <p14:sldId id="333"/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itsky, Stephanie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73756" autoAdjust="0"/>
  </p:normalViewPr>
  <p:slideViewPr>
    <p:cSldViewPr snapToGrid="0">
      <p:cViewPr varScale="1">
        <p:scale>
          <a:sx n="37" d="100"/>
          <a:sy n="37" d="100"/>
        </p:scale>
        <p:origin x="1915" y="48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38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76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06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0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7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35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97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00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3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3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launches/or do we believe they will begin operations before ALR expires?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2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0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 baseline="0">
                <a:solidFill>
                  <a:schemeClr val="bg2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91706" y="4045796"/>
            <a:ext cx="44553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endParaRPr lang="en-US" sz="1600" dirty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Prepared by: 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 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82101" y="6534027"/>
            <a:ext cx="2133600" cy="234950"/>
          </a:xfrm>
          <a:prstGeom prst="rect">
            <a:avLst/>
          </a:prstGeom>
        </p:spPr>
        <p:txBody>
          <a:bodyPr/>
          <a:lstStyle>
            <a:lvl1pPr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CF95BF4-3AED-4764-99C6-12DB7E4ED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85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  <p:sldLayoutId id="2147483663" r:id="rId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2199" y="6248400"/>
            <a:ext cx="11139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7476" y="252111"/>
            <a:ext cx="4519544" cy="3273758"/>
          </a:xfrm>
        </p:spPr>
        <p:txBody>
          <a:bodyPr/>
          <a:lstStyle/>
          <a:p>
            <a:r>
              <a:rPr lang="en-US" sz="2800" dirty="0"/>
              <a:t>32</a:t>
            </a:r>
            <a:r>
              <a:rPr lang="en-US" sz="2800" baseline="30000" dirty="0"/>
              <a:t>nd</a:t>
            </a:r>
            <a:r>
              <a:rPr lang="en-US" sz="2800" dirty="0"/>
              <a:t> Meeting of the Informal South Pacific Air Traffic Services Coordinating Group (ISPACG/32)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7475" y="2561046"/>
            <a:ext cx="4425547" cy="1067092"/>
          </a:xfrm>
        </p:spPr>
        <p:txBody>
          <a:bodyPr/>
          <a:lstStyle/>
          <a:p>
            <a:r>
              <a:rPr lang="en-US" sz="2400" dirty="0"/>
              <a:t>Overview of the Application of a 23-NM Lateral Separation Standard Concept of Operations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506661" y="4401272"/>
            <a:ext cx="250975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Coleen Hawrysko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821582" y="4771690"/>
            <a:ext cx="2690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/>
              <a:t>April 12, 2018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6" y="390786"/>
            <a:ext cx="8576479" cy="609600"/>
          </a:xfrm>
        </p:spPr>
        <p:txBody>
          <a:bodyPr/>
          <a:lstStyle/>
          <a:p>
            <a:r>
              <a:rPr lang="en-US" sz="3200" dirty="0"/>
              <a:t>Concept for Use of ATOP Oceanic Airspace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157469"/>
            <a:ext cx="8263962" cy="446495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200" b="0" dirty="0"/>
              <a:t>The standard will only be applied to appropriately equipped pairs of aircraft that have filed in accordance with flight-plan requirements and are logged on to the communications/ surveillance system through a communications service provider.</a:t>
            </a:r>
          </a:p>
          <a:p>
            <a:pPr>
              <a:spcAft>
                <a:spcPts val="1200"/>
              </a:spcAft>
            </a:pPr>
            <a:r>
              <a:rPr lang="en-US" sz="2200" b="0" dirty="0"/>
              <a:t>The controller will apply the standard on a tactical basis if, and when, appropriate between aircraft pairs.</a:t>
            </a:r>
          </a:p>
          <a:p>
            <a:pPr>
              <a:spcAft>
                <a:spcPts val="1200"/>
              </a:spcAft>
            </a:pPr>
            <a:r>
              <a:rPr lang="en-US" sz="2200" b="0" dirty="0"/>
              <a:t>Conformance monitoring shall be ensured by establishing an ADS-C event contract specifying a lateral deviation change event with a maximum of 5-NM threshold and a waypoint change event.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4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6" y="390786"/>
            <a:ext cx="8576479" cy="609600"/>
          </a:xfrm>
        </p:spPr>
        <p:txBody>
          <a:bodyPr/>
          <a:lstStyle/>
          <a:p>
            <a:r>
              <a:rPr lang="en-US" sz="3200" dirty="0"/>
              <a:t>Concept for Use of ATOP Oceanic Airspace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157469"/>
            <a:ext cx="8263962" cy="446495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b="0" dirty="0"/>
              <a:t>When two aircraft are eligible for different reduced separation minima, the larger standard shall be applied between the pair.</a:t>
            </a:r>
          </a:p>
          <a:p>
            <a:pPr>
              <a:spcAft>
                <a:spcPts val="1200"/>
              </a:spcAft>
            </a:pPr>
            <a:r>
              <a:rPr lang="en-US" sz="2600" b="0" dirty="0"/>
              <a:t>No changes resulting from this implementation will be required by adjacent air traffic service providers.</a:t>
            </a:r>
          </a:p>
          <a:p>
            <a:pPr>
              <a:spcAft>
                <a:spcPts val="1200"/>
              </a:spcAft>
            </a:pPr>
            <a:r>
              <a:rPr lang="en-US" sz="2600" b="0" dirty="0"/>
              <a:t>No changes resulting from this implementation will be required by aircraft operating in airspace adjacent to the FAA oceanic CTAs.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8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6" y="390786"/>
            <a:ext cx="8576479" cy="662510"/>
          </a:xfrm>
        </p:spPr>
        <p:txBody>
          <a:bodyPr/>
          <a:lstStyle/>
          <a:p>
            <a:r>
              <a:rPr lang="en-US" sz="3200" dirty="0"/>
              <a:t>Provisions for Accommodating Aircraft Not Eligible for 23-NM Lateral Separation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331089"/>
            <a:ext cx="8263962" cy="429133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b="0" dirty="0"/>
              <a:t>Airspaces where the standard will be implemented will not be exclusionary. </a:t>
            </a:r>
          </a:p>
          <a:p>
            <a:pPr>
              <a:spcAft>
                <a:spcPts val="1200"/>
              </a:spcAft>
            </a:pPr>
            <a:r>
              <a:rPr lang="en-US" sz="2600" b="0" dirty="0"/>
              <a:t>The standard will not be applied between pairs of aircraft not authorized for RCP240 and RSP180, and those not communicating with ADS-C and CPDLC</a:t>
            </a:r>
          </a:p>
          <a:p>
            <a:pPr>
              <a:spcAft>
                <a:spcPts val="1200"/>
              </a:spcAft>
            </a:pPr>
            <a:r>
              <a:rPr lang="en-US" sz="2600" b="0" dirty="0"/>
              <a:t>The standard will not be applied between pairs in which only one aircraft is approved for application of the 23-NM standard.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2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6" y="390786"/>
            <a:ext cx="8576479" cy="662510"/>
          </a:xfrm>
        </p:spPr>
        <p:txBody>
          <a:bodyPr/>
          <a:lstStyle/>
          <a:p>
            <a:r>
              <a:rPr lang="en-US" sz="3200" dirty="0"/>
              <a:t>Concept for Transfer of Control Into Adjacent FIRs not Controlled by the U.S.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331089"/>
            <a:ext cx="8263962" cy="429133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300" b="0" dirty="0"/>
              <a:t>The 23-NM lateral separation standard will continue to be provided during transfers with adjacent Air Navigation Service Providers (ANSPs).</a:t>
            </a:r>
          </a:p>
          <a:p>
            <a:pPr>
              <a:spcAft>
                <a:spcPts val="1200"/>
              </a:spcAft>
            </a:pPr>
            <a:r>
              <a:rPr lang="en-US" sz="2300" b="0" dirty="0"/>
              <a:t>For inbound transfers, application of the standard will be allowed when a CPDLC connection has been established in advance. Current data authority is confirmed as soon as practicable upon entry into the airspace.</a:t>
            </a:r>
          </a:p>
          <a:p>
            <a:pPr>
              <a:spcAft>
                <a:spcPts val="1200"/>
              </a:spcAft>
            </a:pPr>
            <a:r>
              <a:rPr lang="en-US" sz="2300" b="0" dirty="0"/>
              <a:t>For outbound transfers to ANSPs supporting CPDLC, application of the standard will be allowed to continue after transfer of communication and control has been successfully completed.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42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6" y="390786"/>
            <a:ext cx="8576479" cy="662510"/>
          </a:xfrm>
        </p:spPr>
        <p:txBody>
          <a:bodyPr/>
          <a:lstStyle/>
          <a:p>
            <a:r>
              <a:rPr lang="en-US" sz="3600" dirty="0"/>
              <a:t>Target Implementation 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331089"/>
            <a:ext cx="8263962" cy="429133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600" b="0" dirty="0"/>
              <a:t>Implementation in the New York Oceanic East CTA/FIR is planned for March 2020.</a:t>
            </a:r>
          </a:p>
          <a:p>
            <a:pPr lvl="1">
              <a:spcAft>
                <a:spcPts val="1200"/>
              </a:spcAft>
            </a:pPr>
            <a:r>
              <a:rPr lang="en-US" sz="2200" b="0" dirty="0"/>
              <a:t>Implementation task list developed (18 critical milestones)</a:t>
            </a:r>
          </a:p>
          <a:p>
            <a:pPr lvl="1">
              <a:spcAft>
                <a:spcPts val="1200"/>
              </a:spcAft>
            </a:pPr>
            <a:r>
              <a:rPr lang="en-US" sz="2200" b="0" dirty="0"/>
              <a:t>Initial assessment tasks initiated</a:t>
            </a:r>
          </a:p>
          <a:p>
            <a:pPr>
              <a:spcAft>
                <a:spcPts val="1200"/>
              </a:spcAft>
            </a:pPr>
            <a:r>
              <a:rPr lang="en-US" sz="2600" b="0" dirty="0"/>
              <a:t>Target implementation date for the NOPAC route system is TBD.</a:t>
            </a:r>
          </a:p>
          <a:p>
            <a:pPr>
              <a:spcAft>
                <a:spcPts val="1200"/>
              </a:spcAft>
            </a:pPr>
            <a:r>
              <a:rPr lang="en-US" sz="2600" b="0" dirty="0"/>
              <a:t>Target implementation date for PACOTS is TBD.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104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Planned Areas of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157469"/>
            <a:ext cx="8050213" cy="4464956"/>
          </a:xfrm>
        </p:spPr>
        <p:txBody>
          <a:bodyPr/>
          <a:lstStyle/>
          <a:p>
            <a:r>
              <a:rPr lang="en-US" b="0" dirty="0"/>
              <a:t>The 23-NM lateral will be implemented in the:   </a:t>
            </a:r>
          </a:p>
          <a:p>
            <a:pPr marL="0" indent="0">
              <a:buNone/>
            </a:pPr>
            <a:endParaRPr lang="en-US" sz="800" b="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New York Oceanic East Control Area (CTA)/Flight Information Region (FIR)</a:t>
            </a:r>
            <a:endParaRPr lang="en-US" sz="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Anchorage Oceanic CTA/FIR;</a:t>
            </a:r>
            <a:endParaRPr lang="en-US" sz="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and a portion of the Oakland Oceanic Controlled Airspace (OCA)/FIR.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6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428625" y="1152016"/>
            <a:ext cx="8050213" cy="3696762"/>
          </a:xfrm>
        </p:spPr>
        <p:txBody>
          <a:bodyPr>
            <a:normAutofit/>
          </a:bodyPr>
          <a:lstStyle/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kern="1200" dirty="0">
                <a:latin typeface="Arial" panose="020B0604020202020204" pitchFamily="34" charset="0"/>
                <a:cs typeface="Arial" panose="020B0604020202020204" pitchFamily="34" charset="0"/>
              </a:rPr>
              <a:t>Regional harmonization by effecting efficient and seamless air traffic services and handoff of aircraft transiting between adjacent air traffic control centers. </a:t>
            </a:r>
          </a:p>
          <a:p>
            <a:pPr marL="22860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kern="1200" dirty="0">
                <a:latin typeface="Arial" panose="020B0604020202020204" pitchFamily="34" charset="0"/>
                <a:cs typeface="Arial" panose="020B0604020202020204" pitchFamily="34" charset="0"/>
              </a:rPr>
              <a:t>Provide more opportunities for trans-Pacific operators to fly optimal profiles which will result in flight time reduction, fuel savings, and a reduction in carbon emissions.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330" y="206145"/>
            <a:ext cx="8472488" cy="609600"/>
          </a:xfrm>
        </p:spPr>
        <p:txBody>
          <a:bodyPr/>
          <a:lstStyle/>
          <a:p>
            <a:r>
              <a:rPr lang="en-US" sz="3600" dirty="0"/>
              <a:t>Anchorage Oceanic CTA/FIR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0471" y="815746"/>
            <a:ext cx="8866207" cy="4605182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/>
              <a:t>The 23-NM lateral separation standard will be implemented on the Northern Pacific (NOPAC) route system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b="6989"/>
          <a:stretch/>
        </p:blipFill>
        <p:spPr>
          <a:xfrm>
            <a:off x="306909" y="1728049"/>
            <a:ext cx="5700352" cy="4047718"/>
          </a:xfrm>
          <a:prstGeom prst="round1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007261" y="1728050"/>
            <a:ext cx="3009417" cy="4186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The NOPAC system will be restructured, with the existing routes remaining parallel and spaced 25 NM laterally. 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This spacing includes an additional 2-NM allowance for application of the strategic lateral offset procedure (SLOP). 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Operations on the upper route, R220, must satisfy the requirements associated with PBCS authorization. 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Non-PBCS operations on the lower routes will be accommodated.</a:t>
            </a:r>
          </a:p>
        </p:txBody>
      </p:sp>
    </p:spTree>
    <p:extLst>
      <p:ext uri="{BB962C8B-B14F-4D97-AF65-F5344CB8AC3E}">
        <p14:creationId xmlns:p14="http://schemas.microsoft.com/office/powerpoint/2010/main" val="1149324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330" y="206145"/>
            <a:ext cx="8472488" cy="609600"/>
          </a:xfrm>
        </p:spPr>
        <p:txBody>
          <a:bodyPr/>
          <a:lstStyle/>
          <a:p>
            <a:r>
              <a:rPr lang="en-US" sz="3600" dirty="0"/>
              <a:t>Oakland Oceanic OCA/FIR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0471" y="815746"/>
            <a:ext cx="8993529" cy="4605182"/>
          </a:xfrm>
        </p:spPr>
        <p:txBody>
          <a:bodyPr/>
          <a:lstStyle/>
          <a:p>
            <a:pPr marL="0" indent="0">
              <a:buNone/>
            </a:pPr>
            <a:r>
              <a:rPr lang="en-US" sz="2100" b="0" dirty="0"/>
              <a:t>The 23-NM lateral separation standard will be applied in the portion of airspace that includes the Pacific Organization Track System (PACOTS).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20527" y="1728050"/>
            <a:ext cx="3096151" cy="41866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Currently, PACOTS Tracks are separated laterally by at least 50 NM. 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Tracks are moved twice daily in consideration of prevailing winds and are defined using latitude/longitude expressed in whole degrees or using named waypoints, with the possible exception of FIR crossing points. 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At this time, there are no plans to restructure the routes.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5" y="2152891"/>
            <a:ext cx="5335929" cy="3020993"/>
          </a:xfrm>
          <a:prstGeom prst="round1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50255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330" y="206145"/>
            <a:ext cx="8472488" cy="609600"/>
          </a:xfrm>
        </p:spPr>
        <p:txBody>
          <a:bodyPr/>
          <a:lstStyle/>
          <a:p>
            <a:r>
              <a:rPr lang="en-US" sz="3600" dirty="0"/>
              <a:t>New York Oceanic East CTA/FIR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0471" y="815746"/>
            <a:ext cx="8993529" cy="4605182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/>
              <a:t>The 23-NM lateral separation standard will be implemented in all of the New York Oceanic East CTA/FIR.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66076" y="1728050"/>
            <a:ext cx="2650602" cy="4186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The standard will primarily be applied to near-boundary operations to facilitate transition of aircraft transiting to and from adjacent FIRs where the standard will be implemented. </a:t>
            </a:r>
          </a:p>
          <a:p>
            <a:pPr>
              <a:buClrTx/>
            </a:pPr>
            <a:r>
              <a:rPr lang="en-US" sz="1800" dirty="0">
                <a:solidFill>
                  <a:schemeClr val="tx1"/>
                </a:solidFill>
              </a:rPr>
              <a:t>The standard will be implemented in the Gander and Santa Maria FIRs. 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0" y="2234572"/>
            <a:ext cx="5926148" cy="2835139"/>
          </a:xfrm>
          <a:prstGeom prst="round1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0060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Application of the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157469"/>
            <a:ext cx="8263962" cy="446495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200" b="0" dirty="0"/>
              <a:t>The 23-NM lateral separation standard is a performance-based standard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Operations eligible for the standard must satisfy PBCS requirements.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Operators eligible for the standard must have obtained a PBCS approval.</a:t>
            </a:r>
          </a:p>
          <a:p>
            <a:pPr>
              <a:spcAft>
                <a:spcPts val="1200"/>
              </a:spcAft>
            </a:pPr>
            <a:r>
              <a:rPr lang="en-US" sz="2200" b="0" dirty="0"/>
              <a:t>The standard will be applied between aircraft operating at or above the floor of controlled airspace where implemented and: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Authorized to use ADS-C for surveillance, with an RSP180 approval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Authorized to use CPDLC for communication, with an RCP240 approval; and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Approved for RNP2 or RNP4 operations for navigation.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4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44" y="166428"/>
            <a:ext cx="8472488" cy="609600"/>
          </a:xfrm>
        </p:spPr>
        <p:txBody>
          <a:bodyPr/>
          <a:lstStyle/>
          <a:p>
            <a:r>
              <a:rPr lang="en-US" sz="3600" dirty="0"/>
              <a:t>Mission Type Summary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62332" y="6248400"/>
            <a:ext cx="879171" cy="45720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en-US" sz="1400" dirty="0">
                <a:solidFill>
                  <a:schemeClr val="bg1"/>
                </a:solidFill>
                <a:latin typeface="Helvetica Neue Medium"/>
              </a:rPr>
              <a:t>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7540" y="879677"/>
            <a:ext cx="8456091" cy="165518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0" dirty="0"/>
              <a:t>In order to inform ATOP that an aircraft is approved and eligible for application of the standard, operators will be required to include the following information in the ICAO flight plan: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903406"/>
              </p:ext>
            </p:extLst>
          </p:nvPr>
        </p:nvGraphicFramePr>
        <p:xfrm>
          <a:off x="441585" y="2037470"/>
          <a:ext cx="8128000" cy="3761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The letter “R” is required in Item 10a of the flight plan along with the performance-based navigation levels that can be met specified in Item 18 following the indicator PBN/.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The appropriate RNP2 or RNP4 designator, “L1” for RNP4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4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The equipment qualifier J-code must be found within Item 10a of the flight plan.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The equipment qualifier P-code “P2” must be found within Item 10a of the flight plan. </a:t>
                      </a:r>
                      <a:r>
                        <a:rPr lang="en-US" sz="1800" b="0" i="1" dirty="0">
                          <a:solidFill>
                            <a:schemeClr val="bg1"/>
                          </a:solidFill>
                        </a:rPr>
                        <a:t>The “P2” equipment qualifier indicates the aircraft is certified CPDLC RCP-240.</a:t>
                      </a: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bg1"/>
                          </a:solidFill>
                        </a:rPr>
                        <a:t>The text string “RSP180” must appear in Item 18 of the flight plan, following the indicator for surveillance equipment and capabilities (SUR/), which indicates the airframe is certified and compliant.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125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66" y="390786"/>
            <a:ext cx="8576479" cy="609600"/>
          </a:xfrm>
        </p:spPr>
        <p:txBody>
          <a:bodyPr/>
          <a:lstStyle/>
          <a:p>
            <a:r>
              <a:rPr lang="en-US" sz="2800" dirty="0"/>
              <a:t>FANS Logon Requirements and ADS-C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157469"/>
            <a:ext cx="8263962" cy="446495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200" b="0" dirty="0"/>
              <a:t>A logon must be initiated either by the flight crew or automatically following a contact request from another ATS unit in order to establish a CPDLC and/or ADS-C connection. </a:t>
            </a:r>
          </a:p>
          <a:p>
            <a:pPr>
              <a:spcAft>
                <a:spcPts val="1200"/>
              </a:spcAft>
            </a:pPr>
            <a:r>
              <a:rPr lang="en-US" sz="2200" b="0" dirty="0"/>
              <a:t>A logon attempt will be rejected by ATOP if the ICAO flight plan does not contain one of the J-codes indicating satellite communications (SATCOM) capability (J5, J6 or J7). </a:t>
            </a:r>
          </a:p>
          <a:p>
            <a:pPr>
              <a:spcAft>
                <a:spcPts val="1200"/>
              </a:spcAft>
            </a:pPr>
            <a:r>
              <a:rPr lang="en-US" sz="2200" b="0" dirty="0"/>
              <a:t>An additional check will be performed to determine eligibility for application of the 23-NM lateral standard. </a:t>
            </a:r>
          </a:p>
          <a:p>
            <a:pPr lvl="1">
              <a:spcAft>
                <a:spcPts val="1200"/>
              </a:spcAft>
            </a:pPr>
            <a:r>
              <a:rPr lang="en-US" sz="2000" b="0" dirty="0"/>
              <a:t>The most recently received ADS position report for the flight must contain a Figure of Merit (FOM) that meets or exceeds the adapted minimum RNP-4 threshold.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09233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5175</TotalTime>
  <Words>1166</Words>
  <Application>Microsoft Office PowerPoint</Application>
  <PresentationFormat>On-screen Show (4:3)</PresentationFormat>
  <Paragraphs>98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Helvetica Neue Medium</vt:lpstr>
      <vt:lpstr>Times New Roman</vt:lpstr>
      <vt:lpstr>1_Custom Design</vt:lpstr>
      <vt:lpstr>2_Custom Design</vt:lpstr>
      <vt:lpstr>32nd Meeting of the Informal South Pacific Air Traffic Services Coordinating Group (ISPACG/32)</vt:lpstr>
      <vt:lpstr>Planned Areas of Implementation</vt:lpstr>
      <vt:lpstr>Benefits</vt:lpstr>
      <vt:lpstr>Anchorage Oceanic CTA/FIR</vt:lpstr>
      <vt:lpstr>Oakland Oceanic OCA/FIR</vt:lpstr>
      <vt:lpstr>New York Oceanic East CTA/FIR</vt:lpstr>
      <vt:lpstr>Application of the Standard</vt:lpstr>
      <vt:lpstr>Mission Type Summary</vt:lpstr>
      <vt:lpstr>FANS Logon Requirements and ADS-C Contracts</vt:lpstr>
      <vt:lpstr>Concept for Use of ATOP Oceanic Airspace</vt:lpstr>
      <vt:lpstr>Concept for Use of ATOP Oceanic Airspace</vt:lpstr>
      <vt:lpstr>Provisions for Accommodating Aircraft Not Eligible for 23-NM Lateral Separation</vt:lpstr>
      <vt:lpstr>Concept for Transfer of Control Into Adjacent FIRs not Controlled by the U.S.</vt:lpstr>
      <vt:lpstr>Target Implementation Dates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Donna</dc:creator>
  <cp:lastModifiedBy>Backscheider, Richard A (FAA)</cp:lastModifiedBy>
  <cp:revision>282</cp:revision>
  <dcterms:created xsi:type="dcterms:W3CDTF">2005-01-28T20:32:53Z</dcterms:created>
  <dcterms:modified xsi:type="dcterms:W3CDTF">2025-07-02T11:44:46Z</dcterms:modified>
</cp:coreProperties>
</file>