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33" r:id="rId5"/>
    <p:sldId id="321" r:id="rId6"/>
    <p:sldId id="310" r:id="rId7"/>
    <p:sldId id="315" r:id="rId8"/>
    <p:sldId id="327" r:id="rId9"/>
    <p:sldId id="322" r:id="rId10"/>
    <p:sldId id="316" r:id="rId11"/>
    <p:sldId id="336" r:id="rId12"/>
    <p:sldId id="334" r:id="rId13"/>
    <p:sldId id="337" r:id="rId14"/>
    <p:sldId id="325" r:id="rId15"/>
    <p:sldId id="317" r:id="rId16"/>
    <p:sldId id="328" r:id="rId17"/>
    <p:sldId id="329" r:id="rId18"/>
    <p:sldId id="332" r:id="rId19"/>
    <p:sldId id="335" r:id="rId20"/>
    <p:sldId id="331" r:id="rId21"/>
  </p:sldIdLst>
  <p:sldSz cx="12188825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29" autoAdjust="0"/>
  </p:normalViewPr>
  <p:slideViewPr>
    <p:cSldViewPr showGuides="1">
      <p:cViewPr varScale="1">
        <p:scale>
          <a:sx n="51" d="100"/>
          <a:sy n="51" d="100"/>
        </p:scale>
        <p:origin x="821" y="43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7/2/2025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7/2/2025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5214" y="1828800"/>
            <a:ext cx="8229600" cy="28956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5213" y="4800600"/>
            <a:ext cx="8229600" cy="12192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381001"/>
            <a:ext cx="1524001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381001"/>
            <a:ext cx="7391399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14" y="2514600"/>
            <a:ext cx="8692399" cy="2819400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5213" y="5410200"/>
            <a:ext cx="8687333" cy="6096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00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04781" y="1905001"/>
            <a:ext cx="4419599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9183" y="1905001"/>
            <a:ext cx="4419600" cy="4114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49861" y="1905000"/>
            <a:ext cx="4416552" cy="7620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000" b="0" cap="all" spc="2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49861" y="2743201"/>
            <a:ext cx="4416552" cy="3276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1414" y="685800"/>
            <a:ext cx="6400800" cy="5334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t>7/2/2025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5604" y="1905000"/>
            <a:ext cx="3596607" cy="2667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5213" y="4648200"/>
            <a:ext cx="3581399" cy="13716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951414" y="685800"/>
            <a:ext cx="6400799" cy="5334000"/>
          </a:xfrm>
          <a:solidFill>
            <a:schemeClr val="bg2"/>
          </a:solidFill>
          <a:ln w="76200">
            <a:solidFill>
              <a:schemeClr val="tx1"/>
            </a:solidFill>
            <a:miter lim="800000"/>
          </a:ln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/>
              <a:pPr/>
              <a:t>7/2/2025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1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22413" y="6400800"/>
            <a:ext cx="655319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6422" y="6400800"/>
            <a:ext cx="144938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7/2/2025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828211" y="6400800"/>
            <a:ext cx="838201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3550" indent="-231775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82625" indent="-21907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57250" indent="-174625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30288" indent="-173038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38074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5544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72821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319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7BEE950-B758-470E-B30A-0C029DCF6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124" y="704850"/>
            <a:ext cx="11458575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18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A6F4-4DA6-4AC2-9DC4-D8477FC1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Set Up Work Streams – Short –Medium Term</a:t>
            </a: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FFFF00"/>
                </a:solidFill>
              </a:rPr>
              <a:t>TECHNICAL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04259-7590-433C-A91E-E408A2E9D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VHF/CPDLC  - Domestic DATA LINK</a:t>
            </a:r>
          </a:p>
          <a:p>
            <a:r>
              <a:rPr lang="en-US" dirty="0"/>
              <a:t>SATELLITE</a:t>
            </a:r>
          </a:p>
          <a:p>
            <a:r>
              <a:rPr lang="en-US" dirty="0"/>
              <a:t>ADSB Receivers installation/ maintenance</a:t>
            </a:r>
          </a:p>
          <a:p>
            <a:r>
              <a:rPr lang="en-US" dirty="0"/>
              <a:t>NETWORKS</a:t>
            </a:r>
          </a:p>
          <a:p>
            <a:r>
              <a:rPr lang="en-US" dirty="0"/>
              <a:t>REDUDANCY </a:t>
            </a:r>
          </a:p>
          <a:p>
            <a:r>
              <a:rPr lang="en-US" dirty="0"/>
              <a:t>MAINTENANCE</a:t>
            </a:r>
          </a:p>
          <a:p>
            <a:r>
              <a:rPr lang="en-US" dirty="0"/>
              <a:t>SOFTWARE - Upgrades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753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A6F4-4DA6-4AC2-9DC4-D8477FC1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Set Up Work Steams – Short –Medium Term</a:t>
            </a: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FFFF00"/>
                </a:solidFill>
              </a:rPr>
              <a:t>NAV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04259-7590-433C-A91E-E408A2E9D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Design PBN Route Structure</a:t>
            </a:r>
          </a:p>
          <a:p>
            <a:r>
              <a:rPr lang="en-US" dirty="0"/>
              <a:t>Consult with Operators</a:t>
            </a:r>
          </a:p>
          <a:p>
            <a:r>
              <a:rPr lang="en-US" dirty="0"/>
              <a:t>Test in SIM – workable – adjust/redesign</a:t>
            </a:r>
          </a:p>
          <a:p>
            <a:r>
              <a:rPr lang="en-US" dirty="0"/>
              <a:t>Achieve PBN objectives - </a:t>
            </a:r>
          </a:p>
          <a:p>
            <a:r>
              <a:rPr lang="en-US" dirty="0"/>
              <a:t>NETWORKS</a:t>
            </a:r>
          </a:p>
          <a:p>
            <a:r>
              <a:rPr lang="en-US" dirty="0"/>
              <a:t>REDUNDANCY </a:t>
            </a:r>
          </a:p>
          <a:p>
            <a:r>
              <a:rPr lang="en-US" dirty="0"/>
              <a:t>MAINTENANCE</a:t>
            </a:r>
          </a:p>
          <a:p>
            <a:r>
              <a:rPr lang="en-US" dirty="0"/>
              <a:t>SOFTWARE - Upgrades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572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A6F4-4DA6-4AC2-9DC4-D8477FC1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Set Up Work Steams – Short –Medium Term</a:t>
            </a: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FFFF00"/>
                </a:solidFill>
              </a:rPr>
              <a:t>PEOPLE – HR, Finance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04259-7590-433C-A91E-E408A2E9D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Resource, Resource, Resource !! Numbers</a:t>
            </a:r>
          </a:p>
          <a:p>
            <a:r>
              <a:rPr lang="en-US" dirty="0"/>
              <a:t>Training</a:t>
            </a:r>
          </a:p>
          <a:p>
            <a:r>
              <a:rPr lang="en-US" dirty="0"/>
              <a:t>Alternative Options</a:t>
            </a:r>
          </a:p>
          <a:p>
            <a:r>
              <a:rPr lang="en-US" dirty="0"/>
              <a:t>Redundancy/Failure</a:t>
            </a:r>
          </a:p>
          <a:p>
            <a:r>
              <a:rPr lang="en-US" dirty="0"/>
              <a:t>Counselling</a:t>
            </a:r>
          </a:p>
          <a:p>
            <a:r>
              <a:rPr lang="en-US"/>
              <a:t> </a:t>
            </a: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210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A6F4-4DA6-4AC2-9DC4-D8477FC1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Set Up Work Steams – Short –Medium Term</a:t>
            </a: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FFFF00"/>
                </a:solidFill>
              </a:rPr>
              <a:t>Projects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04259-7590-433C-A91E-E408A2E9D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Project Management</a:t>
            </a:r>
          </a:p>
          <a:p>
            <a:r>
              <a:rPr lang="en-US" dirty="0"/>
              <a:t>Reporting to Managers, Executives and Board</a:t>
            </a:r>
          </a:p>
          <a:p>
            <a:r>
              <a:rPr lang="en-US" dirty="0"/>
              <a:t>Realistic Time lines</a:t>
            </a:r>
          </a:p>
          <a:p>
            <a:r>
              <a:rPr lang="en-US" dirty="0"/>
              <a:t>Flexibility within reason</a:t>
            </a:r>
          </a:p>
          <a:p>
            <a:r>
              <a:rPr lang="en-US" dirty="0"/>
              <a:t>Understand the complexities of AIRAC Cycles, requirements for testing and redesigning.</a:t>
            </a:r>
          </a:p>
          <a:p>
            <a:r>
              <a:rPr lang="en-US" dirty="0"/>
              <a:t>Fit for purpose.</a:t>
            </a:r>
          </a:p>
          <a:p>
            <a:r>
              <a:rPr lang="en-US" dirty="0"/>
              <a:t>Adhering to time lines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7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CF89E-810B-4AC9-A7FE-68D0ED57D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9916" y="2996952"/>
            <a:ext cx="9144001" cy="1371600"/>
          </a:xfrm>
        </p:spPr>
        <p:txBody>
          <a:bodyPr>
            <a:normAutofit fontScale="90000"/>
          </a:bodyPr>
          <a:lstStyle/>
          <a:p>
            <a:br>
              <a:rPr lang="en-US" sz="8800" dirty="0"/>
            </a:br>
            <a:br>
              <a:rPr lang="en-US" sz="8800" dirty="0"/>
            </a:br>
            <a:br>
              <a:rPr lang="en-US" sz="8800" dirty="0"/>
            </a:br>
            <a:r>
              <a:rPr lang="en-US" sz="7300" dirty="0"/>
              <a:t>We need to work together to make this happen so everyone can benefit. </a:t>
            </a:r>
            <a:endParaRPr lang="en-GB" sz="7300" dirty="0"/>
          </a:p>
        </p:txBody>
      </p:sp>
    </p:spTree>
    <p:extLst>
      <p:ext uri="{BB962C8B-B14F-4D97-AF65-F5344CB8AC3E}">
        <p14:creationId xmlns:p14="http://schemas.microsoft.com/office/powerpoint/2010/main" val="947129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170DE-4972-4326-ADEA-F9968CD79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5400" dirty="0">
                <a:solidFill>
                  <a:srgbClr val="FFFF00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237013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F1CBF82-66F3-4464-959C-A1DBABB89C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162" y="1395412"/>
            <a:ext cx="93345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3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B98F9D6-B423-4C85-87D6-3241529D00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162" y="1395412"/>
            <a:ext cx="9334500" cy="406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27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SURVEILLANCE IN FIJI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WHAT ?</a:t>
            </a:r>
          </a:p>
          <a:p>
            <a:r>
              <a:rPr lang="en-US" sz="3200" dirty="0"/>
              <a:t>WHERE ?</a:t>
            </a:r>
          </a:p>
          <a:p>
            <a:r>
              <a:rPr lang="en-US" sz="3200" dirty="0"/>
              <a:t>WHEN ?</a:t>
            </a:r>
          </a:p>
          <a:p>
            <a:r>
              <a:rPr lang="en-US" sz="3200" dirty="0"/>
              <a:t>HOW?</a:t>
            </a:r>
          </a:p>
        </p:txBody>
      </p:sp>
      <p:pic>
        <p:nvPicPr>
          <p:cNvPr id="1026" name="Picture 2" descr="http://www.basketballworkouttips.com/wp-content/uploads/short-term-long-term.jpg">
            <a:extLst>
              <a:ext uri="{FF2B5EF4-FFF2-40B4-BE49-F238E27FC236}">
                <a16:creationId xmlns:a16="http://schemas.microsoft.com/office/drawing/2014/main" id="{1D584F9A-63F9-433B-B34B-FD0F86617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358" y="2132856"/>
            <a:ext cx="4762500" cy="249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913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SMART</a:t>
            </a:r>
            <a:r>
              <a:rPr lang="en-US" dirty="0"/>
              <a:t> – APPROACH</a:t>
            </a:r>
            <a:br>
              <a:rPr lang="en-US" dirty="0"/>
            </a:br>
            <a:r>
              <a:rPr lang="en-US" i="1" dirty="0"/>
              <a:t>“Do it well – Do it Once”.</a:t>
            </a:r>
          </a:p>
        </p:txBody>
      </p:sp>
    </p:spTree>
    <p:extLst>
      <p:ext uri="{BB962C8B-B14F-4D97-AF65-F5344CB8AC3E}">
        <p14:creationId xmlns:p14="http://schemas.microsoft.com/office/powerpoint/2010/main" val="2681425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Objective of  The </a:t>
            </a:r>
            <a:r>
              <a:rPr lang="en-US" sz="4400" b="1" dirty="0">
                <a:solidFill>
                  <a:srgbClr val="FFFF00"/>
                </a:solidFill>
              </a:rPr>
              <a:t>FIJI</a:t>
            </a:r>
            <a:r>
              <a:rPr lang="en-US" b="1" i="1" dirty="0">
                <a:solidFill>
                  <a:srgbClr val="FFFF00"/>
                </a:solidFill>
              </a:rPr>
              <a:t>ANS</a:t>
            </a:r>
            <a:r>
              <a:rPr lang="en-US" b="1" dirty="0">
                <a:solidFill>
                  <a:srgbClr val="FFFF00"/>
                </a:solidFill>
              </a:rPr>
              <a:t> Plan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2410" y="2060848"/>
            <a:ext cx="8532441" cy="4032448"/>
          </a:xfrm>
        </p:spPr>
        <p:txBody>
          <a:bodyPr>
            <a:normAutofit/>
          </a:bodyPr>
          <a:lstStyle/>
          <a:p>
            <a:r>
              <a:rPr lang="en-GB" dirty="0"/>
              <a:t>To take a  whole system approach to enable  the </a:t>
            </a:r>
            <a:r>
              <a:rPr lang="en-GB" dirty="0" err="1"/>
              <a:t>FIJIans</a:t>
            </a:r>
            <a:r>
              <a:rPr lang="en-GB" dirty="0"/>
              <a:t> Plan.</a:t>
            </a:r>
          </a:p>
          <a:p>
            <a:r>
              <a:rPr lang="en-GB" dirty="0"/>
              <a:t>Manage complex inter-program relationships within the ATM system.</a:t>
            </a:r>
          </a:p>
          <a:p>
            <a:r>
              <a:rPr lang="en-GB" dirty="0"/>
              <a:t>Consider ground infrastructure, aircraft equipage, and importantly the rules framework and equipment mandates need to go hand in hand.</a:t>
            </a:r>
          </a:p>
          <a:p>
            <a:r>
              <a:rPr lang="en-GB" dirty="0"/>
              <a:t>Provide tools to manage varied fleet capability.</a:t>
            </a:r>
          </a:p>
          <a:p>
            <a:r>
              <a:rPr lang="en-GB" dirty="0"/>
              <a:t>Delivering safety, capacity, efficiency.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08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A6F4-4DA6-4AC2-9DC4-D8477FC1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Stakeholders</a:t>
            </a:r>
            <a:r>
              <a:rPr lang="en-US" dirty="0"/>
              <a:t>– Short –Medium-Long Term</a:t>
            </a: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FFFF00"/>
                </a:solidFill>
              </a:rPr>
              <a:t>EXTERNAL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04259-7590-433C-A91E-E408A2E9D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Ministry of Civil Aviation – Govt. of  Fiji</a:t>
            </a:r>
          </a:p>
          <a:p>
            <a:r>
              <a:rPr lang="en-US" dirty="0" err="1"/>
              <a:t>CAAF</a:t>
            </a:r>
            <a:endParaRPr lang="en-US" dirty="0"/>
          </a:p>
          <a:p>
            <a:r>
              <a:rPr lang="en-US" dirty="0"/>
              <a:t>Major  Domestic Operators</a:t>
            </a:r>
          </a:p>
          <a:p>
            <a:r>
              <a:rPr lang="en-US" dirty="0"/>
              <a:t>Major International Operators</a:t>
            </a:r>
          </a:p>
          <a:p>
            <a:r>
              <a:rPr lang="en-US" dirty="0"/>
              <a:t>Telecommunication Companies</a:t>
            </a:r>
          </a:p>
          <a:p>
            <a:r>
              <a:rPr lang="en-US" dirty="0"/>
              <a:t>Hospitality Industry – Hotels/Tourism</a:t>
            </a:r>
          </a:p>
          <a:p>
            <a:r>
              <a:rPr lang="en-US" dirty="0"/>
              <a:t>Town/City Councils – Noise abatement./Environment</a:t>
            </a:r>
          </a:p>
          <a:p>
            <a:r>
              <a:rPr lang="en-US" dirty="0"/>
              <a:t>Unions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04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Short –Medium-Long Term Priority</a:t>
            </a:r>
            <a:br>
              <a:rPr lang="en-US" dirty="0"/>
            </a:br>
            <a:br>
              <a:rPr lang="en-US" dirty="0"/>
            </a:br>
            <a:r>
              <a:rPr lang="en-US" b="1" dirty="0">
                <a:solidFill>
                  <a:srgbClr val="FFFF00"/>
                </a:solidFill>
              </a:rPr>
              <a:t>SERVICE 2019-2020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AFC6A-BA55-469A-84BC-DF160CC7DD2B}"/>
              </a:ext>
            </a:extLst>
          </p:cNvPr>
          <p:cNvSpPr txBox="1">
            <a:spLocks/>
          </p:cNvSpPr>
          <p:nvPr/>
        </p:nvSpPr>
        <p:spPr>
          <a:xfrm>
            <a:off x="1522413" y="1904999"/>
            <a:ext cx="9134391" cy="411480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3550" indent="-231775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2625" indent="-21907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57250" indent="-174625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30288" indent="-173038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7008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80744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54480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28216" indent="-173736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Continue Business As Usual BAU</a:t>
            </a:r>
          </a:p>
          <a:p>
            <a:r>
              <a:rPr lang="en-US" dirty="0"/>
              <a:t>Implement New Surveillance Service</a:t>
            </a:r>
          </a:p>
          <a:p>
            <a:r>
              <a:rPr lang="en-US" dirty="0"/>
              <a:t>Review, Assess, Act on Feedback, </a:t>
            </a:r>
          </a:p>
          <a:p>
            <a:r>
              <a:rPr lang="en-US" dirty="0"/>
              <a:t>Operate in Tandem for Consolidation &amp; redundancy.  </a:t>
            </a:r>
          </a:p>
          <a:p>
            <a:r>
              <a:rPr lang="en-US" dirty="0"/>
              <a:t>Cut over to Full Surveillance.</a:t>
            </a:r>
          </a:p>
          <a:p>
            <a:r>
              <a:rPr lang="en-US" dirty="0"/>
              <a:t>Review, Assess, Act on Feedback, </a:t>
            </a:r>
          </a:p>
          <a:p>
            <a:r>
              <a:rPr lang="en-US" dirty="0"/>
              <a:t>Determine Point of  No Return.</a:t>
            </a:r>
          </a:p>
          <a:p>
            <a:r>
              <a:rPr lang="en-US" dirty="0"/>
              <a:t>Full surveillance Service in line with ASBU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506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74A6F4-4DA6-4AC2-9DC4-D8477FC17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Benefits – Surveillance, </a:t>
            </a:r>
            <a:r>
              <a:rPr lang="en-US" dirty="0" err="1">
                <a:solidFill>
                  <a:srgbClr val="FFFF00"/>
                </a:solidFill>
              </a:rPr>
              <a:t>PBN</a:t>
            </a:r>
            <a:r>
              <a:rPr lang="en-US" dirty="0">
                <a:solidFill>
                  <a:srgbClr val="FFFF00"/>
                </a:solidFill>
              </a:rPr>
              <a:t> Routes, Separated SIDS/STARS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04259-7590-433C-A91E-E408A2E9D5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SAFETY</a:t>
            </a:r>
          </a:p>
          <a:p>
            <a:r>
              <a:rPr lang="en-US" dirty="0"/>
              <a:t>CIRCULAR FLOW ROUTE STRUCTURE</a:t>
            </a:r>
          </a:p>
          <a:p>
            <a:r>
              <a:rPr lang="en-US" dirty="0"/>
              <a:t>CONTINUOUS CLIMB</a:t>
            </a:r>
          </a:p>
          <a:p>
            <a:r>
              <a:rPr lang="en-US" dirty="0"/>
              <a:t>CONTINUOUS DESCENT </a:t>
            </a:r>
          </a:p>
          <a:p>
            <a:r>
              <a:rPr lang="en-US" dirty="0"/>
              <a:t>PREDICTABLE FLIGHT PATH –  Reduced PILOT WORK LOAD </a:t>
            </a:r>
          </a:p>
          <a:p>
            <a:r>
              <a:rPr lang="en-US" dirty="0"/>
              <a:t>ECONOMIC BENEFIT</a:t>
            </a:r>
          </a:p>
          <a:p>
            <a:r>
              <a:rPr lang="en-US" dirty="0"/>
              <a:t>ENVIRONMENTAL BENEFIT</a:t>
            </a:r>
          </a:p>
        </p:txBody>
      </p:sp>
    </p:spTree>
    <p:extLst>
      <p:ext uri="{BB962C8B-B14F-4D97-AF65-F5344CB8AC3E}">
        <p14:creationId xmlns:p14="http://schemas.microsoft.com/office/powerpoint/2010/main" val="2369196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10BE71-9619-49E2-BD33-432F5AC54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23038" y="823711"/>
            <a:ext cx="6080041" cy="552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274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Digital Blue Tunnel 16x9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895261.potx" id="{03C5CF44-0C62-41B4-B3EA-416B4807878A}" vid="{EC3ACB92-700E-4167-B3A6-412DE40A64C2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irectSourceMarket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ThumbnailAssetId xmlns="4873beb7-5857-4685-be1f-d57550cc96cc" xsi:nil="true"/>
    <PrimaryImageGen xmlns="4873beb7-5857-4685-be1f-d57550cc96cc">true</PrimaryImageGen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1564227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Take your audience through a digital tunnel where they'll  burst through to the other side and see the information you want to present. Show them lists, charts, tables, SmartArt,  and pictures using a variety of layouts in widescreen (16X9) format. This design works well for subjects on science and technology, computers, communication, and more.   
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2012-05-11T02:04:00+00:00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ShowIn xmlns="4873beb7-5857-4685-be1f-d57550cc96cc">Show everywhere</ShowIn>
    <UANotes xmlns="4873beb7-5857-4685-be1f-d57550cc96cc" xsi:nil="true"/>
    <TemplateStatus xmlns="4873beb7-5857-4685-be1f-d57550cc96cc">Complete</TemplateStatus>
    <InternalTagsTaxHTField0 xmlns="4873beb7-5857-4685-be1f-d57550cc96cc">
      <Terms xmlns="http://schemas.microsoft.com/office/infopath/2007/PartnerControls"/>
    </InternalTagsTaxHTField0>
    <CSXHash xmlns="4873beb7-5857-4685-be1f-d57550cc96cc" xsi:nil="true"/>
    <Downloads xmlns="4873beb7-5857-4685-be1f-d57550cc96cc">0</Downloads>
    <VoteCount xmlns="4873beb7-5857-4685-be1f-d57550cc96cc" xsi:nil="true"/>
    <OOCacheId xmlns="4873beb7-5857-4685-be1f-d57550cc96cc" xsi:nil="true"/>
    <IsDeleted xmlns="4873beb7-5857-4685-be1f-d57550cc96cc">false</IsDeleted>
    <AssetExpire xmlns="4873beb7-5857-4685-be1f-d57550cc96cc">2029-01-01T08:00:00+00:00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SubmitterId xmlns="4873beb7-5857-4685-be1f-d57550cc96cc" xsi:nil="true"/>
    <EditorialTags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TP102895246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835483</LocLastLocAttemptVersionLookup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>false</IntlLangReview>
    <OutputCachingOn xmlns="4873beb7-5857-4685-be1f-d57550cc96cc">false</OutputCachingOn>
    <AverageRating xmlns="4873beb7-5857-4685-be1f-d57550cc96cc" xsi:nil="true"/>
    <APAuthor xmlns="4873beb7-5857-4685-be1f-d57550cc96cc">
      <UserInfo>
        <DisplayName>REDMOND\v-vaddu</DisplayName>
        <AccountId>2567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OriginalRelease xmlns="4873beb7-5857-4685-be1f-d57550cc96cc">15</OriginalRelease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LocMarketGroupTiers2 xmlns="4873beb7-5857-4685-be1f-d57550cc96cc" xsi:nil="true"/>
  </documentManagement>
</p:properties>
</file>

<file path=customXml/itemProps1.xml><?xml version="1.0" encoding="utf-8"?>
<ds:datastoreItem xmlns:ds="http://schemas.openxmlformats.org/officeDocument/2006/customXml" ds:itemID="{22CCB507-0646-4A50-A4F7-7F385079D5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4228E6B-D70C-44BB-A81F-A245495F61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E41224-0370-4595-877C-23316CD80004}">
  <ds:schemaRefs>
    <ds:schemaRef ds:uri="http://purl.org/dc/elements/1.1/"/>
    <ds:schemaRef ds:uri="http://schemas.microsoft.com/office/2006/metadata/properties"/>
    <ds:schemaRef ds:uri="http://purl.org/dc/terms/"/>
    <ds:schemaRef ds:uri="http://schemas.microsoft.com/office/2006/documentManagement/types"/>
    <ds:schemaRef ds:uri="4873beb7-5857-4685-be1f-d57550cc96cc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Business digital blue tunnel presentation (widescreen)(2)</Template>
  <TotalTime>770</TotalTime>
  <Words>389</Words>
  <Application>Microsoft Office PowerPoint</Application>
  <PresentationFormat>Custom</PresentationFormat>
  <Paragraphs>72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Corbel</vt:lpstr>
      <vt:lpstr>Digital Blue Tunnel 16x9</vt:lpstr>
      <vt:lpstr>PowerPoint Presentation</vt:lpstr>
      <vt:lpstr>PowerPoint Presentation</vt:lpstr>
      <vt:lpstr>SURVEILLANCE IN FIJI</vt:lpstr>
      <vt:lpstr>SMART – APPROACH “Do it well – Do it Once”.</vt:lpstr>
      <vt:lpstr>Objective of  The FIJIANS Plan</vt:lpstr>
      <vt:lpstr>Stakeholders– Short –Medium-Long Term  EXTERNAL</vt:lpstr>
      <vt:lpstr>Short –Medium-Long Term Priority  SERVICE 2019-2020</vt:lpstr>
      <vt:lpstr>Benefits – Surveillance, PBN Routes, Separated SIDS/STARS</vt:lpstr>
      <vt:lpstr>PowerPoint Presentation</vt:lpstr>
      <vt:lpstr>PowerPoint Presentation</vt:lpstr>
      <vt:lpstr>Set Up Work Streams – Short –Medium Term  TECHNICAL</vt:lpstr>
      <vt:lpstr>Set Up Work Steams – Short –Medium Term  NAV</vt:lpstr>
      <vt:lpstr>Set Up Work Steams – Short –Medium Term  PEOPLE – HR, Finance</vt:lpstr>
      <vt:lpstr>Set Up Work Steams – Short –Medium Term  Projects</vt:lpstr>
      <vt:lpstr>   We need to work together to make this happen so everyone can benefit. </vt:lpstr>
      <vt:lpstr>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CNS/ATM Specialist  -Priorities</dc:title>
  <dc:creator>Shailendra Pandaram</dc:creator>
  <cp:lastModifiedBy>Backscheider, Richard A (FAA)</cp:lastModifiedBy>
  <cp:revision>37</cp:revision>
  <dcterms:created xsi:type="dcterms:W3CDTF">2017-07-12T03:50:19Z</dcterms:created>
  <dcterms:modified xsi:type="dcterms:W3CDTF">2025-07-02T11:52:55Z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