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3" r:id="rId5"/>
    <p:sldId id="321" r:id="rId6"/>
    <p:sldId id="310" r:id="rId7"/>
    <p:sldId id="315" r:id="rId8"/>
    <p:sldId id="327" r:id="rId9"/>
    <p:sldId id="322" r:id="rId10"/>
    <p:sldId id="316" r:id="rId11"/>
    <p:sldId id="336" r:id="rId12"/>
    <p:sldId id="334" r:id="rId13"/>
    <p:sldId id="337" r:id="rId14"/>
    <p:sldId id="325" r:id="rId15"/>
    <p:sldId id="317" r:id="rId16"/>
    <p:sldId id="328" r:id="rId17"/>
    <p:sldId id="329" r:id="rId18"/>
    <p:sldId id="332" r:id="rId19"/>
    <p:sldId id="335" r:id="rId20"/>
    <p:sldId id="331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29" autoAdjust="0"/>
  </p:normalViewPr>
  <p:slideViewPr>
    <p:cSldViewPr showGuides="1">
      <p:cViewPr varScale="1">
        <p:scale>
          <a:sx n="51" d="100"/>
          <a:sy n="51" d="100"/>
        </p:scale>
        <p:origin x="821" y="4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7/2/2025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7/2/2025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7/2/2025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7BEE950-B758-470E-B30A-0C029DCF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124" y="704850"/>
            <a:ext cx="114585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A6F4-4DA6-4AC2-9DC4-D8477FC1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Up Work Streams – Short –Medium Term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TECHNICAL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4259-7590-433C-A91E-E408A2E9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VHF/CPDLC  - Domestic DATA LINK</a:t>
            </a:r>
          </a:p>
          <a:p>
            <a:r>
              <a:rPr lang="en-US" dirty="0"/>
              <a:t>SATELLITE</a:t>
            </a:r>
          </a:p>
          <a:p>
            <a:r>
              <a:rPr lang="en-US" dirty="0"/>
              <a:t>ADSB Receivers installation/ maintenance</a:t>
            </a:r>
          </a:p>
          <a:p>
            <a:r>
              <a:rPr lang="en-US" dirty="0"/>
              <a:t>NETWORKS</a:t>
            </a:r>
          </a:p>
          <a:p>
            <a:r>
              <a:rPr lang="en-US" dirty="0"/>
              <a:t>REDUDANCY 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SOFTWARE - Upgrades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5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A6F4-4DA6-4AC2-9DC4-D8477FC1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Up Work Steams – Short –Medium Term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NAV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4259-7590-433C-A91E-E408A2E9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 PBN Route Structure</a:t>
            </a:r>
          </a:p>
          <a:p>
            <a:r>
              <a:rPr lang="en-US" dirty="0"/>
              <a:t>Consult with Operators</a:t>
            </a:r>
          </a:p>
          <a:p>
            <a:r>
              <a:rPr lang="en-US" dirty="0"/>
              <a:t>Test in SIM – workable – adjust/redesign</a:t>
            </a:r>
          </a:p>
          <a:p>
            <a:r>
              <a:rPr lang="en-US" dirty="0"/>
              <a:t>Achieve PBN objectives - </a:t>
            </a:r>
          </a:p>
          <a:p>
            <a:r>
              <a:rPr lang="en-US" dirty="0"/>
              <a:t>NETWORKS</a:t>
            </a:r>
          </a:p>
          <a:p>
            <a:r>
              <a:rPr lang="en-US" dirty="0"/>
              <a:t>REDUNDANCY 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SOFTWARE - Upgrades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A6F4-4DA6-4AC2-9DC4-D8477FC1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Up Work Steams – Short –Medium Term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PEOPLE – HR, Finance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4259-7590-433C-A91E-E408A2E9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Resource, Resource, Resource !! Numbers</a:t>
            </a:r>
          </a:p>
          <a:p>
            <a:r>
              <a:rPr lang="en-US" dirty="0"/>
              <a:t>Training</a:t>
            </a:r>
          </a:p>
          <a:p>
            <a:r>
              <a:rPr lang="en-US" dirty="0"/>
              <a:t>Alternative Options</a:t>
            </a:r>
          </a:p>
          <a:p>
            <a:r>
              <a:rPr lang="en-US" dirty="0"/>
              <a:t>Redundancy/Failure</a:t>
            </a:r>
          </a:p>
          <a:p>
            <a:r>
              <a:rPr lang="en-US" dirty="0"/>
              <a:t>Counselling</a:t>
            </a:r>
          </a:p>
          <a:p>
            <a:r>
              <a:rPr lang="en-US"/>
              <a:t>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2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A6F4-4DA6-4AC2-9DC4-D8477FC1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 Up Work Steams – Short –Medium Term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Projects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4259-7590-433C-A91E-E408A2E9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Management</a:t>
            </a:r>
          </a:p>
          <a:p>
            <a:r>
              <a:rPr lang="en-US" dirty="0"/>
              <a:t>Reporting to Managers, Executives and Board</a:t>
            </a:r>
          </a:p>
          <a:p>
            <a:r>
              <a:rPr lang="en-US" dirty="0"/>
              <a:t>Realistic Time lines</a:t>
            </a:r>
          </a:p>
          <a:p>
            <a:r>
              <a:rPr lang="en-US" dirty="0"/>
              <a:t>Flexibility within reason</a:t>
            </a:r>
          </a:p>
          <a:p>
            <a:r>
              <a:rPr lang="en-US" dirty="0"/>
              <a:t>Understand the complexities of AIRAC Cycles, requirements for testing and redesigning.</a:t>
            </a:r>
          </a:p>
          <a:p>
            <a:r>
              <a:rPr lang="en-US" dirty="0"/>
              <a:t>Fit for purpose.</a:t>
            </a:r>
          </a:p>
          <a:p>
            <a:r>
              <a:rPr lang="en-US" dirty="0"/>
              <a:t>Adhering to time lines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F89E-810B-4AC9-A7FE-68D0ED57D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6" y="2996952"/>
            <a:ext cx="9144001" cy="1371600"/>
          </a:xfrm>
        </p:spPr>
        <p:txBody>
          <a:bodyPr>
            <a:normAutofit fontScale="90000"/>
          </a:bodyPr>
          <a:lstStyle/>
          <a:p>
            <a:br>
              <a:rPr lang="en-US" sz="8800" dirty="0"/>
            </a:br>
            <a:br>
              <a:rPr lang="en-US" sz="8800" dirty="0"/>
            </a:br>
            <a:br>
              <a:rPr lang="en-US" sz="8800" dirty="0"/>
            </a:br>
            <a:r>
              <a:rPr lang="en-US" sz="7300" dirty="0"/>
              <a:t>We need to work together to make this happen so everyone can benefit. </a:t>
            </a:r>
            <a:endParaRPr lang="en-GB" sz="7300" dirty="0"/>
          </a:p>
        </p:txBody>
      </p:sp>
    </p:spTree>
    <p:extLst>
      <p:ext uri="{BB962C8B-B14F-4D97-AF65-F5344CB8AC3E}">
        <p14:creationId xmlns:p14="http://schemas.microsoft.com/office/powerpoint/2010/main" val="9471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70DE-4972-4326-ADEA-F9968CD7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5400" dirty="0">
                <a:solidFill>
                  <a:srgbClr val="FFFF0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7013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1CBF82-66F3-4464-959C-A1DBABB89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62" y="1395412"/>
            <a:ext cx="9334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98F9D6-B423-4C85-87D6-3241529D0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162" y="1395412"/>
            <a:ext cx="9334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SURVEILLANCE IN FIJI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?</a:t>
            </a:r>
          </a:p>
          <a:p>
            <a:r>
              <a:rPr lang="en-US" sz="3200" dirty="0"/>
              <a:t>WHERE ?</a:t>
            </a:r>
          </a:p>
          <a:p>
            <a:r>
              <a:rPr lang="en-US" sz="3200" dirty="0"/>
              <a:t>WHEN ?</a:t>
            </a:r>
          </a:p>
          <a:p>
            <a:r>
              <a:rPr lang="en-US" sz="3200" dirty="0"/>
              <a:t>HOW?</a:t>
            </a:r>
          </a:p>
        </p:txBody>
      </p:sp>
      <p:pic>
        <p:nvPicPr>
          <p:cNvPr id="1026" name="Picture 2" descr="http://www.basketballworkouttips.com/wp-content/uploads/short-term-long-term.jpg">
            <a:extLst>
              <a:ext uri="{FF2B5EF4-FFF2-40B4-BE49-F238E27FC236}">
                <a16:creationId xmlns:a16="http://schemas.microsoft.com/office/drawing/2014/main" id="{1D584F9A-63F9-433B-B34B-FD0F8661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58" y="2132856"/>
            <a:ext cx="4762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SMART</a:t>
            </a:r>
            <a:r>
              <a:rPr lang="en-US" dirty="0"/>
              <a:t> – APPROACH</a:t>
            </a:r>
            <a:br>
              <a:rPr lang="en-US" dirty="0"/>
            </a:br>
            <a:r>
              <a:rPr lang="en-US" i="1" dirty="0"/>
              <a:t>“Do it well – Do it Once”.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Objective of  The </a:t>
            </a:r>
            <a:r>
              <a:rPr lang="en-US" sz="4400" b="1" dirty="0">
                <a:solidFill>
                  <a:srgbClr val="FFFF00"/>
                </a:solidFill>
              </a:rPr>
              <a:t>FIJI</a:t>
            </a:r>
            <a:r>
              <a:rPr lang="en-US" b="1" i="1" dirty="0">
                <a:solidFill>
                  <a:srgbClr val="FFFF00"/>
                </a:solidFill>
              </a:rPr>
              <a:t>ANS</a:t>
            </a:r>
            <a:r>
              <a:rPr lang="en-US" b="1" dirty="0">
                <a:solidFill>
                  <a:srgbClr val="FFFF00"/>
                </a:solidFill>
              </a:rPr>
              <a:t>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0" y="2060848"/>
            <a:ext cx="8532441" cy="4032448"/>
          </a:xfrm>
        </p:spPr>
        <p:txBody>
          <a:bodyPr>
            <a:normAutofit/>
          </a:bodyPr>
          <a:lstStyle/>
          <a:p>
            <a:r>
              <a:rPr lang="en-GB" dirty="0"/>
              <a:t>To take a  whole system approach to enable  the </a:t>
            </a:r>
            <a:r>
              <a:rPr lang="en-GB" dirty="0" err="1"/>
              <a:t>FIJIans</a:t>
            </a:r>
            <a:r>
              <a:rPr lang="en-GB" dirty="0"/>
              <a:t> Plan.</a:t>
            </a:r>
          </a:p>
          <a:p>
            <a:r>
              <a:rPr lang="en-GB" dirty="0"/>
              <a:t>Manage complex inter-program relationships within the ATM system.</a:t>
            </a:r>
          </a:p>
          <a:p>
            <a:r>
              <a:rPr lang="en-GB" dirty="0"/>
              <a:t>Consider ground infrastructure, aircraft equipage, and importantly the rules framework and equipment mandates need to go hand in hand.</a:t>
            </a:r>
          </a:p>
          <a:p>
            <a:r>
              <a:rPr lang="en-GB" dirty="0"/>
              <a:t>Provide tools to manage varied fleet capability.</a:t>
            </a:r>
          </a:p>
          <a:p>
            <a:r>
              <a:rPr lang="en-GB" dirty="0"/>
              <a:t>Delivering safety, capacity, efficiency.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A6F4-4DA6-4AC2-9DC4-D8477FC1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Stakeholders</a:t>
            </a:r>
            <a:r>
              <a:rPr lang="en-US" dirty="0"/>
              <a:t>– Short –Medium-Long Term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EXTERNAL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4259-7590-433C-A91E-E408A2E9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Ministry of Civil Aviation – Govt. of  Fiji</a:t>
            </a:r>
          </a:p>
          <a:p>
            <a:r>
              <a:rPr lang="en-US" dirty="0" err="1"/>
              <a:t>CAAF</a:t>
            </a:r>
            <a:endParaRPr lang="en-US" dirty="0"/>
          </a:p>
          <a:p>
            <a:r>
              <a:rPr lang="en-US" dirty="0"/>
              <a:t>Major  Domestic Operators</a:t>
            </a:r>
          </a:p>
          <a:p>
            <a:r>
              <a:rPr lang="en-US" dirty="0"/>
              <a:t>Major International Operators</a:t>
            </a:r>
          </a:p>
          <a:p>
            <a:r>
              <a:rPr lang="en-US" dirty="0"/>
              <a:t>Telecommunication Companies</a:t>
            </a:r>
          </a:p>
          <a:p>
            <a:r>
              <a:rPr lang="en-US" dirty="0"/>
              <a:t>Hospitality Industry – Hotels/Tourism</a:t>
            </a:r>
          </a:p>
          <a:p>
            <a:r>
              <a:rPr lang="en-US" dirty="0"/>
              <a:t>Town/City Councils – Noise abatement./Environment</a:t>
            </a:r>
          </a:p>
          <a:p>
            <a:r>
              <a:rPr lang="en-US" dirty="0"/>
              <a:t>Unions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 –Medium-Long Term Priority</a:t>
            </a:r>
            <a:br>
              <a:rPr lang="en-US" dirty="0"/>
            </a:b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SERVICE 2019-2020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FC6A-BA55-469A-84BC-DF160CC7DD2B}"/>
              </a:ext>
            </a:extLst>
          </p:cNvPr>
          <p:cNvSpPr txBox="1">
            <a:spLocks/>
          </p:cNvSpPr>
          <p:nvPr/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Continue Business As Usual BAU</a:t>
            </a:r>
          </a:p>
          <a:p>
            <a:r>
              <a:rPr lang="en-US" dirty="0"/>
              <a:t>Implement New Surveillance Service</a:t>
            </a:r>
          </a:p>
          <a:p>
            <a:r>
              <a:rPr lang="en-US" dirty="0"/>
              <a:t>Review, Assess, Act on Feedback, </a:t>
            </a:r>
          </a:p>
          <a:p>
            <a:r>
              <a:rPr lang="en-US" dirty="0"/>
              <a:t>Operate in Tandem for Consolidation &amp; redundancy.  </a:t>
            </a:r>
          </a:p>
          <a:p>
            <a:r>
              <a:rPr lang="en-US" dirty="0"/>
              <a:t>Cut over to Full Surveillance.</a:t>
            </a:r>
          </a:p>
          <a:p>
            <a:r>
              <a:rPr lang="en-US" dirty="0"/>
              <a:t>Review, Assess, Act on Feedback, </a:t>
            </a:r>
          </a:p>
          <a:p>
            <a:r>
              <a:rPr lang="en-US" dirty="0"/>
              <a:t>Determine Point of  No Return.</a:t>
            </a:r>
          </a:p>
          <a:p>
            <a:r>
              <a:rPr lang="en-US" dirty="0"/>
              <a:t>Full surveillance Service in line with ASBU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A6F4-4DA6-4AC2-9DC4-D8477FC1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Benefits – Surveillance, </a:t>
            </a:r>
            <a:r>
              <a:rPr lang="en-US" dirty="0" err="1">
                <a:solidFill>
                  <a:srgbClr val="FFFF00"/>
                </a:solidFill>
              </a:rPr>
              <a:t>PBN</a:t>
            </a:r>
            <a:r>
              <a:rPr lang="en-US" dirty="0">
                <a:solidFill>
                  <a:srgbClr val="FFFF00"/>
                </a:solidFill>
              </a:rPr>
              <a:t> Routes, Separated SIDS/STARS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4259-7590-433C-A91E-E408A2E9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</a:t>
            </a:r>
          </a:p>
          <a:p>
            <a:r>
              <a:rPr lang="en-US" dirty="0"/>
              <a:t>CIRCULAR FLOW ROUTE STRUCTURE</a:t>
            </a:r>
          </a:p>
          <a:p>
            <a:r>
              <a:rPr lang="en-US" dirty="0"/>
              <a:t>CONTINUOUS CLIMB</a:t>
            </a:r>
          </a:p>
          <a:p>
            <a:r>
              <a:rPr lang="en-US" dirty="0"/>
              <a:t>CONTINUOUS DESCENT </a:t>
            </a:r>
          </a:p>
          <a:p>
            <a:r>
              <a:rPr lang="en-US" dirty="0"/>
              <a:t>PREDICTABLE FLIGHT PATH –  Reduced PILOT WORK LOAD </a:t>
            </a:r>
          </a:p>
          <a:p>
            <a:r>
              <a:rPr lang="en-US" dirty="0"/>
              <a:t>ECONOMIC BENEFIT</a:t>
            </a:r>
          </a:p>
          <a:p>
            <a:r>
              <a:rPr lang="en-US" dirty="0"/>
              <a:t>ENVIRONMENTAL BENEFIT</a:t>
            </a:r>
          </a:p>
        </p:txBody>
      </p:sp>
    </p:spTree>
    <p:extLst>
      <p:ext uri="{BB962C8B-B14F-4D97-AF65-F5344CB8AC3E}">
        <p14:creationId xmlns:p14="http://schemas.microsoft.com/office/powerpoint/2010/main" val="23691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0BE71-9619-49E2-BD33-432F5AC5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23038" y="823711"/>
            <a:ext cx="6080041" cy="552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(widescreen)(2)</Template>
  <TotalTime>770</TotalTime>
  <Words>389</Words>
  <Application>Microsoft Office PowerPoint</Application>
  <PresentationFormat>Custom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Digital Blue Tunnel 16x9</vt:lpstr>
      <vt:lpstr>PowerPoint Presentation</vt:lpstr>
      <vt:lpstr>PowerPoint Presentation</vt:lpstr>
      <vt:lpstr>SURVEILLANCE IN FIJI</vt:lpstr>
      <vt:lpstr>SMART – APPROACH “Do it well – Do it Once”.</vt:lpstr>
      <vt:lpstr>Objective of  The FIJIANS Plan</vt:lpstr>
      <vt:lpstr>Stakeholders– Short –Medium-Long Term  EXTERNAL</vt:lpstr>
      <vt:lpstr>Short –Medium-Long Term Priority  SERVICE 2019-2020</vt:lpstr>
      <vt:lpstr>Benefits – Surveillance, PBN Routes, Separated SIDS/STARS</vt:lpstr>
      <vt:lpstr>PowerPoint Presentation</vt:lpstr>
      <vt:lpstr>PowerPoint Presentation</vt:lpstr>
      <vt:lpstr>Set Up Work Streams – Short –Medium Term  TECHNICAL</vt:lpstr>
      <vt:lpstr>Set Up Work Steams – Short –Medium Term  NAV</vt:lpstr>
      <vt:lpstr>Set Up Work Steams – Short –Medium Term  PEOPLE – HR, Finance</vt:lpstr>
      <vt:lpstr>Set Up Work Steams – Short –Medium Term  Projects</vt:lpstr>
      <vt:lpstr>   We need to work together to make this happen so everyone can benefit. 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CNS/ATM Specialist  -Priorities</dc:title>
  <dc:creator>Shailendra Pandaram</dc:creator>
  <cp:lastModifiedBy>Backscheider, Richard A (FAA)</cp:lastModifiedBy>
  <cp:revision>37</cp:revision>
  <dcterms:created xsi:type="dcterms:W3CDTF">2017-07-12T03:50:19Z</dcterms:created>
  <dcterms:modified xsi:type="dcterms:W3CDTF">2025-07-02T11:52:55Z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