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13"/>
  </p:notesMasterIdLst>
  <p:sldIdLst>
    <p:sldId id="343" r:id="rId2"/>
    <p:sldId id="350" r:id="rId3"/>
    <p:sldId id="367" r:id="rId4"/>
    <p:sldId id="349" r:id="rId5"/>
    <p:sldId id="365" r:id="rId6"/>
    <p:sldId id="368" r:id="rId7"/>
    <p:sldId id="351" r:id="rId8"/>
    <p:sldId id="364" r:id="rId9"/>
    <p:sldId id="366" r:id="rId10"/>
    <p:sldId id="353" r:id="rId11"/>
    <p:sldId id="354" r:id="rId12"/>
  </p:sldIdLst>
  <p:sldSz cx="9144000" cy="6858000" type="screen4x3"/>
  <p:notesSz cx="6858000" cy="91440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FF"/>
    <a:srgbClr val="33CC33"/>
    <a:srgbClr val="00FF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44" autoAdjust="0"/>
    <p:restoredTop sz="85850" autoAdjust="0"/>
  </p:normalViewPr>
  <p:slideViewPr>
    <p:cSldViewPr snapToGrid="0">
      <p:cViewPr varScale="1">
        <p:scale>
          <a:sx n="44" d="100"/>
          <a:sy n="44" d="100"/>
        </p:scale>
        <p:origin x="1368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57A4E29-6F0D-44FB-8C35-F83D2785CB3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CBA76DB-3365-4525-8F80-F195FDDD4E8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BF36AD0-BD5E-48B8-A45E-5B8F1CB33BA2}" type="datetime1">
              <a:rPr lang="en-AU"/>
              <a:pPr>
                <a:defRPr/>
              </a:pPr>
              <a:t>2/07/2025</a:t>
            </a:fld>
            <a:endParaRPr lang="en-A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6D4C95AB-C35F-4D73-B4A4-1FE549D0AC2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657292B6-B3FC-41C5-9687-74D615172E1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E4195D71-F611-44A2-B16D-D983F1A9C0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D02BFB2-3E20-47F4-A92D-D533FCAA179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985DF723-9A29-4861-8BC2-2C2C57227864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-3175" y="5786438"/>
            <a:ext cx="9147175" cy="1077912"/>
            <a:chOff x="-3765" y="4832896"/>
            <a:chExt cx="9147765" cy="203219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B7F9588-7FE7-420B-8365-F3D6B6E52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777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Lucida Sans Unicode"/>
                <a:ea typeface="+mn-ea"/>
              </a:endParaRPr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45ED44E8-D00E-4784-B9A1-F9BA60625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2FA522F-D231-4255-8889-7D1B37099035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4" descr="LOGO_PNGAS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1461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5" descr="PAMAS_Logo_No_COMSOF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257925"/>
            <a:ext cx="20986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>
            <a:extLst>
              <a:ext uri="{FF2B5EF4-FFF2-40B4-BE49-F238E27FC236}">
                <a16:creationId xmlns:a16="http://schemas.microsoft.com/office/drawing/2014/main" id="{14FFCC41-0E33-4F24-A3EE-12C626198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extLst/>
          </a:lstStyle>
          <a:p>
            <a:pPr>
              <a:defRPr/>
            </a:pPr>
            <a:fld id="{0E9A0E7D-8940-4DBB-8942-E9BA3ABF54CD}" type="datetimeFigureOut">
              <a:rPr lang="en-US"/>
              <a:pPr>
                <a:defRPr/>
              </a:pPr>
              <a:t>7/2/2025</a:t>
            </a:fld>
            <a:endParaRPr lang="en-AU"/>
          </a:p>
        </p:txBody>
      </p:sp>
      <p:sp>
        <p:nvSpPr>
          <p:cNvPr id="14" name="Footer Placeholder 18">
            <a:extLst>
              <a:ext uri="{FF2B5EF4-FFF2-40B4-BE49-F238E27FC236}">
                <a16:creationId xmlns:a16="http://schemas.microsoft.com/office/drawing/2014/main" id="{A0AD6166-66B8-42AB-AC5E-9CF4A9DCD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2DA2BF">
                    <a:tint val="2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15" name="Slide Number Placeholder 26">
            <a:extLst>
              <a:ext uri="{FF2B5EF4-FFF2-40B4-BE49-F238E27FC236}">
                <a16:creationId xmlns:a16="http://schemas.microsoft.com/office/drawing/2014/main" id="{8ACBCC1C-078A-42B3-B69D-34A8C8691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extLst/>
          </a:lstStyle>
          <a:p>
            <a:pPr>
              <a:defRPr/>
            </a:pPr>
            <a:fld id="{9DFAB908-8620-41D6-AFEC-F6EB23953CF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9681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4BBEB-87E5-41B0-B48E-DF7C6E6AA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extLst/>
          </a:lstStyle>
          <a:p>
            <a:pPr>
              <a:defRPr/>
            </a:pPr>
            <a:fld id="{5DCE0022-F20F-4A87-8BD7-F208EC355862}" type="datetimeFigureOut">
              <a:rPr lang="en-US"/>
              <a:pPr>
                <a:defRPr/>
              </a:pPr>
              <a:t>7/2/2025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047CE-895C-41BE-A8F9-087C28AB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30951-E165-4568-A7A4-FA0988E17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extLst/>
          </a:lstStyle>
          <a:p>
            <a:pPr>
              <a:defRPr/>
            </a:pPr>
            <a:fld id="{C6813FBE-65DA-4C6C-9DF0-EABD5B52BC0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4767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5BF2F-3535-4976-AB82-A3DEB9704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extLst/>
          </a:lstStyle>
          <a:p>
            <a:pPr>
              <a:defRPr/>
            </a:pPr>
            <a:fld id="{CC9F7C08-ADD8-4FA1-A745-F4746EE61401}" type="datetimeFigureOut">
              <a:rPr lang="en-US"/>
              <a:pPr>
                <a:defRPr/>
              </a:pPr>
              <a:t>7/2/2025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3C041-0994-4503-AC34-3EDA3C9FC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6607F-C430-443D-AE77-10574E4A1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extLst/>
          </a:lstStyle>
          <a:p>
            <a:pPr>
              <a:defRPr/>
            </a:pPr>
            <a:fld id="{3290254A-A0D1-479B-9603-D15E645F5A6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642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2928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A69BE-74AF-42AD-BC68-16BB1FC5C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extLst/>
          </a:lstStyle>
          <a:p>
            <a:pPr>
              <a:defRPr/>
            </a:pPr>
            <a:fld id="{0B1DF4E6-F577-4961-AA8C-04E42B0853AB}" type="datetimeFigureOut">
              <a:rPr lang="en-US"/>
              <a:pPr>
                <a:defRPr/>
              </a:pPr>
              <a:t>7/2/2025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E2D53-DA78-40C7-826F-BD3C1749A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081FD-1861-4FA2-915F-2D56F39C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extLst/>
          </a:lstStyle>
          <a:p>
            <a:pPr>
              <a:defRPr/>
            </a:pPr>
            <a:fld id="{1414C36D-DDB6-4352-A713-3CC960B5DE5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4394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>
            <a:extLst>
              <a:ext uri="{FF2B5EF4-FFF2-40B4-BE49-F238E27FC236}">
                <a16:creationId xmlns:a16="http://schemas.microsoft.com/office/drawing/2014/main" id="{D31A56B9-40DB-4670-A58E-CCC492B55440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AA999860-DE95-4522-A96B-1286A7EBA1AC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C013A4B-344A-41B6-846E-631A5F17A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extLst/>
          </a:lstStyle>
          <a:p>
            <a:pPr>
              <a:defRPr/>
            </a:pPr>
            <a:fld id="{1C35E50C-85D9-48A3-910E-A72112C754E0}" type="datetimeFigureOut">
              <a:rPr lang="en-US"/>
              <a:pPr>
                <a:defRPr/>
              </a:pPr>
              <a:t>7/2/2025</a:t>
            </a:fld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7BB8096-7070-430F-896A-8BD39FFA7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BC43CE6-33D4-4C93-A5C5-57949FF5A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extLst/>
          </a:lstStyle>
          <a:p>
            <a:pPr>
              <a:defRPr/>
            </a:pPr>
            <a:fld id="{EB67582A-6FA2-46E3-A1F9-A2E3DF673F5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5135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16A7E-5CAF-4234-8892-7A943BFE5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extLst/>
          </a:lstStyle>
          <a:p>
            <a:pPr>
              <a:defRPr/>
            </a:pPr>
            <a:fld id="{85063060-EFFD-4025-90C1-6AD141BBE881}" type="datetimeFigureOut">
              <a:rPr lang="en-US"/>
              <a:pPr>
                <a:defRPr/>
              </a:pPr>
              <a:t>7/2/2025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05555-6B57-4CFE-8D9D-3B6BED8B5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B5AE6F-A9F5-48A4-972F-BEEE878E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extLst/>
          </a:lstStyle>
          <a:p>
            <a:pPr>
              <a:defRPr/>
            </a:pPr>
            <a:fld id="{5E44E67C-7919-4CD8-B794-7F95CC46D7E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044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F42DA3-3443-419D-83DC-1E85A04C9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extLst/>
          </a:lstStyle>
          <a:p>
            <a:pPr>
              <a:defRPr/>
            </a:pPr>
            <a:fld id="{CC74EEBE-AAD8-4E2E-ADB3-F8BD1FCF0B18}" type="datetimeFigureOut">
              <a:rPr lang="en-US"/>
              <a:pPr>
                <a:defRPr/>
              </a:pPr>
              <a:t>7/2/2025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0BCE3E-5F67-4DA4-B030-63510CA6C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41D4A6-1419-47E6-8B37-7A72A128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extLst/>
          </a:lstStyle>
          <a:p>
            <a:pPr>
              <a:defRPr/>
            </a:pPr>
            <a:fld id="{D999380B-B8FA-4537-8F49-7135BD173DC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0027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7D75EA-25D5-4552-9529-66A48BAC4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extLst/>
          </a:lstStyle>
          <a:p>
            <a:pPr>
              <a:defRPr/>
            </a:pPr>
            <a:fld id="{9276BE59-964F-43D2-8A4F-ED1495A79A07}" type="datetimeFigureOut">
              <a:rPr lang="en-US"/>
              <a:pPr>
                <a:defRPr/>
              </a:pPr>
              <a:t>7/2/2025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7A465E-B42E-4250-9CA6-A178FC586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581A-B71D-4E01-BE1F-F26C0F1AF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extLst/>
          </a:lstStyle>
          <a:p>
            <a:pPr>
              <a:defRPr/>
            </a:pPr>
            <a:fld id="{7022D798-6DD1-45C1-A5DB-0097C48AE0C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6174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E904B0-CC1D-42E9-A1F1-82E62EFD0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extLst/>
          </a:lstStyle>
          <a:p>
            <a:pPr>
              <a:defRPr/>
            </a:pPr>
            <a:fld id="{2CEE4414-9D6F-47C0-840B-DB313D29A7E3}" type="datetimeFigureOut">
              <a:rPr lang="en-US"/>
              <a:pPr>
                <a:defRPr/>
              </a:pPr>
              <a:t>7/2/2025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334186-F934-4264-A093-AC0012FA0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AC4C4-1C4C-47B6-8116-4AB8B488C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extLst/>
          </a:lstStyle>
          <a:p>
            <a:pPr>
              <a:defRPr/>
            </a:pPr>
            <a:fld id="{2B12FB23-A0E3-49E2-AF57-BEC42160183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2504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6A7D3-D5B0-47B5-BBFA-7E8DF3256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extLst/>
          </a:lstStyle>
          <a:p>
            <a:pPr>
              <a:defRPr/>
            </a:pPr>
            <a:fld id="{4F683B1E-34F9-45AC-A3D2-F43A8A20B373}" type="datetimeFigureOut">
              <a:rPr lang="en-US"/>
              <a:pPr>
                <a:defRPr/>
              </a:pPr>
              <a:t>7/2/2025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79973D-EF92-443D-AB49-77C3F8B98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CAC35-7B5A-4DC2-9698-5E0D2E844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extLst/>
          </a:lstStyle>
          <a:p>
            <a:pPr>
              <a:defRPr/>
            </a:pPr>
            <a:fld id="{5BFBC99F-5F57-493A-9878-20CBD04C6E6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1924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6F3291F4-5DB5-400C-8BFF-6787212E5B94}"/>
              </a:ext>
            </a:extLst>
          </p:cNvPr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  <a:ea typeface="+mn-ea"/>
            </a:endParaRPr>
          </a:p>
        </p:txBody>
      </p:sp>
      <p:sp>
        <p:nvSpPr>
          <p:cNvPr id="6" name="Freeform 16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D5CA2578-52FA-4AEB-848C-FB823CD61336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FD7CB6-FCD1-4A41-8110-984CA409EE0E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>
            <a:extLst>
              <a:ext uri="{FF2B5EF4-FFF2-40B4-BE49-F238E27FC236}">
                <a16:creationId xmlns:a16="http://schemas.microsoft.com/office/drawing/2014/main" id="{E82E82F5-C21F-4F1D-B54B-E3343D8ABBE7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F9C214A3-3D58-413E-8F7E-BC5241DE1F18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95AC3A0D-FE2B-452D-A7E3-B692C4FDD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extLst/>
          </a:lstStyle>
          <a:p>
            <a:pPr>
              <a:defRPr/>
            </a:pPr>
            <a:fld id="{499AF847-AA79-41D5-901A-F32042BC62E9}" type="datetimeFigureOut">
              <a:rPr lang="en-US"/>
              <a:pPr>
                <a:defRPr/>
              </a:pPr>
              <a:t>7/2/2025</a:t>
            </a:fld>
            <a:endParaRPr lang="en-AU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2078C19E-0EB6-4C6B-830F-AF7A14427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6D3A7DD1-3523-4318-AF98-9D72FEC35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extLst/>
          </a:lstStyle>
          <a:p>
            <a:pPr>
              <a:defRPr/>
            </a:pPr>
            <a:fld id="{924A0C61-2749-44E3-942F-BFF944299F9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5232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LOGO_PNGASL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1461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9774E505-9C30-4090-A755-38D9653C2E0C}"/>
              </a:ext>
            </a:extLst>
          </p:cNvPr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Lucida Sans Unicode"/>
              <a:ea typeface="+mn-ea"/>
            </a:endParaRPr>
          </a:p>
        </p:txBody>
      </p:sp>
      <p:sp>
        <p:nvSpPr>
          <p:cNvPr id="1028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5A9FBEF1-B0DC-4049-A467-DF92133A3C10}"/>
              </a:ext>
            </a:extLst>
          </p:cNvPr>
          <p:cNvSpPr>
            <a:spLocks/>
          </p:cNvSpPr>
          <p:nvPr userDrawn="1"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3C5312-186A-4334-8B68-C1F0BC4B5C5C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0FA390AF-0C62-4BC6-A1CF-9969ED10B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4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43063"/>
            <a:ext cx="8229600" cy="4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1C245AA-24AE-4419-8241-B2E435E414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black"/>
                </a:solidFill>
                <a:latin typeface="Lucida Sans Unicode"/>
                <a:ea typeface="+mn-ea"/>
              </a:defRPr>
            </a:lvl1pPr>
            <a:extLst/>
          </a:lstStyle>
          <a:p>
            <a:pPr>
              <a:defRPr/>
            </a:pPr>
            <a:fld id="{B65C6509-CBD3-4508-9002-AC80117E6FC6}" type="datetimeFigureOut">
              <a:rPr lang="en-US"/>
              <a:pPr>
                <a:defRPr/>
              </a:pPr>
              <a:t>7/2/2025</a:t>
            </a:fld>
            <a:endParaRPr lang="en-AU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EC147C35-7E81-4283-BA01-9E78351EFB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black"/>
                </a:solidFill>
                <a:latin typeface="Lucida Sans Unicode"/>
                <a:ea typeface="+mn-ea"/>
              </a:defRPr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5DC1CC1-9AD3-4417-8853-C01BEB974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prstClr val="black"/>
                </a:solidFill>
                <a:latin typeface="Lucida Sans Unicode"/>
                <a:ea typeface="+mn-ea"/>
              </a:defRPr>
            </a:lvl1pPr>
            <a:extLst/>
          </a:lstStyle>
          <a:p>
            <a:pPr>
              <a:defRPr/>
            </a:pPr>
            <a:fld id="{E9E684EB-FD35-4B10-A7CD-DCF20F62A12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pic>
        <p:nvPicPr>
          <p:cNvPr id="1038" name="Picture 20" descr="NiuSky Logo Mark1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122988"/>
            <a:ext cx="197167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119F4BF7-0839-4917-BF72-89E3059A4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3" y="4632325"/>
            <a:ext cx="6435725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AU" altLang="en-US" sz="4000" b="1" kern="0" dirty="0">
                <a:solidFill>
                  <a:srgbClr val="000066"/>
                </a:solidFill>
              </a:rPr>
              <a:t>PNG Air Services Limited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AU" altLang="en-US" sz="4000" b="1" kern="0" dirty="0">
                <a:solidFill>
                  <a:srgbClr val="000066"/>
                </a:solidFill>
              </a:rPr>
              <a:t>ISPACG Update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AU" altLang="en-US" sz="4000" b="1" kern="0" dirty="0">
                <a:solidFill>
                  <a:srgbClr val="000066"/>
                </a:solidFill>
              </a:rPr>
              <a:t>April 2018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2B47C6-7C72-4C11-96F1-85E168C368E5}"/>
              </a:ext>
            </a:extLst>
          </p:cNvPr>
          <p:cNvSpPr/>
          <p:nvPr/>
        </p:nvSpPr>
        <p:spPr>
          <a:xfrm>
            <a:off x="7540625" y="179388"/>
            <a:ext cx="1482725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pic>
        <p:nvPicPr>
          <p:cNvPr id="14340" name="Picture 11" descr="NiuSky Logo Mark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6" t="22906" r="17271" b="22672"/>
          <a:stretch>
            <a:fillRect/>
          </a:stretch>
        </p:blipFill>
        <p:spPr bwMode="auto">
          <a:xfrm>
            <a:off x="1001713" y="179388"/>
            <a:ext cx="72802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 descr="NiuSky Logo Mark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6" t="22906" r="17271" b="22672"/>
          <a:stretch>
            <a:fillRect/>
          </a:stretch>
        </p:blipFill>
        <p:spPr bwMode="auto">
          <a:xfrm>
            <a:off x="165100" y="0"/>
            <a:ext cx="289242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D56120E0-3642-4D3B-AB10-13D389244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3" y="2722563"/>
            <a:ext cx="7864475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AU" altLang="en-US" sz="3200" b="1" kern="0" dirty="0"/>
              <a:t>Next Steps</a:t>
            </a:r>
          </a:p>
          <a:p>
            <a:pPr marL="571500" indent="-571500" eaLnBrk="1" fontAlgn="auto" hangingPunct="1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sz="3200" b="1" kern="0" dirty="0"/>
              <a:t>ADS-C/CPDLC Q3 2018</a:t>
            </a:r>
          </a:p>
          <a:p>
            <a:pPr marL="571500" indent="-571500" eaLnBrk="1" fontAlgn="auto" hangingPunct="1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sz="3200" b="1" kern="0" dirty="0"/>
              <a:t>AIDC Testing Q3 2018</a:t>
            </a:r>
          </a:p>
          <a:p>
            <a:pPr marL="571500" indent="-571500" eaLnBrk="1" fontAlgn="auto" hangingPunct="1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sz="3200" b="1" kern="0" dirty="0"/>
              <a:t>ADS-B Data Sharing Q4 2018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NiuSky Logo Mark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6" t="22906" r="17271" b="22672"/>
          <a:stretch>
            <a:fillRect/>
          </a:stretch>
        </p:blipFill>
        <p:spPr bwMode="auto">
          <a:xfrm>
            <a:off x="165100" y="0"/>
            <a:ext cx="289242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F0A84C61-8F8A-4881-880C-C50CE30FF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8100" y="2279650"/>
            <a:ext cx="4932363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AU" altLang="en-US" sz="5400" b="1" kern="0" dirty="0"/>
              <a:t>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NiuSky Logo Mark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6" t="22906" r="17271" b="22672"/>
          <a:stretch>
            <a:fillRect/>
          </a:stretch>
        </p:blipFill>
        <p:spPr bwMode="auto">
          <a:xfrm>
            <a:off x="165100" y="0"/>
            <a:ext cx="289242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F825695B-CEDF-4510-895D-DA79A5714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3708400"/>
            <a:ext cx="7650162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AU" altLang="en-US" sz="3200" b="1" kern="0" dirty="0"/>
              <a:t>Modernisation Program</a:t>
            </a:r>
          </a:p>
          <a:p>
            <a:pPr marL="571500" indent="-571500" eaLnBrk="1" fontAlgn="auto" hangingPunct="1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sz="3200" b="1" kern="0" dirty="0"/>
              <a:t>ATM Transition – largely on track</a:t>
            </a:r>
          </a:p>
          <a:p>
            <a:pPr marL="571500" indent="-571500" eaLnBrk="1" fontAlgn="auto" hangingPunct="1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sz="3200" b="1" kern="0" dirty="0"/>
              <a:t>VHF/HF projects – delayed due security and contractor issues</a:t>
            </a:r>
          </a:p>
          <a:p>
            <a:pPr marL="571500" indent="-571500" eaLnBrk="1" fontAlgn="auto" hangingPunct="1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sz="3200" b="1" kern="0" dirty="0"/>
              <a:t>ADS-B reliant on VHF project – partially complete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NiuSky Logo Mark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6" t="22906" r="17271" b="22672"/>
          <a:stretch>
            <a:fillRect/>
          </a:stretch>
        </p:blipFill>
        <p:spPr bwMode="auto">
          <a:xfrm>
            <a:off x="165100" y="0"/>
            <a:ext cx="289242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F825695B-CEDF-4510-895D-DA79A5714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3438525"/>
            <a:ext cx="7650162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AU" altLang="en-US" sz="3200" b="1" kern="0" dirty="0"/>
              <a:t>ATM Transition</a:t>
            </a:r>
          </a:p>
          <a:p>
            <a:pPr marL="571500" indent="-571500" eaLnBrk="1" fontAlgn="auto" hangingPunct="1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sz="3200" b="1" kern="0" dirty="0"/>
              <a:t>Plan disrupted due unrecoverable failure of current FDP</a:t>
            </a:r>
          </a:p>
          <a:p>
            <a:pPr marL="571500" indent="-571500" eaLnBrk="1" fontAlgn="auto" hangingPunct="1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sz="3200" b="1" kern="0" dirty="0"/>
              <a:t>Interim transition of APP/ARR onto new ASDs and processors (limited functionality)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NiuSky Logo Mark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6" t="22906" r="17271" b="22672"/>
          <a:stretch>
            <a:fillRect/>
          </a:stretch>
        </p:blipFill>
        <p:spPr bwMode="auto">
          <a:xfrm>
            <a:off x="165100" y="0"/>
            <a:ext cx="289242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63B00DC1-3B0C-4B0C-AE95-0CEC52D33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75" y="3943350"/>
            <a:ext cx="8264525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AU" altLang="en-US" sz="3200" b="1" kern="0" dirty="0"/>
              <a:t>ATM Transition - Timeline</a:t>
            </a:r>
          </a:p>
          <a:p>
            <a:pPr marL="571500" indent="-571500" eaLnBrk="1" fontAlgn="auto" hangingPunct="1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sz="3200" b="1" kern="0" dirty="0"/>
              <a:t>Interim transition – go live on 30 April</a:t>
            </a:r>
          </a:p>
          <a:p>
            <a:pPr marL="571500" indent="-571500" eaLnBrk="1" fontAlgn="auto" hangingPunct="1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sz="3200" b="1" kern="0" dirty="0"/>
              <a:t>Area/Arrivals - mid Q3 2018</a:t>
            </a:r>
          </a:p>
          <a:p>
            <a:pPr marL="571500" indent="-571500" eaLnBrk="1" fontAlgn="auto" hangingPunct="1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sz="3200" b="1" kern="0" dirty="0"/>
              <a:t>Approach/Tower  - late Q3 2018 (APEC)</a:t>
            </a:r>
          </a:p>
          <a:p>
            <a:pPr marL="571500" indent="-571500" eaLnBrk="1" fontAlgn="auto" hangingPunct="1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sz="3200" b="1" kern="0" dirty="0"/>
              <a:t>Flight Service post APEC 2018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NiuSky Logo Mark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6" t="22906" r="17271" b="22672"/>
          <a:stretch>
            <a:fillRect/>
          </a:stretch>
        </p:blipFill>
        <p:spPr bwMode="auto">
          <a:xfrm>
            <a:off x="165100" y="0"/>
            <a:ext cx="289242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A4CB6AC7-A9C3-4C07-9C87-22675418F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13" y="4652963"/>
            <a:ext cx="7648575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AU" altLang="en-US" sz="3200" b="1" kern="0" dirty="0"/>
              <a:t>Communications</a:t>
            </a:r>
          </a:p>
          <a:p>
            <a:pPr marL="571500" indent="-571500" eaLnBrk="1" fontAlgn="auto" hangingPunct="1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sz="3200" b="1" kern="0" dirty="0"/>
              <a:t>First new VHF operational (including redundant links) </a:t>
            </a:r>
          </a:p>
          <a:p>
            <a:pPr marL="571500" indent="-571500" eaLnBrk="1" fontAlgn="auto" hangingPunct="1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sz="3200" b="1" kern="0" dirty="0"/>
              <a:t>Two new VHF sites rendered unusable through local land owner intervention – now sourcing alternate sites</a:t>
            </a:r>
          </a:p>
          <a:p>
            <a:pPr marL="571500" indent="-571500" eaLnBrk="1" fontAlgn="auto" hangingPunct="1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sz="3200" b="1" kern="0" dirty="0"/>
              <a:t>Remaining VHF sites by end 2018?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NiuSky Logo Mark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6" t="22906" r="17271" b="22672"/>
          <a:stretch>
            <a:fillRect/>
          </a:stretch>
        </p:blipFill>
        <p:spPr bwMode="auto">
          <a:xfrm>
            <a:off x="165100" y="0"/>
            <a:ext cx="289242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A4CB6AC7-A9C3-4C07-9C87-22675418F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13" y="1727200"/>
            <a:ext cx="7648575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AU" altLang="en-US" sz="3200" b="1" kern="0" dirty="0"/>
              <a:t>Communications</a:t>
            </a:r>
          </a:p>
          <a:p>
            <a:pPr marL="571500" indent="-571500" eaLnBrk="1" fontAlgn="auto" hangingPunct="1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sz="3200" b="1" kern="0" dirty="0"/>
              <a:t>HF delayed indefinitely due contractor issues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NiuSky Logo Mark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6" t="22906" r="17271" b="22672"/>
          <a:stretch>
            <a:fillRect/>
          </a:stretch>
        </p:blipFill>
        <p:spPr bwMode="auto">
          <a:xfrm>
            <a:off x="165100" y="0"/>
            <a:ext cx="289242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02AC69B0-937D-4F9E-9240-AEC3E7D6F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13" y="3908425"/>
            <a:ext cx="7648575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AU" altLang="en-US" sz="3200" b="1" kern="0" dirty="0"/>
              <a:t>Surveillance</a:t>
            </a:r>
          </a:p>
          <a:p>
            <a:pPr marL="571500" indent="-571500" eaLnBrk="1" fontAlgn="auto" hangingPunct="1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sz="3200" b="1" kern="0" dirty="0"/>
              <a:t>Second ADS-B site installed - providing data for evaluation and SA (Mt </a:t>
            </a:r>
            <a:r>
              <a:rPr lang="en-AU" altLang="en-US" sz="3200" b="1" kern="0" dirty="0" err="1"/>
              <a:t>Nauwein</a:t>
            </a:r>
            <a:r>
              <a:rPr lang="en-AU" altLang="en-US" sz="3200" b="1" kern="0" dirty="0"/>
              <a:t>) – eventual 5NM standard</a:t>
            </a:r>
          </a:p>
          <a:p>
            <a:pPr marL="571500" indent="-571500" eaLnBrk="1" fontAlgn="auto" hangingPunct="1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sz="3200" b="1" kern="0" dirty="0"/>
              <a:t>Remaining sites to be commissioned early 2019</a:t>
            </a:r>
            <a:endParaRPr lang="en-AU" altLang="en-US" sz="3600" b="1" kern="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846107-8021-456A-9291-3314A1C86844}"/>
              </a:ext>
            </a:extLst>
          </p:cNvPr>
          <p:cNvSpPr/>
          <p:nvPr/>
        </p:nvSpPr>
        <p:spPr>
          <a:xfrm>
            <a:off x="0" y="5060950"/>
            <a:ext cx="9144000" cy="1804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pic>
        <p:nvPicPr>
          <p:cNvPr id="21507" name="Picture 11" descr="NiuSky Logo Mark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6" t="22906" r="17271" b="22672"/>
          <a:stretch>
            <a:fillRect/>
          </a:stretch>
        </p:blipFill>
        <p:spPr bwMode="auto">
          <a:xfrm>
            <a:off x="165100" y="0"/>
            <a:ext cx="289242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923A79-9442-4316-97A6-E3B06D9E05E6}"/>
              </a:ext>
            </a:extLst>
          </p:cNvPr>
          <p:cNvSpPr/>
          <p:nvPr/>
        </p:nvSpPr>
        <p:spPr>
          <a:xfrm>
            <a:off x="584200" y="1387475"/>
            <a:ext cx="2903538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AU" altLang="en-US" sz="3600" b="1" kern="0" dirty="0"/>
              <a:t>Surveillance</a:t>
            </a: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387475"/>
            <a:ext cx="831215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NiuSky Logo Mark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6" t="22906" r="17271" b="22672"/>
          <a:stretch>
            <a:fillRect/>
          </a:stretch>
        </p:blipFill>
        <p:spPr bwMode="auto">
          <a:xfrm>
            <a:off x="165100" y="0"/>
            <a:ext cx="289242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02AC69B0-937D-4F9E-9240-AEC3E7D6F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13" y="1757363"/>
            <a:ext cx="7648575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AU" altLang="en-US" sz="3200" b="1" kern="0" dirty="0"/>
              <a:t>Surveillance</a:t>
            </a:r>
          </a:p>
          <a:p>
            <a:pPr marL="571500" indent="-571500" eaLnBrk="1" fontAlgn="auto" hangingPunct="1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sz="3200" b="1" kern="0" dirty="0"/>
              <a:t>Mode S Radar operational by July 2018</a:t>
            </a:r>
            <a:endParaRPr lang="en-AU" altLang="en-US" sz="3600" b="1" kern="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Standard powerpoint template</Template>
  <TotalTime>4841</TotalTime>
  <Words>188</Words>
  <Application>Microsoft Office PowerPoint</Application>
  <PresentationFormat>On-screen Show (4:3)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Lucida Sans Unicode</vt:lpstr>
      <vt:lpstr>Verdana</vt:lpstr>
      <vt:lpstr>Wingdings 2</vt:lpstr>
      <vt:lpstr>Wingdings 3</vt:lpstr>
      <vt:lpstr>1_Concourse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PNGASL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Irvine, Phil</dc:creator>
  <cp:lastModifiedBy>Backscheider, Richard A (FAA)</cp:lastModifiedBy>
  <cp:revision>208</cp:revision>
  <dcterms:created xsi:type="dcterms:W3CDTF">2010-03-30T00:08:33Z</dcterms:created>
  <dcterms:modified xsi:type="dcterms:W3CDTF">2025-07-02T11:57:09Z</dcterms:modified>
</cp:coreProperties>
</file>