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6" r:id="rId2"/>
    <p:sldId id="278" r:id="rId3"/>
    <p:sldId id="275" r:id="rId4"/>
    <p:sldId id="276" r:id="rId5"/>
    <p:sldId id="274" r:id="rId6"/>
    <p:sldId id="273" r:id="rId7"/>
    <p:sldId id="263" r:id="rId8"/>
    <p:sldId id="277" r:id="rId9"/>
    <p:sldId id="279" r:id="rId10"/>
    <p:sldId id="280" r:id="rId11"/>
    <p:sldId id="281"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9" autoAdjust="0"/>
  </p:normalViewPr>
  <p:slideViewPr>
    <p:cSldViewPr>
      <p:cViewPr varScale="1">
        <p:scale>
          <a:sx n="47" d="100"/>
          <a:sy n="47" d="100"/>
        </p:scale>
        <p:origin x="147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Transit</a:t>
            </a:r>
            <a:r>
              <a:rPr lang="en-US" baseline="0"/>
              <a:t> FIR</a:t>
            </a:r>
            <a:endParaRPr lang="en-US"/>
          </a:p>
        </c:rich>
      </c:tx>
      <c:layout>
        <c:manualLayout>
          <c:xMode val="edge"/>
          <c:yMode val="edge"/>
          <c:x val="1.4388888888888908E-2"/>
          <c:y val="1.8518518518518517E-2"/>
        </c:manualLayout>
      </c:layout>
      <c:overlay val="0"/>
    </c:title>
    <c:autoTitleDeleted val="0"/>
    <c:plotArea>
      <c:layout/>
      <c:barChart>
        <c:barDir val="col"/>
        <c:grouping val="clustered"/>
        <c:varyColors val="0"/>
        <c:ser>
          <c:idx val="0"/>
          <c:order val="0"/>
          <c:tx>
            <c:v>2016</c:v>
          </c:tx>
          <c:invertIfNegative val="0"/>
          <c:cat>
            <c:strRef>
              <c:f>'[Mvts IFR 15 16 17.xlsx]Feuil1'!$K$2:$K$7</c:f>
              <c:strCache>
                <c:ptCount val="6"/>
                <c:pt idx="0">
                  <c:v>Janv</c:v>
                </c:pt>
                <c:pt idx="1">
                  <c:v>Fev</c:v>
                </c:pt>
                <c:pt idx="2">
                  <c:v>Mar</c:v>
                </c:pt>
                <c:pt idx="3">
                  <c:v>Avr</c:v>
                </c:pt>
                <c:pt idx="4">
                  <c:v>Mai</c:v>
                </c:pt>
                <c:pt idx="5">
                  <c:v>Juin</c:v>
                </c:pt>
              </c:strCache>
            </c:strRef>
          </c:cat>
          <c:val>
            <c:numRef>
              <c:f>'[Mvts IFR 15 16 17.xlsx]Feuil1'!$H$3:$H$8</c:f>
              <c:numCache>
                <c:formatCode>#,##0</c:formatCode>
                <c:ptCount val="6"/>
                <c:pt idx="0">
                  <c:v>85</c:v>
                </c:pt>
                <c:pt idx="1">
                  <c:v>137</c:v>
                </c:pt>
                <c:pt idx="2">
                  <c:v>94</c:v>
                </c:pt>
                <c:pt idx="3">
                  <c:v>161</c:v>
                </c:pt>
                <c:pt idx="4">
                  <c:v>95</c:v>
                </c:pt>
                <c:pt idx="5">
                  <c:v>129</c:v>
                </c:pt>
              </c:numCache>
            </c:numRef>
          </c:val>
          <c:extLst>
            <c:ext xmlns:c16="http://schemas.microsoft.com/office/drawing/2014/chart" uri="{C3380CC4-5D6E-409C-BE32-E72D297353CC}">
              <c16:uniqueId val="{00000000-5FC6-47D2-83E6-78B0A5B5D71C}"/>
            </c:ext>
          </c:extLst>
        </c:ser>
        <c:ser>
          <c:idx val="1"/>
          <c:order val="1"/>
          <c:tx>
            <c:v>2017</c:v>
          </c:tx>
          <c:invertIfNegative val="0"/>
          <c:cat>
            <c:strRef>
              <c:f>'[Mvts IFR 15 16 17.xlsx]Feuil1'!$K$2:$K$7</c:f>
              <c:strCache>
                <c:ptCount val="6"/>
                <c:pt idx="0">
                  <c:v>Janv</c:v>
                </c:pt>
                <c:pt idx="1">
                  <c:v>Fev</c:v>
                </c:pt>
                <c:pt idx="2">
                  <c:v>Mar</c:v>
                </c:pt>
                <c:pt idx="3">
                  <c:v>Avr</c:v>
                </c:pt>
                <c:pt idx="4">
                  <c:v>Mai</c:v>
                </c:pt>
                <c:pt idx="5">
                  <c:v>Juin</c:v>
                </c:pt>
              </c:strCache>
            </c:strRef>
          </c:cat>
          <c:val>
            <c:numRef>
              <c:f>'[Mvts IFR 15 16 17.xlsx]Feuil1'!$H$12:$H$17</c:f>
              <c:numCache>
                <c:formatCode>#,##0</c:formatCode>
                <c:ptCount val="6"/>
                <c:pt idx="0">
                  <c:v>191</c:v>
                </c:pt>
                <c:pt idx="1">
                  <c:v>162</c:v>
                </c:pt>
                <c:pt idx="2">
                  <c:v>180</c:v>
                </c:pt>
                <c:pt idx="3">
                  <c:v>164</c:v>
                </c:pt>
                <c:pt idx="4">
                  <c:v>151</c:v>
                </c:pt>
                <c:pt idx="5">
                  <c:v>194</c:v>
                </c:pt>
              </c:numCache>
            </c:numRef>
          </c:val>
          <c:extLst>
            <c:ext xmlns:c16="http://schemas.microsoft.com/office/drawing/2014/chart" uri="{C3380CC4-5D6E-409C-BE32-E72D297353CC}">
              <c16:uniqueId val="{00000001-5FC6-47D2-83E6-78B0A5B5D71C}"/>
            </c:ext>
          </c:extLst>
        </c:ser>
        <c:dLbls>
          <c:showLegendKey val="0"/>
          <c:showVal val="0"/>
          <c:showCatName val="0"/>
          <c:showSerName val="0"/>
          <c:showPercent val="0"/>
          <c:showBubbleSize val="0"/>
        </c:dLbls>
        <c:gapWidth val="150"/>
        <c:axId val="34945664"/>
        <c:axId val="34955648"/>
      </c:barChart>
      <c:catAx>
        <c:axId val="34945664"/>
        <c:scaling>
          <c:orientation val="minMax"/>
        </c:scaling>
        <c:delete val="0"/>
        <c:axPos val="b"/>
        <c:numFmt formatCode="General" sourceLinked="1"/>
        <c:majorTickMark val="none"/>
        <c:minorTickMark val="none"/>
        <c:tickLblPos val="nextTo"/>
        <c:crossAx val="34955648"/>
        <c:crosses val="autoZero"/>
        <c:auto val="1"/>
        <c:lblAlgn val="ctr"/>
        <c:lblOffset val="100"/>
        <c:noMultiLvlLbl val="0"/>
      </c:catAx>
      <c:valAx>
        <c:axId val="34955648"/>
        <c:scaling>
          <c:orientation val="minMax"/>
        </c:scaling>
        <c:delete val="0"/>
        <c:axPos val="l"/>
        <c:majorGridlines/>
        <c:title>
          <c:tx>
            <c:rich>
              <a:bodyPr/>
              <a:lstStyle/>
              <a:p>
                <a:pPr>
                  <a:defRPr/>
                </a:pPr>
                <a:r>
                  <a:rPr lang="en-US"/>
                  <a:t>Nb mvts</a:t>
                </a:r>
              </a:p>
            </c:rich>
          </c:tx>
          <c:overlay val="0"/>
        </c:title>
        <c:numFmt formatCode="#,##0" sourceLinked="1"/>
        <c:majorTickMark val="none"/>
        <c:minorTickMark val="none"/>
        <c:tickLblPos val="nextTo"/>
        <c:crossAx val="34945664"/>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67F3D-221B-4BE3-82D4-CD1F831AD048}" type="datetimeFigureOut">
              <a:rPr lang="fr-FR" smtClean="0"/>
              <a:t>02/07/2025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AB28-FDBC-4D75-B1F5-04B74368BBF2}" type="slidenum">
              <a:rPr lang="fr-FR" smtClean="0"/>
              <a:t>‹#›</a:t>
            </a:fld>
            <a:endParaRPr lang="fr-FR"/>
          </a:p>
        </p:txBody>
      </p:sp>
    </p:spTree>
    <p:extLst>
      <p:ext uri="{BB962C8B-B14F-4D97-AF65-F5344CB8AC3E}">
        <p14:creationId xmlns:p14="http://schemas.microsoft.com/office/powerpoint/2010/main" val="140031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Format A5</a:t>
            </a:r>
          </a:p>
          <a:p>
            <a:r>
              <a:rPr lang="fr-FR" dirty="0"/>
              <a:t>Sur</a:t>
            </a:r>
            <a:r>
              <a:rPr lang="fr-FR" baseline="0" dirty="0"/>
              <a:t> toutes </a:t>
            </a:r>
            <a:r>
              <a:rPr lang="fr-FR" baseline="0"/>
              <a:t>les positions</a:t>
            </a:r>
            <a:endParaRPr lang="fr-FR"/>
          </a:p>
        </p:txBody>
      </p:sp>
      <p:sp>
        <p:nvSpPr>
          <p:cNvPr id="4" name="Espace réservé du numéro de diapositive 3"/>
          <p:cNvSpPr>
            <a:spLocks noGrp="1"/>
          </p:cNvSpPr>
          <p:nvPr>
            <p:ph type="sldNum" sz="quarter" idx="10"/>
          </p:nvPr>
        </p:nvSpPr>
        <p:spPr/>
        <p:txBody>
          <a:bodyPr/>
          <a:lstStyle/>
          <a:p>
            <a:fld id="{A008AB28-FDBC-4D75-B1F5-04B74368BBF2}" type="slidenum">
              <a:rPr lang="fr-FR" smtClean="0"/>
              <a:t>6</a:t>
            </a:fld>
            <a:endParaRPr lang="fr-FR"/>
          </a:p>
        </p:txBody>
      </p:sp>
    </p:spTree>
    <p:extLst>
      <p:ext uri="{BB962C8B-B14F-4D97-AF65-F5344CB8AC3E}">
        <p14:creationId xmlns:p14="http://schemas.microsoft.com/office/powerpoint/2010/main" val="378472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L’expérimentation étant terminée, pour chaque nouvelle demande de DARP, répondre UNABLE. Les compagnies QFA et ANZ</a:t>
            </a:r>
            <a:r>
              <a:rPr lang="fr-FR" baseline="0" dirty="0"/>
              <a:t> sont informées.</a:t>
            </a:r>
            <a:endParaRPr lang="fr-FR" dirty="0"/>
          </a:p>
        </p:txBody>
      </p:sp>
      <p:sp>
        <p:nvSpPr>
          <p:cNvPr id="4" name="Espace réservé du numéro de diapositive 3"/>
          <p:cNvSpPr>
            <a:spLocks noGrp="1"/>
          </p:cNvSpPr>
          <p:nvPr>
            <p:ph type="sldNum" sz="quarter" idx="10"/>
          </p:nvPr>
        </p:nvSpPr>
        <p:spPr/>
        <p:txBody>
          <a:bodyPr/>
          <a:lstStyle/>
          <a:p>
            <a:fld id="{A008AB28-FDBC-4D75-B1F5-04B74368BBF2}" type="slidenum">
              <a:rPr lang="fr-FR" smtClean="0"/>
              <a:t>7</a:t>
            </a:fld>
            <a:endParaRPr lang="fr-FR"/>
          </a:p>
        </p:txBody>
      </p:sp>
    </p:spTree>
    <p:extLst>
      <p:ext uri="{BB962C8B-B14F-4D97-AF65-F5344CB8AC3E}">
        <p14:creationId xmlns:p14="http://schemas.microsoft.com/office/powerpoint/2010/main" val="220507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a:t>Modifiez le style des sous-titres du masque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July 2,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108436"/>
            <a:ext cx="34925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742892"/>
            <a:ext cx="725487"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56375" y="24978"/>
            <a:ext cx="1182439" cy="584264"/>
          </a:xfrm>
          <a:prstGeom prst="rect">
            <a:avLst/>
          </a:prstGeom>
        </p:spPr>
      </p:pic>
      <p:sp>
        <p:nvSpPr>
          <p:cNvPr id="13" name="ZoneTexte 12"/>
          <p:cNvSpPr txBox="1"/>
          <p:nvPr userDrawn="1"/>
        </p:nvSpPr>
        <p:spPr>
          <a:xfrm>
            <a:off x="3469941" y="82685"/>
            <a:ext cx="2835546"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dirty="0"/>
              <a:t>Service d’Etat de l’Aviation Civile en PF</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latin typeface="+mn-lt"/>
                <a:ea typeface="+mn-ea"/>
                <a:cs typeface="+mn-cs"/>
              </a:rPr>
              <a:t>Service de la Navigation Aérienne</a:t>
            </a:r>
          </a:p>
        </p:txBody>
      </p:sp>
      <p:sp>
        <p:nvSpPr>
          <p:cNvPr id="14" name="ZoneTexte 13"/>
          <p:cNvSpPr txBox="1"/>
          <p:nvPr userDrawn="1"/>
        </p:nvSpPr>
        <p:spPr>
          <a:xfrm>
            <a:off x="6024519" y="24978"/>
            <a:ext cx="1931855" cy="577081"/>
          </a:xfrm>
          <a:prstGeom prst="rect">
            <a:avLst/>
          </a:prstGeom>
          <a:noFill/>
        </p:spPr>
        <p:txBody>
          <a:bodyPr wrap="square" rtlCol="0">
            <a:spAutoFit/>
          </a:bodyPr>
          <a:lstStyle/>
          <a:p>
            <a:pPr rtl="0"/>
            <a:r>
              <a:rPr lang="fr-FR" sz="1050" b="0" i="0" u="none" strike="noStrike" kern="1200" dirty="0">
                <a:solidFill>
                  <a:schemeClr val="tx1"/>
                </a:solidFill>
                <a:latin typeface="+mn-lt"/>
                <a:ea typeface="+mn-ea"/>
                <a:cs typeface="+mn-cs"/>
              </a:rPr>
              <a:t>Division Circulation Aérienne</a:t>
            </a:r>
          </a:p>
          <a:p>
            <a:pPr rtl="0"/>
            <a:r>
              <a:rPr lang="fr-FR" sz="1050" b="0" i="0" u="none" strike="noStrike" kern="1200" baseline="0" dirty="0">
                <a:solidFill>
                  <a:schemeClr val="tx1"/>
                </a:solidFill>
                <a:latin typeface="+mn-lt"/>
                <a:ea typeface="+mn-ea"/>
                <a:cs typeface="+mn-cs"/>
              </a:rPr>
              <a:t>Subdivision Etudes</a:t>
            </a:r>
          </a:p>
          <a:p>
            <a:pPr marL="0" marR="0" indent="0" algn="l" defTabSz="914400" rtl="0" eaLnBrk="1" fontAlgn="auto" latinLnBrk="0" hangingPunct="1">
              <a:lnSpc>
                <a:spcPct val="100000"/>
              </a:lnSpc>
              <a:spcBef>
                <a:spcPts val="0"/>
              </a:spcBef>
              <a:spcAft>
                <a:spcPts val="0"/>
              </a:spcAft>
              <a:buClrTx/>
              <a:buSzTx/>
              <a:buFontTx/>
              <a:buNone/>
              <a:tabLst/>
              <a:defRPr/>
            </a:pPr>
            <a:r>
              <a:rPr lang="fr-FR" sz="1050" b="0" i="0" u="none" strike="noStrike" kern="1200" baseline="0" dirty="0">
                <a:solidFill>
                  <a:schemeClr val="tx1"/>
                </a:solidFill>
                <a:latin typeface="+mn-lt"/>
                <a:ea typeface="+mn-ea"/>
                <a:cs typeface="+mn-cs"/>
              </a:rPr>
              <a:t>Tahiti – Faaa </a:t>
            </a:r>
          </a:p>
        </p:txBody>
      </p:sp>
      <p:pic>
        <p:nvPicPr>
          <p:cNvPr id="15"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543222" y="6274704"/>
            <a:ext cx="5253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userDrawn="1"/>
        </p:nvSpPr>
        <p:spPr>
          <a:xfrm>
            <a:off x="4067944" y="6274704"/>
            <a:ext cx="4231095" cy="523220"/>
          </a:xfrm>
          <a:prstGeom prst="rect">
            <a:avLst/>
          </a:prstGeom>
          <a:noFill/>
        </p:spPr>
        <p:txBody>
          <a:bodyPr wrap="none" rtlCol="0">
            <a:spAutoFit/>
          </a:bodyPr>
          <a:lstStyle/>
          <a:p>
            <a:pPr algn="r"/>
            <a:r>
              <a:rPr lang="fr-FR" sz="1400" dirty="0">
                <a:solidFill>
                  <a:schemeClr val="bg1"/>
                </a:solidFill>
              </a:rPr>
              <a:t>Direction Générale de l’Aviation Civile</a:t>
            </a:r>
          </a:p>
          <a:p>
            <a:pPr algn="r"/>
            <a:r>
              <a:rPr lang="fr-FR" sz="1400" dirty="0">
                <a:solidFill>
                  <a:schemeClr val="bg1"/>
                </a:solidFill>
              </a:rPr>
              <a:t>Ministère de l’Environnement, de l’Energie et de la Mer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02/07/2025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02/07/2025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ous-titre 2"/>
          <p:cNvSpPr>
            <a:spLocks noGrp="1"/>
          </p:cNvSpPr>
          <p:nvPr>
            <p:ph type="subTitle" idx="1"/>
          </p:nvPr>
        </p:nvSpPr>
        <p:spPr>
          <a:xfrm>
            <a:off x="3923928" y="3886200"/>
            <a:ext cx="45591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dirty="0"/>
          </a:p>
        </p:txBody>
      </p:sp>
      <p:pic>
        <p:nvPicPr>
          <p:cNvPr id="1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108436"/>
            <a:ext cx="34925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742892"/>
            <a:ext cx="725487"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56375" y="24978"/>
            <a:ext cx="1182439" cy="584264"/>
          </a:xfrm>
          <a:prstGeom prst="rect">
            <a:avLst/>
          </a:prstGeom>
        </p:spPr>
      </p:pic>
      <p:sp>
        <p:nvSpPr>
          <p:cNvPr id="8" name="ZoneTexte 7"/>
          <p:cNvSpPr txBox="1"/>
          <p:nvPr userDrawn="1"/>
        </p:nvSpPr>
        <p:spPr>
          <a:xfrm>
            <a:off x="3469941" y="82685"/>
            <a:ext cx="2835546"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dirty="0"/>
              <a:t>Service d’Etat de l’Aviation Civile en PF</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latin typeface="+mn-lt"/>
                <a:ea typeface="+mn-ea"/>
                <a:cs typeface="+mn-cs"/>
              </a:rPr>
              <a:t>Service de la Navigation Aérienne</a:t>
            </a:r>
          </a:p>
        </p:txBody>
      </p:sp>
      <p:sp>
        <p:nvSpPr>
          <p:cNvPr id="14" name="ZoneTexte 13"/>
          <p:cNvSpPr txBox="1"/>
          <p:nvPr userDrawn="1"/>
        </p:nvSpPr>
        <p:spPr>
          <a:xfrm>
            <a:off x="6024519" y="24978"/>
            <a:ext cx="1931855" cy="577081"/>
          </a:xfrm>
          <a:prstGeom prst="rect">
            <a:avLst/>
          </a:prstGeom>
          <a:noFill/>
        </p:spPr>
        <p:txBody>
          <a:bodyPr wrap="square" rtlCol="0">
            <a:spAutoFit/>
          </a:bodyPr>
          <a:lstStyle/>
          <a:p>
            <a:pPr rtl="0"/>
            <a:r>
              <a:rPr lang="fr-FR" sz="1050" b="0" i="0" u="none" strike="noStrike" kern="1200" dirty="0">
                <a:solidFill>
                  <a:schemeClr val="tx1"/>
                </a:solidFill>
                <a:latin typeface="+mn-lt"/>
                <a:ea typeface="+mn-ea"/>
                <a:cs typeface="+mn-cs"/>
              </a:rPr>
              <a:t>Division Circulation Aérienne</a:t>
            </a:r>
          </a:p>
          <a:p>
            <a:pPr rtl="0"/>
            <a:r>
              <a:rPr lang="fr-FR" sz="1050" b="0" i="0" u="none" strike="noStrike" kern="1200" baseline="0" dirty="0">
                <a:solidFill>
                  <a:schemeClr val="tx1"/>
                </a:solidFill>
                <a:latin typeface="+mn-lt"/>
                <a:ea typeface="+mn-ea"/>
                <a:cs typeface="+mn-cs"/>
              </a:rPr>
              <a:t>Subdivision Etudes</a:t>
            </a:r>
          </a:p>
          <a:p>
            <a:pPr marL="0" marR="0" indent="0" algn="l" defTabSz="914400" rtl="0" eaLnBrk="1" fontAlgn="auto" latinLnBrk="0" hangingPunct="1">
              <a:lnSpc>
                <a:spcPct val="100000"/>
              </a:lnSpc>
              <a:spcBef>
                <a:spcPts val="0"/>
              </a:spcBef>
              <a:spcAft>
                <a:spcPts val="0"/>
              </a:spcAft>
              <a:buClrTx/>
              <a:buSzTx/>
              <a:buFontTx/>
              <a:buNone/>
              <a:tabLst/>
              <a:defRPr/>
            </a:pPr>
            <a:r>
              <a:rPr lang="fr-FR" sz="1050" b="0" i="0" u="none" strike="noStrike" kern="1200" baseline="0" dirty="0">
                <a:solidFill>
                  <a:schemeClr val="tx1"/>
                </a:solidFill>
                <a:latin typeface="+mn-lt"/>
                <a:ea typeface="+mn-ea"/>
                <a:cs typeface="+mn-cs"/>
              </a:rPr>
              <a:t>Tahiti – Faaa </a:t>
            </a:r>
          </a:p>
        </p:txBody>
      </p:sp>
      <p:pic>
        <p:nvPicPr>
          <p:cNvPr id="1029"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543222" y="6274704"/>
            <a:ext cx="5253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re 14"/>
          <p:cNvSpPr>
            <a:spLocks noGrp="1"/>
          </p:cNvSpPr>
          <p:nvPr>
            <p:ph type="title"/>
          </p:nvPr>
        </p:nvSpPr>
        <p:spPr>
          <a:xfrm>
            <a:off x="3923928" y="1124744"/>
            <a:ext cx="4559100" cy="2655168"/>
          </a:xfrm>
        </p:spPr>
        <p:txBody>
          <a:bodyPr/>
          <a:lstStyle/>
          <a:p>
            <a:r>
              <a:rPr lang="fr-FR"/>
              <a:t>Modifiez le style du titre</a:t>
            </a:r>
            <a:endParaRPr lang="fr-FR" dirty="0"/>
          </a:p>
        </p:txBody>
      </p:sp>
      <p:sp>
        <p:nvSpPr>
          <p:cNvPr id="24" name="ZoneTexte 23"/>
          <p:cNvSpPr txBox="1"/>
          <p:nvPr userDrawn="1"/>
        </p:nvSpPr>
        <p:spPr>
          <a:xfrm>
            <a:off x="4067944" y="6274704"/>
            <a:ext cx="4231095" cy="523220"/>
          </a:xfrm>
          <a:prstGeom prst="rect">
            <a:avLst/>
          </a:prstGeom>
          <a:noFill/>
        </p:spPr>
        <p:txBody>
          <a:bodyPr wrap="none" rtlCol="0">
            <a:spAutoFit/>
          </a:bodyPr>
          <a:lstStyle/>
          <a:p>
            <a:pPr algn="r"/>
            <a:r>
              <a:rPr lang="fr-FR" sz="1400" dirty="0">
                <a:solidFill>
                  <a:schemeClr val="bg1"/>
                </a:solidFill>
              </a:rPr>
              <a:t>Direction Générale de l’Aviation Civile</a:t>
            </a:r>
          </a:p>
          <a:p>
            <a:pPr algn="r"/>
            <a:r>
              <a:rPr lang="fr-FR" sz="1400" dirty="0">
                <a:solidFill>
                  <a:schemeClr val="bg1"/>
                </a:solidFill>
              </a:rPr>
              <a:t>Ministère de l’Environnement, de l’Energie et de la Mer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July 2,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43" y="-3430"/>
            <a:ext cx="9144000" cy="686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4962" y="6494570"/>
            <a:ext cx="735510" cy="363429"/>
          </a:xfrm>
          <a:prstGeom prst="rect">
            <a:avLst/>
          </a:prstGeom>
        </p:spPr>
      </p:pic>
      <p:sp>
        <p:nvSpPr>
          <p:cNvPr id="9" name="ZoneTexte 8"/>
          <p:cNvSpPr txBox="1"/>
          <p:nvPr userDrawn="1"/>
        </p:nvSpPr>
        <p:spPr>
          <a:xfrm>
            <a:off x="8820472" y="6537784"/>
            <a:ext cx="338336" cy="430887"/>
          </a:xfrm>
          <a:prstGeom prst="rect">
            <a:avLst/>
          </a:prstGeom>
          <a:noFill/>
        </p:spPr>
        <p:txBody>
          <a:bodyPr wrap="square" rtlCol="0">
            <a:spAutoFit/>
          </a:bodyPr>
          <a:lstStyle/>
          <a:p>
            <a:pPr algn="r"/>
            <a:fld id="{165D4D46-ABDC-4F1F-9672-BA17F1089137}" type="slidenum">
              <a:rPr lang="fr-FR" sz="1100" smtClean="0"/>
              <a:pPr algn="r"/>
              <a:t>‹#›</a:t>
            </a:fld>
            <a:endParaRPr lang="fr-FR" sz="1100"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02/07/2025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02/07/2025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a:t>
            </a:fld>
            <a:endParaRPr lang="fr-BE"/>
          </a:p>
        </p:txBody>
      </p:sp>
      <p:sp>
        <p:nvSpPr>
          <p:cNvPr id="8" name="Title 7"/>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02/07/2025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AA309A6D-C09C-4548-B29A-6CF363A7E532}" type="datetimeFigureOut">
              <a:rPr lang="fr-FR" smtClean="0"/>
              <a:t>02/07/2025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02/07/2025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02/07/2025</a:t>
            </a:fld>
            <a:endParaRPr lang="fr-BE"/>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BE"/>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02/07/2025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A309A6D-C09C-4548-B29A-6CF363A7E532}" type="datetimeFigureOut">
              <a:rPr lang="fr-FR" smtClean="0"/>
              <a:t>02/07/2025</a:t>
            </a:fld>
            <a:endParaRPr lang="fr-BE"/>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BE"/>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23928" y="3356992"/>
            <a:ext cx="4534272" cy="1440159"/>
          </a:xfrm>
        </p:spPr>
        <p:txBody>
          <a:bodyPr>
            <a:normAutofit fontScale="90000"/>
          </a:bodyPr>
          <a:lstStyle/>
          <a:p>
            <a:br>
              <a:rPr lang="fr-FR" dirty="0"/>
            </a:br>
            <a:r>
              <a:rPr lang="fr-FR" sz="4000" dirty="0">
                <a:solidFill>
                  <a:schemeClr val="bg1"/>
                </a:solidFill>
              </a:rPr>
              <a:t>SEAC PF</a:t>
            </a:r>
            <a:br>
              <a:rPr lang="fr-FR" sz="4000" dirty="0">
                <a:solidFill>
                  <a:schemeClr val="bg1"/>
                </a:solidFill>
              </a:rPr>
            </a:br>
            <a:r>
              <a:rPr lang="fr-FR" sz="4000" dirty="0">
                <a:solidFill>
                  <a:schemeClr val="bg1"/>
                </a:solidFill>
              </a:rPr>
              <a:t>Tahiti FIR</a:t>
            </a:r>
          </a:p>
        </p:txBody>
      </p:sp>
      <p:sp>
        <p:nvSpPr>
          <p:cNvPr id="3" name="Rectangle 2"/>
          <p:cNvSpPr/>
          <p:nvPr/>
        </p:nvSpPr>
        <p:spPr>
          <a:xfrm>
            <a:off x="3851920" y="1700808"/>
            <a:ext cx="1549655" cy="461665"/>
          </a:xfrm>
          <a:prstGeom prst="rect">
            <a:avLst/>
          </a:prstGeom>
        </p:spPr>
        <p:txBody>
          <a:bodyPr wrap="none">
            <a:spAutoFit/>
          </a:bodyPr>
          <a:lstStyle/>
          <a:p>
            <a:r>
              <a:rPr lang="fr-FR" sz="2400" b="1" dirty="0">
                <a:solidFill>
                  <a:schemeClr val="accent3"/>
                </a:solidFill>
              </a:rPr>
              <a:t>ISPACG</a:t>
            </a:r>
            <a:r>
              <a:rPr lang="fr-FR" b="1" dirty="0">
                <a:solidFill>
                  <a:schemeClr val="accent3"/>
                </a:solidFill>
              </a:rPr>
              <a:t> </a:t>
            </a:r>
            <a:r>
              <a:rPr lang="fr-FR" sz="2400" b="1" dirty="0">
                <a:solidFill>
                  <a:schemeClr val="accent3"/>
                </a:solidFill>
              </a:rPr>
              <a:t>32</a:t>
            </a:r>
          </a:p>
        </p:txBody>
      </p:sp>
    </p:spTree>
    <p:extLst>
      <p:ext uri="{BB962C8B-B14F-4D97-AF65-F5344CB8AC3E}">
        <p14:creationId xmlns:p14="http://schemas.microsoft.com/office/powerpoint/2010/main" val="189864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New TRANS-PACIFIC services: </a:t>
            </a:r>
            <a:r>
              <a:rPr lang="fr-FR" sz="2000" i="1" dirty="0">
                <a:solidFill>
                  <a:schemeClr val="accent3"/>
                </a:solidFill>
              </a:rPr>
              <a:t>seasonal or not…</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646705912"/>
              </p:ext>
            </p:extLst>
          </p:nvPr>
        </p:nvGraphicFramePr>
        <p:xfrm>
          <a:off x="5508104" y="2952368"/>
          <a:ext cx="3038474" cy="548640"/>
        </p:xfrm>
        <a:graphic>
          <a:graphicData uri="http://schemas.openxmlformats.org/drawingml/2006/table">
            <a:tbl>
              <a:tblPr/>
              <a:tblGrid>
                <a:gridCol w="670832">
                  <a:extLst>
                    <a:ext uri="{9D8B030D-6E8A-4147-A177-3AD203B41FA5}">
                      <a16:colId xmlns:a16="http://schemas.microsoft.com/office/drawing/2014/main" val="20000"/>
                    </a:ext>
                  </a:extLst>
                </a:gridCol>
                <a:gridCol w="789214">
                  <a:extLst>
                    <a:ext uri="{9D8B030D-6E8A-4147-A177-3AD203B41FA5}">
                      <a16:colId xmlns:a16="http://schemas.microsoft.com/office/drawing/2014/main" val="20001"/>
                    </a:ext>
                  </a:extLst>
                </a:gridCol>
                <a:gridCol w="789214">
                  <a:extLst>
                    <a:ext uri="{9D8B030D-6E8A-4147-A177-3AD203B41FA5}">
                      <a16:colId xmlns:a16="http://schemas.microsoft.com/office/drawing/2014/main" val="20002"/>
                    </a:ext>
                  </a:extLst>
                </a:gridCol>
                <a:gridCol w="789214">
                  <a:extLst>
                    <a:ext uri="{9D8B030D-6E8A-4147-A177-3AD203B41FA5}">
                      <a16:colId xmlns:a16="http://schemas.microsoft.com/office/drawing/2014/main" val="20003"/>
                    </a:ext>
                  </a:extLst>
                </a:gridCol>
              </a:tblGrid>
              <a:tr h="432048">
                <a:tc>
                  <a:txBody>
                    <a:bodyPr/>
                    <a:lstStyle/>
                    <a:p>
                      <a:pPr>
                        <a:spcAft>
                          <a:spcPts val="0"/>
                        </a:spcAft>
                      </a:pPr>
                      <a:r>
                        <a:rPr lang="fr-FR" sz="900" dirty="0">
                          <a:effectLst/>
                        </a:rPr>
                        <a:t>TOTAL TRANSIT</a:t>
                      </a:r>
                      <a:endParaRPr lang="fr-FR"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rPr>
                        <a:t>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mn-lt"/>
                        </a:rPr>
                        <a:t>801</a:t>
                      </a:r>
                    </a:p>
                    <a:p>
                      <a:pPr>
                        <a:spcAft>
                          <a:spcPts val="0"/>
                        </a:spcAft>
                      </a:pPr>
                      <a:endParaRPr lang="fr-FR"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rPr>
                        <a:t>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accent3"/>
                          </a:solidFill>
                          <a:effectLst/>
                          <a:uLnTx/>
                          <a:uFillTx/>
                          <a:latin typeface="+mn-lt"/>
                        </a:rPr>
                        <a:t>1 434</a:t>
                      </a:r>
                    </a:p>
                    <a:p>
                      <a:pPr>
                        <a:spcAft>
                          <a:spcPts val="0"/>
                        </a:spcAft>
                      </a:pPr>
                      <a:endParaRPr lang="fr-FR"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rPr>
                        <a:t>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accent2"/>
                          </a:solidFill>
                          <a:effectLst/>
                          <a:uLnTx/>
                          <a:uFillTx/>
                          <a:latin typeface="+mn-lt"/>
                        </a:rPr>
                        <a:t>2 009</a:t>
                      </a:r>
                    </a:p>
                    <a:p>
                      <a:pPr>
                        <a:spcAft>
                          <a:spcPts val="0"/>
                        </a:spcAft>
                      </a:pPr>
                      <a:endParaRPr lang="fr-FR"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Espace réservé du numéro de diapositive 3"/>
          <p:cNvSpPr>
            <a:spLocks noGrp="1"/>
          </p:cNvSpPr>
          <p:nvPr>
            <p:ph type="sldNum" sz="quarter" idx="12"/>
          </p:nvPr>
        </p:nvSpPr>
        <p:spPr/>
        <p:txBody>
          <a:bodyPr/>
          <a:lstStyle/>
          <a:p>
            <a:fld id="{2754ED01-E2A0-4C1E-8E21-014B99041579}" type="slidenum">
              <a:rPr lang="en-US" smtClean="0"/>
              <a:pPr/>
              <a:t>10</a:t>
            </a:fld>
            <a:endParaRPr lang="en-US"/>
          </a:p>
        </p:txBody>
      </p:sp>
      <p:graphicFrame>
        <p:nvGraphicFramePr>
          <p:cNvPr id="5" name="Graphique 4" title="IFR"/>
          <p:cNvGraphicFramePr>
            <a:graphicFrameLocks/>
          </p:cNvGraphicFramePr>
          <p:nvPr>
            <p:extLst>
              <p:ext uri="{D42A27DB-BD31-4B8C-83A1-F6EECF244321}">
                <p14:modId xmlns:p14="http://schemas.microsoft.com/office/powerpoint/2010/main" val="3368923938"/>
              </p:ext>
            </p:extLst>
          </p:nvPr>
        </p:nvGraphicFramePr>
        <p:xfrm>
          <a:off x="777875" y="980728"/>
          <a:ext cx="4572000"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
          <p:cNvSpPr>
            <a:spLocks noChangeArrowheads="1"/>
          </p:cNvSpPr>
          <p:nvPr/>
        </p:nvSpPr>
        <p:spPr bwMode="auto">
          <a:xfrm>
            <a:off x="3063875" y="210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7"/>
          <p:cNvSpPr/>
          <p:nvPr/>
        </p:nvSpPr>
        <p:spPr>
          <a:xfrm rot="10800000" flipV="1">
            <a:off x="5292080" y="1721133"/>
            <a:ext cx="3096344" cy="646331"/>
          </a:xfrm>
          <a:prstGeom prst="rect">
            <a:avLst/>
          </a:prstGeom>
        </p:spPr>
        <p:txBody>
          <a:bodyPr wrap="square">
            <a:spAutoFit/>
          </a:bodyPr>
          <a:lstStyle/>
          <a:p>
            <a:r>
              <a:rPr lang="fr-FR" sz="1200" b="1" dirty="0">
                <a:solidFill>
                  <a:schemeClr val="accent3"/>
                </a:solidFill>
              </a:rPr>
              <a:t>QANTAS </a:t>
            </a:r>
            <a:r>
              <a:rPr lang="fr-FR" sz="1200" b="1" i="1" dirty="0">
                <a:solidFill>
                  <a:schemeClr val="accent3"/>
                </a:solidFill>
              </a:rPr>
              <a:t>SYD/DFW</a:t>
            </a:r>
            <a:r>
              <a:rPr lang="fr-FR" sz="1200" b="1" dirty="0">
                <a:solidFill>
                  <a:schemeClr val="accent3"/>
                </a:solidFill>
              </a:rPr>
              <a:t>, UNITED </a:t>
            </a:r>
            <a:r>
              <a:rPr lang="fr-FR" sz="1200" b="1" i="1" dirty="0">
                <a:solidFill>
                  <a:schemeClr val="accent3"/>
                </a:solidFill>
              </a:rPr>
              <a:t>ACK/SFO(/PPT), </a:t>
            </a:r>
            <a:r>
              <a:rPr lang="fr-FR" sz="1200" b="1" dirty="0">
                <a:solidFill>
                  <a:schemeClr val="accent3"/>
                </a:solidFill>
              </a:rPr>
              <a:t>AMERICAN AIRLINES </a:t>
            </a:r>
            <a:r>
              <a:rPr lang="fr-FR" sz="1200" b="1" i="1" dirty="0">
                <a:solidFill>
                  <a:schemeClr val="accent3"/>
                </a:solidFill>
              </a:rPr>
              <a:t>ACK/LAX</a:t>
            </a:r>
            <a:r>
              <a:rPr lang="fr-FR" sz="1200" b="1" dirty="0">
                <a:solidFill>
                  <a:schemeClr val="accent3"/>
                </a:solidFill>
              </a:rPr>
              <a:t>, </a:t>
            </a:r>
          </a:p>
          <a:p>
            <a:r>
              <a:rPr lang="fr-FR" sz="1200" b="1" dirty="0">
                <a:solidFill>
                  <a:schemeClr val="accent3"/>
                </a:solidFill>
              </a:rPr>
              <a:t>AIR NZ </a:t>
            </a:r>
            <a:r>
              <a:rPr lang="fr-FR" sz="1200" b="1" i="1" dirty="0">
                <a:solidFill>
                  <a:schemeClr val="accent3"/>
                </a:solidFill>
              </a:rPr>
              <a:t>ACK/IAH and ORD</a:t>
            </a:r>
          </a:p>
        </p:txBody>
      </p:sp>
    </p:spTree>
    <p:extLst>
      <p:ext uri="{BB962C8B-B14F-4D97-AF65-F5344CB8AC3E}">
        <p14:creationId xmlns:p14="http://schemas.microsoft.com/office/powerpoint/2010/main" val="20946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 FIR ISSUE</a:t>
            </a:r>
          </a:p>
        </p:txBody>
      </p:sp>
      <p:sp>
        <p:nvSpPr>
          <p:cNvPr id="4" name="Espace réservé du numéro de diapositive 3"/>
          <p:cNvSpPr>
            <a:spLocks noGrp="1"/>
          </p:cNvSpPr>
          <p:nvPr>
            <p:ph type="sldNum" sz="quarter" idx="12"/>
          </p:nvPr>
        </p:nvSpPr>
        <p:spPr/>
        <p:txBody>
          <a:bodyPr/>
          <a:lstStyle/>
          <a:p>
            <a:fld id="{2754ED01-E2A0-4C1E-8E21-014B99041579}" type="slidenum">
              <a:rPr lang="en-US" smtClean="0"/>
              <a:pPr/>
              <a:t>11</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1691" y="1100138"/>
            <a:ext cx="5002842" cy="357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17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ahoma" panose="020B0604030504040204" pitchFamily="34" charset="0"/>
                <a:ea typeface="Tahoma" panose="020B0604030504040204" pitchFamily="34" charset="0"/>
                <a:cs typeface="Tahoma" panose="020B0604030504040204" pitchFamily="34" charset="0"/>
              </a:rPr>
              <a:t>News </a:t>
            </a:r>
            <a:r>
              <a:rPr lang="fr-FR" dirty="0" err="1">
                <a:latin typeface="Tahoma" panose="020B0604030504040204" pitchFamily="34" charset="0"/>
                <a:ea typeface="Tahoma" panose="020B0604030504040204" pitchFamily="34" charset="0"/>
                <a:cs typeface="Tahoma" panose="020B0604030504040204" pitchFamily="34" charset="0"/>
              </a:rPr>
              <a:t>from</a:t>
            </a:r>
            <a:r>
              <a:rPr lang="fr-FR" dirty="0">
                <a:latin typeface="Tahoma" panose="020B0604030504040204" pitchFamily="34" charset="0"/>
                <a:ea typeface="Tahoma" panose="020B0604030504040204" pitchFamily="34" charset="0"/>
                <a:cs typeface="Tahoma" panose="020B0604030504040204" pitchFamily="34" charset="0"/>
              </a:rPr>
              <a:t> SEAC PF</a:t>
            </a:r>
          </a:p>
        </p:txBody>
      </p:sp>
      <p:sp>
        <p:nvSpPr>
          <p:cNvPr id="3" name="Espace réservé du contenu 2"/>
          <p:cNvSpPr>
            <a:spLocks noGrp="1"/>
          </p:cNvSpPr>
          <p:nvPr>
            <p:ph idx="1"/>
          </p:nvPr>
        </p:nvSpPr>
        <p:spPr>
          <a:xfrm>
            <a:off x="827584" y="1628800"/>
            <a:ext cx="7560840" cy="3456384"/>
          </a:xfrm>
        </p:spPr>
        <p:txBody>
          <a:bodyPr>
            <a:normAutofit/>
          </a:bodyPr>
          <a:lstStyle/>
          <a:p>
            <a:pPr>
              <a:buFont typeface="Wingdings" panose="05000000000000000000" pitchFamily="2" charset="2"/>
              <a:buChar char="q"/>
            </a:pPr>
            <a:r>
              <a:rPr lang="fr-FR" sz="2800" dirty="0"/>
              <a:t>ADS-B</a:t>
            </a:r>
          </a:p>
          <a:p>
            <a:pPr>
              <a:buFont typeface="Wingdings" panose="05000000000000000000" pitchFamily="2" charset="2"/>
              <a:buChar char="q"/>
            </a:pPr>
            <a:r>
              <a:rPr lang="fr-FR" sz="2800" dirty="0"/>
              <a:t>DARP</a:t>
            </a:r>
          </a:p>
          <a:p>
            <a:pPr>
              <a:buFont typeface="Wingdings" panose="05000000000000000000" pitchFamily="2" charset="2"/>
              <a:buChar char="q"/>
            </a:pPr>
            <a:r>
              <a:rPr lang="fr-FR" sz="2800" dirty="0"/>
              <a:t>CONNECTED  AIRSPACE</a:t>
            </a:r>
          </a:p>
          <a:p>
            <a:pPr>
              <a:buFont typeface="Wingdings" panose="05000000000000000000" pitchFamily="2" charset="2"/>
              <a:buChar char="q"/>
            </a:pPr>
            <a:r>
              <a:rPr lang="fr-FR" sz="2800" dirty="0"/>
              <a:t>NEW TRANS PACIFIC SERVICES</a:t>
            </a:r>
          </a:p>
          <a:p>
            <a:pPr>
              <a:buFont typeface="Wingdings" panose="05000000000000000000" pitchFamily="2" charset="2"/>
              <a:buChar char="q"/>
            </a:pPr>
            <a:r>
              <a:rPr lang="fr-FR" sz="2800" dirty="0"/>
              <a:t>NO FIR ISSUE</a:t>
            </a:r>
          </a:p>
        </p:txBody>
      </p:sp>
    </p:spTree>
    <p:extLst>
      <p:ext uri="{BB962C8B-B14F-4D97-AF65-F5344CB8AC3E}">
        <p14:creationId xmlns:p14="http://schemas.microsoft.com/office/powerpoint/2010/main" val="355877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ADS-B Schedule</a:t>
            </a:r>
          </a:p>
        </p:txBody>
      </p:sp>
      <p:sp>
        <p:nvSpPr>
          <p:cNvPr id="3" name="Espace réservé du contenu 2"/>
          <p:cNvSpPr>
            <a:spLocks noGrp="1"/>
          </p:cNvSpPr>
          <p:nvPr>
            <p:ph idx="1"/>
          </p:nvPr>
        </p:nvSpPr>
        <p:spPr>
          <a:xfrm>
            <a:off x="827584" y="980729"/>
            <a:ext cx="4212023" cy="3994187"/>
          </a:xfrm>
        </p:spPr>
        <p:txBody>
          <a:bodyPr>
            <a:normAutofit fontScale="92500"/>
          </a:bodyPr>
          <a:lstStyle/>
          <a:p>
            <a:pPr marL="457200" indent="-457200">
              <a:buFont typeface="Arial" panose="020B0604020202020204" pitchFamily="34" charset="0"/>
              <a:buChar char="•"/>
            </a:pPr>
            <a:r>
              <a:rPr lang="en-US" sz="2800" dirty="0"/>
              <a:t>Oct 2017 : ADS-B stations installation  5 remote sites on phase 1</a:t>
            </a:r>
          </a:p>
          <a:p>
            <a:pPr marL="457200" indent="-457200">
              <a:buFont typeface="Arial" panose="020B0604020202020204" pitchFamily="34" charset="0"/>
              <a:buChar char="•"/>
            </a:pPr>
            <a:r>
              <a:rPr lang="en-US" sz="2800" dirty="0"/>
              <a:t>October 2018 : ADS-B data integration and validation in ATM system</a:t>
            </a:r>
          </a:p>
          <a:p>
            <a:pPr marL="457200" indent="-457200">
              <a:buFont typeface="Arial" panose="020B0604020202020204" pitchFamily="34" charset="0"/>
              <a:buChar char="•"/>
            </a:pPr>
            <a:r>
              <a:rPr lang="en-US" sz="2800" dirty="0"/>
              <a:t>November 2018 : Tier3 implementation</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459" y="620688"/>
            <a:ext cx="3276809" cy="43542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5"/>
          <p:cNvGrpSpPr>
            <a:grpSpLocks/>
          </p:cNvGrpSpPr>
          <p:nvPr/>
        </p:nvGrpSpPr>
        <p:grpSpPr bwMode="auto">
          <a:xfrm>
            <a:off x="5075443" y="2499141"/>
            <a:ext cx="1666428" cy="1415786"/>
            <a:chOff x="1655" y="1661"/>
            <a:chExt cx="1452" cy="1452"/>
          </a:xfrm>
        </p:grpSpPr>
        <p:sp>
          <p:nvSpPr>
            <p:cNvPr id="6" name="Oval 6"/>
            <p:cNvSpPr>
              <a:spLocks noChangeArrowheads="1"/>
            </p:cNvSpPr>
            <p:nvPr/>
          </p:nvSpPr>
          <p:spPr bwMode="auto">
            <a:xfrm>
              <a:off x="1655" y="1661"/>
              <a:ext cx="1452" cy="1452"/>
            </a:xfrm>
            <a:prstGeom prst="ellipse">
              <a:avLst/>
            </a:prstGeom>
            <a:noFill/>
            <a:ln w="22225">
              <a:solidFill>
                <a:srgbClr val="FF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fr-FR" altLang="fr-FR" sz="1800">
                <a:solidFill>
                  <a:schemeClr val="tx1"/>
                </a:solidFill>
                <a:latin typeface="Arial" charset="0"/>
              </a:endParaRPr>
            </a:p>
          </p:txBody>
        </p:sp>
        <p:sp>
          <p:nvSpPr>
            <p:cNvPr id="7" name="Text Box 7"/>
            <p:cNvSpPr txBox="1">
              <a:spLocks noChangeArrowheads="1"/>
            </p:cNvSpPr>
            <p:nvPr/>
          </p:nvSpPr>
          <p:spPr bwMode="auto">
            <a:xfrm>
              <a:off x="1927" y="1933"/>
              <a:ext cx="927" cy="34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
                  <a:srgbClr val="000000"/>
                </a:buClr>
                <a:buFont typeface="Times New Roman" pitchFamily="18" charset="0"/>
                <a:buNone/>
              </a:pPr>
              <a:r>
                <a:rPr lang="fr-FR" altLang="fr-FR" sz="1600" dirty="0">
                  <a:solidFill>
                    <a:srgbClr val="FF0000"/>
                  </a:solidFill>
                  <a:latin typeface="Arial" charset="0"/>
                  <a:ea typeface="Arial Unicode MS" pitchFamily="34" charset="-128"/>
                  <a:cs typeface="Arial Unicode MS" pitchFamily="34" charset="-128"/>
                </a:rPr>
                <a:t>Phase 1</a:t>
              </a:r>
            </a:p>
          </p:txBody>
        </p:sp>
      </p:grpSp>
    </p:spTree>
    <p:extLst>
      <p:ext uri="{BB962C8B-B14F-4D97-AF65-F5344CB8AC3E}">
        <p14:creationId xmlns:p14="http://schemas.microsoft.com/office/powerpoint/2010/main" val="7149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ADS-B Schedule : 2019 and </a:t>
            </a:r>
            <a:r>
              <a:rPr lang="fr-FR" b="1" dirty="0" err="1"/>
              <a:t>later</a:t>
            </a:r>
            <a:endParaRPr lang="fr-FR" b="1" dirty="0"/>
          </a:p>
        </p:txBody>
      </p:sp>
      <p:sp>
        <p:nvSpPr>
          <p:cNvPr id="3" name="Espace réservé du contenu 2"/>
          <p:cNvSpPr>
            <a:spLocks noGrp="1"/>
          </p:cNvSpPr>
          <p:nvPr>
            <p:ph idx="1"/>
          </p:nvPr>
        </p:nvSpPr>
        <p:spPr>
          <a:xfrm>
            <a:off x="971600" y="1340768"/>
            <a:ext cx="7416824" cy="4785395"/>
          </a:xfrm>
        </p:spPr>
        <p:txBody>
          <a:bodyPr>
            <a:normAutofit/>
          </a:bodyPr>
          <a:lstStyle/>
          <a:p>
            <a:pPr marL="457200" indent="-457200">
              <a:buFont typeface="Arial" panose="020B0604020202020204" pitchFamily="34" charset="0"/>
              <a:buChar char="•"/>
            </a:pPr>
            <a:r>
              <a:rPr lang="en-US" sz="2400" dirty="0"/>
              <a:t>July 2019 : Tier 1 implementation</a:t>
            </a:r>
          </a:p>
          <a:p>
            <a:pPr marL="457200" indent="-457200">
              <a:buFont typeface="Arial" panose="020B0604020202020204" pitchFamily="34" charset="0"/>
              <a:buChar char="•"/>
            </a:pPr>
            <a:r>
              <a:rPr lang="en-US" sz="2400" dirty="0"/>
              <a:t>Year 2019 :  installation of 7 more ADS-B stations coupled with </a:t>
            </a:r>
            <a:r>
              <a:rPr lang="en-US" sz="2400" dirty="0">
                <a:solidFill>
                  <a:schemeClr val="accent3"/>
                </a:solidFill>
              </a:rPr>
              <a:t>VHF extension </a:t>
            </a:r>
            <a:r>
              <a:rPr lang="en-US" sz="2400" dirty="0"/>
              <a:t>on phase 2</a:t>
            </a:r>
          </a:p>
          <a:p>
            <a:pPr marL="457200" indent="-457200">
              <a:buFont typeface="Arial" panose="020B0604020202020204" pitchFamily="34" charset="0"/>
              <a:buChar char="•"/>
            </a:pPr>
            <a:r>
              <a:rPr lang="en-US" sz="2400" dirty="0"/>
              <a:t>End 2019 : implementation of Tier 3</a:t>
            </a:r>
          </a:p>
          <a:p>
            <a:pPr marL="457200" indent="-457200">
              <a:buFont typeface="Arial" panose="020B0604020202020204" pitchFamily="34" charset="0"/>
              <a:buChar char="•"/>
            </a:pPr>
            <a:r>
              <a:rPr lang="en-US" sz="2400" dirty="0"/>
              <a:t>Mid 2020 : Tier 1 everywhere</a:t>
            </a:r>
          </a:p>
          <a:p>
            <a:pPr marL="457200" indent="-457200">
              <a:buFont typeface="Arial" panose="020B0604020202020204" pitchFamily="34" charset="0"/>
              <a:buChar char="•"/>
            </a:pPr>
            <a:r>
              <a:rPr lang="en-US" sz="2400" dirty="0"/>
              <a:t>2024 : expected radar decommissioning</a:t>
            </a:r>
          </a:p>
        </p:txBody>
      </p:sp>
    </p:spTree>
    <p:extLst>
      <p:ext uri="{BB962C8B-B14F-4D97-AF65-F5344CB8AC3E}">
        <p14:creationId xmlns:p14="http://schemas.microsoft.com/office/powerpoint/2010/main" val="68267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a:t>Tahiti FIR ADS-B regulation</a:t>
            </a:r>
            <a:endParaRPr lang="fr-FR" dirty="0"/>
          </a:p>
        </p:txBody>
      </p:sp>
      <p:sp>
        <p:nvSpPr>
          <p:cNvPr id="3" name="Espace réservé du contenu 2"/>
          <p:cNvSpPr>
            <a:spLocks noGrp="1"/>
          </p:cNvSpPr>
          <p:nvPr>
            <p:ph idx="1"/>
          </p:nvPr>
        </p:nvSpPr>
        <p:spPr>
          <a:xfrm>
            <a:off x="827584" y="1052736"/>
            <a:ext cx="7848872" cy="3888432"/>
          </a:xfrm>
        </p:spPr>
        <p:txBody>
          <a:bodyPr>
            <a:normAutofit/>
          </a:bodyPr>
          <a:lstStyle/>
          <a:p>
            <a:pPr marL="0" indent="0"/>
            <a:r>
              <a:rPr lang="en-US" sz="2000" dirty="0"/>
              <a:t>ADS-B equipage mandate order published in the official journal of the French Republic in Oct 2017 :</a:t>
            </a:r>
          </a:p>
          <a:p>
            <a:pPr>
              <a:buFont typeface="Arial" panose="020B0604020202020204" pitchFamily="34" charset="0"/>
              <a:buChar char="•"/>
            </a:pPr>
            <a:r>
              <a:rPr lang="en-US" sz="2000" dirty="0"/>
              <a:t>1st January 2019: DO260 and above mandatory above FL195 – all aircraft</a:t>
            </a:r>
          </a:p>
          <a:p>
            <a:pPr>
              <a:buFont typeface="Arial" panose="020B0604020202020204" pitchFamily="34" charset="0"/>
              <a:buChar char="•"/>
            </a:pPr>
            <a:r>
              <a:rPr lang="en-US" sz="2000" dirty="0"/>
              <a:t>1st January 2022 : DO260 and above mandatory in Tahiti FIR – all aircraft – IFR- VFR – GA</a:t>
            </a:r>
          </a:p>
          <a:p>
            <a:pPr>
              <a:buFont typeface="Arial" panose="020B0604020202020204" pitchFamily="34" charset="0"/>
              <a:buChar char="•"/>
            </a:pPr>
            <a:r>
              <a:rPr lang="en-US" sz="2000" dirty="0"/>
              <a:t>Doc 7030 : no ADS-B certification = no ADS-B transmission:</a:t>
            </a:r>
          </a:p>
          <a:p>
            <a:pPr>
              <a:buFont typeface="Arial" panose="020B0604020202020204" pitchFamily="34" charset="0"/>
              <a:buChar char="•"/>
            </a:pPr>
            <a:r>
              <a:rPr lang="en-US" sz="2000" dirty="0"/>
              <a:t>Tahiti FIR asked to BKK regional office to be registered in §5.5 of PAC chapter – validated in 2017 (APANPIRG)</a:t>
            </a:r>
          </a:p>
          <a:p>
            <a:pPr>
              <a:buFont typeface="Arial" panose="020B0604020202020204" pitchFamily="34" charset="0"/>
              <a:buChar char="•"/>
            </a:pPr>
            <a:r>
              <a:rPr lang="en-US" sz="2000" dirty="0"/>
              <a:t>Integrated in the AIP PAC in December 2017</a:t>
            </a:r>
          </a:p>
        </p:txBody>
      </p:sp>
    </p:spTree>
    <p:extLst>
      <p:ext uri="{BB962C8B-B14F-4D97-AF65-F5344CB8AC3E}">
        <p14:creationId xmlns:p14="http://schemas.microsoft.com/office/powerpoint/2010/main" val="284894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ADS- B Communication</a:t>
            </a:r>
          </a:p>
        </p:txBody>
      </p:sp>
      <p:sp>
        <p:nvSpPr>
          <p:cNvPr id="3" name="Espace réservé du contenu 2"/>
          <p:cNvSpPr>
            <a:spLocks noGrp="1"/>
          </p:cNvSpPr>
          <p:nvPr>
            <p:ph idx="1"/>
          </p:nvPr>
        </p:nvSpPr>
        <p:spPr>
          <a:xfrm>
            <a:off x="827584" y="2420888"/>
            <a:ext cx="7560840" cy="3888432"/>
          </a:xfrm>
        </p:spPr>
        <p:txBody>
          <a:bodyPr/>
          <a:lstStyle/>
          <a:p>
            <a:endParaRPr lang="fr-FR" dirty="0"/>
          </a:p>
          <a:p>
            <a:pPr marL="0" indent="0">
              <a:buNone/>
            </a:pPr>
            <a:endParaRPr lang="fr-FR" dirty="0"/>
          </a:p>
        </p:txBody>
      </p:sp>
      <p:sp>
        <p:nvSpPr>
          <p:cNvPr id="5" name="Rectangle 4"/>
          <p:cNvSpPr/>
          <p:nvPr/>
        </p:nvSpPr>
        <p:spPr>
          <a:xfrm>
            <a:off x="1043609" y="1340769"/>
            <a:ext cx="3384376" cy="1200329"/>
          </a:xfrm>
          <a:prstGeom prst="rect">
            <a:avLst/>
          </a:prstGeom>
        </p:spPr>
        <p:txBody>
          <a:bodyPr wrap="square">
            <a:spAutoFit/>
          </a:bodyPr>
          <a:lstStyle/>
          <a:p>
            <a:pPr marL="285750" indent="-285750">
              <a:buFont typeface="Arial" panose="020B0604020202020204" pitchFamily="34" charset="0"/>
              <a:buChar char="•"/>
            </a:pPr>
            <a:r>
              <a:rPr lang="fr-FR" sz="2400" dirty="0" err="1"/>
              <a:t>Trimestrial</a:t>
            </a:r>
            <a:r>
              <a:rPr lang="fr-FR" sz="2400" dirty="0"/>
              <a:t> newsletter in french/</a:t>
            </a:r>
            <a:r>
              <a:rPr lang="fr-FR" sz="2400" dirty="0" err="1"/>
              <a:t>english</a:t>
            </a:r>
            <a:endParaRPr lang="fr-FR" sz="2400" dirty="0"/>
          </a:p>
          <a:p>
            <a:pPr marL="285750" indent="-285750">
              <a:buFont typeface="Arial" panose="020B0604020202020204" pitchFamily="34" charset="0"/>
              <a:buChar char="•"/>
            </a:pPr>
            <a:r>
              <a:rPr lang="fr-FR" sz="2400" dirty="0"/>
              <a:t>Target : </a:t>
            </a:r>
            <a:r>
              <a:rPr lang="fr-FR" sz="2400" dirty="0" err="1"/>
              <a:t>airspace</a:t>
            </a:r>
            <a:r>
              <a:rPr lang="fr-FR" sz="2400" dirty="0"/>
              <a:t> </a:t>
            </a:r>
            <a:r>
              <a:rPr lang="fr-FR" sz="2400" dirty="0" err="1"/>
              <a:t>users</a:t>
            </a:r>
            <a:endParaRPr lang="fr-FR"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124744"/>
            <a:ext cx="3672408" cy="522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97" y="2996952"/>
            <a:ext cx="357552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03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DARP Project</a:t>
            </a:r>
          </a:p>
        </p:txBody>
      </p:sp>
      <p:sp>
        <p:nvSpPr>
          <p:cNvPr id="3" name="Espace réservé du contenu 2"/>
          <p:cNvSpPr>
            <a:spLocks noGrp="1"/>
          </p:cNvSpPr>
          <p:nvPr>
            <p:ph idx="1"/>
          </p:nvPr>
        </p:nvSpPr>
        <p:spPr>
          <a:xfrm>
            <a:off x="827584" y="1628800"/>
            <a:ext cx="7560840" cy="4824536"/>
          </a:xfrm>
        </p:spPr>
        <p:txBody>
          <a:bodyPr>
            <a:normAutofit/>
          </a:bodyPr>
          <a:lstStyle/>
          <a:p>
            <a:pPr>
              <a:buFont typeface="Arial" panose="020B0604020202020204" pitchFamily="34" charset="0"/>
              <a:buChar char="•"/>
            </a:pPr>
            <a:r>
              <a:rPr lang="fr-FR" sz="2400" dirty="0" err="1"/>
              <a:t>Experimental</a:t>
            </a:r>
            <a:r>
              <a:rPr lang="fr-FR" sz="2400" dirty="0"/>
              <a:t> </a:t>
            </a:r>
            <a:r>
              <a:rPr lang="fr-FR" sz="2400" dirty="0" err="1"/>
              <a:t>operational</a:t>
            </a:r>
            <a:r>
              <a:rPr lang="fr-FR" sz="2400" dirty="0"/>
              <a:t> phase 1 </a:t>
            </a:r>
            <a:r>
              <a:rPr lang="fr-FR" sz="2400" dirty="0" err="1"/>
              <a:t>from</a:t>
            </a:r>
            <a:r>
              <a:rPr lang="fr-FR" sz="2400" dirty="0"/>
              <a:t> 1st of </a:t>
            </a:r>
            <a:r>
              <a:rPr lang="fr-FR" sz="2400" dirty="0" err="1"/>
              <a:t>June</a:t>
            </a:r>
            <a:r>
              <a:rPr lang="fr-FR" sz="2400" dirty="0"/>
              <a:t> to 31th August 2016</a:t>
            </a:r>
          </a:p>
          <a:p>
            <a:pPr>
              <a:buFont typeface="Arial" panose="020B0604020202020204" pitchFamily="34" charset="0"/>
              <a:buChar char="•"/>
            </a:pPr>
            <a:r>
              <a:rPr lang="fr-FR" sz="2400" dirty="0" err="1"/>
              <a:t>Malfunction</a:t>
            </a:r>
            <a:r>
              <a:rPr lang="fr-FR" sz="2400" dirty="0"/>
              <a:t> </a:t>
            </a:r>
            <a:r>
              <a:rPr lang="fr-FR" sz="2400" dirty="0" err="1"/>
              <a:t>identified</a:t>
            </a:r>
            <a:r>
              <a:rPr lang="fr-FR" sz="2400" dirty="0"/>
              <a:t> and </a:t>
            </a:r>
            <a:r>
              <a:rPr lang="fr-FR" sz="2400" dirty="0" err="1"/>
              <a:t>solved</a:t>
            </a:r>
            <a:r>
              <a:rPr lang="fr-FR" sz="2400" dirty="0"/>
              <a:t> on March 2017 </a:t>
            </a:r>
            <a:r>
              <a:rPr lang="fr-FR" sz="2400" dirty="0" err="1"/>
              <a:t>with</a:t>
            </a:r>
            <a:r>
              <a:rPr lang="fr-FR" sz="2400" dirty="0"/>
              <a:t> a software upgrade</a:t>
            </a:r>
          </a:p>
          <a:p>
            <a:pPr>
              <a:buFont typeface="Arial" panose="020B0604020202020204" pitchFamily="34" charset="0"/>
              <a:buChar char="•"/>
            </a:pPr>
            <a:r>
              <a:rPr lang="fr-FR" sz="2400" dirty="0"/>
              <a:t>New </a:t>
            </a:r>
            <a:r>
              <a:rPr lang="fr-FR" sz="2400" dirty="0" err="1"/>
              <a:t>experimental</a:t>
            </a:r>
            <a:r>
              <a:rPr lang="fr-FR" sz="2400" dirty="0"/>
              <a:t> phase </a:t>
            </a:r>
            <a:r>
              <a:rPr lang="fr-FR" sz="2400" dirty="0" err="1"/>
              <a:t>until</a:t>
            </a:r>
            <a:r>
              <a:rPr lang="fr-FR" sz="2400" dirty="0"/>
              <a:t> </a:t>
            </a:r>
            <a:r>
              <a:rPr lang="fr-FR" sz="2400" dirty="0" err="1"/>
              <a:t>June</a:t>
            </a:r>
            <a:r>
              <a:rPr lang="fr-FR" sz="2400" dirty="0"/>
              <a:t> 2018 due to a </a:t>
            </a:r>
            <a:r>
              <a:rPr lang="fr-FR" sz="2400" dirty="0" err="1"/>
              <a:t>too</a:t>
            </a:r>
            <a:r>
              <a:rPr lang="fr-FR" sz="2400" dirty="0"/>
              <a:t> </a:t>
            </a:r>
            <a:r>
              <a:rPr lang="fr-FR" sz="2400" dirty="0" err="1"/>
              <a:t>small</a:t>
            </a:r>
            <a:r>
              <a:rPr lang="fr-FR" sz="2400" dirty="0"/>
              <a:t> </a:t>
            </a:r>
            <a:r>
              <a:rPr lang="fr-FR" sz="2400" dirty="0" err="1"/>
              <a:t>sample</a:t>
            </a:r>
            <a:r>
              <a:rPr lang="fr-FR" sz="2400" dirty="0"/>
              <a:t> size.</a:t>
            </a:r>
          </a:p>
          <a:p>
            <a:pPr>
              <a:buFont typeface="Arial" panose="020B0604020202020204" pitchFamily="34" charset="0"/>
              <a:buChar char="•"/>
            </a:pPr>
            <a:r>
              <a:rPr lang="fr-FR" sz="2400" dirty="0"/>
              <a:t>Option: </a:t>
            </a:r>
            <a:r>
              <a:rPr lang="fr-FR" sz="2400" dirty="0" err="1"/>
              <a:t>expanding</a:t>
            </a:r>
            <a:r>
              <a:rPr lang="fr-FR" sz="2400" dirty="0"/>
              <a:t> the </a:t>
            </a:r>
            <a:r>
              <a:rPr lang="fr-FR" sz="2400" dirty="0" err="1"/>
              <a:t>sample</a:t>
            </a:r>
            <a:r>
              <a:rPr lang="fr-FR" sz="2400" dirty="0"/>
              <a:t>?</a:t>
            </a:r>
          </a:p>
          <a:p>
            <a:endParaRPr lang="fr-FR" dirty="0"/>
          </a:p>
        </p:txBody>
      </p:sp>
    </p:spTree>
    <p:extLst>
      <p:ext uri="{BB962C8B-B14F-4D97-AF65-F5344CB8AC3E}">
        <p14:creationId xmlns:p14="http://schemas.microsoft.com/office/powerpoint/2010/main" val="3007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Tahiti FIR = a </a:t>
            </a:r>
            <a:r>
              <a:rPr lang="fr-FR" dirty="0" err="1"/>
              <a:t>connected</a:t>
            </a:r>
            <a:r>
              <a:rPr lang="fr-FR" dirty="0"/>
              <a:t> </a:t>
            </a:r>
            <a:r>
              <a:rPr lang="fr-FR" dirty="0" err="1"/>
              <a:t>airspace</a:t>
            </a:r>
            <a:endParaRPr lang="fr-FR" dirty="0"/>
          </a:p>
        </p:txBody>
      </p:sp>
      <p:sp>
        <p:nvSpPr>
          <p:cNvPr id="3" name="Espace réservé du contenu 2"/>
          <p:cNvSpPr>
            <a:spLocks noGrp="1"/>
          </p:cNvSpPr>
          <p:nvPr>
            <p:ph idx="1"/>
          </p:nvPr>
        </p:nvSpPr>
        <p:spPr>
          <a:xfrm>
            <a:off x="822960" y="1412776"/>
            <a:ext cx="7520940" cy="3267701"/>
          </a:xfrm>
        </p:spPr>
        <p:txBody>
          <a:bodyPr>
            <a:normAutofit lnSpcReduction="10000"/>
          </a:bodyPr>
          <a:lstStyle/>
          <a:p>
            <a:pPr algn="just"/>
            <a:r>
              <a:rPr lang="en-US" dirty="0"/>
              <a:t>       </a:t>
            </a:r>
            <a:r>
              <a:rPr lang="en-US" sz="2000" dirty="0"/>
              <a:t>As previously announced during ISPACG meetings, the TAHITI FIR is responding positively at the request made by major South Pacific airlines to stop "SELCAL CHECK" when entering TAHITI oceanic airspace on DATALINK environment.</a:t>
            </a:r>
          </a:p>
          <a:p>
            <a:r>
              <a:rPr lang="en-US" sz="2000" dirty="0"/>
              <a:t>     Crossing FIR Boundary, TAHITI requests voice communication instructions as follows</a:t>
            </a:r>
            <a:r>
              <a:rPr lang="en-US" sz="1800" dirty="0"/>
              <a:t>:</a:t>
            </a:r>
          </a:p>
          <a:p>
            <a:endParaRPr lang="en-US" sz="1800" dirty="0"/>
          </a:p>
          <a:p>
            <a:pPr algn="ctr"/>
            <a:r>
              <a:rPr lang="en-US" dirty="0"/>
              <a:t>                           </a:t>
            </a:r>
            <a:r>
              <a:rPr lang="en-US" dirty="0">
                <a:solidFill>
                  <a:schemeClr val="accent3"/>
                </a:solidFill>
              </a:rPr>
              <a:t>'MONITOR NTTT CENTER + FREQUENCY'</a:t>
            </a:r>
          </a:p>
          <a:p>
            <a:pPr marL="0" indent="0" algn="ctr">
              <a:buNone/>
            </a:pPr>
            <a:r>
              <a:rPr lang="en-US" dirty="0">
                <a:solidFill>
                  <a:schemeClr val="accent3"/>
                </a:solidFill>
              </a:rPr>
              <a:t>                              AND ONE CPDLC POSITION REPORT.</a:t>
            </a:r>
          </a:p>
          <a:p>
            <a:pPr marL="0" indent="0" algn="ctr">
              <a:buNone/>
            </a:pPr>
            <a:r>
              <a:rPr lang="fr-FR" dirty="0">
                <a:solidFill>
                  <a:schemeClr val="accent3"/>
                </a:solidFill>
              </a:rPr>
              <a:t>                                      AIP PAC-P, PART ENR 1.8.3</a:t>
            </a:r>
            <a:endParaRPr lang="en-US" dirty="0">
              <a:solidFill>
                <a:schemeClr val="accent3"/>
              </a:solidFill>
            </a:endParaRPr>
          </a:p>
        </p:txBody>
      </p:sp>
    </p:spTree>
    <p:extLst>
      <p:ext uri="{BB962C8B-B14F-4D97-AF65-F5344CB8AC3E}">
        <p14:creationId xmlns:p14="http://schemas.microsoft.com/office/powerpoint/2010/main" val="8096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Tahiti FIR = a connected airspace</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08720"/>
            <a:ext cx="30527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43608" y="889844"/>
            <a:ext cx="3744416" cy="3539430"/>
          </a:xfrm>
          <a:prstGeom prst="rect">
            <a:avLst/>
          </a:prstGeom>
        </p:spPr>
        <p:txBody>
          <a:bodyPr wrap="square">
            <a:spAutoFit/>
          </a:bodyPr>
          <a:lstStyle/>
          <a:p>
            <a:r>
              <a:rPr lang="en-US" sz="1400" b="1" dirty="0"/>
              <a:t>According to AP010/18 State letter from ICAO Bangkok Office, the PBCS Implementation Strategy is clarified.</a:t>
            </a:r>
          </a:p>
          <a:p>
            <a:r>
              <a:rPr lang="en-US" sz="1400" b="1" dirty="0"/>
              <a:t>From 29 March 2018, SEAC PF in FIR TAHITI Oceanic Airspace provides reduced separations (50Nm longitudinal)  for eligible aircrafts as: </a:t>
            </a:r>
          </a:p>
          <a:p>
            <a:r>
              <a:rPr lang="en-US" sz="1400" b="1" dirty="0"/>
              <a:t>1. PBCS information via AIP/AIC is edited </a:t>
            </a:r>
          </a:p>
          <a:p>
            <a:r>
              <a:rPr lang="en-US" sz="1400" b="1" dirty="0"/>
              <a:t>2. No PBCS-exclusionary airspace is implemented</a:t>
            </a:r>
          </a:p>
          <a:p>
            <a:r>
              <a:rPr lang="en-US" sz="1400" b="1" dirty="0"/>
              <a:t>3. 50Nm/50Nm existed before  10 November 2016 (in fact 03 May 2012)</a:t>
            </a:r>
          </a:p>
          <a:p>
            <a:r>
              <a:rPr lang="en-US" sz="1400" b="1" dirty="0"/>
              <a:t>4. PBCS monitoring is in place</a:t>
            </a:r>
          </a:p>
          <a:p>
            <a:r>
              <a:rPr lang="en-US" sz="1400" b="1" dirty="0"/>
              <a:t>5. The capability to apply performance base horizontal separation using PBCS designators in FPL is implemented as soon as practically possible.</a:t>
            </a:r>
          </a:p>
        </p:txBody>
      </p:sp>
    </p:spTree>
    <p:extLst>
      <p:ext uri="{BB962C8B-B14F-4D97-AF65-F5344CB8AC3E}">
        <p14:creationId xmlns:p14="http://schemas.microsoft.com/office/powerpoint/2010/main" val="10064906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656</TotalTime>
  <Words>525</Words>
  <Application>Microsoft Office PowerPoint</Application>
  <PresentationFormat>On-screen Show (4:3)</PresentationFormat>
  <Paragraphs>69</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Franklin Gothic Book</vt:lpstr>
      <vt:lpstr>Franklin Gothic Medium</vt:lpstr>
      <vt:lpstr>Tahoma</vt:lpstr>
      <vt:lpstr>Times New Roman</vt:lpstr>
      <vt:lpstr>Wingdings</vt:lpstr>
      <vt:lpstr>Angles</vt:lpstr>
      <vt:lpstr> SEAC PF Tahiti FIR</vt:lpstr>
      <vt:lpstr>News from SEAC PF</vt:lpstr>
      <vt:lpstr>ADS-B Schedule</vt:lpstr>
      <vt:lpstr>ADS-B Schedule : 2019 and later</vt:lpstr>
      <vt:lpstr>Tahiti FIR ADS-B regulation</vt:lpstr>
      <vt:lpstr>ADS- B Communication</vt:lpstr>
      <vt:lpstr>DARP Project</vt:lpstr>
      <vt:lpstr>Tahiti FIR = a connected airspace</vt:lpstr>
      <vt:lpstr>Tahiti FIR = a connected airspace</vt:lpstr>
      <vt:lpstr>New TRANS-PACIFIC services: seasonal or not…</vt:lpstr>
      <vt:lpstr>NO FIR ISSUE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Eurocat-X</dc:title>
  <dc:creator>SEACPF</dc:creator>
  <cp:lastModifiedBy>Backscheider, Richard A (FAA)</cp:lastModifiedBy>
  <cp:revision>87</cp:revision>
  <dcterms:created xsi:type="dcterms:W3CDTF">2016-09-29T19:07:13Z</dcterms:created>
  <dcterms:modified xsi:type="dcterms:W3CDTF">2025-07-02T12:01:22Z</dcterms:modified>
</cp:coreProperties>
</file>