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00" r:id="rId2"/>
    <p:sldId id="301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4" r:id="rId11"/>
    <p:sldId id="302" r:id="rId12"/>
    <p:sldId id="315" r:id="rId13"/>
    <p:sldId id="313" r:id="rId14"/>
    <p:sldId id="310" r:id="rId15"/>
    <p:sldId id="311" r:id="rId16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AFE9"/>
    <a:srgbClr val="486FEA"/>
    <a:srgbClr val="336699"/>
    <a:srgbClr val="3366CC"/>
    <a:srgbClr val="0099CC"/>
    <a:srgbClr val="6699FF"/>
    <a:srgbClr val="FF00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48" autoAdjust="0"/>
    <p:restoredTop sz="94624" autoAdjust="0"/>
  </p:normalViewPr>
  <p:slideViewPr>
    <p:cSldViewPr snapToGrid="0">
      <p:cViewPr varScale="1">
        <p:scale>
          <a:sx n="47" d="100"/>
          <a:sy n="47" d="100"/>
        </p:scale>
        <p:origin x="758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t" anchorCtr="0" compatLnSpc="1">
            <a:prstTxWarp prst="textNoShape">
              <a:avLst/>
            </a:prstTxWarp>
          </a:bodyPr>
          <a:lstStyle>
            <a:lvl1pPr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t" anchorCtr="0" compatLnSpc="1">
            <a:prstTxWarp prst="textNoShape">
              <a:avLst/>
            </a:prstTxWarp>
          </a:bodyPr>
          <a:lstStyle>
            <a:lvl1pPr algn="r"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b" anchorCtr="0" compatLnSpc="1">
            <a:prstTxWarp prst="textNoShape">
              <a:avLst/>
            </a:prstTxWarp>
          </a:bodyPr>
          <a:lstStyle>
            <a:lvl1pPr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Sept 2013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111B24C0-D508-45F0-8DFE-AF6B14659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21747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t" anchorCtr="0" compatLnSpc="1">
            <a:prstTxWarp prst="textNoShape">
              <a:avLst/>
            </a:prstTxWarp>
          </a:bodyPr>
          <a:lstStyle>
            <a:lvl1pPr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t" anchorCtr="0" compatLnSpc="1">
            <a:prstTxWarp prst="textNoShape">
              <a:avLst/>
            </a:prstTxWarp>
          </a:bodyPr>
          <a:lstStyle>
            <a:lvl1pPr algn="r"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8500"/>
            <a:ext cx="62039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2775"/>
            <a:ext cx="561975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b" anchorCtr="0" compatLnSpc="1">
            <a:prstTxWarp prst="textNoShape">
              <a:avLst/>
            </a:prstTxWarp>
          </a:bodyPr>
          <a:lstStyle>
            <a:lvl1pPr defTabSz="915278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Sept 2013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4" tIns="45787" rIns="91574" bIns="457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5B677F4E-692D-463C-9ED8-29979B290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6754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428752" y="4224297"/>
            <a:ext cx="9300633" cy="601703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524211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51970" y="1955801"/>
            <a:ext cx="7712881" cy="1603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D0705A-640D-43FC-8468-7262436EF9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07335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4584" y="584200"/>
            <a:ext cx="1412694" cy="297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6752" y="584200"/>
            <a:ext cx="2874633" cy="297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60FD08-B54C-450C-ADB9-E8C585DD7C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9212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1" y="1955801"/>
            <a:ext cx="9055100" cy="2062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AA4086-DC86-4062-83D2-ECEFD548BA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26850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5232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22179"/>
            <a:ext cx="10363200" cy="38472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CB87E6-21A2-485D-96DD-2F3596BBE8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41011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09751" y="1955801"/>
            <a:ext cx="4425949" cy="25514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8901" y="1955801"/>
            <a:ext cx="4425951" cy="25514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819A10-5B8A-4AFC-A90E-A4B8BEEC0B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90430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46740"/>
            <a:ext cx="10972800" cy="47089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31677"/>
            <a:ext cx="5386917" cy="44319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8758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31677"/>
            <a:ext cx="5389033" cy="44319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8758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DF0F7D-BD37-4183-ACA4-2C3655724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5112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3FDF3D-8B6E-4AFD-9567-25AC471AF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01873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1765CF-74DC-4D46-B6CF-D4F7A9D5E7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66512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73490"/>
            <a:ext cx="4011084" cy="26161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4468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2970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4A81BF-D633-41DE-9DB0-8A07EC71E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915704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105728"/>
            <a:ext cx="7315200" cy="26161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60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2970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DBF962-87FF-45DD-8079-78758C599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39005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1606551" y="1087438"/>
            <a:ext cx="10187516" cy="0"/>
          </a:xfrm>
          <a:prstGeom prst="line">
            <a:avLst/>
          </a:prstGeom>
          <a:noFill/>
          <a:ln w="28575">
            <a:solidFill>
              <a:srgbClr val="C1DBE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47334" y="584201"/>
            <a:ext cx="965411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09751" y="1955801"/>
            <a:ext cx="90551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 Master text styles</a:t>
            </a:r>
          </a:p>
          <a:p>
            <a:pPr lvl="3"/>
            <a:r>
              <a:rPr lang="en-US"/>
              <a:t>Click to edit Master text styles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31351" y="6642100"/>
            <a:ext cx="25400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10D1C902-03EE-4D37-9853-7874AFFB127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0" y="6597650"/>
            <a:ext cx="247226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b="0">
                <a:solidFill>
                  <a:schemeClr val="bg1"/>
                </a:solidFill>
                <a:latin typeface="Arial" charset="0"/>
              </a:rPr>
              <a:t>The Boeing Company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1606551" y="1087438"/>
            <a:ext cx="10187516" cy="0"/>
          </a:xfrm>
          <a:prstGeom prst="line">
            <a:avLst/>
          </a:prstGeom>
          <a:noFill/>
          <a:ln w="28575">
            <a:solidFill>
              <a:srgbClr val="C1DBE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transition spd="med"/>
  <p:hf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166688" indent="-166688" algn="l" defTabSz="1309688" rtl="0" eaLnBrk="0" fontAlgn="base" hangingPunct="0">
        <a:lnSpc>
          <a:spcPct val="95000"/>
        </a:lnSpc>
        <a:spcBef>
          <a:spcPct val="30000"/>
        </a:spcBef>
        <a:spcAft>
          <a:spcPct val="30000"/>
        </a:spcAft>
        <a:buClr>
          <a:srgbClr val="C1DBE9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398463" indent="-217488" algn="l" defTabSz="1309688" rtl="0" eaLnBrk="0" fontAlgn="base" hangingPunct="0">
        <a:lnSpc>
          <a:spcPct val="95000"/>
        </a:lnSpc>
        <a:spcBef>
          <a:spcPct val="0"/>
        </a:spcBef>
        <a:spcAft>
          <a:spcPct val="30000"/>
        </a:spcAft>
        <a:buClr>
          <a:srgbClr val="C1DBE9"/>
        </a:buClr>
        <a:buChar char="–"/>
        <a:defRPr sz="2200">
          <a:solidFill>
            <a:schemeClr val="bg1"/>
          </a:solidFill>
          <a:latin typeface="+mn-lt"/>
        </a:defRPr>
      </a:lvl2pPr>
      <a:lvl3pPr marL="620713" indent="-211138" algn="l" defTabSz="1309688" rtl="0" eaLnBrk="0" fontAlgn="base" hangingPunct="0">
        <a:lnSpc>
          <a:spcPct val="95000"/>
        </a:lnSpc>
        <a:spcBef>
          <a:spcPct val="0"/>
        </a:spcBef>
        <a:spcAft>
          <a:spcPct val="30000"/>
        </a:spcAft>
        <a:buClr>
          <a:srgbClr val="C1DBE9"/>
        </a:buClr>
        <a:buChar char="–"/>
        <a:defRPr>
          <a:solidFill>
            <a:schemeClr val="bg1"/>
          </a:solidFill>
          <a:latin typeface="+mn-lt"/>
        </a:defRPr>
      </a:lvl3pPr>
      <a:lvl4pPr marL="846138" indent="-211138" algn="l" defTabSz="1309688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bg1"/>
          </a:solidFill>
          <a:latin typeface="+mn-lt"/>
        </a:defRPr>
      </a:lvl4pPr>
      <a:lvl5pPr marL="2057400" indent="-228600" algn="l" defTabSz="130968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5pPr>
      <a:lvl6pPr marL="2514600" indent="-228600" algn="l" defTabSz="130968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6pPr>
      <a:lvl7pPr marL="2971800" indent="-228600" algn="l" defTabSz="130968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7pPr>
      <a:lvl8pPr marL="3429000" indent="-228600" algn="l" defTabSz="130968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8pPr>
      <a:lvl9pPr marL="3886200" indent="-228600" algn="l" defTabSz="130968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1195" y="3059791"/>
            <a:ext cx="10109199" cy="337477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Performance Based Communication and Surveillance (PBCS) Requirements and Status</a:t>
            </a:r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r>
              <a:rPr lang="en-US" sz="2800" dirty="0"/>
              <a:t>April 9, 2018 </a:t>
            </a:r>
            <a:br>
              <a:rPr lang="en-US" sz="2800" dirty="0"/>
            </a:br>
            <a:r>
              <a:rPr lang="en-US" sz="2800" dirty="0"/>
              <a:t>Avionics Design Center</a:t>
            </a:r>
            <a:br>
              <a:rPr lang="en-US" sz="2800" dirty="0"/>
            </a:br>
            <a:r>
              <a:rPr lang="en-US" sz="2800" dirty="0"/>
              <a:t>Dung Nguyen - dung.q.nguyen@boeing.com</a:t>
            </a:r>
            <a:br>
              <a:rPr lang="en-US" sz="2400" dirty="0"/>
            </a:br>
            <a:endParaRPr lang="en-US" sz="18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4" y="580028"/>
            <a:ext cx="9654117" cy="470898"/>
          </a:xfrm>
        </p:spPr>
        <p:txBody>
          <a:bodyPr/>
          <a:lstStyle/>
          <a:p>
            <a:r>
              <a:rPr lang="en-US" dirty="0"/>
              <a:t>Next Steps for Failed Configurations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0478" y="1290322"/>
            <a:ext cx="8595013" cy="5369162"/>
          </a:xfrm>
        </p:spPr>
        <p:txBody>
          <a:bodyPr/>
          <a:lstStyle/>
          <a:p>
            <a:r>
              <a:rPr lang="en-US" sz="1800" dirty="0"/>
              <a:t>737NG/Max with HI CMU 965-0758-006</a:t>
            </a:r>
          </a:p>
          <a:p>
            <a:pPr lvl="1"/>
            <a:r>
              <a:rPr lang="en-US" sz="1800" dirty="0"/>
              <a:t>Upgrade FMC U14 with improved timing performance, 1Q2019</a:t>
            </a:r>
          </a:p>
          <a:p>
            <a:pPr lvl="1"/>
            <a:r>
              <a:rPr lang="en-US" sz="1800" dirty="0"/>
              <a:t>Upgrade HI CMU with improved timing performance, 1Q2019</a:t>
            </a:r>
          </a:p>
          <a:p>
            <a:r>
              <a:rPr lang="en-US" sz="1800" dirty="0"/>
              <a:t>747-400 with Legacy FMC</a:t>
            </a:r>
          </a:p>
          <a:p>
            <a:pPr lvl="1"/>
            <a:r>
              <a:rPr lang="en-US" sz="1800" dirty="0"/>
              <a:t>Not compliant due to lack of Latency Timer function </a:t>
            </a:r>
          </a:p>
          <a:p>
            <a:pPr lvl="1"/>
            <a:r>
              <a:rPr lang="en-US" sz="1800" dirty="0"/>
              <a:t>No plan to upgrade Legacy FMC</a:t>
            </a:r>
          </a:p>
          <a:p>
            <a:pPr lvl="1"/>
            <a:r>
              <a:rPr lang="en-US" sz="1800" dirty="0"/>
              <a:t>PBCS capability available with NG FMC upgrade </a:t>
            </a:r>
          </a:p>
          <a:p>
            <a:r>
              <a:rPr lang="en-US" sz="1800" dirty="0"/>
              <a:t>777 AIMS-1/AIMS-2</a:t>
            </a:r>
          </a:p>
          <a:p>
            <a:pPr lvl="1"/>
            <a:r>
              <a:rPr lang="en-US" sz="1800" dirty="0"/>
              <a:t>No plan to upgrade AIMS-1</a:t>
            </a:r>
          </a:p>
          <a:p>
            <a:pPr lvl="1"/>
            <a:r>
              <a:rPr lang="en-US" sz="1800" dirty="0"/>
              <a:t>PBCS capability available with AIMS-2 upgrade</a:t>
            </a:r>
          </a:p>
          <a:p>
            <a:pPr lvl="1"/>
            <a:r>
              <a:rPr lang="en-US" sz="1800" dirty="0"/>
              <a:t>AIMS-2 currently has PBCS operational approval via FAA’s Approval for Alternate Means of Compliance </a:t>
            </a:r>
          </a:p>
          <a:p>
            <a:pPr lvl="1"/>
            <a:r>
              <a:rPr lang="en-US" sz="1800" dirty="0"/>
              <a:t>AIMS-2 with BP17B will be certified with PBCS capability, 1Q2019</a:t>
            </a:r>
          </a:p>
          <a:p>
            <a:r>
              <a:rPr lang="en-US" sz="1800" dirty="0"/>
              <a:t>MD11 with RC CMU 822-1239-151</a:t>
            </a:r>
          </a:p>
          <a:p>
            <a:pPr lvl="1"/>
            <a:r>
              <a:rPr lang="en-US" sz="1800" dirty="0"/>
              <a:t>Plan to re-test in May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77506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4" y="109130"/>
            <a:ext cx="9654117" cy="941796"/>
          </a:xfrm>
        </p:spPr>
        <p:txBody>
          <a:bodyPr/>
          <a:lstStyle/>
          <a:p>
            <a:r>
              <a:rPr lang="en-US" dirty="0"/>
              <a:t>PBCS Global Requirements and </a:t>
            </a:r>
            <a:br>
              <a:rPr lang="en-US" dirty="0"/>
            </a:br>
            <a:r>
              <a:rPr lang="en-US" dirty="0"/>
              <a:t>Regional Implementation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1961" y="1246926"/>
            <a:ext cx="9055100" cy="4816703"/>
          </a:xfrm>
        </p:spPr>
        <p:txBody>
          <a:bodyPr/>
          <a:lstStyle/>
          <a:p>
            <a:pPr marL="166688" lvl="1" indent="-166688">
              <a:spcBef>
                <a:spcPct val="30000"/>
              </a:spcBef>
              <a:buFontTx/>
              <a:buChar char="•"/>
            </a:pPr>
            <a:r>
              <a:rPr lang="en-US" sz="2000" dirty="0"/>
              <a:t>June 2016 - North Atlantic Systems Planning Group (NAT SPG) set </a:t>
            </a:r>
            <a:r>
              <a:rPr lang="en-US" sz="2000" u="sng" dirty="0"/>
              <a:t>March 29, 2018</a:t>
            </a:r>
            <a:r>
              <a:rPr lang="en-US" sz="2000" dirty="0"/>
              <a:t> implementation date</a:t>
            </a:r>
          </a:p>
          <a:p>
            <a:pPr marL="166688" lvl="1" indent="-166688">
              <a:spcBef>
                <a:spcPct val="30000"/>
              </a:spcBef>
              <a:buFontTx/>
              <a:buChar char="•"/>
            </a:pPr>
            <a:r>
              <a:rPr lang="en-US" sz="2000" dirty="0"/>
              <a:t>Sept 2016 - Asia Pacific Air Navigation Planning and Implementation Regional Group (APANPIRG) set </a:t>
            </a:r>
            <a:r>
              <a:rPr lang="en-US" sz="2000" u="sng" dirty="0"/>
              <a:t>March 29, 2018</a:t>
            </a:r>
            <a:r>
              <a:rPr lang="en-US" sz="2000" dirty="0"/>
              <a:t> implementation date</a:t>
            </a:r>
          </a:p>
          <a:p>
            <a:r>
              <a:rPr lang="en-US" sz="2000" dirty="0"/>
              <a:t>November 2016 - ICAO Annex 6 (Operation of Aircraft) and Annex 11 (Air Traffic Services) and the Doc 4444 Procedures for Air Navigation Services (PANS-ATM) </a:t>
            </a:r>
          </a:p>
          <a:p>
            <a:r>
              <a:rPr lang="en-US" sz="2000" dirty="0"/>
              <a:t>February 2017 - Doc 10037, Global Operational Data Link (GOLD) Manual, Edition 1</a:t>
            </a:r>
          </a:p>
          <a:p>
            <a:r>
              <a:rPr lang="en-US" sz="2000" dirty="0"/>
              <a:t>June 2017 - Doc 9869, Performance-based Communication and Surveillance (PBCS) Manual, Edition 2</a:t>
            </a:r>
          </a:p>
          <a:p>
            <a:r>
              <a:rPr lang="en-US" sz="2000" dirty="0"/>
              <a:t>2017- Aeronautical Information Publication (AIP) from Canada (Jan), United Kingdom (Jun) and United States (Oct)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07640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Boeing PBCS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732" y="1356038"/>
            <a:ext cx="9929667" cy="4676665"/>
          </a:xfrm>
        </p:spPr>
        <p:txBody>
          <a:bodyPr/>
          <a:lstStyle/>
          <a:p>
            <a:r>
              <a:rPr lang="en-US" sz="1800" dirty="0"/>
              <a:t>Boeing PBCS effort has been communicated through Fleet Team Digest (FTD) </a:t>
            </a:r>
          </a:p>
          <a:p>
            <a:pPr lvl="1"/>
            <a:r>
              <a:rPr lang="en-US" sz="1800" dirty="0"/>
              <a:t>737-FTD-34-17001</a:t>
            </a:r>
          </a:p>
          <a:p>
            <a:pPr lvl="1"/>
            <a:r>
              <a:rPr lang="en-US" sz="1800" dirty="0"/>
              <a:t>737MAX-FTD-34-18001</a:t>
            </a:r>
          </a:p>
          <a:p>
            <a:pPr lvl="1"/>
            <a:r>
              <a:rPr lang="en-US" sz="1800" dirty="0"/>
              <a:t>747-FTD-34-17001</a:t>
            </a:r>
          </a:p>
          <a:p>
            <a:pPr lvl="1"/>
            <a:r>
              <a:rPr lang="en-US" sz="1800" dirty="0"/>
              <a:t>757-FTD-34-17002</a:t>
            </a:r>
          </a:p>
          <a:p>
            <a:pPr lvl="1"/>
            <a:r>
              <a:rPr lang="en-US" sz="1800" dirty="0"/>
              <a:t>767-FTD-34-17003</a:t>
            </a:r>
          </a:p>
          <a:p>
            <a:pPr lvl="1"/>
            <a:r>
              <a:rPr lang="en-US" sz="1800" dirty="0"/>
              <a:t>777-FTD-34-17001</a:t>
            </a:r>
          </a:p>
          <a:p>
            <a:r>
              <a:rPr lang="en-US" sz="1800" dirty="0"/>
              <a:t>Multiple Operator Message MOM-MOM-17-0176 (DEC2017) requested the Operators to provide their data link configurations for analysis to support PBCS Phase 2 Effort</a:t>
            </a:r>
          </a:p>
          <a:p>
            <a:r>
              <a:rPr lang="en-US" sz="1800" dirty="0"/>
              <a:t>MOM-MOM-18-0129 provides latest PBCS Phase 1 Results </a:t>
            </a:r>
          </a:p>
          <a:p>
            <a:r>
              <a:rPr lang="en-US" sz="1800" dirty="0"/>
              <a:t>777-FTD-34-17001 provides information on AIMS-1 and AIMS-2 PBCS issues</a:t>
            </a:r>
          </a:p>
          <a:p>
            <a:r>
              <a:rPr lang="en-US" sz="1800" dirty="0"/>
              <a:t>Boeing has begun to provide operators (who have asked) the updated MD-11, 737, 747 and 757/767 ATS </a:t>
            </a:r>
            <a:r>
              <a:rPr lang="en-US" sz="1800" dirty="0" err="1"/>
              <a:t>SR&amp;Os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88985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II Testing Configurations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842965"/>
              </p:ext>
            </p:extLst>
          </p:nvPr>
        </p:nvGraphicFramePr>
        <p:xfrm>
          <a:off x="1790164" y="1352282"/>
          <a:ext cx="8422782" cy="4583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5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5012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Model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FMC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CMU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lang="en-US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Status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737NG/MAX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U13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71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965-0758-002</a:t>
                      </a:r>
                    </a:p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Done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71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747-400/8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BP3.1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965-0758-002</a:t>
                      </a:r>
                    </a:p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Done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RC 822-0666-003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RC 822-1239-101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757/767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Peg 09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RC 822-1239-101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Done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MU-DLM-716C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RC 822-0666-003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MD11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923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RC 822-1239-101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60"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 965-0758-001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65" marR="40865" marT="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In-work</a:t>
                      </a:r>
                    </a:p>
                  </a:txBody>
                  <a:tcPr marL="40865" marR="4086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11392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Models Compliance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14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711345"/>
              </p:ext>
            </p:extLst>
          </p:nvPr>
        </p:nvGraphicFramePr>
        <p:xfrm>
          <a:off x="808382" y="1303891"/>
          <a:ext cx="10752684" cy="5097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8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0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Model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FMC Build</a:t>
                      </a:r>
                      <a:endParaRPr lang="en-US" b="0" dirty="0"/>
                    </a:p>
                  </a:txBody>
                  <a:tcPr marL="34440" marR="344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Compliance Status</a:t>
                      </a:r>
                    </a:p>
                  </a:txBody>
                  <a:tcPr marL="34440" marR="344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ATS SR&amp;O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update</a:t>
                      </a:r>
                    </a:p>
                  </a:txBody>
                  <a:tcPr marL="34440" marR="344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AFM update</a:t>
                      </a:r>
                    </a:p>
                  </a:txBody>
                  <a:tcPr marL="34440" marR="3444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737 NG/Max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U13/U12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 (with RC CMU -151)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737 NG/Max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U14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 1Q2019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 for EIS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5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747-400 w/ Legacy FMC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BP16A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(lack of Latency Timer)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03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747-400 w/ NG FMC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BP3.1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1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747-400 w/ NG FMC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BP4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1Q2019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 for EIS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87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747-8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BP3.1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747-8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BP4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1Q2019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Planned for EIS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757/767 w/ Peg I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Peg '09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5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757/767 w/ Peg II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BP1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2Q2018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 for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777 AIMS 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BP16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 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777 AIMS 2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BP17B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Planned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1Q2019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Planned for EIS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787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Already done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Already included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777X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Planned1Q2020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Planned for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Will be included at EIS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MD-11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923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Yes (with HI CMU -001)</a:t>
                      </a: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40" marR="3444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42016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40349" y="2992143"/>
            <a:ext cx="9055100" cy="1631216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/>
              <a:t>Question?</a:t>
            </a:r>
          </a:p>
          <a:p>
            <a:pPr marL="0" indent="0" algn="ctr">
              <a:buNone/>
            </a:pPr>
            <a:r>
              <a:rPr lang="en-US" sz="4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8073764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PBCS Concept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50" y="1308101"/>
            <a:ext cx="9645649" cy="3245504"/>
          </a:xfrm>
        </p:spPr>
        <p:txBody>
          <a:bodyPr/>
          <a:lstStyle/>
          <a:p>
            <a:r>
              <a:rPr lang="en-US" dirty="0"/>
              <a:t>Provides a framework for managing communication and surveillance performance in accordance with globally accepted Required Communication Performance (RCP) and Required Surveillance Performance (RSP) specifications</a:t>
            </a:r>
          </a:p>
          <a:p>
            <a:r>
              <a:rPr lang="en-US" dirty="0"/>
              <a:t>The RCP/RSP specifications provides the means to:</a:t>
            </a:r>
          </a:p>
          <a:p>
            <a:pPr lvl="1"/>
            <a:r>
              <a:rPr lang="en-US" dirty="0"/>
              <a:t>Initially qualify different sub-systems , i.e. Aircraft, Network and ATS Unit</a:t>
            </a:r>
          </a:p>
          <a:p>
            <a:pPr lvl="1"/>
            <a:r>
              <a:rPr lang="en-US" dirty="0"/>
              <a:t>Manage operational end-to-end system performance in continued operations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2132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4" y="109130"/>
            <a:ext cx="9654117" cy="941796"/>
          </a:xfrm>
        </p:spPr>
        <p:txBody>
          <a:bodyPr/>
          <a:lstStyle/>
          <a:p>
            <a:r>
              <a:rPr lang="en-US" dirty="0"/>
              <a:t>PBCS Approval Required for Horizontal Separation Minima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576" y="3835401"/>
            <a:ext cx="9055100" cy="1695849"/>
          </a:xfrm>
        </p:spPr>
        <p:txBody>
          <a:bodyPr/>
          <a:lstStyle/>
          <a:p>
            <a:r>
              <a:rPr lang="en-US" sz="2000" dirty="0"/>
              <a:t>Airspace using or planning to use one or more of the above</a:t>
            </a:r>
          </a:p>
          <a:p>
            <a:pPr lvl="1"/>
            <a:r>
              <a:rPr lang="en-US" sz="1800" dirty="0"/>
              <a:t>NAT FIRs: Gander, Shanwick, Reykjavik, New York, Santa Maria</a:t>
            </a:r>
          </a:p>
          <a:p>
            <a:pPr lvl="1"/>
            <a:r>
              <a:rPr lang="en-US" sz="1800" dirty="0"/>
              <a:t>Asia: Some routes over Bay of Bengal and South China Sea</a:t>
            </a:r>
          </a:p>
          <a:p>
            <a:pPr lvl="1"/>
            <a:r>
              <a:rPr lang="en-US" sz="1800" dirty="0"/>
              <a:t>PAC FIRs: Anchorage, Auckland, Brisbane, Fukuoka, Nadi, Oakland, Port Moresby, Tahiti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975058"/>
              </p:ext>
            </p:extLst>
          </p:nvPr>
        </p:nvGraphicFramePr>
        <p:xfrm>
          <a:off x="1548576" y="1499355"/>
          <a:ext cx="786863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0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476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Dimension of Separation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Separation Minima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RCP Requirement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RSP Requirement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Lateral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23 nm (or 30 nm)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Longitudinal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5 min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/>
                        <a:t>180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Longitudinal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30 nm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Longitudinal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50 nm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89584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RCP240/RSP180 Spec – Aircraft Allocations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414115"/>
              </p:ext>
            </p:extLst>
          </p:nvPr>
        </p:nvGraphicFramePr>
        <p:xfrm>
          <a:off x="2093538" y="1801715"/>
          <a:ext cx="7902665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9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6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323">
                <a:tc rowSpan="4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Transaction Time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Nominal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 (95%) and Expiration (99.9%)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RCP240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73152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95%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within 10 sec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99.9%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within 15 sec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9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RSP180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95%   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within 3 sec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99.9%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within 5 sec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45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/>
                        <a:t>Availability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RCP240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RSP180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0.999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45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/>
                        <a:t>Integrity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RCP240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RSP180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Undetected</a:t>
                      </a:r>
                      <a:r>
                        <a:rPr lang="en-US" baseline="0" dirty="0"/>
                        <a:t> error</a:t>
                      </a:r>
                      <a:r>
                        <a:rPr lang="en-US" dirty="0"/>
                        <a:t>: 10-5 per flight hour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45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/>
                        <a:t>Safety Requirements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RCP240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RSP180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25 Monitoring and Alerting criteria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75042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PBCS Operational Approval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651" y="1495100"/>
            <a:ext cx="9055100" cy="4702826"/>
          </a:xfrm>
        </p:spPr>
        <p:txBody>
          <a:bodyPr/>
          <a:lstStyle/>
          <a:p>
            <a:pPr lvl="0" eaLnBrk="1" hangingPunct="1"/>
            <a:r>
              <a:rPr lang="en-US" dirty="0">
                <a:solidFill>
                  <a:srgbClr val="FFFFFF"/>
                </a:solidFill>
              </a:rPr>
              <a:t>Operators desiring to use performance-based separation standards from </a:t>
            </a:r>
            <a:r>
              <a:rPr lang="en-US" u="sng" dirty="0">
                <a:solidFill>
                  <a:srgbClr val="FFFFFF"/>
                </a:solidFill>
              </a:rPr>
              <a:t>29 March 2018 </a:t>
            </a:r>
            <a:r>
              <a:rPr lang="en-US" dirty="0">
                <a:solidFill>
                  <a:srgbClr val="FFFFFF"/>
                </a:solidFill>
              </a:rPr>
              <a:t>and beyond will need to meet the requirements for RCP240 and RSP180</a:t>
            </a:r>
          </a:p>
          <a:p>
            <a:pPr lvl="0" eaLnBrk="1" hangingPunct="1"/>
            <a:r>
              <a:rPr lang="en-US" dirty="0">
                <a:solidFill>
                  <a:srgbClr val="FFFFFF"/>
                </a:solidFill>
              </a:rPr>
              <a:t>Statement of Compliance (SoC) is required to obtain PBCS operational approval from State of Operator/State of Registry</a:t>
            </a:r>
          </a:p>
          <a:p>
            <a:pPr lvl="0" eaLnBrk="1" hangingPunct="1"/>
            <a:r>
              <a:rPr lang="en-US" dirty="0">
                <a:solidFill>
                  <a:srgbClr val="FFFFFF"/>
                </a:solidFill>
              </a:rPr>
              <a:t>Requirements for SoC per FAA AC 90-117 Section 3.3</a:t>
            </a:r>
          </a:p>
          <a:p>
            <a:pPr lvl="1" eaLnBrk="1" hangingPunct="1"/>
            <a:r>
              <a:rPr lang="en-US" dirty="0">
                <a:solidFill>
                  <a:srgbClr val="FFFFFF"/>
                </a:solidFill>
              </a:rPr>
              <a:t>should be provided in the AFM, AFM Supplement, or other acceptable document (e.g. Boeing’s ATS SR&amp;O) </a:t>
            </a:r>
          </a:p>
          <a:p>
            <a:pPr lvl="1" eaLnBrk="1" hangingPunct="1"/>
            <a:r>
              <a:rPr lang="en-US" dirty="0">
                <a:solidFill>
                  <a:srgbClr val="FFFFFF"/>
                </a:solidFill>
              </a:rPr>
              <a:t>must indicate the aircraft data link system meets the aircraft-allocated requirements of RCP and RSP specifications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29967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4" y="109130"/>
            <a:ext cx="9654117" cy="941796"/>
          </a:xfrm>
        </p:spPr>
        <p:txBody>
          <a:bodyPr/>
          <a:lstStyle/>
          <a:p>
            <a:r>
              <a:rPr lang="en-US" dirty="0"/>
              <a:t>Aircraft without PBCS operational approvals (non-PBCS aircraft)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516689" y="1363266"/>
            <a:ext cx="9556124" cy="412574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166688" indent="-166688" algn="l" defTabSz="1309688" rtl="0" eaLnBrk="1" fontAlgn="base" hangingPunct="1">
              <a:lnSpc>
                <a:spcPct val="95000"/>
              </a:lnSpc>
              <a:spcBef>
                <a:spcPct val="30000"/>
              </a:spcBef>
              <a:spcAft>
                <a:spcPct val="30000"/>
              </a:spcAft>
              <a:buClr>
                <a:srgbClr val="C1DBE9"/>
              </a:buClr>
              <a:buChar char="•"/>
              <a:defRPr sz="24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98463" indent="-217488" algn="l" defTabSz="1309688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C1DBE9"/>
              </a:buClr>
              <a:buChar char="–"/>
              <a:defRPr sz="2200">
                <a:solidFill>
                  <a:schemeClr val="bg1"/>
                </a:solidFill>
                <a:latin typeface="+mn-lt"/>
              </a:defRPr>
            </a:lvl2pPr>
            <a:lvl3pPr marL="620713" indent="-211138" algn="l" defTabSz="1309688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C1DBE9"/>
              </a:buClr>
              <a:buChar char="–"/>
              <a:defRPr>
                <a:solidFill>
                  <a:schemeClr val="bg1"/>
                </a:solidFill>
                <a:latin typeface="+mn-lt"/>
              </a:defRPr>
            </a:lvl3pPr>
            <a:lvl4pPr marL="846138" indent="-211138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bg1"/>
                </a:solidFill>
                <a:latin typeface="+mn-lt"/>
              </a:defRPr>
            </a:lvl4pPr>
            <a:lvl5pPr marL="2057400" indent="-228600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latin typeface="+mn-lt"/>
              </a:defRPr>
            </a:lvl5pPr>
            <a:lvl6pPr marL="2514600" indent="-228600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latin typeface="+mn-lt"/>
              </a:defRPr>
            </a:lvl6pPr>
            <a:lvl7pPr marL="2971800" indent="-228600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latin typeface="+mn-lt"/>
              </a:defRPr>
            </a:lvl7pPr>
            <a:lvl8pPr marL="3429000" indent="-228600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latin typeface="+mn-lt"/>
              </a:defRPr>
            </a:lvl8pPr>
            <a:lvl9pPr marL="3886200" indent="-228600" algn="l" defTabSz="130968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b="0" kern="0" dirty="0"/>
              <a:t>PBCS is not a Mandate.  Operators will be able to continue using their datalink system in all airspaces</a:t>
            </a:r>
          </a:p>
          <a:p>
            <a:r>
              <a:rPr lang="en-US" b="0" kern="0" dirty="0"/>
              <a:t>The only airspace currently planning to implement tracks that will require PBCS is in the NAT Organized Track System (OTS). There will still be non-PBCS tracks in the OTS for which PBCS will not be required </a:t>
            </a:r>
          </a:p>
          <a:p>
            <a:r>
              <a:rPr lang="en-US" b="0" kern="0" dirty="0"/>
              <a:t>All other airspace will allow aircraft with and without PBCS to enter and use the airspace in a mixed-mode operation (i.e. with different separation standards) with no change in route</a:t>
            </a:r>
          </a:p>
          <a:p>
            <a:pPr lvl="1"/>
            <a:r>
              <a:rPr lang="en-US" b="0" kern="0" dirty="0"/>
              <a:t>PBCS aircraft pair will have 30 longitudinal else 80nm/10min</a:t>
            </a:r>
          </a:p>
        </p:txBody>
      </p:sp>
    </p:spTree>
    <p:extLst>
      <p:ext uri="{BB962C8B-B14F-4D97-AF65-F5344CB8AC3E}">
        <p14:creationId xmlns:p14="http://schemas.microsoft.com/office/powerpoint/2010/main" val="242367482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RCP240/RSP180 Compliance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651820" y="1282548"/>
            <a:ext cx="8817397" cy="51214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Compliance demonstrated at certification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rgbClr val="FFFFFF"/>
                </a:solidFill>
              </a:rPr>
              <a:t>787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MD11 with -923</a:t>
            </a:r>
            <a:endParaRPr lang="en-US" dirty="0">
              <a:solidFill>
                <a:srgbClr val="FFFFFF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Compliance being demonstrated for certification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737 with U14 – certification planned for 1Q2019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747-400 with BP4 NG FMC – certification planned for 1Q2019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747-8  with BP4 – certification planned for 1Q2019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757/767 with Peg II – certification planned for 2Q2018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777 with AIMS-2 hardware and BP17B for 1Q2019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Certified prior to PBCS requirements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737 U13 With C1 hardware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737 U12 with A4 hardware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747-400 Load 16a with legacy FMC hardware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747-400/747-8 NG FMC with BP3.1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757/767 Peg 09 with Peg 1 hardware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777 BP16 with AIMS-1 hardware</a:t>
            </a:r>
          </a:p>
        </p:txBody>
      </p:sp>
    </p:spTree>
    <p:extLst>
      <p:ext uri="{BB962C8B-B14F-4D97-AF65-F5344CB8AC3E}">
        <p14:creationId xmlns:p14="http://schemas.microsoft.com/office/powerpoint/2010/main" val="93356208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PBCS compliance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82763" y="1324356"/>
            <a:ext cx="10318688" cy="478746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To support operators getting operational approval, Boeing is planning to demonstrate RCP240/RSP180 compliance on those datalink systems that have not been demonstrated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Lab testing will be done to collect the Transaction Time (Nominal and Expiration Times)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ATS SR&amp;O will be revised to include the statement of compliance, the collected Transaction Time and to address the Availability, Integrity and Safety Requirements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The AFM will not be revised since it already refers to the ATS SR&amp;O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The plan is to perform compliance in two phases, Phase I and Phase II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Phase I completed, March 2018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Phase II testing started in March 2018 with estimated completion date by late May 2018</a:t>
            </a:r>
          </a:p>
        </p:txBody>
      </p:sp>
    </p:spTree>
    <p:extLst>
      <p:ext uri="{BB962C8B-B14F-4D97-AF65-F5344CB8AC3E}">
        <p14:creationId xmlns:p14="http://schemas.microsoft.com/office/powerpoint/2010/main" val="86856299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 Test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A4086-DC86-4062-83D2-ECEFD548BAAF}" type="slidenum">
              <a:rPr lang="en-US" altLang="en-US" smtClean="0"/>
              <a:pPr/>
              <a:t>9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526227"/>
              </p:ext>
            </p:extLst>
          </p:nvPr>
        </p:nvGraphicFramePr>
        <p:xfrm>
          <a:off x="1654627" y="1278346"/>
          <a:ext cx="7387774" cy="3992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3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PBCS P/F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375">
                <a:tc rowSpan="4">
                  <a:txBody>
                    <a:bodyPr/>
                    <a:lstStyle/>
                    <a:p>
                      <a:r>
                        <a:rPr lang="en-US" sz="1400" dirty="0"/>
                        <a:t>737</a:t>
                      </a:r>
                      <a:r>
                        <a:rPr lang="en-US" sz="1400" baseline="0" dirty="0"/>
                        <a:t> NG/Max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A4 HW</a:t>
                      </a:r>
                      <a:r>
                        <a:rPr lang="en-US" sz="1400" baseline="0" dirty="0"/>
                        <a:t> with U12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3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 965-0758-006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Fail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3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C1 HW with</a:t>
                      </a:r>
                      <a:r>
                        <a:rPr lang="en-US" sz="1400" baseline="0" dirty="0"/>
                        <a:t> U13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3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 965-0758-006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Fail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38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747-400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Legacy FMC with BP16A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Fail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NG FMC with BP3.1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375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747-8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NG FMC with BP3.1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3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 963-2431-021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554">
                <a:tc>
                  <a:txBody>
                    <a:bodyPr/>
                    <a:lstStyle/>
                    <a:p>
                      <a:r>
                        <a:rPr lang="en-US" sz="1400" dirty="0"/>
                        <a:t>757/767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Peg</a:t>
                      </a:r>
                      <a:r>
                        <a:rPr lang="en-US" sz="1400" baseline="0" dirty="0"/>
                        <a:t> I HW with Peg 09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r>
                        <a:rPr lang="en-US" sz="1400" dirty="0"/>
                        <a:t>777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AIMS1</a:t>
                      </a:r>
                      <a:r>
                        <a:rPr lang="en-US" sz="1400" baseline="0" dirty="0"/>
                        <a:t> HW with BP16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n/a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Fail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7375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MD11</a:t>
                      </a:r>
                    </a:p>
                    <a:p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923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RC 822-1239-151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Fail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3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</a:t>
                      </a:r>
                      <a:r>
                        <a:rPr lang="en-US" sz="1400" baseline="0" dirty="0"/>
                        <a:t> 965-0758-001</a:t>
                      </a:r>
                      <a:endParaRPr lang="en-US" sz="14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Pass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54627" y="5369131"/>
            <a:ext cx="8543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chemeClr val="bg1"/>
                </a:solidFill>
              </a:rPr>
              <a:t>Note: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bg1"/>
                </a:solidFill>
              </a:rPr>
              <a:t>The actual expiration time is less than the required 99.9% but better than 99.0%. The 99.0% is used for pass/fail criteria.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bg1"/>
                </a:solidFill>
              </a:rPr>
              <a:t>The 747-400 with BP16A failed due to the lack of Latency Timer</a:t>
            </a:r>
          </a:p>
        </p:txBody>
      </p:sp>
    </p:spTree>
    <p:extLst>
      <p:ext uri="{BB962C8B-B14F-4D97-AF65-F5344CB8AC3E}">
        <p14:creationId xmlns:p14="http://schemas.microsoft.com/office/powerpoint/2010/main" val="17180206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2 line title master">
  <a:themeElements>
    <a:clrScheme name="1_2 line title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2 line title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2 line titl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 line title ma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2 line title ma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 line title ma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 line title 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 line title 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2 line title 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oeing.potx" id="{648EDA6A-A926-4D34-B2F5-53B4E69927C4}" vid="{52BB02DE-806F-4693-94E0-6A71A47C9FC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5714</TotalTime>
  <Words>1435</Words>
  <Application>Microsoft Office PowerPoint</Application>
  <PresentationFormat>Widescreen</PresentationFormat>
  <Paragraphs>314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1_2 line title master</vt:lpstr>
      <vt:lpstr>Performance Based Communication and Surveillance (PBCS) Requirements and Status   April 9, 2018  Avionics Design Center Dung Nguyen - dung.q.nguyen@boeing.com </vt:lpstr>
      <vt:lpstr>PBCS Concept </vt:lpstr>
      <vt:lpstr>PBCS Approval Required for Horizontal Separation Minima</vt:lpstr>
      <vt:lpstr>RCP240/RSP180 Spec – Aircraft Allocations</vt:lpstr>
      <vt:lpstr>PBCS Operational Approval </vt:lpstr>
      <vt:lpstr>Aircraft without PBCS operational approvals (non-PBCS aircraft)</vt:lpstr>
      <vt:lpstr>RCP240/RSP180 Compliance Models</vt:lpstr>
      <vt:lpstr>Plan for PBCS compliance</vt:lpstr>
      <vt:lpstr>Phase I Test Results</vt:lpstr>
      <vt:lpstr>Next Steps for Failed Configurations</vt:lpstr>
      <vt:lpstr>PBCS Global Requirements and  Regional Implementation Status</vt:lpstr>
      <vt:lpstr>Boeing PBCS Communications</vt:lpstr>
      <vt:lpstr>Phase II Testing Configurations</vt:lpstr>
      <vt:lpstr>All Models Compliance Status</vt:lpstr>
      <vt:lpstr>PowerPoint Presentation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Dung Q Nguyen</dc:creator>
  <cp:lastModifiedBy>Backscheider, Richard A (FAA)</cp:lastModifiedBy>
  <cp:revision>141</cp:revision>
  <dcterms:created xsi:type="dcterms:W3CDTF">2008-07-09T19:46:14Z</dcterms:created>
  <dcterms:modified xsi:type="dcterms:W3CDTF">2025-07-02T12:13:10Z</dcterms:modified>
</cp:coreProperties>
</file>