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19"/>
  </p:notesMasterIdLst>
  <p:handoutMasterIdLst>
    <p:handoutMasterId r:id="rId20"/>
  </p:handoutMasterIdLst>
  <p:sldIdLst>
    <p:sldId id="389" r:id="rId2"/>
    <p:sldId id="727" r:id="rId3"/>
    <p:sldId id="710" r:id="rId4"/>
    <p:sldId id="690" r:id="rId5"/>
    <p:sldId id="701" r:id="rId6"/>
    <p:sldId id="719" r:id="rId7"/>
    <p:sldId id="692" r:id="rId8"/>
    <p:sldId id="720" r:id="rId9"/>
    <p:sldId id="695" r:id="rId10"/>
    <p:sldId id="696" r:id="rId11"/>
    <p:sldId id="697" r:id="rId12"/>
    <p:sldId id="698" r:id="rId13"/>
    <p:sldId id="699" r:id="rId14"/>
    <p:sldId id="734" r:id="rId15"/>
    <p:sldId id="723" r:id="rId16"/>
    <p:sldId id="736" r:id="rId17"/>
    <p:sldId id="724" r:id="rId18"/>
  </p:sldIdLst>
  <p:sldSz cx="9144000" cy="6858000" type="screen4x3"/>
  <p:notesSz cx="6718300" cy="9855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9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>
          <p15:clr>
            <a:srgbClr val="A4A3A4"/>
          </p15:clr>
        </p15:guide>
        <p15:guide id="2" pos="211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ne Glimois" initials="MG" lastIdx="8" clrIdx="0"/>
  <p:cmAuthor id="1" name="GLIMOIS, Marine" initials="GM" lastIdx="5" clrIdx="1"/>
  <p:cmAuthor id="2" name="Philippe BERTHOMIEU" initials="T" lastIdx="17" clrIdx="2"/>
  <p:cmAuthor id="3" name="AEROSPATIALE" initials="T" lastIdx="2" clrIdx="3"/>
  <p:cmAuthor id="4" name="BILLON, Lucas L" initials="BLL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5C6A"/>
    <a:srgbClr val="E6ECAA"/>
    <a:srgbClr val="F9E807"/>
    <a:srgbClr val="656C7D"/>
    <a:srgbClr val="71798C"/>
    <a:srgbClr val="7F8CA1"/>
    <a:srgbClr val="FBB915"/>
    <a:srgbClr val="BD2D42"/>
    <a:srgbClr val="BDC8D9"/>
    <a:srgbClr val="C0C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5" autoAdjust="0"/>
    <p:restoredTop sz="94467" autoAdjust="0"/>
  </p:normalViewPr>
  <p:slideViewPr>
    <p:cSldViewPr snapToObjects="1" showGuides="1">
      <p:cViewPr varScale="1">
        <p:scale>
          <a:sx n="47" d="100"/>
          <a:sy n="47" d="100"/>
        </p:scale>
        <p:origin x="1589" y="43"/>
      </p:cViewPr>
      <p:guideLst>
        <p:guide orient="horz" pos="229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49" d="100"/>
          <a:sy n="49" d="100"/>
        </p:scale>
        <p:origin x="-2916" y="-90"/>
      </p:cViewPr>
      <p:guideLst>
        <p:guide orient="horz" pos="3104"/>
        <p:guide pos="21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7" name="Rectangle 27"/>
          <p:cNvSpPr>
            <a:spLocks noChangeArrowheads="1"/>
          </p:cNvSpPr>
          <p:nvPr/>
        </p:nvSpPr>
        <p:spPr bwMode="auto">
          <a:xfrm>
            <a:off x="3877618" y="9644845"/>
            <a:ext cx="1114542" cy="227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45102" rIns="0" bIns="45102"/>
          <a:lstStyle/>
          <a:p>
            <a:pPr algn="r" defTabSz="902093">
              <a:defRPr/>
            </a:pPr>
            <a:r>
              <a:rPr lang="en-GB" sz="800" noProof="1"/>
              <a:t> </a:t>
            </a:r>
          </a:p>
        </p:txBody>
      </p:sp>
      <p:sp>
        <p:nvSpPr>
          <p:cNvPr id="5148" name="Rectangle 28"/>
          <p:cNvSpPr>
            <a:spLocks noChangeArrowheads="1"/>
          </p:cNvSpPr>
          <p:nvPr/>
        </p:nvSpPr>
        <p:spPr bwMode="auto">
          <a:xfrm>
            <a:off x="223530" y="9627444"/>
            <a:ext cx="3550082" cy="245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55131" tIns="45102" rIns="90204" bIns="45102"/>
          <a:lstStyle/>
          <a:p>
            <a:pPr defTabSz="902093">
              <a:defRPr/>
            </a:pPr>
            <a:endParaRPr lang="de-DE" sz="800" noProof="1"/>
          </a:p>
        </p:txBody>
      </p:sp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223529" y="9434606"/>
            <a:ext cx="833580" cy="21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0">
            <a:noAutofit/>
          </a:bodyPr>
          <a:lstStyle/>
          <a:p>
            <a:pPr defTabSz="902093">
              <a:defRPr/>
            </a:pPr>
            <a:r>
              <a:rPr lang="en-GB" sz="800" noProof="1">
                <a:solidFill>
                  <a:srgbClr val="71798C"/>
                </a:solidFill>
              </a:rPr>
              <a:t>Page </a:t>
            </a:r>
            <a:fld id="{1A7E7312-5716-4E23-AA98-442308871A0A}" type="slidenum">
              <a:rPr lang="en-GB" sz="800" noProof="1" dirty="0">
                <a:solidFill>
                  <a:srgbClr val="71798C"/>
                </a:solidFill>
              </a:rPr>
              <a:pPr defTabSz="902093">
                <a:defRPr/>
              </a:pPr>
              <a:t>‹#›</a:t>
            </a:fld>
            <a:endParaRPr lang="en-GB" sz="800" noProof="1">
              <a:solidFill>
                <a:srgbClr val="71798C"/>
              </a:solidFill>
            </a:endParaRP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223528" y="9665346"/>
            <a:ext cx="3136372" cy="76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defTabSz="902093">
              <a:defRPr/>
            </a:pPr>
            <a:r>
              <a:rPr lang="en-GB" sz="500" noProof="1">
                <a:solidFill>
                  <a:srgbClr val="71798C"/>
                </a:solidFill>
              </a:rPr>
              <a:t>© AIRBUS Operations S.A.S. All rights reserved. Confidential and proprietary document.</a:t>
            </a:r>
            <a:endParaRPr lang="en-GB" sz="1800" noProof="1">
              <a:solidFill>
                <a:srgbClr val="71798C"/>
              </a:solidFill>
            </a:endParaRPr>
          </a:p>
        </p:txBody>
      </p:sp>
      <p:pic>
        <p:nvPicPr>
          <p:cNvPr id="10" name="Picture 10" descr="AIRBUS_3D_Blue_s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29694" y="9365269"/>
            <a:ext cx="1411218" cy="347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691329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449263"/>
            <a:ext cx="4927600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5671" y="4680074"/>
            <a:ext cx="4926960" cy="443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6" tIns="45173" rIns="90346" bIns="451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59641" y="9625861"/>
            <a:ext cx="737337" cy="22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77851" tIns="45173" rIns="0" bIns="45173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800" noProof="1"/>
            </a:lvl1pPr>
          </a:lstStyle>
          <a:p>
            <a:pPr>
              <a:defRPr/>
            </a:pPr>
            <a:r>
              <a:rPr lang="en-GB" noProof="1"/>
              <a:t>Page </a:t>
            </a:r>
            <a:fld id="{BC89887F-75E8-4502-9923-4EA07A7E13B8}" type="slidenum">
              <a:rPr lang="en-GB" noProof="1" smtClean="0"/>
              <a:pPr>
                <a:defRPr/>
              </a:pPr>
              <a:t>‹#›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2679226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1905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3810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5715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7620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block lef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 bwMode="auto">
          <a:xfrm>
            <a:off x="0" y="0"/>
            <a:ext cx="9144000" cy="216000"/>
          </a:xfrm>
          <a:prstGeom prst="rect">
            <a:avLst/>
          </a:prstGeom>
          <a:solidFill>
            <a:srgbClr val="96A0B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051" name="Picture 3" descr="c:\Users\koshorst_c\Desktop\title block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0000" y="575900"/>
            <a:ext cx="3238500" cy="3238500"/>
          </a:xfrm>
          <a:prstGeom prst="rect">
            <a:avLst/>
          </a:prstGeom>
          <a:noFill/>
          <a:effectLst/>
        </p:spPr>
      </p:pic>
      <p:sp>
        <p:nvSpPr>
          <p:cNvPr id="12" name="Rectangle 11"/>
          <p:cNvSpPr/>
          <p:nvPr/>
        </p:nvSpPr>
        <p:spPr bwMode="auto">
          <a:xfrm>
            <a:off x="0" y="6282000"/>
            <a:ext cx="9144000" cy="576000"/>
          </a:xfrm>
          <a:prstGeom prst="rect">
            <a:avLst/>
          </a:prstGeom>
          <a:solidFill>
            <a:srgbClr val="96A0B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5554" y="1664700"/>
            <a:ext cx="2808312" cy="1323200"/>
          </a:xfrm>
          <a:noFill/>
          <a:ln w="9525">
            <a:noFill/>
          </a:ln>
        </p:spPr>
        <p:txBody>
          <a:bodyPr lIns="0" tIns="0" rIns="0" bIns="36000" anchor="b"/>
          <a:lstStyle>
            <a:lvl1pPr algn="l">
              <a:defRPr sz="2100" b="1" spc="-4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GB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5554" y="2987900"/>
            <a:ext cx="2808312" cy="648008"/>
          </a:xfrm>
        </p:spPr>
        <p:txBody>
          <a:bodyPr lIns="0" tIns="36000" rIns="0" bIns="0"/>
          <a:lstStyle>
            <a:lvl1pPr marL="0" indent="0" algn="l">
              <a:lnSpc>
                <a:spcPct val="80000"/>
              </a:lnSpc>
              <a:buFontTx/>
              <a:buNone/>
              <a:defRPr sz="1400" b="0" spc="-2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fr-FR" noProof="0"/>
              <a:t>Modifiez le style des sous-titres du masque</a:t>
            </a:r>
            <a:endParaRPr lang="en-GB" noProof="0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r">
              <a:lnSpc>
                <a:spcPct val="100000"/>
              </a:lnSpc>
              <a:spcBef>
                <a:spcPct val="0"/>
              </a:spcBef>
              <a:defRPr sz="7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April 2018</a:t>
            </a:r>
            <a:endParaRPr lang="en-GB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4000" y="0"/>
            <a:ext cx="7128320" cy="215900"/>
          </a:xfrm>
        </p:spPr>
        <p:txBody>
          <a:bodyPr lIns="90000"/>
          <a:lstStyle>
            <a:lvl1pPr algn="l">
              <a:lnSpc>
                <a:spcPct val="100000"/>
              </a:lnSpc>
              <a:spcBef>
                <a:spcPct val="0"/>
              </a:spcBef>
              <a:defRPr sz="700" noProof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noProof="1"/>
          </a:p>
        </p:txBody>
      </p:sp>
      <p:pic>
        <p:nvPicPr>
          <p:cNvPr id="2050" name="Picture 2" descr="c:\Users\koshorst_c\Desktop\AIRBUS_WHT_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9785" y="6390000"/>
            <a:ext cx="1493390" cy="360000"/>
          </a:xfrm>
          <a:prstGeom prst="rect">
            <a:avLst/>
          </a:prstGeom>
          <a:noFill/>
        </p:spPr>
      </p:pic>
      <p:sp>
        <p:nvSpPr>
          <p:cNvPr id="18" name="Text Placeholder 17" descr="Function / Department / Event"/>
          <p:cNvSpPr>
            <a:spLocks noGrp="1"/>
          </p:cNvSpPr>
          <p:nvPr>
            <p:ph type="body" sz="quarter" idx="12" hasCustomPrompt="1"/>
          </p:nvPr>
        </p:nvSpPr>
        <p:spPr>
          <a:xfrm>
            <a:off x="575750" y="683900"/>
            <a:ext cx="2808288" cy="216570"/>
          </a:xfrm>
        </p:spPr>
        <p:txBody>
          <a:bodyPr lIns="0" tIns="0" rIns="0" bIns="36000"/>
          <a:lstStyle>
            <a:lvl1pPr algn="r">
              <a:buFontTx/>
              <a:buNone/>
              <a:defRPr sz="1400" b="1" spc="-2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/>
              <a:t>Function / Event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575750" y="931119"/>
            <a:ext cx="2808288" cy="360000"/>
          </a:xfrm>
        </p:spPr>
        <p:txBody>
          <a:bodyPr lIns="0" tIns="36000" rIns="0"/>
          <a:lstStyle>
            <a:lvl1pPr algn="r">
              <a:lnSpc>
                <a:spcPts val="1000"/>
              </a:lnSpc>
              <a:buFontTx/>
              <a:buNone/>
              <a:defRPr sz="1200" spc="-10" baseline="0">
                <a:solidFill>
                  <a:schemeClr val="tx2">
                    <a:lumMod val="50000"/>
                  </a:schemeClr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/>
              <a:t>Presented by Name</a:t>
            </a:r>
          </a:p>
          <a:p>
            <a:pPr lvl="0"/>
            <a:r>
              <a:rPr lang="en-GB"/>
              <a:t>Job title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block righ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auto">
          <a:xfrm>
            <a:off x="0" y="6282000"/>
            <a:ext cx="9144000" cy="576000"/>
          </a:xfrm>
          <a:prstGeom prst="rect">
            <a:avLst/>
          </a:prstGeom>
          <a:solidFill>
            <a:srgbClr val="96A0B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61054" y="1664800"/>
            <a:ext cx="2808312" cy="1323200"/>
          </a:xfrm>
          <a:noFill/>
          <a:ln w="9525">
            <a:noFill/>
          </a:ln>
        </p:spPr>
        <p:txBody>
          <a:bodyPr lIns="0" tIns="0" rIns="0" bIns="36000" anchor="b"/>
          <a:lstStyle>
            <a:lvl1pPr algn="l">
              <a:defRPr sz="2100" b="1" spc="-4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GB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61054" y="2988000"/>
            <a:ext cx="2808312" cy="648008"/>
          </a:xfrm>
        </p:spPr>
        <p:txBody>
          <a:bodyPr lIns="0" tIns="36000" rIns="0" bIns="0"/>
          <a:lstStyle>
            <a:lvl1pPr marL="0" indent="0" algn="l">
              <a:lnSpc>
                <a:spcPct val="80000"/>
              </a:lnSpc>
              <a:buFontTx/>
              <a:buNone/>
              <a:defRPr sz="1400" b="0" spc="-2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fr-FR" noProof="0"/>
              <a:t>Modifiez le style des sous-titres du masque</a:t>
            </a:r>
            <a:endParaRPr lang="en-GB" noProof="0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r">
              <a:lnSpc>
                <a:spcPct val="100000"/>
              </a:lnSpc>
              <a:spcBef>
                <a:spcPct val="0"/>
              </a:spcBef>
              <a:defRPr sz="7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April 2018</a:t>
            </a:r>
            <a:endParaRPr lang="en-GB" dirty="0"/>
          </a:p>
        </p:txBody>
      </p:sp>
      <p:pic>
        <p:nvPicPr>
          <p:cNvPr id="2050" name="Picture 2" descr="c:\Users\koshorst_c\Desktop\AIRBUS_WHT_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9785" y="6390000"/>
            <a:ext cx="1493390" cy="360000"/>
          </a:xfrm>
          <a:prstGeom prst="rect">
            <a:avLst/>
          </a:prstGeom>
          <a:noFill/>
        </p:spPr>
      </p:pic>
      <p:sp>
        <p:nvSpPr>
          <p:cNvPr id="18" name="Text Placeholder 17" descr="Function / Department / Event"/>
          <p:cNvSpPr>
            <a:spLocks noGrp="1"/>
          </p:cNvSpPr>
          <p:nvPr>
            <p:ph type="body" sz="quarter" idx="12" hasCustomPrompt="1"/>
          </p:nvPr>
        </p:nvSpPr>
        <p:spPr>
          <a:xfrm>
            <a:off x="5761250" y="684000"/>
            <a:ext cx="2808288" cy="216570"/>
          </a:xfrm>
        </p:spPr>
        <p:txBody>
          <a:bodyPr lIns="0" tIns="0" rIns="0" bIns="36000"/>
          <a:lstStyle>
            <a:lvl1pPr algn="r">
              <a:buFontTx/>
              <a:buNone/>
              <a:defRPr sz="1400" b="1" spc="-2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/>
              <a:t>Function / Event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5761250" y="931791"/>
            <a:ext cx="2808288" cy="359428"/>
          </a:xfrm>
        </p:spPr>
        <p:txBody>
          <a:bodyPr lIns="0" tIns="36000" rIns="0"/>
          <a:lstStyle>
            <a:lvl1pPr algn="r">
              <a:lnSpc>
                <a:spcPts val="1000"/>
              </a:lnSpc>
              <a:buFontTx/>
              <a:buNone/>
              <a:defRPr sz="1200" spc="-10" baseline="0">
                <a:solidFill>
                  <a:schemeClr val="tx2">
                    <a:lumMod val="50000"/>
                  </a:schemeClr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/>
              <a:t>Presented by Name</a:t>
            </a:r>
          </a:p>
          <a:p>
            <a:pPr lvl="0"/>
            <a:r>
              <a:rPr lang="en-GB"/>
              <a:t>Job title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Modifiez le style du titre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April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2413" y="0"/>
            <a:ext cx="7271915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FIT / ISPACG 2017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‹#›</a:t>
            </a:fld>
            <a:endParaRPr lang="en-GB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noProof="0"/>
            </a:lvl1pPr>
          </a:lstStyle>
          <a:p>
            <a:pPr>
              <a:defRPr/>
            </a:pPr>
            <a:r>
              <a:rPr lang="en-US" dirty="0"/>
              <a:t>April 2018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FIT / ISPACG 2017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noProof="1"/>
              <a:t>Page </a:t>
            </a:r>
            <a:fld id="{88964653-3594-43D6-B07B-9D599E8B2A12}" type="slidenum">
              <a:rPr lang="en-GB" noProof="1" smtClean="0"/>
              <a:pPr>
                <a:defRPr/>
              </a:pPr>
              <a:t>‹#›</a:t>
            </a:fld>
            <a:endParaRPr lang="en-GB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/>
          <p:cNvSpPr/>
          <p:nvPr/>
        </p:nvSpPr>
        <p:spPr bwMode="auto">
          <a:xfrm>
            <a:off x="0" y="216000"/>
            <a:ext cx="9143999" cy="791503"/>
          </a:xfrm>
          <a:custGeom>
            <a:avLst/>
            <a:gdLst>
              <a:gd name="connsiteX0" fmla="*/ 0 w 8949128"/>
              <a:gd name="connsiteY0" fmla="*/ 0 h 794479"/>
              <a:gd name="connsiteX1" fmla="*/ 8949128 w 8949128"/>
              <a:gd name="connsiteY1" fmla="*/ 0 h 794479"/>
              <a:gd name="connsiteX2" fmla="*/ 8949128 w 8949128"/>
              <a:gd name="connsiteY2" fmla="*/ 794479 h 794479"/>
              <a:gd name="connsiteX3" fmla="*/ 5913620 w 8949128"/>
              <a:gd name="connsiteY3" fmla="*/ 794479 h 794479"/>
              <a:gd name="connsiteX4" fmla="*/ 5913620 w 8949128"/>
              <a:gd name="connsiteY4" fmla="*/ 689548 h 794479"/>
              <a:gd name="connsiteX5" fmla="*/ 0 w 8949128"/>
              <a:gd name="connsiteY5" fmla="*/ 689548 h 794479"/>
              <a:gd name="connsiteX6" fmla="*/ 0 w 8949128"/>
              <a:gd name="connsiteY6" fmla="*/ 0 h 794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9128" h="794479">
                <a:moveTo>
                  <a:pt x="0" y="0"/>
                </a:moveTo>
                <a:lnTo>
                  <a:pt x="8949128" y="0"/>
                </a:lnTo>
                <a:lnTo>
                  <a:pt x="8949128" y="794479"/>
                </a:lnTo>
                <a:lnTo>
                  <a:pt x="5913620" y="794479"/>
                </a:lnTo>
                <a:lnTo>
                  <a:pt x="5913620" y="689548"/>
                </a:lnTo>
                <a:lnTo>
                  <a:pt x="0" y="689548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0" y="6282000"/>
            <a:ext cx="9144000" cy="576000"/>
          </a:xfrm>
          <a:prstGeom prst="rect">
            <a:avLst/>
          </a:prstGeom>
          <a:solidFill>
            <a:srgbClr val="96A0B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0" y="0"/>
            <a:ext cx="9144000" cy="216000"/>
          </a:xfrm>
          <a:prstGeom prst="rect">
            <a:avLst/>
          </a:prstGeom>
          <a:solidFill>
            <a:srgbClr val="96A0B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56512" y="0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700" b="1" noProof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noProof="1"/>
              <a:t>April 2018</a:t>
            </a:r>
            <a:endParaRPr lang="en-GB" noProof="1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2413" y="0"/>
            <a:ext cx="719990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700" b="0" noProof="1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 dirty="0"/>
              <a:t>FIT / ISPACG 2017</a:t>
            </a: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61938" y="6381750"/>
            <a:ext cx="10810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800" b="1" noProof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noProof="1"/>
              <a:t>Page </a:t>
            </a:r>
            <a:fld id="{18D8B383-48A2-4F68-A457-302CFCBCB6D2}" type="slidenum">
              <a:rPr lang="en-GB" noProof="1" smtClean="0"/>
              <a:pPr>
                <a:defRPr/>
              </a:pPr>
              <a:t>‹#›</a:t>
            </a:fld>
            <a:endParaRPr lang="en-GB" noProof="1"/>
          </a:p>
        </p:txBody>
      </p:sp>
      <p:sp>
        <p:nvSpPr>
          <p:cNvPr id="103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2414" y="1115999"/>
            <a:ext cx="8640000" cy="51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90000" rIns="91440" bIns="90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GB" noProof="0" dirty="0"/>
          </a:p>
        </p:txBody>
      </p:sp>
      <p:sp>
        <p:nvSpPr>
          <p:cNvPr id="1038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52414" y="287338"/>
            <a:ext cx="8640000" cy="6120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Modifiez le style du titre</a:t>
            </a:r>
            <a:endParaRPr lang="en-GB" noProof="0" dirty="0"/>
          </a:p>
        </p:txBody>
      </p:sp>
      <p:sp>
        <p:nvSpPr>
          <p:cNvPr id="1057" name="Text Box 33"/>
          <p:cNvSpPr txBox="1">
            <a:spLocks noChangeArrowheads="1"/>
          </p:cNvSpPr>
          <p:nvPr/>
        </p:nvSpPr>
        <p:spPr bwMode="auto">
          <a:xfrm>
            <a:off x="261938" y="6691313"/>
            <a:ext cx="3049588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anchor="ctr">
            <a:spAutoFit/>
          </a:bodyPr>
          <a:lstStyle/>
          <a:p>
            <a:pPr>
              <a:defRPr/>
            </a:pPr>
            <a:r>
              <a:rPr lang="en-GB" sz="500" noProof="1">
                <a:solidFill>
                  <a:schemeClr val="tx2">
                    <a:lumMod val="40000"/>
                    <a:lumOff val="60000"/>
                  </a:schemeClr>
                </a:solidFill>
              </a:rPr>
              <a:t>© AIRBUS Operations</a:t>
            </a:r>
            <a:r>
              <a:rPr lang="en-GB" sz="500" baseline="0" noProof="1">
                <a:solidFill>
                  <a:schemeClr val="tx2">
                    <a:lumMod val="40000"/>
                    <a:lumOff val="60000"/>
                  </a:schemeClr>
                </a:solidFill>
              </a:rPr>
              <a:t> S.A.S.</a:t>
            </a:r>
            <a:r>
              <a:rPr lang="en-GB" sz="500" noProof="1">
                <a:solidFill>
                  <a:schemeClr val="tx2">
                    <a:lumMod val="40000"/>
                    <a:lumOff val="60000"/>
                  </a:schemeClr>
                </a:solidFill>
              </a:rPr>
              <a:t> All rights reserved. Confidential and proprietary document.</a:t>
            </a:r>
            <a:endParaRPr lang="en-GB" sz="1800" noProof="1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5" name="Picture 2" descr="c:\Users\koshorst_c\Desktop\AIRBUS_WHT_s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99785" y="6390000"/>
            <a:ext cx="1493390" cy="360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</p:sldLayoutIdLst>
  <p:hf hdr="0" ftr="0"/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400" b="0" spc="-5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rgbClr val="565C6A"/>
          </a:solidFill>
          <a:latin typeface="Arial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rgbClr val="565C6A"/>
          </a:solidFill>
          <a:latin typeface="Arial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rgbClr val="565C6A"/>
          </a:solidFill>
          <a:latin typeface="Arial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>
          <a:solidFill>
            <a:srgbClr val="565C6A"/>
          </a:solidFill>
          <a:latin typeface="Arial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Arial" charset="0"/>
        </a:defRPr>
      </a:lvl9pPr>
    </p:titleStyle>
    <p:bodyStyle>
      <a:lvl1pPr marL="180000" indent="-180000" algn="l" rtl="0" eaLnBrk="1" fontAlgn="base" hangingPunct="1">
        <a:spcBef>
          <a:spcPts val="600"/>
        </a:spcBef>
        <a:spcAft>
          <a:spcPct val="0"/>
        </a:spcAft>
        <a:buSzPct val="120000"/>
        <a:buFont typeface="Arial" pitchFamily="34" charset="0"/>
        <a:buChar char="•"/>
        <a:defRPr sz="2000" spc="-2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468000" indent="-180000" algn="l" rtl="0" eaLnBrk="1" fontAlgn="base" hangingPunct="1">
        <a:spcBef>
          <a:spcPts val="600"/>
        </a:spcBef>
        <a:spcAft>
          <a:spcPct val="0"/>
        </a:spcAft>
        <a:buSzPct val="120000"/>
        <a:buFont typeface="Arial" pitchFamily="34" charset="0"/>
        <a:buChar char="•"/>
        <a:defRPr sz="1800" spc="-20">
          <a:solidFill>
            <a:schemeClr val="tx2">
              <a:lumMod val="50000"/>
            </a:schemeClr>
          </a:solidFill>
          <a:latin typeface="+mn-lt"/>
        </a:defRPr>
      </a:lvl2pPr>
      <a:lvl3pPr marL="756000" indent="-180000" algn="l" rtl="0" eaLnBrk="1" fontAlgn="base" hangingPunct="1">
        <a:spcBef>
          <a:spcPts val="600"/>
        </a:spcBef>
        <a:spcAft>
          <a:spcPct val="0"/>
        </a:spcAft>
        <a:buSzPct val="120000"/>
        <a:buFont typeface="Arial" pitchFamily="34" charset="0"/>
        <a:buChar char="•"/>
        <a:defRPr sz="1800" spc="-20">
          <a:solidFill>
            <a:schemeClr val="tx2">
              <a:lumMod val="50000"/>
            </a:schemeClr>
          </a:solidFill>
          <a:latin typeface="+mn-lt"/>
        </a:defRPr>
      </a:lvl3pPr>
      <a:lvl4pPr marL="1044000" indent="-180000" algn="l" rtl="0" eaLnBrk="1" fontAlgn="base" hangingPunct="1">
        <a:spcBef>
          <a:spcPts val="600"/>
        </a:spcBef>
        <a:spcAft>
          <a:spcPct val="0"/>
        </a:spcAft>
        <a:buSzPct val="120000"/>
        <a:buFont typeface="Arial" pitchFamily="34" charset="0"/>
        <a:buChar char="•"/>
        <a:defRPr sz="1600" spc="-20">
          <a:solidFill>
            <a:schemeClr val="tx2">
              <a:lumMod val="50000"/>
            </a:schemeClr>
          </a:solidFill>
          <a:latin typeface="+mn-lt"/>
        </a:defRPr>
      </a:lvl4pPr>
      <a:lvl5pPr marL="1332000" indent="-180000" algn="l" rtl="0" eaLnBrk="1" fontAlgn="base" hangingPunct="1">
        <a:spcBef>
          <a:spcPts val="600"/>
        </a:spcBef>
        <a:spcAft>
          <a:spcPct val="0"/>
        </a:spcAft>
        <a:buSzPct val="120000"/>
        <a:buFont typeface="Arial" pitchFamily="34" charset="0"/>
        <a:buChar char="•"/>
        <a:defRPr sz="1600" spc="-20">
          <a:solidFill>
            <a:schemeClr val="tx2">
              <a:lumMod val="50000"/>
            </a:schemeClr>
          </a:solidFill>
          <a:latin typeface="+mn-lt"/>
        </a:defRPr>
      </a:lvl5pPr>
      <a:lvl6pPr marL="1620000" indent="-180000" algn="l" rtl="0" eaLnBrk="1" fontAlgn="base" hangingPunct="1">
        <a:spcBef>
          <a:spcPts val="600"/>
        </a:spcBef>
        <a:spcAft>
          <a:spcPct val="0"/>
        </a:spcAft>
        <a:buFont typeface="Arial" pitchFamily="34" charset="0"/>
        <a:buChar char="•"/>
        <a:defRPr sz="1400">
          <a:solidFill>
            <a:schemeClr val="tx2">
              <a:lumMod val="50000"/>
            </a:schemeClr>
          </a:solidFill>
          <a:latin typeface="+mn-lt"/>
        </a:defRPr>
      </a:lvl6pPr>
      <a:lvl7pPr marL="1908000" indent="-180000" algn="l" rtl="0" eaLnBrk="1" fontAlgn="base" hangingPunct="1">
        <a:spcBef>
          <a:spcPts val="600"/>
        </a:spcBef>
        <a:spcAft>
          <a:spcPct val="0"/>
        </a:spcAft>
        <a:buFont typeface="Arial" pitchFamily="34" charset="0"/>
        <a:buChar char="•"/>
        <a:defRPr sz="1400">
          <a:solidFill>
            <a:schemeClr val="tx2">
              <a:lumMod val="50000"/>
            </a:schemeClr>
          </a:solidFill>
          <a:latin typeface="+mn-lt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Font typeface="Webdings" pitchFamily="18" charset="2"/>
        <a:buChar char="4"/>
        <a:defRPr sz="1600">
          <a:solidFill>
            <a:schemeClr val="tx1"/>
          </a:solidFill>
          <a:latin typeface="+mn-lt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Font typeface="Webdings" pitchFamily="18" charset="2"/>
        <a:buChar char="4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3270" y="1182890"/>
            <a:ext cx="2808312" cy="1323200"/>
          </a:xfrm>
        </p:spPr>
        <p:txBody>
          <a:bodyPr/>
          <a:lstStyle/>
          <a:p>
            <a:pPr algn="ctr"/>
            <a:r>
              <a:rPr lang="en-GB" sz="2400" dirty="0"/>
              <a:t>PR Review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April 2018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5724128" y="2681890"/>
            <a:ext cx="2808288" cy="675102"/>
          </a:xfrm>
        </p:spPr>
        <p:txBody>
          <a:bodyPr/>
          <a:lstStyle/>
          <a:p>
            <a:pPr marL="100013" algn="l" eaLnBrk="0" hangingPunct="0"/>
            <a:r>
              <a:rPr lang="en-GB" b="1" noProof="1">
                <a:solidFill>
                  <a:srgbClr val="71798C"/>
                </a:solidFill>
              </a:rPr>
              <a:t>Presented by</a:t>
            </a:r>
          </a:p>
          <a:p>
            <a:pPr marL="100013" algn="l" eaLnBrk="0" hangingPunct="0"/>
            <a:r>
              <a:rPr lang="en-GB" b="1" noProof="1">
                <a:solidFill>
                  <a:srgbClr val="71798C"/>
                </a:solidFill>
              </a:rPr>
              <a:t>J.F.BOUSQUIE</a:t>
            </a:r>
          </a:p>
          <a:p>
            <a:pPr marL="100013" algn="l" eaLnBrk="0" hangingPunct="0"/>
            <a:r>
              <a:rPr lang="fr-FR" b="1" noProof="1">
                <a:solidFill>
                  <a:srgbClr val="71798C"/>
                </a:solidFill>
              </a:rPr>
              <a:t>Flight Test Engineer</a:t>
            </a:r>
            <a:endParaRPr lang="en-GB" b="1" noProof="1">
              <a:solidFill>
                <a:srgbClr val="71798C"/>
              </a:solidFill>
            </a:endParaRPr>
          </a:p>
          <a:p>
            <a:pPr marL="100013" algn="l" eaLnBrk="0" hangingPunct="0"/>
            <a:endParaRPr lang="en-GB" noProof="1">
              <a:solidFill>
                <a:srgbClr val="71798C"/>
              </a:solidFill>
            </a:endParaRPr>
          </a:p>
          <a:p>
            <a:pPr marL="100013" algn="l" eaLnBrk="0" hangingPunct="0"/>
            <a:endParaRPr lang="en-GB" noProof="1">
              <a:solidFill>
                <a:srgbClr val="71798C"/>
              </a:solidFill>
            </a:endParaRP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2827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252412" y="287338"/>
            <a:ext cx="8891587" cy="709612"/>
          </a:xfrm>
        </p:spPr>
        <p:txBody>
          <a:bodyPr/>
          <a:lstStyle/>
          <a:p>
            <a:r>
              <a:rPr lang="en-GB" dirty="0"/>
              <a:t>PR 2433: A388 - </a:t>
            </a:r>
            <a:r>
              <a:rPr lang="en-US" dirty="0"/>
              <a:t>Unable to CPDLC to/from Brisbane/YBBB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414" name="Rectangle 21"/>
          <p:cNvSpPr>
            <a:spLocks noGrp="1" noChangeArrowheads="1"/>
          </p:cNvSpPr>
          <p:nvPr>
            <p:ph idx="1"/>
          </p:nvPr>
        </p:nvSpPr>
        <p:spPr>
          <a:xfrm>
            <a:off x="252414" y="908720"/>
            <a:ext cx="8640000" cy="5112000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>
                <a:solidFill>
                  <a:srgbClr val="00B0F0"/>
                </a:solidFill>
              </a:rPr>
              <a:t>Issue: </a:t>
            </a:r>
          </a:p>
          <a:p>
            <a:pPr marL="0" indent="0">
              <a:buNone/>
            </a:pPr>
            <a:endParaRPr lang="en-GB" sz="500" b="1" u="sng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1700" dirty="0">
                <a:solidFill>
                  <a:srgbClr val="565C6A"/>
                </a:solidFill>
              </a:rPr>
              <a:t>After establishing one CPDLC </a:t>
            </a:r>
            <a:r>
              <a:rPr lang="en-US" sz="1700" dirty="0"/>
              <a:t>connection, Brisbane YBBB reported to be unable to exchange any CPDLC UL/DL message (issues reported on May 03, from 14:50)</a:t>
            </a:r>
          </a:p>
          <a:p>
            <a:pPr>
              <a:buNone/>
            </a:pPr>
            <a:endParaRPr lang="en-GB" dirty="0"/>
          </a:p>
          <a:p>
            <a:pPr>
              <a:spcBef>
                <a:spcPts val="0"/>
              </a:spcBef>
              <a:buNone/>
            </a:pPr>
            <a:r>
              <a:rPr lang="en-GB" b="1" u="sng" dirty="0">
                <a:solidFill>
                  <a:srgbClr val="00B0F0"/>
                </a:solidFill>
              </a:rPr>
              <a:t>Analysis: </a:t>
            </a:r>
          </a:p>
          <a:p>
            <a:pPr>
              <a:spcBef>
                <a:spcPts val="0"/>
              </a:spcBef>
              <a:buNone/>
            </a:pPr>
            <a:endParaRPr lang="en-US" sz="500" b="1" u="sng" dirty="0">
              <a:solidFill>
                <a:srgbClr val="00B0F0"/>
              </a:solidFill>
            </a:endParaRPr>
          </a:p>
          <a:p>
            <a:r>
              <a:rPr lang="en-GB" dirty="0"/>
              <a:t> </a:t>
            </a:r>
            <a:r>
              <a:rPr lang="en-GB" sz="1700" dirty="0"/>
              <a:t>Air/ground logs do not show any communication issue or avionics misbehaviour</a:t>
            </a:r>
          </a:p>
          <a:p>
            <a:endParaRPr lang="en-GB" sz="1000" dirty="0"/>
          </a:p>
          <a:p>
            <a:r>
              <a:rPr lang="en-GB" sz="1700" dirty="0"/>
              <a:t>CPDLC connection with YBBB is established at 15:03 and all following CPDLC exchanges are nominally performed: all ULs were </a:t>
            </a:r>
            <a:r>
              <a:rPr lang="fr-FR" sz="1700" dirty="0" err="1"/>
              <a:t>received</a:t>
            </a:r>
            <a:r>
              <a:rPr lang="fr-FR" sz="1700" dirty="0"/>
              <a:t> and </a:t>
            </a:r>
            <a:r>
              <a:rPr lang="fr-FR" sz="1700" dirty="0" err="1"/>
              <a:t>answered</a:t>
            </a:r>
            <a:r>
              <a:rPr lang="fr-FR" sz="1700" dirty="0"/>
              <a:t> by the </a:t>
            </a:r>
            <a:r>
              <a:rPr lang="fr-FR" sz="1700" dirty="0" err="1"/>
              <a:t>crew</a:t>
            </a:r>
            <a:r>
              <a:rPr lang="fr-FR" sz="1700" dirty="0"/>
              <a:t> ; </a:t>
            </a:r>
            <a:r>
              <a:rPr lang="fr-FR" sz="1700" dirty="0" err="1"/>
              <a:t>downlink</a:t>
            </a:r>
            <a:r>
              <a:rPr lang="fr-FR" sz="1700" dirty="0"/>
              <a:t> </a:t>
            </a:r>
            <a:r>
              <a:rPr lang="fr-FR" sz="1700" dirty="0" err="1"/>
              <a:t>requests</a:t>
            </a:r>
            <a:r>
              <a:rPr lang="fr-FR" sz="1700" dirty="0"/>
              <a:t> </a:t>
            </a:r>
            <a:r>
              <a:rPr lang="fr-FR" sz="1700" dirty="0" err="1"/>
              <a:t>were</a:t>
            </a:r>
            <a:r>
              <a:rPr lang="fr-FR" sz="1700" dirty="0"/>
              <a:t> </a:t>
            </a:r>
            <a:r>
              <a:rPr lang="fr-FR" sz="1700" dirty="0" err="1"/>
              <a:t>also</a:t>
            </a:r>
            <a:r>
              <a:rPr lang="fr-FR" sz="1700" dirty="0"/>
              <a:t> </a:t>
            </a:r>
            <a:r>
              <a:rPr lang="fr-FR" sz="1700" dirty="0" err="1"/>
              <a:t>properly</a:t>
            </a:r>
            <a:r>
              <a:rPr lang="fr-FR" sz="1700" dirty="0"/>
              <a:t> </a:t>
            </a:r>
            <a:r>
              <a:rPr lang="fr-FR" sz="1700" dirty="0" err="1"/>
              <a:t>received</a:t>
            </a:r>
            <a:r>
              <a:rPr lang="fr-FR" sz="1700" dirty="0"/>
              <a:t> and </a:t>
            </a:r>
            <a:r>
              <a:rPr lang="fr-FR" sz="1700" dirty="0" err="1"/>
              <a:t>answered</a:t>
            </a:r>
            <a:r>
              <a:rPr lang="fr-FR" sz="1700" dirty="0"/>
              <a:t> by YBBB</a:t>
            </a:r>
          </a:p>
          <a:p>
            <a:endParaRPr lang="fr-FR" sz="1000" dirty="0"/>
          </a:p>
          <a:p>
            <a:r>
              <a:rPr lang="fr-FR" sz="1700" dirty="0" err="1"/>
              <a:t>Wrong</a:t>
            </a:r>
            <a:r>
              <a:rPr lang="fr-FR" sz="1700" dirty="0"/>
              <a:t> date or </a:t>
            </a:r>
            <a:r>
              <a:rPr lang="fr-FR" sz="1700" dirty="0" err="1"/>
              <a:t>aircraft</a:t>
            </a:r>
            <a:r>
              <a:rPr lang="fr-FR" sz="1700" dirty="0"/>
              <a:t> identification </a:t>
            </a:r>
            <a:r>
              <a:rPr lang="fr-FR" sz="1700" dirty="0" err="1"/>
              <a:t>suspected</a:t>
            </a:r>
            <a:endParaRPr lang="fr-FR" sz="1700" dirty="0"/>
          </a:p>
          <a:p>
            <a:pPr marL="361950" indent="-361950"/>
            <a:endParaRPr lang="en-GB" sz="1700" dirty="0"/>
          </a:p>
        </p:txBody>
      </p:sp>
      <p:sp>
        <p:nvSpPr>
          <p:cNvPr id="1741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/>
              <a:t>April 2018</a:t>
            </a:r>
            <a:endParaRPr lang="en-GB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10</a:t>
            </a:fld>
            <a:endParaRPr lang="en-GB" noProof="1"/>
          </a:p>
        </p:txBody>
      </p:sp>
      <p:sp>
        <p:nvSpPr>
          <p:cNvPr id="9" name="Rounded Rectangle 6"/>
          <p:cNvSpPr/>
          <p:nvPr/>
        </p:nvSpPr>
        <p:spPr bwMode="auto">
          <a:xfrm>
            <a:off x="261938" y="5085184"/>
            <a:ext cx="8352862" cy="93610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fr-FR" sz="2000" dirty="0"/>
              <a:t>NOMINAL BEHAVIOUR FROM AIRCRAFT SIDE</a:t>
            </a:r>
          </a:p>
          <a:p>
            <a:pPr marL="0" indent="0" algn="ctr">
              <a:buNone/>
            </a:pPr>
            <a:r>
              <a:rPr lang="fr-FR" sz="2000" dirty="0"/>
              <a:t>=&gt; PROPOSAL: PR TO BE CLOSED FOR AIRBUS</a:t>
            </a:r>
          </a:p>
        </p:txBody>
      </p:sp>
      <p:sp>
        <p:nvSpPr>
          <p:cNvPr id="8" name="Date Placeholder 3"/>
          <p:cNvSpPr txBox="1">
            <a:spLocks/>
          </p:cNvSpPr>
          <p:nvPr/>
        </p:nvSpPr>
        <p:spPr bwMode="auto">
          <a:xfrm>
            <a:off x="117475" y="-7088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700" b="1" kern="1200" noProof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2012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252412" y="287338"/>
            <a:ext cx="8891587" cy="709612"/>
          </a:xfrm>
        </p:spPr>
        <p:txBody>
          <a:bodyPr/>
          <a:lstStyle/>
          <a:p>
            <a:r>
              <a:rPr lang="en-GB" dirty="0"/>
              <a:t>PR 2448: A333 - </a:t>
            </a:r>
            <a:r>
              <a:rPr lang="en-US" dirty="0"/>
              <a:t>Uplink clearance not received by aircraft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414" name="Rectangle 21"/>
          <p:cNvSpPr>
            <a:spLocks noGrp="1" noChangeArrowheads="1"/>
          </p:cNvSpPr>
          <p:nvPr>
            <p:ph idx="1"/>
          </p:nvPr>
        </p:nvSpPr>
        <p:spPr>
          <a:xfrm>
            <a:off x="252414" y="908720"/>
            <a:ext cx="8640000" cy="5112000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>
                <a:solidFill>
                  <a:srgbClr val="00B0F0"/>
                </a:solidFill>
              </a:rPr>
              <a:t>Issue: </a:t>
            </a:r>
          </a:p>
          <a:p>
            <a:pPr marL="0" indent="0">
              <a:buNone/>
            </a:pPr>
            <a:endParaRPr lang="en-GB" sz="500" b="1" u="sng" dirty="0">
              <a:solidFill>
                <a:srgbClr val="00B0F0"/>
              </a:solidFill>
            </a:endParaRPr>
          </a:p>
          <a:p>
            <a:r>
              <a:rPr lang="fr-FR" sz="1800" dirty="0" err="1"/>
              <a:t>After</a:t>
            </a:r>
            <a:r>
              <a:rPr lang="fr-FR" sz="1800" dirty="0"/>
              <a:t> </a:t>
            </a:r>
            <a:r>
              <a:rPr lang="fr-FR" sz="1800" dirty="0" err="1"/>
              <a:t>sending</a:t>
            </a:r>
            <a:r>
              <a:rPr lang="fr-FR" sz="1800" dirty="0"/>
              <a:t> a CPDLC clearance to </a:t>
            </a:r>
            <a:r>
              <a:rPr lang="fr-FR" sz="1800" dirty="0" err="1"/>
              <a:t>climb</a:t>
            </a:r>
            <a:r>
              <a:rPr lang="fr-FR" sz="1800" dirty="0"/>
              <a:t> to FL380, YBBB </a:t>
            </a:r>
            <a:r>
              <a:rPr lang="fr-FR" sz="1800" dirty="0" err="1"/>
              <a:t>did</a:t>
            </a:r>
            <a:r>
              <a:rPr lang="fr-FR" sz="1800" dirty="0"/>
              <a:t> not </a:t>
            </a:r>
            <a:r>
              <a:rPr lang="fr-FR" sz="1800" dirty="0" err="1"/>
              <a:t>receive</a:t>
            </a:r>
            <a:r>
              <a:rPr lang="fr-FR" sz="1800" dirty="0"/>
              <a:t> </a:t>
            </a:r>
            <a:r>
              <a:rPr lang="fr-FR" sz="1800" dirty="0" err="1"/>
              <a:t>any</a:t>
            </a:r>
            <a:r>
              <a:rPr lang="fr-FR" sz="1800" dirty="0"/>
              <a:t> </a:t>
            </a:r>
            <a:r>
              <a:rPr lang="fr-FR" sz="1800" dirty="0" err="1"/>
              <a:t>answer</a:t>
            </a:r>
            <a:r>
              <a:rPr lang="fr-FR" sz="1800" dirty="0"/>
              <a:t> </a:t>
            </a:r>
            <a:r>
              <a:rPr lang="fr-FR" sz="1800" dirty="0" err="1"/>
              <a:t>from</a:t>
            </a:r>
            <a:r>
              <a:rPr lang="fr-FR" sz="1800" dirty="0"/>
              <a:t> the </a:t>
            </a:r>
            <a:r>
              <a:rPr lang="fr-FR" sz="1800" dirty="0" err="1"/>
              <a:t>aircraft</a:t>
            </a:r>
            <a:endParaRPr lang="fr-FR" sz="1800" dirty="0"/>
          </a:p>
          <a:p>
            <a:r>
              <a:rPr lang="fr-FR" sz="1800" dirty="0"/>
              <a:t>The </a:t>
            </a:r>
            <a:r>
              <a:rPr lang="fr-FR" sz="1800" dirty="0" err="1"/>
              <a:t>crew</a:t>
            </a:r>
            <a:r>
              <a:rPr lang="fr-FR" sz="1800" dirty="0"/>
              <a:t> </a:t>
            </a:r>
            <a:r>
              <a:rPr lang="fr-FR" sz="1800" dirty="0" err="1"/>
              <a:t>reported</a:t>
            </a:r>
            <a:r>
              <a:rPr lang="fr-FR" sz="1800" dirty="0"/>
              <a:t> by </a:t>
            </a:r>
            <a:r>
              <a:rPr lang="fr-FR" sz="1800" dirty="0" err="1"/>
              <a:t>voice</a:t>
            </a:r>
            <a:r>
              <a:rPr lang="fr-FR" sz="1800" dirty="0"/>
              <a:t> </a:t>
            </a:r>
            <a:r>
              <a:rPr lang="fr-FR" sz="1800" dirty="0" err="1"/>
              <a:t>that</a:t>
            </a:r>
            <a:r>
              <a:rPr lang="fr-FR" sz="1800" dirty="0"/>
              <a:t> the </a:t>
            </a:r>
            <a:r>
              <a:rPr lang="fr-FR" sz="1800" dirty="0" err="1"/>
              <a:t>uplink</a:t>
            </a:r>
            <a:r>
              <a:rPr lang="fr-FR" sz="1800" dirty="0"/>
              <a:t> clearance </a:t>
            </a:r>
            <a:r>
              <a:rPr lang="fr-FR" sz="1800" dirty="0" err="1"/>
              <a:t>had</a:t>
            </a:r>
            <a:r>
              <a:rPr lang="fr-FR" sz="1800" dirty="0"/>
              <a:t> not been </a:t>
            </a:r>
            <a:r>
              <a:rPr lang="fr-FR" sz="1800" dirty="0" err="1"/>
              <a:t>received</a:t>
            </a:r>
            <a:endParaRPr lang="fr-FR" sz="1800" dirty="0"/>
          </a:p>
          <a:p>
            <a:pPr marL="0" indent="0">
              <a:buNone/>
            </a:pPr>
            <a:endParaRPr lang="en-GB" sz="1800" dirty="0"/>
          </a:p>
          <a:p>
            <a:pPr>
              <a:spcBef>
                <a:spcPts val="0"/>
              </a:spcBef>
              <a:buNone/>
            </a:pPr>
            <a:r>
              <a:rPr lang="en-GB" b="1" u="sng" dirty="0">
                <a:solidFill>
                  <a:srgbClr val="00B0F0"/>
                </a:solidFill>
              </a:rPr>
              <a:t>Analysis: </a:t>
            </a:r>
          </a:p>
          <a:p>
            <a:pPr>
              <a:spcBef>
                <a:spcPts val="0"/>
              </a:spcBef>
              <a:buNone/>
            </a:pPr>
            <a:endParaRPr lang="en-US" sz="500" b="1" u="sng" dirty="0">
              <a:solidFill>
                <a:srgbClr val="00B0F0"/>
              </a:solidFill>
            </a:endParaRPr>
          </a:p>
          <a:p>
            <a:pPr marL="361950" indent="-361950"/>
            <a:r>
              <a:rPr lang="fr-FR" sz="1800" dirty="0"/>
              <a:t>Air/</a:t>
            </a:r>
            <a:r>
              <a:rPr lang="fr-FR" sz="1800" dirty="0" err="1"/>
              <a:t>ground</a:t>
            </a:r>
            <a:r>
              <a:rPr lang="fr-FR" sz="1800" dirty="0"/>
              <a:t> traces </a:t>
            </a:r>
            <a:r>
              <a:rPr lang="fr-FR" sz="1800" dirty="0" err="1"/>
              <a:t>confirm</a:t>
            </a:r>
            <a:r>
              <a:rPr lang="fr-FR" sz="1800" dirty="0"/>
              <a:t> </a:t>
            </a:r>
            <a:r>
              <a:rPr lang="fr-FR" sz="1800" dirty="0" err="1"/>
              <a:t>that</a:t>
            </a:r>
            <a:r>
              <a:rPr lang="fr-FR" sz="1800" dirty="0"/>
              <a:t> the </a:t>
            </a:r>
            <a:r>
              <a:rPr lang="fr-FR" sz="1800" dirty="0" err="1"/>
              <a:t>uplink</a:t>
            </a:r>
            <a:r>
              <a:rPr lang="fr-FR" sz="1800" dirty="0"/>
              <a:t> clearance </a:t>
            </a:r>
            <a:r>
              <a:rPr lang="fr-FR" sz="1800" dirty="0" err="1"/>
              <a:t>was</a:t>
            </a:r>
            <a:r>
              <a:rPr lang="fr-FR" sz="1800" dirty="0"/>
              <a:t> </a:t>
            </a:r>
            <a:r>
              <a:rPr lang="fr-FR" sz="1800" dirty="0" err="1"/>
              <a:t>properly</a:t>
            </a:r>
            <a:r>
              <a:rPr lang="fr-FR" sz="1800" dirty="0"/>
              <a:t> </a:t>
            </a:r>
            <a:r>
              <a:rPr lang="fr-FR" sz="1800" dirty="0" err="1"/>
              <a:t>received</a:t>
            </a:r>
            <a:r>
              <a:rPr lang="fr-FR" sz="1800" dirty="0"/>
              <a:t> and </a:t>
            </a:r>
            <a:r>
              <a:rPr lang="fr-FR" sz="1800" dirty="0" err="1"/>
              <a:t>acknowledged</a:t>
            </a:r>
            <a:r>
              <a:rPr lang="fr-FR" sz="1800" dirty="0"/>
              <a:t> (at ACARS </a:t>
            </a:r>
            <a:r>
              <a:rPr lang="fr-FR" sz="1800" dirty="0" err="1"/>
              <a:t>level</a:t>
            </a:r>
            <a:r>
              <a:rPr lang="fr-FR" sz="1800" dirty="0"/>
              <a:t>) by the </a:t>
            </a:r>
            <a:r>
              <a:rPr lang="fr-FR" sz="1800" dirty="0" err="1">
                <a:solidFill>
                  <a:srgbClr val="565C6A"/>
                </a:solidFill>
              </a:rPr>
              <a:t>aircraft</a:t>
            </a:r>
            <a:r>
              <a:rPr lang="fr-FR" sz="1800" dirty="0">
                <a:solidFill>
                  <a:srgbClr val="565C6A"/>
                </a:solidFill>
              </a:rPr>
              <a:t> and no </a:t>
            </a:r>
            <a:r>
              <a:rPr lang="fr-FR" sz="1800" dirty="0" err="1">
                <a:solidFill>
                  <a:srgbClr val="565C6A"/>
                </a:solidFill>
              </a:rPr>
              <a:t>answer</a:t>
            </a:r>
            <a:r>
              <a:rPr lang="fr-FR" sz="1800" dirty="0">
                <a:solidFill>
                  <a:srgbClr val="565C6A"/>
                </a:solidFill>
              </a:rPr>
              <a:t> </a:t>
            </a:r>
            <a:r>
              <a:rPr lang="fr-FR" sz="1800" dirty="0" err="1">
                <a:solidFill>
                  <a:srgbClr val="565C6A"/>
                </a:solidFill>
              </a:rPr>
              <a:t>was</a:t>
            </a:r>
            <a:r>
              <a:rPr lang="fr-FR" sz="1800" dirty="0">
                <a:solidFill>
                  <a:srgbClr val="565C6A"/>
                </a:solidFill>
              </a:rPr>
              <a:t> sent by the </a:t>
            </a:r>
            <a:r>
              <a:rPr lang="fr-FR" sz="1800" dirty="0" err="1">
                <a:solidFill>
                  <a:srgbClr val="565C6A"/>
                </a:solidFill>
              </a:rPr>
              <a:t>crew</a:t>
            </a:r>
            <a:r>
              <a:rPr lang="fr-FR" sz="1800" dirty="0">
                <a:solidFill>
                  <a:srgbClr val="565C6A"/>
                </a:solidFill>
              </a:rPr>
              <a:t>.</a:t>
            </a:r>
          </a:p>
          <a:p>
            <a:pPr marL="361950" indent="-361950"/>
            <a:r>
              <a:rPr lang="fr-FR" sz="1800" dirty="0"/>
              <a:t>Investigations do not put </a:t>
            </a:r>
            <a:r>
              <a:rPr lang="fr-FR" sz="1800" dirty="0" err="1"/>
              <a:t>into</a:t>
            </a:r>
            <a:r>
              <a:rPr lang="fr-FR" sz="1800" dirty="0"/>
              <a:t> light </a:t>
            </a:r>
            <a:r>
              <a:rPr lang="fr-FR" sz="1800" dirty="0" err="1"/>
              <a:t>any</a:t>
            </a:r>
            <a:r>
              <a:rPr lang="fr-FR" sz="1800" dirty="0"/>
              <a:t> </a:t>
            </a:r>
            <a:r>
              <a:rPr lang="fr-FR" sz="1800" dirty="0" err="1"/>
              <a:t>avionics</a:t>
            </a:r>
            <a:r>
              <a:rPr lang="fr-FR" sz="1800" dirty="0"/>
              <a:t> </a:t>
            </a:r>
            <a:r>
              <a:rPr lang="fr-FR" sz="1800" dirty="0" err="1"/>
              <a:t>misbehaviour</a:t>
            </a:r>
            <a:r>
              <a:rPr lang="fr-FR" sz="1800" dirty="0"/>
              <a:t> or air/</a:t>
            </a:r>
            <a:r>
              <a:rPr lang="fr-FR" sz="1800" dirty="0" err="1"/>
              <a:t>ground</a:t>
            </a:r>
            <a:r>
              <a:rPr lang="fr-FR" sz="1800" dirty="0"/>
              <a:t> communication issue </a:t>
            </a:r>
          </a:p>
          <a:p>
            <a:pPr marL="355600" indent="-355600"/>
            <a:r>
              <a:rPr lang="fr-FR" sz="1800" dirty="0"/>
              <a:t>No </a:t>
            </a:r>
            <a:r>
              <a:rPr lang="fr-FR" sz="1800" dirty="0" err="1"/>
              <a:t>root</a:t>
            </a:r>
            <a:r>
              <a:rPr lang="fr-FR" sz="1800" dirty="0"/>
              <a:t> cause </a:t>
            </a:r>
            <a:r>
              <a:rPr lang="fr-FR" sz="1800" dirty="0" err="1"/>
              <a:t>identified</a:t>
            </a:r>
            <a:r>
              <a:rPr lang="fr-FR" sz="1800" dirty="0"/>
              <a:t> but </a:t>
            </a:r>
            <a:r>
              <a:rPr lang="fr-FR" sz="1800" dirty="0" err="1"/>
              <a:t>reported</a:t>
            </a:r>
            <a:r>
              <a:rPr lang="fr-FR" sz="1800" dirty="0"/>
              <a:t> issue not </a:t>
            </a:r>
            <a:r>
              <a:rPr lang="fr-FR" sz="1800" dirty="0" err="1"/>
              <a:t>related</a:t>
            </a:r>
            <a:r>
              <a:rPr lang="fr-FR" sz="1800" dirty="0"/>
              <a:t> to the </a:t>
            </a:r>
            <a:r>
              <a:rPr lang="fr-FR" sz="1800" dirty="0" err="1"/>
              <a:t>known</a:t>
            </a:r>
            <a:r>
              <a:rPr lang="fr-FR" sz="1800" dirty="0"/>
              <a:t> ACK and TOSS issue</a:t>
            </a:r>
          </a:p>
          <a:p>
            <a:pPr marL="0" indent="0">
              <a:buNone/>
            </a:pPr>
            <a:endParaRPr lang="fr-FR" sz="800" dirty="0"/>
          </a:p>
        </p:txBody>
      </p:sp>
      <p:sp>
        <p:nvSpPr>
          <p:cNvPr id="1741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/>
              <a:t>April 2018</a:t>
            </a:r>
            <a:endParaRPr lang="en-GB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11</a:t>
            </a:fld>
            <a:endParaRPr lang="en-GB" noProof="1"/>
          </a:p>
        </p:txBody>
      </p:sp>
      <p:sp>
        <p:nvSpPr>
          <p:cNvPr id="9" name="Rounded Rectangle 6"/>
          <p:cNvSpPr/>
          <p:nvPr/>
        </p:nvSpPr>
        <p:spPr bwMode="auto">
          <a:xfrm>
            <a:off x="467610" y="5517232"/>
            <a:ext cx="8352862" cy="86409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en-GB" sz="2000" dirty="0">
                <a:solidFill>
                  <a:srgbClr val="565C6A"/>
                </a:solidFill>
              </a:rPr>
              <a:t>TO BE CLOSED</a:t>
            </a:r>
          </a:p>
        </p:txBody>
      </p:sp>
      <p:sp>
        <p:nvSpPr>
          <p:cNvPr id="8" name="Date Placeholder 3"/>
          <p:cNvSpPr txBox="1">
            <a:spLocks/>
          </p:cNvSpPr>
          <p:nvPr/>
        </p:nvSpPr>
        <p:spPr bwMode="auto">
          <a:xfrm>
            <a:off x="117475" y="-7088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700" b="1" kern="1200" noProof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769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252412" y="287338"/>
            <a:ext cx="8891587" cy="709612"/>
          </a:xfrm>
        </p:spPr>
        <p:txBody>
          <a:bodyPr/>
          <a:lstStyle/>
          <a:p>
            <a:r>
              <a:rPr lang="en-GB" dirty="0"/>
              <a:t>PR 2461: A346 - </a:t>
            </a:r>
            <a:r>
              <a:rPr lang="en-US" dirty="0"/>
              <a:t>Aircraft logged on ZWWW-CPDLC unsuccessfully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414" name="Rectangle 21"/>
          <p:cNvSpPr>
            <a:spLocks noGrp="1" noChangeArrowheads="1"/>
          </p:cNvSpPr>
          <p:nvPr>
            <p:ph idx="1"/>
          </p:nvPr>
        </p:nvSpPr>
        <p:spPr>
          <a:xfrm>
            <a:off x="252414" y="908720"/>
            <a:ext cx="8640000" cy="5112000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>
                <a:solidFill>
                  <a:srgbClr val="00B0F0"/>
                </a:solidFill>
              </a:rPr>
              <a:t>Issue: </a:t>
            </a:r>
          </a:p>
          <a:p>
            <a:pPr marL="0" indent="0">
              <a:buNone/>
            </a:pPr>
            <a:r>
              <a:rPr lang="en-US" sz="1500" dirty="0"/>
              <a:t>Unsuccessful notification attempts with Chinese centers ZWWW and ZLLL during one flight from VHHH (Hong Kong) to EDDM(Munich).</a:t>
            </a:r>
          </a:p>
          <a:p>
            <a:pPr marL="0" indent="0">
              <a:buNone/>
            </a:pPr>
            <a:r>
              <a:rPr lang="en-US" sz="1500" dirty="0"/>
              <a:t>ZWWW had to guide the aircraft out of China through voice</a:t>
            </a:r>
          </a:p>
          <a:p>
            <a:pPr>
              <a:buNone/>
            </a:pPr>
            <a:endParaRPr lang="en-GB" sz="800" dirty="0"/>
          </a:p>
          <a:p>
            <a:pPr>
              <a:spcBef>
                <a:spcPts val="0"/>
              </a:spcBef>
              <a:buNone/>
            </a:pPr>
            <a:r>
              <a:rPr lang="en-GB" b="1" u="sng" dirty="0">
                <a:solidFill>
                  <a:srgbClr val="00B0F0"/>
                </a:solidFill>
              </a:rPr>
              <a:t>Analysis: </a:t>
            </a:r>
          </a:p>
          <a:p>
            <a:pPr>
              <a:spcBef>
                <a:spcPts val="0"/>
              </a:spcBef>
              <a:buNone/>
            </a:pPr>
            <a:endParaRPr lang="en-US" sz="500" b="1" u="sng" dirty="0">
              <a:solidFill>
                <a:srgbClr val="00B0F0"/>
              </a:solidFill>
            </a:endParaRPr>
          </a:p>
          <a:p>
            <a:pPr marL="361950" indent="-361950"/>
            <a:r>
              <a:rPr lang="fr-FR" sz="1500" dirty="0" err="1"/>
              <a:t>Before</a:t>
            </a:r>
            <a:r>
              <a:rPr lang="fr-FR" sz="1500" dirty="0"/>
              <a:t> </a:t>
            </a:r>
            <a:r>
              <a:rPr lang="fr-FR" sz="1500" dirty="0" err="1"/>
              <a:t>entering</a:t>
            </a:r>
            <a:r>
              <a:rPr lang="fr-FR" sz="1500" dirty="0"/>
              <a:t> ZLLL </a:t>
            </a:r>
            <a:r>
              <a:rPr lang="fr-FR" sz="1500" dirty="0" err="1"/>
              <a:t>airspace</a:t>
            </a:r>
            <a:r>
              <a:rPr lang="fr-FR" sz="1500" dirty="0"/>
              <a:t>, the </a:t>
            </a:r>
            <a:r>
              <a:rPr lang="fr-FR" sz="1500" dirty="0" err="1"/>
              <a:t>aircraft</a:t>
            </a:r>
            <a:r>
              <a:rPr lang="fr-FR" sz="1500" dirty="0"/>
              <a:t> </a:t>
            </a:r>
            <a:r>
              <a:rPr lang="fr-FR" sz="1500" dirty="0" err="1"/>
              <a:t>was</a:t>
            </a:r>
            <a:r>
              <a:rPr lang="fr-FR" sz="1500" dirty="0"/>
              <a:t> </a:t>
            </a:r>
            <a:r>
              <a:rPr lang="fr-FR" sz="1500" dirty="0" err="1"/>
              <a:t>connected</a:t>
            </a:r>
            <a:r>
              <a:rPr lang="fr-FR" sz="1500" dirty="0"/>
              <a:t>  </a:t>
            </a:r>
            <a:r>
              <a:rPr lang="fr-FR" sz="1500" dirty="0" err="1"/>
              <a:t>with</a:t>
            </a:r>
            <a:r>
              <a:rPr lang="fr-FR" sz="1500" dirty="0"/>
              <a:t> ZUUU </a:t>
            </a:r>
            <a:r>
              <a:rPr lang="fr-FR" sz="1500" dirty="0" err="1"/>
              <a:t>which</a:t>
            </a:r>
            <a:r>
              <a:rPr lang="fr-FR" sz="1500" dirty="0"/>
              <a:t> </a:t>
            </a:r>
            <a:r>
              <a:rPr lang="fr-FR" sz="1500" dirty="0" err="1"/>
              <a:t>designated</a:t>
            </a:r>
            <a:r>
              <a:rPr lang="fr-FR" sz="1500" dirty="0"/>
              <a:t> ZLLL as NDA</a:t>
            </a:r>
          </a:p>
          <a:p>
            <a:pPr marL="361950" indent="-361950"/>
            <a:r>
              <a:rPr lang="fr-FR" sz="1500" dirty="0"/>
              <a:t>Notification and CPDLC </a:t>
            </a:r>
            <a:r>
              <a:rPr lang="fr-FR" sz="1500" dirty="0" err="1"/>
              <a:t>connection</a:t>
            </a:r>
            <a:r>
              <a:rPr lang="fr-FR" sz="1500" dirty="0"/>
              <a:t> establishment </a:t>
            </a:r>
            <a:r>
              <a:rPr lang="fr-FR" sz="1500" dirty="0" err="1"/>
              <a:t>steps</a:t>
            </a:r>
            <a:r>
              <a:rPr lang="fr-FR" sz="1500" dirty="0"/>
              <a:t> </a:t>
            </a:r>
            <a:r>
              <a:rPr lang="fr-FR" sz="1500" dirty="0" err="1"/>
              <a:t>were</a:t>
            </a:r>
            <a:r>
              <a:rPr lang="fr-FR" sz="1500" dirty="0"/>
              <a:t> </a:t>
            </a:r>
            <a:r>
              <a:rPr lang="fr-FR" sz="1500" dirty="0" err="1"/>
              <a:t>successfully</a:t>
            </a:r>
            <a:r>
              <a:rPr lang="fr-FR" sz="1500" dirty="0"/>
              <a:t> </a:t>
            </a:r>
            <a:r>
              <a:rPr lang="fr-FR" sz="1500" dirty="0" err="1"/>
              <a:t>performed</a:t>
            </a:r>
            <a:r>
              <a:rPr lang="fr-FR" sz="1500" dirty="0"/>
              <a:t> </a:t>
            </a:r>
            <a:r>
              <a:rPr lang="fr-FR" sz="1500" dirty="0" err="1"/>
              <a:t>with</a:t>
            </a:r>
            <a:r>
              <a:rPr lang="fr-FR" sz="1500" dirty="0"/>
              <a:t> ZLLL</a:t>
            </a:r>
          </a:p>
          <a:p>
            <a:pPr marL="361950" indent="-361950"/>
            <a:r>
              <a:rPr lang="fr-FR" sz="1500" dirty="0"/>
              <a:t>ZUUU sent </a:t>
            </a:r>
            <a:r>
              <a:rPr lang="fr-FR" sz="1500" dirty="0" err="1"/>
              <a:t>afterwards</a:t>
            </a:r>
            <a:r>
              <a:rPr lang="fr-FR" sz="1500" dirty="0"/>
              <a:t> one CPDLC </a:t>
            </a:r>
            <a:r>
              <a:rPr lang="fr-FR" sz="1500" dirty="0" err="1"/>
              <a:t>Disconnection</a:t>
            </a:r>
            <a:r>
              <a:rPr lang="fr-FR" sz="1500" dirty="0"/>
              <a:t> </a:t>
            </a:r>
            <a:r>
              <a:rPr lang="fr-FR" sz="1500" dirty="0" err="1"/>
              <a:t>request</a:t>
            </a:r>
            <a:r>
              <a:rPr lang="fr-FR" sz="1500" dirty="0"/>
              <a:t>  =&gt; as per compliance </a:t>
            </a:r>
            <a:r>
              <a:rPr lang="fr-FR" sz="1500" dirty="0" err="1"/>
              <a:t>with</a:t>
            </a:r>
            <a:r>
              <a:rPr lang="fr-FR" sz="1500" dirty="0"/>
              <a:t> ED100A, the </a:t>
            </a:r>
            <a:r>
              <a:rPr lang="fr-FR" sz="1500" dirty="0" err="1"/>
              <a:t>aircraft</a:t>
            </a:r>
            <a:r>
              <a:rPr lang="fr-FR" sz="1500" dirty="0"/>
              <a:t> </a:t>
            </a:r>
            <a:r>
              <a:rPr lang="fr-FR" sz="1500" dirty="0" err="1"/>
              <a:t>terminated</a:t>
            </a:r>
            <a:r>
              <a:rPr lang="fr-FR" sz="1500" dirty="0"/>
              <a:t> CPDLC links </a:t>
            </a:r>
            <a:r>
              <a:rPr lang="fr-FR" sz="1500" dirty="0" err="1"/>
              <a:t>with</a:t>
            </a:r>
            <a:r>
              <a:rPr lang="fr-FR" sz="1500" dirty="0"/>
              <a:t> ZUUU and ZLLL</a:t>
            </a:r>
          </a:p>
          <a:p>
            <a:pPr marL="361950" indent="-361950"/>
            <a:r>
              <a:rPr lang="fr-FR" sz="1500" dirty="0" err="1"/>
              <a:t>Next</a:t>
            </a:r>
            <a:r>
              <a:rPr lang="fr-FR" sz="1500" dirty="0"/>
              <a:t> notification </a:t>
            </a:r>
            <a:r>
              <a:rPr lang="fr-FR" sz="1500" dirty="0" err="1"/>
              <a:t>requests</a:t>
            </a:r>
            <a:r>
              <a:rPr lang="fr-FR" sz="1500" dirty="0"/>
              <a:t> sent  by the </a:t>
            </a:r>
            <a:r>
              <a:rPr lang="fr-FR" sz="1500" dirty="0" err="1"/>
              <a:t>crew</a:t>
            </a:r>
            <a:r>
              <a:rPr lang="fr-FR" sz="1500" dirty="0"/>
              <a:t> to ZLLL </a:t>
            </a:r>
            <a:r>
              <a:rPr lang="fr-FR" sz="1500" dirty="0" err="1"/>
              <a:t>were</a:t>
            </a:r>
            <a:r>
              <a:rPr lang="fr-FR" sz="1500" dirty="0"/>
              <a:t> </a:t>
            </a:r>
            <a:r>
              <a:rPr lang="fr-FR" sz="1500" dirty="0" err="1"/>
              <a:t>received</a:t>
            </a:r>
            <a:r>
              <a:rPr lang="fr-FR" sz="1500" dirty="0"/>
              <a:t> on </a:t>
            </a:r>
            <a:r>
              <a:rPr lang="fr-FR" sz="1500" dirty="0" err="1"/>
              <a:t>ground</a:t>
            </a:r>
            <a:r>
              <a:rPr lang="fr-FR" sz="1500" dirty="0"/>
              <a:t> but </a:t>
            </a:r>
            <a:r>
              <a:rPr lang="fr-FR" sz="1500" dirty="0" err="1"/>
              <a:t>never</a:t>
            </a:r>
            <a:r>
              <a:rPr lang="fr-FR" sz="1500" dirty="0"/>
              <a:t> </a:t>
            </a:r>
            <a:r>
              <a:rPr lang="fr-FR" sz="1500" dirty="0" err="1"/>
              <a:t>answered</a:t>
            </a:r>
            <a:r>
              <a:rPr lang="fr-FR" sz="1500" dirty="0"/>
              <a:t> by the ATC </a:t>
            </a:r>
            <a:r>
              <a:rPr lang="fr-FR" sz="1500" dirty="0">
                <a:solidFill>
                  <a:srgbClr val="565C6A"/>
                </a:solidFill>
              </a:rPr>
              <a:t>center (AFN notification issues have </a:t>
            </a:r>
            <a:r>
              <a:rPr lang="fr-FR" sz="1500" dirty="0" err="1">
                <a:solidFill>
                  <a:srgbClr val="565C6A"/>
                </a:solidFill>
              </a:rPr>
              <a:t>also</a:t>
            </a:r>
            <a:r>
              <a:rPr lang="fr-FR" sz="1500" dirty="0">
                <a:solidFill>
                  <a:srgbClr val="565C6A"/>
                </a:solidFill>
              </a:rPr>
              <a:t> been </a:t>
            </a:r>
            <a:r>
              <a:rPr lang="fr-FR" sz="1500" dirty="0" err="1">
                <a:solidFill>
                  <a:srgbClr val="565C6A"/>
                </a:solidFill>
              </a:rPr>
              <a:t>reported</a:t>
            </a:r>
            <a:r>
              <a:rPr lang="fr-FR" sz="1500" dirty="0">
                <a:solidFill>
                  <a:srgbClr val="565C6A"/>
                </a:solidFill>
              </a:rPr>
              <a:t> by CSP ARINC </a:t>
            </a:r>
            <a:r>
              <a:rPr lang="fr-FR" sz="1500" dirty="0" err="1">
                <a:solidFill>
                  <a:srgbClr val="565C6A"/>
                </a:solidFill>
              </a:rPr>
              <a:t>with</a:t>
            </a:r>
            <a:r>
              <a:rPr lang="fr-FR" sz="1500" dirty="0">
                <a:solidFill>
                  <a:srgbClr val="565C6A"/>
                </a:solidFill>
              </a:rPr>
              <a:t> ZLLL, ZWWW and ZPPP) </a:t>
            </a:r>
          </a:p>
          <a:p>
            <a:pPr marL="361950" indent="-361950"/>
            <a:r>
              <a:rPr lang="fr-FR" sz="1500" dirty="0"/>
              <a:t>Notification </a:t>
            </a:r>
            <a:r>
              <a:rPr lang="fr-FR" sz="1500" dirty="0" err="1"/>
              <a:t>sequence</a:t>
            </a:r>
            <a:r>
              <a:rPr lang="fr-FR" sz="1500" dirty="0"/>
              <a:t>  </a:t>
            </a:r>
            <a:r>
              <a:rPr lang="fr-FR" sz="1500" dirty="0" err="1"/>
              <a:t>performed</a:t>
            </a:r>
            <a:r>
              <a:rPr lang="fr-FR" sz="1500" dirty="0"/>
              <a:t> </a:t>
            </a:r>
            <a:r>
              <a:rPr lang="fr-FR" sz="1500" dirty="0" err="1"/>
              <a:t>afterwards</a:t>
            </a:r>
            <a:r>
              <a:rPr lang="fr-FR" sz="1500" dirty="0"/>
              <a:t> </a:t>
            </a:r>
            <a:r>
              <a:rPr lang="fr-FR" sz="1500" dirty="0" err="1"/>
              <a:t>with</a:t>
            </a:r>
            <a:r>
              <a:rPr lang="fr-FR" sz="1500" dirty="0"/>
              <a:t> ZWWW </a:t>
            </a:r>
            <a:r>
              <a:rPr lang="fr-FR" sz="1500" dirty="0" err="1"/>
              <a:t>was</a:t>
            </a:r>
            <a:r>
              <a:rPr lang="fr-FR" sz="1500" dirty="0"/>
              <a:t> </a:t>
            </a:r>
            <a:r>
              <a:rPr lang="fr-FR" sz="1500" dirty="0" err="1"/>
              <a:t>successful</a:t>
            </a:r>
            <a:r>
              <a:rPr lang="fr-FR" sz="1500" dirty="0"/>
              <a:t> but CPDLC </a:t>
            </a:r>
            <a:r>
              <a:rPr lang="fr-FR" sz="1500" dirty="0" err="1"/>
              <a:t>connection</a:t>
            </a:r>
            <a:r>
              <a:rPr lang="fr-FR" sz="1500" dirty="0"/>
              <a:t> </a:t>
            </a:r>
            <a:r>
              <a:rPr lang="fr-FR" sz="1500" dirty="0" err="1"/>
              <a:t>requests</a:t>
            </a:r>
            <a:r>
              <a:rPr lang="fr-FR" sz="1500" dirty="0"/>
              <a:t> </a:t>
            </a:r>
            <a:r>
              <a:rPr lang="fr-FR" sz="1500" dirty="0" err="1"/>
              <a:t>were</a:t>
            </a:r>
            <a:r>
              <a:rPr lang="fr-FR" sz="1500" dirty="0"/>
              <a:t> </a:t>
            </a:r>
            <a:r>
              <a:rPr lang="fr-FR" sz="1500" dirty="0" err="1"/>
              <a:t>rejected</a:t>
            </a:r>
            <a:r>
              <a:rPr lang="fr-FR" sz="1500" dirty="0"/>
              <a:t> on-</a:t>
            </a:r>
            <a:r>
              <a:rPr lang="fr-FR" sz="1500" dirty="0" err="1"/>
              <a:t>board</a:t>
            </a:r>
            <a:r>
              <a:rPr lang="fr-FR" sz="1500" dirty="0"/>
              <a:t> </a:t>
            </a:r>
            <a:r>
              <a:rPr lang="fr-FR" sz="1500" dirty="0" err="1"/>
              <a:t>with</a:t>
            </a:r>
            <a:r>
              <a:rPr lang="fr-FR" sz="1500" dirty="0"/>
              <a:t> a DR1 message =&gt; </a:t>
            </a:r>
            <a:r>
              <a:rPr lang="fr-FR" sz="1500" dirty="0" err="1"/>
              <a:t>avionics</a:t>
            </a:r>
            <a:r>
              <a:rPr lang="fr-FR" sz="1500" dirty="0"/>
              <a:t> </a:t>
            </a:r>
            <a:r>
              <a:rPr lang="fr-FR" sz="1500" dirty="0" err="1"/>
              <a:t>anomaly</a:t>
            </a:r>
            <a:r>
              <a:rPr lang="fr-FR" sz="1500" dirty="0"/>
              <a:t> but no </a:t>
            </a:r>
            <a:r>
              <a:rPr lang="fr-FR" sz="1500" dirty="0" err="1"/>
              <a:t>root</a:t>
            </a:r>
            <a:r>
              <a:rPr lang="fr-FR" sz="1500" dirty="0"/>
              <a:t> cause </a:t>
            </a:r>
            <a:r>
              <a:rPr lang="fr-FR" sz="1500" dirty="0" err="1"/>
              <a:t>identified</a:t>
            </a:r>
            <a:endParaRPr lang="fr-FR" sz="1500" dirty="0"/>
          </a:p>
          <a:p>
            <a:pPr marL="0" indent="0">
              <a:buNone/>
            </a:pPr>
            <a:endParaRPr lang="fr-FR" sz="1400" dirty="0"/>
          </a:p>
          <a:p>
            <a:pPr marL="0" indent="0">
              <a:buNone/>
            </a:pPr>
            <a:endParaRPr lang="fr-FR" sz="1400" dirty="0"/>
          </a:p>
        </p:txBody>
      </p:sp>
      <p:sp>
        <p:nvSpPr>
          <p:cNvPr id="1741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/>
              <a:t>April 2018</a:t>
            </a:r>
            <a:endParaRPr lang="en-GB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12</a:t>
            </a:fld>
            <a:endParaRPr lang="en-GB" noProof="1"/>
          </a:p>
        </p:txBody>
      </p:sp>
      <p:sp>
        <p:nvSpPr>
          <p:cNvPr id="9" name="Rounded Rectangle 6"/>
          <p:cNvSpPr/>
          <p:nvPr/>
        </p:nvSpPr>
        <p:spPr bwMode="auto">
          <a:xfrm>
            <a:off x="489604" y="5709702"/>
            <a:ext cx="8352862" cy="86409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en-GB" sz="1700" dirty="0"/>
              <a:t>AFN Notification failure =&gt; TO BE INVESTIGATED WITH ZLLL </a:t>
            </a:r>
          </a:p>
          <a:p>
            <a:pPr marL="0" indent="0" algn="ctr">
              <a:buNone/>
            </a:pPr>
            <a:r>
              <a:rPr lang="en-GB" sz="1700" dirty="0"/>
              <a:t>A/C CPDLC Connection rejection Issue =&gt; TO BE MONITORED</a:t>
            </a:r>
          </a:p>
        </p:txBody>
      </p:sp>
      <p:sp>
        <p:nvSpPr>
          <p:cNvPr id="8" name="Date Placeholder 3"/>
          <p:cNvSpPr txBox="1">
            <a:spLocks/>
          </p:cNvSpPr>
          <p:nvPr/>
        </p:nvSpPr>
        <p:spPr bwMode="auto">
          <a:xfrm>
            <a:off x="117475" y="-7088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700" b="1" kern="1200" noProof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03224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252412" y="287338"/>
            <a:ext cx="8891587" cy="709612"/>
          </a:xfrm>
        </p:spPr>
        <p:txBody>
          <a:bodyPr/>
          <a:lstStyle/>
          <a:p>
            <a:r>
              <a:rPr lang="en-GB" dirty="0"/>
              <a:t>PR 2482: A320 - </a:t>
            </a:r>
            <a:r>
              <a:rPr lang="en-US" dirty="0"/>
              <a:t>Ground Speed Errors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41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/>
              <a:t>April 2018</a:t>
            </a:r>
            <a:endParaRPr lang="en-GB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13</a:t>
            </a:fld>
            <a:endParaRPr lang="en-GB" noProof="1"/>
          </a:p>
        </p:txBody>
      </p:sp>
      <p:sp>
        <p:nvSpPr>
          <p:cNvPr id="8" name="Date Placeholder 3"/>
          <p:cNvSpPr txBox="1">
            <a:spLocks/>
          </p:cNvSpPr>
          <p:nvPr/>
        </p:nvSpPr>
        <p:spPr bwMode="auto">
          <a:xfrm>
            <a:off x="117475" y="-7088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700" b="1" kern="1200" noProof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</a:t>
            </a:r>
            <a:endParaRPr lang="en-GB" dirty="0"/>
          </a:p>
        </p:txBody>
      </p:sp>
      <p:sp>
        <p:nvSpPr>
          <p:cNvPr id="10" name="Rectangle 21"/>
          <p:cNvSpPr txBox="1">
            <a:spLocks noChangeArrowheads="1"/>
          </p:cNvSpPr>
          <p:nvPr/>
        </p:nvSpPr>
        <p:spPr bwMode="auto">
          <a:xfrm>
            <a:off x="117475" y="996950"/>
            <a:ext cx="8928992" cy="51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90000" rIns="91440" bIns="90000" numCol="1" anchor="t" anchorCtr="0" compatLnSpc="1">
            <a:prstTxWarp prst="textNoShape">
              <a:avLst/>
            </a:prstTxWarp>
          </a:bodyPr>
          <a:lstStyle>
            <a:lvl1pPr marL="180000" indent="-180000" algn="l" rtl="0" eaLnBrk="1" fontAlgn="base" hangingPunct="1">
              <a:spcBef>
                <a:spcPts val="600"/>
              </a:spcBef>
              <a:spcAft>
                <a:spcPct val="0"/>
              </a:spcAft>
              <a:buSzPct val="120000"/>
              <a:buFont typeface="Arial" pitchFamily="34" charset="0"/>
              <a:buChar char="•"/>
              <a:defRPr sz="2000" spc="-2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8000" indent="-180000" algn="l" rtl="0" eaLnBrk="1" fontAlgn="base" hangingPunct="1">
              <a:spcBef>
                <a:spcPts val="600"/>
              </a:spcBef>
              <a:spcAft>
                <a:spcPct val="0"/>
              </a:spcAft>
              <a:buSzPct val="120000"/>
              <a:buFont typeface="Arial" pitchFamily="34" charset="0"/>
              <a:buChar char="•"/>
              <a:defRPr sz="1800" spc="-20">
                <a:solidFill>
                  <a:schemeClr val="tx2">
                    <a:lumMod val="50000"/>
                  </a:schemeClr>
                </a:solidFill>
                <a:latin typeface="+mn-lt"/>
              </a:defRPr>
            </a:lvl2pPr>
            <a:lvl3pPr marL="756000" indent="-180000" algn="l" rtl="0" eaLnBrk="1" fontAlgn="base" hangingPunct="1">
              <a:spcBef>
                <a:spcPts val="600"/>
              </a:spcBef>
              <a:spcAft>
                <a:spcPct val="0"/>
              </a:spcAft>
              <a:buSzPct val="120000"/>
              <a:buFont typeface="Arial" pitchFamily="34" charset="0"/>
              <a:buChar char="•"/>
              <a:defRPr sz="1800" spc="-20">
                <a:solidFill>
                  <a:schemeClr val="tx2">
                    <a:lumMod val="50000"/>
                  </a:schemeClr>
                </a:solidFill>
                <a:latin typeface="+mn-lt"/>
              </a:defRPr>
            </a:lvl3pPr>
            <a:lvl4pPr marL="1044000" indent="-180000" algn="l" rtl="0" eaLnBrk="1" fontAlgn="base" hangingPunct="1">
              <a:spcBef>
                <a:spcPts val="600"/>
              </a:spcBef>
              <a:spcAft>
                <a:spcPct val="0"/>
              </a:spcAft>
              <a:buSzPct val="120000"/>
              <a:buFont typeface="Arial" pitchFamily="34" charset="0"/>
              <a:buChar char="•"/>
              <a:defRPr sz="1600" spc="-20">
                <a:solidFill>
                  <a:schemeClr val="tx2">
                    <a:lumMod val="50000"/>
                  </a:schemeClr>
                </a:solidFill>
                <a:latin typeface="+mn-lt"/>
              </a:defRPr>
            </a:lvl4pPr>
            <a:lvl5pPr marL="1332000" indent="-180000" algn="l" rtl="0" eaLnBrk="1" fontAlgn="base" hangingPunct="1">
              <a:spcBef>
                <a:spcPts val="600"/>
              </a:spcBef>
              <a:spcAft>
                <a:spcPct val="0"/>
              </a:spcAft>
              <a:buSzPct val="120000"/>
              <a:buFont typeface="Arial" pitchFamily="34" charset="0"/>
              <a:buChar char="•"/>
              <a:defRPr sz="1600" spc="-20">
                <a:solidFill>
                  <a:schemeClr val="tx2">
                    <a:lumMod val="50000"/>
                  </a:schemeClr>
                </a:solidFill>
                <a:latin typeface="+mn-lt"/>
              </a:defRPr>
            </a:lvl5pPr>
            <a:lvl6pPr marL="1620000" indent="-180000" algn="l" rtl="0" eaLnBrk="1" fontAlgn="base" hangingPunct="1">
              <a:spcBef>
                <a:spcPts val="600"/>
              </a:spcBef>
              <a:spcAft>
                <a:spcPct val="0"/>
              </a:spcAft>
              <a:buFont typeface="Arial" pitchFamily="34" charset="0"/>
              <a:buChar char="•"/>
              <a:defRPr sz="1400">
                <a:solidFill>
                  <a:schemeClr val="tx2">
                    <a:lumMod val="50000"/>
                  </a:schemeClr>
                </a:solidFill>
                <a:latin typeface="+mn-lt"/>
              </a:defRPr>
            </a:lvl6pPr>
            <a:lvl7pPr marL="1908000" indent="-180000" algn="l" rtl="0" eaLnBrk="1" fontAlgn="base" hangingPunct="1">
              <a:spcBef>
                <a:spcPts val="600"/>
              </a:spcBef>
              <a:spcAft>
                <a:spcPct val="0"/>
              </a:spcAft>
              <a:buFont typeface="Arial" pitchFamily="34" charset="0"/>
              <a:buChar char="•"/>
              <a:defRPr sz="1400">
                <a:solidFill>
                  <a:schemeClr val="tx2">
                    <a:lumMod val="50000"/>
                  </a:schemeClr>
                </a:solidFill>
                <a:latin typeface="+mn-lt"/>
              </a:defRPr>
            </a:lvl7pPr>
            <a:lvl8pPr marL="30861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ebdings" pitchFamily="18" charset="2"/>
              <a:buChar char="4"/>
              <a:defRPr sz="1600">
                <a:solidFill>
                  <a:schemeClr val="tx1"/>
                </a:solidFill>
                <a:latin typeface="+mn-lt"/>
              </a:defRPr>
            </a:lvl8pPr>
            <a:lvl9pPr marL="35433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ebdings" pitchFamily="18" charset="2"/>
              <a:buChar char="4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1800" b="1" u="sng" kern="0" dirty="0">
                <a:solidFill>
                  <a:srgbClr val="00B0F0"/>
                </a:solidFill>
              </a:rPr>
              <a:t>Issue: </a:t>
            </a:r>
          </a:p>
          <a:p>
            <a:pPr marL="361950" indent="-361950"/>
            <a:r>
              <a:rPr lang="en-US" sz="1700" kern="0" dirty="0"/>
              <a:t>Colombo Oceanic reports receipt of ADS-C reports including wrong time estimate and wrong ground speed information. </a:t>
            </a:r>
          </a:p>
          <a:p>
            <a:pPr marL="361950" indent="-361950"/>
            <a:r>
              <a:rPr lang="en-US" sz="1700" kern="0" dirty="0"/>
              <a:t>Ground speed information is also reported to be missing in some reports.</a:t>
            </a:r>
          </a:p>
          <a:p>
            <a:pPr marL="0" indent="0">
              <a:buFont typeface="Arial" pitchFamily="34" charset="0"/>
              <a:buNone/>
            </a:pPr>
            <a:endParaRPr lang="en-US" sz="1000" kern="0" dirty="0"/>
          </a:p>
          <a:p>
            <a:pPr marL="0" indent="0">
              <a:buFont typeface="Arial" pitchFamily="34" charset="0"/>
              <a:buNone/>
            </a:pPr>
            <a:r>
              <a:rPr lang="en-GB" sz="1800" b="1" u="sng" kern="0" dirty="0">
                <a:solidFill>
                  <a:srgbClr val="00B0F0"/>
                </a:solidFill>
              </a:rPr>
              <a:t>Analysis</a:t>
            </a:r>
            <a:r>
              <a:rPr lang="en-GB" sz="1800" b="1" kern="0" dirty="0">
                <a:solidFill>
                  <a:srgbClr val="00B0F0"/>
                </a:solidFill>
              </a:rPr>
              <a:t>:</a:t>
            </a:r>
          </a:p>
          <a:p>
            <a:pPr marL="0" indent="0">
              <a:buFont typeface="Arial" pitchFamily="34" charset="0"/>
              <a:buNone/>
            </a:pPr>
            <a:endParaRPr lang="en-GB" sz="500" b="1" kern="0" dirty="0">
              <a:solidFill>
                <a:srgbClr val="00B0F0"/>
              </a:solidFill>
            </a:endParaRPr>
          </a:p>
          <a:p>
            <a:pPr marL="361950" indent="-361950"/>
            <a:r>
              <a:rPr lang="en-GB" sz="1700" kern="0" dirty="0"/>
              <a:t>Analysis of air/ground traces does not show  erroneous or missing ground speed transmission in ADS-C reports </a:t>
            </a:r>
          </a:p>
          <a:p>
            <a:pPr marL="361950" indent="-361950"/>
            <a:r>
              <a:rPr lang="en-GB" sz="1700" kern="0" dirty="0"/>
              <a:t>However, traces show continuous transmission of default values for ADS-C predicted route, fixed projected intent and intermediate project intent data groups </a:t>
            </a:r>
          </a:p>
          <a:p>
            <a:pPr marL="361950" indent="0">
              <a:buNone/>
            </a:pPr>
            <a:r>
              <a:rPr lang="en-GB" sz="1700" kern="0" dirty="0"/>
              <a:t>=&gt; </a:t>
            </a:r>
            <a:r>
              <a:rPr lang="en-US" sz="1700" kern="0" dirty="0"/>
              <a:t>Issue related to bad FMS prediction computations but no root cause  could be identified due to missing operational data (i.e. FMS data)  </a:t>
            </a:r>
          </a:p>
          <a:p>
            <a:pPr marL="0" indent="0">
              <a:buFont typeface="Arial" pitchFamily="34" charset="0"/>
              <a:buNone/>
            </a:pPr>
            <a:endParaRPr lang="en-GB" sz="1800" b="1" kern="0" dirty="0">
              <a:solidFill>
                <a:srgbClr val="00B0F0"/>
              </a:solidFill>
            </a:endParaRPr>
          </a:p>
        </p:txBody>
      </p:sp>
      <p:sp>
        <p:nvSpPr>
          <p:cNvPr id="11" name="Rounded Rectangle 6"/>
          <p:cNvSpPr/>
          <p:nvPr/>
        </p:nvSpPr>
        <p:spPr bwMode="auto">
          <a:xfrm>
            <a:off x="231513" y="4977195"/>
            <a:ext cx="8560059" cy="116993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en-US" sz="1800" dirty="0"/>
              <a:t>ATC Center VCCC  =&gt; Check ground decoding/processing for ground speed</a:t>
            </a:r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1800" dirty="0"/>
              <a:t>Missing ADS-C Predicted Route/ Intent Data =&gt; TO BE MONITORED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940034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252412" y="287338"/>
            <a:ext cx="9000108" cy="709612"/>
          </a:xfrm>
        </p:spPr>
        <p:txBody>
          <a:bodyPr/>
          <a:lstStyle/>
          <a:p>
            <a:r>
              <a:rPr lang="en-GB" sz="2400" dirty="0">
                <a:solidFill>
                  <a:srgbClr val="656C7D"/>
                </a:solidFill>
              </a:rPr>
              <a:t>PR </a:t>
            </a:r>
            <a:r>
              <a:rPr lang="fr-FR" dirty="0">
                <a:solidFill>
                  <a:srgbClr val="656C7D"/>
                </a:solidFill>
              </a:rPr>
              <a:t>2513 :  A333 - </a:t>
            </a:r>
            <a:r>
              <a:rPr lang="en-US" dirty="0">
                <a:solidFill>
                  <a:srgbClr val="656C7D"/>
                </a:solidFill>
              </a:rPr>
              <a:t>Unexpected WILCO</a:t>
            </a:r>
            <a:endParaRPr lang="en-GB" sz="2400" dirty="0">
              <a:solidFill>
                <a:srgbClr val="656C7D"/>
              </a:solidFill>
            </a:endParaRPr>
          </a:p>
        </p:txBody>
      </p:sp>
      <p:sp>
        <p:nvSpPr>
          <p:cNvPr id="17414" name="Rectangle 21"/>
          <p:cNvSpPr>
            <a:spLocks noGrp="1" noChangeArrowheads="1"/>
          </p:cNvSpPr>
          <p:nvPr>
            <p:ph idx="1"/>
          </p:nvPr>
        </p:nvSpPr>
        <p:spPr>
          <a:xfrm>
            <a:off x="252414" y="909288"/>
            <a:ext cx="8629648" cy="5112000"/>
          </a:xfrm>
        </p:spPr>
        <p:txBody>
          <a:bodyPr/>
          <a:lstStyle/>
          <a:p>
            <a:pPr marL="0" indent="0">
              <a:buNone/>
            </a:pPr>
            <a:r>
              <a:rPr lang="en-GB" sz="1600" b="1" u="sng" dirty="0">
                <a:solidFill>
                  <a:srgbClr val="00B0F0"/>
                </a:solidFill>
              </a:rPr>
              <a:t>Issue: </a:t>
            </a:r>
          </a:p>
          <a:p>
            <a:pPr marL="0" indent="0">
              <a:buNone/>
            </a:pPr>
            <a:r>
              <a:rPr lang="en-GB" sz="1500" dirty="0"/>
              <a:t>FAA (KZAK) reported a WILCO receipt with </a:t>
            </a:r>
            <a:r>
              <a:rPr lang="en-GB" sz="1500" dirty="0">
                <a:solidFill>
                  <a:srgbClr val="565C6A"/>
                </a:solidFill>
              </a:rPr>
              <a:t>a MRN information matching none of the uplinks </a:t>
            </a:r>
            <a:r>
              <a:rPr lang="en-GB" sz="1500" dirty="0"/>
              <a:t>previously sent</a:t>
            </a:r>
          </a:p>
          <a:p>
            <a:pPr marL="0" indent="0">
              <a:buNone/>
            </a:pPr>
            <a:endParaRPr lang="en-GB" sz="1600" dirty="0"/>
          </a:p>
          <a:p>
            <a:pPr>
              <a:spcBef>
                <a:spcPts val="0"/>
              </a:spcBef>
              <a:buNone/>
            </a:pPr>
            <a:r>
              <a:rPr lang="en-GB" sz="1600" b="1" u="sng" dirty="0">
                <a:solidFill>
                  <a:srgbClr val="00B0F0"/>
                </a:solidFill>
              </a:rPr>
              <a:t>Analysis</a:t>
            </a:r>
            <a:r>
              <a:rPr lang="en-GB" sz="1600" b="1" dirty="0">
                <a:solidFill>
                  <a:srgbClr val="00B0F0"/>
                </a:solidFill>
              </a:rPr>
              <a:t>:</a:t>
            </a:r>
          </a:p>
          <a:p>
            <a:pPr>
              <a:spcBef>
                <a:spcPts val="0"/>
              </a:spcBef>
            </a:pPr>
            <a:r>
              <a:rPr lang="en-US" sz="1500" dirty="0">
                <a:solidFill>
                  <a:srgbClr val="565C6A"/>
                </a:solidFill>
              </a:rPr>
              <a:t>After receipt of UM117 CONTACT + UM 161 End Service from RJJJ, WILCO and DR1 messages were only sent two hours later by the crew and whereas NDA KZAK had started sending uplinks (uplinks were discarded on-board)</a:t>
            </a:r>
          </a:p>
          <a:p>
            <a:pPr>
              <a:spcBef>
                <a:spcPts val="0"/>
              </a:spcBef>
            </a:pPr>
            <a:endParaRPr lang="en-US" sz="1200" dirty="0">
              <a:solidFill>
                <a:srgbClr val="565C6A"/>
              </a:solidFill>
            </a:endParaRPr>
          </a:p>
          <a:p>
            <a:pPr>
              <a:spcBef>
                <a:spcPts val="0"/>
              </a:spcBef>
            </a:pPr>
            <a:r>
              <a:rPr lang="en-US" sz="1500" dirty="0">
                <a:solidFill>
                  <a:srgbClr val="565C6A"/>
                </a:solidFill>
              </a:rPr>
              <a:t>WILCO and DR1 were then wrongly sent to KZAK instead of RJJJ</a:t>
            </a:r>
          </a:p>
          <a:p>
            <a:pPr marL="17780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565C6A"/>
                </a:solidFill>
              </a:rPr>
              <a:t>=&gt; Avionics issue known as ‘Spurious Wilco’ (Issue A23 in FANS 1/A Problem Solution Tracker file) : </a:t>
            </a:r>
            <a:endParaRPr lang="en-US" sz="1500" strike="sngStrike" dirty="0">
              <a:solidFill>
                <a:srgbClr val="565C6A"/>
              </a:solidFill>
            </a:endParaRPr>
          </a:p>
          <a:p>
            <a:pPr marL="177800" indent="0">
              <a:spcBef>
                <a:spcPts val="0"/>
              </a:spcBef>
              <a:buNone/>
            </a:pPr>
            <a:r>
              <a:rPr lang="en-US" sz="1500" dirty="0">
                <a:solidFill>
                  <a:srgbClr val="565C6A"/>
                </a:solidFill>
              </a:rPr>
              <a:t>=&gt; If a message </a:t>
            </a:r>
            <a:r>
              <a:rPr lang="en-US" sz="1500" dirty="0"/>
              <a:t>is received from the NDA while the message CONTACT+ END SERVICE is displayed to the pilot, then NDA and CDA communication links will be inverted. </a:t>
            </a:r>
          </a:p>
          <a:p>
            <a:pPr>
              <a:spcBef>
                <a:spcPts val="0"/>
              </a:spcBef>
            </a:pPr>
            <a:endParaRPr lang="en-US" sz="1600" dirty="0"/>
          </a:p>
          <a:p>
            <a:pPr>
              <a:spcBef>
                <a:spcPts val="0"/>
              </a:spcBef>
            </a:pPr>
            <a:endParaRPr lang="en-US" sz="1600" dirty="0"/>
          </a:p>
          <a:p>
            <a:pPr>
              <a:spcBef>
                <a:spcPts val="0"/>
              </a:spcBef>
            </a:pPr>
            <a:endParaRPr lang="en-US" sz="1600" dirty="0"/>
          </a:p>
          <a:p>
            <a:pPr>
              <a:spcBef>
                <a:spcPts val="0"/>
              </a:spcBef>
            </a:pPr>
            <a:endParaRPr lang="en-US" sz="1500" dirty="0"/>
          </a:p>
          <a:p>
            <a:pPr marL="0" indent="0">
              <a:spcBef>
                <a:spcPts val="0"/>
              </a:spcBef>
              <a:buNone/>
            </a:pPr>
            <a:endParaRPr lang="en-US" sz="1000" dirty="0"/>
          </a:p>
          <a:p>
            <a:pPr>
              <a:spcBef>
                <a:spcPts val="0"/>
              </a:spcBef>
            </a:pPr>
            <a:r>
              <a:rPr lang="en-US" sz="1500" dirty="0"/>
              <a:t>While WILCO (and DR1) response have not been answered, </a:t>
            </a:r>
            <a:r>
              <a:rPr lang="en-US" sz="1500" dirty="0">
                <a:solidFill>
                  <a:srgbClr val="565C6A"/>
                </a:solidFill>
              </a:rPr>
              <a:t>KZAK was still identified as NDA but the center </a:t>
            </a:r>
            <a:r>
              <a:rPr lang="en-US" sz="1500" dirty="0"/>
              <a:t>repeatedly sent CPDLC messages to the aircraft in spite of receiving DM63- NOT CURRENT DATA AUTHORITY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600" dirty="0"/>
          </a:p>
          <a:p>
            <a:endParaRPr lang="en-GB" sz="1600" dirty="0"/>
          </a:p>
          <a:p>
            <a:pPr algn="just">
              <a:buNone/>
            </a:pPr>
            <a:endParaRPr lang="en-GB" sz="1600" dirty="0"/>
          </a:p>
          <a:p>
            <a:pPr>
              <a:buNone/>
            </a:pPr>
            <a:endParaRPr lang="en-GB" sz="1600" dirty="0"/>
          </a:p>
        </p:txBody>
      </p:sp>
      <p:sp>
        <p:nvSpPr>
          <p:cNvPr id="1741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/>
              <a:t>April 2018</a:t>
            </a:r>
            <a:endParaRPr lang="en-GB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14</a:t>
            </a:fld>
            <a:endParaRPr lang="en-GB" noProof="1"/>
          </a:p>
        </p:txBody>
      </p:sp>
      <p:sp>
        <p:nvSpPr>
          <p:cNvPr id="9" name="Date Placeholder 3"/>
          <p:cNvSpPr txBox="1">
            <a:spLocks/>
          </p:cNvSpPr>
          <p:nvPr/>
        </p:nvSpPr>
        <p:spPr bwMode="auto">
          <a:xfrm>
            <a:off x="117475" y="-7088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700" b="1" kern="1200" noProof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</a:t>
            </a:r>
            <a:endParaRPr lang="en-GB" dirty="0"/>
          </a:p>
        </p:txBody>
      </p:sp>
      <p:sp>
        <p:nvSpPr>
          <p:cNvPr id="11" name="Rounded Rectangle 6"/>
          <p:cNvSpPr/>
          <p:nvPr/>
        </p:nvSpPr>
        <p:spPr bwMode="auto">
          <a:xfrm>
            <a:off x="395536" y="4293022"/>
            <a:ext cx="8173094" cy="79216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fr-FR" sz="1700" dirty="0"/>
              <a:t>‘</a:t>
            </a:r>
            <a:r>
              <a:rPr lang="fr-FR" sz="1700" dirty="0" err="1"/>
              <a:t>Spurious</a:t>
            </a:r>
            <a:r>
              <a:rPr lang="fr-FR" sz="1700" dirty="0"/>
              <a:t> </a:t>
            </a:r>
            <a:r>
              <a:rPr lang="fr-FR" sz="1700" dirty="0" err="1"/>
              <a:t>Wilco</a:t>
            </a:r>
            <a:r>
              <a:rPr lang="fr-FR" sz="1700" dirty="0"/>
              <a:t>’ </a:t>
            </a:r>
            <a:r>
              <a:rPr lang="fr-FR" sz="1700" dirty="0" err="1"/>
              <a:t>fixed</a:t>
            </a:r>
            <a:r>
              <a:rPr lang="fr-FR" sz="1700" dirty="0"/>
              <a:t> </a:t>
            </a:r>
            <a:r>
              <a:rPr lang="fr-FR" sz="1700" dirty="0">
                <a:solidFill>
                  <a:srgbClr val="565C6A"/>
                </a:solidFill>
              </a:rPr>
              <a:t>on CSB9/CLR9 (A320,A330 </a:t>
            </a:r>
            <a:r>
              <a:rPr lang="fr-FR" sz="1700" dirty="0"/>
              <a:t>and A340)</a:t>
            </a:r>
          </a:p>
          <a:p>
            <a:pPr marL="0" indent="0" algn="ctr">
              <a:buNone/>
            </a:pPr>
            <a:r>
              <a:rPr lang="fr-FR" sz="1700" dirty="0"/>
              <a:t>Correction at </a:t>
            </a:r>
            <a:r>
              <a:rPr lang="fr-FR" sz="1700" dirty="0" err="1"/>
              <a:t>next</a:t>
            </a:r>
            <a:r>
              <a:rPr lang="fr-FR" sz="1700" dirty="0"/>
              <a:t> </a:t>
            </a:r>
            <a:r>
              <a:rPr lang="fr-FR" sz="1700" dirty="0" err="1"/>
              <a:t>opportunity</a:t>
            </a:r>
            <a:r>
              <a:rPr lang="fr-FR" sz="1700" dirty="0"/>
              <a:t> on A380 and A350</a:t>
            </a:r>
            <a:endParaRPr lang="en-US" sz="1700" dirty="0"/>
          </a:p>
        </p:txBody>
      </p:sp>
      <p:sp>
        <p:nvSpPr>
          <p:cNvPr id="10" name="Rounded Rectangle 6"/>
          <p:cNvSpPr/>
          <p:nvPr/>
        </p:nvSpPr>
        <p:spPr bwMode="auto">
          <a:xfrm>
            <a:off x="395536" y="6021288"/>
            <a:ext cx="8173094" cy="45915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fr-FR" sz="1700" dirty="0">
                <a:solidFill>
                  <a:srgbClr val="565C6A"/>
                </a:solidFill>
              </a:rPr>
              <a:t>Ground </a:t>
            </a:r>
            <a:r>
              <a:rPr lang="fr-FR" sz="1700" dirty="0" err="1">
                <a:solidFill>
                  <a:srgbClr val="565C6A"/>
                </a:solidFill>
              </a:rPr>
              <a:t>Behaviour</a:t>
            </a:r>
            <a:r>
              <a:rPr lang="fr-FR" sz="1700" dirty="0">
                <a:solidFill>
                  <a:srgbClr val="565C6A"/>
                </a:solidFill>
              </a:rPr>
              <a:t> to </a:t>
            </a:r>
            <a:r>
              <a:rPr lang="fr-FR" sz="1700" dirty="0" err="1">
                <a:solidFill>
                  <a:srgbClr val="565C6A"/>
                </a:solidFill>
              </a:rPr>
              <a:t>be</a:t>
            </a:r>
            <a:r>
              <a:rPr lang="fr-FR" sz="1700" dirty="0">
                <a:solidFill>
                  <a:srgbClr val="565C6A"/>
                </a:solidFill>
              </a:rPr>
              <a:t> </a:t>
            </a:r>
            <a:r>
              <a:rPr lang="fr-FR" sz="1700" dirty="0" err="1">
                <a:solidFill>
                  <a:srgbClr val="565C6A"/>
                </a:solidFill>
              </a:rPr>
              <a:t>clarified</a:t>
            </a:r>
            <a:r>
              <a:rPr lang="fr-FR" sz="1700" dirty="0">
                <a:solidFill>
                  <a:srgbClr val="565C6A"/>
                </a:solidFill>
              </a:rPr>
              <a:t> </a:t>
            </a:r>
            <a:r>
              <a:rPr lang="fr-FR" sz="1700" dirty="0" err="1">
                <a:solidFill>
                  <a:srgbClr val="565C6A"/>
                </a:solidFill>
              </a:rPr>
              <a:t>with</a:t>
            </a:r>
            <a:r>
              <a:rPr lang="fr-FR" sz="1700" dirty="0">
                <a:solidFill>
                  <a:srgbClr val="565C6A"/>
                </a:solidFill>
              </a:rPr>
              <a:t> KZAK</a:t>
            </a:r>
            <a:endParaRPr lang="en-US" sz="1700" dirty="0">
              <a:solidFill>
                <a:srgbClr val="565C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761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252412" y="287338"/>
            <a:ext cx="8891587" cy="709612"/>
          </a:xfrm>
        </p:spPr>
        <p:txBody>
          <a:bodyPr/>
          <a:lstStyle/>
          <a:p>
            <a:r>
              <a:rPr lang="en-GB" dirty="0"/>
              <a:t>PR </a:t>
            </a:r>
            <a:r>
              <a:rPr lang="fr-FR" dirty="0"/>
              <a:t>2555: A333 - Connection </a:t>
            </a:r>
            <a:r>
              <a:rPr lang="fr-FR" dirty="0" err="1"/>
              <a:t>failure</a:t>
            </a:r>
            <a:endParaRPr lang="en-GB" dirty="0"/>
          </a:p>
        </p:txBody>
      </p:sp>
      <p:sp>
        <p:nvSpPr>
          <p:cNvPr id="1741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/>
              <a:t>April 2018</a:t>
            </a:r>
            <a:endParaRPr lang="en-GB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15</a:t>
            </a:fld>
            <a:endParaRPr lang="en-GB" noProof="1"/>
          </a:p>
        </p:txBody>
      </p:sp>
      <p:sp>
        <p:nvSpPr>
          <p:cNvPr id="8" name="Date Placeholder 3"/>
          <p:cNvSpPr txBox="1">
            <a:spLocks/>
          </p:cNvSpPr>
          <p:nvPr/>
        </p:nvSpPr>
        <p:spPr bwMode="auto">
          <a:xfrm>
            <a:off x="117475" y="-7088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700" b="1" kern="1200" noProof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</a:t>
            </a:r>
            <a:endParaRPr lang="en-GB" dirty="0"/>
          </a:p>
        </p:txBody>
      </p:sp>
      <p:sp>
        <p:nvSpPr>
          <p:cNvPr id="10" name="Rectangle 21"/>
          <p:cNvSpPr txBox="1">
            <a:spLocks noChangeArrowheads="1"/>
          </p:cNvSpPr>
          <p:nvPr/>
        </p:nvSpPr>
        <p:spPr bwMode="auto">
          <a:xfrm>
            <a:off x="117475" y="996950"/>
            <a:ext cx="8928992" cy="560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90000" rIns="91440" bIns="90000" numCol="1" anchor="t" anchorCtr="0" compatLnSpc="1">
            <a:prstTxWarp prst="textNoShape">
              <a:avLst/>
            </a:prstTxWarp>
          </a:bodyPr>
          <a:lstStyle>
            <a:lvl1pPr marL="180000" indent="-180000" algn="l" rtl="0" eaLnBrk="1" fontAlgn="base" hangingPunct="1">
              <a:spcBef>
                <a:spcPts val="600"/>
              </a:spcBef>
              <a:spcAft>
                <a:spcPct val="0"/>
              </a:spcAft>
              <a:buSzPct val="120000"/>
              <a:buFont typeface="Arial" pitchFamily="34" charset="0"/>
              <a:buChar char="•"/>
              <a:defRPr sz="2000" spc="-2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8000" indent="-180000" algn="l" rtl="0" eaLnBrk="1" fontAlgn="base" hangingPunct="1">
              <a:spcBef>
                <a:spcPts val="600"/>
              </a:spcBef>
              <a:spcAft>
                <a:spcPct val="0"/>
              </a:spcAft>
              <a:buSzPct val="120000"/>
              <a:buFont typeface="Arial" pitchFamily="34" charset="0"/>
              <a:buChar char="•"/>
              <a:defRPr sz="1800" spc="-20">
                <a:solidFill>
                  <a:schemeClr val="tx2">
                    <a:lumMod val="50000"/>
                  </a:schemeClr>
                </a:solidFill>
                <a:latin typeface="+mn-lt"/>
              </a:defRPr>
            </a:lvl2pPr>
            <a:lvl3pPr marL="756000" indent="-180000" algn="l" rtl="0" eaLnBrk="1" fontAlgn="base" hangingPunct="1">
              <a:spcBef>
                <a:spcPts val="600"/>
              </a:spcBef>
              <a:spcAft>
                <a:spcPct val="0"/>
              </a:spcAft>
              <a:buSzPct val="120000"/>
              <a:buFont typeface="Arial" pitchFamily="34" charset="0"/>
              <a:buChar char="•"/>
              <a:defRPr sz="1800" spc="-20">
                <a:solidFill>
                  <a:schemeClr val="tx2">
                    <a:lumMod val="50000"/>
                  </a:schemeClr>
                </a:solidFill>
                <a:latin typeface="+mn-lt"/>
              </a:defRPr>
            </a:lvl3pPr>
            <a:lvl4pPr marL="1044000" indent="-180000" algn="l" rtl="0" eaLnBrk="1" fontAlgn="base" hangingPunct="1">
              <a:spcBef>
                <a:spcPts val="600"/>
              </a:spcBef>
              <a:spcAft>
                <a:spcPct val="0"/>
              </a:spcAft>
              <a:buSzPct val="120000"/>
              <a:buFont typeface="Arial" pitchFamily="34" charset="0"/>
              <a:buChar char="•"/>
              <a:defRPr sz="1600" spc="-20">
                <a:solidFill>
                  <a:schemeClr val="tx2">
                    <a:lumMod val="50000"/>
                  </a:schemeClr>
                </a:solidFill>
                <a:latin typeface="+mn-lt"/>
              </a:defRPr>
            </a:lvl4pPr>
            <a:lvl5pPr marL="1332000" indent="-180000" algn="l" rtl="0" eaLnBrk="1" fontAlgn="base" hangingPunct="1">
              <a:spcBef>
                <a:spcPts val="600"/>
              </a:spcBef>
              <a:spcAft>
                <a:spcPct val="0"/>
              </a:spcAft>
              <a:buSzPct val="120000"/>
              <a:buFont typeface="Arial" pitchFamily="34" charset="0"/>
              <a:buChar char="•"/>
              <a:defRPr sz="1600" spc="-20">
                <a:solidFill>
                  <a:schemeClr val="tx2">
                    <a:lumMod val="50000"/>
                  </a:schemeClr>
                </a:solidFill>
                <a:latin typeface="+mn-lt"/>
              </a:defRPr>
            </a:lvl5pPr>
            <a:lvl6pPr marL="1620000" indent="-180000" algn="l" rtl="0" eaLnBrk="1" fontAlgn="base" hangingPunct="1">
              <a:spcBef>
                <a:spcPts val="600"/>
              </a:spcBef>
              <a:spcAft>
                <a:spcPct val="0"/>
              </a:spcAft>
              <a:buFont typeface="Arial" pitchFamily="34" charset="0"/>
              <a:buChar char="•"/>
              <a:defRPr sz="1400">
                <a:solidFill>
                  <a:schemeClr val="tx2">
                    <a:lumMod val="50000"/>
                  </a:schemeClr>
                </a:solidFill>
                <a:latin typeface="+mn-lt"/>
              </a:defRPr>
            </a:lvl6pPr>
            <a:lvl7pPr marL="1908000" indent="-180000" algn="l" rtl="0" eaLnBrk="1" fontAlgn="base" hangingPunct="1">
              <a:spcBef>
                <a:spcPts val="600"/>
              </a:spcBef>
              <a:spcAft>
                <a:spcPct val="0"/>
              </a:spcAft>
              <a:buFont typeface="Arial" pitchFamily="34" charset="0"/>
              <a:buChar char="•"/>
              <a:defRPr sz="1400">
                <a:solidFill>
                  <a:schemeClr val="tx2">
                    <a:lumMod val="50000"/>
                  </a:schemeClr>
                </a:solidFill>
                <a:latin typeface="+mn-lt"/>
              </a:defRPr>
            </a:lvl7pPr>
            <a:lvl8pPr marL="30861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ebdings" pitchFamily="18" charset="2"/>
              <a:buChar char="4"/>
              <a:defRPr sz="1600">
                <a:solidFill>
                  <a:schemeClr val="tx1"/>
                </a:solidFill>
                <a:latin typeface="+mn-lt"/>
              </a:defRPr>
            </a:lvl8pPr>
            <a:lvl9pPr marL="35433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ebdings" pitchFamily="18" charset="2"/>
              <a:buChar char="4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1800" b="1" u="sng" kern="0" dirty="0">
                <a:solidFill>
                  <a:srgbClr val="00B0F0"/>
                </a:solidFill>
              </a:rPr>
              <a:t>Issue: </a:t>
            </a:r>
          </a:p>
          <a:p>
            <a:pPr marL="361950" indent="-361950"/>
            <a:r>
              <a:rPr lang="en-US" sz="1700" kern="0" dirty="0">
                <a:solidFill>
                  <a:srgbClr val="565C6A"/>
                </a:solidFill>
              </a:rPr>
              <a:t>Failed CPDLC connection establishment attempts reported by WAAF </a:t>
            </a:r>
          </a:p>
          <a:p>
            <a:pPr marL="361950" indent="-361950"/>
            <a:r>
              <a:rPr lang="en-US" sz="1700" kern="0" dirty="0">
                <a:solidFill>
                  <a:srgbClr val="565C6A"/>
                </a:solidFill>
              </a:rPr>
              <a:t>The issue was resolved after the crew initiated a notification sequence</a:t>
            </a:r>
          </a:p>
          <a:p>
            <a:pPr marL="361950" indent="-361950"/>
            <a:endParaRPr lang="en-US" sz="1000" kern="0" dirty="0"/>
          </a:p>
          <a:p>
            <a:pPr marL="0" indent="0">
              <a:buFont typeface="Arial" pitchFamily="34" charset="0"/>
              <a:buNone/>
            </a:pPr>
            <a:r>
              <a:rPr lang="en-GB" sz="1800" b="1" u="sng" kern="0" dirty="0">
                <a:solidFill>
                  <a:srgbClr val="00B0F0"/>
                </a:solidFill>
              </a:rPr>
              <a:t>Analysis</a:t>
            </a:r>
            <a:r>
              <a:rPr lang="en-GB" sz="1800" b="1" kern="0" dirty="0">
                <a:solidFill>
                  <a:srgbClr val="00B0F0"/>
                </a:solidFill>
              </a:rPr>
              <a:t>:</a:t>
            </a:r>
          </a:p>
          <a:p>
            <a:pPr marL="0" indent="0">
              <a:buFont typeface="Arial" pitchFamily="34" charset="0"/>
              <a:buNone/>
            </a:pPr>
            <a:endParaRPr lang="en-GB" sz="500" b="1" kern="0" dirty="0">
              <a:solidFill>
                <a:srgbClr val="00B0F0"/>
              </a:solidFill>
            </a:endParaRPr>
          </a:p>
          <a:p>
            <a:pPr marL="361950" indent="-361950"/>
            <a:r>
              <a:rPr lang="en-GB" sz="1700" kern="0" dirty="0">
                <a:solidFill>
                  <a:srgbClr val="565C6A"/>
                </a:solidFill>
              </a:rPr>
              <a:t>Analysis of air/ground traces does not show any avionics misbehaviour:</a:t>
            </a:r>
          </a:p>
          <a:p>
            <a:pPr marL="811213" indent="-449263">
              <a:buFont typeface="Wingdings" panose="05000000000000000000" pitchFamily="2" charset="2"/>
              <a:buChar char="ü"/>
              <a:tabLst>
                <a:tab pos="896938" algn="l"/>
              </a:tabLst>
            </a:pPr>
            <a:r>
              <a:rPr lang="en-GB" sz="1700" kern="0" dirty="0">
                <a:solidFill>
                  <a:srgbClr val="565C6A"/>
                </a:solidFill>
              </a:rPr>
              <a:t>The first connection requests from WAAF were rejected because the aircraft was connected with YBBB but no NDA had been declared.</a:t>
            </a:r>
          </a:p>
          <a:p>
            <a:pPr marL="811213" indent="-449263">
              <a:buFont typeface="Wingdings" panose="05000000000000000000" pitchFamily="2" charset="2"/>
              <a:buChar char="ü"/>
              <a:tabLst>
                <a:tab pos="896938" algn="l"/>
              </a:tabLst>
            </a:pPr>
            <a:r>
              <a:rPr lang="en-GB" sz="1700" kern="0" dirty="0">
                <a:solidFill>
                  <a:srgbClr val="565C6A"/>
                </a:solidFill>
              </a:rPr>
              <a:t>WAAF was then declared as NDA but did not send any connection request.</a:t>
            </a:r>
          </a:p>
          <a:p>
            <a:pPr marL="811213" indent="-449263">
              <a:buFont typeface="Wingdings" panose="05000000000000000000" pitchFamily="2" charset="2"/>
              <a:buChar char="ü"/>
              <a:tabLst>
                <a:tab pos="896938" algn="l"/>
              </a:tabLst>
            </a:pPr>
            <a:r>
              <a:rPr lang="en-GB" sz="1700" kern="0" dirty="0">
                <a:solidFill>
                  <a:srgbClr val="565C6A"/>
                </a:solidFill>
              </a:rPr>
              <a:t>YBBB then sent an END SERVICE, leaving the aircraft without CDA for 30 min until a new log on was performed the crew and a new connection request was then initiated by WAAF.</a:t>
            </a:r>
          </a:p>
          <a:p>
            <a:pPr marL="361950" indent="-361950"/>
            <a:endParaRPr lang="en-GB" sz="1700" kern="0" dirty="0"/>
          </a:p>
        </p:txBody>
      </p:sp>
      <p:sp>
        <p:nvSpPr>
          <p:cNvPr id="11" name="Rounded Rectangle 6"/>
          <p:cNvSpPr/>
          <p:nvPr/>
        </p:nvSpPr>
        <p:spPr bwMode="auto">
          <a:xfrm>
            <a:off x="252412" y="5130276"/>
            <a:ext cx="8560059" cy="91792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565C6A"/>
                </a:solidFill>
              </a:rPr>
              <a:t>CONNECTION ISSUES TO BE INVESTIGATED BY WAAF </a:t>
            </a:r>
          </a:p>
          <a:p>
            <a:pPr marL="0" indent="0" algn="ctr">
              <a:buNone/>
            </a:pPr>
            <a:endParaRPr lang="en-US" sz="1800" dirty="0">
              <a:solidFill>
                <a:srgbClr val="565C6A"/>
              </a:solidFill>
            </a:endParaRPr>
          </a:p>
          <a:p>
            <a:pPr marL="0" indent="0" algn="ctr">
              <a:buNone/>
            </a:pPr>
            <a:r>
              <a:rPr lang="en-US" sz="1800" dirty="0">
                <a:solidFill>
                  <a:srgbClr val="565C6A"/>
                </a:solidFill>
              </a:rPr>
              <a:t>PROPOSAL: PR TO BE CLOSED FOR AIRBUS</a:t>
            </a:r>
          </a:p>
        </p:txBody>
      </p:sp>
    </p:spTree>
    <p:extLst>
      <p:ext uri="{BB962C8B-B14F-4D97-AF65-F5344CB8AC3E}">
        <p14:creationId xmlns:p14="http://schemas.microsoft.com/office/powerpoint/2010/main" val="2542719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108396" y="260648"/>
            <a:ext cx="9000108" cy="709612"/>
          </a:xfrm>
        </p:spPr>
        <p:txBody>
          <a:bodyPr/>
          <a:lstStyle/>
          <a:p>
            <a:r>
              <a:rPr lang="en-GB" dirty="0"/>
              <a:t>PR </a:t>
            </a:r>
            <a:r>
              <a:rPr lang="fr-FR" dirty="0"/>
              <a:t>2560: A332 - </a:t>
            </a:r>
            <a:r>
              <a:rPr lang="en-US" dirty="0"/>
              <a:t>Aircraft sends 00:00:00 in predicted route group instead of correct estimate </a:t>
            </a:r>
            <a:endParaRPr lang="en-GB" dirty="0"/>
          </a:p>
        </p:txBody>
      </p:sp>
      <p:sp>
        <p:nvSpPr>
          <p:cNvPr id="17414" name="Rectangle 21"/>
          <p:cNvSpPr>
            <a:spLocks noGrp="1" noChangeArrowheads="1"/>
          </p:cNvSpPr>
          <p:nvPr>
            <p:ph idx="1"/>
          </p:nvPr>
        </p:nvSpPr>
        <p:spPr>
          <a:xfrm>
            <a:off x="179512" y="909288"/>
            <a:ext cx="8928992" cy="5112000"/>
          </a:xfrm>
        </p:spPr>
        <p:txBody>
          <a:bodyPr/>
          <a:lstStyle/>
          <a:p>
            <a:pPr marL="0" indent="0">
              <a:buNone/>
            </a:pPr>
            <a:r>
              <a:rPr lang="en-GB" sz="1800" b="1" u="sng" dirty="0">
                <a:solidFill>
                  <a:srgbClr val="00B0F0"/>
                </a:solidFill>
              </a:rPr>
              <a:t>Issue: </a:t>
            </a:r>
          </a:p>
          <a:p>
            <a:pPr marL="0" indent="0">
              <a:buNone/>
            </a:pPr>
            <a:r>
              <a:rPr lang="en-US" sz="1700" dirty="0"/>
              <a:t>Incorrect </a:t>
            </a:r>
            <a:r>
              <a:rPr lang="en-US" sz="1700" dirty="0">
                <a:solidFill>
                  <a:srgbClr val="565C6A"/>
                </a:solidFill>
              </a:rPr>
              <a:t>predicted time estimate (set at 00:00:00) in ADS-C reports  received shortly before</a:t>
            </a:r>
            <a:r>
              <a:rPr lang="en-US" sz="1700" strike="sngStrike" dirty="0">
                <a:solidFill>
                  <a:srgbClr val="565C6A"/>
                </a:solidFill>
              </a:rPr>
              <a:t> </a:t>
            </a:r>
            <a:r>
              <a:rPr lang="en-US" sz="1700" dirty="0">
                <a:solidFill>
                  <a:srgbClr val="565C6A"/>
                </a:solidFill>
              </a:rPr>
              <a:t>midnight. After midnight, the estimates become correct again.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GB" sz="1800" b="1" u="sng" dirty="0">
                <a:solidFill>
                  <a:srgbClr val="00B0F0"/>
                </a:solidFill>
              </a:rPr>
              <a:t>Analysis</a:t>
            </a:r>
            <a:r>
              <a:rPr lang="en-GB" sz="1800" b="1" dirty="0">
                <a:solidFill>
                  <a:srgbClr val="00B0F0"/>
                </a:solidFill>
              </a:rPr>
              <a:t>:</a:t>
            </a:r>
          </a:p>
          <a:p>
            <a:pPr marL="0" indent="0">
              <a:buNone/>
            </a:pPr>
            <a:endParaRPr lang="en-GB" sz="500" b="1" dirty="0">
              <a:solidFill>
                <a:srgbClr val="00B0F0"/>
              </a:solidFill>
            </a:endParaRPr>
          </a:p>
          <a:p>
            <a:pPr marL="361950" indent="-361950"/>
            <a:r>
              <a:rPr lang="fr-FR" sz="1700" dirty="0">
                <a:solidFill>
                  <a:srgbClr val="565C6A"/>
                </a:solidFill>
              </a:rPr>
              <a:t>Scenario </a:t>
            </a:r>
            <a:r>
              <a:rPr lang="fr-FR" sz="1700" dirty="0" err="1">
                <a:solidFill>
                  <a:srgbClr val="565C6A"/>
                </a:solidFill>
              </a:rPr>
              <a:t>corresponding</a:t>
            </a:r>
            <a:r>
              <a:rPr lang="fr-FR" sz="1700" dirty="0">
                <a:solidFill>
                  <a:srgbClr val="565C6A"/>
                </a:solidFill>
              </a:rPr>
              <a:t> to the </a:t>
            </a:r>
            <a:r>
              <a:rPr lang="fr-FR" sz="1700" dirty="0" err="1">
                <a:solidFill>
                  <a:srgbClr val="565C6A"/>
                </a:solidFill>
              </a:rPr>
              <a:t>already</a:t>
            </a:r>
            <a:r>
              <a:rPr lang="fr-FR" sz="1700" dirty="0">
                <a:solidFill>
                  <a:srgbClr val="565C6A"/>
                </a:solidFill>
              </a:rPr>
              <a:t> </a:t>
            </a:r>
            <a:r>
              <a:rPr lang="fr-FR" sz="1700" dirty="0" err="1">
                <a:solidFill>
                  <a:srgbClr val="565C6A"/>
                </a:solidFill>
              </a:rPr>
              <a:t>known</a:t>
            </a:r>
            <a:r>
              <a:rPr lang="fr-FR" sz="1700" dirty="0">
                <a:solidFill>
                  <a:srgbClr val="565C6A"/>
                </a:solidFill>
              </a:rPr>
              <a:t> Airbus ‘FMS </a:t>
            </a:r>
            <a:r>
              <a:rPr lang="fr-FR" sz="1700" dirty="0" err="1">
                <a:solidFill>
                  <a:srgbClr val="565C6A"/>
                </a:solidFill>
              </a:rPr>
              <a:t>midnight</a:t>
            </a:r>
            <a:r>
              <a:rPr lang="fr-FR" sz="1700" dirty="0">
                <a:solidFill>
                  <a:srgbClr val="565C6A"/>
                </a:solidFill>
              </a:rPr>
              <a:t> issue’ due to a Flight Management System </a:t>
            </a:r>
            <a:r>
              <a:rPr lang="fr-FR" sz="1700" dirty="0" err="1">
                <a:solidFill>
                  <a:srgbClr val="565C6A"/>
                </a:solidFill>
              </a:rPr>
              <a:t>anomaly</a:t>
            </a:r>
            <a:r>
              <a:rPr lang="fr-FR" sz="1700" dirty="0">
                <a:solidFill>
                  <a:srgbClr val="565C6A"/>
                </a:solidFill>
              </a:rPr>
              <a:t>  </a:t>
            </a:r>
            <a:r>
              <a:rPr lang="fr-FR" sz="1700" dirty="0" err="1">
                <a:solidFill>
                  <a:srgbClr val="565C6A"/>
                </a:solidFill>
              </a:rPr>
              <a:t>occurring</a:t>
            </a:r>
            <a:r>
              <a:rPr lang="fr-FR" sz="1700" dirty="0">
                <a:solidFill>
                  <a:srgbClr val="565C6A"/>
                </a:solidFill>
              </a:rPr>
              <a:t> </a:t>
            </a:r>
            <a:r>
              <a:rPr lang="fr-FR" sz="1700" dirty="0" err="1">
                <a:solidFill>
                  <a:srgbClr val="565C6A"/>
                </a:solidFill>
              </a:rPr>
              <a:t>under</a:t>
            </a:r>
            <a:r>
              <a:rPr lang="fr-FR" sz="1700" dirty="0">
                <a:solidFill>
                  <a:srgbClr val="565C6A"/>
                </a:solidFill>
              </a:rPr>
              <a:t> the </a:t>
            </a:r>
            <a:r>
              <a:rPr lang="fr-FR" sz="1700" dirty="0" err="1">
                <a:solidFill>
                  <a:srgbClr val="565C6A"/>
                </a:solidFill>
              </a:rPr>
              <a:t>following</a:t>
            </a:r>
            <a:r>
              <a:rPr lang="fr-FR" sz="1700" dirty="0">
                <a:solidFill>
                  <a:srgbClr val="565C6A"/>
                </a:solidFill>
              </a:rPr>
              <a:t> conditions:</a:t>
            </a:r>
          </a:p>
          <a:p>
            <a:pPr marL="361950" indent="-361950"/>
            <a:endParaRPr lang="fr-FR" sz="600" dirty="0">
              <a:solidFill>
                <a:srgbClr val="565C6A"/>
              </a:solidFill>
            </a:endParaRPr>
          </a:p>
          <a:p>
            <a:pPr marL="723900" lvl="1" indent="-279400">
              <a:buFont typeface="Wingdings" panose="05000000000000000000" pitchFamily="2" charset="2"/>
              <a:buChar char="ü"/>
            </a:pPr>
            <a:r>
              <a:rPr lang="fr-FR" sz="1500" dirty="0" err="1">
                <a:solidFill>
                  <a:srgbClr val="565C6A"/>
                </a:solidFill>
              </a:rPr>
              <a:t>Current</a:t>
            </a:r>
            <a:r>
              <a:rPr lang="fr-FR" sz="1500" dirty="0">
                <a:solidFill>
                  <a:srgbClr val="565C6A"/>
                </a:solidFill>
              </a:rPr>
              <a:t> time at PPOS (</a:t>
            </a:r>
            <a:r>
              <a:rPr lang="fr-FR" sz="1500" dirty="0" err="1">
                <a:solidFill>
                  <a:srgbClr val="565C6A"/>
                </a:solidFill>
              </a:rPr>
              <a:t>Present</a:t>
            </a:r>
            <a:r>
              <a:rPr lang="fr-FR" sz="1500" dirty="0">
                <a:solidFill>
                  <a:srgbClr val="565C6A"/>
                </a:solidFill>
              </a:rPr>
              <a:t> Position) </a:t>
            </a:r>
            <a:r>
              <a:rPr lang="fr-FR" sz="1500" dirty="0" err="1">
                <a:solidFill>
                  <a:srgbClr val="565C6A"/>
                </a:solidFill>
              </a:rPr>
              <a:t>is</a:t>
            </a:r>
            <a:r>
              <a:rPr lang="fr-FR" sz="1500" dirty="0">
                <a:solidFill>
                  <a:srgbClr val="565C6A"/>
                </a:solidFill>
              </a:rPr>
              <a:t> </a:t>
            </a:r>
            <a:r>
              <a:rPr lang="fr-FR" sz="1500" dirty="0" err="1">
                <a:solidFill>
                  <a:srgbClr val="565C6A"/>
                </a:solidFill>
              </a:rPr>
              <a:t>before</a:t>
            </a:r>
            <a:r>
              <a:rPr lang="fr-FR" sz="1500" dirty="0">
                <a:solidFill>
                  <a:srgbClr val="565C6A"/>
                </a:solidFill>
              </a:rPr>
              <a:t> </a:t>
            </a:r>
            <a:r>
              <a:rPr lang="fr-FR" sz="1500" dirty="0" err="1">
                <a:solidFill>
                  <a:srgbClr val="565C6A"/>
                </a:solidFill>
              </a:rPr>
              <a:t>midnight</a:t>
            </a:r>
            <a:r>
              <a:rPr lang="fr-FR" sz="1500" dirty="0">
                <a:solidFill>
                  <a:srgbClr val="565C6A"/>
                </a:solidFill>
              </a:rPr>
              <a:t> </a:t>
            </a:r>
          </a:p>
          <a:p>
            <a:pPr marL="723900" lvl="1" indent="-279400">
              <a:buFont typeface="Wingdings" panose="05000000000000000000" pitchFamily="2" charset="2"/>
              <a:buChar char="ü"/>
            </a:pPr>
            <a:r>
              <a:rPr lang="fr-FR" sz="1500" dirty="0">
                <a:solidFill>
                  <a:srgbClr val="565C6A"/>
                </a:solidFill>
              </a:rPr>
              <a:t>FMS </a:t>
            </a:r>
            <a:r>
              <a:rPr lang="fr-FR" sz="1500" dirty="0" err="1">
                <a:solidFill>
                  <a:srgbClr val="565C6A"/>
                </a:solidFill>
              </a:rPr>
              <a:t>computed</a:t>
            </a:r>
            <a:r>
              <a:rPr lang="fr-FR" sz="1500" dirty="0">
                <a:solidFill>
                  <a:srgbClr val="565C6A"/>
                </a:solidFill>
              </a:rPr>
              <a:t> </a:t>
            </a:r>
            <a:r>
              <a:rPr lang="fr-FR" sz="1500" dirty="0" err="1">
                <a:solidFill>
                  <a:srgbClr val="565C6A"/>
                </a:solidFill>
              </a:rPr>
              <a:t>Estimated</a:t>
            </a:r>
            <a:r>
              <a:rPr lang="fr-FR" sz="1500" dirty="0">
                <a:solidFill>
                  <a:srgbClr val="565C6A"/>
                </a:solidFill>
              </a:rPr>
              <a:t> Time of </a:t>
            </a:r>
            <a:r>
              <a:rPr lang="fr-FR" sz="1500" dirty="0" err="1">
                <a:solidFill>
                  <a:srgbClr val="565C6A"/>
                </a:solidFill>
              </a:rPr>
              <a:t>Arrival</a:t>
            </a:r>
            <a:r>
              <a:rPr lang="fr-FR" sz="1500" dirty="0">
                <a:solidFill>
                  <a:srgbClr val="565C6A"/>
                </a:solidFill>
              </a:rPr>
              <a:t> (ETA) for </a:t>
            </a:r>
            <a:r>
              <a:rPr lang="fr-FR" sz="1500" dirty="0" err="1">
                <a:solidFill>
                  <a:srgbClr val="565C6A"/>
                </a:solidFill>
              </a:rPr>
              <a:t>next</a:t>
            </a:r>
            <a:r>
              <a:rPr lang="fr-FR" sz="1500" dirty="0">
                <a:solidFill>
                  <a:srgbClr val="565C6A"/>
                </a:solidFill>
              </a:rPr>
              <a:t> </a:t>
            </a:r>
            <a:r>
              <a:rPr lang="fr-FR" sz="1500" dirty="0" err="1">
                <a:solidFill>
                  <a:srgbClr val="565C6A"/>
                </a:solidFill>
              </a:rPr>
              <a:t>waypoint</a:t>
            </a:r>
            <a:r>
              <a:rPr lang="fr-FR" sz="1500" dirty="0">
                <a:solidFill>
                  <a:srgbClr val="565C6A"/>
                </a:solidFill>
              </a:rPr>
              <a:t> </a:t>
            </a:r>
            <a:r>
              <a:rPr lang="fr-FR" sz="1500" dirty="0" err="1">
                <a:solidFill>
                  <a:srgbClr val="565C6A"/>
                </a:solidFill>
              </a:rPr>
              <a:t>is</a:t>
            </a:r>
            <a:r>
              <a:rPr lang="fr-FR" sz="1500" dirty="0">
                <a:solidFill>
                  <a:srgbClr val="565C6A"/>
                </a:solidFill>
              </a:rPr>
              <a:t> </a:t>
            </a:r>
            <a:r>
              <a:rPr lang="fr-FR" sz="1500" dirty="0" err="1">
                <a:solidFill>
                  <a:srgbClr val="565C6A"/>
                </a:solidFill>
              </a:rPr>
              <a:t>after</a:t>
            </a:r>
            <a:r>
              <a:rPr lang="fr-FR" sz="1500" dirty="0">
                <a:solidFill>
                  <a:srgbClr val="565C6A"/>
                </a:solidFill>
              </a:rPr>
              <a:t> </a:t>
            </a:r>
            <a:r>
              <a:rPr lang="fr-FR" sz="1500" dirty="0" err="1">
                <a:solidFill>
                  <a:srgbClr val="565C6A"/>
                </a:solidFill>
              </a:rPr>
              <a:t>midnight</a:t>
            </a:r>
            <a:endParaRPr lang="fr-FR" sz="1500" dirty="0">
              <a:solidFill>
                <a:srgbClr val="565C6A"/>
              </a:solidFill>
            </a:endParaRPr>
          </a:p>
          <a:p>
            <a:pPr marL="355600" indent="0">
              <a:buNone/>
            </a:pPr>
            <a:endParaRPr lang="fr-FR" sz="600" dirty="0">
              <a:solidFill>
                <a:srgbClr val="565C6A"/>
              </a:solidFill>
            </a:endParaRPr>
          </a:p>
          <a:p>
            <a:pPr marL="355600" indent="0">
              <a:buNone/>
            </a:pPr>
            <a:r>
              <a:rPr lang="fr-FR" sz="1700" dirty="0">
                <a:solidFill>
                  <a:srgbClr val="565C6A"/>
                </a:solidFill>
              </a:rPr>
              <a:t>In </a:t>
            </a:r>
            <a:r>
              <a:rPr lang="fr-FR" sz="1700" dirty="0" err="1">
                <a:solidFill>
                  <a:srgbClr val="565C6A"/>
                </a:solidFill>
              </a:rPr>
              <a:t>such</a:t>
            </a:r>
            <a:r>
              <a:rPr lang="fr-FR" sz="1700" dirty="0">
                <a:solidFill>
                  <a:srgbClr val="565C6A"/>
                </a:solidFill>
              </a:rPr>
              <a:t> case, the ETA </a:t>
            </a:r>
            <a:r>
              <a:rPr lang="fr-FR" sz="1700" dirty="0" err="1">
                <a:solidFill>
                  <a:srgbClr val="565C6A"/>
                </a:solidFill>
              </a:rPr>
              <a:t>provided</a:t>
            </a:r>
            <a:r>
              <a:rPr lang="fr-FR" sz="1700" dirty="0">
                <a:solidFill>
                  <a:srgbClr val="565C6A"/>
                </a:solidFill>
              </a:rPr>
              <a:t> in ADS-C report for the </a:t>
            </a:r>
            <a:r>
              <a:rPr lang="fr-FR" sz="1700" dirty="0" err="1">
                <a:solidFill>
                  <a:srgbClr val="565C6A"/>
                </a:solidFill>
              </a:rPr>
              <a:t>Next</a:t>
            </a:r>
            <a:r>
              <a:rPr lang="fr-FR" sz="1700" dirty="0">
                <a:solidFill>
                  <a:srgbClr val="565C6A"/>
                </a:solidFill>
              </a:rPr>
              <a:t> </a:t>
            </a:r>
            <a:r>
              <a:rPr lang="fr-FR" sz="1700" dirty="0" err="1">
                <a:solidFill>
                  <a:srgbClr val="565C6A"/>
                </a:solidFill>
              </a:rPr>
              <a:t>waypoint</a:t>
            </a:r>
            <a:r>
              <a:rPr lang="fr-FR" sz="1700" dirty="0">
                <a:solidFill>
                  <a:srgbClr val="565C6A"/>
                </a:solidFill>
              </a:rPr>
              <a:t> </a:t>
            </a:r>
            <a:r>
              <a:rPr lang="fr-FR" sz="1700" dirty="0" err="1">
                <a:solidFill>
                  <a:srgbClr val="565C6A"/>
                </a:solidFill>
              </a:rPr>
              <a:t>is</a:t>
            </a:r>
            <a:r>
              <a:rPr lang="fr-FR" sz="1700" dirty="0">
                <a:solidFill>
                  <a:srgbClr val="565C6A"/>
                </a:solidFill>
              </a:rPr>
              <a:t> </a:t>
            </a:r>
            <a:r>
              <a:rPr lang="fr-FR" sz="1700" dirty="0" err="1">
                <a:solidFill>
                  <a:srgbClr val="565C6A"/>
                </a:solidFill>
              </a:rPr>
              <a:t>incorrectly</a:t>
            </a:r>
            <a:r>
              <a:rPr lang="fr-FR" sz="1700" dirty="0">
                <a:solidFill>
                  <a:srgbClr val="565C6A"/>
                </a:solidFill>
              </a:rPr>
              <a:t> set to 00:00:00. </a:t>
            </a:r>
          </a:p>
          <a:p>
            <a:pPr marL="361950" indent="-361950"/>
            <a:endParaRPr lang="en-US" sz="700" dirty="0">
              <a:solidFill>
                <a:srgbClr val="565C6A"/>
              </a:solidFill>
              <a:sym typeface="Wingdings" panose="05000000000000000000" pitchFamily="2" charset="2"/>
            </a:endParaRPr>
          </a:p>
          <a:p>
            <a:pPr marL="361950" indent="-361950"/>
            <a:r>
              <a:rPr lang="en-US" sz="1700" dirty="0">
                <a:solidFill>
                  <a:srgbClr val="565C6A"/>
                </a:solidFill>
                <a:sym typeface="Wingdings" panose="05000000000000000000" pitchFamily="2" charset="2"/>
              </a:rPr>
              <a:t>Issue referred to as A13 in FANS1/A Problem solution tracker file</a:t>
            </a:r>
            <a:endParaRPr lang="en-GB" sz="1700" dirty="0">
              <a:solidFill>
                <a:srgbClr val="565C6A"/>
              </a:solidFill>
            </a:endParaRPr>
          </a:p>
        </p:txBody>
      </p:sp>
      <p:sp>
        <p:nvSpPr>
          <p:cNvPr id="1741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/>
              <a:t>April 2018</a:t>
            </a:r>
            <a:endParaRPr lang="en-GB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16</a:t>
            </a:fld>
            <a:endParaRPr lang="en-GB" noProof="1"/>
          </a:p>
        </p:txBody>
      </p:sp>
      <p:sp>
        <p:nvSpPr>
          <p:cNvPr id="8" name="Rounded Rectangle 6"/>
          <p:cNvSpPr/>
          <p:nvPr/>
        </p:nvSpPr>
        <p:spPr bwMode="auto">
          <a:xfrm>
            <a:off x="395536" y="5373216"/>
            <a:ext cx="8280920" cy="115212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ts val="0"/>
              </a:spcBef>
            </a:pPr>
            <a:r>
              <a:rPr lang="en-GB" sz="2000" dirty="0"/>
              <a:t>Corrected on Thales/GE FMS S5 </a:t>
            </a:r>
          </a:p>
          <a:p>
            <a:pPr algn="ctr">
              <a:spcBef>
                <a:spcPts val="0"/>
              </a:spcBef>
            </a:pPr>
            <a:r>
              <a:rPr lang="en-GB" sz="2000" dirty="0"/>
              <a:t>(for SA since 2009) / T3 (for LR since 2010)</a:t>
            </a:r>
          </a:p>
          <a:p>
            <a:pPr algn="ctr">
              <a:spcBef>
                <a:spcPts val="0"/>
              </a:spcBef>
            </a:pPr>
            <a:endParaRPr lang="en-GB" sz="800" dirty="0"/>
          </a:p>
          <a:p>
            <a:pPr algn="ctr">
              <a:spcBef>
                <a:spcPts val="0"/>
              </a:spcBef>
            </a:pPr>
            <a:r>
              <a:rPr lang="en-GB" sz="2000" dirty="0"/>
              <a:t>PR TO BE CLOSED</a:t>
            </a:r>
          </a:p>
        </p:txBody>
      </p:sp>
      <p:sp>
        <p:nvSpPr>
          <p:cNvPr id="7" name="Date Placeholder 3"/>
          <p:cNvSpPr txBox="1">
            <a:spLocks/>
          </p:cNvSpPr>
          <p:nvPr/>
        </p:nvSpPr>
        <p:spPr bwMode="auto">
          <a:xfrm>
            <a:off x="117475" y="-7088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700" b="1" kern="1200" noProof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02419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solidFill>
                  <a:srgbClr val="565C6A"/>
                </a:solidFill>
              </a:rPr>
              <a:t>Proposal</a:t>
            </a:r>
            <a:r>
              <a:rPr lang="fr-FR" dirty="0">
                <a:solidFill>
                  <a:srgbClr val="565C6A"/>
                </a:solidFill>
              </a:rPr>
              <a:t> for PR </a:t>
            </a:r>
            <a:r>
              <a:rPr lang="fr-FR" dirty="0" err="1">
                <a:solidFill>
                  <a:srgbClr val="565C6A"/>
                </a:solidFill>
              </a:rPr>
              <a:t>Closure</a:t>
            </a:r>
            <a:endParaRPr lang="en-US" dirty="0">
              <a:solidFill>
                <a:srgbClr val="565C6A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dirty="0" err="1">
                <a:solidFill>
                  <a:srgbClr val="565C6A"/>
                </a:solidFill>
              </a:rPr>
              <a:t>PRs</a:t>
            </a:r>
            <a:r>
              <a:rPr lang="fr-FR" sz="1800" dirty="0">
                <a:solidFill>
                  <a:srgbClr val="565C6A"/>
                </a:solidFill>
              </a:rPr>
              <a:t> </a:t>
            </a:r>
            <a:r>
              <a:rPr lang="fr-FR" sz="1800" dirty="0" err="1">
                <a:solidFill>
                  <a:srgbClr val="565C6A"/>
                </a:solidFill>
              </a:rPr>
              <a:t>presented</a:t>
            </a:r>
            <a:r>
              <a:rPr lang="fr-FR" sz="1800" dirty="0">
                <a:solidFill>
                  <a:srgbClr val="565C6A"/>
                </a:solidFill>
              </a:rPr>
              <a:t> </a:t>
            </a:r>
            <a:r>
              <a:rPr lang="fr-FR" sz="1800" dirty="0" err="1">
                <a:solidFill>
                  <a:srgbClr val="565C6A"/>
                </a:solidFill>
              </a:rPr>
              <a:t>during</a:t>
            </a:r>
            <a:r>
              <a:rPr lang="fr-FR" sz="1800" dirty="0">
                <a:solidFill>
                  <a:srgbClr val="565C6A"/>
                </a:solidFill>
              </a:rPr>
              <a:t> </a:t>
            </a:r>
            <a:r>
              <a:rPr lang="fr-FR" sz="1800" dirty="0" err="1">
                <a:solidFill>
                  <a:srgbClr val="565C6A"/>
                </a:solidFill>
              </a:rPr>
              <a:t>previous</a:t>
            </a:r>
            <a:r>
              <a:rPr lang="fr-FR" sz="1800" dirty="0">
                <a:solidFill>
                  <a:srgbClr val="565C6A"/>
                </a:solidFill>
              </a:rPr>
              <a:t> FIT meetings </a:t>
            </a:r>
            <a:r>
              <a:rPr lang="fr-FR" sz="1800" dirty="0" err="1">
                <a:solidFill>
                  <a:srgbClr val="565C6A"/>
                </a:solidFill>
              </a:rPr>
              <a:t>with</a:t>
            </a:r>
            <a:r>
              <a:rPr lang="fr-FR" sz="1800" dirty="0">
                <a:solidFill>
                  <a:srgbClr val="565C6A"/>
                </a:solidFill>
              </a:rPr>
              <a:t> nominal </a:t>
            </a:r>
            <a:r>
              <a:rPr lang="fr-FR" sz="1800" dirty="0" err="1">
                <a:solidFill>
                  <a:srgbClr val="565C6A"/>
                </a:solidFill>
              </a:rPr>
              <a:t>avionics</a:t>
            </a:r>
            <a:r>
              <a:rPr lang="fr-FR" sz="1800" dirty="0">
                <a:solidFill>
                  <a:srgbClr val="565C6A"/>
                </a:solidFill>
              </a:rPr>
              <a:t> </a:t>
            </a:r>
            <a:r>
              <a:rPr lang="fr-FR" sz="1800" dirty="0" err="1">
                <a:solidFill>
                  <a:srgbClr val="565C6A"/>
                </a:solidFill>
              </a:rPr>
              <a:t>behaviour</a:t>
            </a:r>
            <a:endParaRPr lang="fr-FR" sz="1800" dirty="0">
              <a:solidFill>
                <a:srgbClr val="565C6A"/>
              </a:solidFill>
            </a:endParaRPr>
          </a:p>
          <a:p>
            <a:endParaRPr lang="fr-FR" sz="1000" dirty="0">
              <a:solidFill>
                <a:srgbClr val="565C6A"/>
              </a:solidFill>
            </a:endParaRPr>
          </a:p>
          <a:p>
            <a:pPr marL="803275" lvl="1" indent="-361950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565C6A"/>
                </a:solidFill>
              </a:rPr>
              <a:t>PR 1515 –  </a:t>
            </a:r>
            <a:r>
              <a:rPr lang="en-US" dirty="0">
                <a:solidFill>
                  <a:srgbClr val="565C6A"/>
                </a:solidFill>
              </a:rPr>
              <a:t>Unable to load UM80 - A332 </a:t>
            </a:r>
          </a:p>
          <a:p>
            <a:pPr marL="803275" lvl="1" indent="-361950">
              <a:buFont typeface="Wingdings" panose="05000000000000000000" pitchFamily="2" charset="2"/>
              <a:buChar char="Ø"/>
            </a:pPr>
            <a:endParaRPr lang="en-US" dirty="0">
              <a:solidFill>
                <a:srgbClr val="565C6A"/>
              </a:solidFill>
            </a:endParaRPr>
          </a:p>
          <a:p>
            <a:pPr marL="803275" lvl="1" indent="-361950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565C6A"/>
                </a:solidFill>
              </a:rPr>
              <a:t>PR 1573 -  </a:t>
            </a:r>
            <a:r>
              <a:rPr lang="en-US" dirty="0">
                <a:solidFill>
                  <a:srgbClr val="565C6A"/>
                </a:solidFill>
              </a:rPr>
              <a:t>Position not updated after giving demand contract</a:t>
            </a:r>
          </a:p>
          <a:p>
            <a:pPr marL="153325" indent="0">
              <a:buNone/>
            </a:pPr>
            <a:endParaRPr lang="en-US" sz="1700" dirty="0">
              <a:solidFill>
                <a:srgbClr val="565C6A"/>
              </a:solidFill>
            </a:endParaRPr>
          </a:p>
          <a:p>
            <a:pPr marL="177800" indent="-177800"/>
            <a:r>
              <a:rPr lang="fr-FR" sz="1800" dirty="0" err="1">
                <a:solidFill>
                  <a:srgbClr val="565C6A"/>
                </a:solidFill>
              </a:rPr>
              <a:t>PRs</a:t>
            </a:r>
            <a:r>
              <a:rPr lang="fr-FR" sz="1800" dirty="0">
                <a:solidFill>
                  <a:srgbClr val="565C6A"/>
                </a:solidFill>
              </a:rPr>
              <a:t> </a:t>
            </a:r>
            <a:r>
              <a:rPr lang="fr-FR" sz="1800" dirty="0" err="1">
                <a:solidFill>
                  <a:srgbClr val="565C6A"/>
                </a:solidFill>
              </a:rPr>
              <a:t>presented</a:t>
            </a:r>
            <a:r>
              <a:rPr lang="fr-FR" sz="1800" dirty="0">
                <a:solidFill>
                  <a:srgbClr val="565C6A"/>
                </a:solidFill>
              </a:rPr>
              <a:t> </a:t>
            </a:r>
            <a:r>
              <a:rPr lang="fr-FR" sz="1800" dirty="0" err="1">
                <a:solidFill>
                  <a:srgbClr val="565C6A"/>
                </a:solidFill>
              </a:rPr>
              <a:t>during</a:t>
            </a:r>
            <a:r>
              <a:rPr lang="fr-FR" sz="1800" dirty="0">
                <a:solidFill>
                  <a:srgbClr val="565C6A"/>
                </a:solidFill>
              </a:rPr>
              <a:t> </a:t>
            </a:r>
            <a:r>
              <a:rPr lang="fr-FR" sz="1800" dirty="0" err="1">
                <a:solidFill>
                  <a:srgbClr val="565C6A"/>
                </a:solidFill>
              </a:rPr>
              <a:t>previous</a:t>
            </a:r>
            <a:r>
              <a:rPr lang="fr-FR" sz="1800" dirty="0">
                <a:solidFill>
                  <a:srgbClr val="565C6A"/>
                </a:solidFill>
              </a:rPr>
              <a:t> FIT meetings </a:t>
            </a:r>
            <a:r>
              <a:rPr lang="fr-FR" sz="1800" dirty="0" err="1">
                <a:solidFill>
                  <a:srgbClr val="565C6A"/>
                </a:solidFill>
              </a:rPr>
              <a:t>with</a:t>
            </a:r>
            <a:r>
              <a:rPr lang="fr-FR" sz="1800" dirty="0">
                <a:solidFill>
                  <a:srgbClr val="565C6A"/>
                </a:solidFill>
              </a:rPr>
              <a:t> no traces to </a:t>
            </a:r>
            <a:r>
              <a:rPr lang="fr-FR" sz="1800" dirty="0" err="1">
                <a:solidFill>
                  <a:srgbClr val="565C6A"/>
                </a:solidFill>
              </a:rPr>
              <a:t>investigate</a:t>
            </a:r>
            <a:endParaRPr lang="fr-FR" sz="1800" dirty="0">
              <a:solidFill>
                <a:srgbClr val="565C6A"/>
              </a:solidFill>
            </a:endParaRPr>
          </a:p>
          <a:p>
            <a:pPr marL="177800" indent="-177800"/>
            <a:endParaRPr lang="fr-FR" sz="1800" dirty="0">
              <a:solidFill>
                <a:srgbClr val="565C6A"/>
              </a:solidFill>
            </a:endParaRPr>
          </a:p>
          <a:p>
            <a:pPr marL="812800" lvl="1" indent="-368300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565C6A"/>
                </a:solidFill>
              </a:rPr>
              <a:t>PR 1912 </a:t>
            </a:r>
            <a:r>
              <a:rPr lang="fr-FR" dirty="0">
                <a:solidFill>
                  <a:srgbClr val="656C7D"/>
                </a:solidFill>
              </a:rPr>
              <a:t>- </a:t>
            </a:r>
            <a:r>
              <a:rPr lang="en-US" dirty="0">
                <a:solidFill>
                  <a:srgbClr val="656C7D"/>
                </a:solidFill>
              </a:rPr>
              <a:t>Uplinked CPDLC route clearance - No LOAD prompt or error message</a:t>
            </a:r>
            <a:endParaRPr lang="fr-FR" dirty="0">
              <a:solidFill>
                <a:srgbClr val="565C6A"/>
              </a:solidFill>
            </a:endParaRPr>
          </a:p>
          <a:p>
            <a:pPr marL="153325" indent="0">
              <a:buNone/>
            </a:pPr>
            <a:endParaRPr lang="en-US" sz="1900" dirty="0">
              <a:solidFill>
                <a:srgbClr val="565C6A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March 2017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17</a:t>
            </a:fld>
            <a:endParaRPr lang="en-GB" sz="2000" spc="-2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Date Placeholder 3"/>
          <p:cNvSpPr txBox="1">
            <a:spLocks/>
          </p:cNvSpPr>
          <p:nvPr/>
        </p:nvSpPr>
        <p:spPr bwMode="auto">
          <a:xfrm>
            <a:off x="117475" y="-7088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700" b="1" kern="1200" noProof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3198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April 2018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2</a:t>
            </a:fld>
            <a:endParaRPr lang="en-GB" noProof="1"/>
          </a:p>
        </p:txBody>
      </p:sp>
      <p:sp>
        <p:nvSpPr>
          <p:cNvPr id="7" name="ZoneTexte 6"/>
          <p:cNvSpPr txBox="1"/>
          <p:nvPr/>
        </p:nvSpPr>
        <p:spPr>
          <a:xfrm>
            <a:off x="3512594" y="3284984"/>
            <a:ext cx="2159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600" b="1" dirty="0">
                <a:solidFill>
                  <a:srgbClr val="565C6A"/>
                </a:solidFill>
              </a:rPr>
              <a:t>New </a:t>
            </a:r>
            <a:r>
              <a:rPr lang="fr-FR" sz="3600" b="1" dirty="0" err="1">
                <a:solidFill>
                  <a:srgbClr val="565C6A"/>
                </a:solidFill>
              </a:rPr>
              <a:t>PRs</a:t>
            </a:r>
            <a:endParaRPr lang="en-GB" sz="3600" b="1" dirty="0">
              <a:solidFill>
                <a:srgbClr val="565C6A"/>
              </a:solidFill>
            </a:endParaRPr>
          </a:p>
        </p:txBody>
      </p:sp>
      <p:sp>
        <p:nvSpPr>
          <p:cNvPr id="6" name="Date Placeholder 3"/>
          <p:cNvSpPr txBox="1">
            <a:spLocks/>
          </p:cNvSpPr>
          <p:nvPr/>
        </p:nvSpPr>
        <p:spPr bwMode="auto">
          <a:xfrm>
            <a:off x="117475" y="-7088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700" b="1" kern="1200" noProof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9920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PRs</a:t>
            </a:r>
            <a:r>
              <a:rPr lang="fr-FR" dirty="0"/>
              <a:t> not </a:t>
            </a:r>
            <a:r>
              <a:rPr lang="fr-FR" dirty="0" err="1"/>
              <a:t>addressed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414" y="981296"/>
            <a:ext cx="8640000" cy="5112000"/>
          </a:xfrm>
        </p:spPr>
        <p:txBody>
          <a:bodyPr/>
          <a:lstStyle/>
          <a:p>
            <a:r>
              <a:rPr lang="en-US" sz="2800" dirty="0">
                <a:latin typeface="+mj-lt"/>
              </a:rPr>
              <a:t> </a:t>
            </a:r>
            <a:r>
              <a:rPr lang="en-US" sz="2400" dirty="0"/>
              <a:t>Traces not yet received : </a:t>
            </a:r>
          </a:p>
          <a:p>
            <a:pPr marL="4635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565C6A"/>
                </a:solidFill>
              </a:rPr>
              <a:t>2575 and 2574 – Error: end service with pending messages</a:t>
            </a:r>
          </a:p>
          <a:p>
            <a:pPr marL="4635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565C6A"/>
                </a:solidFill>
                <a:latin typeface="+mj-lt"/>
              </a:rPr>
              <a:t>2554 – Connection Failure</a:t>
            </a:r>
          </a:p>
          <a:p>
            <a:pPr marL="4635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565C6A"/>
                </a:solidFill>
                <a:latin typeface="+mj-lt"/>
              </a:rPr>
              <a:t>2547 – Climb clearance</a:t>
            </a:r>
          </a:p>
          <a:p>
            <a:pPr marL="4635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565C6A"/>
                </a:solidFill>
                <a:latin typeface="+mj-lt"/>
              </a:rPr>
              <a:t>2548 – No data in the Predicted Route Group for the entire flight</a:t>
            </a:r>
          </a:p>
          <a:p>
            <a:pPr marL="4635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565C6A"/>
                </a:solidFill>
              </a:rPr>
              <a:t>2523 – Delayed reports – VHF/SATCOM transition/SATCOM </a:t>
            </a:r>
            <a:r>
              <a:rPr lang="en-US" dirty="0" err="1">
                <a:solidFill>
                  <a:srgbClr val="565C6A"/>
                </a:solidFill>
              </a:rPr>
              <a:t>spotbeam</a:t>
            </a:r>
            <a:endParaRPr lang="en-US" dirty="0">
              <a:solidFill>
                <a:srgbClr val="565C6A"/>
              </a:solidFill>
              <a:latin typeface="+mj-lt"/>
            </a:endParaRPr>
          </a:p>
          <a:p>
            <a:pPr marL="177800" indent="0">
              <a:buNone/>
            </a:pPr>
            <a:endParaRPr lang="en-US" sz="2400" dirty="0"/>
          </a:p>
          <a:p>
            <a:r>
              <a:rPr lang="en-US" sz="2400" dirty="0"/>
              <a:t>No trace for investigation =&gt; Proposal: Close PRs</a:t>
            </a:r>
          </a:p>
          <a:p>
            <a:endParaRPr lang="en-US" sz="1000" dirty="0"/>
          </a:p>
          <a:p>
            <a:pPr marL="441325" indent="-268288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565C6A"/>
                </a:solidFill>
                <a:latin typeface="+mj-lt"/>
              </a:rPr>
              <a:t>2515 - CPDLC Uplink not delivered to aircraft</a:t>
            </a:r>
          </a:p>
          <a:p>
            <a:pPr marL="441325" indent="-268288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565C6A"/>
                </a:solidFill>
                <a:latin typeface="+mj-lt"/>
              </a:rPr>
              <a:t>2516 - CPDLC Uplink not delivered to aircraft</a:t>
            </a:r>
          </a:p>
          <a:p>
            <a:pPr marL="0" indent="0">
              <a:buNone/>
            </a:pPr>
            <a:endParaRPr lang="fr-FR" sz="18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April 2018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3</a:t>
            </a:fld>
            <a:endParaRPr lang="en-GB" sz="2000" spc="-2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Date Placeholder 3"/>
          <p:cNvSpPr txBox="1">
            <a:spLocks/>
          </p:cNvSpPr>
          <p:nvPr/>
        </p:nvSpPr>
        <p:spPr bwMode="auto">
          <a:xfrm>
            <a:off x="117475" y="-7088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700" b="1" kern="1200" noProof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5303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252412" y="287338"/>
            <a:ext cx="8891587" cy="709612"/>
          </a:xfrm>
        </p:spPr>
        <p:txBody>
          <a:bodyPr/>
          <a:lstStyle/>
          <a:p>
            <a:r>
              <a:rPr lang="en-GB" dirty="0"/>
              <a:t>PR 2371: A332 - </a:t>
            </a:r>
            <a:r>
              <a:rPr lang="en-US" dirty="0"/>
              <a:t>Incorrect estimate in ADS-C Waypoint Event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414" name="Rectangle 21"/>
          <p:cNvSpPr>
            <a:spLocks noGrp="1" noChangeArrowheads="1"/>
          </p:cNvSpPr>
          <p:nvPr>
            <p:ph idx="1"/>
          </p:nvPr>
        </p:nvSpPr>
        <p:spPr>
          <a:xfrm>
            <a:off x="252414" y="908720"/>
            <a:ext cx="8640000" cy="5112000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>
                <a:solidFill>
                  <a:srgbClr val="00B0F0"/>
                </a:solidFill>
              </a:rPr>
              <a:t>Issue: </a:t>
            </a:r>
          </a:p>
          <a:p>
            <a:pPr marL="0" indent="0">
              <a:buNone/>
            </a:pPr>
            <a:endParaRPr lang="en-GB" sz="400" b="1" u="sng" dirty="0">
              <a:solidFill>
                <a:srgbClr val="00B0F0"/>
              </a:solidFill>
            </a:endParaRPr>
          </a:p>
          <a:p>
            <a:pPr marL="268288" indent="-268288"/>
            <a:r>
              <a:rPr lang="en-US" dirty="0"/>
              <a:t>Receipt of one ‘Waypoint change’ ADS-C report containing erroneous time estimate for Next waypoint (error of grossly 46 minutes)</a:t>
            </a:r>
          </a:p>
          <a:p>
            <a:pPr marL="268288" indent="-268288"/>
            <a:r>
              <a:rPr lang="en-US" dirty="0"/>
              <a:t>Issue detected whereas the aircraft was operating on a weather deviation</a:t>
            </a:r>
          </a:p>
          <a:p>
            <a:pPr marL="268288" indent="-268288"/>
            <a:r>
              <a:rPr lang="en-US" dirty="0"/>
              <a:t>Issue limited to a single report: previous reports as well as the following ones contain correct time estimate </a:t>
            </a:r>
          </a:p>
          <a:p>
            <a:pPr>
              <a:spcBef>
                <a:spcPts val="0"/>
              </a:spcBef>
              <a:buNone/>
            </a:pPr>
            <a:endParaRPr lang="en-GB" sz="1200" b="1" u="sng" dirty="0">
              <a:solidFill>
                <a:srgbClr val="00B0F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b="1" u="sng" dirty="0">
                <a:solidFill>
                  <a:srgbClr val="00B0F0"/>
                </a:solidFill>
              </a:rPr>
              <a:t>Analysis: </a:t>
            </a:r>
          </a:p>
          <a:p>
            <a:pPr>
              <a:spcBef>
                <a:spcPts val="0"/>
              </a:spcBef>
              <a:buNone/>
            </a:pPr>
            <a:endParaRPr lang="en-US" sz="500" b="1" u="sng" dirty="0">
              <a:solidFill>
                <a:srgbClr val="00B0F0"/>
              </a:solidFill>
            </a:endParaRPr>
          </a:p>
          <a:p>
            <a:pPr marL="268288" indent="-268288"/>
            <a:r>
              <a:rPr lang="fr-FR" dirty="0"/>
              <a:t>Air/</a:t>
            </a:r>
            <a:r>
              <a:rPr lang="fr-FR" dirty="0" err="1"/>
              <a:t>ground</a:t>
            </a:r>
            <a:r>
              <a:rPr lang="fr-FR" dirty="0"/>
              <a:t> traces </a:t>
            </a:r>
            <a:r>
              <a:rPr lang="fr-FR" dirty="0" err="1"/>
              <a:t>confirm</a:t>
            </a:r>
            <a:r>
              <a:rPr lang="fr-FR" dirty="0"/>
              <a:t> </a:t>
            </a:r>
            <a:r>
              <a:rPr lang="fr-FR" dirty="0" err="1"/>
              <a:t>wrong</a:t>
            </a:r>
            <a:r>
              <a:rPr lang="fr-FR" dirty="0"/>
              <a:t> time </a:t>
            </a:r>
            <a:r>
              <a:rPr lang="fr-FR" dirty="0" err="1"/>
              <a:t>estimate</a:t>
            </a:r>
            <a:r>
              <a:rPr lang="fr-FR" dirty="0"/>
              <a:t> in a WCE report</a:t>
            </a:r>
          </a:p>
          <a:p>
            <a:pPr marL="268288" indent="-268288"/>
            <a:endParaRPr lang="fr-FR" sz="800" dirty="0"/>
          </a:p>
          <a:p>
            <a:pPr marL="268288" indent="-268288"/>
            <a:r>
              <a:rPr lang="en-US" dirty="0"/>
              <a:t>Issue related to bad FMS prediction computations but investigations and tests did not allow </a:t>
            </a:r>
            <a:r>
              <a:rPr lang="en-US" dirty="0" err="1"/>
              <a:t>allow</a:t>
            </a:r>
            <a:r>
              <a:rPr lang="en-US" dirty="0"/>
              <a:t> reproducing and identifying any root cause</a:t>
            </a:r>
            <a:endParaRPr lang="en-GB" dirty="0"/>
          </a:p>
        </p:txBody>
      </p:sp>
      <p:sp>
        <p:nvSpPr>
          <p:cNvPr id="1741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/>
              <a:t>April 2018</a:t>
            </a:r>
            <a:endParaRPr lang="en-GB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4</a:t>
            </a:fld>
            <a:endParaRPr lang="en-GB" noProof="1"/>
          </a:p>
        </p:txBody>
      </p:sp>
      <p:sp>
        <p:nvSpPr>
          <p:cNvPr id="9" name="Rounded Rectangle 6"/>
          <p:cNvSpPr/>
          <p:nvPr/>
        </p:nvSpPr>
        <p:spPr bwMode="auto">
          <a:xfrm>
            <a:off x="261938" y="5301208"/>
            <a:ext cx="8352862" cy="86409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en-GB" sz="2000" dirty="0"/>
              <a:t>TO BE MONITORED</a:t>
            </a:r>
          </a:p>
        </p:txBody>
      </p:sp>
      <p:sp>
        <p:nvSpPr>
          <p:cNvPr id="8" name="Date Placeholder 3"/>
          <p:cNvSpPr txBox="1">
            <a:spLocks/>
          </p:cNvSpPr>
          <p:nvPr/>
        </p:nvSpPr>
        <p:spPr bwMode="auto">
          <a:xfrm>
            <a:off x="117475" y="-7088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700" b="1" kern="1200" noProof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540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252412" y="287338"/>
            <a:ext cx="8891587" cy="709612"/>
          </a:xfrm>
        </p:spPr>
        <p:txBody>
          <a:bodyPr/>
          <a:lstStyle/>
          <a:p>
            <a:r>
              <a:rPr lang="en-GB" dirty="0"/>
              <a:t>PR 2381/2415: A320</a:t>
            </a:r>
            <a:r>
              <a:rPr lang="en-US" dirty="0"/>
              <a:t> performance on Iridium SATCOM well below RSP180 requirements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414" name="Rectangle 21"/>
          <p:cNvSpPr>
            <a:spLocks noGrp="1" noChangeArrowheads="1"/>
          </p:cNvSpPr>
          <p:nvPr>
            <p:ph idx="1"/>
          </p:nvPr>
        </p:nvSpPr>
        <p:spPr>
          <a:xfrm>
            <a:off x="252414" y="908720"/>
            <a:ext cx="8640000" cy="5112000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>
                <a:solidFill>
                  <a:srgbClr val="00B0F0"/>
                </a:solidFill>
              </a:rPr>
              <a:t>Issue: </a:t>
            </a:r>
          </a:p>
          <a:p>
            <a:pPr marL="0" indent="0">
              <a:buNone/>
            </a:pPr>
            <a:endParaRPr lang="en-GB" sz="500" b="1" u="sng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1800" dirty="0"/>
              <a:t>Strong latencies (up to 28 min) observed for ADS-C downlink transmission performed via Iridium, resulting in non-compliance with RSP180 performance requirements</a:t>
            </a:r>
          </a:p>
          <a:p>
            <a:pPr>
              <a:buNone/>
            </a:pPr>
            <a:endParaRPr lang="en-GB" dirty="0"/>
          </a:p>
          <a:p>
            <a:pPr>
              <a:spcBef>
                <a:spcPts val="0"/>
              </a:spcBef>
              <a:buNone/>
            </a:pPr>
            <a:r>
              <a:rPr lang="en-GB" b="1" u="sng" dirty="0">
                <a:solidFill>
                  <a:srgbClr val="00B0F0"/>
                </a:solidFill>
              </a:rPr>
              <a:t>Analysis: </a:t>
            </a:r>
          </a:p>
          <a:p>
            <a:pPr>
              <a:spcBef>
                <a:spcPts val="0"/>
              </a:spcBef>
              <a:buNone/>
            </a:pPr>
            <a:endParaRPr lang="en-US" sz="500" b="1" u="sng" dirty="0">
              <a:solidFill>
                <a:srgbClr val="00B0F0"/>
              </a:solidFill>
            </a:endParaRPr>
          </a:p>
          <a:p>
            <a:pPr marL="361950" indent="-361950"/>
            <a:r>
              <a:rPr lang="fr-FR" sz="1800" dirty="0" err="1"/>
              <a:t>Both</a:t>
            </a:r>
            <a:r>
              <a:rPr lang="fr-FR" sz="1800" dirty="0"/>
              <a:t> </a:t>
            </a:r>
            <a:r>
              <a:rPr lang="fr-FR" sz="1800" dirty="0" err="1"/>
              <a:t>PRs</a:t>
            </a:r>
            <a:r>
              <a:rPr lang="fr-FR" sz="1800" dirty="0"/>
              <a:t> </a:t>
            </a:r>
            <a:r>
              <a:rPr lang="fr-FR" sz="1800" dirty="0" err="1"/>
              <a:t>refer</a:t>
            </a:r>
            <a:r>
              <a:rPr lang="fr-FR" sz="1800" dirty="0"/>
              <a:t> to the </a:t>
            </a:r>
            <a:r>
              <a:rPr lang="fr-FR" sz="1800" dirty="0" err="1"/>
              <a:t>same</a:t>
            </a:r>
            <a:r>
              <a:rPr lang="fr-FR" sz="1800" dirty="0"/>
              <a:t> </a:t>
            </a:r>
            <a:r>
              <a:rPr lang="fr-FR" sz="1800" dirty="0" err="1"/>
              <a:t>aircraft</a:t>
            </a:r>
            <a:r>
              <a:rPr lang="fr-FR" sz="1800" dirty="0"/>
              <a:t> </a:t>
            </a:r>
            <a:r>
              <a:rPr lang="fr-FR" sz="1800" dirty="0" err="1"/>
              <a:t>whose</a:t>
            </a:r>
            <a:r>
              <a:rPr lang="fr-FR" sz="1800" dirty="0"/>
              <a:t> </a:t>
            </a:r>
            <a:r>
              <a:rPr lang="fr-FR" sz="1800" dirty="0" err="1"/>
              <a:t>Satcom</a:t>
            </a:r>
            <a:r>
              <a:rPr lang="fr-FR" sz="1800" dirty="0"/>
              <a:t> </a:t>
            </a:r>
            <a:r>
              <a:rPr lang="fr-FR" sz="1800" dirty="0" err="1"/>
              <a:t>was</a:t>
            </a:r>
            <a:r>
              <a:rPr lang="fr-FR" sz="1800" dirty="0"/>
              <a:t> </a:t>
            </a:r>
            <a:r>
              <a:rPr lang="fr-FR" sz="1800" dirty="0" err="1"/>
              <a:t>installed</a:t>
            </a:r>
            <a:r>
              <a:rPr lang="fr-FR" sz="1800" dirty="0"/>
              <a:t> by the </a:t>
            </a:r>
            <a:r>
              <a:rPr lang="fr-FR" sz="1800" dirty="0" err="1"/>
              <a:t>airline</a:t>
            </a:r>
            <a:r>
              <a:rPr lang="fr-FR" sz="1800" dirty="0"/>
              <a:t> via STC =&gt; no possible  </a:t>
            </a:r>
            <a:r>
              <a:rPr lang="fr-FR" sz="1800" dirty="0" err="1"/>
              <a:t>Satcom</a:t>
            </a:r>
            <a:r>
              <a:rPr lang="fr-FR" sz="1800" dirty="0"/>
              <a:t> investigation on Airbus </a:t>
            </a:r>
            <a:r>
              <a:rPr lang="fr-FR" sz="1800" dirty="0" err="1"/>
              <a:t>side</a:t>
            </a:r>
            <a:endParaRPr lang="fr-FR" sz="1800" dirty="0"/>
          </a:p>
          <a:p>
            <a:pPr marL="361950" indent="-361950"/>
            <a:endParaRPr lang="fr-FR" sz="1000" dirty="0"/>
          </a:p>
          <a:p>
            <a:pPr marL="361950" indent="-361950"/>
            <a:r>
              <a:rPr lang="fr-FR" sz="1800" dirty="0">
                <a:solidFill>
                  <a:srgbClr val="565C6A"/>
                </a:solidFill>
              </a:rPr>
              <a:t>Performance issues </a:t>
            </a:r>
            <a:r>
              <a:rPr lang="fr-FR" sz="1800" dirty="0"/>
              <a:t>have been </a:t>
            </a:r>
            <a:r>
              <a:rPr lang="fr-FR" sz="1800" dirty="0" err="1"/>
              <a:t>reported</a:t>
            </a:r>
            <a:r>
              <a:rPr lang="fr-FR" sz="1800" dirty="0"/>
              <a:t> to the </a:t>
            </a:r>
            <a:r>
              <a:rPr lang="fr-FR" sz="1800" dirty="0" err="1"/>
              <a:t>airline</a:t>
            </a:r>
            <a:r>
              <a:rPr lang="fr-FR" sz="1800" dirty="0"/>
              <a:t> but no feedback </a:t>
            </a:r>
            <a:r>
              <a:rPr lang="fr-FR" sz="1800" dirty="0" err="1"/>
              <a:t>was</a:t>
            </a:r>
            <a:r>
              <a:rPr lang="fr-FR" sz="1800" dirty="0"/>
              <a:t> </a:t>
            </a:r>
            <a:r>
              <a:rPr lang="fr-FR" sz="1800" dirty="0" err="1"/>
              <a:t>received</a:t>
            </a:r>
            <a:r>
              <a:rPr lang="fr-FR" sz="1800" dirty="0"/>
              <a:t>  </a:t>
            </a:r>
          </a:p>
          <a:p>
            <a:pPr marL="361950" indent="-361950"/>
            <a:endParaRPr lang="fr-FR" sz="1000" dirty="0"/>
          </a:p>
        </p:txBody>
      </p:sp>
      <p:sp>
        <p:nvSpPr>
          <p:cNvPr id="1741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/>
              <a:t>April 2018</a:t>
            </a:r>
            <a:endParaRPr lang="en-GB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5</a:t>
            </a:fld>
            <a:endParaRPr lang="en-GB" noProof="1"/>
          </a:p>
        </p:txBody>
      </p:sp>
      <p:sp>
        <p:nvSpPr>
          <p:cNvPr id="9" name="Rounded Rectangle 6"/>
          <p:cNvSpPr/>
          <p:nvPr/>
        </p:nvSpPr>
        <p:spPr bwMode="auto">
          <a:xfrm>
            <a:off x="395536" y="4760100"/>
            <a:ext cx="8352862" cy="111717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en-GB" sz="2000" dirty="0"/>
              <a:t>TO BE INVESTIGATED BY IRIDIUM</a:t>
            </a:r>
          </a:p>
          <a:p>
            <a:pPr marL="0" indent="0" algn="ctr">
              <a:buNone/>
            </a:pPr>
            <a:endParaRPr lang="en-GB" sz="2000" dirty="0"/>
          </a:p>
          <a:p>
            <a:pPr marL="0" indent="0" algn="ctr">
              <a:buNone/>
            </a:pPr>
            <a:r>
              <a:rPr lang="en-GB" sz="2000" dirty="0"/>
              <a:t>PROPOSAL: CLOSE THE PR FOR AIRBUS</a:t>
            </a:r>
          </a:p>
        </p:txBody>
      </p:sp>
      <p:sp>
        <p:nvSpPr>
          <p:cNvPr id="8" name="Date Placeholder 3"/>
          <p:cNvSpPr txBox="1">
            <a:spLocks/>
          </p:cNvSpPr>
          <p:nvPr/>
        </p:nvSpPr>
        <p:spPr bwMode="auto">
          <a:xfrm>
            <a:off x="117475" y="-7088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700" b="1" kern="1200" noProof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0831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108396" y="260648"/>
            <a:ext cx="9000108" cy="709612"/>
          </a:xfrm>
        </p:spPr>
        <p:txBody>
          <a:bodyPr/>
          <a:lstStyle/>
          <a:p>
            <a:r>
              <a:rPr lang="fr-FR" sz="2400" dirty="0">
                <a:solidFill>
                  <a:srgbClr val="656C7D"/>
                </a:solidFill>
              </a:rPr>
              <a:t>Thales FMS issue: </a:t>
            </a:r>
            <a:r>
              <a:rPr lang="fr-FR" dirty="0" err="1">
                <a:solidFill>
                  <a:srgbClr val="656C7D"/>
                </a:solidFill>
              </a:rPr>
              <a:t>Erroneous</a:t>
            </a:r>
            <a:r>
              <a:rPr lang="fr-FR" dirty="0">
                <a:solidFill>
                  <a:srgbClr val="656C7D"/>
                </a:solidFill>
              </a:rPr>
              <a:t> ADS-C </a:t>
            </a:r>
            <a:r>
              <a:rPr lang="fr-FR" dirty="0" err="1">
                <a:solidFill>
                  <a:srgbClr val="656C7D"/>
                </a:solidFill>
              </a:rPr>
              <a:t>Predicted</a:t>
            </a:r>
            <a:r>
              <a:rPr lang="fr-FR" dirty="0">
                <a:solidFill>
                  <a:srgbClr val="656C7D"/>
                </a:solidFill>
              </a:rPr>
              <a:t> route information</a:t>
            </a:r>
            <a:endParaRPr lang="en-GB" dirty="0">
              <a:solidFill>
                <a:srgbClr val="656C7D"/>
              </a:solidFill>
            </a:endParaRPr>
          </a:p>
        </p:txBody>
      </p:sp>
      <p:sp>
        <p:nvSpPr>
          <p:cNvPr id="17414" name="Rectangle 21"/>
          <p:cNvSpPr>
            <a:spLocks noGrp="1" noChangeArrowheads="1"/>
          </p:cNvSpPr>
          <p:nvPr>
            <p:ph idx="1"/>
          </p:nvPr>
        </p:nvSpPr>
        <p:spPr>
          <a:xfrm>
            <a:off x="179512" y="909288"/>
            <a:ext cx="8702550" cy="5112000"/>
          </a:xfrm>
        </p:spPr>
        <p:txBody>
          <a:bodyPr/>
          <a:lstStyle/>
          <a:p>
            <a:pPr marL="0" indent="0">
              <a:buNone/>
            </a:pPr>
            <a:r>
              <a:rPr lang="en-GB" sz="1800" b="1" u="sng" dirty="0">
                <a:solidFill>
                  <a:srgbClr val="00B0F0"/>
                </a:solidFill>
              </a:rPr>
              <a:t>Issue: </a:t>
            </a:r>
            <a:endParaRPr lang="en-GB" sz="500" b="1" u="sng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1500" dirty="0"/>
              <a:t>Transmission of  ADS-C report including erroneous position information for NEXT and NEXT+1 waypoints (Predicted Route data group). </a:t>
            </a:r>
          </a:p>
          <a:p>
            <a:pPr marL="0" indent="0">
              <a:buNone/>
            </a:pPr>
            <a:r>
              <a:rPr lang="en-US" sz="1500" dirty="0"/>
              <a:t>Issue limited to </a:t>
            </a:r>
            <a:r>
              <a:rPr lang="en-US" sz="1500" u="sng" dirty="0"/>
              <a:t>one or two </a:t>
            </a:r>
            <a:r>
              <a:rPr lang="en-US" sz="1500" dirty="0"/>
              <a:t>reports =&gt; Content of subsequent reports is normal</a:t>
            </a:r>
          </a:p>
          <a:p>
            <a:pPr marL="0" lvl="1" indent="0">
              <a:buNone/>
            </a:pPr>
            <a:r>
              <a:rPr lang="en-US" sz="1500" dirty="0"/>
              <a:t>Corresponding PRs: 2391 and </a:t>
            </a:r>
            <a:r>
              <a:rPr lang="en-GB" sz="1500" dirty="0"/>
              <a:t>1368/1660/2301/2323 (NAT PRs)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GB" sz="1600" b="1" u="sng" dirty="0">
                <a:solidFill>
                  <a:srgbClr val="00B0F0"/>
                </a:solidFill>
              </a:rPr>
              <a:t>Analysis</a:t>
            </a:r>
            <a:r>
              <a:rPr lang="en-GB" sz="1600" b="1" dirty="0">
                <a:solidFill>
                  <a:srgbClr val="00B0F0"/>
                </a:solidFill>
              </a:rPr>
              <a:t>:</a:t>
            </a:r>
            <a:endParaRPr lang="en-US" sz="400" dirty="0"/>
          </a:p>
          <a:p>
            <a:pPr marL="0" indent="0">
              <a:buNone/>
            </a:pPr>
            <a:endParaRPr lang="fr-FR" sz="500" dirty="0"/>
          </a:p>
          <a:p>
            <a:r>
              <a:rPr lang="fr-FR" sz="1500" dirty="0"/>
              <a:t>Issue </a:t>
            </a:r>
            <a:r>
              <a:rPr lang="fr-FR" sz="1500" dirty="0" err="1"/>
              <a:t>corresponding</a:t>
            </a:r>
            <a:r>
              <a:rPr lang="fr-FR" sz="1500" dirty="0"/>
              <a:t> to one FMS </a:t>
            </a:r>
            <a:r>
              <a:rPr lang="fr-FR" sz="1500" dirty="0" err="1"/>
              <a:t>anomaly</a:t>
            </a:r>
            <a:r>
              <a:rPr lang="fr-FR" sz="1500" dirty="0"/>
              <a:t> </a:t>
            </a:r>
            <a:r>
              <a:rPr lang="fr-FR" sz="1500" dirty="0" err="1"/>
              <a:t>occurring</a:t>
            </a:r>
            <a:r>
              <a:rPr lang="fr-FR" sz="1500" dirty="0"/>
              <a:t> </a:t>
            </a:r>
            <a:r>
              <a:rPr lang="fr-FR" sz="1500" dirty="0" err="1"/>
              <a:t>during</a:t>
            </a:r>
            <a:r>
              <a:rPr lang="fr-FR" sz="1500" dirty="0"/>
              <a:t> </a:t>
            </a:r>
            <a:r>
              <a:rPr lang="fr-FR" sz="1500" dirty="0" err="1"/>
              <a:t>predicted</a:t>
            </a:r>
            <a:r>
              <a:rPr lang="fr-FR" sz="1500" dirty="0"/>
              <a:t> route computation (</a:t>
            </a:r>
            <a:r>
              <a:rPr lang="fr-FR" sz="1500" dirty="0" err="1"/>
              <a:t>e.g</a:t>
            </a:r>
            <a:r>
              <a:rPr lang="fr-FR" sz="1500" dirty="0"/>
              <a:t>. </a:t>
            </a:r>
            <a:r>
              <a:rPr lang="fr-FR" sz="1500" dirty="0" err="1"/>
              <a:t>following</a:t>
            </a:r>
            <a:r>
              <a:rPr lang="fr-FR" sz="1500" dirty="0"/>
              <a:t> </a:t>
            </a:r>
            <a:r>
              <a:rPr lang="fr-FR" sz="1500" dirty="0" err="1"/>
              <a:t>temporary</a:t>
            </a:r>
            <a:r>
              <a:rPr lang="fr-FR" sz="1500" dirty="0"/>
              <a:t> insertion):</a:t>
            </a:r>
          </a:p>
          <a:p>
            <a:pPr marL="444500" indent="-266700">
              <a:buFont typeface="Wingdings" panose="05000000000000000000" pitchFamily="2" charset="2"/>
              <a:buChar char="ü"/>
            </a:pPr>
            <a:r>
              <a:rPr lang="fr-FR" sz="1500" dirty="0"/>
              <a:t>N and N+1 </a:t>
            </a:r>
            <a:r>
              <a:rPr lang="fr-FR" sz="1500" dirty="0" err="1"/>
              <a:t>waypoints</a:t>
            </a:r>
            <a:r>
              <a:rPr lang="fr-FR" sz="1500" dirty="0"/>
              <a:t> </a:t>
            </a:r>
            <a:r>
              <a:rPr lang="fr-FR" sz="1500" dirty="0" err="1"/>
              <a:t>can</a:t>
            </a:r>
            <a:r>
              <a:rPr lang="fr-FR" sz="1500" dirty="0"/>
              <a:t> </a:t>
            </a:r>
            <a:r>
              <a:rPr lang="fr-FR" sz="1500" dirty="0" err="1"/>
              <a:t>be</a:t>
            </a:r>
            <a:r>
              <a:rPr lang="fr-FR" sz="1500" dirty="0"/>
              <a:t> </a:t>
            </a:r>
            <a:r>
              <a:rPr lang="fr-FR" sz="1500" dirty="0" err="1"/>
              <a:t>wrongly</a:t>
            </a:r>
            <a:r>
              <a:rPr lang="fr-FR" sz="1500" dirty="0"/>
              <a:t> </a:t>
            </a:r>
            <a:r>
              <a:rPr lang="fr-FR" sz="1500" dirty="0" err="1"/>
              <a:t>replaced</a:t>
            </a:r>
            <a:r>
              <a:rPr lang="fr-FR" sz="1500" dirty="0"/>
              <a:t> by the 21st and 22nd </a:t>
            </a:r>
            <a:r>
              <a:rPr lang="fr-FR" sz="1500" dirty="0" err="1"/>
              <a:t>next</a:t>
            </a:r>
            <a:r>
              <a:rPr lang="fr-FR" sz="1500" dirty="0"/>
              <a:t> </a:t>
            </a:r>
            <a:r>
              <a:rPr lang="fr-FR" sz="1500" dirty="0" err="1"/>
              <a:t>waypoint</a:t>
            </a:r>
            <a:r>
              <a:rPr lang="fr-FR" sz="1500" dirty="0"/>
              <a:t> or </a:t>
            </a:r>
            <a:r>
              <a:rPr lang="fr-FR" sz="1500" dirty="0" err="1"/>
              <a:t>any</a:t>
            </a:r>
            <a:r>
              <a:rPr lang="fr-FR" sz="1500" dirty="0"/>
              <a:t> </a:t>
            </a:r>
            <a:r>
              <a:rPr lang="fr-FR" sz="1500" dirty="0" err="1"/>
              <a:t>other</a:t>
            </a:r>
            <a:r>
              <a:rPr lang="fr-FR" sz="1500" dirty="0"/>
              <a:t> modulo 20 </a:t>
            </a:r>
            <a:r>
              <a:rPr lang="fr-FR" sz="1500" dirty="0" err="1"/>
              <a:t>waypoint</a:t>
            </a:r>
            <a:r>
              <a:rPr lang="en-US" sz="1500" dirty="0"/>
              <a:t> </a:t>
            </a:r>
          </a:p>
          <a:p>
            <a:pPr marL="444500" indent="-266700">
              <a:buFont typeface="Wingdings" panose="05000000000000000000" pitchFamily="2" charset="2"/>
              <a:buChar char="ü"/>
            </a:pPr>
            <a:r>
              <a:rPr lang="fr-FR" sz="1500" dirty="0"/>
              <a:t>Correct </a:t>
            </a:r>
            <a:r>
              <a:rPr lang="fr-FR" sz="1500" dirty="0" err="1"/>
              <a:t>predicted</a:t>
            </a:r>
            <a:r>
              <a:rPr lang="fr-FR" sz="1500" dirty="0"/>
              <a:t> route information are </a:t>
            </a:r>
            <a:r>
              <a:rPr lang="fr-FR" sz="1500" dirty="0" err="1"/>
              <a:t>obtained</a:t>
            </a:r>
            <a:r>
              <a:rPr lang="fr-FR" sz="1500" dirty="0"/>
              <a:t> </a:t>
            </a:r>
            <a:r>
              <a:rPr lang="fr-FR" sz="1500" dirty="0" err="1"/>
              <a:t>after</a:t>
            </a:r>
            <a:r>
              <a:rPr lang="fr-FR" sz="1500" dirty="0"/>
              <a:t> the </a:t>
            </a:r>
            <a:r>
              <a:rPr lang="fr-FR" sz="1500" dirty="0" err="1"/>
              <a:t>next</a:t>
            </a:r>
            <a:r>
              <a:rPr lang="fr-FR" sz="1500" dirty="0"/>
              <a:t> </a:t>
            </a:r>
            <a:r>
              <a:rPr lang="fr-FR" sz="1500" dirty="0" err="1"/>
              <a:t>prediction</a:t>
            </a:r>
            <a:r>
              <a:rPr lang="fr-FR" sz="1500" dirty="0"/>
              <a:t> computation (~1min) </a:t>
            </a:r>
          </a:p>
          <a:p>
            <a:pPr marL="0" indent="0">
              <a:buNone/>
            </a:pPr>
            <a:endParaRPr lang="en-GB" sz="1000" b="1" u="sng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GB" sz="1600" b="1" u="sng" dirty="0">
                <a:solidFill>
                  <a:srgbClr val="00B0F0"/>
                </a:solidFill>
              </a:rPr>
              <a:t>Applicability:</a:t>
            </a:r>
          </a:p>
          <a:p>
            <a:pPr marL="285750" lvl="1" indent="-285750"/>
            <a:r>
              <a:rPr lang="fr-FR" sz="1600" dirty="0"/>
              <a:t>Issue applicable to all Thales FMS standards in service but issue occurrence rate </a:t>
            </a:r>
            <a:r>
              <a:rPr lang="fr-FR" sz="1600" dirty="0" err="1"/>
              <a:t>may</a:t>
            </a:r>
            <a:r>
              <a:rPr lang="fr-FR" sz="1600" dirty="0"/>
              <a:t> </a:t>
            </a:r>
            <a:r>
              <a:rPr lang="fr-FR" sz="1600" dirty="0" err="1"/>
              <a:t>vary</a:t>
            </a:r>
            <a:r>
              <a:rPr lang="fr-FR" sz="1600" dirty="0"/>
              <a:t> </a:t>
            </a:r>
            <a:r>
              <a:rPr lang="fr-FR" sz="1600" dirty="0" err="1"/>
              <a:t>from</a:t>
            </a:r>
            <a:r>
              <a:rPr lang="fr-FR" sz="1600" dirty="0"/>
              <a:t> one standard to the </a:t>
            </a:r>
            <a:r>
              <a:rPr lang="fr-FR" sz="1600" dirty="0" err="1"/>
              <a:t>other</a:t>
            </a:r>
            <a:endParaRPr lang="fr-FR" sz="1600" dirty="0"/>
          </a:p>
        </p:txBody>
      </p:sp>
      <p:sp>
        <p:nvSpPr>
          <p:cNvPr id="1741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/>
              <a:t>April 2018</a:t>
            </a:r>
            <a:endParaRPr lang="en-GB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6</a:t>
            </a:fld>
            <a:endParaRPr lang="en-GB" noProof="1"/>
          </a:p>
        </p:txBody>
      </p:sp>
      <p:sp>
        <p:nvSpPr>
          <p:cNvPr id="7" name="Date Placeholder 3"/>
          <p:cNvSpPr txBox="1">
            <a:spLocks/>
          </p:cNvSpPr>
          <p:nvPr/>
        </p:nvSpPr>
        <p:spPr bwMode="auto">
          <a:xfrm>
            <a:off x="117475" y="-7088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700" b="1" kern="1200" noProof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</a:t>
            </a:r>
            <a:endParaRPr lang="en-GB" dirty="0"/>
          </a:p>
        </p:txBody>
      </p:sp>
      <p:sp>
        <p:nvSpPr>
          <p:cNvPr id="8" name="Rounded Rectangle 6"/>
          <p:cNvSpPr/>
          <p:nvPr/>
        </p:nvSpPr>
        <p:spPr bwMode="auto">
          <a:xfrm>
            <a:off x="1115616" y="5794178"/>
            <a:ext cx="7272808" cy="73116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fr-FR" sz="2000" dirty="0">
                <a:solidFill>
                  <a:srgbClr val="565C6A"/>
                </a:solidFill>
              </a:rPr>
              <a:t>Fixing </a:t>
            </a:r>
            <a:r>
              <a:rPr lang="fr-FR" sz="2000" dirty="0" err="1">
                <a:solidFill>
                  <a:srgbClr val="565C6A"/>
                </a:solidFill>
              </a:rPr>
              <a:t>available</a:t>
            </a:r>
            <a:r>
              <a:rPr lang="fr-FR" sz="2000" dirty="0">
                <a:solidFill>
                  <a:srgbClr val="565C6A"/>
                </a:solidFill>
              </a:rPr>
              <a:t> in FMS Thales S8/T6 (certification 2018) </a:t>
            </a:r>
          </a:p>
        </p:txBody>
      </p:sp>
    </p:spTree>
    <p:extLst>
      <p:ext uri="{BB962C8B-B14F-4D97-AF65-F5344CB8AC3E}">
        <p14:creationId xmlns:p14="http://schemas.microsoft.com/office/powerpoint/2010/main" val="1917997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252412" y="287338"/>
            <a:ext cx="8891587" cy="709612"/>
          </a:xfrm>
        </p:spPr>
        <p:txBody>
          <a:bodyPr/>
          <a:lstStyle/>
          <a:p>
            <a:r>
              <a:rPr lang="en-GB" dirty="0"/>
              <a:t>PR 2393/2394: A332 - </a:t>
            </a:r>
            <a:r>
              <a:rPr lang="en-US" dirty="0"/>
              <a:t>Erroneous ADS-C estimate(s) from A332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414" name="Rectangle 21"/>
          <p:cNvSpPr>
            <a:spLocks noGrp="1" noChangeArrowheads="1"/>
          </p:cNvSpPr>
          <p:nvPr>
            <p:ph idx="1"/>
          </p:nvPr>
        </p:nvSpPr>
        <p:spPr>
          <a:xfrm>
            <a:off x="252414" y="908720"/>
            <a:ext cx="8640000" cy="5112000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>
                <a:solidFill>
                  <a:srgbClr val="00B0F0"/>
                </a:solidFill>
              </a:rPr>
              <a:t>Issue: </a:t>
            </a:r>
          </a:p>
          <a:p>
            <a:pPr marL="0" indent="0">
              <a:buNone/>
            </a:pPr>
            <a:endParaRPr lang="en-GB" sz="500" b="1" u="sng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1800" dirty="0"/>
              <a:t>Receipt of ADS-C reports including erroneous time estimate (by 6 -7 minutes) for waypoints to be reached within 50- 60 min.</a:t>
            </a:r>
            <a:endParaRPr lang="en-US" sz="1800" strike="sngStrike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1800" dirty="0"/>
              <a:t>Issue suspected to be due to having no wind loaded/entered for prediction computation</a:t>
            </a:r>
          </a:p>
          <a:p>
            <a:pPr>
              <a:spcBef>
                <a:spcPts val="0"/>
              </a:spcBef>
              <a:buNone/>
            </a:pPr>
            <a:endParaRPr lang="en-GB" b="1" u="sng" dirty="0">
              <a:solidFill>
                <a:srgbClr val="00B0F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b="1" u="sng" dirty="0">
                <a:solidFill>
                  <a:srgbClr val="00B0F0"/>
                </a:solidFill>
              </a:rPr>
              <a:t>Analysis: </a:t>
            </a:r>
          </a:p>
          <a:p>
            <a:pPr>
              <a:spcBef>
                <a:spcPts val="0"/>
              </a:spcBef>
              <a:buNone/>
            </a:pPr>
            <a:endParaRPr lang="en-US" sz="500" b="1" u="sng" dirty="0">
              <a:solidFill>
                <a:srgbClr val="00B0F0"/>
              </a:solidFill>
            </a:endParaRPr>
          </a:p>
          <a:p>
            <a:pPr marL="361950" indent="-361950"/>
            <a:r>
              <a:rPr lang="fr-FR" sz="1800" dirty="0"/>
              <a:t>Air/</a:t>
            </a:r>
            <a:r>
              <a:rPr lang="fr-FR" sz="1800" dirty="0" err="1"/>
              <a:t>ground</a:t>
            </a:r>
            <a:r>
              <a:rPr lang="fr-FR" sz="1800" dirty="0"/>
              <a:t> trace </a:t>
            </a:r>
            <a:r>
              <a:rPr lang="fr-FR" sz="1800" dirty="0" err="1"/>
              <a:t>analysis</a:t>
            </a:r>
            <a:r>
              <a:rPr lang="fr-FR" sz="1800" dirty="0"/>
              <a:t> </a:t>
            </a:r>
            <a:r>
              <a:rPr lang="fr-FR" sz="1800" dirty="0" err="1"/>
              <a:t>confirms</a:t>
            </a:r>
            <a:r>
              <a:rPr lang="fr-FR" sz="1800" dirty="0"/>
              <a:t> </a:t>
            </a:r>
            <a:r>
              <a:rPr lang="fr-FR" sz="1800" dirty="0" err="1"/>
              <a:t>wrong</a:t>
            </a:r>
            <a:r>
              <a:rPr lang="fr-FR" sz="1800" dirty="0"/>
              <a:t> time </a:t>
            </a:r>
            <a:r>
              <a:rPr lang="fr-FR" sz="1800" dirty="0" err="1"/>
              <a:t>estimate</a:t>
            </a:r>
            <a:r>
              <a:rPr lang="fr-FR" sz="1800" dirty="0"/>
              <a:t> </a:t>
            </a:r>
            <a:r>
              <a:rPr lang="fr-FR" sz="1800" dirty="0" err="1"/>
              <a:t>detected</a:t>
            </a:r>
            <a:r>
              <a:rPr lang="fr-FR" sz="1800" dirty="0"/>
              <a:t> in ADS-C reports.</a:t>
            </a:r>
          </a:p>
          <a:p>
            <a:pPr marL="361950" indent="-361950"/>
            <a:r>
              <a:rPr lang="fr-FR" sz="1800" dirty="0" err="1"/>
              <a:t>Missing</a:t>
            </a:r>
            <a:r>
              <a:rPr lang="fr-FR" sz="1800" dirty="0"/>
              <a:t> </a:t>
            </a:r>
            <a:r>
              <a:rPr lang="fr-FR" sz="1800" dirty="0" err="1"/>
              <a:t>wind</a:t>
            </a:r>
            <a:r>
              <a:rPr lang="fr-FR" sz="1800" dirty="0"/>
              <a:t> data in FMS </a:t>
            </a:r>
            <a:r>
              <a:rPr lang="fr-FR" sz="1800" dirty="0" err="1"/>
              <a:t>seems</a:t>
            </a:r>
            <a:r>
              <a:rPr lang="fr-FR" sz="1800" dirty="0"/>
              <a:t> the </a:t>
            </a:r>
            <a:r>
              <a:rPr lang="fr-FR" sz="1800" dirty="0" err="1"/>
              <a:t>most</a:t>
            </a:r>
            <a:r>
              <a:rPr lang="fr-FR" sz="1800" dirty="0"/>
              <a:t> probable </a:t>
            </a:r>
            <a:r>
              <a:rPr lang="fr-FR" sz="1800" dirty="0" err="1"/>
              <a:t>assumption</a:t>
            </a:r>
            <a:r>
              <a:rPr lang="fr-FR" sz="1800" dirty="0"/>
              <a:t> to </a:t>
            </a:r>
            <a:r>
              <a:rPr lang="fr-FR" sz="1800" dirty="0" err="1"/>
              <a:t>explain</a:t>
            </a:r>
            <a:r>
              <a:rPr lang="fr-FR" sz="1800" dirty="0"/>
              <a:t> </a:t>
            </a:r>
            <a:r>
              <a:rPr lang="fr-FR" sz="1800" dirty="0" err="1"/>
              <a:t>reported</a:t>
            </a:r>
            <a:r>
              <a:rPr lang="fr-FR" sz="1800" dirty="0"/>
              <a:t> issues but investigations </a:t>
            </a:r>
            <a:r>
              <a:rPr lang="fr-FR" sz="1800" dirty="0" err="1"/>
              <a:t>could</a:t>
            </a:r>
            <a:r>
              <a:rPr lang="fr-FR" sz="1800" dirty="0"/>
              <a:t> not </a:t>
            </a:r>
            <a:r>
              <a:rPr lang="fr-FR" sz="1800" dirty="0" err="1"/>
              <a:t>confirm</a:t>
            </a:r>
            <a:r>
              <a:rPr lang="fr-FR" sz="1800" dirty="0"/>
              <a:t> </a:t>
            </a:r>
            <a:r>
              <a:rPr lang="fr-FR" sz="1800" dirty="0" err="1"/>
              <a:t>it</a:t>
            </a:r>
            <a:endParaRPr lang="fr-FR" sz="1800" dirty="0"/>
          </a:p>
          <a:p>
            <a:pPr marL="361950" indent="-361950"/>
            <a:r>
              <a:rPr lang="en-GB" sz="1800" dirty="0"/>
              <a:t>Observed </a:t>
            </a:r>
            <a:r>
              <a:rPr lang="en-GB" sz="1800" dirty="0">
                <a:solidFill>
                  <a:srgbClr val="565C6A"/>
                </a:solidFill>
              </a:rPr>
              <a:t>issues and recommendations to load wind information were reported to the airline =&gt; Significant improvements </a:t>
            </a:r>
            <a:r>
              <a:rPr lang="en-GB" sz="1800" dirty="0"/>
              <a:t>reported by controllers since PR creation</a:t>
            </a:r>
          </a:p>
        </p:txBody>
      </p:sp>
      <p:sp>
        <p:nvSpPr>
          <p:cNvPr id="1741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/>
              <a:t>April 2018</a:t>
            </a:r>
            <a:endParaRPr lang="en-GB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7</a:t>
            </a:fld>
            <a:endParaRPr lang="en-GB" noProof="1"/>
          </a:p>
        </p:txBody>
      </p:sp>
      <p:sp>
        <p:nvSpPr>
          <p:cNvPr id="9" name="Rounded Rectangle 6"/>
          <p:cNvSpPr/>
          <p:nvPr/>
        </p:nvSpPr>
        <p:spPr bwMode="auto">
          <a:xfrm>
            <a:off x="251520" y="5441452"/>
            <a:ext cx="8585145" cy="86409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en-GB" sz="2000" dirty="0"/>
              <a:t>TO BE CLOSED</a:t>
            </a:r>
          </a:p>
        </p:txBody>
      </p:sp>
      <p:sp>
        <p:nvSpPr>
          <p:cNvPr id="8" name="Date Placeholder 3"/>
          <p:cNvSpPr txBox="1">
            <a:spLocks/>
          </p:cNvSpPr>
          <p:nvPr/>
        </p:nvSpPr>
        <p:spPr bwMode="auto">
          <a:xfrm>
            <a:off x="117475" y="-7088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700" b="1" kern="1200" noProof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432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252412" y="287338"/>
            <a:ext cx="8891587" cy="709612"/>
          </a:xfrm>
        </p:spPr>
        <p:txBody>
          <a:bodyPr/>
          <a:lstStyle/>
          <a:p>
            <a:r>
              <a:rPr lang="en-GB" sz="2200" dirty="0"/>
              <a:t>PR 2416: A388 - </a:t>
            </a:r>
            <a:r>
              <a:rPr lang="en-US" sz="2200" dirty="0"/>
              <a:t>Performance deterioration on A388 through March 2017</a:t>
            </a:r>
            <a:endParaRPr lang="en-GB" sz="2200" dirty="0">
              <a:solidFill>
                <a:schemeClr val="tx1"/>
              </a:solidFill>
            </a:endParaRPr>
          </a:p>
        </p:txBody>
      </p:sp>
      <p:sp>
        <p:nvSpPr>
          <p:cNvPr id="17414" name="Rectangle 21"/>
          <p:cNvSpPr>
            <a:spLocks noGrp="1" noChangeArrowheads="1"/>
          </p:cNvSpPr>
          <p:nvPr>
            <p:ph idx="1"/>
          </p:nvPr>
        </p:nvSpPr>
        <p:spPr>
          <a:xfrm>
            <a:off x="252413" y="908720"/>
            <a:ext cx="8629649" cy="5112000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>
                <a:solidFill>
                  <a:srgbClr val="00B0F0"/>
                </a:solidFill>
              </a:rPr>
              <a:t>Issue: </a:t>
            </a:r>
          </a:p>
          <a:p>
            <a:pPr marL="0" indent="0">
              <a:buNone/>
            </a:pPr>
            <a:endParaRPr lang="en-GB" sz="400" b="1" u="sng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1600" dirty="0"/>
              <a:t>Deteriorated ADS-C performance reported by NZZO, falling below RSP180 requirements</a:t>
            </a:r>
          </a:p>
          <a:p>
            <a:pPr marL="0" indent="0">
              <a:buNone/>
            </a:pPr>
            <a:r>
              <a:rPr lang="en-US" sz="1600" dirty="0"/>
              <a:t>(Example: March 2017 – Criterion ‘99.9% - delay &lt;180s’ only met for 77.06% of ADS-C transmissions) </a:t>
            </a:r>
          </a:p>
          <a:p>
            <a:pPr marL="0" indent="0">
              <a:buNone/>
            </a:pPr>
            <a:endParaRPr lang="en-US" sz="800" b="1" u="sng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GB" b="1" u="sng" dirty="0">
                <a:solidFill>
                  <a:srgbClr val="00B0F0"/>
                </a:solidFill>
              </a:rPr>
              <a:t>Analysis: </a:t>
            </a:r>
          </a:p>
          <a:p>
            <a:pPr>
              <a:spcBef>
                <a:spcPts val="0"/>
              </a:spcBef>
              <a:buNone/>
            </a:pPr>
            <a:endParaRPr lang="en-US" sz="500" b="1" u="sng" dirty="0">
              <a:solidFill>
                <a:srgbClr val="00B0F0"/>
              </a:solidFill>
            </a:endParaRPr>
          </a:p>
          <a:p>
            <a:pPr marL="361950" indent="-361950"/>
            <a:r>
              <a:rPr lang="fr-FR" sz="1600" dirty="0" err="1"/>
              <a:t>Degraded</a:t>
            </a:r>
            <a:r>
              <a:rPr lang="fr-FR" sz="1600" dirty="0"/>
              <a:t> performances </a:t>
            </a:r>
            <a:r>
              <a:rPr lang="fr-FR" sz="1600" dirty="0" err="1"/>
              <a:t>result</a:t>
            </a:r>
            <a:r>
              <a:rPr lang="fr-FR" sz="1600" dirty="0"/>
              <a:t> </a:t>
            </a:r>
            <a:r>
              <a:rPr lang="fr-FR" sz="1600" dirty="0" err="1"/>
              <a:t>from</a:t>
            </a:r>
            <a:r>
              <a:rPr lang="fr-FR" sz="1600" dirty="0"/>
              <a:t> </a:t>
            </a:r>
            <a:r>
              <a:rPr lang="fr-FR" sz="1600" dirty="0" err="1"/>
              <a:t>Satcom</a:t>
            </a:r>
            <a:r>
              <a:rPr lang="fr-FR" sz="1600" dirty="0"/>
              <a:t> </a:t>
            </a:r>
            <a:r>
              <a:rPr lang="fr-FR" sz="1600" dirty="0" err="1"/>
              <a:t>unavailability</a:t>
            </a:r>
            <a:r>
              <a:rPr lang="fr-FR" sz="1600" dirty="0"/>
              <a:t> </a:t>
            </a:r>
            <a:r>
              <a:rPr lang="fr-FR" sz="1600" dirty="0" err="1"/>
              <a:t>during</a:t>
            </a:r>
            <a:r>
              <a:rPr lang="fr-FR" sz="1600" dirty="0"/>
              <a:t> long time </a:t>
            </a:r>
            <a:r>
              <a:rPr lang="fr-FR" sz="1600" dirty="0" err="1"/>
              <a:t>intervals</a:t>
            </a:r>
            <a:r>
              <a:rPr lang="fr-FR" sz="1600" dirty="0"/>
              <a:t> </a:t>
            </a:r>
          </a:p>
          <a:p>
            <a:pPr marL="361950" indent="0">
              <a:buNone/>
            </a:pPr>
            <a:r>
              <a:rPr lang="fr-FR" sz="1600" dirty="0"/>
              <a:t>=&gt;  </a:t>
            </a:r>
            <a:r>
              <a:rPr lang="fr-FR" sz="1600" dirty="0">
                <a:solidFill>
                  <a:srgbClr val="565C6A"/>
                </a:solidFill>
              </a:rPr>
              <a:t>As the </a:t>
            </a:r>
            <a:r>
              <a:rPr lang="fr-FR" sz="1600" dirty="0" err="1">
                <a:solidFill>
                  <a:srgbClr val="565C6A"/>
                </a:solidFill>
              </a:rPr>
              <a:t>aircraft</a:t>
            </a:r>
            <a:r>
              <a:rPr lang="fr-FR" sz="1600" dirty="0">
                <a:solidFill>
                  <a:srgbClr val="565C6A"/>
                </a:solidFill>
              </a:rPr>
              <a:t> </a:t>
            </a:r>
            <a:r>
              <a:rPr lang="fr-FR" sz="1600" dirty="0" err="1">
                <a:solidFill>
                  <a:srgbClr val="565C6A"/>
                </a:solidFill>
              </a:rPr>
              <a:t>was</a:t>
            </a:r>
            <a:r>
              <a:rPr lang="fr-FR" sz="1600" dirty="0">
                <a:solidFill>
                  <a:srgbClr val="565C6A"/>
                </a:solidFill>
              </a:rPr>
              <a:t> out of VHF </a:t>
            </a:r>
            <a:r>
              <a:rPr lang="fr-FR" sz="1600" dirty="0" err="1">
                <a:solidFill>
                  <a:srgbClr val="565C6A"/>
                </a:solidFill>
              </a:rPr>
              <a:t>coverage</a:t>
            </a:r>
            <a:r>
              <a:rPr lang="fr-FR" sz="1600" dirty="0">
                <a:solidFill>
                  <a:srgbClr val="565C6A"/>
                </a:solidFill>
              </a:rPr>
              <a:t>, all ATC </a:t>
            </a:r>
            <a:r>
              <a:rPr lang="fr-FR" sz="1600" dirty="0" err="1">
                <a:solidFill>
                  <a:srgbClr val="565C6A"/>
                </a:solidFill>
              </a:rPr>
              <a:t>traffic</a:t>
            </a:r>
            <a:r>
              <a:rPr lang="fr-FR" sz="1600" dirty="0">
                <a:solidFill>
                  <a:srgbClr val="565C6A"/>
                </a:solidFill>
              </a:rPr>
              <a:t> (AFN/CPDLC/ADS-C) </a:t>
            </a:r>
            <a:r>
              <a:rPr lang="fr-FR" sz="1600" dirty="0" err="1">
                <a:solidFill>
                  <a:srgbClr val="565C6A"/>
                </a:solidFill>
              </a:rPr>
              <a:t>was</a:t>
            </a:r>
            <a:r>
              <a:rPr lang="fr-FR" sz="1600" dirty="0">
                <a:solidFill>
                  <a:srgbClr val="565C6A"/>
                </a:solidFill>
              </a:rPr>
              <a:t> </a:t>
            </a:r>
            <a:r>
              <a:rPr lang="fr-FR" sz="1600" dirty="0" err="1">
                <a:solidFill>
                  <a:srgbClr val="565C6A"/>
                </a:solidFill>
              </a:rPr>
              <a:t>transmitted</a:t>
            </a:r>
            <a:r>
              <a:rPr lang="fr-FR" sz="1600" dirty="0">
                <a:solidFill>
                  <a:srgbClr val="565C6A"/>
                </a:solidFill>
              </a:rPr>
              <a:t> via HF, but </a:t>
            </a:r>
            <a:r>
              <a:rPr lang="fr-FR" sz="1600" dirty="0" err="1">
                <a:solidFill>
                  <a:srgbClr val="565C6A"/>
                </a:solidFill>
              </a:rPr>
              <a:t>with</a:t>
            </a:r>
            <a:r>
              <a:rPr lang="fr-FR" sz="1600" dirty="0">
                <a:solidFill>
                  <a:srgbClr val="565C6A"/>
                </a:solidFill>
              </a:rPr>
              <a:t> </a:t>
            </a:r>
            <a:r>
              <a:rPr lang="fr-FR" sz="1600" dirty="0" err="1">
                <a:solidFill>
                  <a:srgbClr val="565C6A"/>
                </a:solidFill>
              </a:rPr>
              <a:t>strong</a:t>
            </a:r>
            <a:r>
              <a:rPr lang="fr-FR" sz="1600" dirty="0">
                <a:solidFill>
                  <a:srgbClr val="565C6A"/>
                </a:solidFill>
              </a:rPr>
              <a:t> </a:t>
            </a:r>
            <a:r>
              <a:rPr lang="fr-FR" sz="1600" dirty="0" err="1">
                <a:solidFill>
                  <a:srgbClr val="565C6A"/>
                </a:solidFill>
              </a:rPr>
              <a:t>delays</a:t>
            </a:r>
            <a:r>
              <a:rPr lang="fr-FR" sz="1600" dirty="0">
                <a:solidFill>
                  <a:srgbClr val="565C6A"/>
                </a:solidFill>
              </a:rPr>
              <a:t>, due to the </a:t>
            </a:r>
            <a:r>
              <a:rPr lang="fr-FR" sz="1600" dirty="0" err="1">
                <a:solidFill>
                  <a:srgbClr val="565C6A"/>
                </a:solidFill>
              </a:rPr>
              <a:t>poor</a:t>
            </a:r>
            <a:r>
              <a:rPr lang="fr-FR" sz="1600" dirty="0">
                <a:solidFill>
                  <a:srgbClr val="565C6A"/>
                </a:solidFill>
              </a:rPr>
              <a:t> performance of the media</a:t>
            </a:r>
          </a:p>
          <a:p>
            <a:pPr marL="361950" indent="0">
              <a:buNone/>
            </a:pPr>
            <a:endParaRPr lang="fr-FR" sz="600" dirty="0">
              <a:solidFill>
                <a:srgbClr val="565C6A"/>
              </a:solidFill>
            </a:endParaRPr>
          </a:p>
          <a:p>
            <a:pPr marL="361950" indent="-361950"/>
            <a:r>
              <a:rPr lang="fr-FR" sz="1600" dirty="0">
                <a:solidFill>
                  <a:srgbClr val="565C6A"/>
                </a:solidFill>
              </a:rPr>
              <a:t>No </a:t>
            </a:r>
            <a:r>
              <a:rPr lang="fr-FR" sz="1600" dirty="0" err="1">
                <a:solidFill>
                  <a:srgbClr val="565C6A"/>
                </a:solidFill>
              </a:rPr>
              <a:t>root</a:t>
            </a:r>
            <a:r>
              <a:rPr lang="fr-FR" sz="1600" dirty="0">
                <a:solidFill>
                  <a:srgbClr val="565C6A"/>
                </a:solidFill>
              </a:rPr>
              <a:t> cause for </a:t>
            </a:r>
            <a:r>
              <a:rPr lang="fr-FR" sz="1600" dirty="0" err="1">
                <a:solidFill>
                  <a:srgbClr val="565C6A"/>
                </a:solidFill>
              </a:rPr>
              <a:t>Satcom</a:t>
            </a:r>
            <a:r>
              <a:rPr lang="fr-FR" sz="1600" dirty="0">
                <a:solidFill>
                  <a:srgbClr val="565C6A"/>
                </a:solidFill>
              </a:rPr>
              <a:t> </a:t>
            </a:r>
            <a:r>
              <a:rPr lang="fr-FR" sz="1600" dirty="0" err="1">
                <a:solidFill>
                  <a:srgbClr val="565C6A"/>
                </a:solidFill>
              </a:rPr>
              <a:t>unavailability</a:t>
            </a:r>
            <a:r>
              <a:rPr lang="fr-FR" sz="1600" dirty="0">
                <a:solidFill>
                  <a:srgbClr val="565C6A"/>
                </a:solidFill>
              </a:rPr>
              <a:t> </a:t>
            </a:r>
            <a:r>
              <a:rPr lang="fr-FR" sz="1600" dirty="0" err="1">
                <a:solidFill>
                  <a:srgbClr val="565C6A"/>
                </a:solidFill>
              </a:rPr>
              <a:t>identified</a:t>
            </a:r>
            <a:r>
              <a:rPr lang="fr-FR" sz="1600" dirty="0">
                <a:solidFill>
                  <a:srgbClr val="565C6A"/>
                </a:solidFill>
              </a:rPr>
              <a:t> (no </a:t>
            </a:r>
            <a:r>
              <a:rPr lang="fr-FR" sz="1600" dirty="0" err="1">
                <a:solidFill>
                  <a:srgbClr val="565C6A"/>
                </a:solidFill>
              </a:rPr>
              <a:t>Satcom</a:t>
            </a:r>
            <a:r>
              <a:rPr lang="fr-FR" sz="1600" dirty="0">
                <a:solidFill>
                  <a:srgbClr val="565C6A"/>
                </a:solidFill>
              </a:rPr>
              <a:t> log </a:t>
            </a:r>
            <a:r>
              <a:rPr lang="fr-FR" sz="1600" dirty="0" err="1">
                <a:solidFill>
                  <a:srgbClr val="565C6A"/>
                </a:solidFill>
              </a:rPr>
              <a:t>available</a:t>
            </a:r>
            <a:r>
              <a:rPr lang="fr-FR" sz="1600" dirty="0">
                <a:solidFill>
                  <a:srgbClr val="565C6A"/>
                </a:solidFill>
              </a:rPr>
              <a:t>)</a:t>
            </a:r>
          </a:p>
          <a:p>
            <a:pPr marL="361950" indent="-361950"/>
            <a:endParaRPr lang="fr-FR" sz="600" dirty="0">
              <a:solidFill>
                <a:srgbClr val="565C6A"/>
              </a:solidFill>
            </a:endParaRPr>
          </a:p>
          <a:p>
            <a:pPr marL="361950" indent="-361950"/>
            <a:r>
              <a:rPr lang="fr-FR" sz="1600" dirty="0" err="1">
                <a:solidFill>
                  <a:srgbClr val="565C6A"/>
                </a:solidFill>
              </a:rPr>
              <a:t>Satcom</a:t>
            </a:r>
            <a:r>
              <a:rPr lang="fr-FR" sz="1600" dirty="0">
                <a:solidFill>
                  <a:srgbClr val="565C6A"/>
                </a:solidFill>
              </a:rPr>
              <a:t> issues </a:t>
            </a:r>
            <a:r>
              <a:rPr lang="fr-FR" sz="1600" dirty="0" err="1">
                <a:solidFill>
                  <a:srgbClr val="565C6A"/>
                </a:solidFill>
              </a:rPr>
              <a:t>were</a:t>
            </a:r>
            <a:r>
              <a:rPr lang="fr-FR" sz="1600" dirty="0">
                <a:solidFill>
                  <a:srgbClr val="565C6A"/>
                </a:solidFill>
              </a:rPr>
              <a:t> </a:t>
            </a:r>
            <a:r>
              <a:rPr lang="fr-FR" sz="1600" dirty="0" err="1">
                <a:solidFill>
                  <a:srgbClr val="565C6A"/>
                </a:solidFill>
              </a:rPr>
              <a:t>reported</a:t>
            </a:r>
            <a:r>
              <a:rPr lang="fr-FR" sz="1600" dirty="0">
                <a:solidFill>
                  <a:srgbClr val="565C6A"/>
                </a:solidFill>
              </a:rPr>
              <a:t>  in 2016 for the </a:t>
            </a:r>
            <a:r>
              <a:rPr lang="fr-FR" sz="1600" dirty="0" err="1">
                <a:solidFill>
                  <a:srgbClr val="565C6A"/>
                </a:solidFill>
              </a:rPr>
              <a:t>same</a:t>
            </a:r>
            <a:r>
              <a:rPr lang="fr-FR" sz="1600" dirty="0">
                <a:solidFill>
                  <a:srgbClr val="565C6A"/>
                </a:solidFill>
              </a:rPr>
              <a:t> </a:t>
            </a:r>
            <a:r>
              <a:rPr lang="fr-FR" sz="1600" dirty="0" err="1">
                <a:solidFill>
                  <a:srgbClr val="565C6A"/>
                </a:solidFill>
              </a:rPr>
              <a:t>aircraft</a:t>
            </a:r>
            <a:r>
              <a:rPr lang="fr-FR" sz="1600" dirty="0">
                <a:solidFill>
                  <a:srgbClr val="565C6A"/>
                </a:solidFill>
              </a:rPr>
              <a:t> to Airbus </a:t>
            </a:r>
            <a:r>
              <a:rPr lang="fr-FR" sz="1600" dirty="0" err="1">
                <a:solidFill>
                  <a:srgbClr val="565C6A"/>
                </a:solidFill>
              </a:rPr>
              <a:t>customer</a:t>
            </a:r>
            <a:r>
              <a:rPr lang="fr-FR" sz="1600" dirty="0">
                <a:solidFill>
                  <a:srgbClr val="565C6A"/>
                </a:solidFill>
              </a:rPr>
              <a:t> service </a:t>
            </a:r>
            <a:r>
              <a:rPr lang="fr-FR" sz="1600" dirty="0" err="1">
                <a:solidFill>
                  <a:srgbClr val="565C6A"/>
                </a:solidFill>
              </a:rPr>
              <a:t>which</a:t>
            </a:r>
            <a:r>
              <a:rPr lang="fr-FR" sz="1600" dirty="0">
                <a:solidFill>
                  <a:srgbClr val="565C6A"/>
                </a:solidFill>
              </a:rPr>
              <a:t> </a:t>
            </a:r>
            <a:r>
              <a:rPr lang="fr-FR" sz="1600" dirty="0" err="1">
                <a:solidFill>
                  <a:srgbClr val="565C6A"/>
                </a:solidFill>
              </a:rPr>
              <a:t>recommended</a:t>
            </a:r>
            <a:r>
              <a:rPr lang="fr-FR" sz="1600" dirty="0">
                <a:solidFill>
                  <a:srgbClr val="565C6A"/>
                </a:solidFill>
              </a:rPr>
              <a:t> </a:t>
            </a:r>
            <a:r>
              <a:rPr lang="fr-FR" sz="1600" dirty="0" err="1">
                <a:solidFill>
                  <a:srgbClr val="565C6A"/>
                </a:solidFill>
              </a:rPr>
              <a:t>Satcom</a:t>
            </a:r>
            <a:r>
              <a:rPr lang="fr-FR" sz="1600" dirty="0">
                <a:solidFill>
                  <a:srgbClr val="565C6A"/>
                </a:solidFill>
              </a:rPr>
              <a:t> replacement (</a:t>
            </a:r>
            <a:r>
              <a:rPr lang="fr-FR" sz="1600" dirty="0" err="1">
                <a:solidFill>
                  <a:srgbClr val="565C6A"/>
                </a:solidFill>
              </a:rPr>
              <a:t>see</a:t>
            </a:r>
            <a:r>
              <a:rPr lang="fr-FR" sz="1600" dirty="0">
                <a:solidFill>
                  <a:srgbClr val="565C6A"/>
                </a:solidFill>
              </a:rPr>
              <a:t> </a:t>
            </a:r>
            <a:r>
              <a:rPr lang="fr-FR" sz="1600" dirty="0" err="1">
                <a:solidFill>
                  <a:srgbClr val="565C6A"/>
                </a:solidFill>
              </a:rPr>
              <a:t>also</a:t>
            </a:r>
            <a:r>
              <a:rPr lang="fr-FR" sz="1600" dirty="0">
                <a:solidFill>
                  <a:srgbClr val="565C6A"/>
                </a:solidFill>
              </a:rPr>
              <a:t> NAT PR 2253)</a:t>
            </a:r>
          </a:p>
          <a:p>
            <a:pPr marL="361950" indent="-361950"/>
            <a:endParaRPr lang="fr-FR" sz="600" dirty="0">
              <a:solidFill>
                <a:srgbClr val="565C6A"/>
              </a:solidFill>
            </a:endParaRPr>
          </a:p>
          <a:p>
            <a:pPr marL="355600" indent="-355600"/>
            <a:r>
              <a:rPr lang="en-US" sz="1600" dirty="0">
                <a:solidFill>
                  <a:srgbClr val="565C6A"/>
                </a:solidFill>
                <a:sym typeface="Wingdings" panose="05000000000000000000" pitchFamily="2" charset="2"/>
              </a:rPr>
              <a:t>Airline contacted again to check if  </a:t>
            </a:r>
            <a:r>
              <a:rPr lang="en-US" sz="1600" dirty="0" err="1">
                <a:solidFill>
                  <a:srgbClr val="565C6A"/>
                </a:solidFill>
                <a:sym typeface="Wingdings" panose="05000000000000000000" pitchFamily="2" charset="2"/>
              </a:rPr>
              <a:t>Satcom</a:t>
            </a:r>
            <a:r>
              <a:rPr lang="en-US" sz="1600" dirty="0">
                <a:solidFill>
                  <a:srgbClr val="565C6A"/>
                </a:solidFill>
                <a:sym typeface="Wingdings" panose="05000000000000000000" pitchFamily="2" charset="2"/>
              </a:rPr>
              <a:t> issues are still detected with the aircraft but no feedback received </a:t>
            </a:r>
            <a:endParaRPr lang="fr-FR" sz="1600" dirty="0">
              <a:solidFill>
                <a:srgbClr val="565C6A"/>
              </a:solidFill>
            </a:endParaRPr>
          </a:p>
        </p:txBody>
      </p:sp>
      <p:sp>
        <p:nvSpPr>
          <p:cNvPr id="1741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/>
              <a:t>April 2018</a:t>
            </a:r>
            <a:endParaRPr lang="en-GB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8</a:t>
            </a:fld>
            <a:endParaRPr lang="en-GB" noProof="1"/>
          </a:p>
        </p:txBody>
      </p:sp>
      <p:sp>
        <p:nvSpPr>
          <p:cNvPr id="9" name="Rounded Rectangle 6"/>
          <p:cNvSpPr/>
          <p:nvPr/>
        </p:nvSpPr>
        <p:spPr bwMode="auto">
          <a:xfrm>
            <a:off x="395602" y="5877272"/>
            <a:ext cx="8352862" cy="72037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en-GB" sz="2000" dirty="0"/>
              <a:t>TO BE MONITORED</a:t>
            </a:r>
          </a:p>
        </p:txBody>
      </p:sp>
      <p:sp>
        <p:nvSpPr>
          <p:cNvPr id="8" name="Date Placeholder 3"/>
          <p:cNvSpPr txBox="1">
            <a:spLocks/>
          </p:cNvSpPr>
          <p:nvPr/>
        </p:nvSpPr>
        <p:spPr bwMode="auto">
          <a:xfrm>
            <a:off x="117475" y="-7088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700" b="1" kern="1200" noProof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7461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252412" y="287338"/>
            <a:ext cx="8891587" cy="709612"/>
          </a:xfrm>
        </p:spPr>
        <p:txBody>
          <a:bodyPr/>
          <a:lstStyle/>
          <a:p>
            <a:r>
              <a:rPr lang="en-GB" sz="2200" dirty="0"/>
              <a:t>PR 2431: A332 - </a:t>
            </a:r>
            <a:r>
              <a:rPr lang="en-US" sz="2200" dirty="0"/>
              <a:t>8-minute error in ADS-C predicted estimate over 1 hour flight leg</a:t>
            </a:r>
            <a:endParaRPr lang="en-GB" sz="2200" dirty="0">
              <a:solidFill>
                <a:schemeClr val="tx1"/>
              </a:solidFill>
            </a:endParaRPr>
          </a:p>
        </p:txBody>
      </p:sp>
      <p:sp>
        <p:nvSpPr>
          <p:cNvPr id="17414" name="Rectangle 21"/>
          <p:cNvSpPr>
            <a:spLocks noGrp="1" noChangeArrowheads="1"/>
          </p:cNvSpPr>
          <p:nvPr>
            <p:ph idx="1"/>
          </p:nvPr>
        </p:nvSpPr>
        <p:spPr>
          <a:xfrm>
            <a:off x="252414" y="908720"/>
            <a:ext cx="8640000" cy="5112000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>
                <a:solidFill>
                  <a:srgbClr val="00B0F0"/>
                </a:solidFill>
              </a:rPr>
              <a:t>Issue: </a:t>
            </a:r>
          </a:p>
          <a:p>
            <a:pPr marL="0" indent="0">
              <a:buNone/>
            </a:pPr>
            <a:endParaRPr lang="en-GB" sz="500" b="1" u="sng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1800" dirty="0"/>
              <a:t>An ADS-C report included a grossly erroneous time estimate of 8 minutes for the next waypoint. </a:t>
            </a:r>
          </a:p>
          <a:p>
            <a:pPr marL="0" indent="0">
              <a:buNone/>
            </a:pPr>
            <a:r>
              <a:rPr lang="en-US" sz="1800" dirty="0"/>
              <a:t>For following reports, time estimate was revised by 2 minutes and correct estimate was finally obtained when approaching next waypoint.</a:t>
            </a:r>
          </a:p>
          <a:p>
            <a:pPr marL="0" indent="0">
              <a:buNone/>
            </a:pPr>
            <a:r>
              <a:rPr lang="en-US" sz="1800" dirty="0"/>
              <a:t>Issue suspected to be due to lack of wind inserted in the FMS.</a:t>
            </a:r>
          </a:p>
          <a:p>
            <a:pPr marL="0" indent="0">
              <a:buNone/>
            </a:pPr>
            <a:endParaRPr lang="en-US" dirty="0"/>
          </a:p>
          <a:p>
            <a:pPr>
              <a:spcBef>
                <a:spcPts val="0"/>
              </a:spcBef>
              <a:buNone/>
            </a:pPr>
            <a:r>
              <a:rPr lang="en-GB" b="1" u="sng" dirty="0">
                <a:solidFill>
                  <a:srgbClr val="00B0F0"/>
                </a:solidFill>
              </a:rPr>
              <a:t>Analysis: </a:t>
            </a:r>
          </a:p>
          <a:p>
            <a:pPr>
              <a:spcBef>
                <a:spcPts val="0"/>
              </a:spcBef>
              <a:buNone/>
            </a:pPr>
            <a:endParaRPr lang="en-US" sz="500" b="1" u="sng" dirty="0">
              <a:solidFill>
                <a:srgbClr val="00B0F0"/>
              </a:solidFill>
            </a:endParaRPr>
          </a:p>
          <a:p>
            <a:pPr marL="361950" indent="-361950"/>
            <a:r>
              <a:rPr lang="fr-FR" sz="1800" dirty="0"/>
              <a:t>Air/</a:t>
            </a:r>
            <a:r>
              <a:rPr lang="fr-FR" sz="1800" dirty="0" err="1"/>
              <a:t>ground</a:t>
            </a:r>
            <a:r>
              <a:rPr lang="fr-FR" sz="1800" dirty="0"/>
              <a:t> traces </a:t>
            </a:r>
            <a:r>
              <a:rPr lang="fr-FR" sz="1800" dirty="0" err="1"/>
              <a:t>confirm</a:t>
            </a:r>
            <a:r>
              <a:rPr lang="fr-FR" sz="1800" dirty="0"/>
              <a:t> </a:t>
            </a:r>
            <a:r>
              <a:rPr lang="fr-FR" sz="1800" dirty="0" err="1"/>
              <a:t>wrong</a:t>
            </a:r>
            <a:r>
              <a:rPr lang="fr-FR" sz="1800" dirty="0"/>
              <a:t> time </a:t>
            </a:r>
            <a:r>
              <a:rPr lang="fr-FR" sz="1800" dirty="0" err="1"/>
              <a:t>estimate</a:t>
            </a:r>
            <a:endParaRPr lang="fr-FR" sz="1800" dirty="0"/>
          </a:p>
          <a:p>
            <a:pPr marL="361950" indent="-361950"/>
            <a:endParaRPr lang="fr-FR" sz="1500" dirty="0"/>
          </a:p>
          <a:p>
            <a:pPr marL="361950" indent="-361950"/>
            <a:r>
              <a:rPr lang="en-US" sz="1800" dirty="0"/>
              <a:t>Issue related to bad FMS prediction computations but no root cause identified as no FMS internal data could not be retrieved for investigating</a:t>
            </a:r>
          </a:p>
        </p:txBody>
      </p:sp>
      <p:sp>
        <p:nvSpPr>
          <p:cNvPr id="1741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en-US" dirty="0"/>
              <a:t>April 2018</a:t>
            </a:r>
            <a:endParaRPr lang="en-GB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noProof="1"/>
              <a:t>Page </a:t>
            </a:r>
            <a:fld id="{F7CE7AB7-A104-46A5-B6CD-26082A13EDB6}" type="slidenum">
              <a:rPr lang="en-GB" noProof="1" smtClean="0"/>
              <a:pPr>
                <a:defRPr/>
              </a:pPr>
              <a:t>9</a:t>
            </a:fld>
            <a:endParaRPr lang="en-GB" noProof="1"/>
          </a:p>
        </p:txBody>
      </p:sp>
      <p:sp>
        <p:nvSpPr>
          <p:cNvPr id="9" name="Rounded Rectangle 6"/>
          <p:cNvSpPr/>
          <p:nvPr/>
        </p:nvSpPr>
        <p:spPr bwMode="auto">
          <a:xfrm>
            <a:off x="395536" y="5301208"/>
            <a:ext cx="8352862" cy="86409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en-GB" sz="2000" dirty="0"/>
              <a:t>TO BE MONITORED</a:t>
            </a:r>
          </a:p>
        </p:txBody>
      </p:sp>
      <p:sp>
        <p:nvSpPr>
          <p:cNvPr id="8" name="Date Placeholder 3"/>
          <p:cNvSpPr txBox="1">
            <a:spLocks/>
          </p:cNvSpPr>
          <p:nvPr/>
        </p:nvSpPr>
        <p:spPr bwMode="auto">
          <a:xfrm>
            <a:off x="117475" y="-7088"/>
            <a:ext cx="1225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700" b="1" kern="1200" noProof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5841282"/>
      </p:ext>
    </p:extLst>
  </p:cSld>
  <p:clrMapOvr>
    <a:masterClrMapping/>
  </p:clrMapOvr>
</p:sld>
</file>

<file path=ppt/theme/theme1.xml><?xml version="1.0" encoding="utf-8"?>
<a:theme xmlns:a="http://schemas.openxmlformats.org/drawingml/2006/main" name="FR_landscape_4-3_EN">
  <a:themeElements>
    <a:clrScheme name="Airbus">
      <a:dk1>
        <a:srgbClr val="71798C"/>
      </a:dk1>
      <a:lt1>
        <a:srgbClr val="FFFFFF"/>
      </a:lt1>
      <a:dk2>
        <a:srgbClr val="9BA3B5"/>
      </a:dk2>
      <a:lt2>
        <a:srgbClr val="E2E6EE"/>
      </a:lt2>
      <a:accent1>
        <a:srgbClr val="005EAB"/>
      </a:accent1>
      <a:accent2>
        <a:srgbClr val="629BD3"/>
      </a:accent2>
      <a:accent3>
        <a:srgbClr val="BECE2D"/>
      </a:accent3>
      <a:accent4>
        <a:srgbClr val="FFCB05"/>
      </a:accent4>
      <a:accent5>
        <a:srgbClr val="F7941E"/>
      </a:accent5>
      <a:accent6>
        <a:srgbClr val="E23F2E"/>
      </a:accent6>
      <a:hlink>
        <a:srgbClr val="00BBBE"/>
      </a:hlink>
      <a:folHlink>
        <a:srgbClr val="A4238D"/>
      </a:folHlink>
    </a:clrScheme>
    <a:fontScheme name="Airbus Fon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C8DEEE"/>
        </a:dk2>
        <a:lt2>
          <a:srgbClr val="5D5D5D"/>
        </a:lt2>
        <a:accent1>
          <a:srgbClr val="FFCC00"/>
        </a:accent1>
        <a:accent2>
          <a:srgbClr val="5D5D5D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535353"/>
        </a:accent6>
        <a:hlink>
          <a:srgbClr val="0099CC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B2B2B2"/>
        </a:dk1>
        <a:lt1>
          <a:srgbClr val="FFFFFF"/>
        </a:lt1>
        <a:dk2>
          <a:srgbClr val="3F569D"/>
        </a:dk2>
        <a:lt2>
          <a:srgbClr val="C8DEEE"/>
        </a:lt2>
        <a:accent1>
          <a:srgbClr val="FFCC00"/>
        </a:accent1>
        <a:accent2>
          <a:srgbClr val="5D5D5D"/>
        </a:accent2>
        <a:accent3>
          <a:srgbClr val="AFB4CC"/>
        </a:accent3>
        <a:accent4>
          <a:srgbClr val="DADADA"/>
        </a:accent4>
        <a:accent5>
          <a:srgbClr val="FFE2AA"/>
        </a:accent5>
        <a:accent6>
          <a:srgbClr val="535353"/>
        </a:accent6>
        <a:hlink>
          <a:srgbClr val="0099CC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Airbus">
      <a:dk1>
        <a:srgbClr val="71798C"/>
      </a:dk1>
      <a:lt1>
        <a:srgbClr val="FFFFFF"/>
      </a:lt1>
      <a:dk2>
        <a:srgbClr val="9BA3B5"/>
      </a:dk2>
      <a:lt2>
        <a:srgbClr val="E2E6EE"/>
      </a:lt2>
      <a:accent1>
        <a:srgbClr val="005EAB"/>
      </a:accent1>
      <a:accent2>
        <a:srgbClr val="629BD3"/>
      </a:accent2>
      <a:accent3>
        <a:srgbClr val="BECE2D"/>
      </a:accent3>
      <a:accent4>
        <a:srgbClr val="FFCB05"/>
      </a:accent4>
      <a:accent5>
        <a:srgbClr val="F7941E"/>
      </a:accent5>
      <a:accent6>
        <a:srgbClr val="E23F2E"/>
      </a:accent6>
      <a:hlink>
        <a:srgbClr val="00BBBE"/>
      </a:hlink>
      <a:folHlink>
        <a:srgbClr val="A4238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FR_landscape_4-3_EN</Template>
  <TotalTime>5</TotalTime>
  <Words>1993</Words>
  <Application>Microsoft Office PowerPoint</Application>
  <PresentationFormat>On-screen Show (4:3)</PresentationFormat>
  <Paragraphs>267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Webdings</vt:lpstr>
      <vt:lpstr>Wingdings</vt:lpstr>
      <vt:lpstr>FR_landscape_4-3_EN</vt:lpstr>
      <vt:lpstr>PR Review</vt:lpstr>
      <vt:lpstr>PowerPoint Presentation</vt:lpstr>
      <vt:lpstr>PRs not addressed</vt:lpstr>
      <vt:lpstr>PR 2371: A332 - Incorrect estimate in ADS-C Waypoint Event</vt:lpstr>
      <vt:lpstr>PR 2381/2415: A320 performance on Iridium SATCOM well below RSP180 requirements</vt:lpstr>
      <vt:lpstr>Thales FMS issue: Erroneous ADS-C Predicted route information</vt:lpstr>
      <vt:lpstr>PR 2393/2394: A332 - Erroneous ADS-C estimate(s) from A332</vt:lpstr>
      <vt:lpstr>PR 2416: A388 - Performance deterioration on A388 through March 2017</vt:lpstr>
      <vt:lpstr>PR 2431: A332 - 8-minute error in ADS-C predicted estimate over 1 hour flight leg</vt:lpstr>
      <vt:lpstr>PR 2433: A388 - Unable to CPDLC to/from Brisbane/YBBB</vt:lpstr>
      <vt:lpstr>PR 2448: A333 - Uplink clearance not received by aircraft</vt:lpstr>
      <vt:lpstr>PR 2461: A346 - Aircraft logged on ZWWW-CPDLC unsuccessfully</vt:lpstr>
      <vt:lpstr>PR 2482: A320 - Ground Speed Errors</vt:lpstr>
      <vt:lpstr>PR 2513 :  A333 - Unexpected WILCO</vt:lpstr>
      <vt:lpstr>PR 2555: A333 - Connection failure</vt:lpstr>
      <vt:lpstr>PR 2560: A332 - Aircraft sends 00:00:00 in predicted route group instead of correct estimate </vt:lpstr>
      <vt:lpstr>Proposal for PR Closure</vt:lpstr>
    </vt:vector>
  </TitlesOfParts>
  <Company>Airbus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Maelle BARDET</dc:creator>
  <cp:lastModifiedBy>Backscheider, Richard A (FAA)</cp:lastModifiedBy>
  <cp:revision>949</cp:revision>
  <cp:lastPrinted>2018-03-13T08:08:21Z</cp:lastPrinted>
  <dcterms:created xsi:type="dcterms:W3CDTF">2012-01-25T07:46:07Z</dcterms:created>
  <dcterms:modified xsi:type="dcterms:W3CDTF">2025-07-02T12:20:35Z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_Doc_Type">
    <vt:lpwstr>PR</vt:lpwstr>
  </property>
  <property fmtid="{D5CDD505-2E9C-101B-9397-08002B2CF9AE}" pid="3" name="NXPowerLiteLastOptimized">
    <vt:lpwstr>232769</vt:lpwstr>
  </property>
  <property fmtid="{D5CDD505-2E9C-101B-9397-08002B2CF9AE}" pid="4" name="NXPowerLiteSettings">
    <vt:lpwstr>F7000400038000</vt:lpwstr>
  </property>
  <property fmtid="{D5CDD505-2E9C-101B-9397-08002B2CF9AE}" pid="5" name="NXPowerLiteVersion">
    <vt:lpwstr>D5.0.2</vt:lpwstr>
  </property>
  <property fmtid="{D5CDD505-2E9C-101B-9397-08002B2CF9AE}" pid="6" name="_AdHocReviewCycleID">
    <vt:i4>-1603901297</vt:i4>
  </property>
  <property fmtid="{D5CDD505-2E9C-101B-9397-08002B2CF9AE}" pid="7" name="_AuthorEmail">
    <vt:lpwstr>jean-francois.bousquie@airbus.com</vt:lpwstr>
  </property>
  <property fmtid="{D5CDD505-2E9C-101B-9397-08002B2CF9AE}" pid="8" name="_AuthorEmailDisplayName">
    <vt:lpwstr>BOUSQUIE, JEAN-FRANCOIS</vt:lpwstr>
  </property>
  <property fmtid="{D5CDD505-2E9C-101B-9397-08002B2CF9AE}" pid="9" name="_EmailSubject">
    <vt:lpwstr>ISPACG FIT PRs</vt:lpwstr>
  </property>
  <property fmtid="{D5CDD505-2E9C-101B-9397-08002B2CF9AE}" pid="10" name="_NewReviewCycle">
    <vt:lpwstr/>
  </property>
  <property fmtid="{D5CDD505-2E9C-101B-9397-08002B2CF9AE}" pid="11" name="_PreviousAdHocReviewCycleID">
    <vt:i4>1356221680</vt:i4>
  </property>
</Properties>
</file>