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6"/>
  </p:notesMasterIdLst>
  <p:handoutMasterIdLst>
    <p:handoutMasterId r:id="rId27"/>
  </p:handoutMasterIdLst>
  <p:sldIdLst>
    <p:sldId id="257" r:id="rId7"/>
    <p:sldId id="320" r:id="rId8"/>
    <p:sldId id="321" r:id="rId9"/>
    <p:sldId id="314" r:id="rId10"/>
    <p:sldId id="282" r:id="rId11"/>
    <p:sldId id="310" r:id="rId12"/>
    <p:sldId id="311" r:id="rId13"/>
    <p:sldId id="323" r:id="rId14"/>
    <p:sldId id="286" r:id="rId15"/>
    <p:sldId id="287" r:id="rId16"/>
    <p:sldId id="318" r:id="rId17"/>
    <p:sldId id="319" r:id="rId18"/>
    <p:sldId id="303" r:id="rId19"/>
    <p:sldId id="289" r:id="rId20"/>
    <p:sldId id="304" r:id="rId21"/>
    <p:sldId id="305" r:id="rId22"/>
    <p:sldId id="315" r:id="rId23"/>
    <p:sldId id="322" r:id="rId24"/>
    <p:sldId id="31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74"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2/07/2025</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2/07/2025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6423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41881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a:t>Click image icon to place image, then send to back</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228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8177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38187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a:t>Click icon to insert table</a:t>
            </a:r>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41940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5972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7226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936625"/>
          </a:xfrm>
        </p:spPr>
        <p:txBody>
          <a:bodyPr/>
          <a:lstStyle/>
          <a:p>
            <a:r>
              <a:rPr lang="en-US"/>
              <a:t>Click to edit Master title style</a:t>
            </a:r>
          </a:p>
        </p:txBody>
      </p:sp>
      <p:sp>
        <p:nvSpPr>
          <p:cNvPr id="3" name="Content Placeholder 2"/>
          <p:cNvSpPr>
            <a:spLocks noGrp="1"/>
          </p:cNvSpPr>
          <p:nvPr>
            <p:ph sz="half" idx="1"/>
          </p:nvPr>
        </p:nvSpPr>
        <p:spPr>
          <a:xfrm>
            <a:off x="457200" y="14128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2875"/>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5126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4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4" r:id="rId9"/>
  </p:sldLayoutIdLst>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3" r="693"/>
          <a:stretch>
            <a:fillRect/>
          </a:stretch>
        </p:blipFill>
        <p:spPr>
          <a:xfrm>
            <a:off x="0" y="-172278"/>
            <a:ext cx="9144000" cy="6181200"/>
          </a:xfrm>
        </p:spPr>
      </p:pic>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sp>
        <p:nvSpPr>
          <p:cNvPr id="4" name="Title 3"/>
          <p:cNvSpPr>
            <a:spLocks noGrp="1"/>
          </p:cNvSpPr>
          <p:nvPr>
            <p:ph type="ctrTitle"/>
          </p:nvPr>
        </p:nvSpPr>
        <p:spPr>
          <a:xfrm>
            <a:off x="359532" y="-34788"/>
            <a:ext cx="8424936" cy="1878496"/>
          </a:xfrm>
        </p:spPr>
        <p:txBody>
          <a:bodyPr>
            <a:normAutofit/>
          </a:bodyPr>
          <a:lstStyle/>
          <a:p>
            <a:r>
              <a:rPr lang="en-NZ" dirty="0"/>
              <a:t>Agenda Item #2</a:t>
            </a:r>
            <a:br>
              <a:rPr lang="en-NZ" dirty="0"/>
            </a:br>
            <a:r>
              <a:rPr lang="en-NZ" dirty="0"/>
              <a:t>NZZO Briefing</a:t>
            </a:r>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775252" y="4651513"/>
            <a:ext cx="6380922" cy="923330"/>
          </a:xfrm>
          <a:prstGeom prst="rect">
            <a:avLst/>
          </a:prstGeom>
          <a:noFill/>
        </p:spPr>
        <p:txBody>
          <a:bodyPr wrap="square" rtlCol="0">
            <a:spAutoFit/>
          </a:bodyPr>
          <a:lstStyle/>
          <a:p>
            <a:r>
              <a:rPr lang="en-NZ" b="1" dirty="0">
                <a:solidFill>
                  <a:schemeClr val="bg1"/>
                </a:solidFill>
              </a:rPr>
              <a:t>ISPACG FIT 25</a:t>
            </a:r>
          </a:p>
          <a:p>
            <a:r>
              <a:rPr lang="en-NZ" b="1" dirty="0" err="1">
                <a:solidFill>
                  <a:schemeClr val="bg1"/>
                </a:solidFill>
              </a:rPr>
              <a:t>Nadi</a:t>
            </a:r>
            <a:r>
              <a:rPr lang="en-NZ" b="1" dirty="0">
                <a:solidFill>
                  <a:schemeClr val="bg1"/>
                </a:solidFill>
              </a:rPr>
              <a:t>, Fiji</a:t>
            </a:r>
          </a:p>
          <a:p>
            <a:r>
              <a:rPr lang="en-NZ" b="1" dirty="0">
                <a:solidFill>
                  <a:schemeClr val="bg1"/>
                </a:solidFill>
              </a:rPr>
              <a:t>9-10 April 2018 </a:t>
            </a:r>
            <a:endParaRPr lang="en-US" b="1" dirty="0">
              <a:solidFill>
                <a:schemeClr val="bg1"/>
              </a:solidFill>
            </a:endParaRPr>
          </a:p>
        </p:txBody>
      </p:sp>
      <p:sp>
        <p:nvSpPr>
          <p:cNvPr id="7" name="Footer Placeholder 4"/>
          <p:cNvSpPr>
            <a:spLocks noGrp="1"/>
          </p:cNvSpPr>
          <p:nvPr>
            <p:ph type="ftr" sz="quarter" idx="3"/>
          </p:nvPr>
        </p:nvSpPr>
        <p:spPr>
          <a:xfrm>
            <a:off x="598240" y="6309321"/>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25 2018</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(ACP) – All RGS</a:t>
            </a:r>
            <a:endParaRPr lang="en-NZ" dirty="0">
              <a:solidFill>
                <a:schemeClr val="tx2">
                  <a:lumMod val="60000"/>
                  <a:lumOff val="40000"/>
                </a:schemeClr>
              </a:solidFill>
            </a:endParaRPr>
          </a:p>
        </p:txBody>
      </p:sp>
      <p:sp>
        <p:nvSpPr>
          <p:cNvPr id="8" name="TextBox 7"/>
          <p:cNvSpPr txBox="1"/>
          <p:nvPr/>
        </p:nvSpPr>
        <p:spPr>
          <a:xfrm>
            <a:off x="5924812" y="812041"/>
            <a:ext cx="2880986"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2016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67" y="715650"/>
            <a:ext cx="5822537" cy="52164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696" y="2145637"/>
            <a:ext cx="2455101" cy="2196670"/>
          </a:xfrm>
          <a:prstGeom prst="rect">
            <a:avLst/>
          </a:prstGeom>
        </p:spPr>
      </p:pic>
    </p:spTree>
    <p:extLst>
      <p:ext uri="{BB962C8B-B14F-4D97-AF65-F5344CB8AC3E}">
        <p14:creationId xmlns:p14="http://schemas.microsoft.com/office/powerpoint/2010/main" val="153777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734" y="187890"/>
            <a:ext cx="8630433"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 by media type and RGS</a:t>
            </a:r>
            <a:endParaRPr lang="en-NZ" dirty="0">
              <a:solidFill>
                <a:schemeClr val="tx2">
                  <a:lumMod val="60000"/>
                  <a:lumOff val="4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1" y="626752"/>
            <a:ext cx="8450893" cy="5406813"/>
          </a:xfrm>
          <a:prstGeom prst="rect">
            <a:avLst/>
          </a:prstGeom>
        </p:spPr>
      </p:pic>
    </p:spTree>
    <p:extLst>
      <p:ext uri="{BB962C8B-B14F-4D97-AF65-F5344CB8AC3E}">
        <p14:creationId xmlns:p14="http://schemas.microsoft.com/office/powerpoint/2010/main" val="224425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095" y="187890"/>
            <a:ext cx="8523809"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Performance – By Operator and Type </a:t>
            </a:r>
            <a:endParaRPr lang="en-NZ" dirty="0">
              <a:solidFill>
                <a:schemeClr val="tx2">
                  <a:lumMod val="60000"/>
                  <a:lumOff val="40000"/>
                </a:schemeClr>
              </a:solidFill>
            </a:endParaRPr>
          </a:p>
        </p:txBody>
      </p:sp>
      <p:sp>
        <p:nvSpPr>
          <p:cNvPr id="8" name="TextBox 7"/>
          <p:cNvSpPr txBox="1"/>
          <p:nvPr/>
        </p:nvSpPr>
        <p:spPr>
          <a:xfrm>
            <a:off x="1258865" y="647939"/>
            <a:ext cx="6576164" cy="369332"/>
          </a:xfrm>
          <a:prstGeom prst="rect">
            <a:avLst/>
          </a:prstGeom>
          <a:noFill/>
        </p:spPr>
        <p:txBody>
          <a:bodyPr wrap="square" rtlCol="0">
            <a:spAutoFit/>
          </a:bodyPr>
          <a:lstStyle/>
          <a:p>
            <a:r>
              <a:rPr lang="en-NZ" b="1" dirty="0"/>
              <a:t>By airline operating company and aircraft type (&gt;100 data points)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95" y="626753"/>
            <a:ext cx="8523809" cy="5380952"/>
          </a:xfrm>
          <a:prstGeom prst="rect">
            <a:avLst/>
          </a:prstGeom>
        </p:spPr>
      </p:pic>
    </p:spTree>
    <p:extLst>
      <p:ext uri="{BB962C8B-B14F-4D97-AF65-F5344CB8AC3E}">
        <p14:creationId xmlns:p14="http://schemas.microsoft.com/office/powerpoint/2010/main" val="348934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a:t>Iridium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9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Iridium Performance– All RGS</a:t>
            </a:r>
            <a:endParaRPr lang="en-NZ" dirty="0">
              <a:solidFill>
                <a:schemeClr val="tx2">
                  <a:lumMod val="60000"/>
                  <a:lumOff val="40000"/>
                </a:schemeClr>
              </a:solidFill>
            </a:endParaRPr>
          </a:p>
        </p:txBody>
      </p:sp>
      <p:sp>
        <p:nvSpPr>
          <p:cNvPr id="7" name="TextBox 6"/>
          <p:cNvSpPr txBox="1"/>
          <p:nvPr/>
        </p:nvSpPr>
        <p:spPr>
          <a:xfrm>
            <a:off x="598240" y="735868"/>
            <a:ext cx="8532440"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2016 year.</a:t>
            </a:r>
          </a:p>
          <a:p>
            <a:pPr marL="285750" indent="-285750">
              <a:buFont typeface="Arial" panose="020B0604020202020204" pitchFamily="34" charset="0"/>
              <a:buChar char="•"/>
            </a:pPr>
            <a:r>
              <a:rPr lang="en-NZ" b="1" dirty="0"/>
              <a:t>Still less than 1% of traffic using Iridium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82" y="1689419"/>
            <a:ext cx="7494737" cy="4009923"/>
          </a:xfrm>
          <a:prstGeom prst="rect">
            <a:avLst/>
          </a:prstGeom>
        </p:spPr>
      </p:pic>
    </p:spTree>
    <p:extLst>
      <p:ext uri="{BB962C8B-B14F-4D97-AF65-F5344CB8AC3E}">
        <p14:creationId xmlns:p14="http://schemas.microsoft.com/office/powerpoint/2010/main" val="257760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a:t>HFDL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37786"/>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HFDL Performance– All RGS</a:t>
            </a:r>
            <a:endParaRPr lang="en-NZ" dirty="0">
              <a:solidFill>
                <a:schemeClr val="tx2">
                  <a:lumMod val="60000"/>
                  <a:lumOff val="40000"/>
                </a:schemeClr>
              </a:solidFill>
            </a:endParaRPr>
          </a:p>
        </p:txBody>
      </p:sp>
      <p:sp>
        <p:nvSpPr>
          <p:cNvPr id="2" name="TextBox 1"/>
          <p:cNvSpPr txBox="1"/>
          <p:nvPr/>
        </p:nvSpPr>
        <p:spPr>
          <a:xfrm>
            <a:off x="488515" y="851770"/>
            <a:ext cx="7766137" cy="3785652"/>
          </a:xfrm>
          <a:prstGeom prst="rect">
            <a:avLst/>
          </a:prstGeom>
          <a:noFill/>
        </p:spPr>
        <p:txBody>
          <a:bodyPr wrap="square" rtlCol="0">
            <a:spAutoFit/>
          </a:bodyPr>
          <a:lstStyle/>
          <a:p>
            <a:pPr marL="285750" indent="-285750">
              <a:buFont typeface="Arial" panose="020B0604020202020204" pitchFamily="34" charset="0"/>
              <a:buChar char="•"/>
            </a:pPr>
            <a:r>
              <a:rPr lang="en-NZ" sz="2400" b="1" dirty="0"/>
              <a:t>Performance when used in “next on busy” mode does not cause significant performance deterioration.</a:t>
            </a:r>
          </a:p>
          <a:p>
            <a:pPr marL="285750" indent="-285750">
              <a:buFont typeface="Arial" panose="020B0604020202020204" pitchFamily="34" charset="0"/>
              <a:buChar char="•"/>
            </a:pPr>
            <a:endParaRPr lang="en-NZ" sz="2400" b="1" dirty="0"/>
          </a:p>
          <a:p>
            <a:pPr marL="285750" indent="-285750">
              <a:buFont typeface="Arial" panose="020B0604020202020204" pitchFamily="34" charset="0"/>
              <a:buChar char="•"/>
            </a:pPr>
            <a:r>
              <a:rPr lang="en-NZ" sz="2400" b="1" dirty="0"/>
              <a:t>Performance when used as primary media in event of SATCOM failure does </a:t>
            </a:r>
            <a:r>
              <a:rPr lang="en-NZ" sz="2400" b="1" u="sng" dirty="0"/>
              <a:t>NOT </a:t>
            </a:r>
            <a:r>
              <a:rPr lang="en-NZ" sz="2400" b="1" dirty="0"/>
              <a:t>meet RSP180 performance requirements.</a:t>
            </a:r>
          </a:p>
          <a:p>
            <a:pPr marL="285750" indent="-285750">
              <a:buFont typeface="Arial" panose="020B0604020202020204" pitchFamily="34" charset="0"/>
              <a:buChar char="•"/>
            </a:pPr>
            <a:endParaRPr lang="en-NZ" sz="2400" b="1" dirty="0"/>
          </a:p>
          <a:p>
            <a:pPr marL="285750" indent="-285750">
              <a:buFont typeface="Arial" panose="020B0604020202020204" pitchFamily="34" charset="0"/>
              <a:buChar char="•"/>
            </a:pPr>
            <a:r>
              <a:rPr lang="en-NZ" sz="2400" b="1" dirty="0"/>
              <a:t>Dispatching with no SATCOM will not meet PBCS in oceanic</a:t>
            </a:r>
          </a:p>
          <a:p>
            <a:endParaRPr lang="en-NZ" sz="2400" b="1" u="sng" dirty="0"/>
          </a:p>
          <a:p>
            <a:pPr marL="285750" indent="-285750">
              <a:buFont typeface="Arial" panose="020B0604020202020204" pitchFamily="34" charset="0"/>
              <a:buChar char="•"/>
            </a:pPr>
            <a:r>
              <a:rPr lang="en-NZ" sz="2400" b="1" dirty="0"/>
              <a:t>Still less than 1% of reports are using HFDL.</a:t>
            </a:r>
          </a:p>
        </p:txBody>
      </p:sp>
    </p:spTree>
    <p:extLst>
      <p:ext uri="{BB962C8B-B14F-4D97-AF65-F5344CB8AC3E}">
        <p14:creationId xmlns:p14="http://schemas.microsoft.com/office/powerpoint/2010/main" val="222108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402916"/>
            <a:ext cx="8228153" cy="3280762"/>
          </a:xfrm>
          <a:prstGeom prst="rect">
            <a:avLst/>
          </a:prstGeom>
        </p:spPr>
      </p:pic>
      <p:sp>
        <p:nvSpPr>
          <p:cNvPr id="8" name="TextBox 7"/>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HFDL Performance– All RGS</a:t>
            </a:r>
            <a:endParaRPr lang="en-NZ" dirty="0">
              <a:solidFill>
                <a:schemeClr val="tx2">
                  <a:lumMod val="60000"/>
                  <a:lumOff val="40000"/>
                </a:schemeClr>
              </a:solidFill>
            </a:endParaRPr>
          </a:p>
        </p:txBody>
      </p:sp>
    </p:spTree>
    <p:extLst>
      <p:ext uri="{BB962C8B-B14F-4D97-AF65-F5344CB8AC3E}">
        <p14:creationId xmlns:p14="http://schemas.microsoft.com/office/powerpoint/2010/main" val="220580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HFDL Performance– Operating as primary mode</a:t>
            </a:r>
            <a:endParaRPr lang="en-NZ" dirty="0">
              <a:solidFill>
                <a:schemeClr val="tx2">
                  <a:lumMod val="60000"/>
                  <a:lumOff val="4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7957540"/>
              </p:ext>
            </p:extLst>
          </p:nvPr>
        </p:nvGraphicFramePr>
        <p:xfrm>
          <a:off x="5999967" y="842072"/>
          <a:ext cx="2818355" cy="5085558"/>
        </p:xfrm>
        <a:graphic>
          <a:graphicData uri="http://schemas.openxmlformats.org/drawingml/2006/table">
            <a:tbl>
              <a:tblPr>
                <a:tableStyleId>{5C22544A-7EE6-4342-B048-85BDC9FD1C3A}</a:tableStyleId>
              </a:tblPr>
              <a:tblGrid>
                <a:gridCol w="931101">
                  <a:extLst>
                    <a:ext uri="{9D8B030D-6E8A-4147-A177-3AD203B41FA5}">
                      <a16:colId xmlns:a16="http://schemas.microsoft.com/office/drawing/2014/main" val="2465250357"/>
                    </a:ext>
                  </a:extLst>
                </a:gridCol>
                <a:gridCol w="943627">
                  <a:extLst>
                    <a:ext uri="{9D8B030D-6E8A-4147-A177-3AD203B41FA5}">
                      <a16:colId xmlns:a16="http://schemas.microsoft.com/office/drawing/2014/main" val="3710944810"/>
                    </a:ext>
                  </a:extLst>
                </a:gridCol>
                <a:gridCol w="943627">
                  <a:extLst>
                    <a:ext uri="{9D8B030D-6E8A-4147-A177-3AD203B41FA5}">
                      <a16:colId xmlns:a16="http://schemas.microsoft.com/office/drawing/2014/main" val="3801103921"/>
                    </a:ext>
                  </a:extLst>
                </a:gridCol>
              </a:tblGrid>
              <a:tr h="282531">
                <a:tc>
                  <a:txBody>
                    <a:bodyPr/>
                    <a:lstStyle/>
                    <a:p>
                      <a:pPr algn="ctr" fontAlgn="b"/>
                      <a:r>
                        <a:rPr lang="en-NZ" sz="1100" b="1" u="none" strike="noStrike" dirty="0">
                          <a:effectLst/>
                        </a:rPr>
                        <a:t>17:22:29</a:t>
                      </a:r>
                      <a:endParaRPr lang="en-N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387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3642807"/>
                  </a:ext>
                </a:extLst>
              </a:tr>
              <a:tr h="282531">
                <a:tc>
                  <a:txBody>
                    <a:bodyPr/>
                    <a:lstStyle/>
                    <a:p>
                      <a:pPr algn="ctr" fontAlgn="b"/>
                      <a:r>
                        <a:rPr lang="en-NZ" sz="1100" b="1" u="none" strike="noStrike">
                          <a:effectLst/>
                        </a:rPr>
                        <a:t>17:27:49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228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0289647"/>
                  </a:ext>
                </a:extLst>
              </a:tr>
              <a:tr h="282531">
                <a:tc>
                  <a:txBody>
                    <a:bodyPr/>
                    <a:lstStyle/>
                    <a:p>
                      <a:pPr algn="ctr" fontAlgn="b"/>
                      <a:r>
                        <a:rPr lang="en-NZ" sz="1100" b="1" u="none" strike="noStrike">
                          <a:effectLst/>
                        </a:rPr>
                        <a:t>17:35:57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619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6746174"/>
                  </a:ext>
                </a:extLst>
              </a:tr>
              <a:tr h="282531">
                <a:tc>
                  <a:txBody>
                    <a:bodyPr/>
                    <a:lstStyle/>
                    <a:p>
                      <a:pPr algn="ctr" fontAlgn="b"/>
                      <a:r>
                        <a:rPr lang="en-NZ" sz="1100" b="1" u="none" strike="noStrike">
                          <a:effectLst/>
                        </a:rPr>
                        <a:t>17:57:41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1346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4382677"/>
                  </a:ext>
                </a:extLst>
              </a:tr>
              <a:tr h="282531">
                <a:tc>
                  <a:txBody>
                    <a:bodyPr/>
                    <a:lstStyle/>
                    <a:p>
                      <a:pPr algn="ctr" fontAlgn="b"/>
                      <a:r>
                        <a:rPr lang="en-NZ" sz="1100" b="1" u="none" strike="noStrike">
                          <a:effectLst/>
                        </a:rPr>
                        <a:t>18:01:57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1092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40586"/>
                  </a:ext>
                </a:extLst>
              </a:tr>
              <a:tr h="282531">
                <a:tc>
                  <a:txBody>
                    <a:bodyPr/>
                    <a:lstStyle/>
                    <a:p>
                      <a:pPr algn="ctr" fontAlgn="b"/>
                      <a:r>
                        <a:rPr lang="en-NZ" sz="1100" b="1" u="none" strike="noStrike">
                          <a:effectLst/>
                        </a:rPr>
                        <a:t>18:08:21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1411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9870112"/>
                  </a:ext>
                </a:extLst>
              </a:tr>
              <a:tr h="282531">
                <a:tc>
                  <a:txBody>
                    <a:bodyPr/>
                    <a:lstStyle/>
                    <a:p>
                      <a:pPr algn="ctr" fontAlgn="b"/>
                      <a:r>
                        <a:rPr lang="en-NZ" sz="1100" b="1" u="none" strike="noStrike">
                          <a:effectLst/>
                        </a:rPr>
                        <a:t>18:11:01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1124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6109655"/>
                  </a:ext>
                </a:extLst>
              </a:tr>
              <a:tr h="282531">
                <a:tc>
                  <a:txBody>
                    <a:bodyPr/>
                    <a:lstStyle/>
                    <a:p>
                      <a:pPr algn="ctr" fontAlgn="b"/>
                      <a:r>
                        <a:rPr lang="en-NZ" sz="1100" b="1" u="none" strike="noStrike">
                          <a:effectLst/>
                        </a:rPr>
                        <a:t>18:25:22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1469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9994383"/>
                  </a:ext>
                </a:extLst>
              </a:tr>
              <a:tr h="282531">
                <a:tc>
                  <a:txBody>
                    <a:bodyPr/>
                    <a:lstStyle/>
                    <a:p>
                      <a:pPr algn="ctr" fontAlgn="b"/>
                      <a:r>
                        <a:rPr lang="en-NZ" sz="1100" b="1" u="none" strike="noStrike">
                          <a:effectLst/>
                        </a:rPr>
                        <a:t>18:48:33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557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1394287"/>
                  </a:ext>
                </a:extLst>
              </a:tr>
              <a:tr h="282531">
                <a:tc>
                  <a:txBody>
                    <a:bodyPr/>
                    <a:lstStyle/>
                    <a:p>
                      <a:pPr algn="ctr" fontAlgn="b"/>
                      <a:r>
                        <a:rPr lang="en-NZ" sz="1100" b="1" u="none" strike="noStrike">
                          <a:effectLst/>
                        </a:rPr>
                        <a:t>18:55:26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521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1382263"/>
                  </a:ext>
                </a:extLst>
              </a:tr>
              <a:tr h="282531">
                <a:tc>
                  <a:txBody>
                    <a:bodyPr/>
                    <a:lstStyle/>
                    <a:p>
                      <a:pPr algn="ctr" fontAlgn="b"/>
                      <a:r>
                        <a:rPr lang="en-NZ" sz="1100" b="1" u="none" strike="noStrike">
                          <a:effectLst/>
                        </a:rPr>
                        <a:t>18:57:35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522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446896"/>
                  </a:ext>
                </a:extLst>
              </a:tr>
              <a:tr h="282531">
                <a:tc>
                  <a:txBody>
                    <a:bodyPr/>
                    <a:lstStyle/>
                    <a:p>
                      <a:pPr algn="ctr" fontAlgn="b"/>
                      <a:r>
                        <a:rPr lang="en-NZ" sz="1100" b="1" u="none" strike="noStrike">
                          <a:effectLst/>
                        </a:rPr>
                        <a:t>19:02:27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238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7559431"/>
                  </a:ext>
                </a:extLst>
              </a:tr>
              <a:tr h="282531">
                <a:tc>
                  <a:txBody>
                    <a:bodyPr/>
                    <a:lstStyle/>
                    <a:p>
                      <a:pPr algn="ctr" fontAlgn="b"/>
                      <a:r>
                        <a:rPr lang="en-NZ" sz="1100" b="1" u="none" strike="noStrike">
                          <a:effectLst/>
                        </a:rPr>
                        <a:t>19:13:35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331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2134059"/>
                  </a:ext>
                </a:extLst>
              </a:tr>
              <a:tr h="282531">
                <a:tc>
                  <a:txBody>
                    <a:bodyPr/>
                    <a:lstStyle/>
                    <a:p>
                      <a:pPr algn="ctr" fontAlgn="b"/>
                      <a:r>
                        <a:rPr lang="en-NZ" sz="1100" b="1" u="none" strike="noStrike">
                          <a:effectLst/>
                        </a:rPr>
                        <a:t>19:20:33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173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2317207"/>
                  </a:ext>
                </a:extLst>
              </a:tr>
              <a:tr h="282531">
                <a:tc>
                  <a:txBody>
                    <a:bodyPr/>
                    <a:lstStyle/>
                    <a:p>
                      <a:pPr algn="ctr" fontAlgn="b"/>
                      <a:r>
                        <a:rPr lang="en-NZ" sz="1100" b="1" u="none" strike="noStrike">
                          <a:effectLst/>
                        </a:rPr>
                        <a:t>19:37:59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643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5036978"/>
                  </a:ext>
                </a:extLst>
              </a:tr>
              <a:tr h="282531">
                <a:tc>
                  <a:txBody>
                    <a:bodyPr/>
                    <a:lstStyle/>
                    <a:p>
                      <a:pPr algn="ctr" fontAlgn="b"/>
                      <a:r>
                        <a:rPr lang="en-NZ" sz="1100" b="1" u="none" strike="noStrike">
                          <a:effectLst/>
                        </a:rPr>
                        <a:t>19:44:01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687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1956655"/>
                  </a:ext>
                </a:extLst>
              </a:tr>
              <a:tr h="282531">
                <a:tc>
                  <a:txBody>
                    <a:bodyPr/>
                    <a:lstStyle/>
                    <a:p>
                      <a:pPr algn="ctr" fontAlgn="b"/>
                      <a:r>
                        <a:rPr lang="en-NZ" sz="1100" b="1" u="none" strike="noStrike">
                          <a:effectLst/>
                        </a:rPr>
                        <a:t>20:14:10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1691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174758"/>
                  </a:ext>
                </a:extLst>
              </a:tr>
              <a:tr h="282531">
                <a:tc>
                  <a:txBody>
                    <a:bodyPr/>
                    <a:lstStyle/>
                    <a:p>
                      <a:pPr algn="ctr" fontAlgn="b"/>
                      <a:r>
                        <a:rPr lang="en-NZ" sz="1100" b="1" u="none" strike="noStrike">
                          <a:effectLst/>
                        </a:rPr>
                        <a:t>20:15:46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dirty="0">
                          <a:effectLst/>
                        </a:rPr>
                        <a:t>1468</a:t>
                      </a:r>
                      <a:endParaRPr lang="en-N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dirty="0">
                          <a:effectLst/>
                        </a:rPr>
                        <a:t>HF </a:t>
                      </a:r>
                      <a:endParaRPr lang="en-NZ"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757767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79063695"/>
              </p:ext>
            </p:extLst>
          </p:nvPr>
        </p:nvGraphicFramePr>
        <p:xfrm>
          <a:off x="2888515" y="842072"/>
          <a:ext cx="2810826" cy="5085559"/>
        </p:xfrm>
        <a:graphic>
          <a:graphicData uri="http://schemas.openxmlformats.org/drawingml/2006/table">
            <a:tbl>
              <a:tblPr>
                <a:tableStyleId>{5C22544A-7EE6-4342-B048-85BDC9FD1C3A}</a:tableStyleId>
              </a:tblPr>
              <a:tblGrid>
                <a:gridCol w="936942">
                  <a:extLst>
                    <a:ext uri="{9D8B030D-6E8A-4147-A177-3AD203B41FA5}">
                      <a16:colId xmlns:a16="http://schemas.microsoft.com/office/drawing/2014/main" val="650737635"/>
                    </a:ext>
                  </a:extLst>
                </a:gridCol>
                <a:gridCol w="936942">
                  <a:extLst>
                    <a:ext uri="{9D8B030D-6E8A-4147-A177-3AD203B41FA5}">
                      <a16:colId xmlns:a16="http://schemas.microsoft.com/office/drawing/2014/main" val="3306529829"/>
                    </a:ext>
                  </a:extLst>
                </a:gridCol>
                <a:gridCol w="936942">
                  <a:extLst>
                    <a:ext uri="{9D8B030D-6E8A-4147-A177-3AD203B41FA5}">
                      <a16:colId xmlns:a16="http://schemas.microsoft.com/office/drawing/2014/main" val="3303562466"/>
                    </a:ext>
                  </a:extLst>
                </a:gridCol>
              </a:tblGrid>
              <a:tr h="267661">
                <a:tc>
                  <a:txBody>
                    <a:bodyPr/>
                    <a:lstStyle/>
                    <a:p>
                      <a:pPr algn="ctr" fontAlgn="b"/>
                      <a:r>
                        <a:rPr lang="en-NZ" sz="1100" b="1" u="none" strike="noStrike">
                          <a:effectLst/>
                        </a:rPr>
                        <a:t>13:46:01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172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5850692"/>
                  </a:ext>
                </a:extLst>
              </a:tr>
              <a:tr h="267661">
                <a:tc>
                  <a:txBody>
                    <a:bodyPr/>
                    <a:lstStyle/>
                    <a:p>
                      <a:pPr algn="ctr" fontAlgn="b"/>
                      <a:r>
                        <a:rPr lang="en-NZ" sz="1100" b="1" u="none" strike="noStrike">
                          <a:effectLst/>
                        </a:rPr>
                        <a:t>13:49:45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1323342"/>
                  </a:ext>
                </a:extLst>
              </a:tr>
              <a:tr h="267661">
                <a:tc>
                  <a:txBody>
                    <a:bodyPr/>
                    <a:lstStyle/>
                    <a:p>
                      <a:pPr algn="ctr" fontAlgn="b"/>
                      <a:r>
                        <a:rPr lang="en-NZ" sz="1100" b="1" u="none" strike="noStrike">
                          <a:effectLst/>
                        </a:rPr>
                        <a:t>14:10:33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248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429640"/>
                  </a:ext>
                </a:extLst>
              </a:tr>
              <a:tr h="267661">
                <a:tc>
                  <a:txBody>
                    <a:bodyPr/>
                    <a:lstStyle/>
                    <a:p>
                      <a:pPr algn="ctr" fontAlgn="b"/>
                      <a:r>
                        <a:rPr lang="en-NZ" sz="1100" b="1" u="none" strike="noStrike">
                          <a:effectLst/>
                        </a:rPr>
                        <a:t>14:15:34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418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6992775"/>
                  </a:ext>
                </a:extLst>
              </a:tr>
              <a:tr h="267661">
                <a:tc>
                  <a:txBody>
                    <a:bodyPr/>
                    <a:lstStyle/>
                    <a:p>
                      <a:pPr algn="ctr" fontAlgn="b"/>
                      <a:r>
                        <a:rPr lang="en-NZ" sz="1100" b="1" u="none" strike="noStrike">
                          <a:effectLst/>
                        </a:rPr>
                        <a:t>14:21:36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747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0451405"/>
                  </a:ext>
                </a:extLst>
              </a:tr>
              <a:tr h="267661">
                <a:tc>
                  <a:txBody>
                    <a:bodyPr/>
                    <a:lstStyle/>
                    <a:p>
                      <a:pPr algn="ctr" fontAlgn="b"/>
                      <a:r>
                        <a:rPr lang="en-NZ" sz="1100" b="1" u="none" strike="noStrike">
                          <a:effectLst/>
                        </a:rPr>
                        <a:t>14:26:24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906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4929132"/>
                  </a:ext>
                </a:extLst>
              </a:tr>
              <a:tr h="267661">
                <a:tc>
                  <a:txBody>
                    <a:bodyPr/>
                    <a:lstStyle/>
                    <a:p>
                      <a:pPr algn="ctr" fontAlgn="b"/>
                      <a:r>
                        <a:rPr lang="en-NZ" sz="1100" b="1" u="none" strike="noStrike">
                          <a:effectLst/>
                        </a:rPr>
                        <a:t>14:28:12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599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3163831"/>
                  </a:ext>
                </a:extLst>
              </a:tr>
              <a:tr h="267661">
                <a:tc>
                  <a:txBody>
                    <a:bodyPr/>
                    <a:lstStyle/>
                    <a:p>
                      <a:pPr algn="ctr" fontAlgn="b"/>
                      <a:r>
                        <a:rPr lang="en-NZ" sz="1100" b="1" u="none" strike="noStrike">
                          <a:effectLst/>
                        </a:rPr>
                        <a:t>14:33:22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333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52819"/>
                  </a:ext>
                </a:extLst>
              </a:tr>
              <a:tr h="267661">
                <a:tc>
                  <a:txBody>
                    <a:bodyPr/>
                    <a:lstStyle/>
                    <a:p>
                      <a:pPr algn="ctr" fontAlgn="b"/>
                      <a:r>
                        <a:rPr lang="en-NZ" sz="1100" b="1" u="none" strike="noStrike">
                          <a:effectLst/>
                        </a:rPr>
                        <a:t>14:35:57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416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5630315"/>
                  </a:ext>
                </a:extLst>
              </a:tr>
              <a:tr h="267661">
                <a:tc>
                  <a:txBody>
                    <a:bodyPr/>
                    <a:lstStyle/>
                    <a:p>
                      <a:pPr algn="ctr" fontAlgn="b"/>
                      <a:r>
                        <a:rPr lang="en-NZ" sz="1100" b="1" u="none" strike="noStrike">
                          <a:effectLst/>
                        </a:rPr>
                        <a:t>14:37:30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36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9418929"/>
                  </a:ext>
                </a:extLst>
              </a:tr>
              <a:tr h="267661">
                <a:tc>
                  <a:txBody>
                    <a:bodyPr/>
                    <a:lstStyle/>
                    <a:p>
                      <a:pPr algn="ctr" fontAlgn="b"/>
                      <a:r>
                        <a:rPr lang="en-NZ" sz="1100" b="1" u="none" strike="noStrike">
                          <a:effectLst/>
                        </a:rPr>
                        <a:t>14:38:52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87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4312382"/>
                  </a:ext>
                </a:extLst>
              </a:tr>
              <a:tr h="267661">
                <a:tc>
                  <a:txBody>
                    <a:bodyPr/>
                    <a:lstStyle/>
                    <a:p>
                      <a:pPr algn="ctr" fontAlgn="b"/>
                      <a:r>
                        <a:rPr lang="en-NZ" sz="1100" b="1" u="none" strike="noStrike">
                          <a:effectLst/>
                        </a:rPr>
                        <a:t>14:47:22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926561"/>
                  </a:ext>
                </a:extLst>
              </a:tr>
              <a:tr h="267661">
                <a:tc>
                  <a:txBody>
                    <a:bodyPr/>
                    <a:lstStyle/>
                    <a:p>
                      <a:pPr algn="ctr" fontAlgn="b"/>
                      <a:r>
                        <a:rPr lang="en-NZ" sz="1100" b="1" u="none" strike="noStrike">
                          <a:effectLst/>
                        </a:rPr>
                        <a:t>14:56:58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21</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7292381"/>
                  </a:ext>
                </a:extLst>
              </a:tr>
              <a:tr h="267661">
                <a:tc>
                  <a:txBody>
                    <a:bodyPr/>
                    <a:lstStyle/>
                    <a:p>
                      <a:pPr algn="ctr" fontAlgn="b"/>
                      <a:r>
                        <a:rPr lang="en-NZ" sz="1100" b="1" u="none" strike="noStrike">
                          <a:effectLst/>
                        </a:rPr>
                        <a:t>15:08:10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117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4711338"/>
                  </a:ext>
                </a:extLst>
              </a:tr>
              <a:tr h="267661">
                <a:tc>
                  <a:txBody>
                    <a:bodyPr/>
                    <a:lstStyle/>
                    <a:p>
                      <a:pPr algn="ctr" fontAlgn="b"/>
                      <a:r>
                        <a:rPr lang="en-NZ" sz="1100" b="1" u="none" strike="noStrike">
                          <a:effectLst/>
                        </a:rPr>
                        <a:t>15:16:02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8347120"/>
                  </a:ext>
                </a:extLst>
              </a:tr>
              <a:tr h="267661">
                <a:tc>
                  <a:txBody>
                    <a:bodyPr/>
                    <a:lstStyle/>
                    <a:p>
                      <a:pPr algn="ctr" fontAlgn="b"/>
                      <a:r>
                        <a:rPr lang="en-NZ" sz="1100" b="1" u="none" strike="noStrike">
                          <a:effectLst/>
                        </a:rPr>
                        <a:t>15:25:46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20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823553"/>
                  </a:ext>
                </a:extLst>
              </a:tr>
              <a:tr h="267661">
                <a:tc>
                  <a:txBody>
                    <a:bodyPr/>
                    <a:lstStyle/>
                    <a:p>
                      <a:pPr algn="ctr" fontAlgn="b"/>
                      <a:r>
                        <a:rPr lang="en-NZ" sz="1100" b="1" u="none" strike="noStrike">
                          <a:effectLst/>
                        </a:rPr>
                        <a:t>15:35:19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2112641"/>
                  </a:ext>
                </a:extLst>
              </a:tr>
              <a:tr h="267661">
                <a:tc>
                  <a:txBody>
                    <a:bodyPr/>
                    <a:lstStyle/>
                    <a:p>
                      <a:pPr algn="ctr" fontAlgn="b"/>
                      <a:r>
                        <a:rPr lang="en-NZ" sz="1100" b="1" u="none" strike="noStrike">
                          <a:effectLst/>
                        </a:rPr>
                        <a:t>15:40:39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320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8885445"/>
                  </a:ext>
                </a:extLst>
              </a:tr>
              <a:tr h="267661">
                <a:tc>
                  <a:txBody>
                    <a:bodyPr/>
                    <a:lstStyle/>
                    <a:p>
                      <a:pPr algn="ctr" fontAlgn="b"/>
                      <a:r>
                        <a:rPr lang="en-NZ" sz="1100" b="1" u="none" strike="noStrike">
                          <a:effectLst/>
                        </a:rPr>
                        <a:t>15:44:50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dirty="0">
                          <a:effectLst/>
                        </a:rPr>
                        <a:t>HF </a:t>
                      </a:r>
                      <a:endParaRPr lang="en-NZ"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9269033"/>
                  </a:ext>
                </a:extLst>
              </a:tr>
            </a:tbl>
          </a:graphicData>
        </a:graphic>
      </p:graphicFrame>
      <p:sp>
        <p:nvSpPr>
          <p:cNvPr id="5" name="TextBox 4"/>
          <p:cNvSpPr txBox="1"/>
          <p:nvPr/>
        </p:nvSpPr>
        <p:spPr>
          <a:xfrm>
            <a:off x="6958207" y="534295"/>
            <a:ext cx="1578280" cy="307777"/>
          </a:xfrm>
          <a:prstGeom prst="rect">
            <a:avLst/>
          </a:prstGeom>
          <a:noFill/>
        </p:spPr>
        <p:txBody>
          <a:bodyPr wrap="square" rtlCol="0">
            <a:spAutoFit/>
          </a:bodyPr>
          <a:lstStyle/>
          <a:p>
            <a:r>
              <a:rPr lang="en-NZ" sz="1400" b="1" dirty="0">
                <a:solidFill>
                  <a:schemeClr val="tx2">
                    <a:lumMod val="60000"/>
                    <a:lumOff val="40000"/>
                  </a:schemeClr>
                </a:solidFill>
              </a:rPr>
              <a:t>B748</a:t>
            </a:r>
          </a:p>
        </p:txBody>
      </p:sp>
      <p:sp>
        <p:nvSpPr>
          <p:cNvPr id="10" name="TextBox 9"/>
          <p:cNvSpPr txBox="1"/>
          <p:nvPr/>
        </p:nvSpPr>
        <p:spPr>
          <a:xfrm>
            <a:off x="945714" y="532806"/>
            <a:ext cx="1578280" cy="307777"/>
          </a:xfrm>
          <a:prstGeom prst="rect">
            <a:avLst/>
          </a:prstGeom>
          <a:noFill/>
        </p:spPr>
        <p:txBody>
          <a:bodyPr wrap="square" rtlCol="0">
            <a:spAutoFit/>
          </a:bodyPr>
          <a:lstStyle/>
          <a:p>
            <a:r>
              <a:rPr lang="en-NZ" sz="1400" b="1" dirty="0">
                <a:solidFill>
                  <a:schemeClr val="tx2">
                    <a:lumMod val="60000"/>
                    <a:lumOff val="40000"/>
                  </a:schemeClr>
                </a:solidFill>
              </a:rPr>
              <a:t>A332</a:t>
            </a:r>
          </a:p>
        </p:txBody>
      </p:sp>
      <p:sp>
        <p:nvSpPr>
          <p:cNvPr id="11" name="TextBox 10"/>
          <p:cNvSpPr txBox="1"/>
          <p:nvPr/>
        </p:nvSpPr>
        <p:spPr>
          <a:xfrm>
            <a:off x="3942567" y="532806"/>
            <a:ext cx="1578280" cy="307777"/>
          </a:xfrm>
          <a:prstGeom prst="rect">
            <a:avLst/>
          </a:prstGeom>
          <a:noFill/>
        </p:spPr>
        <p:txBody>
          <a:bodyPr wrap="square" rtlCol="0">
            <a:spAutoFit/>
          </a:bodyPr>
          <a:lstStyle/>
          <a:p>
            <a:r>
              <a:rPr lang="en-NZ" sz="1400" b="1" dirty="0">
                <a:solidFill>
                  <a:schemeClr val="tx2">
                    <a:lumMod val="60000"/>
                    <a:lumOff val="40000"/>
                  </a:schemeClr>
                </a:solidFill>
              </a:rPr>
              <a:t>B77W</a:t>
            </a:r>
          </a:p>
        </p:txBody>
      </p:sp>
      <p:graphicFrame>
        <p:nvGraphicFramePr>
          <p:cNvPr id="6" name="Table 5"/>
          <p:cNvGraphicFramePr>
            <a:graphicFrameLocks noGrp="1"/>
          </p:cNvGraphicFramePr>
          <p:nvPr>
            <p:extLst>
              <p:ext uri="{D42A27DB-BD31-4B8C-83A1-F6EECF244321}">
                <p14:modId xmlns:p14="http://schemas.microsoft.com/office/powerpoint/2010/main" val="4041552149"/>
              </p:ext>
            </p:extLst>
          </p:nvPr>
        </p:nvGraphicFramePr>
        <p:xfrm>
          <a:off x="237994" y="840581"/>
          <a:ext cx="2517732" cy="5087048"/>
        </p:xfrm>
        <a:graphic>
          <a:graphicData uri="http://schemas.openxmlformats.org/drawingml/2006/table">
            <a:tbl>
              <a:tblPr>
                <a:tableStyleId>{5C22544A-7EE6-4342-B048-85BDC9FD1C3A}</a:tableStyleId>
              </a:tblPr>
              <a:tblGrid>
                <a:gridCol w="839244">
                  <a:extLst>
                    <a:ext uri="{9D8B030D-6E8A-4147-A177-3AD203B41FA5}">
                      <a16:colId xmlns:a16="http://schemas.microsoft.com/office/drawing/2014/main" val="67222958"/>
                    </a:ext>
                  </a:extLst>
                </a:gridCol>
                <a:gridCol w="839244">
                  <a:extLst>
                    <a:ext uri="{9D8B030D-6E8A-4147-A177-3AD203B41FA5}">
                      <a16:colId xmlns:a16="http://schemas.microsoft.com/office/drawing/2014/main" val="3746889509"/>
                    </a:ext>
                  </a:extLst>
                </a:gridCol>
                <a:gridCol w="839244">
                  <a:extLst>
                    <a:ext uri="{9D8B030D-6E8A-4147-A177-3AD203B41FA5}">
                      <a16:colId xmlns:a16="http://schemas.microsoft.com/office/drawing/2014/main" val="23415933"/>
                    </a:ext>
                  </a:extLst>
                </a:gridCol>
              </a:tblGrid>
              <a:tr h="221176">
                <a:tc>
                  <a:txBody>
                    <a:bodyPr/>
                    <a:lstStyle/>
                    <a:p>
                      <a:pPr algn="ctr" fontAlgn="b"/>
                      <a:r>
                        <a:rPr lang="en-NZ" sz="1100" b="1" u="none" strike="noStrike">
                          <a:effectLst/>
                        </a:rPr>
                        <a:t>08:32:13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1645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9002167"/>
                  </a:ext>
                </a:extLst>
              </a:tr>
              <a:tr h="221176">
                <a:tc>
                  <a:txBody>
                    <a:bodyPr/>
                    <a:lstStyle/>
                    <a:p>
                      <a:pPr algn="ctr" fontAlgn="b"/>
                      <a:r>
                        <a:rPr lang="en-NZ" sz="1100" b="1" u="none" strike="noStrike">
                          <a:effectLst/>
                        </a:rPr>
                        <a:t>08:32:55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1110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6833236"/>
                  </a:ext>
                </a:extLst>
              </a:tr>
              <a:tr h="221176">
                <a:tc>
                  <a:txBody>
                    <a:bodyPr/>
                    <a:lstStyle/>
                    <a:p>
                      <a:pPr algn="ctr" fontAlgn="b"/>
                      <a:r>
                        <a:rPr lang="en-NZ" sz="1100" b="1" u="none" strike="noStrike">
                          <a:effectLst/>
                        </a:rPr>
                        <a:t>08:33:15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555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2848850"/>
                  </a:ext>
                </a:extLst>
              </a:tr>
              <a:tr h="221176">
                <a:tc>
                  <a:txBody>
                    <a:bodyPr/>
                    <a:lstStyle/>
                    <a:p>
                      <a:pPr algn="ctr" fontAlgn="b"/>
                      <a:r>
                        <a:rPr lang="en-NZ" sz="1100" b="1" u="none" strike="noStrike">
                          <a:effectLst/>
                        </a:rPr>
                        <a:t>08:33:46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519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0127472"/>
                  </a:ext>
                </a:extLst>
              </a:tr>
              <a:tr h="221176">
                <a:tc>
                  <a:txBody>
                    <a:bodyPr/>
                    <a:lstStyle/>
                    <a:p>
                      <a:pPr algn="ctr" fontAlgn="b"/>
                      <a:r>
                        <a:rPr lang="en-NZ" sz="1100" b="1" u="none" strike="noStrike">
                          <a:effectLst/>
                        </a:rPr>
                        <a:t>08:34:17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97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3679350"/>
                  </a:ext>
                </a:extLst>
              </a:tr>
              <a:tr h="221176">
                <a:tc>
                  <a:txBody>
                    <a:bodyPr/>
                    <a:lstStyle/>
                    <a:p>
                      <a:pPr algn="ctr" fontAlgn="b"/>
                      <a:r>
                        <a:rPr lang="en-NZ" sz="1100" b="1" u="none" strike="noStrike">
                          <a:effectLst/>
                        </a:rPr>
                        <a:t>08:34:53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77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6089205"/>
                  </a:ext>
                </a:extLst>
              </a:tr>
              <a:tr h="221176">
                <a:tc>
                  <a:txBody>
                    <a:bodyPr/>
                    <a:lstStyle/>
                    <a:p>
                      <a:pPr algn="ctr" fontAlgn="b"/>
                      <a:r>
                        <a:rPr lang="en-NZ" sz="1100" b="1" u="none" strike="noStrike">
                          <a:effectLst/>
                        </a:rPr>
                        <a:t>09:14:16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1057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413635"/>
                  </a:ext>
                </a:extLst>
              </a:tr>
              <a:tr h="221176">
                <a:tc>
                  <a:txBody>
                    <a:bodyPr/>
                    <a:lstStyle/>
                    <a:p>
                      <a:pPr algn="ctr" fontAlgn="b"/>
                      <a:r>
                        <a:rPr lang="en-NZ" sz="1100" b="1" u="none" strike="noStrike">
                          <a:effectLst/>
                        </a:rPr>
                        <a:t>09:17:28</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673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6671841"/>
                  </a:ext>
                </a:extLst>
              </a:tr>
              <a:tr h="221176">
                <a:tc>
                  <a:txBody>
                    <a:bodyPr/>
                    <a:lstStyle/>
                    <a:p>
                      <a:pPr algn="ctr" fontAlgn="b"/>
                      <a:r>
                        <a:rPr lang="en-NZ" sz="1100" b="1" u="none" strike="noStrike">
                          <a:effectLst/>
                        </a:rPr>
                        <a:t>09:21:44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437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94789"/>
                  </a:ext>
                </a:extLst>
              </a:tr>
              <a:tr h="221176">
                <a:tc>
                  <a:txBody>
                    <a:bodyPr/>
                    <a:lstStyle/>
                    <a:p>
                      <a:pPr algn="ctr" fontAlgn="b"/>
                      <a:r>
                        <a:rPr lang="en-NZ" sz="1100" b="1" u="none" strike="noStrike">
                          <a:effectLst/>
                        </a:rPr>
                        <a:t>09:24:07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496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4406381"/>
                  </a:ext>
                </a:extLst>
              </a:tr>
              <a:tr h="221176">
                <a:tc>
                  <a:txBody>
                    <a:bodyPr/>
                    <a:lstStyle/>
                    <a:p>
                      <a:pPr algn="ctr" fontAlgn="b"/>
                      <a:r>
                        <a:rPr lang="en-NZ" sz="1100" b="1" u="none" strike="noStrike">
                          <a:effectLst/>
                        </a:rPr>
                        <a:t>09:28:40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193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877035"/>
                  </a:ext>
                </a:extLst>
              </a:tr>
              <a:tr h="221176">
                <a:tc>
                  <a:txBody>
                    <a:bodyPr/>
                    <a:lstStyle/>
                    <a:p>
                      <a:pPr algn="ctr" fontAlgn="b"/>
                      <a:r>
                        <a:rPr lang="en-NZ" sz="1100" b="1" u="none" strike="noStrike">
                          <a:effectLst/>
                        </a:rPr>
                        <a:t>10:00:33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1530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6810537"/>
                  </a:ext>
                </a:extLst>
              </a:tr>
              <a:tr h="221176">
                <a:tc>
                  <a:txBody>
                    <a:bodyPr/>
                    <a:lstStyle/>
                    <a:p>
                      <a:pPr algn="ctr" fontAlgn="b"/>
                      <a:r>
                        <a:rPr lang="en-NZ" sz="1100" b="1" u="none" strike="noStrike">
                          <a:effectLst/>
                        </a:rPr>
                        <a:t>10:02:09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1377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8662799"/>
                  </a:ext>
                </a:extLst>
              </a:tr>
              <a:tr h="221176">
                <a:tc>
                  <a:txBody>
                    <a:bodyPr/>
                    <a:lstStyle/>
                    <a:p>
                      <a:pPr algn="ctr" fontAlgn="b"/>
                      <a:r>
                        <a:rPr lang="en-NZ" sz="1100" b="1" u="none" strike="noStrike">
                          <a:effectLst/>
                        </a:rPr>
                        <a:t>10:02:55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1409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0160242"/>
                  </a:ext>
                </a:extLst>
              </a:tr>
              <a:tr h="221176">
                <a:tc>
                  <a:txBody>
                    <a:bodyPr/>
                    <a:lstStyle/>
                    <a:p>
                      <a:pPr algn="ctr" fontAlgn="b"/>
                      <a:r>
                        <a:rPr lang="en-NZ" sz="1100" b="1" u="none" strike="noStrike">
                          <a:effectLst/>
                        </a:rPr>
                        <a:t>10:08:33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1432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4097296"/>
                  </a:ext>
                </a:extLst>
              </a:tr>
              <a:tr h="221176">
                <a:tc>
                  <a:txBody>
                    <a:bodyPr/>
                    <a:lstStyle/>
                    <a:p>
                      <a:pPr algn="ctr" fontAlgn="b"/>
                      <a:r>
                        <a:rPr lang="en-NZ" sz="1100" b="1" u="none" strike="noStrike">
                          <a:effectLst/>
                        </a:rPr>
                        <a:t>10:09:15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899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257549"/>
                  </a:ext>
                </a:extLst>
              </a:tr>
              <a:tr h="221176">
                <a:tc>
                  <a:txBody>
                    <a:bodyPr/>
                    <a:lstStyle/>
                    <a:p>
                      <a:pPr algn="ctr" fontAlgn="b"/>
                      <a:r>
                        <a:rPr lang="en-NZ" sz="1100" b="1" u="none" strike="noStrike">
                          <a:effectLst/>
                        </a:rPr>
                        <a:t>10:11:23</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450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6798821"/>
                  </a:ext>
                </a:extLst>
              </a:tr>
              <a:tr h="221176">
                <a:tc>
                  <a:txBody>
                    <a:bodyPr/>
                    <a:lstStyle/>
                    <a:p>
                      <a:pPr algn="ctr" fontAlgn="b"/>
                      <a:r>
                        <a:rPr lang="en-NZ" sz="1100" b="1" u="none" strike="noStrike">
                          <a:effectLst/>
                        </a:rPr>
                        <a:t>10:11:52</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446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714574"/>
                  </a:ext>
                </a:extLst>
              </a:tr>
              <a:tr h="221176">
                <a:tc>
                  <a:txBody>
                    <a:bodyPr/>
                    <a:lstStyle/>
                    <a:p>
                      <a:pPr algn="ctr" fontAlgn="b"/>
                      <a:r>
                        <a:rPr lang="en-NZ" sz="1100" b="1" u="none" strike="noStrike">
                          <a:effectLst/>
                        </a:rPr>
                        <a:t>10:16:25</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176</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2087"/>
                  </a:ext>
                </a:extLst>
              </a:tr>
              <a:tr h="221176">
                <a:tc>
                  <a:txBody>
                    <a:bodyPr/>
                    <a:lstStyle/>
                    <a:p>
                      <a:pPr algn="ctr" fontAlgn="b"/>
                      <a:r>
                        <a:rPr lang="en-NZ" sz="1100" b="1" u="none" strike="noStrike">
                          <a:effectLst/>
                        </a:rPr>
                        <a:t>10:26:09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184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7183329"/>
                  </a:ext>
                </a:extLst>
              </a:tr>
              <a:tr h="221176">
                <a:tc>
                  <a:txBody>
                    <a:bodyPr/>
                    <a:lstStyle/>
                    <a:p>
                      <a:pPr algn="ctr" fontAlgn="b"/>
                      <a:r>
                        <a:rPr lang="en-NZ" sz="1100" b="1" u="none" strike="noStrike">
                          <a:effectLst/>
                        </a:rPr>
                        <a:t>10:46:20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819</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200156"/>
                  </a:ext>
                </a:extLst>
              </a:tr>
              <a:tr h="221176">
                <a:tc>
                  <a:txBody>
                    <a:bodyPr/>
                    <a:lstStyle/>
                    <a:p>
                      <a:pPr algn="ctr" fontAlgn="b"/>
                      <a:r>
                        <a:rPr lang="en-NZ" sz="1100" b="1" u="none" strike="noStrike">
                          <a:effectLst/>
                        </a:rPr>
                        <a:t>10:49:30</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434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HF </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0927261"/>
                  </a:ext>
                </a:extLst>
              </a:tr>
              <a:tr h="221176">
                <a:tc>
                  <a:txBody>
                    <a:bodyPr/>
                    <a:lstStyle/>
                    <a:p>
                      <a:pPr algn="ctr" fontAlgn="b"/>
                      <a:r>
                        <a:rPr lang="en-NZ" sz="1100" b="1" u="none" strike="noStrike">
                          <a:effectLst/>
                        </a:rPr>
                        <a:t>10:54:27</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a:effectLst/>
                        </a:rPr>
                        <a:t>154</a:t>
                      </a:r>
                      <a:endParaRPr lang="en-NZ"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1100" b="1" u="none" strike="noStrike" dirty="0">
                          <a:effectLst/>
                        </a:rPr>
                        <a:t>HF </a:t>
                      </a:r>
                      <a:endParaRPr lang="en-NZ"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4651481"/>
                  </a:ext>
                </a:extLst>
              </a:tr>
            </a:tbl>
          </a:graphicData>
        </a:graphic>
      </p:graphicFrame>
    </p:spTree>
    <p:extLst>
      <p:ext uri="{BB962C8B-B14F-4D97-AF65-F5344CB8AC3E}">
        <p14:creationId xmlns:p14="http://schemas.microsoft.com/office/powerpoint/2010/main" val="345247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p:cNvPicPr>
            <a:picLocks noChangeAspect="1"/>
          </p:cNvPicPr>
          <p:nvPr/>
        </p:nvPicPr>
        <p:blipFill>
          <a:blip r:embed="rId2">
            <a:extLst>
              <a:ext uri="{28A0092B-C50C-407E-A947-70E740481C1C}">
                <a14:useLocalDpi xmlns:a14="http://schemas.microsoft.com/office/drawing/2010/main" val="0"/>
              </a:ext>
            </a:extLst>
          </a:blip>
          <a:srcRect t="2072" b="2072"/>
          <a:stretch>
            <a:fillRect/>
          </a:stretch>
        </p:blipFill>
        <p:spPr>
          <a:xfrm>
            <a:off x="0" y="-37404"/>
            <a:ext cx="9144000" cy="6181200"/>
          </a:xfrm>
          <a:prstGeom prst="rect">
            <a:avLst/>
          </a:prstGeom>
          <a:noFill/>
        </p:spPr>
      </p:pic>
      <p:sp>
        <p:nvSpPr>
          <p:cNvPr id="3" name="Slide Number Placeholder 2"/>
          <p:cNvSpPr>
            <a:spLocks noGrp="1"/>
          </p:cNvSpPr>
          <p:nvPr>
            <p:ph type="sldNum" sz="quarter" idx="12"/>
          </p:nvPr>
        </p:nvSpPr>
        <p:spPr/>
        <p:txBody>
          <a:bodyPr/>
          <a:lstStyle/>
          <a:p>
            <a:fld id="{8E358689-BA0A-49A1-8A48-F71B8AB2D529}" type="slidenum">
              <a:rPr lang="en-NZ" smtClean="0"/>
              <a:t>19</a:t>
            </a:fld>
            <a:endParaRPr lang="en-NZ" dirty="0"/>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|ISPACG FIT 25  2018</a:t>
            </a:r>
          </a:p>
        </p:txBody>
      </p:sp>
      <p:sp>
        <p:nvSpPr>
          <p:cNvPr id="5" name="Title 4"/>
          <p:cNvSpPr>
            <a:spLocks noGrp="1"/>
          </p:cNvSpPr>
          <p:nvPr>
            <p:ph type="ctrTitle"/>
          </p:nvPr>
        </p:nvSpPr>
        <p:spPr>
          <a:xfrm>
            <a:off x="359532" y="980713"/>
            <a:ext cx="8424936" cy="1368152"/>
          </a:xfrm>
        </p:spPr>
        <p:txBody>
          <a:bodyPr/>
          <a:lstStyle/>
          <a:p>
            <a:r>
              <a:rPr lang="en-NZ" dirty="0"/>
              <a:t>Thank you</a:t>
            </a:r>
          </a:p>
        </p:txBody>
      </p:sp>
      <p:pic>
        <p:nvPicPr>
          <p:cNvPr id="9"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5260" y="115888"/>
            <a:ext cx="8561540" cy="658843"/>
          </a:xfrm>
        </p:spPr>
        <p:txBody>
          <a:bodyPr>
            <a:normAutofit/>
          </a:bodyPr>
          <a:lstStyle/>
          <a:p>
            <a:r>
              <a:rPr lang="en-US" sz="2400" dirty="0"/>
              <a:t>NZZO Feedback - Overview</a:t>
            </a:r>
            <a:endParaRPr lang="en-NZ" sz="2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08800"/>
            <a:ext cx="9144000" cy="5047536"/>
          </a:xfrm>
          <a:prstGeom prst="rect">
            <a:avLst/>
          </a:prstGeom>
          <a:noFill/>
        </p:spPr>
        <p:txBody>
          <a:bodyPr wrap="square" rtlCol="0">
            <a:spAutoFit/>
          </a:bodyPr>
          <a:lstStyle/>
          <a:p>
            <a:pPr marL="285750" indent="-285750">
              <a:buFont typeface="Arial" panose="020B0604020202020204" pitchFamily="34" charset="0"/>
              <a:buChar char="•"/>
            </a:pPr>
            <a:r>
              <a:rPr lang="en-NZ" b="1" dirty="0"/>
              <a:t>Performance:</a:t>
            </a:r>
          </a:p>
          <a:p>
            <a:pPr marL="742950" lvl="1" indent="-285750">
              <a:buFont typeface="Courier New" panose="02070309020205020404" pitchFamily="49" charset="0"/>
              <a:buChar char="o"/>
            </a:pPr>
            <a:r>
              <a:rPr lang="en-NZ" b="1" dirty="0"/>
              <a:t>Overall performance observed against both RSP180 and RCP240 specifications is acceptable.</a:t>
            </a:r>
          </a:p>
          <a:p>
            <a:pPr marL="742950" lvl="1" indent="-285750">
              <a:buFont typeface="Courier New" panose="02070309020205020404" pitchFamily="49" charset="0"/>
              <a:buChar char="o"/>
            </a:pPr>
            <a:r>
              <a:rPr lang="en-NZ" b="1" dirty="0"/>
              <a:t>A small number of PR have been raised against aircraft not meeting PBCS specifications </a:t>
            </a:r>
          </a:p>
          <a:p>
            <a:pPr marL="742950" lvl="1" indent="-285750">
              <a:buFont typeface="Courier New" panose="02070309020205020404" pitchFamily="49" charset="0"/>
              <a:buChar char="o"/>
            </a:pPr>
            <a:r>
              <a:rPr lang="en-NZ" b="1" dirty="0"/>
              <a:t>Availability affected by the number of outages in 2017/18. </a:t>
            </a:r>
          </a:p>
          <a:p>
            <a:pPr marL="742950" lvl="1" indent="-285750">
              <a:buFont typeface="Courier New" panose="02070309020205020404" pitchFamily="49" charset="0"/>
              <a:buChar char="o"/>
            </a:pPr>
            <a:r>
              <a:rPr lang="en-NZ" b="1" dirty="0"/>
              <a:t>Work is needed to improve assessment of availability from an operational perspective</a:t>
            </a:r>
          </a:p>
          <a:p>
            <a:pPr marL="742950" lvl="1" indent="-285750">
              <a:buFont typeface="Courier New" panose="02070309020205020404" pitchFamily="49" charset="0"/>
              <a:buChar char="o"/>
            </a:pPr>
            <a:endParaRPr lang="en-NZ" b="1" dirty="0"/>
          </a:p>
          <a:p>
            <a:pPr marL="285750" indent="-285750">
              <a:buFont typeface="Arial" panose="020B0604020202020204" pitchFamily="34" charset="0"/>
              <a:buChar char="•"/>
            </a:pPr>
            <a:r>
              <a:rPr lang="en-NZ" b="1" dirty="0"/>
              <a:t>HFDL </a:t>
            </a:r>
          </a:p>
          <a:p>
            <a:pPr marL="742950" lvl="1" indent="-285750">
              <a:buFont typeface="Arial" panose="020B0604020202020204" pitchFamily="34" charset="0"/>
              <a:buChar char="•"/>
            </a:pPr>
            <a:r>
              <a:rPr lang="en-NZ" b="1" dirty="0"/>
              <a:t>Concerns over poor performance when used as sole means may be mitigated by PBCS.</a:t>
            </a:r>
          </a:p>
          <a:p>
            <a:pPr marL="742950" lvl="1" indent="-285750">
              <a:buFont typeface="Arial" panose="020B0604020202020204" pitchFamily="34" charset="0"/>
              <a:buChar char="•"/>
            </a:pPr>
            <a:r>
              <a:rPr lang="en-NZ" b="1" dirty="0"/>
              <a:t>HFDL does not meet RCP240/RSP180 when sole means</a:t>
            </a:r>
          </a:p>
          <a:p>
            <a:pPr marL="285750" indent="-285750">
              <a:buFont typeface="Arial" panose="020B0604020202020204" pitchFamily="34" charset="0"/>
              <a:buChar char="•"/>
            </a:pPr>
            <a:endParaRPr lang="en-NZ" sz="800" b="1" dirty="0"/>
          </a:p>
          <a:p>
            <a:pPr marL="285750" indent="-285750">
              <a:buFont typeface="Arial" panose="020B0604020202020204" pitchFamily="34" charset="0"/>
              <a:buChar char="•"/>
            </a:pPr>
            <a:r>
              <a:rPr lang="en-NZ" b="1" dirty="0"/>
              <a:t>Iridium</a:t>
            </a:r>
          </a:p>
          <a:p>
            <a:pPr marL="742950" lvl="1" indent="-285750">
              <a:buFont typeface="Courier New" panose="02070309020205020404" pitchFamily="49" charset="0"/>
              <a:buChar char="o"/>
            </a:pPr>
            <a:r>
              <a:rPr lang="en-NZ" b="1" dirty="0"/>
              <a:t>Makes up &lt; 1% of traffic observed.</a:t>
            </a:r>
          </a:p>
          <a:p>
            <a:pPr marL="742950" lvl="1" indent="-285750">
              <a:buFont typeface="Courier New" panose="02070309020205020404" pitchFamily="49" charset="0"/>
              <a:buChar char="o"/>
            </a:pPr>
            <a:r>
              <a:rPr lang="en-NZ" b="1" dirty="0"/>
              <a:t>Performance is poor and does not meet RSP180</a:t>
            </a:r>
          </a:p>
          <a:p>
            <a:pPr marL="285750" indent="-285750">
              <a:buFont typeface="Arial" panose="020B0604020202020204" pitchFamily="34" charset="0"/>
              <a:buChar char="•"/>
            </a:pPr>
            <a:endParaRPr lang="en-NZ" sz="800" b="1" dirty="0"/>
          </a:p>
          <a:p>
            <a:pPr marL="285750" indent="-285750">
              <a:buFont typeface="Arial" panose="020B0604020202020204" pitchFamily="34" charset="0"/>
              <a:buChar char="•"/>
            </a:pPr>
            <a:r>
              <a:rPr lang="en-NZ" b="1" dirty="0"/>
              <a:t>PBCS monitoring in NZZO in 2017</a:t>
            </a:r>
          </a:p>
          <a:p>
            <a:pPr marL="742950" lvl="1" indent="-285750">
              <a:buFont typeface="Courier New" panose="02070309020205020404" pitchFamily="49" charset="0"/>
              <a:buChar char="o"/>
            </a:pPr>
            <a:r>
              <a:rPr lang="en-NZ" b="1" dirty="0"/>
              <a:t>On-line analysis tool simplifies processing using less resource. </a:t>
            </a:r>
          </a:p>
          <a:p>
            <a:pPr marL="742950" lvl="1" indent="-285750">
              <a:buFont typeface="Courier New" panose="02070309020205020404" pitchFamily="49" charset="0"/>
              <a:buChar char="o"/>
            </a:pPr>
            <a:r>
              <a:rPr lang="en-NZ" b="1" dirty="0"/>
              <a:t>Recommend FIT agree on standardised reporting templates for ISPACG FIT and regional use.</a:t>
            </a:r>
          </a:p>
        </p:txBody>
      </p:sp>
    </p:spTree>
    <p:extLst>
      <p:ext uri="{BB962C8B-B14F-4D97-AF65-F5344CB8AC3E}">
        <p14:creationId xmlns:p14="http://schemas.microsoft.com/office/powerpoint/2010/main" val="215035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6250"/>
            <a:ext cx="9144000" cy="3385542"/>
          </a:xfrm>
          <a:prstGeom prst="rect">
            <a:avLst/>
          </a:prstGeom>
          <a:noFill/>
        </p:spPr>
        <p:txBody>
          <a:bodyPr wrap="square" rtlCol="0">
            <a:spAutoFit/>
          </a:bodyPr>
          <a:lstStyle/>
          <a:p>
            <a:pPr marL="742950" lvl="1" indent="-285750">
              <a:buFont typeface="Courier New" panose="02070309020205020404" pitchFamily="49" charset="0"/>
              <a:buChar char="o"/>
            </a:pPr>
            <a:endParaRPr lang="en-NZ" sz="800" b="1" dirty="0"/>
          </a:p>
          <a:p>
            <a:pPr marL="285750" indent="-285750">
              <a:buFont typeface="Arial" panose="020B0604020202020204" pitchFamily="34" charset="0"/>
              <a:buChar char="•"/>
            </a:pPr>
            <a:r>
              <a:rPr lang="en-NZ" b="1" dirty="0"/>
              <a:t>PBCS Implementation</a:t>
            </a:r>
          </a:p>
          <a:p>
            <a:pPr marL="742950" lvl="1" indent="-285750">
              <a:buFont typeface="Courier New" panose="02070309020205020404" pitchFamily="49" charset="0"/>
              <a:buChar char="o"/>
            </a:pPr>
            <a:r>
              <a:rPr lang="en-NZ" b="1" dirty="0"/>
              <a:t>Implemented 29 March 2018.</a:t>
            </a:r>
          </a:p>
          <a:p>
            <a:pPr marL="742950" lvl="1" indent="-285750">
              <a:buFont typeface="Courier New" panose="02070309020205020404" pitchFamily="49" charset="0"/>
              <a:buChar char="o"/>
            </a:pPr>
            <a:r>
              <a:rPr lang="en-NZ" b="1" dirty="0"/>
              <a:t>52% of FANS1A traffic in NZZO are indicating PBCS status. This percentage is based on an analysis of the number of ADS-C reports received, with ANZ aircraft making up 31% of this traffic. Currently, missing in action are the Australian carriers (12%), LAN (4.5%), SIA (2.5%), CPA (2%), THA (1%), and MAS (1%).</a:t>
            </a:r>
          </a:p>
          <a:p>
            <a:pPr marL="742950" lvl="1" indent="-285750">
              <a:buFont typeface="Courier New" panose="02070309020205020404" pitchFamily="49" charset="0"/>
              <a:buChar char="o"/>
            </a:pPr>
            <a:r>
              <a:rPr lang="en-NZ" b="1" dirty="0"/>
              <a:t>No significant issues since cutover. Controllers</a:t>
            </a:r>
          </a:p>
          <a:p>
            <a:pPr lvl="1"/>
            <a:r>
              <a:rPr lang="en-NZ" b="1" dirty="0"/>
              <a:t>      are handling mixed mode operations well.</a:t>
            </a:r>
          </a:p>
          <a:p>
            <a:pPr marL="742950" lvl="1" indent="-285750">
              <a:buFont typeface="Courier New" panose="02070309020205020404" pitchFamily="49" charset="0"/>
              <a:buChar char="o"/>
            </a:pPr>
            <a:r>
              <a:rPr lang="en-NZ" b="1" dirty="0"/>
              <a:t>Airline filing PBCS on 5 April were:</a:t>
            </a:r>
          </a:p>
          <a:p>
            <a:pPr marL="742950" lvl="1" indent="-285750">
              <a:buFont typeface="Courier New" panose="02070309020205020404" pitchFamily="49" charset="0"/>
              <a:buChar char="o"/>
            </a:pPr>
            <a:endParaRPr lang="en-NZ" b="1" dirty="0"/>
          </a:p>
          <a:p>
            <a:pPr marL="285750" indent="-285750">
              <a:buFont typeface="Arial" panose="020B0604020202020204" pitchFamily="34" charset="0"/>
              <a:buChar char="•"/>
            </a:pPr>
            <a:endParaRPr lang="en-NZ" sz="800" b="1" dirty="0"/>
          </a:p>
          <a:p>
            <a:endParaRPr lang="en-US" b="1" dirty="0"/>
          </a:p>
        </p:txBody>
      </p:sp>
      <p:sp>
        <p:nvSpPr>
          <p:cNvPr id="8" name="Rectangle 2"/>
          <p:cNvSpPr>
            <a:spLocks noGrp="1" noChangeArrowheads="1"/>
          </p:cNvSpPr>
          <p:nvPr>
            <p:ph type="title"/>
          </p:nvPr>
        </p:nvSpPr>
        <p:spPr>
          <a:xfrm>
            <a:off x="457200" y="115888"/>
            <a:ext cx="8229600" cy="535465"/>
          </a:xfrm>
        </p:spPr>
        <p:txBody>
          <a:bodyPr>
            <a:normAutofit/>
          </a:bodyPr>
          <a:lstStyle/>
          <a:p>
            <a:r>
              <a:rPr lang="en-US" sz="2400" dirty="0"/>
              <a:t>NZZO Feedback</a:t>
            </a:r>
            <a:endParaRPr lang="en-NZ" sz="2400" dirty="0"/>
          </a:p>
        </p:txBody>
      </p:sp>
      <p:graphicFrame>
        <p:nvGraphicFramePr>
          <p:cNvPr id="3" name="Table 2"/>
          <p:cNvGraphicFramePr>
            <a:graphicFrameLocks noGrp="1"/>
          </p:cNvGraphicFramePr>
          <p:nvPr>
            <p:extLst>
              <p:ext uri="{D42A27DB-BD31-4B8C-83A1-F6EECF244321}">
                <p14:modId xmlns:p14="http://schemas.microsoft.com/office/powerpoint/2010/main" val="1018607210"/>
              </p:ext>
            </p:extLst>
          </p:nvPr>
        </p:nvGraphicFramePr>
        <p:xfrm>
          <a:off x="5624186" y="2315727"/>
          <a:ext cx="2597639" cy="3721822"/>
        </p:xfrm>
        <a:graphic>
          <a:graphicData uri="http://schemas.openxmlformats.org/drawingml/2006/table">
            <a:tbl>
              <a:tblPr firstRow="1" firstCol="1" bandRow="1">
                <a:tableStyleId>{5C22544A-7EE6-4342-B048-85BDC9FD1C3A}</a:tableStyleId>
              </a:tblPr>
              <a:tblGrid>
                <a:gridCol w="1600145">
                  <a:extLst>
                    <a:ext uri="{9D8B030D-6E8A-4147-A177-3AD203B41FA5}">
                      <a16:colId xmlns:a16="http://schemas.microsoft.com/office/drawing/2014/main" val="779943654"/>
                    </a:ext>
                  </a:extLst>
                </a:gridCol>
                <a:gridCol w="997494">
                  <a:extLst>
                    <a:ext uri="{9D8B030D-6E8A-4147-A177-3AD203B41FA5}">
                      <a16:colId xmlns:a16="http://schemas.microsoft.com/office/drawing/2014/main" val="1296332826"/>
                    </a:ext>
                  </a:extLst>
                </a:gridCol>
              </a:tblGrid>
              <a:tr h="286294">
                <a:tc>
                  <a:txBody>
                    <a:bodyPr/>
                    <a:lstStyle/>
                    <a:p>
                      <a:pPr algn="ctr">
                        <a:spcAft>
                          <a:spcPts val="0"/>
                        </a:spcAft>
                      </a:pPr>
                      <a:r>
                        <a:rPr lang="en-NZ" sz="1100" dirty="0">
                          <a:effectLst/>
                        </a:rPr>
                        <a:t>Company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dirty="0">
                          <a:effectLst/>
                        </a:rPr>
                        <a:t>Type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5992145"/>
                  </a:ext>
                </a:extLst>
              </a:tr>
              <a:tr h="286294">
                <a:tc>
                  <a:txBody>
                    <a:bodyPr/>
                    <a:lstStyle/>
                    <a:p>
                      <a:pPr algn="ctr">
                        <a:spcAft>
                          <a:spcPts val="0"/>
                        </a:spcAft>
                      </a:pPr>
                      <a:r>
                        <a:rPr lang="en-NZ" sz="1100">
                          <a:effectLst/>
                        </a:rPr>
                        <a:t>AAL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B789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7954251"/>
                  </a:ext>
                </a:extLst>
              </a:tr>
              <a:tr h="286294">
                <a:tc>
                  <a:txBody>
                    <a:bodyPr/>
                    <a:lstStyle/>
                    <a:p>
                      <a:pPr algn="ctr">
                        <a:spcAft>
                          <a:spcPts val="0"/>
                        </a:spcAft>
                      </a:pPr>
                      <a:r>
                        <a:rPr lang="en-NZ" sz="1100" dirty="0">
                          <a:effectLst/>
                        </a:rPr>
                        <a:t>ANZ</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B772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8789028"/>
                  </a:ext>
                </a:extLst>
              </a:tr>
              <a:tr h="286294">
                <a:tc>
                  <a:txBody>
                    <a:bodyPr/>
                    <a:lstStyle/>
                    <a:p>
                      <a:pPr algn="ctr">
                        <a:spcAft>
                          <a:spcPts val="0"/>
                        </a:spcAft>
                      </a:pPr>
                      <a:r>
                        <a:rPr lang="en-NZ" sz="1100">
                          <a:effectLst/>
                        </a:rPr>
                        <a:t>ANZ</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B77W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766443"/>
                  </a:ext>
                </a:extLst>
              </a:tr>
              <a:tr h="286294">
                <a:tc>
                  <a:txBody>
                    <a:bodyPr/>
                    <a:lstStyle/>
                    <a:p>
                      <a:pPr algn="ctr">
                        <a:spcAft>
                          <a:spcPts val="0"/>
                        </a:spcAft>
                      </a:pPr>
                      <a:r>
                        <a:rPr lang="en-NZ" sz="1100">
                          <a:effectLst/>
                        </a:rPr>
                        <a:t>ANZ</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B789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6397061"/>
                  </a:ext>
                </a:extLst>
              </a:tr>
              <a:tr h="286294">
                <a:tc>
                  <a:txBody>
                    <a:bodyPr/>
                    <a:lstStyle/>
                    <a:p>
                      <a:pPr algn="ctr">
                        <a:spcAft>
                          <a:spcPts val="0"/>
                        </a:spcAft>
                      </a:pPr>
                      <a:r>
                        <a:rPr lang="en-NZ" sz="1100" dirty="0">
                          <a:effectLst/>
                        </a:rPr>
                        <a:t>CES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A332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200005"/>
                  </a:ext>
                </a:extLst>
              </a:tr>
              <a:tr h="286294">
                <a:tc>
                  <a:txBody>
                    <a:bodyPr/>
                    <a:lstStyle/>
                    <a:p>
                      <a:pPr algn="ctr">
                        <a:spcAft>
                          <a:spcPts val="0"/>
                        </a:spcAft>
                      </a:pPr>
                      <a:r>
                        <a:rPr lang="en-NZ" sz="1100" dirty="0">
                          <a:effectLst/>
                        </a:rPr>
                        <a:t>CHH</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A333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0121702"/>
                  </a:ext>
                </a:extLst>
              </a:tr>
              <a:tr h="286294">
                <a:tc>
                  <a:txBody>
                    <a:bodyPr/>
                    <a:lstStyle/>
                    <a:p>
                      <a:pPr algn="ctr">
                        <a:spcAft>
                          <a:spcPts val="0"/>
                        </a:spcAft>
                      </a:pPr>
                      <a:r>
                        <a:rPr lang="en-NZ" sz="1100">
                          <a:effectLst/>
                        </a:rPr>
                        <a:t>DAL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B77L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3391144"/>
                  </a:ext>
                </a:extLst>
              </a:tr>
              <a:tr h="286294">
                <a:tc>
                  <a:txBody>
                    <a:bodyPr/>
                    <a:lstStyle/>
                    <a:p>
                      <a:pPr algn="ctr">
                        <a:spcAft>
                          <a:spcPts val="0"/>
                        </a:spcAft>
                      </a:pPr>
                      <a:r>
                        <a:rPr lang="en-NZ" sz="1100">
                          <a:effectLst/>
                        </a:rPr>
                        <a:t>HAL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A332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71466970"/>
                  </a:ext>
                </a:extLst>
              </a:tr>
              <a:tr h="286294">
                <a:tc>
                  <a:txBody>
                    <a:bodyPr/>
                    <a:lstStyle/>
                    <a:p>
                      <a:pPr algn="ctr">
                        <a:spcAft>
                          <a:spcPts val="0"/>
                        </a:spcAft>
                      </a:pPr>
                      <a:r>
                        <a:rPr lang="en-NZ" sz="1100">
                          <a:effectLst/>
                        </a:rPr>
                        <a:t>KAL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B772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0547206"/>
                  </a:ext>
                </a:extLst>
              </a:tr>
              <a:tr h="286294">
                <a:tc>
                  <a:txBody>
                    <a:bodyPr/>
                    <a:lstStyle/>
                    <a:p>
                      <a:pPr algn="ctr">
                        <a:spcAft>
                          <a:spcPts val="0"/>
                        </a:spcAft>
                      </a:pPr>
                      <a:r>
                        <a:rPr lang="en-NZ" sz="1100">
                          <a:effectLst/>
                        </a:rPr>
                        <a:t>THT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A343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2348892"/>
                  </a:ext>
                </a:extLst>
              </a:tr>
              <a:tr h="286294">
                <a:tc>
                  <a:txBody>
                    <a:bodyPr/>
                    <a:lstStyle/>
                    <a:p>
                      <a:pPr algn="ctr">
                        <a:spcAft>
                          <a:spcPts val="0"/>
                        </a:spcAft>
                      </a:pPr>
                      <a:r>
                        <a:rPr lang="en-NZ" sz="1100">
                          <a:effectLst/>
                        </a:rPr>
                        <a:t>UAE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a:effectLst/>
                        </a:rPr>
                        <a:t>A388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37565048"/>
                  </a:ext>
                </a:extLst>
              </a:tr>
              <a:tr h="286294">
                <a:tc>
                  <a:txBody>
                    <a:bodyPr/>
                    <a:lstStyle/>
                    <a:p>
                      <a:pPr algn="ctr">
                        <a:spcAft>
                          <a:spcPts val="0"/>
                        </a:spcAft>
                      </a:pPr>
                      <a:r>
                        <a:rPr lang="en-NZ" sz="1100">
                          <a:effectLst/>
                        </a:rPr>
                        <a:t>UAL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NZ" sz="1100" dirty="0">
                          <a:effectLst/>
                        </a:rPr>
                        <a:t>B789</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8812040"/>
                  </a:ext>
                </a:extLst>
              </a:tr>
            </a:tbl>
          </a:graphicData>
        </a:graphic>
      </p:graphicFrame>
    </p:spTree>
    <p:extLst>
      <p:ext uri="{BB962C8B-B14F-4D97-AF65-F5344CB8AC3E}">
        <p14:creationId xmlns:p14="http://schemas.microsoft.com/office/powerpoint/2010/main" val="419281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 y="799741"/>
            <a:ext cx="4598906" cy="5365390"/>
          </a:xfrm>
          <a:prstGeom prst="rect">
            <a:avLst/>
          </a:prstGeom>
        </p:spPr>
      </p:pic>
      <p:sp>
        <p:nvSpPr>
          <p:cNvPr id="13" name="TextBox 12"/>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All RGS 2017</a:t>
            </a:r>
            <a:endParaRPr lang="en-NZ" dirty="0">
              <a:solidFill>
                <a:schemeClr val="tx2">
                  <a:lumMod val="60000"/>
                  <a:lumOff val="40000"/>
                </a:schemeClr>
              </a:solidFill>
            </a:endParaRPr>
          </a:p>
        </p:txBody>
      </p:sp>
      <p:sp>
        <p:nvSpPr>
          <p:cNvPr id="2" name="TextBox 1"/>
          <p:cNvSpPr txBox="1"/>
          <p:nvPr/>
        </p:nvSpPr>
        <p:spPr>
          <a:xfrm>
            <a:off x="5098093" y="799741"/>
            <a:ext cx="3682652"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2016 year.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607" y="2104131"/>
            <a:ext cx="2267211" cy="2080353"/>
          </a:xfrm>
          <a:prstGeom prst="rect">
            <a:avLst/>
          </a:prstGeom>
        </p:spPr>
      </p:pic>
    </p:spTree>
    <p:extLst>
      <p:ext uri="{BB962C8B-B14F-4D97-AF65-F5344CB8AC3E}">
        <p14:creationId xmlns:p14="http://schemas.microsoft.com/office/powerpoint/2010/main" val="232797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RGS Type</a:t>
            </a:r>
            <a:endParaRPr lang="en-NZ" dirty="0">
              <a:solidFill>
                <a:schemeClr val="tx2">
                  <a:lumMod val="60000"/>
                  <a:lumOff val="40000"/>
                </a:schemeClr>
              </a:solidFill>
            </a:endParaRPr>
          </a:p>
        </p:txBody>
      </p:sp>
      <p:sp>
        <p:nvSpPr>
          <p:cNvPr id="7" name="TextBox 6"/>
          <p:cNvSpPr txBox="1"/>
          <p:nvPr/>
        </p:nvSpPr>
        <p:spPr>
          <a:xfrm>
            <a:off x="5887233" y="1889505"/>
            <a:ext cx="3682652"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2016 year.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9" y="626753"/>
            <a:ext cx="6033261" cy="5385739"/>
          </a:xfrm>
          <a:prstGeom prst="rect">
            <a:avLst/>
          </a:prstGeom>
        </p:spPr>
      </p:pic>
    </p:spTree>
    <p:extLst>
      <p:ext uri="{BB962C8B-B14F-4D97-AF65-F5344CB8AC3E}">
        <p14:creationId xmlns:p14="http://schemas.microsoft.com/office/powerpoint/2010/main" val="57747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Media Type</a:t>
            </a:r>
            <a:endParaRPr lang="en-NZ" dirty="0">
              <a:solidFill>
                <a:schemeClr val="tx2">
                  <a:lumMod val="60000"/>
                  <a:lumOff val="4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22" y="994954"/>
            <a:ext cx="7366468" cy="17500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22" y="2730811"/>
            <a:ext cx="7366469" cy="1488808"/>
          </a:xfrm>
          <a:prstGeom prst="rect">
            <a:avLst/>
          </a:prstGeom>
        </p:spPr>
      </p:pic>
    </p:spTree>
    <p:extLst>
      <p:ext uri="{BB962C8B-B14F-4D97-AF65-F5344CB8AC3E}">
        <p14:creationId xmlns:p14="http://schemas.microsoft.com/office/powerpoint/2010/main" val="147747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7890"/>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RGS/GES </a:t>
            </a:r>
            <a:r>
              <a:rPr lang="en-NZ" b="1" dirty="0" err="1">
                <a:solidFill>
                  <a:schemeClr val="tx2">
                    <a:lumMod val="60000"/>
                    <a:lumOff val="40000"/>
                  </a:schemeClr>
                </a:solidFill>
              </a:rPr>
              <a:t>Satcom</a:t>
            </a:r>
            <a:endParaRPr lang="en-NZ" dirty="0">
              <a:solidFill>
                <a:schemeClr val="tx2">
                  <a:lumMod val="60000"/>
                  <a:lumOff val="4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444" y="2465194"/>
            <a:ext cx="6194061" cy="5081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445" y="986378"/>
            <a:ext cx="6194061" cy="14788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444" y="2980169"/>
            <a:ext cx="6194061" cy="2915564"/>
          </a:xfrm>
          <a:prstGeom prst="rect">
            <a:avLst/>
          </a:prstGeom>
        </p:spPr>
      </p:pic>
    </p:spTree>
    <p:extLst>
      <p:ext uri="{BB962C8B-B14F-4D97-AF65-F5344CB8AC3E}">
        <p14:creationId xmlns:p14="http://schemas.microsoft.com/office/powerpoint/2010/main" val="339941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74736"/>
            <a:ext cx="7458283" cy="369332"/>
          </a:xfrm>
          <a:prstGeom prst="rect">
            <a:avLst/>
          </a:prstGeom>
          <a:noFill/>
        </p:spPr>
        <p:txBody>
          <a:bodyPr wrap="square" rtlCol="0">
            <a:spAutoFit/>
          </a:bodyPr>
          <a:lstStyle/>
          <a:p>
            <a:r>
              <a:rPr lang="en-NZ" b="1" dirty="0">
                <a:solidFill>
                  <a:schemeClr val="tx2">
                    <a:lumMod val="60000"/>
                    <a:lumOff val="40000"/>
                  </a:schemeClr>
                </a:solidFill>
              </a:rPr>
              <a:t>ADS-C RSP180 – By RGS/GES VDL HFDL</a:t>
            </a:r>
            <a:endParaRPr lang="en-NZ" dirty="0">
              <a:solidFill>
                <a:schemeClr val="tx2">
                  <a:lumMod val="60000"/>
                  <a:lumOff val="4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254" y="1759803"/>
            <a:ext cx="4985222" cy="4089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254" y="569104"/>
            <a:ext cx="4985222" cy="119021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869" y="2169727"/>
            <a:ext cx="4992607" cy="3892871"/>
          </a:xfrm>
          <a:prstGeom prst="rect">
            <a:avLst/>
          </a:prstGeom>
        </p:spPr>
      </p:pic>
    </p:spTree>
    <p:extLst>
      <p:ext uri="{BB962C8B-B14F-4D97-AF65-F5344CB8AC3E}">
        <p14:creationId xmlns:p14="http://schemas.microsoft.com/office/powerpoint/2010/main" val="291987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25 2018</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87890"/>
            <a:ext cx="8612841" cy="369332"/>
          </a:xfrm>
          <a:prstGeom prst="rect">
            <a:avLst/>
          </a:prstGeom>
          <a:noFill/>
        </p:spPr>
        <p:txBody>
          <a:bodyPr wrap="square" rtlCol="0">
            <a:spAutoFit/>
          </a:bodyPr>
          <a:lstStyle/>
          <a:p>
            <a:r>
              <a:rPr lang="en-NZ" b="1" dirty="0">
                <a:solidFill>
                  <a:schemeClr val="tx2">
                    <a:lumMod val="60000"/>
                    <a:lumOff val="40000"/>
                  </a:schemeClr>
                </a:solidFill>
              </a:rPr>
              <a:t>CPDLC RCP240 – Actual Communications Technical Performance  (ACTP) – All RGS</a:t>
            </a:r>
            <a:endParaRPr lang="en-NZ" dirty="0">
              <a:solidFill>
                <a:schemeClr val="tx2">
                  <a:lumMod val="60000"/>
                  <a:lumOff val="40000"/>
                </a:schemeClr>
              </a:solidFill>
            </a:endParaRPr>
          </a:p>
        </p:txBody>
      </p:sp>
      <p:sp>
        <p:nvSpPr>
          <p:cNvPr id="8" name="TextBox 7"/>
          <p:cNvSpPr txBox="1"/>
          <p:nvPr/>
        </p:nvSpPr>
        <p:spPr>
          <a:xfrm>
            <a:off x="6393892" y="583393"/>
            <a:ext cx="2880986" cy="646331"/>
          </a:xfrm>
          <a:prstGeom prst="rect">
            <a:avLst/>
          </a:prstGeom>
          <a:noFill/>
        </p:spPr>
        <p:txBody>
          <a:bodyPr wrap="square" rtlCol="0">
            <a:spAutoFit/>
          </a:bodyPr>
          <a:lstStyle/>
          <a:p>
            <a:pPr marL="285750" indent="-285750">
              <a:buFont typeface="Arial" panose="020B0604020202020204" pitchFamily="34" charset="0"/>
              <a:buChar char="•"/>
            </a:pPr>
            <a:r>
              <a:rPr lang="en-NZ" b="1" dirty="0"/>
              <a:t>No significant change observed from 2016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828629"/>
            <a:ext cx="5800526" cy="52135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648" y="2273509"/>
            <a:ext cx="2242045" cy="1973467"/>
          </a:xfrm>
          <a:prstGeom prst="rect">
            <a:avLst/>
          </a:prstGeom>
        </p:spPr>
      </p:pic>
    </p:spTree>
    <p:extLst>
      <p:ext uri="{BB962C8B-B14F-4D97-AF65-F5344CB8AC3E}">
        <p14:creationId xmlns:p14="http://schemas.microsoft.com/office/powerpoint/2010/main" val="408373296"/>
      </p:ext>
    </p:extLst>
  </p:cSld>
  <p:clrMapOvr>
    <a:masterClrMapping/>
  </p:clrMapOvr>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Document</p:Name>
  <p:Description/>
  <p:Statement/>
  <p:PolicyItems>
    <p:PolicyItem featureId="Microsoft.Office.RecordsManagement.PolicyFeatures.PolicyLabel" staticId="0x010100180DED4753C9F640B45D9FC9FA7E955F002F53D2FE6C6E8D4EBFD0DADFE3A6AB1C|1898547731" UniqueId="ee250f12-d802-4e33-933a-7500ec2982e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properties>
          <segment type="metadata">RecordID</segment>
        </label>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 xsi:nil="true"/>
    <CategoryValue xmlns="312ed41f-7438-4f38-9f1a-c808e7c6ccfd" xsi:nil="true"/>
    <_dlc_DocId xmlns="c60aa1ed-42b8-4b95-92a3-8fd2d9035baa">TDRDSY3RUY6R-13-85</_dlc_DocId>
    <_dlc_DocIdUrl xmlns="c60aa1ed-42b8-4b95-92a3-8fd2d9035baa">
      <Url>http://insites.acnz.airways.co.nz/_layouts/DocIdRedir.aspx?ID=TDRDSY3RUY6R-13-85</Url>
      <Description>TDRDSY3RUY6R-13-85</Description>
    </_dlc_DocIdUrl>
    <DLCPolicyLabelValue xmlns="2ed1ae93-2437-4088-af24-9bc4874dafda">RecordID Placeholder</DLCPolicyLabelVal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80DED4753C9F640B45D9FC9FA7E955F002F53D2FE6C6E8D4EBFD0DADFE3A6AB1C" ma:contentTypeVersion="18" ma:contentTypeDescription="Create a new document." ma:contentTypeScope="" ma:versionID="a937cd6bfc5594fe546e3f13ebe26565">
  <xsd:schema xmlns:xsd="http://www.w3.org/2001/XMLSchema" xmlns:xs="http://www.w3.org/2001/XMLSchema" xmlns:p="http://schemas.microsoft.com/office/2006/metadata/properties" xmlns:ns1="http://schemas.microsoft.com/sharepoint/v3" xmlns:ns2="312ed41f-7438-4f38-9f1a-c808e7c6ccfd" xmlns:ns3="c60aa1ed-42b8-4b95-92a3-8fd2d9035baa" xmlns:ns4="http://schemas.microsoft.com/sharepoint/v4" xmlns:ns5="2ed1ae93-2437-4088-af24-9bc4874dafda" targetNamespace="http://schemas.microsoft.com/office/2006/metadata/properties" ma:root="true" ma:fieldsID="d7834dacd6a3bd560927005edf49dddd" ns1:_="" ns2:_="" ns3:_="" ns4:_="" ns5:_="">
    <xsd:import namespace="http://schemas.microsoft.com/sharepoint/v3"/>
    <xsd:import namespace="312ed41f-7438-4f38-9f1a-c808e7c6ccfd"/>
    <xsd:import namespace="c60aa1ed-42b8-4b95-92a3-8fd2d9035baa"/>
    <xsd:import namespace="http://schemas.microsoft.com/sharepoint/v4"/>
    <xsd:import namespace="2ed1ae93-2437-4088-af24-9bc4874dafda"/>
    <xsd:element name="properties">
      <xsd:complexType>
        <xsd:sequence>
          <xsd:element name="documentManagement">
            <xsd:complexType>
              <xsd:all>
                <xsd:element ref="ns2:FunctionGroup" minOccurs="0"/>
                <xsd:element ref="ns2:Function" minOccurs="0"/>
                <xsd:element ref="ns2:Activity" minOccurs="0"/>
                <xsd:element ref="ns2:Subactivity" minOccurs="0"/>
                <xsd:element ref="ns2:DocumentType" minOccurs="0"/>
                <xsd:element ref="ns2:CategoryValue" minOccurs="0"/>
                <xsd:element ref="ns2:Project" minOccurs="0"/>
                <xsd:element ref="ns2:Case" minOccurs="0"/>
                <xsd:element ref="ns3:_dlc_DocId" minOccurs="0"/>
                <xsd:element ref="ns3:_dlc_DocIdUrl" minOccurs="0"/>
                <xsd:element ref="ns3:_dlc_DocIdPersistId" minOccurs="0"/>
                <xsd:element ref="ns4:IconOverlay" minOccurs="0"/>
                <xsd:element ref="ns5:RecordID"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FunctionGroup" ma:index="8" nillable="true" ma:displayName="Function Group" ma:internalName="FunctionGroup">
      <xsd:simpleType>
        <xsd:restriction base="dms:Text">
          <xsd:maxLength value="255"/>
        </xsd:restriction>
      </xsd:simpleType>
    </xsd:element>
    <xsd:element name="Function" ma:index="9" nillable="true" ma:displayName="Function" ma:internalName="Function">
      <xsd:simpleType>
        <xsd:restriction base="dms:Text">
          <xsd:maxLength value="255"/>
        </xsd:restriction>
      </xsd:simpleType>
    </xsd:element>
    <xsd:element name="Activity" ma:index="10" nillable="true" ma:displayName="Activity" ma:internalName="Activity">
      <xsd:simpleType>
        <xsd:restriction base="dms:Text">
          <xsd:maxLength value="255"/>
        </xsd:restriction>
      </xsd:simpleType>
    </xsd:element>
    <xsd:element name="Subactivity" ma:index="11" nillable="true" ma:displayName="Subactivity" ma:internalName="Subactivity">
      <xsd:simpleType>
        <xsd:restriction base="dms:Text">
          <xsd:maxLength value="255"/>
        </xsd:restriction>
      </xsd:simpleType>
    </xsd:element>
    <xsd:element name="DocumentType" ma:index="12" nillable="true" ma:displayName="Document Type" ma:internalName="DocumentType">
      <xsd:simpleType>
        <xsd:restriction base="dms:Text">
          <xsd:maxLength value="255"/>
        </xsd:restriction>
      </xsd:simpleType>
    </xsd:element>
    <xsd:element name="CategoryValue" ma:index="13" nillable="true" ma:displayName="Category Value" ma:internalName="CategoryValue">
      <xsd:simpleType>
        <xsd:restriction base="dms:Text">
          <xsd:maxLength value="255"/>
        </xsd:restriction>
      </xsd:simpleType>
    </xsd:element>
    <xsd:element name="Project" ma:index="14" nillable="true" ma:displayName="Project" ma:internalName="Project">
      <xsd:simpleType>
        <xsd:restriction base="dms:Text">
          <xsd:maxLength value="255"/>
        </xsd:restriction>
      </xsd:simpleType>
    </xsd:element>
    <xsd:element name="Case" ma:index="15" nillable="true" ma:displayName="Case" ma:internalName="Ca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aa1ed-42b8-4b95-92a3-8fd2d9035ba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ae93-2437-4088-af24-9bc4874dafda" elementFormDefault="qualified">
    <xsd:import namespace="http://schemas.microsoft.com/office/2006/documentManagement/types"/>
    <xsd:import namespace="http://schemas.microsoft.com/office/infopath/2007/PartnerControls"/>
    <xsd:element name="RecordID" ma:index="20" nillable="true" ma:displayName="RecordID" ma:default="RecordID Placeholder" ma:hidden="true" ma:internalName="RecordID">
      <xsd:simpleType>
        <xsd:restriction base="dms:Text">
          <xsd:maxLength value="255"/>
        </xsd:restriction>
      </xsd:simpleType>
    </xsd:element>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Artic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FEB5D2-D7ED-42D6-A792-B98F0BE4E6E0}">
  <ds:schemaRefs>
    <ds:schemaRef ds:uri="office.server.policy"/>
  </ds:schemaRefs>
</ds:datastoreItem>
</file>

<file path=customXml/itemProps2.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3.xml><?xml version="1.0" encoding="utf-8"?>
<ds:datastoreItem xmlns:ds="http://schemas.openxmlformats.org/officeDocument/2006/customXml" ds:itemID="{97A6F222-A6B0-4047-B83E-77802D785B22}">
  <ds:schemaRefs>
    <ds:schemaRef ds:uri="http://purl.org/dc/terms/"/>
    <ds:schemaRef ds:uri="http://schemas.openxmlformats.org/package/2006/metadata/core-properties"/>
    <ds:schemaRef ds:uri="312ed41f-7438-4f38-9f1a-c808e7c6ccf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schemas.microsoft.com/sharepoint/v4"/>
    <ds:schemaRef ds:uri="2ed1ae93-2437-4088-af24-9bc4874dafda"/>
    <ds:schemaRef ds:uri="c60aa1ed-42b8-4b95-92a3-8fd2d9035baa"/>
    <ds:schemaRef ds:uri="http://www.w3.org/XML/1998/namespace"/>
  </ds:schemaRefs>
</ds:datastoreItem>
</file>

<file path=customXml/itemProps4.xml><?xml version="1.0" encoding="utf-8"?>
<ds:datastoreItem xmlns:ds="http://schemas.openxmlformats.org/officeDocument/2006/customXml" ds:itemID="{A8AFAB12-488B-42E9-967E-B7A21D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ed41f-7438-4f38-9f1a-c808e7c6ccfd"/>
    <ds:schemaRef ds:uri="c60aa1ed-42b8-4b95-92a3-8fd2d9035baa"/>
    <ds:schemaRef ds:uri="http://schemas.microsoft.com/sharepoint/v4"/>
    <ds:schemaRef ds:uri="2ed1ae93-2437-4088-af24-9bc4874d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A3F55F3-14F7-401B-A1CE-4CA1414831C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1268</TotalTime>
  <Words>812</Words>
  <Application>Microsoft Office PowerPoint</Application>
  <PresentationFormat>On-screen Show (4:3)</PresentationFormat>
  <Paragraphs>308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Courier New</vt:lpstr>
      <vt:lpstr>Airways_PPT_template</vt:lpstr>
      <vt:lpstr>Agenda Item #2 NZZO Briefing</vt:lpstr>
      <vt:lpstr>NZZO Feedback - Overview</vt:lpstr>
      <vt:lpstr>NZZO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Iridium Performance</vt:lpstr>
      <vt:lpstr>PowerPoint Presentation</vt:lpstr>
      <vt:lpstr>HFDL Performance</vt:lpstr>
      <vt:lpstr>PowerPoint Presentation</vt:lpstr>
      <vt:lpstr>PowerPoint Presentation</vt:lpstr>
      <vt:lpstr>PowerPoint Presentation</vt:lpstr>
      <vt:lpstr>Thank you</vt:lpstr>
    </vt:vector>
  </TitlesOfParts>
  <Company>Airways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Radford, Paul</dc:creator>
  <cp:lastModifiedBy>Backscheider, Richard A (FAA)</cp:lastModifiedBy>
  <cp:revision>100</cp:revision>
  <dcterms:created xsi:type="dcterms:W3CDTF">2013-06-21T21:52:43Z</dcterms:created>
  <dcterms:modified xsi:type="dcterms:W3CDTF">2025-07-02T12:22:27Z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0x010100180DED4753C9F640B45D9FC9FA7E955F002F53D2FE6C6E8D4EBFD0DADFE3A6AB1C</vt:lpwstr>
  </property>
  <property fmtid="{D5CDD505-2E9C-101B-9397-08002B2CF9AE}" pid="3" name="_dlc_DocIdItemGuid">
    <vt:lpwstr>17d0431a-94f0-4f75-9e03-79d1e501600f</vt:lpwstr>
  </property>
</Properties>
</file>