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6"/>
  </p:sldMasterIdLst>
  <p:notesMasterIdLst>
    <p:notesMasterId r:id="rId26"/>
  </p:notesMasterIdLst>
  <p:handoutMasterIdLst>
    <p:handoutMasterId r:id="rId27"/>
  </p:handoutMasterIdLst>
  <p:sldIdLst>
    <p:sldId id="257" r:id="rId7"/>
    <p:sldId id="320" r:id="rId8"/>
    <p:sldId id="321" r:id="rId9"/>
    <p:sldId id="314" r:id="rId10"/>
    <p:sldId id="282" r:id="rId11"/>
    <p:sldId id="310" r:id="rId12"/>
    <p:sldId id="311" r:id="rId13"/>
    <p:sldId id="323" r:id="rId14"/>
    <p:sldId id="286" r:id="rId15"/>
    <p:sldId id="287" r:id="rId16"/>
    <p:sldId id="318" r:id="rId17"/>
    <p:sldId id="319" r:id="rId18"/>
    <p:sldId id="303" r:id="rId19"/>
    <p:sldId id="289" r:id="rId20"/>
    <p:sldId id="304" r:id="rId21"/>
    <p:sldId id="305" r:id="rId22"/>
    <p:sldId id="315" r:id="rId23"/>
    <p:sldId id="322" r:id="rId24"/>
    <p:sldId id="316"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7" d="100"/>
          <a:sy n="47" d="100"/>
        </p:scale>
        <p:origin x="1474" y="53"/>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3" d="100"/>
          <a:sy n="83" d="100"/>
        </p:scale>
        <p:origin x="-199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20EF44B-6BED-4862-A437-E32FD1F55C94}" type="datetimeFigureOut">
              <a:rPr lang="en-NZ" smtClean="0"/>
              <a:t>2/07/2025</a:t>
            </a:fld>
            <a:endParaRPr lang="en-NZ"/>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3BB37D-7BDB-4FD1-8663-13EAF7B40B25}" type="slidenum">
              <a:rPr lang="en-NZ" smtClean="0"/>
              <a:t>‹#›</a:t>
            </a:fld>
            <a:endParaRPr lang="en-NZ"/>
          </a:p>
        </p:txBody>
      </p:sp>
    </p:spTree>
    <p:extLst>
      <p:ext uri="{BB962C8B-B14F-4D97-AF65-F5344CB8AC3E}">
        <p14:creationId xmlns:p14="http://schemas.microsoft.com/office/powerpoint/2010/main" val="1550546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069AAC-CE39-4781-BFB3-10038065ABF1}" type="datetimeFigureOut">
              <a:rPr lang="en-NZ" smtClean="0"/>
              <a:t>2/07/2025</a:t>
            </a:fld>
            <a:endParaRPr lang="en-NZ"/>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1B3A7D-31EA-49E2-9D53-6CDD2058D10D}" type="slidenum">
              <a:rPr lang="en-NZ" smtClean="0"/>
              <a:t>‹#›</a:t>
            </a:fld>
            <a:endParaRPr lang="en-NZ"/>
          </a:p>
        </p:txBody>
      </p:sp>
    </p:spTree>
    <p:extLst>
      <p:ext uri="{BB962C8B-B14F-4D97-AF65-F5344CB8AC3E}">
        <p14:creationId xmlns:p14="http://schemas.microsoft.com/office/powerpoint/2010/main" val="3956207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No Imag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3528" y="2420888"/>
            <a:ext cx="8424936" cy="1127382"/>
          </a:xfrm>
        </p:spPr>
        <p:txBody>
          <a:bodyPr>
            <a:normAutofit/>
          </a:bodyPr>
          <a:lstStyle>
            <a:lvl1pPr algn="ctr">
              <a:lnSpc>
                <a:spcPts val="7000"/>
              </a:lnSpc>
              <a:defRPr sz="7200" b="1">
                <a:solidFill>
                  <a:srgbClr val="00B0F0"/>
                </a:solidFill>
                <a:latin typeface="+mj-lt"/>
              </a:defRPr>
            </a:lvl1pPr>
          </a:lstStyle>
          <a:p>
            <a:r>
              <a:rPr lang="en-US" dirty="0"/>
              <a:t>Title slide no image</a:t>
            </a:r>
            <a:endParaRPr lang="en-NZ" dirty="0"/>
          </a:p>
        </p:txBody>
      </p:sp>
      <p:sp>
        <p:nvSpPr>
          <p:cNvPr id="3" name="Subtitle 2"/>
          <p:cNvSpPr>
            <a:spLocks noGrp="1"/>
          </p:cNvSpPr>
          <p:nvPr>
            <p:ph type="subTitle" idx="1" hasCustomPrompt="1"/>
          </p:nvPr>
        </p:nvSpPr>
        <p:spPr>
          <a:xfrm>
            <a:off x="333467" y="3548270"/>
            <a:ext cx="8424936" cy="792088"/>
          </a:xfrm>
        </p:spPr>
        <p:txBody>
          <a:bodyPr>
            <a:normAutofit/>
          </a:bodyPr>
          <a:lstStyle>
            <a:lvl1pPr marL="0" indent="0" algn="ctr">
              <a:buNone/>
              <a:defRPr sz="3600" i="1" baseline="0">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dirty="0"/>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642395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No Image sub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3528" y="2420888"/>
            <a:ext cx="8424936" cy="1368152"/>
          </a:xfrm>
        </p:spPr>
        <p:txBody>
          <a:bodyPr>
            <a:normAutofit/>
          </a:bodyPr>
          <a:lstStyle>
            <a:lvl1pPr algn="ctr">
              <a:lnSpc>
                <a:spcPts val="7000"/>
              </a:lnSpc>
              <a:defRPr sz="7200" b="1">
                <a:solidFill>
                  <a:srgbClr val="00B0F0"/>
                </a:solidFill>
                <a:latin typeface="+mj-lt"/>
              </a:defRPr>
            </a:lvl1pPr>
          </a:lstStyle>
          <a:p>
            <a:r>
              <a:rPr lang="en-US" dirty="0"/>
              <a:t>Title slide no subtitle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a:p>
        </p:txBody>
      </p:sp>
      <p:sp>
        <p:nvSpPr>
          <p:cNvPr id="5"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4188168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image">
    <p:spTree>
      <p:nvGrpSpPr>
        <p:cNvPr id="1" name=""/>
        <p:cNvGrpSpPr/>
        <p:nvPr/>
      </p:nvGrpSpPr>
      <p:grpSpPr>
        <a:xfrm>
          <a:off x="0" y="0"/>
          <a:ext cx="0" cy="0"/>
          <a:chOff x="0" y="0"/>
          <a:chExt cx="0" cy="0"/>
        </a:xfrm>
      </p:grpSpPr>
      <p:sp>
        <p:nvSpPr>
          <p:cNvPr id="13" name="Title 1"/>
          <p:cNvSpPr>
            <a:spLocks noGrp="1"/>
          </p:cNvSpPr>
          <p:nvPr>
            <p:ph type="ctrTitle" hasCustomPrompt="1"/>
          </p:nvPr>
        </p:nvSpPr>
        <p:spPr>
          <a:xfrm>
            <a:off x="323528" y="2043202"/>
            <a:ext cx="8424936" cy="1368152"/>
          </a:xfrm>
        </p:spPr>
        <p:txBody>
          <a:bodyPr>
            <a:normAutofit/>
          </a:bodyPr>
          <a:lstStyle>
            <a:lvl1pPr algn="ctr">
              <a:lnSpc>
                <a:spcPts val="7000"/>
              </a:lnSpc>
              <a:defRPr sz="7200" b="1">
                <a:solidFill>
                  <a:schemeClr val="tx1"/>
                </a:solidFill>
                <a:latin typeface="+mj-lt"/>
              </a:defRPr>
            </a:lvl1pPr>
          </a:lstStyle>
          <a:p>
            <a:r>
              <a:rPr lang="en-US" dirty="0"/>
              <a:t>Title slide w/ image</a:t>
            </a:r>
            <a:endParaRPr lang="en-NZ" dirty="0"/>
          </a:p>
        </p:txBody>
      </p:sp>
      <p:sp>
        <p:nvSpPr>
          <p:cNvPr id="14" name="Subtitle 2"/>
          <p:cNvSpPr>
            <a:spLocks noGrp="1"/>
          </p:cNvSpPr>
          <p:nvPr>
            <p:ph type="subTitle" idx="1" hasCustomPrompt="1"/>
          </p:nvPr>
        </p:nvSpPr>
        <p:spPr>
          <a:xfrm>
            <a:off x="323528" y="3419061"/>
            <a:ext cx="8424936" cy="792088"/>
          </a:xfrm>
        </p:spPr>
        <p:txBody>
          <a:bodyPr>
            <a:normAutofit/>
          </a:bodyPr>
          <a:lstStyle>
            <a:lvl1pPr marL="0" indent="0" algn="ctr">
              <a:buNone/>
              <a:defRPr sz="3600" i="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dirty="0"/>
          </a:p>
        </p:txBody>
      </p:sp>
      <p:sp>
        <p:nvSpPr>
          <p:cNvPr id="4" name="Picture Placeholder 3"/>
          <p:cNvSpPr>
            <a:spLocks noGrp="1"/>
          </p:cNvSpPr>
          <p:nvPr>
            <p:ph type="pic" sz="quarter" idx="14"/>
          </p:nvPr>
        </p:nvSpPr>
        <p:spPr>
          <a:xfrm>
            <a:off x="7415999" y="6060200"/>
            <a:ext cx="1580715" cy="797799"/>
          </a:xfrm>
        </p:spPr>
        <p:txBody>
          <a:bodyPr/>
          <a:lstStyle/>
          <a:p>
            <a:r>
              <a:rPr lang="en-US"/>
              <a:t>Click icon to add picture</a:t>
            </a:r>
            <a:endParaRPr lang="en-NZ" dirty="0"/>
          </a:p>
        </p:txBody>
      </p:sp>
      <p:sp>
        <p:nvSpPr>
          <p:cNvPr id="7" name="Picture Placeholder 6"/>
          <p:cNvSpPr>
            <a:spLocks noGrp="1"/>
          </p:cNvSpPr>
          <p:nvPr>
            <p:ph type="pic" sz="quarter" idx="13" hasCustomPrompt="1"/>
          </p:nvPr>
        </p:nvSpPr>
        <p:spPr>
          <a:xfrm>
            <a:off x="0" y="0"/>
            <a:ext cx="9144000" cy="6181200"/>
          </a:xfrm>
          <a:noFill/>
        </p:spPr>
        <p:txBody>
          <a:bodyPr>
            <a:normAutofit/>
          </a:bodyPr>
          <a:lstStyle>
            <a:lvl1pPr marL="0" indent="0" algn="ctr">
              <a:buNone/>
              <a:defRPr sz="1800" i="1" u="none">
                <a:solidFill>
                  <a:schemeClr val="accent3"/>
                </a:solidFill>
                <a:latin typeface="+mn-lt"/>
              </a:defRPr>
            </a:lvl1pPr>
          </a:lstStyle>
          <a:p>
            <a:r>
              <a:rPr lang="en-NZ" dirty="0"/>
              <a:t>Click image icon to place image, then send to back</a:t>
            </a:r>
          </a:p>
        </p:txBody>
      </p:sp>
      <p:sp>
        <p:nvSpPr>
          <p:cNvPr id="9"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3228004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E358689-BA0A-49A1-8A48-F71B8AB2D529}" type="slidenum">
              <a:rPr lang="en-NZ" smtClean="0"/>
              <a:pPr/>
              <a:t>‹#›</a:t>
            </a:fld>
            <a:endParaRPr lang="en-NZ" dirty="0"/>
          </a:p>
        </p:txBody>
      </p:sp>
      <p:sp>
        <p:nvSpPr>
          <p:cNvPr id="7" name="Content Placeholder 6"/>
          <p:cNvSpPr>
            <a:spLocks noGrp="1"/>
          </p:cNvSpPr>
          <p:nvPr>
            <p:ph sz="quarter" idx="12" hasCustomPrompt="1"/>
          </p:nvPr>
        </p:nvSpPr>
        <p:spPr>
          <a:xfrm>
            <a:off x="395536" y="1196752"/>
            <a:ext cx="8352927" cy="4680173"/>
          </a:xfrm>
        </p:spPr>
        <p:txBody>
          <a:bodyPr/>
          <a:lstStyle>
            <a:lvl1pPr>
              <a:defRPr/>
            </a:lvl1pPr>
          </a:lstStyle>
          <a:p>
            <a:pPr lvl="0"/>
            <a:r>
              <a:rPr lang="en-US" dirty="0"/>
              <a:t>First level of text</a:t>
            </a:r>
          </a:p>
          <a:p>
            <a:pPr lvl="1"/>
            <a:r>
              <a:rPr lang="en-US" dirty="0"/>
              <a:t>Second level</a:t>
            </a:r>
          </a:p>
          <a:p>
            <a:pPr lvl="2"/>
            <a:r>
              <a:rPr lang="en-US" dirty="0"/>
              <a:t>Third level</a:t>
            </a:r>
          </a:p>
          <a:p>
            <a:pPr lvl="3"/>
            <a:r>
              <a:rPr lang="en-US" dirty="0"/>
              <a:t>Fourth level</a:t>
            </a:r>
          </a:p>
          <a:p>
            <a:pPr lvl="4"/>
            <a:r>
              <a:rPr lang="en-US" dirty="0"/>
              <a:t>Fifth level</a:t>
            </a:r>
            <a:endParaRPr lang="en-NZ" dirty="0"/>
          </a:p>
        </p:txBody>
      </p:sp>
      <p:sp>
        <p:nvSpPr>
          <p:cNvPr id="6" name="Text Placeholder 15"/>
          <p:cNvSpPr>
            <a:spLocks noGrp="1"/>
          </p:cNvSpPr>
          <p:nvPr>
            <p:ph type="body" sz="quarter" idx="16"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any content</a:t>
            </a:r>
            <a:endParaRPr lang="en-NZ" dirty="0"/>
          </a:p>
        </p:txBody>
      </p:sp>
      <p:sp>
        <p:nvSpPr>
          <p:cNvPr id="8"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817707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with titl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a:p>
        </p:txBody>
      </p:sp>
      <p:sp>
        <p:nvSpPr>
          <p:cNvPr id="10" name="Chart Placeholder 9"/>
          <p:cNvSpPr>
            <a:spLocks noGrp="1"/>
          </p:cNvSpPr>
          <p:nvPr>
            <p:ph type="chart" sz="quarter" idx="13" hasCustomPrompt="1"/>
          </p:nvPr>
        </p:nvSpPr>
        <p:spPr>
          <a:xfrm>
            <a:off x="1259681" y="1340768"/>
            <a:ext cx="6624638" cy="3960440"/>
          </a:xfrm>
          <a:ln w="31750">
            <a:noFill/>
          </a:ln>
          <a:effectLst/>
        </p:spPr>
        <p:txBody>
          <a:bodyPr>
            <a:normAutofit/>
          </a:bodyPr>
          <a:lstStyle>
            <a:lvl1pPr marL="0" indent="0">
              <a:buNone/>
              <a:defRPr sz="1600" i="1" baseline="0">
                <a:solidFill>
                  <a:schemeClr val="accent3"/>
                </a:solidFill>
              </a:defRPr>
            </a:lvl1pPr>
          </a:lstStyle>
          <a:p>
            <a:r>
              <a:rPr lang="en-NZ" sz="1200" i="1" dirty="0"/>
              <a:t>Click icon to insert graph</a:t>
            </a:r>
            <a:endParaRPr lang="en-NZ" dirty="0"/>
          </a:p>
        </p:txBody>
      </p:sp>
      <p:sp>
        <p:nvSpPr>
          <p:cNvPr id="12" name="Text Placeholder 15"/>
          <p:cNvSpPr>
            <a:spLocks noGrp="1"/>
          </p:cNvSpPr>
          <p:nvPr>
            <p:ph type="body" sz="quarter" idx="14"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graph only</a:t>
            </a:r>
            <a:endParaRPr lang="en-NZ" dirty="0"/>
          </a:p>
        </p:txBody>
      </p:sp>
      <p:sp>
        <p:nvSpPr>
          <p:cNvPr id="8"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381873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with titl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a:p>
        </p:txBody>
      </p:sp>
      <p:sp>
        <p:nvSpPr>
          <p:cNvPr id="4" name="Table Placeholder 3"/>
          <p:cNvSpPr>
            <a:spLocks noGrp="1"/>
          </p:cNvSpPr>
          <p:nvPr>
            <p:ph type="tbl" sz="quarter" idx="14" hasCustomPrompt="1"/>
          </p:nvPr>
        </p:nvSpPr>
        <p:spPr>
          <a:xfrm>
            <a:off x="1258887" y="1340768"/>
            <a:ext cx="6626225" cy="3959225"/>
          </a:xfrm>
          <a:noFill/>
          <a:ln w="31750">
            <a:solidFill>
              <a:schemeClr val="bg1"/>
            </a:solidFill>
          </a:ln>
          <a:effectLst>
            <a:outerShdw blurRad="50800" dist="38100" dir="2700000" algn="tl" rotWithShape="0">
              <a:prstClr val="black">
                <a:alpha val="40000"/>
              </a:prstClr>
            </a:outerShdw>
          </a:effectLst>
        </p:spPr>
        <p:txBody>
          <a:bodyPr>
            <a:normAutofit/>
          </a:bodyPr>
          <a:lstStyle>
            <a:lvl1pPr marL="0" indent="0" algn="ctr">
              <a:buNone/>
              <a:defRPr sz="1400" i="1" baseline="0">
                <a:solidFill>
                  <a:schemeClr val="tx1">
                    <a:lumMod val="95000"/>
                    <a:lumOff val="5000"/>
                  </a:schemeClr>
                </a:solidFill>
                <a:latin typeface="+mn-lt"/>
              </a:defRPr>
            </a:lvl1pPr>
          </a:lstStyle>
          <a:p>
            <a:r>
              <a:rPr lang="en-NZ" dirty="0"/>
              <a:t>Click icon to insert table</a:t>
            </a:r>
          </a:p>
        </p:txBody>
      </p:sp>
      <p:sp>
        <p:nvSpPr>
          <p:cNvPr id="9" name="Text Placeholder 15"/>
          <p:cNvSpPr>
            <a:spLocks noGrp="1"/>
          </p:cNvSpPr>
          <p:nvPr>
            <p:ph type="body" sz="quarter" idx="15"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table only</a:t>
            </a:r>
            <a:endParaRPr lang="en-NZ" dirty="0"/>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419408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Image and tex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E358689-BA0A-49A1-8A48-F71B8AB2D529}" type="slidenum">
              <a:rPr lang="en-NZ" smtClean="0"/>
              <a:pPr/>
              <a:t>‹#›</a:t>
            </a:fld>
            <a:endParaRPr lang="en-NZ" dirty="0"/>
          </a:p>
        </p:txBody>
      </p:sp>
      <p:sp>
        <p:nvSpPr>
          <p:cNvPr id="10" name="Text Placeholder 9"/>
          <p:cNvSpPr>
            <a:spLocks noGrp="1"/>
          </p:cNvSpPr>
          <p:nvPr>
            <p:ph type="body" sz="quarter" idx="14" hasCustomPrompt="1"/>
          </p:nvPr>
        </p:nvSpPr>
        <p:spPr>
          <a:xfrm>
            <a:off x="395536" y="1397768"/>
            <a:ext cx="3887787" cy="4392612"/>
          </a:xfrm>
        </p:spPr>
        <p:txBody>
          <a:bodyPr>
            <a:normAutofit/>
          </a:bodyPr>
          <a:lstStyle>
            <a:lvl1pPr marL="0" indent="0">
              <a:buFont typeface="Arial" pitchFamily="34" charset="0"/>
              <a:buNone/>
              <a:defRPr sz="2200" i="0" baseline="0"/>
            </a:lvl1pPr>
          </a:lstStyle>
          <a:p>
            <a:pPr lvl="0"/>
            <a:r>
              <a:rPr lang="en-US" dirty="0"/>
              <a:t>First level of text</a:t>
            </a:r>
          </a:p>
          <a:p>
            <a:pPr lvl="1"/>
            <a:r>
              <a:rPr lang="en-US" dirty="0"/>
              <a:t>Second level</a:t>
            </a:r>
          </a:p>
          <a:p>
            <a:pPr lvl="2"/>
            <a:r>
              <a:rPr lang="en-US" dirty="0"/>
              <a:t>Third level</a:t>
            </a:r>
          </a:p>
          <a:p>
            <a:pPr lvl="3"/>
            <a:r>
              <a:rPr lang="en-US" dirty="0"/>
              <a:t>Fourth level</a:t>
            </a:r>
          </a:p>
          <a:p>
            <a:pPr lvl="4"/>
            <a:r>
              <a:rPr lang="en-US" dirty="0"/>
              <a:t>Fifth level</a:t>
            </a:r>
            <a:endParaRPr lang="en-NZ" dirty="0"/>
          </a:p>
          <a:p>
            <a:pPr lvl="0"/>
            <a:endParaRPr lang="en-NZ" dirty="0"/>
          </a:p>
        </p:txBody>
      </p:sp>
      <p:sp>
        <p:nvSpPr>
          <p:cNvPr id="12" name="Picture Placeholder 11"/>
          <p:cNvSpPr>
            <a:spLocks noGrp="1"/>
          </p:cNvSpPr>
          <p:nvPr>
            <p:ph type="pic" sz="quarter" idx="15" hasCustomPrompt="1"/>
          </p:nvPr>
        </p:nvSpPr>
        <p:spPr>
          <a:xfrm>
            <a:off x="4500563" y="1398314"/>
            <a:ext cx="4248150" cy="4319587"/>
          </a:xfrm>
          <a:noFill/>
          <a:ln w="38100">
            <a:solidFill>
              <a:schemeClr val="bg1"/>
            </a:solidFill>
          </a:ln>
          <a:effectLst>
            <a:outerShdw blurRad="50800" dist="38100" dir="2700000" algn="tl" rotWithShape="0">
              <a:prstClr val="black">
                <a:alpha val="40000"/>
              </a:prstClr>
            </a:outerShdw>
          </a:effectLst>
        </p:spPr>
        <p:txBody>
          <a:bodyPr>
            <a:normAutofit/>
          </a:bodyPr>
          <a:lstStyle>
            <a:lvl1pPr marL="0" indent="0">
              <a:buNone/>
              <a:defRPr sz="1400" i="1" baseline="0"/>
            </a:lvl1pPr>
          </a:lstStyle>
          <a:p>
            <a:r>
              <a:rPr lang="en-NZ" dirty="0"/>
              <a:t>Click icon to add image</a:t>
            </a:r>
          </a:p>
        </p:txBody>
      </p:sp>
      <p:sp>
        <p:nvSpPr>
          <p:cNvPr id="13" name="Text Placeholder 15"/>
          <p:cNvSpPr>
            <a:spLocks noGrp="1"/>
          </p:cNvSpPr>
          <p:nvPr>
            <p:ph type="body" sz="quarter" idx="16"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text and graph</a:t>
            </a:r>
            <a:endParaRPr lang="en-NZ" dirty="0"/>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3597290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no image">
    <p:spTree>
      <p:nvGrpSpPr>
        <p:cNvPr id="1" name=""/>
        <p:cNvGrpSpPr/>
        <p:nvPr/>
      </p:nvGrpSpPr>
      <p:grpSpPr>
        <a:xfrm>
          <a:off x="0" y="0"/>
          <a:ext cx="0" cy="0"/>
          <a:chOff x="0" y="0"/>
          <a:chExt cx="0" cy="0"/>
        </a:xfrm>
      </p:grpSpPr>
      <p:sp>
        <p:nvSpPr>
          <p:cNvPr id="16" name="Text Placeholder 15"/>
          <p:cNvSpPr>
            <a:spLocks noGrp="1"/>
          </p:cNvSpPr>
          <p:nvPr>
            <p:ph type="body" sz="quarter" idx="14" hasCustomPrompt="1"/>
          </p:nvPr>
        </p:nvSpPr>
        <p:spPr>
          <a:xfrm>
            <a:off x="398186" y="228877"/>
            <a:ext cx="8367712" cy="854075"/>
          </a:xfrm>
          <a:noFill/>
        </p:spPr>
        <p:txBody>
          <a:bodyPr>
            <a:noAutofit/>
          </a:bodyPr>
          <a:lstStyle>
            <a:lvl1pPr marL="0" indent="0">
              <a:buNone/>
              <a:defRPr sz="5400" b="1" baseline="0">
                <a:solidFill>
                  <a:schemeClr val="accent1"/>
                </a:solidFill>
              </a:defRPr>
            </a:lvl1pPr>
          </a:lstStyle>
          <a:p>
            <a:pPr lvl="0"/>
            <a:r>
              <a:rPr lang="en-NZ" sz="5400" b="1" dirty="0"/>
              <a:t>Section header side image</a:t>
            </a:r>
            <a:endParaRPr lang="en-NZ" dirty="0"/>
          </a:p>
        </p:txBody>
      </p:sp>
      <p:sp>
        <p:nvSpPr>
          <p:cNvPr id="6" name="Slide Number Placeholder 5"/>
          <p:cNvSpPr>
            <a:spLocks noGrp="1"/>
          </p:cNvSpPr>
          <p:nvPr>
            <p:ph type="sldNum" sz="quarter" idx="12"/>
          </p:nvPr>
        </p:nvSpPr>
        <p:spPr/>
        <p:txBody>
          <a:bodyPr/>
          <a:lstStyle>
            <a:lvl1pPr>
              <a:defRPr sz="1200"/>
            </a:lvl1pPr>
          </a:lstStyle>
          <a:p>
            <a:fld id="{8E358689-BA0A-49A1-8A48-F71B8AB2D529}" type="slidenum">
              <a:rPr lang="en-NZ" smtClean="0"/>
              <a:pPr/>
              <a:t>‹#›</a:t>
            </a:fld>
            <a:endParaRPr lang="en-NZ" dirty="0"/>
          </a:p>
        </p:txBody>
      </p:sp>
      <p:sp>
        <p:nvSpPr>
          <p:cNvPr id="7" name="Picture Placeholder 11"/>
          <p:cNvSpPr>
            <a:spLocks noGrp="1"/>
          </p:cNvSpPr>
          <p:nvPr>
            <p:ph type="pic" sz="quarter" idx="15" hasCustomPrompt="1"/>
          </p:nvPr>
        </p:nvSpPr>
        <p:spPr>
          <a:xfrm>
            <a:off x="2862470" y="1212575"/>
            <a:ext cx="5727219" cy="4651513"/>
          </a:xfrm>
          <a:noFill/>
          <a:ln w="38100">
            <a:solidFill>
              <a:schemeClr val="bg1"/>
            </a:solidFill>
          </a:ln>
          <a:effectLst>
            <a:outerShdw blurRad="50800" dist="38100" dir="2700000" algn="tl" rotWithShape="0">
              <a:prstClr val="black">
                <a:alpha val="40000"/>
              </a:prstClr>
            </a:outerShdw>
          </a:effectLst>
        </p:spPr>
        <p:txBody>
          <a:bodyPr>
            <a:normAutofit/>
          </a:bodyPr>
          <a:lstStyle>
            <a:lvl1pPr marL="0" indent="0">
              <a:buNone/>
              <a:defRPr sz="1400" i="1" baseline="0"/>
            </a:lvl1pPr>
          </a:lstStyle>
          <a:p>
            <a:r>
              <a:rPr lang="en-NZ" dirty="0"/>
              <a:t>Click icon to add image</a:t>
            </a:r>
          </a:p>
        </p:txBody>
      </p:sp>
      <p:sp>
        <p:nvSpPr>
          <p:cNvPr id="9"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722683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15888"/>
            <a:ext cx="8229600" cy="936625"/>
          </a:xfrm>
        </p:spPr>
        <p:txBody>
          <a:bodyPr/>
          <a:lstStyle/>
          <a:p>
            <a:r>
              <a:rPr lang="en-US"/>
              <a:t>Click to edit Master title style</a:t>
            </a:r>
          </a:p>
        </p:txBody>
      </p:sp>
      <p:sp>
        <p:nvSpPr>
          <p:cNvPr id="3" name="Content Placeholder 2"/>
          <p:cNvSpPr>
            <a:spLocks noGrp="1"/>
          </p:cNvSpPr>
          <p:nvPr>
            <p:ph sz="half" idx="1"/>
          </p:nvPr>
        </p:nvSpPr>
        <p:spPr>
          <a:xfrm>
            <a:off x="457200" y="1412875"/>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412875"/>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751263"/>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9548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7544" y="404664"/>
            <a:ext cx="8229600" cy="1143000"/>
          </a:xfrm>
          <a:prstGeom prst="rect">
            <a:avLst/>
          </a:prstGeom>
        </p:spPr>
        <p:txBody>
          <a:bodyPr vert="horz" lIns="91440" tIns="45720" rIns="91440" bIns="45720" rtlCol="0" anchor="ctr">
            <a:normAutofit/>
          </a:bodyPr>
          <a:lstStyle/>
          <a:p>
            <a:r>
              <a:rPr lang="en-US" dirty="0"/>
              <a:t>This is the heading</a:t>
            </a:r>
            <a:endParaRPr lang="en-NZ"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First level of text</a:t>
            </a:r>
          </a:p>
          <a:p>
            <a:pPr lvl="1"/>
            <a:r>
              <a:rPr lang="en-US" dirty="0"/>
              <a:t>Second level</a:t>
            </a:r>
          </a:p>
          <a:p>
            <a:pPr lvl="2"/>
            <a:r>
              <a:rPr lang="en-US" dirty="0"/>
              <a:t>Third level</a:t>
            </a:r>
          </a:p>
          <a:p>
            <a:pPr lvl="3"/>
            <a:r>
              <a:rPr lang="en-US" dirty="0"/>
              <a:t>Fourth level</a:t>
            </a:r>
          </a:p>
          <a:p>
            <a:pPr lvl="4"/>
            <a:r>
              <a:rPr lang="en-US" dirty="0"/>
              <a:t>Fifth level</a:t>
            </a:r>
            <a:endParaRPr lang="en-NZ" dirty="0"/>
          </a:p>
        </p:txBody>
      </p:sp>
      <p:sp>
        <p:nvSpPr>
          <p:cNvPr id="5"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
        <p:nvSpPr>
          <p:cNvPr id="6" name="Slide Number Placeholder 5"/>
          <p:cNvSpPr>
            <a:spLocks noGrp="1"/>
          </p:cNvSpPr>
          <p:nvPr>
            <p:ph type="sldNum" sz="quarter" idx="4"/>
          </p:nvPr>
        </p:nvSpPr>
        <p:spPr>
          <a:xfrm>
            <a:off x="395536" y="6309321"/>
            <a:ext cx="405408" cy="360039"/>
          </a:xfrm>
          <a:prstGeom prst="rect">
            <a:avLst/>
          </a:prstGeom>
        </p:spPr>
        <p:txBody>
          <a:bodyPr vert="horz" lIns="91440" tIns="45720" rIns="91440" bIns="45720" rtlCol="0" anchor="ctr"/>
          <a:lstStyle>
            <a:lvl1pPr algn="l">
              <a:defRPr sz="1000">
                <a:solidFill>
                  <a:schemeClr val="bg1"/>
                </a:solidFill>
              </a:defRPr>
            </a:lvl1pPr>
          </a:lstStyle>
          <a:p>
            <a:fld id="{8E358689-BA0A-49A1-8A48-F71B8AB2D529}" type="slidenum">
              <a:rPr lang="en-NZ" smtClean="0"/>
              <a:pPr/>
              <a:t>‹#›</a:t>
            </a:fld>
            <a:endParaRPr lang="en-NZ" dirty="0"/>
          </a:p>
        </p:txBody>
      </p:sp>
    </p:spTree>
    <p:extLst>
      <p:ext uri="{BB962C8B-B14F-4D97-AF65-F5344CB8AC3E}">
        <p14:creationId xmlns:p14="http://schemas.microsoft.com/office/powerpoint/2010/main" val="2187426820"/>
      </p:ext>
    </p:extLst>
  </p:cSld>
  <p:clrMap bg1="lt1" tx1="dk1" bg2="lt2" tx2="dk2" accent1="accent1" accent2="accent2" accent3="accent3" accent4="accent4" accent5="accent5" accent6="accent6" hlink="hlink" folHlink="folHlink"/>
  <p:sldLayoutIdLst>
    <p:sldLayoutId id="2147483649" r:id="rId1"/>
    <p:sldLayoutId id="2147483669" r:id="rId2"/>
    <p:sldLayoutId id="2147483660" r:id="rId3"/>
    <p:sldLayoutId id="2147483667" r:id="rId4"/>
    <p:sldLayoutId id="2147483650" r:id="rId5"/>
    <p:sldLayoutId id="2147483661" r:id="rId6"/>
    <p:sldLayoutId id="2147483666" r:id="rId7"/>
    <p:sldLayoutId id="2147483671" r:id="rId8"/>
    <p:sldLayoutId id="2147483674" r:id="rId9"/>
  </p:sldLayoutIdLst>
  <p:hf hdr="0" dt="0"/>
  <p:txStyles>
    <p:titleStyle>
      <a:lvl1pPr algn="l" defTabSz="914400" rtl="0" eaLnBrk="1" latinLnBrk="0" hangingPunct="1">
        <a:spcBef>
          <a:spcPct val="0"/>
        </a:spcBef>
        <a:buNone/>
        <a:defRPr sz="5400" b="1" kern="1200" baseline="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200" kern="1200">
          <a:solidFill>
            <a:schemeClr val="accent2">
              <a:lumMod val="50000"/>
            </a:schemeClr>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jpeg"/><Relationship Id="rId1" Type="http://schemas.openxmlformats.org/officeDocument/2006/relationships/slideLayout" Target="../slideLayouts/slideLayout9.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1.jpg"/><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eg"/><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jpeg"/><Relationship Id="rId1" Type="http://schemas.openxmlformats.org/officeDocument/2006/relationships/slideLayout" Target="../slideLayouts/slideLayout9.xml"/><Relationship Id="rId5" Type="http://schemas.openxmlformats.org/officeDocument/2006/relationships/image" Target="../media/image11.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jpeg"/><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jpeg"/><Relationship Id="rId1" Type="http://schemas.openxmlformats.org/officeDocument/2006/relationships/slideLayout" Target="../slideLayouts/slideLayout9.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693" r="693"/>
          <a:stretch>
            <a:fillRect/>
          </a:stretch>
        </p:blipFill>
        <p:spPr>
          <a:xfrm>
            <a:off x="0" y="-172278"/>
            <a:ext cx="9144000" cy="6181200"/>
          </a:xfrm>
        </p:spPr>
      </p:pic>
      <p:sp>
        <p:nvSpPr>
          <p:cNvPr id="3" name="Slide Number Placeholder 2"/>
          <p:cNvSpPr>
            <a:spLocks noGrp="1"/>
          </p:cNvSpPr>
          <p:nvPr>
            <p:ph type="sldNum" sz="quarter" idx="12"/>
          </p:nvPr>
        </p:nvSpPr>
        <p:spPr/>
        <p:txBody>
          <a:bodyPr/>
          <a:lstStyle/>
          <a:p>
            <a:fld id="{8E358689-BA0A-49A1-8A48-F71B8AB2D529}" type="slidenum">
              <a:rPr lang="en-NZ" smtClean="0"/>
              <a:t>1</a:t>
            </a:fld>
            <a:endParaRPr lang="en-NZ" dirty="0"/>
          </a:p>
        </p:txBody>
      </p:sp>
      <p:sp>
        <p:nvSpPr>
          <p:cNvPr id="4" name="Title 3"/>
          <p:cNvSpPr>
            <a:spLocks noGrp="1"/>
          </p:cNvSpPr>
          <p:nvPr>
            <p:ph type="ctrTitle"/>
          </p:nvPr>
        </p:nvSpPr>
        <p:spPr>
          <a:xfrm>
            <a:off x="359532" y="-34788"/>
            <a:ext cx="8424936" cy="1878496"/>
          </a:xfrm>
        </p:spPr>
        <p:txBody>
          <a:bodyPr>
            <a:normAutofit/>
          </a:bodyPr>
          <a:lstStyle/>
          <a:p>
            <a:r>
              <a:rPr lang="en-NZ" dirty="0"/>
              <a:t>Agenda Item #2</a:t>
            </a:r>
            <a:br>
              <a:rPr lang="en-NZ" dirty="0"/>
            </a:br>
            <a:r>
              <a:rPr lang="en-NZ" dirty="0"/>
              <a:t>NZZO Briefing</a:t>
            </a:r>
          </a:p>
        </p:txBody>
      </p:sp>
      <p:pic>
        <p:nvPicPr>
          <p:cNvPr id="17" name="Picture Placeholder 16"/>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p:pic>
      <p:sp>
        <p:nvSpPr>
          <p:cNvPr id="2" name="TextBox 1"/>
          <p:cNvSpPr txBox="1"/>
          <p:nvPr/>
        </p:nvSpPr>
        <p:spPr>
          <a:xfrm>
            <a:off x="775252" y="4651513"/>
            <a:ext cx="6380922" cy="923330"/>
          </a:xfrm>
          <a:prstGeom prst="rect">
            <a:avLst/>
          </a:prstGeom>
          <a:noFill/>
        </p:spPr>
        <p:txBody>
          <a:bodyPr wrap="square" rtlCol="0">
            <a:spAutoFit/>
          </a:bodyPr>
          <a:lstStyle/>
          <a:p>
            <a:r>
              <a:rPr lang="en-NZ" b="1" dirty="0">
                <a:solidFill>
                  <a:schemeClr val="bg1"/>
                </a:solidFill>
              </a:rPr>
              <a:t>ISPACG FIT 25</a:t>
            </a:r>
          </a:p>
          <a:p>
            <a:r>
              <a:rPr lang="en-NZ" b="1" dirty="0" err="1">
                <a:solidFill>
                  <a:schemeClr val="bg1"/>
                </a:solidFill>
              </a:rPr>
              <a:t>Nadi</a:t>
            </a:r>
            <a:r>
              <a:rPr lang="en-NZ" b="1" dirty="0">
                <a:solidFill>
                  <a:schemeClr val="bg1"/>
                </a:solidFill>
              </a:rPr>
              <a:t>, Fiji</a:t>
            </a:r>
          </a:p>
          <a:p>
            <a:r>
              <a:rPr lang="en-NZ" b="1" dirty="0">
                <a:solidFill>
                  <a:schemeClr val="bg1"/>
                </a:solidFill>
              </a:rPr>
              <a:t>9-10 April 2018 </a:t>
            </a:r>
            <a:endParaRPr lang="en-US" b="1" dirty="0">
              <a:solidFill>
                <a:schemeClr val="bg1"/>
              </a:solidFill>
            </a:endParaRPr>
          </a:p>
        </p:txBody>
      </p:sp>
      <p:sp>
        <p:nvSpPr>
          <p:cNvPr id="7" name="Footer Placeholder 4"/>
          <p:cNvSpPr>
            <a:spLocks noGrp="1"/>
          </p:cNvSpPr>
          <p:nvPr>
            <p:ph type="ftr" sz="quarter" idx="3"/>
          </p:nvPr>
        </p:nvSpPr>
        <p:spPr>
          <a:xfrm>
            <a:off x="598240" y="6309321"/>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ISPACG  FIT 25 2018</a:t>
            </a:r>
          </a:p>
        </p:txBody>
      </p:sp>
      <p:pic>
        <p:nvPicPr>
          <p:cNvPr id="8" name="Picture 2" descr="COV-GN2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84833" y="6234703"/>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0460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25 2018</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10</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95536" y="187890"/>
            <a:ext cx="7458283" cy="369332"/>
          </a:xfrm>
          <a:prstGeom prst="rect">
            <a:avLst/>
          </a:prstGeom>
          <a:noFill/>
        </p:spPr>
        <p:txBody>
          <a:bodyPr wrap="square" rtlCol="0">
            <a:spAutoFit/>
          </a:bodyPr>
          <a:lstStyle/>
          <a:p>
            <a:r>
              <a:rPr lang="en-NZ" b="1" dirty="0">
                <a:solidFill>
                  <a:schemeClr val="tx2">
                    <a:lumMod val="60000"/>
                    <a:lumOff val="40000"/>
                  </a:schemeClr>
                </a:solidFill>
              </a:rPr>
              <a:t>CPDLC RCP240 – Actual Communications Performance  (ACP) – All RGS</a:t>
            </a:r>
            <a:endParaRPr lang="en-NZ" dirty="0">
              <a:solidFill>
                <a:schemeClr val="tx2">
                  <a:lumMod val="60000"/>
                  <a:lumOff val="40000"/>
                </a:schemeClr>
              </a:solidFill>
            </a:endParaRPr>
          </a:p>
        </p:txBody>
      </p:sp>
      <p:sp>
        <p:nvSpPr>
          <p:cNvPr id="8" name="TextBox 7"/>
          <p:cNvSpPr txBox="1"/>
          <p:nvPr/>
        </p:nvSpPr>
        <p:spPr>
          <a:xfrm>
            <a:off x="5924812" y="812041"/>
            <a:ext cx="2880986" cy="646331"/>
          </a:xfrm>
          <a:prstGeom prst="rect">
            <a:avLst/>
          </a:prstGeom>
          <a:noFill/>
        </p:spPr>
        <p:txBody>
          <a:bodyPr wrap="square" rtlCol="0">
            <a:spAutoFit/>
          </a:bodyPr>
          <a:lstStyle/>
          <a:p>
            <a:pPr marL="285750" indent="-285750">
              <a:buFont typeface="Arial" panose="020B0604020202020204" pitchFamily="34" charset="0"/>
              <a:buChar char="•"/>
            </a:pPr>
            <a:r>
              <a:rPr lang="en-NZ" b="1" dirty="0"/>
              <a:t>No significant change observed from 2016 year.</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767" y="715650"/>
            <a:ext cx="5822537" cy="5216437"/>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50696" y="2145637"/>
            <a:ext cx="2455101" cy="2196670"/>
          </a:xfrm>
          <a:prstGeom prst="rect">
            <a:avLst/>
          </a:prstGeom>
        </p:spPr>
      </p:pic>
    </p:spTree>
    <p:extLst>
      <p:ext uri="{BB962C8B-B14F-4D97-AF65-F5344CB8AC3E}">
        <p14:creationId xmlns:p14="http://schemas.microsoft.com/office/powerpoint/2010/main" val="15377709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25 2018</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11</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12734" y="187890"/>
            <a:ext cx="8630433" cy="369332"/>
          </a:xfrm>
          <a:prstGeom prst="rect">
            <a:avLst/>
          </a:prstGeom>
          <a:noFill/>
        </p:spPr>
        <p:txBody>
          <a:bodyPr wrap="square" rtlCol="0">
            <a:spAutoFit/>
          </a:bodyPr>
          <a:lstStyle/>
          <a:p>
            <a:r>
              <a:rPr lang="en-NZ" b="1" dirty="0">
                <a:solidFill>
                  <a:schemeClr val="tx2">
                    <a:lumMod val="60000"/>
                    <a:lumOff val="40000"/>
                  </a:schemeClr>
                </a:solidFill>
              </a:rPr>
              <a:t>CPDLC RCP240 – Actual Communications Performance – by media type and RGS</a:t>
            </a:r>
            <a:endParaRPr lang="en-NZ" dirty="0">
              <a:solidFill>
                <a:schemeClr val="tx2">
                  <a:lumMod val="60000"/>
                  <a:lumOff val="40000"/>
                </a:schemeClr>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041" y="626752"/>
            <a:ext cx="8450893" cy="5406813"/>
          </a:xfrm>
          <a:prstGeom prst="rect">
            <a:avLst/>
          </a:prstGeom>
        </p:spPr>
      </p:pic>
    </p:spTree>
    <p:extLst>
      <p:ext uri="{BB962C8B-B14F-4D97-AF65-F5344CB8AC3E}">
        <p14:creationId xmlns:p14="http://schemas.microsoft.com/office/powerpoint/2010/main" val="2244258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25 2018</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12</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10095" y="187890"/>
            <a:ext cx="8523809" cy="369332"/>
          </a:xfrm>
          <a:prstGeom prst="rect">
            <a:avLst/>
          </a:prstGeom>
          <a:noFill/>
        </p:spPr>
        <p:txBody>
          <a:bodyPr wrap="square" rtlCol="0">
            <a:spAutoFit/>
          </a:bodyPr>
          <a:lstStyle/>
          <a:p>
            <a:r>
              <a:rPr lang="en-NZ" b="1" dirty="0">
                <a:solidFill>
                  <a:schemeClr val="tx2">
                    <a:lumMod val="60000"/>
                    <a:lumOff val="40000"/>
                  </a:schemeClr>
                </a:solidFill>
              </a:rPr>
              <a:t>CPDLC RCP240 – Actual Communications Performance – By Operator and Type </a:t>
            </a:r>
            <a:endParaRPr lang="en-NZ" dirty="0">
              <a:solidFill>
                <a:schemeClr val="tx2">
                  <a:lumMod val="60000"/>
                  <a:lumOff val="40000"/>
                </a:schemeClr>
              </a:solidFill>
            </a:endParaRPr>
          </a:p>
        </p:txBody>
      </p:sp>
      <p:sp>
        <p:nvSpPr>
          <p:cNvPr id="8" name="TextBox 7"/>
          <p:cNvSpPr txBox="1"/>
          <p:nvPr/>
        </p:nvSpPr>
        <p:spPr>
          <a:xfrm>
            <a:off x="1258865" y="647939"/>
            <a:ext cx="6576164" cy="369332"/>
          </a:xfrm>
          <a:prstGeom prst="rect">
            <a:avLst/>
          </a:prstGeom>
          <a:noFill/>
        </p:spPr>
        <p:txBody>
          <a:bodyPr wrap="square" rtlCol="0">
            <a:spAutoFit/>
          </a:bodyPr>
          <a:lstStyle/>
          <a:p>
            <a:r>
              <a:rPr lang="en-NZ" b="1" dirty="0"/>
              <a:t>By airline operating company and aircraft type (&gt;100 data points)  (2)</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095" y="626753"/>
            <a:ext cx="8523809" cy="5380952"/>
          </a:xfrm>
          <a:prstGeom prst="rect">
            <a:avLst/>
          </a:prstGeom>
        </p:spPr>
      </p:pic>
    </p:spTree>
    <p:extLst>
      <p:ext uri="{BB962C8B-B14F-4D97-AF65-F5344CB8AC3E}">
        <p14:creationId xmlns:p14="http://schemas.microsoft.com/office/powerpoint/2010/main" val="3489347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916223" y="2849149"/>
            <a:ext cx="5438734" cy="936625"/>
          </a:xfrm>
        </p:spPr>
        <p:txBody>
          <a:bodyPr>
            <a:normAutofit/>
          </a:bodyPr>
          <a:lstStyle/>
          <a:p>
            <a:r>
              <a:rPr lang="en-US" sz="4400" dirty="0"/>
              <a:t>Iridium Performance</a:t>
            </a:r>
            <a:endParaRPr lang="en-NZ" sz="4400" dirty="0"/>
          </a:p>
        </p:txBody>
      </p:sp>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25 2018</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13</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49948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25 2018</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14</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95536" y="187890"/>
            <a:ext cx="7458283" cy="369332"/>
          </a:xfrm>
          <a:prstGeom prst="rect">
            <a:avLst/>
          </a:prstGeom>
          <a:noFill/>
        </p:spPr>
        <p:txBody>
          <a:bodyPr wrap="square" rtlCol="0">
            <a:spAutoFit/>
          </a:bodyPr>
          <a:lstStyle/>
          <a:p>
            <a:r>
              <a:rPr lang="en-NZ" b="1" dirty="0">
                <a:solidFill>
                  <a:schemeClr val="tx2">
                    <a:lumMod val="60000"/>
                    <a:lumOff val="40000"/>
                  </a:schemeClr>
                </a:solidFill>
              </a:rPr>
              <a:t>ADS-C RSP180 – Iridium Performance– All RGS</a:t>
            </a:r>
            <a:endParaRPr lang="en-NZ" dirty="0">
              <a:solidFill>
                <a:schemeClr val="tx2">
                  <a:lumMod val="60000"/>
                  <a:lumOff val="40000"/>
                </a:schemeClr>
              </a:solidFill>
            </a:endParaRPr>
          </a:p>
        </p:txBody>
      </p:sp>
      <p:sp>
        <p:nvSpPr>
          <p:cNvPr id="7" name="TextBox 6"/>
          <p:cNvSpPr txBox="1"/>
          <p:nvPr/>
        </p:nvSpPr>
        <p:spPr>
          <a:xfrm>
            <a:off x="598240" y="735868"/>
            <a:ext cx="8532440" cy="646331"/>
          </a:xfrm>
          <a:prstGeom prst="rect">
            <a:avLst/>
          </a:prstGeom>
          <a:noFill/>
        </p:spPr>
        <p:txBody>
          <a:bodyPr wrap="square" rtlCol="0">
            <a:spAutoFit/>
          </a:bodyPr>
          <a:lstStyle/>
          <a:p>
            <a:pPr marL="285750" indent="-285750">
              <a:buFont typeface="Arial" panose="020B0604020202020204" pitchFamily="34" charset="0"/>
              <a:buChar char="•"/>
            </a:pPr>
            <a:r>
              <a:rPr lang="en-NZ" b="1" dirty="0"/>
              <a:t>No significant change observed from 2016 year.</a:t>
            </a:r>
          </a:p>
          <a:p>
            <a:pPr marL="285750" indent="-285750">
              <a:buFont typeface="Arial" panose="020B0604020202020204" pitchFamily="34" charset="0"/>
              <a:buChar char="•"/>
            </a:pPr>
            <a:r>
              <a:rPr lang="en-NZ" b="1" dirty="0"/>
              <a:t>Still less than 1% of traffic using Iridium</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082" y="1689419"/>
            <a:ext cx="7494737" cy="4009923"/>
          </a:xfrm>
          <a:prstGeom prst="rect">
            <a:avLst/>
          </a:prstGeom>
        </p:spPr>
      </p:pic>
    </p:spTree>
    <p:extLst>
      <p:ext uri="{BB962C8B-B14F-4D97-AF65-F5344CB8AC3E}">
        <p14:creationId xmlns:p14="http://schemas.microsoft.com/office/powerpoint/2010/main" val="2577608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916223" y="2849149"/>
            <a:ext cx="5438734" cy="936625"/>
          </a:xfrm>
        </p:spPr>
        <p:txBody>
          <a:bodyPr>
            <a:normAutofit/>
          </a:bodyPr>
          <a:lstStyle/>
          <a:p>
            <a:r>
              <a:rPr lang="en-US" sz="4400" dirty="0"/>
              <a:t>HFDL Performance</a:t>
            </a:r>
            <a:endParaRPr lang="en-NZ" sz="4400" dirty="0"/>
          </a:p>
        </p:txBody>
      </p:sp>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25 2018</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15</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8432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25 2018</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16</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95536" y="137786"/>
            <a:ext cx="7458283" cy="369332"/>
          </a:xfrm>
          <a:prstGeom prst="rect">
            <a:avLst/>
          </a:prstGeom>
          <a:noFill/>
        </p:spPr>
        <p:txBody>
          <a:bodyPr wrap="square" rtlCol="0">
            <a:spAutoFit/>
          </a:bodyPr>
          <a:lstStyle/>
          <a:p>
            <a:r>
              <a:rPr lang="en-NZ" b="1" dirty="0">
                <a:solidFill>
                  <a:schemeClr val="tx2">
                    <a:lumMod val="60000"/>
                    <a:lumOff val="40000"/>
                  </a:schemeClr>
                </a:solidFill>
              </a:rPr>
              <a:t>ADS-C  RSP180 – HFDL Performance– All RGS</a:t>
            </a:r>
            <a:endParaRPr lang="en-NZ" dirty="0">
              <a:solidFill>
                <a:schemeClr val="tx2">
                  <a:lumMod val="60000"/>
                  <a:lumOff val="40000"/>
                </a:schemeClr>
              </a:solidFill>
            </a:endParaRPr>
          </a:p>
        </p:txBody>
      </p:sp>
      <p:sp>
        <p:nvSpPr>
          <p:cNvPr id="2" name="TextBox 1"/>
          <p:cNvSpPr txBox="1"/>
          <p:nvPr/>
        </p:nvSpPr>
        <p:spPr>
          <a:xfrm>
            <a:off x="488515" y="851770"/>
            <a:ext cx="7766137" cy="3785652"/>
          </a:xfrm>
          <a:prstGeom prst="rect">
            <a:avLst/>
          </a:prstGeom>
          <a:noFill/>
        </p:spPr>
        <p:txBody>
          <a:bodyPr wrap="square" rtlCol="0">
            <a:spAutoFit/>
          </a:bodyPr>
          <a:lstStyle/>
          <a:p>
            <a:pPr marL="285750" indent="-285750">
              <a:buFont typeface="Arial" panose="020B0604020202020204" pitchFamily="34" charset="0"/>
              <a:buChar char="•"/>
            </a:pPr>
            <a:r>
              <a:rPr lang="en-NZ" sz="2400" b="1" dirty="0"/>
              <a:t>Performance when used in “next on busy” mode does not cause significant performance deterioration.</a:t>
            </a:r>
          </a:p>
          <a:p>
            <a:pPr marL="285750" indent="-285750">
              <a:buFont typeface="Arial" panose="020B0604020202020204" pitchFamily="34" charset="0"/>
              <a:buChar char="•"/>
            </a:pPr>
            <a:endParaRPr lang="en-NZ" sz="2400" b="1" dirty="0"/>
          </a:p>
          <a:p>
            <a:pPr marL="285750" indent="-285750">
              <a:buFont typeface="Arial" panose="020B0604020202020204" pitchFamily="34" charset="0"/>
              <a:buChar char="•"/>
            </a:pPr>
            <a:r>
              <a:rPr lang="en-NZ" sz="2400" b="1" dirty="0"/>
              <a:t>Performance when used as primary media in event of SATCOM failure does </a:t>
            </a:r>
            <a:r>
              <a:rPr lang="en-NZ" sz="2400" b="1" u="sng" dirty="0"/>
              <a:t>NOT </a:t>
            </a:r>
            <a:r>
              <a:rPr lang="en-NZ" sz="2400" b="1" dirty="0"/>
              <a:t>meet RSP180 performance requirements.</a:t>
            </a:r>
          </a:p>
          <a:p>
            <a:pPr marL="285750" indent="-285750">
              <a:buFont typeface="Arial" panose="020B0604020202020204" pitchFamily="34" charset="0"/>
              <a:buChar char="•"/>
            </a:pPr>
            <a:endParaRPr lang="en-NZ" sz="2400" b="1" dirty="0"/>
          </a:p>
          <a:p>
            <a:pPr marL="285750" indent="-285750">
              <a:buFont typeface="Arial" panose="020B0604020202020204" pitchFamily="34" charset="0"/>
              <a:buChar char="•"/>
            </a:pPr>
            <a:r>
              <a:rPr lang="en-NZ" sz="2400" b="1" dirty="0"/>
              <a:t>Dispatching with no SATCOM will not meet PBCS in oceanic</a:t>
            </a:r>
          </a:p>
          <a:p>
            <a:endParaRPr lang="en-NZ" sz="2400" b="1" u="sng" dirty="0"/>
          </a:p>
          <a:p>
            <a:pPr marL="285750" indent="-285750">
              <a:buFont typeface="Arial" panose="020B0604020202020204" pitchFamily="34" charset="0"/>
              <a:buChar char="•"/>
            </a:pPr>
            <a:r>
              <a:rPr lang="en-NZ" sz="2400" b="1" dirty="0"/>
              <a:t>Still less than 1% of reports are using HFDL.</a:t>
            </a:r>
          </a:p>
        </p:txBody>
      </p:sp>
    </p:spTree>
    <p:extLst>
      <p:ext uri="{BB962C8B-B14F-4D97-AF65-F5344CB8AC3E}">
        <p14:creationId xmlns:p14="http://schemas.microsoft.com/office/powerpoint/2010/main" val="22210885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25 2018</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17</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59" y="1402916"/>
            <a:ext cx="8228153" cy="3280762"/>
          </a:xfrm>
          <a:prstGeom prst="rect">
            <a:avLst/>
          </a:prstGeom>
        </p:spPr>
      </p:pic>
      <p:sp>
        <p:nvSpPr>
          <p:cNvPr id="8" name="TextBox 7"/>
          <p:cNvSpPr txBox="1"/>
          <p:nvPr/>
        </p:nvSpPr>
        <p:spPr>
          <a:xfrm>
            <a:off x="395536" y="187890"/>
            <a:ext cx="7458283" cy="369332"/>
          </a:xfrm>
          <a:prstGeom prst="rect">
            <a:avLst/>
          </a:prstGeom>
          <a:noFill/>
        </p:spPr>
        <p:txBody>
          <a:bodyPr wrap="square" rtlCol="0">
            <a:spAutoFit/>
          </a:bodyPr>
          <a:lstStyle/>
          <a:p>
            <a:r>
              <a:rPr lang="en-NZ" b="1" dirty="0">
                <a:solidFill>
                  <a:schemeClr val="tx2">
                    <a:lumMod val="60000"/>
                    <a:lumOff val="40000"/>
                  </a:schemeClr>
                </a:solidFill>
              </a:rPr>
              <a:t>ADS-C  RSP180 – HFDL Performance– All RGS</a:t>
            </a:r>
            <a:endParaRPr lang="en-NZ" dirty="0">
              <a:solidFill>
                <a:schemeClr val="tx2">
                  <a:lumMod val="60000"/>
                  <a:lumOff val="40000"/>
                </a:schemeClr>
              </a:solidFill>
            </a:endParaRPr>
          </a:p>
        </p:txBody>
      </p:sp>
    </p:spTree>
    <p:extLst>
      <p:ext uri="{BB962C8B-B14F-4D97-AF65-F5344CB8AC3E}">
        <p14:creationId xmlns:p14="http://schemas.microsoft.com/office/powerpoint/2010/main" val="22058021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25 2018</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18</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395536" y="187890"/>
            <a:ext cx="7458283" cy="369332"/>
          </a:xfrm>
          <a:prstGeom prst="rect">
            <a:avLst/>
          </a:prstGeom>
          <a:noFill/>
        </p:spPr>
        <p:txBody>
          <a:bodyPr wrap="square" rtlCol="0">
            <a:spAutoFit/>
          </a:bodyPr>
          <a:lstStyle/>
          <a:p>
            <a:r>
              <a:rPr lang="en-NZ" b="1" dirty="0">
                <a:solidFill>
                  <a:schemeClr val="tx2">
                    <a:lumMod val="60000"/>
                    <a:lumOff val="40000"/>
                  </a:schemeClr>
                </a:solidFill>
              </a:rPr>
              <a:t>ADS-C  RSP180 – HFDL Performance– Operating as primary mode</a:t>
            </a:r>
            <a:endParaRPr lang="en-NZ" dirty="0">
              <a:solidFill>
                <a:schemeClr val="tx2">
                  <a:lumMod val="60000"/>
                  <a:lumOff val="40000"/>
                </a:schemeClr>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47957540"/>
              </p:ext>
            </p:extLst>
          </p:nvPr>
        </p:nvGraphicFramePr>
        <p:xfrm>
          <a:off x="5999967" y="842072"/>
          <a:ext cx="2818355" cy="5085558"/>
        </p:xfrm>
        <a:graphic>
          <a:graphicData uri="http://schemas.openxmlformats.org/drawingml/2006/table">
            <a:tbl>
              <a:tblPr>
                <a:tableStyleId>{5C22544A-7EE6-4342-B048-85BDC9FD1C3A}</a:tableStyleId>
              </a:tblPr>
              <a:tblGrid>
                <a:gridCol w="931101">
                  <a:extLst>
                    <a:ext uri="{9D8B030D-6E8A-4147-A177-3AD203B41FA5}">
                      <a16:colId xmlns:a16="http://schemas.microsoft.com/office/drawing/2014/main" val="2465250357"/>
                    </a:ext>
                  </a:extLst>
                </a:gridCol>
                <a:gridCol w="943627">
                  <a:extLst>
                    <a:ext uri="{9D8B030D-6E8A-4147-A177-3AD203B41FA5}">
                      <a16:colId xmlns:a16="http://schemas.microsoft.com/office/drawing/2014/main" val="3710944810"/>
                    </a:ext>
                  </a:extLst>
                </a:gridCol>
                <a:gridCol w="943627">
                  <a:extLst>
                    <a:ext uri="{9D8B030D-6E8A-4147-A177-3AD203B41FA5}">
                      <a16:colId xmlns:a16="http://schemas.microsoft.com/office/drawing/2014/main" val="3801103921"/>
                    </a:ext>
                  </a:extLst>
                </a:gridCol>
              </a:tblGrid>
              <a:tr h="282531">
                <a:tc>
                  <a:txBody>
                    <a:bodyPr/>
                    <a:lstStyle/>
                    <a:p>
                      <a:pPr algn="ctr" fontAlgn="b"/>
                      <a:r>
                        <a:rPr lang="en-NZ" sz="1100" b="1" u="none" strike="noStrike" dirty="0">
                          <a:effectLst/>
                        </a:rPr>
                        <a:t>17:22:29</a:t>
                      </a:r>
                      <a:endParaRPr lang="en-NZ"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387</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113642807"/>
                  </a:ext>
                </a:extLst>
              </a:tr>
              <a:tr h="282531">
                <a:tc>
                  <a:txBody>
                    <a:bodyPr/>
                    <a:lstStyle/>
                    <a:p>
                      <a:pPr algn="ctr" fontAlgn="b"/>
                      <a:r>
                        <a:rPr lang="en-NZ" sz="1100" b="1" u="none" strike="noStrike">
                          <a:effectLst/>
                        </a:rPr>
                        <a:t>17:27:49</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228</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10289647"/>
                  </a:ext>
                </a:extLst>
              </a:tr>
              <a:tr h="282531">
                <a:tc>
                  <a:txBody>
                    <a:bodyPr/>
                    <a:lstStyle/>
                    <a:p>
                      <a:pPr algn="ctr" fontAlgn="b"/>
                      <a:r>
                        <a:rPr lang="en-NZ" sz="1100" b="1" u="none" strike="noStrike">
                          <a:effectLst/>
                        </a:rPr>
                        <a:t>17:35:57</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619</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716746174"/>
                  </a:ext>
                </a:extLst>
              </a:tr>
              <a:tr h="282531">
                <a:tc>
                  <a:txBody>
                    <a:bodyPr/>
                    <a:lstStyle/>
                    <a:p>
                      <a:pPr algn="ctr" fontAlgn="b"/>
                      <a:r>
                        <a:rPr lang="en-NZ" sz="1100" b="1" u="none" strike="noStrike">
                          <a:effectLst/>
                        </a:rPr>
                        <a:t>17:57:41</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1346</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74382677"/>
                  </a:ext>
                </a:extLst>
              </a:tr>
              <a:tr h="282531">
                <a:tc>
                  <a:txBody>
                    <a:bodyPr/>
                    <a:lstStyle/>
                    <a:p>
                      <a:pPr algn="ctr" fontAlgn="b"/>
                      <a:r>
                        <a:rPr lang="en-NZ" sz="1100" b="1" u="none" strike="noStrike">
                          <a:effectLst/>
                        </a:rPr>
                        <a:t>18:01:57</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1092</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740586"/>
                  </a:ext>
                </a:extLst>
              </a:tr>
              <a:tr h="282531">
                <a:tc>
                  <a:txBody>
                    <a:bodyPr/>
                    <a:lstStyle/>
                    <a:p>
                      <a:pPr algn="ctr" fontAlgn="b"/>
                      <a:r>
                        <a:rPr lang="en-NZ" sz="1100" b="1" u="none" strike="noStrike">
                          <a:effectLst/>
                        </a:rPr>
                        <a:t>18:08:21</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1411</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799870112"/>
                  </a:ext>
                </a:extLst>
              </a:tr>
              <a:tr h="282531">
                <a:tc>
                  <a:txBody>
                    <a:bodyPr/>
                    <a:lstStyle/>
                    <a:p>
                      <a:pPr algn="ctr" fontAlgn="b"/>
                      <a:r>
                        <a:rPr lang="en-NZ" sz="1100" b="1" u="none" strike="noStrike">
                          <a:effectLst/>
                        </a:rPr>
                        <a:t>18:11:01</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1124</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56109655"/>
                  </a:ext>
                </a:extLst>
              </a:tr>
              <a:tr h="282531">
                <a:tc>
                  <a:txBody>
                    <a:bodyPr/>
                    <a:lstStyle/>
                    <a:p>
                      <a:pPr algn="ctr" fontAlgn="b"/>
                      <a:r>
                        <a:rPr lang="en-NZ" sz="1100" b="1" u="none" strike="noStrike">
                          <a:effectLst/>
                        </a:rPr>
                        <a:t>18:25:22</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1469</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69994383"/>
                  </a:ext>
                </a:extLst>
              </a:tr>
              <a:tr h="282531">
                <a:tc>
                  <a:txBody>
                    <a:bodyPr/>
                    <a:lstStyle/>
                    <a:p>
                      <a:pPr algn="ctr" fontAlgn="b"/>
                      <a:r>
                        <a:rPr lang="en-NZ" sz="1100" b="1" u="none" strike="noStrike">
                          <a:effectLst/>
                        </a:rPr>
                        <a:t>18:48:33</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557</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11394287"/>
                  </a:ext>
                </a:extLst>
              </a:tr>
              <a:tr h="282531">
                <a:tc>
                  <a:txBody>
                    <a:bodyPr/>
                    <a:lstStyle/>
                    <a:p>
                      <a:pPr algn="ctr" fontAlgn="b"/>
                      <a:r>
                        <a:rPr lang="en-NZ" sz="1100" b="1" u="none" strike="noStrike">
                          <a:effectLst/>
                        </a:rPr>
                        <a:t>18:55:26</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521</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371382263"/>
                  </a:ext>
                </a:extLst>
              </a:tr>
              <a:tr h="282531">
                <a:tc>
                  <a:txBody>
                    <a:bodyPr/>
                    <a:lstStyle/>
                    <a:p>
                      <a:pPr algn="ctr" fontAlgn="b"/>
                      <a:r>
                        <a:rPr lang="en-NZ" sz="1100" b="1" u="none" strike="noStrike">
                          <a:effectLst/>
                        </a:rPr>
                        <a:t>18:57:35</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522</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39446896"/>
                  </a:ext>
                </a:extLst>
              </a:tr>
              <a:tr h="282531">
                <a:tc>
                  <a:txBody>
                    <a:bodyPr/>
                    <a:lstStyle/>
                    <a:p>
                      <a:pPr algn="ctr" fontAlgn="b"/>
                      <a:r>
                        <a:rPr lang="en-NZ" sz="1100" b="1" u="none" strike="noStrike">
                          <a:effectLst/>
                        </a:rPr>
                        <a:t>19:02:27</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238</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77559431"/>
                  </a:ext>
                </a:extLst>
              </a:tr>
              <a:tr h="282531">
                <a:tc>
                  <a:txBody>
                    <a:bodyPr/>
                    <a:lstStyle/>
                    <a:p>
                      <a:pPr algn="ctr" fontAlgn="b"/>
                      <a:r>
                        <a:rPr lang="en-NZ" sz="1100" b="1" u="none" strike="noStrike">
                          <a:effectLst/>
                        </a:rPr>
                        <a:t>19:13:35</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331</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082134059"/>
                  </a:ext>
                </a:extLst>
              </a:tr>
              <a:tr h="282531">
                <a:tc>
                  <a:txBody>
                    <a:bodyPr/>
                    <a:lstStyle/>
                    <a:p>
                      <a:pPr algn="ctr" fontAlgn="b"/>
                      <a:r>
                        <a:rPr lang="en-NZ" sz="1100" b="1" u="none" strike="noStrike">
                          <a:effectLst/>
                        </a:rPr>
                        <a:t>19:20:33</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173</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12317207"/>
                  </a:ext>
                </a:extLst>
              </a:tr>
              <a:tr h="282531">
                <a:tc>
                  <a:txBody>
                    <a:bodyPr/>
                    <a:lstStyle/>
                    <a:p>
                      <a:pPr algn="ctr" fontAlgn="b"/>
                      <a:r>
                        <a:rPr lang="en-NZ" sz="1100" b="1" u="none" strike="noStrike">
                          <a:effectLst/>
                        </a:rPr>
                        <a:t>19:37:59</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643</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715036978"/>
                  </a:ext>
                </a:extLst>
              </a:tr>
              <a:tr h="282531">
                <a:tc>
                  <a:txBody>
                    <a:bodyPr/>
                    <a:lstStyle/>
                    <a:p>
                      <a:pPr algn="ctr" fontAlgn="b"/>
                      <a:r>
                        <a:rPr lang="en-NZ" sz="1100" b="1" u="none" strike="noStrike">
                          <a:effectLst/>
                        </a:rPr>
                        <a:t>19:44:01</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687</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831956655"/>
                  </a:ext>
                </a:extLst>
              </a:tr>
              <a:tr h="282531">
                <a:tc>
                  <a:txBody>
                    <a:bodyPr/>
                    <a:lstStyle/>
                    <a:p>
                      <a:pPr algn="ctr" fontAlgn="b"/>
                      <a:r>
                        <a:rPr lang="en-NZ" sz="1100" b="1" u="none" strike="noStrike">
                          <a:effectLst/>
                        </a:rPr>
                        <a:t>20:14:10</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1691</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9174758"/>
                  </a:ext>
                </a:extLst>
              </a:tr>
              <a:tr h="282531">
                <a:tc>
                  <a:txBody>
                    <a:bodyPr/>
                    <a:lstStyle/>
                    <a:p>
                      <a:pPr algn="ctr" fontAlgn="b"/>
                      <a:r>
                        <a:rPr lang="en-NZ" sz="1100" b="1" u="none" strike="noStrike">
                          <a:effectLst/>
                        </a:rPr>
                        <a:t>20:15:46</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dirty="0">
                          <a:effectLst/>
                        </a:rPr>
                        <a:t>1468</a:t>
                      </a:r>
                      <a:endParaRPr lang="en-NZ"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dirty="0">
                          <a:effectLst/>
                        </a:rPr>
                        <a:t>HF </a:t>
                      </a:r>
                      <a:endParaRPr lang="en-NZ" sz="11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307577674"/>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1779063695"/>
              </p:ext>
            </p:extLst>
          </p:nvPr>
        </p:nvGraphicFramePr>
        <p:xfrm>
          <a:off x="2888515" y="842072"/>
          <a:ext cx="2810826" cy="5085559"/>
        </p:xfrm>
        <a:graphic>
          <a:graphicData uri="http://schemas.openxmlformats.org/drawingml/2006/table">
            <a:tbl>
              <a:tblPr>
                <a:tableStyleId>{5C22544A-7EE6-4342-B048-85BDC9FD1C3A}</a:tableStyleId>
              </a:tblPr>
              <a:tblGrid>
                <a:gridCol w="936942">
                  <a:extLst>
                    <a:ext uri="{9D8B030D-6E8A-4147-A177-3AD203B41FA5}">
                      <a16:colId xmlns:a16="http://schemas.microsoft.com/office/drawing/2014/main" val="650737635"/>
                    </a:ext>
                  </a:extLst>
                </a:gridCol>
                <a:gridCol w="936942">
                  <a:extLst>
                    <a:ext uri="{9D8B030D-6E8A-4147-A177-3AD203B41FA5}">
                      <a16:colId xmlns:a16="http://schemas.microsoft.com/office/drawing/2014/main" val="3306529829"/>
                    </a:ext>
                  </a:extLst>
                </a:gridCol>
                <a:gridCol w="936942">
                  <a:extLst>
                    <a:ext uri="{9D8B030D-6E8A-4147-A177-3AD203B41FA5}">
                      <a16:colId xmlns:a16="http://schemas.microsoft.com/office/drawing/2014/main" val="3303562466"/>
                    </a:ext>
                  </a:extLst>
                </a:gridCol>
              </a:tblGrid>
              <a:tr h="267661">
                <a:tc>
                  <a:txBody>
                    <a:bodyPr/>
                    <a:lstStyle/>
                    <a:p>
                      <a:pPr algn="ctr" fontAlgn="b"/>
                      <a:r>
                        <a:rPr lang="en-NZ" sz="1100" b="1" u="none" strike="noStrike">
                          <a:effectLst/>
                        </a:rPr>
                        <a:t>13:46:01</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172</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55850692"/>
                  </a:ext>
                </a:extLst>
              </a:tr>
              <a:tr h="267661">
                <a:tc>
                  <a:txBody>
                    <a:bodyPr/>
                    <a:lstStyle/>
                    <a:p>
                      <a:pPr algn="ctr" fontAlgn="b"/>
                      <a:r>
                        <a:rPr lang="en-NZ" sz="1100" b="1" u="none" strike="noStrike">
                          <a:effectLst/>
                        </a:rPr>
                        <a:t>13:49:45</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21</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71323342"/>
                  </a:ext>
                </a:extLst>
              </a:tr>
              <a:tr h="267661">
                <a:tc>
                  <a:txBody>
                    <a:bodyPr/>
                    <a:lstStyle/>
                    <a:p>
                      <a:pPr algn="ctr" fontAlgn="b"/>
                      <a:r>
                        <a:rPr lang="en-NZ" sz="1100" b="1" u="none" strike="noStrike">
                          <a:effectLst/>
                        </a:rPr>
                        <a:t>14:10:33</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248</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671429640"/>
                  </a:ext>
                </a:extLst>
              </a:tr>
              <a:tr h="267661">
                <a:tc>
                  <a:txBody>
                    <a:bodyPr/>
                    <a:lstStyle/>
                    <a:p>
                      <a:pPr algn="ctr" fontAlgn="b"/>
                      <a:r>
                        <a:rPr lang="en-NZ" sz="1100" b="1" u="none" strike="noStrike">
                          <a:effectLst/>
                        </a:rPr>
                        <a:t>14:15:34</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418</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76992775"/>
                  </a:ext>
                </a:extLst>
              </a:tr>
              <a:tr h="267661">
                <a:tc>
                  <a:txBody>
                    <a:bodyPr/>
                    <a:lstStyle/>
                    <a:p>
                      <a:pPr algn="ctr" fontAlgn="b"/>
                      <a:r>
                        <a:rPr lang="en-NZ" sz="1100" b="1" u="none" strike="noStrike">
                          <a:effectLst/>
                        </a:rPr>
                        <a:t>14:21:36</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747</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720451405"/>
                  </a:ext>
                </a:extLst>
              </a:tr>
              <a:tr h="267661">
                <a:tc>
                  <a:txBody>
                    <a:bodyPr/>
                    <a:lstStyle/>
                    <a:p>
                      <a:pPr algn="ctr" fontAlgn="b"/>
                      <a:r>
                        <a:rPr lang="en-NZ" sz="1100" b="1" u="none" strike="noStrike">
                          <a:effectLst/>
                        </a:rPr>
                        <a:t>14:26:24</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906</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84929132"/>
                  </a:ext>
                </a:extLst>
              </a:tr>
              <a:tr h="267661">
                <a:tc>
                  <a:txBody>
                    <a:bodyPr/>
                    <a:lstStyle/>
                    <a:p>
                      <a:pPr algn="ctr" fontAlgn="b"/>
                      <a:r>
                        <a:rPr lang="en-NZ" sz="1100" b="1" u="none" strike="noStrike">
                          <a:effectLst/>
                        </a:rPr>
                        <a:t>14:28:12</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599</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193163831"/>
                  </a:ext>
                </a:extLst>
              </a:tr>
              <a:tr h="267661">
                <a:tc>
                  <a:txBody>
                    <a:bodyPr/>
                    <a:lstStyle/>
                    <a:p>
                      <a:pPr algn="ctr" fontAlgn="b"/>
                      <a:r>
                        <a:rPr lang="en-NZ" sz="1100" b="1" u="none" strike="noStrike">
                          <a:effectLst/>
                        </a:rPr>
                        <a:t>14:33:22</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333</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54052819"/>
                  </a:ext>
                </a:extLst>
              </a:tr>
              <a:tr h="267661">
                <a:tc>
                  <a:txBody>
                    <a:bodyPr/>
                    <a:lstStyle/>
                    <a:p>
                      <a:pPr algn="ctr" fontAlgn="b"/>
                      <a:r>
                        <a:rPr lang="en-NZ" sz="1100" b="1" u="none" strike="noStrike">
                          <a:effectLst/>
                        </a:rPr>
                        <a:t>14:35:57</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416</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765630315"/>
                  </a:ext>
                </a:extLst>
              </a:tr>
              <a:tr h="267661">
                <a:tc>
                  <a:txBody>
                    <a:bodyPr/>
                    <a:lstStyle/>
                    <a:p>
                      <a:pPr algn="ctr" fontAlgn="b"/>
                      <a:r>
                        <a:rPr lang="en-NZ" sz="1100" b="1" u="none" strike="noStrike">
                          <a:effectLst/>
                        </a:rPr>
                        <a:t>14:37:30</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36</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769418929"/>
                  </a:ext>
                </a:extLst>
              </a:tr>
              <a:tr h="267661">
                <a:tc>
                  <a:txBody>
                    <a:bodyPr/>
                    <a:lstStyle/>
                    <a:p>
                      <a:pPr algn="ctr" fontAlgn="b"/>
                      <a:r>
                        <a:rPr lang="en-NZ" sz="1100" b="1" u="none" strike="noStrike">
                          <a:effectLst/>
                        </a:rPr>
                        <a:t>14:38:52</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87</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564312382"/>
                  </a:ext>
                </a:extLst>
              </a:tr>
              <a:tr h="267661">
                <a:tc>
                  <a:txBody>
                    <a:bodyPr/>
                    <a:lstStyle/>
                    <a:p>
                      <a:pPr algn="ctr" fontAlgn="b"/>
                      <a:r>
                        <a:rPr lang="en-NZ" sz="1100" b="1" u="none" strike="noStrike">
                          <a:effectLst/>
                        </a:rPr>
                        <a:t>14:47:22</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21</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980926561"/>
                  </a:ext>
                </a:extLst>
              </a:tr>
              <a:tr h="267661">
                <a:tc>
                  <a:txBody>
                    <a:bodyPr/>
                    <a:lstStyle/>
                    <a:p>
                      <a:pPr algn="ctr" fontAlgn="b"/>
                      <a:r>
                        <a:rPr lang="en-NZ" sz="1100" b="1" u="none" strike="noStrike">
                          <a:effectLst/>
                        </a:rPr>
                        <a:t>14:56:58</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21</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607292381"/>
                  </a:ext>
                </a:extLst>
              </a:tr>
              <a:tr h="267661">
                <a:tc>
                  <a:txBody>
                    <a:bodyPr/>
                    <a:lstStyle/>
                    <a:p>
                      <a:pPr algn="ctr" fontAlgn="b"/>
                      <a:r>
                        <a:rPr lang="en-NZ" sz="1100" b="1" u="none" strike="noStrike">
                          <a:effectLst/>
                        </a:rPr>
                        <a:t>15:08:10</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117</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34711338"/>
                  </a:ext>
                </a:extLst>
              </a:tr>
              <a:tr h="267661">
                <a:tc>
                  <a:txBody>
                    <a:bodyPr/>
                    <a:lstStyle/>
                    <a:p>
                      <a:pPr algn="ctr" fontAlgn="b"/>
                      <a:r>
                        <a:rPr lang="en-NZ" sz="1100" b="1" u="none" strike="noStrike">
                          <a:effectLst/>
                        </a:rPr>
                        <a:t>15:16:02</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13</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728347120"/>
                  </a:ext>
                </a:extLst>
              </a:tr>
              <a:tr h="267661">
                <a:tc>
                  <a:txBody>
                    <a:bodyPr/>
                    <a:lstStyle/>
                    <a:p>
                      <a:pPr algn="ctr" fontAlgn="b"/>
                      <a:r>
                        <a:rPr lang="en-NZ" sz="1100" b="1" u="none" strike="noStrike">
                          <a:effectLst/>
                        </a:rPr>
                        <a:t>15:25:46</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20</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82823553"/>
                  </a:ext>
                </a:extLst>
              </a:tr>
              <a:tr h="267661">
                <a:tc>
                  <a:txBody>
                    <a:bodyPr/>
                    <a:lstStyle/>
                    <a:p>
                      <a:pPr algn="ctr" fontAlgn="b"/>
                      <a:r>
                        <a:rPr lang="en-NZ" sz="1100" b="1" u="none" strike="noStrike">
                          <a:effectLst/>
                        </a:rPr>
                        <a:t>15:35:19</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17</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62112641"/>
                  </a:ext>
                </a:extLst>
              </a:tr>
              <a:tr h="267661">
                <a:tc>
                  <a:txBody>
                    <a:bodyPr/>
                    <a:lstStyle/>
                    <a:p>
                      <a:pPr algn="ctr" fontAlgn="b"/>
                      <a:r>
                        <a:rPr lang="en-NZ" sz="1100" b="1" u="none" strike="noStrike">
                          <a:effectLst/>
                        </a:rPr>
                        <a:t>15:40:39</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320</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718885445"/>
                  </a:ext>
                </a:extLst>
              </a:tr>
              <a:tr h="267661">
                <a:tc>
                  <a:txBody>
                    <a:bodyPr/>
                    <a:lstStyle/>
                    <a:p>
                      <a:pPr algn="ctr" fontAlgn="b"/>
                      <a:r>
                        <a:rPr lang="en-NZ" sz="1100" b="1" u="none" strike="noStrike">
                          <a:effectLst/>
                        </a:rPr>
                        <a:t>15:44:50</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12</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dirty="0">
                          <a:effectLst/>
                        </a:rPr>
                        <a:t>HF </a:t>
                      </a:r>
                      <a:endParaRPr lang="en-NZ" sz="11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49269033"/>
                  </a:ext>
                </a:extLst>
              </a:tr>
            </a:tbl>
          </a:graphicData>
        </a:graphic>
      </p:graphicFrame>
      <p:sp>
        <p:nvSpPr>
          <p:cNvPr id="5" name="TextBox 4"/>
          <p:cNvSpPr txBox="1"/>
          <p:nvPr/>
        </p:nvSpPr>
        <p:spPr>
          <a:xfrm>
            <a:off x="6958207" y="534295"/>
            <a:ext cx="1578280" cy="307777"/>
          </a:xfrm>
          <a:prstGeom prst="rect">
            <a:avLst/>
          </a:prstGeom>
          <a:noFill/>
        </p:spPr>
        <p:txBody>
          <a:bodyPr wrap="square" rtlCol="0">
            <a:spAutoFit/>
          </a:bodyPr>
          <a:lstStyle/>
          <a:p>
            <a:r>
              <a:rPr lang="en-NZ" sz="1400" b="1" dirty="0">
                <a:solidFill>
                  <a:schemeClr val="tx2">
                    <a:lumMod val="60000"/>
                    <a:lumOff val="40000"/>
                  </a:schemeClr>
                </a:solidFill>
              </a:rPr>
              <a:t>B748</a:t>
            </a:r>
          </a:p>
        </p:txBody>
      </p:sp>
      <p:sp>
        <p:nvSpPr>
          <p:cNvPr id="10" name="TextBox 9"/>
          <p:cNvSpPr txBox="1"/>
          <p:nvPr/>
        </p:nvSpPr>
        <p:spPr>
          <a:xfrm>
            <a:off x="945714" y="532806"/>
            <a:ext cx="1578280" cy="307777"/>
          </a:xfrm>
          <a:prstGeom prst="rect">
            <a:avLst/>
          </a:prstGeom>
          <a:noFill/>
        </p:spPr>
        <p:txBody>
          <a:bodyPr wrap="square" rtlCol="0">
            <a:spAutoFit/>
          </a:bodyPr>
          <a:lstStyle/>
          <a:p>
            <a:r>
              <a:rPr lang="en-NZ" sz="1400" b="1" dirty="0">
                <a:solidFill>
                  <a:schemeClr val="tx2">
                    <a:lumMod val="60000"/>
                    <a:lumOff val="40000"/>
                  </a:schemeClr>
                </a:solidFill>
              </a:rPr>
              <a:t>A332</a:t>
            </a:r>
          </a:p>
        </p:txBody>
      </p:sp>
      <p:sp>
        <p:nvSpPr>
          <p:cNvPr id="11" name="TextBox 10"/>
          <p:cNvSpPr txBox="1"/>
          <p:nvPr/>
        </p:nvSpPr>
        <p:spPr>
          <a:xfrm>
            <a:off x="3942567" y="532806"/>
            <a:ext cx="1578280" cy="307777"/>
          </a:xfrm>
          <a:prstGeom prst="rect">
            <a:avLst/>
          </a:prstGeom>
          <a:noFill/>
        </p:spPr>
        <p:txBody>
          <a:bodyPr wrap="square" rtlCol="0">
            <a:spAutoFit/>
          </a:bodyPr>
          <a:lstStyle/>
          <a:p>
            <a:r>
              <a:rPr lang="en-NZ" sz="1400" b="1" dirty="0">
                <a:solidFill>
                  <a:schemeClr val="tx2">
                    <a:lumMod val="60000"/>
                    <a:lumOff val="40000"/>
                  </a:schemeClr>
                </a:solidFill>
              </a:rPr>
              <a:t>B77W</a:t>
            </a:r>
          </a:p>
        </p:txBody>
      </p:sp>
      <p:graphicFrame>
        <p:nvGraphicFramePr>
          <p:cNvPr id="6" name="Table 5"/>
          <p:cNvGraphicFramePr>
            <a:graphicFrameLocks noGrp="1"/>
          </p:cNvGraphicFramePr>
          <p:nvPr>
            <p:extLst>
              <p:ext uri="{D42A27DB-BD31-4B8C-83A1-F6EECF244321}">
                <p14:modId xmlns:p14="http://schemas.microsoft.com/office/powerpoint/2010/main" val="4041552149"/>
              </p:ext>
            </p:extLst>
          </p:nvPr>
        </p:nvGraphicFramePr>
        <p:xfrm>
          <a:off x="237994" y="840581"/>
          <a:ext cx="2517732" cy="5087048"/>
        </p:xfrm>
        <a:graphic>
          <a:graphicData uri="http://schemas.openxmlformats.org/drawingml/2006/table">
            <a:tbl>
              <a:tblPr>
                <a:tableStyleId>{5C22544A-7EE6-4342-B048-85BDC9FD1C3A}</a:tableStyleId>
              </a:tblPr>
              <a:tblGrid>
                <a:gridCol w="839244">
                  <a:extLst>
                    <a:ext uri="{9D8B030D-6E8A-4147-A177-3AD203B41FA5}">
                      <a16:colId xmlns:a16="http://schemas.microsoft.com/office/drawing/2014/main" val="67222958"/>
                    </a:ext>
                  </a:extLst>
                </a:gridCol>
                <a:gridCol w="839244">
                  <a:extLst>
                    <a:ext uri="{9D8B030D-6E8A-4147-A177-3AD203B41FA5}">
                      <a16:colId xmlns:a16="http://schemas.microsoft.com/office/drawing/2014/main" val="3746889509"/>
                    </a:ext>
                  </a:extLst>
                </a:gridCol>
                <a:gridCol w="839244">
                  <a:extLst>
                    <a:ext uri="{9D8B030D-6E8A-4147-A177-3AD203B41FA5}">
                      <a16:colId xmlns:a16="http://schemas.microsoft.com/office/drawing/2014/main" val="23415933"/>
                    </a:ext>
                  </a:extLst>
                </a:gridCol>
              </a:tblGrid>
              <a:tr h="221176">
                <a:tc>
                  <a:txBody>
                    <a:bodyPr/>
                    <a:lstStyle/>
                    <a:p>
                      <a:pPr algn="ctr" fontAlgn="b"/>
                      <a:r>
                        <a:rPr lang="en-NZ" sz="1100" b="1" u="none" strike="noStrike">
                          <a:effectLst/>
                        </a:rPr>
                        <a:t>08:32:13</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1645</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419002167"/>
                  </a:ext>
                </a:extLst>
              </a:tr>
              <a:tr h="221176">
                <a:tc>
                  <a:txBody>
                    <a:bodyPr/>
                    <a:lstStyle/>
                    <a:p>
                      <a:pPr algn="ctr" fontAlgn="b"/>
                      <a:r>
                        <a:rPr lang="en-NZ" sz="1100" b="1" u="none" strike="noStrike">
                          <a:effectLst/>
                        </a:rPr>
                        <a:t>08:32:55</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1110</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166833236"/>
                  </a:ext>
                </a:extLst>
              </a:tr>
              <a:tr h="221176">
                <a:tc>
                  <a:txBody>
                    <a:bodyPr/>
                    <a:lstStyle/>
                    <a:p>
                      <a:pPr algn="ctr" fontAlgn="b"/>
                      <a:r>
                        <a:rPr lang="en-NZ" sz="1100" b="1" u="none" strike="noStrike">
                          <a:effectLst/>
                        </a:rPr>
                        <a:t>08:33:15</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555</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52848850"/>
                  </a:ext>
                </a:extLst>
              </a:tr>
              <a:tr h="221176">
                <a:tc>
                  <a:txBody>
                    <a:bodyPr/>
                    <a:lstStyle/>
                    <a:p>
                      <a:pPr algn="ctr" fontAlgn="b"/>
                      <a:r>
                        <a:rPr lang="en-NZ" sz="1100" b="1" u="none" strike="noStrike">
                          <a:effectLst/>
                        </a:rPr>
                        <a:t>08:33:46</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519</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350127472"/>
                  </a:ext>
                </a:extLst>
              </a:tr>
              <a:tr h="221176">
                <a:tc>
                  <a:txBody>
                    <a:bodyPr/>
                    <a:lstStyle/>
                    <a:p>
                      <a:pPr algn="ctr" fontAlgn="b"/>
                      <a:r>
                        <a:rPr lang="en-NZ" sz="1100" b="1" u="none" strike="noStrike">
                          <a:effectLst/>
                        </a:rPr>
                        <a:t>08:34:17</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97</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33679350"/>
                  </a:ext>
                </a:extLst>
              </a:tr>
              <a:tr h="221176">
                <a:tc>
                  <a:txBody>
                    <a:bodyPr/>
                    <a:lstStyle/>
                    <a:p>
                      <a:pPr algn="ctr" fontAlgn="b"/>
                      <a:r>
                        <a:rPr lang="en-NZ" sz="1100" b="1" u="none" strike="noStrike">
                          <a:effectLst/>
                        </a:rPr>
                        <a:t>08:34:53</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77</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56089205"/>
                  </a:ext>
                </a:extLst>
              </a:tr>
              <a:tr h="221176">
                <a:tc>
                  <a:txBody>
                    <a:bodyPr/>
                    <a:lstStyle/>
                    <a:p>
                      <a:pPr algn="ctr" fontAlgn="b"/>
                      <a:r>
                        <a:rPr lang="en-NZ" sz="1100" b="1" u="none" strike="noStrike">
                          <a:effectLst/>
                        </a:rPr>
                        <a:t>09:14:16</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1057</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9413635"/>
                  </a:ext>
                </a:extLst>
              </a:tr>
              <a:tr h="221176">
                <a:tc>
                  <a:txBody>
                    <a:bodyPr/>
                    <a:lstStyle/>
                    <a:p>
                      <a:pPr algn="ctr" fontAlgn="b"/>
                      <a:r>
                        <a:rPr lang="en-NZ" sz="1100" b="1" u="none" strike="noStrike">
                          <a:effectLst/>
                        </a:rPr>
                        <a:t>09:17:28</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673</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616671841"/>
                  </a:ext>
                </a:extLst>
              </a:tr>
              <a:tr h="221176">
                <a:tc>
                  <a:txBody>
                    <a:bodyPr/>
                    <a:lstStyle/>
                    <a:p>
                      <a:pPr algn="ctr" fontAlgn="b"/>
                      <a:r>
                        <a:rPr lang="en-NZ" sz="1100" b="1" u="none" strike="noStrike">
                          <a:effectLst/>
                        </a:rPr>
                        <a:t>09:21:44</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437</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5594789"/>
                  </a:ext>
                </a:extLst>
              </a:tr>
              <a:tr h="221176">
                <a:tc>
                  <a:txBody>
                    <a:bodyPr/>
                    <a:lstStyle/>
                    <a:p>
                      <a:pPr algn="ctr" fontAlgn="b"/>
                      <a:r>
                        <a:rPr lang="en-NZ" sz="1100" b="1" u="none" strike="noStrike">
                          <a:effectLst/>
                        </a:rPr>
                        <a:t>09:24:07</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496</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24406381"/>
                  </a:ext>
                </a:extLst>
              </a:tr>
              <a:tr h="221176">
                <a:tc>
                  <a:txBody>
                    <a:bodyPr/>
                    <a:lstStyle/>
                    <a:p>
                      <a:pPr algn="ctr" fontAlgn="b"/>
                      <a:r>
                        <a:rPr lang="en-NZ" sz="1100" b="1" u="none" strike="noStrike">
                          <a:effectLst/>
                        </a:rPr>
                        <a:t>09:28:40</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193</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565877035"/>
                  </a:ext>
                </a:extLst>
              </a:tr>
              <a:tr h="221176">
                <a:tc>
                  <a:txBody>
                    <a:bodyPr/>
                    <a:lstStyle/>
                    <a:p>
                      <a:pPr algn="ctr" fontAlgn="b"/>
                      <a:r>
                        <a:rPr lang="en-NZ" sz="1100" b="1" u="none" strike="noStrike">
                          <a:effectLst/>
                        </a:rPr>
                        <a:t>10:00:33</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1530</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86810537"/>
                  </a:ext>
                </a:extLst>
              </a:tr>
              <a:tr h="221176">
                <a:tc>
                  <a:txBody>
                    <a:bodyPr/>
                    <a:lstStyle/>
                    <a:p>
                      <a:pPr algn="ctr" fontAlgn="b"/>
                      <a:r>
                        <a:rPr lang="en-NZ" sz="1100" b="1" u="none" strike="noStrike">
                          <a:effectLst/>
                        </a:rPr>
                        <a:t>10:02:09</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1377</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488662799"/>
                  </a:ext>
                </a:extLst>
              </a:tr>
              <a:tr h="221176">
                <a:tc>
                  <a:txBody>
                    <a:bodyPr/>
                    <a:lstStyle/>
                    <a:p>
                      <a:pPr algn="ctr" fontAlgn="b"/>
                      <a:r>
                        <a:rPr lang="en-NZ" sz="1100" b="1" u="none" strike="noStrike">
                          <a:effectLst/>
                        </a:rPr>
                        <a:t>10:02:55</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1409</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10160242"/>
                  </a:ext>
                </a:extLst>
              </a:tr>
              <a:tr h="221176">
                <a:tc>
                  <a:txBody>
                    <a:bodyPr/>
                    <a:lstStyle/>
                    <a:p>
                      <a:pPr algn="ctr" fontAlgn="b"/>
                      <a:r>
                        <a:rPr lang="en-NZ" sz="1100" b="1" u="none" strike="noStrike">
                          <a:effectLst/>
                        </a:rPr>
                        <a:t>10:08:33</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1432</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24097296"/>
                  </a:ext>
                </a:extLst>
              </a:tr>
              <a:tr h="221176">
                <a:tc>
                  <a:txBody>
                    <a:bodyPr/>
                    <a:lstStyle/>
                    <a:p>
                      <a:pPr algn="ctr" fontAlgn="b"/>
                      <a:r>
                        <a:rPr lang="en-NZ" sz="1100" b="1" u="none" strike="noStrike">
                          <a:effectLst/>
                        </a:rPr>
                        <a:t>10:09:15</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899</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3257549"/>
                  </a:ext>
                </a:extLst>
              </a:tr>
              <a:tr h="221176">
                <a:tc>
                  <a:txBody>
                    <a:bodyPr/>
                    <a:lstStyle/>
                    <a:p>
                      <a:pPr algn="ctr" fontAlgn="b"/>
                      <a:r>
                        <a:rPr lang="en-NZ" sz="1100" b="1" u="none" strike="noStrike">
                          <a:effectLst/>
                        </a:rPr>
                        <a:t>10:11:23</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450</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046798821"/>
                  </a:ext>
                </a:extLst>
              </a:tr>
              <a:tr h="221176">
                <a:tc>
                  <a:txBody>
                    <a:bodyPr/>
                    <a:lstStyle/>
                    <a:p>
                      <a:pPr algn="ctr" fontAlgn="b"/>
                      <a:r>
                        <a:rPr lang="en-NZ" sz="1100" b="1" u="none" strike="noStrike">
                          <a:effectLst/>
                        </a:rPr>
                        <a:t>10:11:52</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446</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082714574"/>
                  </a:ext>
                </a:extLst>
              </a:tr>
              <a:tr h="221176">
                <a:tc>
                  <a:txBody>
                    <a:bodyPr/>
                    <a:lstStyle/>
                    <a:p>
                      <a:pPr algn="ctr" fontAlgn="b"/>
                      <a:r>
                        <a:rPr lang="en-NZ" sz="1100" b="1" u="none" strike="noStrike">
                          <a:effectLst/>
                        </a:rPr>
                        <a:t>10:16:25</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176</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042087"/>
                  </a:ext>
                </a:extLst>
              </a:tr>
              <a:tr h="221176">
                <a:tc>
                  <a:txBody>
                    <a:bodyPr/>
                    <a:lstStyle/>
                    <a:p>
                      <a:pPr algn="ctr" fontAlgn="b"/>
                      <a:r>
                        <a:rPr lang="en-NZ" sz="1100" b="1" u="none" strike="noStrike">
                          <a:effectLst/>
                        </a:rPr>
                        <a:t>10:26:09</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184</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57183329"/>
                  </a:ext>
                </a:extLst>
              </a:tr>
              <a:tr h="221176">
                <a:tc>
                  <a:txBody>
                    <a:bodyPr/>
                    <a:lstStyle/>
                    <a:p>
                      <a:pPr algn="ctr" fontAlgn="b"/>
                      <a:r>
                        <a:rPr lang="en-NZ" sz="1100" b="1" u="none" strike="noStrike">
                          <a:effectLst/>
                        </a:rPr>
                        <a:t>10:46:20</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819</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55200156"/>
                  </a:ext>
                </a:extLst>
              </a:tr>
              <a:tr h="221176">
                <a:tc>
                  <a:txBody>
                    <a:bodyPr/>
                    <a:lstStyle/>
                    <a:p>
                      <a:pPr algn="ctr" fontAlgn="b"/>
                      <a:r>
                        <a:rPr lang="en-NZ" sz="1100" b="1" u="none" strike="noStrike">
                          <a:effectLst/>
                        </a:rPr>
                        <a:t>10:49:30</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434</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HF </a:t>
                      </a:r>
                      <a:endParaRPr lang="en-NZ"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40927261"/>
                  </a:ext>
                </a:extLst>
              </a:tr>
              <a:tr h="221176">
                <a:tc>
                  <a:txBody>
                    <a:bodyPr/>
                    <a:lstStyle/>
                    <a:p>
                      <a:pPr algn="ctr" fontAlgn="b"/>
                      <a:r>
                        <a:rPr lang="en-NZ" sz="1100" b="1" u="none" strike="noStrike">
                          <a:effectLst/>
                        </a:rPr>
                        <a:t>10:54:27</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a:effectLst/>
                        </a:rPr>
                        <a:t>154</a:t>
                      </a:r>
                      <a:endParaRPr lang="en-NZ"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NZ" sz="1100" b="1" u="none" strike="noStrike" dirty="0">
                          <a:effectLst/>
                        </a:rPr>
                        <a:t>HF </a:t>
                      </a:r>
                      <a:endParaRPr lang="en-NZ" sz="11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924651481"/>
                  </a:ext>
                </a:extLst>
              </a:tr>
            </a:tbl>
          </a:graphicData>
        </a:graphic>
      </p:graphicFrame>
    </p:spTree>
    <p:extLst>
      <p:ext uri="{BB962C8B-B14F-4D97-AF65-F5344CB8AC3E}">
        <p14:creationId xmlns:p14="http://schemas.microsoft.com/office/powerpoint/2010/main" val="34524774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8"/>
          <p:cNvPicPr>
            <a:picLocks noChangeAspect="1"/>
          </p:cNvPicPr>
          <p:nvPr/>
        </p:nvPicPr>
        <p:blipFill>
          <a:blip r:embed="rId2">
            <a:extLst>
              <a:ext uri="{28A0092B-C50C-407E-A947-70E740481C1C}">
                <a14:useLocalDpi xmlns:a14="http://schemas.microsoft.com/office/drawing/2010/main" val="0"/>
              </a:ext>
            </a:extLst>
          </a:blip>
          <a:srcRect t="2072" b="2072"/>
          <a:stretch>
            <a:fillRect/>
          </a:stretch>
        </p:blipFill>
        <p:spPr>
          <a:xfrm>
            <a:off x="0" y="-37404"/>
            <a:ext cx="9144000" cy="6181200"/>
          </a:xfrm>
          <a:prstGeom prst="rect">
            <a:avLst/>
          </a:prstGeom>
          <a:noFill/>
        </p:spPr>
      </p:pic>
      <p:sp>
        <p:nvSpPr>
          <p:cNvPr id="3" name="Slide Number Placeholder 2"/>
          <p:cNvSpPr>
            <a:spLocks noGrp="1"/>
          </p:cNvSpPr>
          <p:nvPr>
            <p:ph type="sldNum" sz="quarter" idx="12"/>
          </p:nvPr>
        </p:nvSpPr>
        <p:spPr/>
        <p:txBody>
          <a:bodyPr/>
          <a:lstStyle/>
          <a:p>
            <a:fld id="{8E358689-BA0A-49A1-8A48-F71B8AB2D529}" type="slidenum">
              <a:rPr lang="en-NZ" smtClean="0"/>
              <a:t>19</a:t>
            </a:fld>
            <a:endParaRPr lang="en-NZ" dirty="0"/>
          </a:p>
        </p:txBody>
      </p:sp>
      <p:pic>
        <p:nvPicPr>
          <p:cNvPr id="17" name="Picture Placeholder 16"/>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p:pic>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|ISPACG FIT 25  2018</a:t>
            </a:r>
          </a:p>
        </p:txBody>
      </p:sp>
      <p:sp>
        <p:nvSpPr>
          <p:cNvPr id="5" name="Title 4"/>
          <p:cNvSpPr>
            <a:spLocks noGrp="1"/>
          </p:cNvSpPr>
          <p:nvPr>
            <p:ph type="ctrTitle"/>
          </p:nvPr>
        </p:nvSpPr>
        <p:spPr>
          <a:xfrm>
            <a:off x="359532" y="980713"/>
            <a:ext cx="8424936" cy="1368152"/>
          </a:xfrm>
        </p:spPr>
        <p:txBody>
          <a:bodyPr/>
          <a:lstStyle/>
          <a:p>
            <a:r>
              <a:rPr lang="en-NZ" dirty="0"/>
              <a:t>Thank you</a:t>
            </a:r>
          </a:p>
        </p:txBody>
      </p:sp>
      <p:pic>
        <p:nvPicPr>
          <p:cNvPr id="9" name="Picture 2" descr="COV-GN2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7436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25260" y="115888"/>
            <a:ext cx="8561540" cy="658843"/>
          </a:xfrm>
        </p:spPr>
        <p:txBody>
          <a:bodyPr>
            <a:normAutofit/>
          </a:bodyPr>
          <a:lstStyle/>
          <a:p>
            <a:r>
              <a:rPr lang="en-US" sz="2400" dirty="0"/>
              <a:t>NZZO Feedback - Overview</a:t>
            </a:r>
            <a:endParaRPr lang="en-NZ" sz="2400" dirty="0"/>
          </a:p>
        </p:txBody>
      </p:sp>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25 2018</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2</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0" y="708800"/>
            <a:ext cx="9144000" cy="5047536"/>
          </a:xfrm>
          <a:prstGeom prst="rect">
            <a:avLst/>
          </a:prstGeom>
          <a:noFill/>
        </p:spPr>
        <p:txBody>
          <a:bodyPr wrap="square" rtlCol="0">
            <a:spAutoFit/>
          </a:bodyPr>
          <a:lstStyle/>
          <a:p>
            <a:pPr marL="285750" indent="-285750">
              <a:buFont typeface="Arial" panose="020B0604020202020204" pitchFamily="34" charset="0"/>
              <a:buChar char="•"/>
            </a:pPr>
            <a:r>
              <a:rPr lang="en-NZ" b="1" dirty="0"/>
              <a:t>Performance:</a:t>
            </a:r>
          </a:p>
          <a:p>
            <a:pPr marL="742950" lvl="1" indent="-285750">
              <a:buFont typeface="Courier New" panose="02070309020205020404" pitchFamily="49" charset="0"/>
              <a:buChar char="o"/>
            </a:pPr>
            <a:r>
              <a:rPr lang="en-NZ" b="1" dirty="0"/>
              <a:t>Overall performance observed against both RSP180 and RCP240 specifications is acceptable.</a:t>
            </a:r>
          </a:p>
          <a:p>
            <a:pPr marL="742950" lvl="1" indent="-285750">
              <a:buFont typeface="Courier New" panose="02070309020205020404" pitchFamily="49" charset="0"/>
              <a:buChar char="o"/>
            </a:pPr>
            <a:r>
              <a:rPr lang="en-NZ" b="1" dirty="0"/>
              <a:t>A small number of PR have been raised against aircraft not meeting PBCS specifications </a:t>
            </a:r>
          </a:p>
          <a:p>
            <a:pPr marL="742950" lvl="1" indent="-285750">
              <a:buFont typeface="Courier New" panose="02070309020205020404" pitchFamily="49" charset="0"/>
              <a:buChar char="o"/>
            </a:pPr>
            <a:r>
              <a:rPr lang="en-NZ" b="1" dirty="0"/>
              <a:t>Availability affected by the number of outages in 2017/18. </a:t>
            </a:r>
          </a:p>
          <a:p>
            <a:pPr marL="742950" lvl="1" indent="-285750">
              <a:buFont typeface="Courier New" panose="02070309020205020404" pitchFamily="49" charset="0"/>
              <a:buChar char="o"/>
            </a:pPr>
            <a:r>
              <a:rPr lang="en-NZ" b="1" dirty="0"/>
              <a:t>Work is needed to improve assessment of availability from an operational perspective</a:t>
            </a:r>
          </a:p>
          <a:p>
            <a:pPr marL="742950" lvl="1" indent="-285750">
              <a:buFont typeface="Courier New" panose="02070309020205020404" pitchFamily="49" charset="0"/>
              <a:buChar char="o"/>
            </a:pPr>
            <a:endParaRPr lang="en-NZ" b="1" dirty="0"/>
          </a:p>
          <a:p>
            <a:pPr marL="285750" indent="-285750">
              <a:buFont typeface="Arial" panose="020B0604020202020204" pitchFamily="34" charset="0"/>
              <a:buChar char="•"/>
            </a:pPr>
            <a:r>
              <a:rPr lang="en-NZ" b="1" dirty="0"/>
              <a:t>HFDL </a:t>
            </a:r>
          </a:p>
          <a:p>
            <a:pPr marL="742950" lvl="1" indent="-285750">
              <a:buFont typeface="Arial" panose="020B0604020202020204" pitchFamily="34" charset="0"/>
              <a:buChar char="•"/>
            </a:pPr>
            <a:r>
              <a:rPr lang="en-NZ" b="1" dirty="0"/>
              <a:t>Concerns over poor performance when used as sole means may be mitigated by PBCS.</a:t>
            </a:r>
          </a:p>
          <a:p>
            <a:pPr marL="742950" lvl="1" indent="-285750">
              <a:buFont typeface="Arial" panose="020B0604020202020204" pitchFamily="34" charset="0"/>
              <a:buChar char="•"/>
            </a:pPr>
            <a:r>
              <a:rPr lang="en-NZ" b="1" dirty="0"/>
              <a:t>HFDL does not meet RCP240/RSP180 when sole means</a:t>
            </a:r>
          </a:p>
          <a:p>
            <a:pPr marL="285750" indent="-285750">
              <a:buFont typeface="Arial" panose="020B0604020202020204" pitchFamily="34" charset="0"/>
              <a:buChar char="•"/>
            </a:pPr>
            <a:endParaRPr lang="en-NZ" sz="800" b="1" dirty="0"/>
          </a:p>
          <a:p>
            <a:pPr marL="285750" indent="-285750">
              <a:buFont typeface="Arial" panose="020B0604020202020204" pitchFamily="34" charset="0"/>
              <a:buChar char="•"/>
            </a:pPr>
            <a:r>
              <a:rPr lang="en-NZ" b="1" dirty="0"/>
              <a:t>Iridium</a:t>
            </a:r>
          </a:p>
          <a:p>
            <a:pPr marL="742950" lvl="1" indent="-285750">
              <a:buFont typeface="Courier New" panose="02070309020205020404" pitchFamily="49" charset="0"/>
              <a:buChar char="o"/>
            </a:pPr>
            <a:r>
              <a:rPr lang="en-NZ" b="1" dirty="0"/>
              <a:t>Makes up &lt; 1% of traffic observed.</a:t>
            </a:r>
          </a:p>
          <a:p>
            <a:pPr marL="742950" lvl="1" indent="-285750">
              <a:buFont typeface="Courier New" panose="02070309020205020404" pitchFamily="49" charset="0"/>
              <a:buChar char="o"/>
            </a:pPr>
            <a:r>
              <a:rPr lang="en-NZ" b="1" dirty="0"/>
              <a:t>Performance is poor and does not meet RSP180</a:t>
            </a:r>
          </a:p>
          <a:p>
            <a:pPr marL="285750" indent="-285750">
              <a:buFont typeface="Arial" panose="020B0604020202020204" pitchFamily="34" charset="0"/>
              <a:buChar char="•"/>
            </a:pPr>
            <a:endParaRPr lang="en-NZ" sz="800" b="1" dirty="0"/>
          </a:p>
          <a:p>
            <a:pPr marL="285750" indent="-285750">
              <a:buFont typeface="Arial" panose="020B0604020202020204" pitchFamily="34" charset="0"/>
              <a:buChar char="•"/>
            </a:pPr>
            <a:r>
              <a:rPr lang="en-NZ" b="1" dirty="0"/>
              <a:t>PBCS monitoring in NZZO in 2017</a:t>
            </a:r>
          </a:p>
          <a:p>
            <a:pPr marL="742950" lvl="1" indent="-285750">
              <a:buFont typeface="Courier New" panose="02070309020205020404" pitchFamily="49" charset="0"/>
              <a:buChar char="o"/>
            </a:pPr>
            <a:r>
              <a:rPr lang="en-NZ" b="1" dirty="0"/>
              <a:t>On-line analysis tool simplifies processing using less resource. </a:t>
            </a:r>
          </a:p>
          <a:p>
            <a:pPr marL="742950" lvl="1" indent="-285750">
              <a:buFont typeface="Courier New" panose="02070309020205020404" pitchFamily="49" charset="0"/>
              <a:buChar char="o"/>
            </a:pPr>
            <a:r>
              <a:rPr lang="en-NZ" b="1" dirty="0"/>
              <a:t>Recommend FIT agree on standardised reporting templates for ISPACG FIT and regional use.</a:t>
            </a:r>
          </a:p>
        </p:txBody>
      </p:sp>
    </p:spTree>
    <p:extLst>
      <p:ext uri="{BB962C8B-B14F-4D97-AF65-F5344CB8AC3E}">
        <p14:creationId xmlns:p14="http://schemas.microsoft.com/office/powerpoint/2010/main" val="2150353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25 2018</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3</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0" y="646250"/>
            <a:ext cx="9144000" cy="3385542"/>
          </a:xfrm>
          <a:prstGeom prst="rect">
            <a:avLst/>
          </a:prstGeom>
          <a:noFill/>
        </p:spPr>
        <p:txBody>
          <a:bodyPr wrap="square" rtlCol="0">
            <a:spAutoFit/>
          </a:bodyPr>
          <a:lstStyle/>
          <a:p>
            <a:pPr marL="742950" lvl="1" indent="-285750">
              <a:buFont typeface="Courier New" panose="02070309020205020404" pitchFamily="49" charset="0"/>
              <a:buChar char="o"/>
            </a:pPr>
            <a:endParaRPr lang="en-NZ" sz="800" b="1" dirty="0"/>
          </a:p>
          <a:p>
            <a:pPr marL="285750" indent="-285750">
              <a:buFont typeface="Arial" panose="020B0604020202020204" pitchFamily="34" charset="0"/>
              <a:buChar char="•"/>
            </a:pPr>
            <a:r>
              <a:rPr lang="en-NZ" b="1" dirty="0"/>
              <a:t>PBCS Implementation</a:t>
            </a:r>
          </a:p>
          <a:p>
            <a:pPr marL="742950" lvl="1" indent="-285750">
              <a:buFont typeface="Courier New" panose="02070309020205020404" pitchFamily="49" charset="0"/>
              <a:buChar char="o"/>
            </a:pPr>
            <a:r>
              <a:rPr lang="en-NZ" b="1" dirty="0"/>
              <a:t>Implemented 29 March 2018.</a:t>
            </a:r>
          </a:p>
          <a:p>
            <a:pPr marL="742950" lvl="1" indent="-285750">
              <a:buFont typeface="Courier New" panose="02070309020205020404" pitchFamily="49" charset="0"/>
              <a:buChar char="o"/>
            </a:pPr>
            <a:r>
              <a:rPr lang="en-NZ" b="1" dirty="0"/>
              <a:t>52% of FANS1A traffic in NZZO are indicating PBCS status. This percentage is based on an analysis of the number of ADS-C reports received, with ANZ aircraft making up 31% of this traffic. Currently, missing in action are the Australian carriers (12%), LAN (4.5%), SIA (2.5%), CPA (2%), THA (1%), and MAS (1%).</a:t>
            </a:r>
          </a:p>
          <a:p>
            <a:pPr marL="742950" lvl="1" indent="-285750">
              <a:buFont typeface="Courier New" panose="02070309020205020404" pitchFamily="49" charset="0"/>
              <a:buChar char="o"/>
            </a:pPr>
            <a:r>
              <a:rPr lang="en-NZ" b="1" dirty="0"/>
              <a:t>No significant issues since cutover. Controllers</a:t>
            </a:r>
          </a:p>
          <a:p>
            <a:pPr lvl="1"/>
            <a:r>
              <a:rPr lang="en-NZ" b="1" dirty="0"/>
              <a:t>      are handling mixed mode operations well.</a:t>
            </a:r>
          </a:p>
          <a:p>
            <a:pPr marL="742950" lvl="1" indent="-285750">
              <a:buFont typeface="Courier New" panose="02070309020205020404" pitchFamily="49" charset="0"/>
              <a:buChar char="o"/>
            </a:pPr>
            <a:r>
              <a:rPr lang="en-NZ" b="1" dirty="0"/>
              <a:t>Airline filing PBCS on 5 April were:</a:t>
            </a:r>
          </a:p>
          <a:p>
            <a:pPr marL="742950" lvl="1" indent="-285750">
              <a:buFont typeface="Courier New" panose="02070309020205020404" pitchFamily="49" charset="0"/>
              <a:buChar char="o"/>
            </a:pPr>
            <a:endParaRPr lang="en-NZ" b="1" dirty="0"/>
          </a:p>
          <a:p>
            <a:pPr marL="285750" indent="-285750">
              <a:buFont typeface="Arial" panose="020B0604020202020204" pitchFamily="34" charset="0"/>
              <a:buChar char="•"/>
            </a:pPr>
            <a:endParaRPr lang="en-NZ" sz="800" b="1" dirty="0"/>
          </a:p>
          <a:p>
            <a:endParaRPr lang="en-US" b="1" dirty="0"/>
          </a:p>
        </p:txBody>
      </p:sp>
      <p:sp>
        <p:nvSpPr>
          <p:cNvPr id="8" name="Rectangle 2"/>
          <p:cNvSpPr>
            <a:spLocks noGrp="1" noChangeArrowheads="1"/>
          </p:cNvSpPr>
          <p:nvPr>
            <p:ph type="title"/>
          </p:nvPr>
        </p:nvSpPr>
        <p:spPr>
          <a:xfrm>
            <a:off x="457200" y="115888"/>
            <a:ext cx="8229600" cy="535465"/>
          </a:xfrm>
        </p:spPr>
        <p:txBody>
          <a:bodyPr>
            <a:normAutofit/>
          </a:bodyPr>
          <a:lstStyle/>
          <a:p>
            <a:r>
              <a:rPr lang="en-US" sz="2400" dirty="0"/>
              <a:t>NZZO Feedback</a:t>
            </a:r>
            <a:endParaRPr lang="en-NZ" sz="2400" dirty="0"/>
          </a:p>
        </p:txBody>
      </p:sp>
      <p:graphicFrame>
        <p:nvGraphicFramePr>
          <p:cNvPr id="3" name="Table 2"/>
          <p:cNvGraphicFramePr>
            <a:graphicFrameLocks noGrp="1"/>
          </p:cNvGraphicFramePr>
          <p:nvPr>
            <p:extLst>
              <p:ext uri="{D42A27DB-BD31-4B8C-83A1-F6EECF244321}">
                <p14:modId xmlns:p14="http://schemas.microsoft.com/office/powerpoint/2010/main" val="1018607210"/>
              </p:ext>
            </p:extLst>
          </p:nvPr>
        </p:nvGraphicFramePr>
        <p:xfrm>
          <a:off x="5624186" y="2315727"/>
          <a:ext cx="2597639" cy="3721822"/>
        </p:xfrm>
        <a:graphic>
          <a:graphicData uri="http://schemas.openxmlformats.org/drawingml/2006/table">
            <a:tbl>
              <a:tblPr firstRow="1" firstCol="1" bandRow="1">
                <a:tableStyleId>{5C22544A-7EE6-4342-B048-85BDC9FD1C3A}</a:tableStyleId>
              </a:tblPr>
              <a:tblGrid>
                <a:gridCol w="1600145">
                  <a:extLst>
                    <a:ext uri="{9D8B030D-6E8A-4147-A177-3AD203B41FA5}">
                      <a16:colId xmlns:a16="http://schemas.microsoft.com/office/drawing/2014/main" val="779943654"/>
                    </a:ext>
                  </a:extLst>
                </a:gridCol>
                <a:gridCol w="997494">
                  <a:extLst>
                    <a:ext uri="{9D8B030D-6E8A-4147-A177-3AD203B41FA5}">
                      <a16:colId xmlns:a16="http://schemas.microsoft.com/office/drawing/2014/main" val="1296332826"/>
                    </a:ext>
                  </a:extLst>
                </a:gridCol>
              </a:tblGrid>
              <a:tr h="286294">
                <a:tc>
                  <a:txBody>
                    <a:bodyPr/>
                    <a:lstStyle/>
                    <a:p>
                      <a:pPr algn="ctr">
                        <a:spcAft>
                          <a:spcPts val="0"/>
                        </a:spcAft>
                      </a:pPr>
                      <a:r>
                        <a:rPr lang="en-NZ" sz="1100" dirty="0">
                          <a:effectLst/>
                        </a:rPr>
                        <a:t>Company</a:t>
                      </a:r>
                      <a:endParaRPr lang="en-N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0"/>
                        </a:spcAft>
                      </a:pPr>
                      <a:r>
                        <a:rPr lang="en-NZ" sz="1100" dirty="0">
                          <a:effectLst/>
                        </a:rPr>
                        <a:t>Type</a:t>
                      </a:r>
                      <a:endParaRPr lang="en-N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595992145"/>
                  </a:ext>
                </a:extLst>
              </a:tr>
              <a:tr h="286294">
                <a:tc>
                  <a:txBody>
                    <a:bodyPr/>
                    <a:lstStyle/>
                    <a:p>
                      <a:pPr algn="ctr">
                        <a:spcAft>
                          <a:spcPts val="0"/>
                        </a:spcAft>
                      </a:pPr>
                      <a:r>
                        <a:rPr lang="en-NZ" sz="1100">
                          <a:effectLst/>
                        </a:rPr>
                        <a:t>AAL</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0"/>
                        </a:spcAft>
                      </a:pPr>
                      <a:r>
                        <a:rPr lang="en-NZ" sz="1100">
                          <a:effectLst/>
                        </a:rPr>
                        <a:t>B789</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547954251"/>
                  </a:ext>
                </a:extLst>
              </a:tr>
              <a:tr h="286294">
                <a:tc>
                  <a:txBody>
                    <a:bodyPr/>
                    <a:lstStyle/>
                    <a:p>
                      <a:pPr algn="ctr">
                        <a:spcAft>
                          <a:spcPts val="0"/>
                        </a:spcAft>
                      </a:pPr>
                      <a:r>
                        <a:rPr lang="en-NZ" sz="1100" dirty="0">
                          <a:effectLst/>
                        </a:rPr>
                        <a:t>ANZ</a:t>
                      </a:r>
                      <a:endParaRPr lang="en-N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0"/>
                        </a:spcAft>
                      </a:pPr>
                      <a:r>
                        <a:rPr lang="en-NZ" sz="1100">
                          <a:effectLst/>
                        </a:rPr>
                        <a:t>B772</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78789028"/>
                  </a:ext>
                </a:extLst>
              </a:tr>
              <a:tr h="286294">
                <a:tc>
                  <a:txBody>
                    <a:bodyPr/>
                    <a:lstStyle/>
                    <a:p>
                      <a:pPr algn="ctr">
                        <a:spcAft>
                          <a:spcPts val="0"/>
                        </a:spcAft>
                      </a:pPr>
                      <a:r>
                        <a:rPr lang="en-NZ" sz="1100">
                          <a:effectLst/>
                        </a:rPr>
                        <a:t>ANZ</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0"/>
                        </a:spcAft>
                      </a:pPr>
                      <a:r>
                        <a:rPr lang="en-NZ" sz="1100">
                          <a:effectLst/>
                        </a:rPr>
                        <a:t>B77W</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01766443"/>
                  </a:ext>
                </a:extLst>
              </a:tr>
              <a:tr h="286294">
                <a:tc>
                  <a:txBody>
                    <a:bodyPr/>
                    <a:lstStyle/>
                    <a:p>
                      <a:pPr algn="ctr">
                        <a:spcAft>
                          <a:spcPts val="0"/>
                        </a:spcAft>
                      </a:pPr>
                      <a:r>
                        <a:rPr lang="en-NZ" sz="1100">
                          <a:effectLst/>
                        </a:rPr>
                        <a:t>ANZ</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0"/>
                        </a:spcAft>
                      </a:pPr>
                      <a:r>
                        <a:rPr lang="en-NZ" sz="1100">
                          <a:effectLst/>
                        </a:rPr>
                        <a:t>B789</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926397061"/>
                  </a:ext>
                </a:extLst>
              </a:tr>
              <a:tr h="286294">
                <a:tc>
                  <a:txBody>
                    <a:bodyPr/>
                    <a:lstStyle/>
                    <a:p>
                      <a:pPr algn="ctr">
                        <a:spcAft>
                          <a:spcPts val="0"/>
                        </a:spcAft>
                      </a:pPr>
                      <a:r>
                        <a:rPr lang="en-NZ" sz="1100" dirty="0">
                          <a:effectLst/>
                        </a:rPr>
                        <a:t>CES</a:t>
                      </a:r>
                      <a:endParaRPr lang="en-N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0"/>
                        </a:spcAft>
                      </a:pPr>
                      <a:r>
                        <a:rPr lang="en-NZ" sz="1100">
                          <a:effectLst/>
                        </a:rPr>
                        <a:t>A332</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87200005"/>
                  </a:ext>
                </a:extLst>
              </a:tr>
              <a:tr h="286294">
                <a:tc>
                  <a:txBody>
                    <a:bodyPr/>
                    <a:lstStyle/>
                    <a:p>
                      <a:pPr algn="ctr">
                        <a:spcAft>
                          <a:spcPts val="0"/>
                        </a:spcAft>
                      </a:pPr>
                      <a:r>
                        <a:rPr lang="en-NZ" sz="1100" dirty="0">
                          <a:effectLst/>
                        </a:rPr>
                        <a:t>CHH</a:t>
                      </a:r>
                      <a:endParaRPr lang="en-N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0"/>
                        </a:spcAft>
                      </a:pPr>
                      <a:r>
                        <a:rPr lang="en-NZ" sz="1100">
                          <a:effectLst/>
                        </a:rPr>
                        <a:t>A333</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520121702"/>
                  </a:ext>
                </a:extLst>
              </a:tr>
              <a:tr h="286294">
                <a:tc>
                  <a:txBody>
                    <a:bodyPr/>
                    <a:lstStyle/>
                    <a:p>
                      <a:pPr algn="ctr">
                        <a:spcAft>
                          <a:spcPts val="0"/>
                        </a:spcAft>
                      </a:pPr>
                      <a:r>
                        <a:rPr lang="en-NZ" sz="1100">
                          <a:effectLst/>
                        </a:rPr>
                        <a:t>DAL</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0"/>
                        </a:spcAft>
                      </a:pPr>
                      <a:r>
                        <a:rPr lang="en-NZ" sz="1100">
                          <a:effectLst/>
                        </a:rPr>
                        <a:t>B77L</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653391144"/>
                  </a:ext>
                </a:extLst>
              </a:tr>
              <a:tr h="286294">
                <a:tc>
                  <a:txBody>
                    <a:bodyPr/>
                    <a:lstStyle/>
                    <a:p>
                      <a:pPr algn="ctr">
                        <a:spcAft>
                          <a:spcPts val="0"/>
                        </a:spcAft>
                      </a:pPr>
                      <a:r>
                        <a:rPr lang="en-NZ" sz="1100">
                          <a:effectLst/>
                        </a:rPr>
                        <a:t>HAL</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0"/>
                        </a:spcAft>
                      </a:pPr>
                      <a:r>
                        <a:rPr lang="en-NZ" sz="1100">
                          <a:effectLst/>
                        </a:rPr>
                        <a:t>A332</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071466970"/>
                  </a:ext>
                </a:extLst>
              </a:tr>
              <a:tr h="286294">
                <a:tc>
                  <a:txBody>
                    <a:bodyPr/>
                    <a:lstStyle/>
                    <a:p>
                      <a:pPr algn="ctr">
                        <a:spcAft>
                          <a:spcPts val="0"/>
                        </a:spcAft>
                      </a:pPr>
                      <a:r>
                        <a:rPr lang="en-NZ" sz="1100">
                          <a:effectLst/>
                        </a:rPr>
                        <a:t>KAL</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0"/>
                        </a:spcAft>
                      </a:pPr>
                      <a:r>
                        <a:rPr lang="en-NZ" sz="1100">
                          <a:effectLst/>
                        </a:rPr>
                        <a:t>B772</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050547206"/>
                  </a:ext>
                </a:extLst>
              </a:tr>
              <a:tr h="286294">
                <a:tc>
                  <a:txBody>
                    <a:bodyPr/>
                    <a:lstStyle/>
                    <a:p>
                      <a:pPr algn="ctr">
                        <a:spcAft>
                          <a:spcPts val="0"/>
                        </a:spcAft>
                      </a:pPr>
                      <a:r>
                        <a:rPr lang="en-NZ" sz="1100">
                          <a:effectLst/>
                        </a:rPr>
                        <a:t>THT</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0"/>
                        </a:spcAft>
                      </a:pPr>
                      <a:r>
                        <a:rPr lang="en-NZ" sz="1100">
                          <a:effectLst/>
                        </a:rPr>
                        <a:t>A343</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112348892"/>
                  </a:ext>
                </a:extLst>
              </a:tr>
              <a:tr h="286294">
                <a:tc>
                  <a:txBody>
                    <a:bodyPr/>
                    <a:lstStyle/>
                    <a:p>
                      <a:pPr algn="ctr">
                        <a:spcAft>
                          <a:spcPts val="0"/>
                        </a:spcAft>
                      </a:pPr>
                      <a:r>
                        <a:rPr lang="en-NZ" sz="1100">
                          <a:effectLst/>
                        </a:rPr>
                        <a:t>UAE</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0"/>
                        </a:spcAft>
                      </a:pPr>
                      <a:r>
                        <a:rPr lang="en-NZ" sz="1100">
                          <a:effectLst/>
                        </a:rPr>
                        <a:t>A388</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737565048"/>
                  </a:ext>
                </a:extLst>
              </a:tr>
              <a:tr h="286294">
                <a:tc>
                  <a:txBody>
                    <a:bodyPr/>
                    <a:lstStyle/>
                    <a:p>
                      <a:pPr algn="ctr">
                        <a:spcAft>
                          <a:spcPts val="0"/>
                        </a:spcAft>
                      </a:pPr>
                      <a:r>
                        <a:rPr lang="en-NZ" sz="1100">
                          <a:effectLst/>
                        </a:rPr>
                        <a:t>UAL</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spcAft>
                          <a:spcPts val="0"/>
                        </a:spcAft>
                      </a:pPr>
                      <a:r>
                        <a:rPr lang="en-NZ" sz="1100" dirty="0">
                          <a:effectLst/>
                        </a:rPr>
                        <a:t>B789</a:t>
                      </a:r>
                      <a:endParaRPr lang="en-N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218812040"/>
                  </a:ext>
                </a:extLst>
              </a:tr>
            </a:tbl>
          </a:graphicData>
        </a:graphic>
      </p:graphicFrame>
    </p:spTree>
    <p:extLst>
      <p:ext uri="{BB962C8B-B14F-4D97-AF65-F5344CB8AC3E}">
        <p14:creationId xmlns:p14="http://schemas.microsoft.com/office/powerpoint/2010/main" val="4192810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25 2018</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4</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74" y="799741"/>
            <a:ext cx="4598906" cy="5365390"/>
          </a:xfrm>
          <a:prstGeom prst="rect">
            <a:avLst/>
          </a:prstGeom>
        </p:spPr>
      </p:pic>
      <p:sp>
        <p:nvSpPr>
          <p:cNvPr id="13" name="TextBox 12"/>
          <p:cNvSpPr txBox="1"/>
          <p:nvPr/>
        </p:nvSpPr>
        <p:spPr>
          <a:xfrm>
            <a:off x="395536" y="187890"/>
            <a:ext cx="7458283" cy="369332"/>
          </a:xfrm>
          <a:prstGeom prst="rect">
            <a:avLst/>
          </a:prstGeom>
          <a:noFill/>
        </p:spPr>
        <p:txBody>
          <a:bodyPr wrap="square" rtlCol="0">
            <a:spAutoFit/>
          </a:bodyPr>
          <a:lstStyle/>
          <a:p>
            <a:r>
              <a:rPr lang="en-NZ" b="1" dirty="0">
                <a:solidFill>
                  <a:schemeClr val="tx2">
                    <a:lumMod val="60000"/>
                    <a:lumOff val="40000"/>
                  </a:schemeClr>
                </a:solidFill>
              </a:rPr>
              <a:t>ADS-C RSP180 – All RGS 2017</a:t>
            </a:r>
            <a:endParaRPr lang="en-NZ" dirty="0">
              <a:solidFill>
                <a:schemeClr val="tx2">
                  <a:lumMod val="60000"/>
                  <a:lumOff val="40000"/>
                </a:schemeClr>
              </a:solidFill>
            </a:endParaRPr>
          </a:p>
        </p:txBody>
      </p:sp>
      <p:sp>
        <p:nvSpPr>
          <p:cNvPr id="2" name="TextBox 1"/>
          <p:cNvSpPr txBox="1"/>
          <p:nvPr/>
        </p:nvSpPr>
        <p:spPr>
          <a:xfrm>
            <a:off x="5098093" y="799741"/>
            <a:ext cx="3682652" cy="646331"/>
          </a:xfrm>
          <a:prstGeom prst="rect">
            <a:avLst/>
          </a:prstGeom>
          <a:noFill/>
        </p:spPr>
        <p:txBody>
          <a:bodyPr wrap="square" rtlCol="0">
            <a:spAutoFit/>
          </a:bodyPr>
          <a:lstStyle/>
          <a:p>
            <a:pPr marL="285750" indent="-285750">
              <a:buFont typeface="Arial" panose="020B0604020202020204" pitchFamily="34" charset="0"/>
              <a:buChar char="•"/>
            </a:pPr>
            <a:r>
              <a:rPr lang="en-NZ" b="1" dirty="0"/>
              <a:t>No significant change observed from 2016 year.</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86607" y="2104131"/>
            <a:ext cx="2267211" cy="2080353"/>
          </a:xfrm>
          <a:prstGeom prst="rect">
            <a:avLst/>
          </a:prstGeom>
        </p:spPr>
      </p:pic>
    </p:spTree>
    <p:extLst>
      <p:ext uri="{BB962C8B-B14F-4D97-AF65-F5344CB8AC3E}">
        <p14:creationId xmlns:p14="http://schemas.microsoft.com/office/powerpoint/2010/main" val="232797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25 2018</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5</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95536" y="187890"/>
            <a:ext cx="7458283" cy="369332"/>
          </a:xfrm>
          <a:prstGeom prst="rect">
            <a:avLst/>
          </a:prstGeom>
          <a:noFill/>
        </p:spPr>
        <p:txBody>
          <a:bodyPr wrap="square" rtlCol="0">
            <a:spAutoFit/>
          </a:bodyPr>
          <a:lstStyle/>
          <a:p>
            <a:r>
              <a:rPr lang="en-NZ" b="1" dirty="0">
                <a:solidFill>
                  <a:schemeClr val="tx2">
                    <a:lumMod val="60000"/>
                    <a:lumOff val="40000"/>
                  </a:schemeClr>
                </a:solidFill>
              </a:rPr>
              <a:t>ADS-C RSP180 – By RGS Type</a:t>
            </a:r>
            <a:endParaRPr lang="en-NZ" dirty="0">
              <a:solidFill>
                <a:schemeClr val="tx2">
                  <a:lumMod val="60000"/>
                  <a:lumOff val="40000"/>
                </a:schemeClr>
              </a:solidFill>
            </a:endParaRPr>
          </a:p>
        </p:txBody>
      </p:sp>
      <p:sp>
        <p:nvSpPr>
          <p:cNvPr id="7" name="TextBox 6"/>
          <p:cNvSpPr txBox="1"/>
          <p:nvPr/>
        </p:nvSpPr>
        <p:spPr>
          <a:xfrm>
            <a:off x="5887233" y="1889505"/>
            <a:ext cx="3682652" cy="646331"/>
          </a:xfrm>
          <a:prstGeom prst="rect">
            <a:avLst/>
          </a:prstGeom>
          <a:noFill/>
        </p:spPr>
        <p:txBody>
          <a:bodyPr wrap="square" rtlCol="0">
            <a:spAutoFit/>
          </a:bodyPr>
          <a:lstStyle/>
          <a:p>
            <a:pPr marL="285750" indent="-285750">
              <a:buFont typeface="Arial" panose="020B0604020202020204" pitchFamily="34" charset="0"/>
              <a:buChar char="•"/>
            </a:pPr>
            <a:r>
              <a:rPr lang="en-NZ" b="1" dirty="0"/>
              <a:t>No significant change observed from 2016 year.</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389" y="626753"/>
            <a:ext cx="6033261" cy="5385739"/>
          </a:xfrm>
          <a:prstGeom prst="rect">
            <a:avLst/>
          </a:prstGeom>
        </p:spPr>
      </p:pic>
    </p:spTree>
    <p:extLst>
      <p:ext uri="{BB962C8B-B14F-4D97-AF65-F5344CB8AC3E}">
        <p14:creationId xmlns:p14="http://schemas.microsoft.com/office/powerpoint/2010/main" val="5774735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25 2018</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6</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95536" y="187890"/>
            <a:ext cx="7458283" cy="369332"/>
          </a:xfrm>
          <a:prstGeom prst="rect">
            <a:avLst/>
          </a:prstGeom>
          <a:noFill/>
        </p:spPr>
        <p:txBody>
          <a:bodyPr wrap="square" rtlCol="0">
            <a:spAutoFit/>
          </a:bodyPr>
          <a:lstStyle/>
          <a:p>
            <a:r>
              <a:rPr lang="en-NZ" b="1" dirty="0">
                <a:solidFill>
                  <a:schemeClr val="tx2">
                    <a:lumMod val="60000"/>
                    <a:lumOff val="40000"/>
                  </a:schemeClr>
                </a:solidFill>
              </a:rPr>
              <a:t>ADS-C RSP180 – By Media Type</a:t>
            </a:r>
            <a:endParaRPr lang="en-NZ" dirty="0">
              <a:solidFill>
                <a:schemeClr val="tx2">
                  <a:lumMod val="60000"/>
                  <a:lumOff val="40000"/>
                </a:schemeClr>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722" y="994954"/>
            <a:ext cx="7366468" cy="175003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0722" y="2730811"/>
            <a:ext cx="7366469" cy="1488808"/>
          </a:xfrm>
          <a:prstGeom prst="rect">
            <a:avLst/>
          </a:prstGeom>
        </p:spPr>
      </p:pic>
    </p:spTree>
    <p:extLst>
      <p:ext uri="{BB962C8B-B14F-4D97-AF65-F5344CB8AC3E}">
        <p14:creationId xmlns:p14="http://schemas.microsoft.com/office/powerpoint/2010/main" val="14774749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25 2018</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7</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95536" y="187890"/>
            <a:ext cx="7458283" cy="369332"/>
          </a:xfrm>
          <a:prstGeom prst="rect">
            <a:avLst/>
          </a:prstGeom>
          <a:noFill/>
        </p:spPr>
        <p:txBody>
          <a:bodyPr wrap="square" rtlCol="0">
            <a:spAutoFit/>
          </a:bodyPr>
          <a:lstStyle/>
          <a:p>
            <a:r>
              <a:rPr lang="en-NZ" b="1" dirty="0">
                <a:solidFill>
                  <a:schemeClr val="tx2">
                    <a:lumMod val="60000"/>
                    <a:lumOff val="40000"/>
                  </a:schemeClr>
                </a:solidFill>
              </a:rPr>
              <a:t>ADS-C RSP180 – By RGS/GES </a:t>
            </a:r>
            <a:r>
              <a:rPr lang="en-NZ" b="1" dirty="0" err="1">
                <a:solidFill>
                  <a:schemeClr val="tx2">
                    <a:lumMod val="60000"/>
                    <a:lumOff val="40000"/>
                  </a:schemeClr>
                </a:solidFill>
              </a:rPr>
              <a:t>Satcom</a:t>
            </a:r>
            <a:endParaRPr lang="en-NZ" dirty="0">
              <a:solidFill>
                <a:schemeClr val="tx2">
                  <a:lumMod val="60000"/>
                  <a:lumOff val="40000"/>
                </a:schemeClr>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9444" y="2465194"/>
            <a:ext cx="6194061" cy="508107"/>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9445" y="986378"/>
            <a:ext cx="6194061" cy="1478817"/>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9444" y="2980169"/>
            <a:ext cx="6194061" cy="2915564"/>
          </a:xfrm>
          <a:prstGeom prst="rect">
            <a:avLst/>
          </a:prstGeom>
        </p:spPr>
      </p:pic>
    </p:spTree>
    <p:extLst>
      <p:ext uri="{BB962C8B-B14F-4D97-AF65-F5344CB8AC3E}">
        <p14:creationId xmlns:p14="http://schemas.microsoft.com/office/powerpoint/2010/main" val="3399412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25 2018</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8</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95536" y="74736"/>
            <a:ext cx="7458283" cy="369332"/>
          </a:xfrm>
          <a:prstGeom prst="rect">
            <a:avLst/>
          </a:prstGeom>
          <a:noFill/>
        </p:spPr>
        <p:txBody>
          <a:bodyPr wrap="square" rtlCol="0">
            <a:spAutoFit/>
          </a:bodyPr>
          <a:lstStyle/>
          <a:p>
            <a:r>
              <a:rPr lang="en-NZ" b="1" dirty="0">
                <a:solidFill>
                  <a:schemeClr val="tx2">
                    <a:lumMod val="60000"/>
                    <a:lumOff val="40000"/>
                  </a:schemeClr>
                </a:solidFill>
              </a:rPr>
              <a:t>ADS-C RSP180 – By RGS/GES VDL HFDL</a:t>
            </a:r>
            <a:endParaRPr lang="en-NZ" dirty="0">
              <a:solidFill>
                <a:schemeClr val="tx2">
                  <a:lumMod val="60000"/>
                  <a:lumOff val="40000"/>
                </a:schemeClr>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2254" y="1759803"/>
            <a:ext cx="4985222" cy="408945"/>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42254" y="569104"/>
            <a:ext cx="4985222" cy="1190210"/>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34869" y="2169727"/>
            <a:ext cx="4992607" cy="3892871"/>
          </a:xfrm>
          <a:prstGeom prst="rect">
            <a:avLst/>
          </a:prstGeom>
        </p:spPr>
      </p:pic>
    </p:spTree>
    <p:extLst>
      <p:ext uri="{BB962C8B-B14F-4D97-AF65-F5344CB8AC3E}">
        <p14:creationId xmlns:p14="http://schemas.microsoft.com/office/powerpoint/2010/main" val="29198742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25 2018</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9</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95536" y="187890"/>
            <a:ext cx="8612841" cy="369332"/>
          </a:xfrm>
          <a:prstGeom prst="rect">
            <a:avLst/>
          </a:prstGeom>
          <a:noFill/>
        </p:spPr>
        <p:txBody>
          <a:bodyPr wrap="square" rtlCol="0">
            <a:spAutoFit/>
          </a:bodyPr>
          <a:lstStyle/>
          <a:p>
            <a:r>
              <a:rPr lang="en-NZ" b="1" dirty="0">
                <a:solidFill>
                  <a:schemeClr val="tx2">
                    <a:lumMod val="60000"/>
                    <a:lumOff val="40000"/>
                  </a:schemeClr>
                </a:solidFill>
              </a:rPr>
              <a:t>CPDLC RCP240 – Actual Communications Technical Performance  (ACTP) – All RGS</a:t>
            </a:r>
            <a:endParaRPr lang="en-NZ" dirty="0">
              <a:solidFill>
                <a:schemeClr val="tx2">
                  <a:lumMod val="60000"/>
                  <a:lumOff val="40000"/>
                </a:schemeClr>
              </a:solidFill>
            </a:endParaRPr>
          </a:p>
        </p:txBody>
      </p:sp>
      <p:sp>
        <p:nvSpPr>
          <p:cNvPr id="8" name="TextBox 7"/>
          <p:cNvSpPr txBox="1"/>
          <p:nvPr/>
        </p:nvSpPr>
        <p:spPr>
          <a:xfrm>
            <a:off x="6393892" y="583393"/>
            <a:ext cx="2880986" cy="646331"/>
          </a:xfrm>
          <a:prstGeom prst="rect">
            <a:avLst/>
          </a:prstGeom>
          <a:noFill/>
        </p:spPr>
        <p:txBody>
          <a:bodyPr wrap="square" rtlCol="0">
            <a:spAutoFit/>
          </a:bodyPr>
          <a:lstStyle/>
          <a:p>
            <a:pPr marL="285750" indent="-285750">
              <a:buFont typeface="Arial" panose="020B0604020202020204" pitchFamily="34" charset="0"/>
              <a:buChar char="•"/>
            </a:pPr>
            <a:r>
              <a:rPr lang="en-NZ" b="1" dirty="0"/>
              <a:t>No significant change observed from 2016 year.</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7" y="828629"/>
            <a:ext cx="5800526" cy="521350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13648" y="2273509"/>
            <a:ext cx="2242045" cy="1973467"/>
          </a:xfrm>
          <a:prstGeom prst="rect">
            <a:avLst/>
          </a:prstGeom>
        </p:spPr>
      </p:pic>
    </p:spTree>
    <p:extLst>
      <p:ext uri="{BB962C8B-B14F-4D97-AF65-F5344CB8AC3E}">
        <p14:creationId xmlns:p14="http://schemas.microsoft.com/office/powerpoint/2010/main" val="408373296"/>
      </p:ext>
    </p:extLst>
  </p:cSld>
  <p:clrMapOvr>
    <a:masterClrMapping/>
  </p:clrMapOvr>
</p:sld>
</file>

<file path=ppt/theme/theme1.xml><?xml version="1.0" encoding="utf-8"?>
<a:theme xmlns:a="http://schemas.openxmlformats.org/drawingml/2006/main" name="Airways_PPT_template">
  <a:themeElements>
    <a:clrScheme name="Airways">
      <a:dk1>
        <a:sysClr val="windowText" lastClr="000000"/>
      </a:dk1>
      <a:lt1>
        <a:srgbClr val="FFFFFF"/>
      </a:lt1>
      <a:dk2>
        <a:srgbClr val="1F497D"/>
      </a:dk2>
      <a:lt2>
        <a:srgbClr val="DDD9C3"/>
      </a:lt2>
      <a:accent1>
        <a:srgbClr val="00ABDF"/>
      </a:accent1>
      <a:accent2>
        <a:srgbClr val="8A8B84"/>
      </a:accent2>
      <a:accent3>
        <a:srgbClr val="A8A9A4"/>
      </a:accent3>
      <a:accent4>
        <a:srgbClr val="892A8A"/>
      </a:accent4>
      <a:accent5>
        <a:srgbClr val="12D4BD"/>
      </a:accent5>
      <a:accent6>
        <a:srgbClr val="0000FF"/>
      </a:accent6>
      <a:hlink>
        <a:srgbClr val="0000FF"/>
      </a:hlink>
      <a:folHlink>
        <a:srgbClr val="800080"/>
      </a:folHlink>
    </a:clrScheme>
    <a:fontScheme name="Airways">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p:Policy xmlns:p="office.server.policy" id="" local="true">
  <p:Name>Document</p:Name>
  <p:Description/>
  <p:Statement/>
  <p:PolicyItems>
    <p:PolicyItem featureId="Microsoft.Office.RecordsManagement.PolicyFeatures.PolicyLabel" staticId="0x010100180DED4753C9F640B45D9FC9FA7E955F002F53D2FE6C6E8D4EBFD0DADFE3A6AB1C|1898547731" UniqueId="ee250f12-d802-4e33-933a-7500ec2982e4">
      <p:Name>Labels</p:Name>
      <p:Description>Generates labels that can be inserted in Microsoft Office documents to ensure that document properties or other important information are included when documents are printed. Labels can also be used to search for documents.</p:Description>
      <p:CustomData>
        <label>
          <properties>
            <justification>Left</justification>
          </properties>
          <segment type="metadata">RecordID</segment>
        </label>
      </p:CustomData>
    </p:PolicyItem>
  </p:PolicyItems>
</p:Policy>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ctivity xmlns="312ed41f-7438-4f38-9f1a-c808e7c6ccfd" xsi:nil="true"/>
    <Subactivity xmlns="312ed41f-7438-4f38-9f1a-c808e7c6ccfd" xsi:nil="true"/>
    <Case xmlns="312ed41f-7438-4f38-9f1a-c808e7c6ccfd" xsi:nil="true"/>
    <DLCPolicyLabelLock xmlns="2ed1ae93-2437-4088-af24-9bc4874dafda" xsi:nil="true"/>
    <IconOverlay xmlns="http://schemas.microsoft.com/sharepoint/v4" xsi:nil="true"/>
    <Project xmlns="312ed41f-7438-4f38-9f1a-c808e7c6ccfd" xsi:nil="true"/>
    <FunctionGroup xmlns="312ed41f-7438-4f38-9f1a-c808e7c6ccfd" xsi:nil="true"/>
    <DLCPolicyLabelClientValue xmlns="2ed1ae93-2437-4088-af24-9bc4874dafda">RecordID Placeholder</DLCPolicyLabelClientValue>
    <DocumentType xmlns="312ed41f-7438-4f38-9f1a-c808e7c6ccfd" xsi:nil="true"/>
    <RecordID xmlns="2ed1ae93-2437-4088-af24-9bc4874dafda">RecordID Placeholder</RecordID>
    <Function xmlns="312ed41f-7438-4f38-9f1a-c808e7c6ccfd" xsi:nil="true"/>
    <CategoryValue xmlns="312ed41f-7438-4f38-9f1a-c808e7c6ccfd" xsi:nil="true"/>
    <_dlc_DocId xmlns="c60aa1ed-42b8-4b95-92a3-8fd2d9035baa">TDRDSY3RUY6R-13-85</_dlc_DocId>
    <_dlc_DocIdUrl xmlns="c60aa1ed-42b8-4b95-92a3-8fd2d9035baa">
      <Url>http://insites.acnz.airways.co.nz/_layouts/DocIdRedir.aspx?ID=TDRDSY3RUY6R-13-85</Url>
      <Description>TDRDSY3RUY6R-13-85</Description>
    </_dlc_DocIdUrl>
    <DLCPolicyLabelValue xmlns="2ed1ae93-2437-4088-af24-9bc4874dafda">RecordID Placeholder</DLCPolicyLabelValue>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180DED4753C9F640B45D9FC9FA7E955F002F53D2FE6C6E8D4EBFD0DADFE3A6AB1C" ma:contentTypeVersion="18" ma:contentTypeDescription="Create a new document." ma:contentTypeScope="" ma:versionID="a937cd6bfc5594fe546e3f13ebe26565">
  <xsd:schema xmlns:xsd="http://www.w3.org/2001/XMLSchema" xmlns:xs="http://www.w3.org/2001/XMLSchema" xmlns:p="http://schemas.microsoft.com/office/2006/metadata/properties" xmlns:ns1="http://schemas.microsoft.com/sharepoint/v3" xmlns:ns2="312ed41f-7438-4f38-9f1a-c808e7c6ccfd" xmlns:ns3="c60aa1ed-42b8-4b95-92a3-8fd2d9035baa" xmlns:ns4="http://schemas.microsoft.com/sharepoint/v4" xmlns:ns5="2ed1ae93-2437-4088-af24-9bc4874dafda" targetNamespace="http://schemas.microsoft.com/office/2006/metadata/properties" ma:root="true" ma:fieldsID="d7834dacd6a3bd560927005edf49dddd" ns1:_="" ns2:_="" ns3:_="" ns4:_="" ns5:_="">
    <xsd:import namespace="http://schemas.microsoft.com/sharepoint/v3"/>
    <xsd:import namespace="312ed41f-7438-4f38-9f1a-c808e7c6ccfd"/>
    <xsd:import namespace="c60aa1ed-42b8-4b95-92a3-8fd2d9035baa"/>
    <xsd:import namespace="http://schemas.microsoft.com/sharepoint/v4"/>
    <xsd:import namespace="2ed1ae93-2437-4088-af24-9bc4874dafda"/>
    <xsd:element name="properties">
      <xsd:complexType>
        <xsd:sequence>
          <xsd:element name="documentManagement">
            <xsd:complexType>
              <xsd:all>
                <xsd:element ref="ns2:FunctionGroup" minOccurs="0"/>
                <xsd:element ref="ns2:Function" minOccurs="0"/>
                <xsd:element ref="ns2:Activity" minOccurs="0"/>
                <xsd:element ref="ns2:Subactivity" minOccurs="0"/>
                <xsd:element ref="ns2:DocumentType" minOccurs="0"/>
                <xsd:element ref="ns2:CategoryValue" minOccurs="0"/>
                <xsd:element ref="ns2:Project" minOccurs="0"/>
                <xsd:element ref="ns2:Case" minOccurs="0"/>
                <xsd:element ref="ns3:_dlc_DocId" minOccurs="0"/>
                <xsd:element ref="ns3:_dlc_DocIdUrl" minOccurs="0"/>
                <xsd:element ref="ns3:_dlc_DocIdPersistId" minOccurs="0"/>
                <xsd:element ref="ns4:IconOverlay" minOccurs="0"/>
                <xsd:element ref="ns5:RecordID" minOccurs="0"/>
                <xsd:element ref="ns1:_dlc_Exempt" minOccurs="0"/>
                <xsd:element ref="ns5:DLCPolicyLabelValue" minOccurs="0"/>
                <xsd:element ref="ns5:DLCPolicyLabelClientValue" minOccurs="0"/>
                <xsd:element ref="ns5:DLCPolicyLabelLock"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21" nillable="true" ma:displayName="Exempt from Policy" ma:hidden="true" ma:internalName="_dlc_Exemp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12ed41f-7438-4f38-9f1a-c808e7c6ccfd" elementFormDefault="qualified">
    <xsd:import namespace="http://schemas.microsoft.com/office/2006/documentManagement/types"/>
    <xsd:import namespace="http://schemas.microsoft.com/office/infopath/2007/PartnerControls"/>
    <xsd:element name="FunctionGroup" ma:index="8" nillable="true" ma:displayName="Function Group" ma:internalName="FunctionGroup">
      <xsd:simpleType>
        <xsd:restriction base="dms:Text">
          <xsd:maxLength value="255"/>
        </xsd:restriction>
      </xsd:simpleType>
    </xsd:element>
    <xsd:element name="Function" ma:index="9" nillable="true" ma:displayName="Function" ma:internalName="Function">
      <xsd:simpleType>
        <xsd:restriction base="dms:Text">
          <xsd:maxLength value="255"/>
        </xsd:restriction>
      </xsd:simpleType>
    </xsd:element>
    <xsd:element name="Activity" ma:index="10" nillable="true" ma:displayName="Activity" ma:internalName="Activity">
      <xsd:simpleType>
        <xsd:restriction base="dms:Text">
          <xsd:maxLength value="255"/>
        </xsd:restriction>
      </xsd:simpleType>
    </xsd:element>
    <xsd:element name="Subactivity" ma:index="11" nillable="true" ma:displayName="Subactivity" ma:internalName="Subactivity">
      <xsd:simpleType>
        <xsd:restriction base="dms:Text">
          <xsd:maxLength value="255"/>
        </xsd:restriction>
      </xsd:simpleType>
    </xsd:element>
    <xsd:element name="DocumentType" ma:index="12" nillable="true" ma:displayName="Document Type" ma:internalName="DocumentType">
      <xsd:simpleType>
        <xsd:restriction base="dms:Text">
          <xsd:maxLength value="255"/>
        </xsd:restriction>
      </xsd:simpleType>
    </xsd:element>
    <xsd:element name="CategoryValue" ma:index="13" nillable="true" ma:displayName="Category Value" ma:internalName="CategoryValue">
      <xsd:simpleType>
        <xsd:restriction base="dms:Text">
          <xsd:maxLength value="255"/>
        </xsd:restriction>
      </xsd:simpleType>
    </xsd:element>
    <xsd:element name="Project" ma:index="14" nillable="true" ma:displayName="Project" ma:internalName="Project">
      <xsd:simpleType>
        <xsd:restriction base="dms:Text">
          <xsd:maxLength value="255"/>
        </xsd:restriction>
      </xsd:simpleType>
    </xsd:element>
    <xsd:element name="Case" ma:index="15" nillable="true" ma:displayName="Case" ma:internalName="Ca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60aa1ed-42b8-4b95-92a3-8fd2d9035baa" elementFormDefault="qualified">
    <xsd:import namespace="http://schemas.microsoft.com/office/2006/documentManagement/types"/>
    <xsd:import namespace="http://schemas.microsoft.com/office/infopath/2007/PartnerControls"/>
    <xsd:element name="_dlc_DocId" ma:index="16" nillable="true" ma:displayName="Document ID Value" ma:description="The value of the document ID assigned to this item." ma:internalName="_dlc_DocId" ma:readOnly="true">
      <xsd:simpleType>
        <xsd:restriction base="dms:Text"/>
      </xsd:simpleType>
    </xsd:element>
    <xsd:element name="_dlc_DocIdUrl" ma:index="1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8"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9"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ed1ae93-2437-4088-af24-9bc4874dafda" elementFormDefault="qualified">
    <xsd:import namespace="http://schemas.microsoft.com/office/2006/documentManagement/types"/>
    <xsd:import namespace="http://schemas.microsoft.com/office/infopath/2007/PartnerControls"/>
    <xsd:element name="RecordID" ma:index="20" nillable="true" ma:displayName="RecordID" ma:default="RecordID Placeholder" ma:hidden="true" ma:internalName="RecordID">
      <xsd:simpleType>
        <xsd:restriction base="dms:Text">
          <xsd:maxLength value="255"/>
        </xsd:restriction>
      </xsd:simpleType>
    </xsd:element>
    <xsd:element name="DLCPolicyLabelValue" ma:index="22" nillable="true" ma:displayName="Label" ma:description="Stores the current value of the label." ma:internalName="DLCPolicyLabelValue" ma:readOnly="true">
      <xsd:simpleType>
        <xsd:restriction base="dms:Note">
          <xsd:maxLength value="255"/>
        </xsd:restriction>
      </xsd:simpleType>
    </xsd:element>
    <xsd:element name="DLCPolicyLabelClientValue" ma:index="23" nillable="true" ma:displayName="Client Label Value" ma:description="Stores the last label value computed on the client." ma:hidden="true" ma:internalName="DLCPolicyLabelClientValue" ma:readOnly="false">
      <xsd:simpleType>
        <xsd:restriction base="dms:Note"/>
      </xsd:simpleType>
    </xsd:element>
    <xsd:element name="DLCPolicyLabelLock" ma:index="24" nillable="true" ma:displayName="Label Locked" ma:description="Indicates whether the label should be updated when item properties are modified." ma:hidden="true" ma:internalName="DLCPolicyLabelLock"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Artic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24FEB5D2-D7ED-42D6-A792-B98F0BE4E6E0}">
  <ds:schemaRefs>
    <ds:schemaRef ds:uri="office.server.policy"/>
  </ds:schemaRefs>
</ds:datastoreItem>
</file>

<file path=customXml/itemProps2.xml><?xml version="1.0" encoding="utf-8"?>
<ds:datastoreItem xmlns:ds="http://schemas.openxmlformats.org/officeDocument/2006/customXml" ds:itemID="{9E21A0EA-70D9-4532-8CC0-8525FD32DC7E}">
  <ds:schemaRefs>
    <ds:schemaRef ds:uri="http://schemas.microsoft.com/sharepoint/v3/contenttype/forms"/>
  </ds:schemaRefs>
</ds:datastoreItem>
</file>

<file path=customXml/itemProps3.xml><?xml version="1.0" encoding="utf-8"?>
<ds:datastoreItem xmlns:ds="http://schemas.openxmlformats.org/officeDocument/2006/customXml" ds:itemID="{97A6F222-A6B0-4047-B83E-77802D785B22}">
  <ds:schemaRefs>
    <ds:schemaRef ds:uri="http://purl.org/dc/terms/"/>
    <ds:schemaRef ds:uri="http://schemas.openxmlformats.org/package/2006/metadata/core-properties"/>
    <ds:schemaRef ds:uri="312ed41f-7438-4f38-9f1a-c808e7c6ccfd"/>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schemas.microsoft.com/sharepoint/v3"/>
    <ds:schemaRef ds:uri="http://schemas.microsoft.com/sharepoint/v4"/>
    <ds:schemaRef ds:uri="2ed1ae93-2437-4088-af24-9bc4874dafda"/>
    <ds:schemaRef ds:uri="c60aa1ed-42b8-4b95-92a3-8fd2d9035baa"/>
    <ds:schemaRef ds:uri="http://www.w3.org/XML/1998/namespace"/>
  </ds:schemaRefs>
</ds:datastoreItem>
</file>

<file path=customXml/itemProps4.xml><?xml version="1.0" encoding="utf-8"?>
<ds:datastoreItem xmlns:ds="http://schemas.openxmlformats.org/officeDocument/2006/customXml" ds:itemID="{A8AFAB12-488B-42E9-967E-B7A21D4C2B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12ed41f-7438-4f38-9f1a-c808e7c6ccfd"/>
    <ds:schemaRef ds:uri="c60aa1ed-42b8-4b95-92a3-8fd2d9035baa"/>
    <ds:schemaRef ds:uri="http://schemas.microsoft.com/sharepoint/v4"/>
    <ds:schemaRef ds:uri="2ed1ae93-2437-4088-af24-9bc4874daf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AA3F55F3-14F7-401B-A1CE-4CA1414831C1}">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Airways_PPT_template</Template>
  <TotalTime>1268</TotalTime>
  <Words>812</Words>
  <Application>Microsoft Office PowerPoint</Application>
  <PresentationFormat>On-screen Show (4:3)</PresentationFormat>
  <Paragraphs>308</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Courier New</vt:lpstr>
      <vt:lpstr>Airways_PPT_template</vt:lpstr>
      <vt:lpstr>Agenda Item #2 NZZO Briefing</vt:lpstr>
      <vt:lpstr>NZZO Feedback - Overview</vt:lpstr>
      <vt:lpstr>NZZO Feedback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Iridium Performance</vt:lpstr>
      <vt:lpstr>PowerPoint Presentation</vt:lpstr>
      <vt:lpstr>HFDL Performance</vt:lpstr>
      <vt:lpstr>PowerPoint Presentation</vt:lpstr>
      <vt:lpstr>PowerPoint Presentation</vt:lpstr>
      <vt:lpstr>PowerPoint Presentation</vt:lpstr>
      <vt:lpstr>Thank you</vt:lpstr>
    </vt:vector>
  </TitlesOfParts>
  <Company>Airways New Zealand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no image</dc:title>
  <dc:creator>Radford, Paul</dc:creator>
  <cp:lastModifiedBy>Backscheider, Richard A (FAA)</cp:lastModifiedBy>
  <cp:revision>100</cp:revision>
  <dcterms:created xsi:type="dcterms:W3CDTF">2013-06-21T21:52:43Z</dcterms:created>
  <dcterms:modified xsi:type="dcterms:W3CDTF">2025-07-02T12:22:27Z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0x010100180DED4753C9F640B45D9FC9FA7E955F002F53D2FE6C6E8D4EBFD0DADFE3A6AB1C</vt:lpwstr>
  </property>
  <property fmtid="{D5CDD505-2E9C-101B-9397-08002B2CF9AE}" pid="3" name="_dlc_DocIdItemGuid">
    <vt:lpwstr>17d0431a-94f0-4f75-9e03-79d1e501600f</vt:lpwstr>
  </property>
</Properties>
</file>