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7" r:id="rId2"/>
    <p:sldId id="341" r:id="rId3"/>
    <p:sldId id="563" r:id="rId4"/>
    <p:sldId id="589" r:id="rId5"/>
    <p:sldId id="565" r:id="rId6"/>
    <p:sldId id="566" r:id="rId7"/>
    <p:sldId id="567" r:id="rId8"/>
    <p:sldId id="568" r:id="rId9"/>
    <p:sldId id="590" r:id="rId10"/>
    <p:sldId id="594" r:id="rId11"/>
    <p:sldId id="581" r:id="rId12"/>
    <p:sldId id="562" r:id="rId13"/>
    <p:sldId id="596" r:id="rId14"/>
    <p:sldId id="569" r:id="rId15"/>
    <p:sldId id="347" r:id="rId16"/>
    <p:sldId id="346" r:id="rId17"/>
    <p:sldId id="483" r:id="rId18"/>
    <p:sldId id="337" r:id="rId19"/>
    <p:sldId id="380" r:id="rId20"/>
    <p:sldId id="381" r:id="rId21"/>
    <p:sldId id="358" r:id="rId22"/>
    <p:sldId id="571" r:id="rId23"/>
    <p:sldId id="572" r:id="rId24"/>
    <p:sldId id="574" r:id="rId25"/>
    <p:sldId id="573" r:id="rId26"/>
    <p:sldId id="575" r:id="rId27"/>
    <p:sldId id="576" r:id="rId28"/>
    <p:sldId id="349" r:id="rId29"/>
    <p:sldId id="570" r:id="rId30"/>
    <p:sldId id="350" r:id="rId31"/>
    <p:sldId id="351" r:id="rId32"/>
    <p:sldId id="352" r:id="rId33"/>
    <p:sldId id="469" r:id="rId34"/>
    <p:sldId id="549" r:id="rId35"/>
    <p:sldId id="551" r:id="rId36"/>
    <p:sldId id="353" r:id="rId37"/>
    <p:sldId id="597" r:id="rId38"/>
    <p:sldId id="598" r:id="rId39"/>
    <p:sldId id="471" r:id="rId40"/>
    <p:sldId id="522" r:id="rId41"/>
    <p:sldId id="325" r:id="rId42"/>
    <p:sldId id="599" r:id="rId43"/>
    <p:sldId id="600" r:id="rId44"/>
    <p:sldId id="604" r:id="rId45"/>
    <p:sldId id="601" r:id="rId46"/>
    <p:sldId id="602" r:id="rId47"/>
    <p:sldId id="603" r:id="rId48"/>
    <p:sldId id="577" r:id="rId49"/>
    <p:sldId id="580" r:id="rId50"/>
    <p:sldId id="578" r:id="rId51"/>
    <p:sldId id="579"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FF9F"/>
    <a:srgbClr val="FFDCB9"/>
    <a:srgbClr val="FFCC66"/>
    <a:srgbClr val="FF5050"/>
    <a:srgbClr val="FFFF66"/>
    <a:srgbClr val="D9FFD9"/>
    <a:srgbClr val="FFC081"/>
    <a:srgbClr val="FFFF99"/>
    <a:srgbClr val="00FF00"/>
    <a:srgbClr val="C4C4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4609" autoAdjust="0"/>
  </p:normalViewPr>
  <p:slideViewPr>
    <p:cSldViewPr showGuides="1">
      <p:cViewPr>
        <p:scale>
          <a:sx n="80" d="100"/>
          <a:sy n="80" d="100"/>
        </p:scale>
        <p:origin x="-1368" y="-2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7FAB95A-1EA2-4D8C-8A18-B4932A281F39}" type="slidenum">
              <a:rPr lang="en-US"/>
              <a:pPr>
                <a:defRPr/>
              </a:pPr>
              <a:t>‹#›</a:t>
            </a:fld>
            <a:endParaRPr lang="en-US"/>
          </a:p>
        </p:txBody>
      </p:sp>
    </p:spTree>
    <p:extLst>
      <p:ext uri="{BB962C8B-B14F-4D97-AF65-F5344CB8AC3E}">
        <p14:creationId xmlns:p14="http://schemas.microsoft.com/office/powerpoint/2010/main" val="2481738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FAB95A-1EA2-4D8C-8A18-B4932A281F39}" type="slidenum">
              <a:rPr lang="en-US" smtClean="0"/>
              <a:pPr>
                <a:defRPr/>
              </a:pPr>
              <a:t>15</a:t>
            </a:fld>
            <a:endParaRPr lang="en-US"/>
          </a:p>
        </p:txBody>
      </p:sp>
    </p:spTree>
    <p:extLst>
      <p:ext uri="{BB962C8B-B14F-4D97-AF65-F5344CB8AC3E}">
        <p14:creationId xmlns:p14="http://schemas.microsoft.com/office/powerpoint/2010/main" val="288524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FAB95A-1EA2-4D8C-8A18-B4932A281F39}" type="slidenum">
              <a:rPr lang="en-US" smtClean="0"/>
              <a:pPr>
                <a:defRPr/>
              </a:pPr>
              <a:t>29</a:t>
            </a:fld>
            <a:endParaRPr lang="en-US"/>
          </a:p>
        </p:txBody>
      </p:sp>
    </p:spTree>
    <p:extLst>
      <p:ext uri="{BB962C8B-B14F-4D97-AF65-F5344CB8AC3E}">
        <p14:creationId xmlns:p14="http://schemas.microsoft.com/office/powerpoint/2010/main" val="68974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B7FAB95A-1EA2-4D8C-8A18-B4932A281F39}" type="slidenum">
              <a:rPr lang="en-US" smtClean="0"/>
              <a:pPr>
                <a:defRPr/>
              </a:pPr>
              <a:t>44</a:t>
            </a:fld>
            <a:endParaRPr lang="en-US"/>
          </a:p>
        </p:txBody>
      </p:sp>
    </p:spTree>
    <p:extLst>
      <p:ext uri="{BB962C8B-B14F-4D97-AF65-F5344CB8AC3E}">
        <p14:creationId xmlns:p14="http://schemas.microsoft.com/office/powerpoint/2010/main" val="3967266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371600"/>
            <a:ext cx="7772400" cy="1470025"/>
          </a:xfrm>
        </p:spPr>
        <p:txBody>
          <a:bodyPr/>
          <a:lstStyle>
            <a:lvl1pPr algn="ctr">
              <a:defRPr b="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895600"/>
            <a:ext cx="6400800" cy="1752600"/>
          </a:xfrm>
        </p:spPr>
        <p:txBody>
          <a:bodyPr/>
          <a:lstStyle>
            <a:lvl1pPr marL="0" indent="0" algn="ctr">
              <a:buFontTx/>
              <a:buNone/>
              <a:defRPr sz="2000">
                <a:solidFill>
                  <a:srgbClr val="969696"/>
                </a:solidFill>
              </a:defRPr>
            </a:lvl1pPr>
          </a:lstStyle>
          <a:p>
            <a:pPr lvl="0"/>
            <a:r>
              <a:rPr lang="en-US" noProof="0" smtClean="0"/>
              <a:t>Click to edit Master subtitle style</a:t>
            </a:r>
          </a:p>
        </p:txBody>
      </p:sp>
    </p:spTree>
    <p:extLst>
      <p:ext uri="{BB962C8B-B14F-4D97-AF65-F5344CB8AC3E}">
        <p14:creationId xmlns:p14="http://schemas.microsoft.com/office/powerpoint/2010/main" val="4340740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613C26B2-1142-4AB0-8DE7-E337161DB007}" type="slidenum">
              <a:rPr lang="en-US"/>
              <a:pPr>
                <a:defRPr/>
              </a:pPr>
              <a:t>‹#›</a:t>
            </a:fld>
            <a:endParaRPr lang="en-US"/>
          </a:p>
        </p:txBody>
      </p:sp>
    </p:spTree>
    <p:extLst>
      <p:ext uri="{BB962C8B-B14F-4D97-AF65-F5344CB8AC3E}">
        <p14:creationId xmlns:p14="http://schemas.microsoft.com/office/powerpoint/2010/main" val="140748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71C30EA7-75CA-4943-BC23-D906B0B689BA}" type="slidenum">
              <a:rPr lang="en-US"/>
              <a:pPr>
                <a:defRPr/>
              </a:pPr>
              <a:t>‹#›</a:t>
            </a:fld>
            <a:endParaRPr lang="en-US"/>
          </a:p>
        </p:txBody>
      </p:sp>
    </p:spTree>
    <p:extLst>
      <p:ext uri="{BB962C8B-B14F-4D97-AF65-F5344CB8AC3E}">
        <p14:creationId xmlns:p14="http://schemas.microsoft.com/office/powerpoint/2010/main" val="8512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B1A367-3F47-4020-9371-7D1ADE3B3722}" type="slidenum">
              <a:rPr lang="en-US"/>
              <a:pPr>
                <a:defRPr/>
              </a:pPr>
              <a:t>‹#›</a:t>
            </a:fld>
            <a:endParaRPr lang="en-US"/>
          </a:p>
        </p:txBody>
      </p:sp>
    </p:spTree>
    <p:extLst>
      <p:ext uri="{BB962C8B-B14F-4D97-AF65-F5344CB8AC3E}">
        <p14:creationId xmlns:p14="http://schemas.microsoft.com/office/powerpoint/2010/main" val="187083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D87C4F42-A747-4BC3-A71F-70B05ED5BB4B}" type="slidenum">
              <a:rPr lang="en-US"/>
              <a:pPr>
                <a:defRPr/>
              </a:pPr>
              <a:t>‹#›</a:t>
            </a:fld>
            <a:endParaRPr lang="en-US"/>
          </a:p>
        </p:txBody>
      </p:sp>
    </p:spTree>
    <p:extLst>
      <p:ext uri="{BB962C8B-B14F-4D97-AF65-F5344CB8AC3E}">
        <p14:creationId xmlns:p14="http://schemas.microsoft.com/office/powerpoint/2010/main" val="701980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9305F7F7-9137-49A5-A3BD-BE1CF24479A0}" type="slidenum">
              <a:rPr lang="en-US"/>
              <a:pPr>
                <a:defRPr/>
              </a:pPr>
              <a:t>‹#›</a:t>
            </a:fld>
            <a:endParaRPr lang="en-US"/>
          </a:p>
        </p:txBody>
      </p:sp>
    </p:spTree>
    <p:extLst>
      <p:ext uri="{BB962C8B-B14F-4D97-AF65-F5344CB8AC3E}">
        <p14:creationId xmlns:p14="http://schemas.microsoft.com/office/powerpoint/2010/main" val="26507664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CD5208FC-B824-491A-8496-4C5EC37118BC}" type="slidenum">
              <a:rPr lang="en-US"/>
              <a:pPr>
                <a:defRPr/>
              </a:pPr>
              <a:t>‹#›</a:t>
            </a:fld>
            <a:endParaRPr lang="en-US"/>
          </a:p>
        </p:txBody>
      </p:sp>
    </p:spTree>
    <p:extLst>
      <p:ext uri="{BB962C8B-B14F-4D97-AF65-F5344CB8AC3E}">
        <p14:creationId xmlns:p14="http://schemas.microsoft.com/office/powerpoint/2010/main" val="428891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1BF330C4-60E9-4720-A5C5-F85D2474D817}" type="slidenum">
              <a:rPr lang="en-US"/>
              <a:pPr>
                <a:defRPr/>
              </a:pPr>
              <a:t>‹#›</a:t>
            </a:fld>
            <a:endParaRPr lang="en-US"/>
          </a:p>
        </p:txBody>
      </p:sp>
    </p:spTree>
    <p:extLst>
      <p:ext uri="{BB962C8B-B14F-4D97-AF65-F5344CB8AC3E}">
        <p14:creationId xmlns:p14="http://schemas.microsoft.com/office/powerpoint/2010/main" val="246228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7E421CB4-FE0D-4D36-8754-7CD8AB5C0D2B}" type="slidenum">
              <a:rPr lang="en-US"/>
              <a:pPr>
                <a:defRPr/>
              </a:pPr>
              <a:t>‹#›</a:t>
            </a:fld>
            <a:endParaRPr lang="en-US"/>
          </a:p>
        </p:txBody>
      </p:sp>
    </p:spTree>
    <p:extLst>
      <p:ext uri="{BB962C8B-B14F-4D97-AF65-F5344CB8AC3E}">
        <p14:creationId xmlns:p14="http://schemas.microsoft.com/office/powerpoint/2010/main" val="77934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C8E15C75-1B2F-477E-9526-712A50A361A5}" type="slidenum">
              <a:rPr lang="en-US"/>
              <a:pPr>
                <a:defRPr/>
              </a:pPr>
              <a:t>‹#›</a:t>
            </a:fld>
            <a:endParaRPr lang="en-US"/>
          </a:p>
        </p:txBody>
      </p:sp>
    </p:spTree>
    <p:extLst>
      <p:ext uri="{BB962C8B-B14F-4D97-AF65-F5344CB8AC3E}">
        <p14:creationId xmlns:p14="http://schemas.microsoft.com/office/powerpoint/2010/main" val="88039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A43A9940-C44E-4659-8D4F-6C10706E09A5}" type="slidenum">
              <a:rPr lang="en-US"/>
              <a:pPr>
                <a:defRPr/>
              </a:pPr>
              <a:t>‹#›</a:t>
            </a:fld>
            <a:endParaRPr lang="en-US"/>
          </a:p>
        </p:txBody>
      </p:sp>
    </p:spTree>
    <p:extLst>
      <p:ext uri="{BB962C8B-B14F-4D97-AF65-F5344CB8AC3E}">
        <p14:creationId xmlns:p14="http://schemas.microsoft.com/office/powerpoint/2010/main" val="387198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87718545-4137-4A6D-91C3-0B30FA7CC451}" type="slidenum">
              <a:rPr lang="en-US"/>
              <a:pPr>
                <a:defRPr/>
              </a:pPr>
              <a:t>‹#›</a:t>
            </a:fld>
            <a:endParaRPr lang="en-US"/>
          </a:p>
        </p:txBody>
      </p:sp>
    </p:spTree>
    <p:extLst>
      <p:ext uri="{BB962C8B-B14F-4D97-AF65-F5344CB8AC3E}">
        <p14:creationId xmlns:p14="http://schemas.microsoft.com/office/powerpoint/2010/main" val="384904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0668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ext Box 25"/>
          <p:cNvSpPr txBox="1">
            <a:spLocks noChangeArrowheads="1"/>
          </p:cNvSpPr>
          <p:nvPr/>
        </p:nvSpPr>
        <p:spPr bwMode="auto">
          <a:xfrm>
            <a:off x="7307263" y="6253163"/>
            <a:ext cx="12811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85000"/>
              </a:lnSpc>
              <a:defRPr/>
            </a:pPr>
            <a:r>
              <a:rPr lang="en-US" sz="1200" smtClean="0">
                <a:solidFill>
                  <a:schemeClr val="bg1"/>
                </a:solidFill>
              </a:rPr>
              <a:t>Federal Aviation</a:t>
            </a:r>
          </a:p>
          <a:p>
            <a:pPr>
              <a:lnSpc>
                <a:spcPct val="85000"/>
              </a:lnSpc>
              <a:defRPr/>
            </a:pPr>
            <a:r>
              <a:rPr lang="en-US" sz="1200" smtClean="0">
                <a:solidFill>
                  <a:schemeClr val="bg1"/>
                </a:solidFill>
              </a:rPr>
              <a:t>Administration</a:t>
            </a:r>
          </a:p>
        </p:txBody>
      </p:sp>
      <p:sp>
        <p:nvSpPr>
          <p:cNvPr id="1029" name="Line 19"/>
          <p:cNvSpPr>
            <a:spLocks noChangeShapeType="1"/>
          </p:cNvSpPr>
          <p:nvPr/>
        </p:nvSpPr>
        <p:spPr bwMode="auto">
          <a:xfrm>
            <a:off x="0" y="6037263"/>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30" name="Picture 32" descr="NEW FAA LOGO"/>
          <p:cNvPicPr>
            <a:picLocks noChangeAspect="1" noChangeArrowheads="1"/>
          </p:cNvPicPr>
          <p:nvPr/>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6629400" y="6124575"/>
            <a:ext cx="660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9"/>
          <p:cNvSpPr txBox="1">
            <a:spLocks noChangeArrowheads="1"/>
          </p:cNvSpPr>
          <p:nvPr/>
        </p:nvSpPr>
        <p:spPr bwMode="auto">
          <a:xfrm>
            <a:off x="84138" y="6180615"/>
            <a:ext cx="4784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1400" dirty="0" smtClean="0">
                <a:solidFill>
                  <a:srgbClr val="C0C0C0"/>
                </a:solidFill>
                <a:latin typeface="Times New Roman Bold" pitchFamily="18" charset="0"/>
                <a:cs typeface="Times New Roman Bold" pitchFamily="18" charset="0"/>
              </a:rPr>
              <a:t>ISPACG</a:t>
            </a:r>
            <a:r>
              <a:rPr lang="en-US" sz="1400" baseline="0" dirty="0" smtClean="0">
                <a:solidFill>
                  <a:srgbClr val="C0C0C0"/>
                </a:solidFill>
                <a:latin typeface="Times New Roman Bold" pitchFamily="18" charset="0"/>
                <a:cs typeface="Times New Roman Bold" pitchFamily="18" charset="0"/>
              </a:rPr>
              <a:t>/30 FIT/23</a:t>
            </a:r>
            <a:endParaRPr lang="en-US" sz="1400" dirty="0" smtClean="0">
              <a:solidFill>
                <a:srgbClr val="C0C0C0"/>
              </a:solidFill>
              <a:latin typeface="Times New Roman Bold" pitchFamily="18" charset="0"/>
              <a:cs typeface="Times New Roman Bold" pitchFamily="18" charset="0"/>
            </a:endParaRPr>
          </a:p>
        </p:txBody>
      </p:sp>
      <p:sp>
        <p:nvSpPr>
          <p:cNvPr id="4" name="Text Box 30"/>
          <p:cNvSpPr txBox="1">
            <a:spLocks noChangeArrowheads="1"/>
          </p:cNvSpPr>
          <p:nvPr/>
        </p:nvSpPr>
        <p:spPr bwMode="auto">
          <a:xfrm>
            <a:off x="76200" y="6433940"/>
            <a:ext cx="3740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1400" b="0" dirty="0" smtClean="0">
                <a:solidFill>
                  <a:srgbClr val="C0C0C0"/>
                </a:solidFill>
                <a:latin typeface="Times New Roman" pitchFamily="18" charset="0"/>
                <a:cs typeface="Times New Roman" pitchFamily="18" charset="0"/>
              </a:rPr>
              <a:t>15 March</a:t>
            </a:r>
            <a:r>
              <a:rPr lang="en-US" sz="1400" b="0" baseline="0" dirty="0" smtClean="0">
                <a:solidFill>
                  <a:srgbClr val="C0C0C0"/>
                </a:solidFill>
                <a:latin typeface="Times New Roman" pitchFamily="18" charset="0"/>
                <a:cs typeface="Times New Roman" pitchFamily="18" charset="0"/>
              </a:rPr>
              <a:t> 2016</a:t>
            </a:r>
            <a:endParaRPr lang="en-US" sz="1400" b="0" dirty="0" smtClean="0">
              <a:solidFill>
                <a:srgbClr val="C0C0C0"/>
              </a:solidFill>
              <a:latin typeface="Times New Roman" pitchFamily="18" charset="0"/>
              <a:cs typeface="Times New Roman" pitchFamily="18" charset="0"/>
            </a:endParaRPr>
          </a:p>
        </p:txBody>
      </p:sp>
      <p:sp>
        <p:nvSpPr>
          <p:cNvPr id="1038" name="Rectangle 14"/>
          <p:cNvSpPr>
            <a:spLocks noGrp="1" noChangeArrowheads="1"/>
          </p:cNvSpPr>
          <p:nvPr>
            <p:ph type="sldNum" sz="quarter" idx="4"/>
          </p:nvPr>
        </p:nvSpPr>
        <p:spPr bwMode="auto">
          <a:xfrm>
            <a:off x="7543800" y="6534150"/>
            <a:ext cx="152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a:defRPr/>
            </a:pPr>
            <a:fld id="{83DDDEA8-368D-4D4C-9A08-82DA8053AD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Calibri" pitchFamily="34" charset="0"/>
        </a:defRPr>
      </a:lvl5pPr>
      <a:lvl6pPr marL="2514600" indent="-228600" algn="l" rtl="0" fontAlgn="base">
        <a:spcBef>
          <a:spcPct val="20000"/>
        </a:spcBef>
        <a:spcAft>
          <a:spcPct val="0"/>
        </a:spcAft>
        <a:buChar char="»"/>
        <a:defRPr sz="2000">
          <a:solidFill>
            <a:schemeClr val="bg1"/>
          </a:solidFill>
          <a:latin typeface="Calibri" pitchFamily="34" charset="0"/>
        </a:defRPr>
      </a:lvl6pPr>
      <a:lvl7pPr marL="2971800" indent="-228600" algn="l" rtl="0" fontAlgn="base">
        <a:spcBef>
          <a:spcPct val="20000"/>
        </a:spcBef>
        <a:spcAft>
          <a:spcPct val="0"/>
        </a:spcAft>
        <a:buChar char="»"/>
        <a:defRPr sz="2000">
          <a:solidFill>
            <a:schemeClr val="bg1"/>
          </a:solidFill>
          <a:latin typeface="Calibri" pitchFamily="34" charset="0"/>
        </a:defRPr>
      </a:lvl7pPr>
      <a:lvl8pPr marL="3429000" indent="-228600" algn="l" rtl="0" fontAlgn="base">
        <a:spcBef>
          <a:spcPct val="20000"/>
        </a:spcBef>
        <a:spcAft>
          <a:spcPct val="0"/>
        </a:spcAft>
        <a:buChar char="»"/>
        <a:defRPr sz="2000">
          <a:solidFill>
            <a:schemeClr val="bg1"/>
          </a:solidFill>
          <a:latin typeface="Calibri" pitchFamily="34" charset="0"/>
        </a:defRPr>
      </a:lvl8pPr>
      <a:lvl9pPr marL="3886200" indent="-228600" algn="l" rtl="0" fontAlgn="base">
        <a:spcBef>
          <a:spcPct val="20000"/>
        </a:spcBef>
        <a:spcAft>
          <a:spcPct val="0"/>
        </a:spcAft>
        <a:buChar char="»"/>
        <a:defRPr sz="2000">
          <a:solidFill>
            <a:schemeClr val="bg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533400" y="1219200"/>
            <a:ext cx="8001000" cy="1470025"/>
          </a:xfrm>
        </p:spPr>
        <p:txBody>
          <a:bodyPr/>
          <a:lstStyle/>
          <a:p>
            <a:pPr eaLnBrk="1" hangingPunct="1"/>
            <a:r>
              <a:rPr lang="en-US" dirty="0" smtClean="0">
                <a:effectLst>
                  <a:outerShdw blurRad="60007" dist="310007" dir="7680000" sy="30000" kx="1300200" algn="ctr" rotWithShape="0">
                    <a:prstClr val="black">
                      <a:alpha val="32000"/>
                    </a:prstClr>
                  </a:outerShdw>
                </a:effectLst>
              </a:rPr>
              <a:t>ISPACG/30 FIT/23</a:t>
            </a:r>
          </a:p>
        </p:txBody>
      </p:sp>
      <p:sp>
        <p:nvSpPr>
          <p:cNvPr id="5123" name="Rectangle 5"/>
          <p:cNvSpPr>
            <a:spLocks noGrp="1" noChangeArrowheads="1"/>
          </p:cNvSpPr>
          <p:nvPr>
            <p:ph type="subTitle" idx="1"/>
          </p:nvPr>
        </p:nvSpPr>
        <p:spPr>
          <a:xfrm>
            <a:off x="1371600" y="2209800"/>
            <a:ext cx="6400800" cy="1752600"/>
          </a:xfrm>
        </p:spPr>
        <p:txBody>
          <a:bodyPr/>
          <a:lstStyle/>
          <a:p>
            <a:pPr eaLnBrk="1" hangingPunct="1"/>
            <a:r>
              <a:rPr lang="en-US" dirty="0" err="1" smtClean="0"/>
              <a:t>PBCS</a:t>
            </a:r>
            <a:r>
              <a:rPr lang="en-US" dirty="0" smtClean="0"/>
              <a:t> Monitoring in US Oceanic Airspace</a:t>
            </a:r>
          </a:p>
        </p:txBody>
      </p:sp>
      <p:sp>
        <p:nvSpPr>
          <p:cNvPr id="5124" name="Line 6"/>
          <p:cNvSpPr>
            <a:spLocks noChangeShapeType="1"/>
          </p:cNvSpPr>
          <p:nvPr/>
        </p:nvSpPr>
        <p:spPr bwMode="auto">
          <a:xfrm>
            <a:off x="1524000" y="2209800"/>
            <a:ext cx="609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Text Box 7"/>
          <p:cNvSpPr txBox="1">
            <a:spLocks noChangeArrowheads="1"/>
          </p:cNvSpPr>
          <p:nvPr/>
        </p:nvSpPr>
        <p:spPr bwMode="auto">
          <a:xfrm>
            <a:off x="6477000" y="3124200"/>
            <a:ext cx="2561232" cy="53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5000"/>
              </a:spcAft>
            </a:pPr>
            <a:r>
              <a:rPr lang="en-US" sz="1400" dirty="0" smtClean="0">
                <a:solidFill>
                  <a:schemeClr val="bg1"/>
                </a:solidFill>
                <a:effectLst>
                  <a:outerShdw blurRad="60007" dist="310007" dir="7680000" sy="30000" kx="1300200" algn="ctr" rotWithShape="0">
                    <a:prstClr val="black">
                      <a:alpha val="32000"/>
                    </a:prstClr>
                  </a:outerShdw>
                </a:effectLst>
              </a:rPr>
              <a:t>Surfers Paradise, Australia</a:t>
            </a:r>
          </a:p>
          <a:p>
            <a:pPr eaLnBrk="1" hangingPunct="1">
              <a:spcAft>
                <a:spcPct val="5000"/>
              </a:spcAft>
            </a:pPr>
            <a:r>
              <a:rPr lang="en-US" sz="1400" dirty="0" smtClean="0">
                <a:solidFill>
                  <a:schemeClr val="bg1"/>
                </a:solidFill>
                <a:effectLst>
                  <a:outerShdw blurRad="60007" dist="310007" dir="7680000" sy="30000" kx="1300200" algn="ctr" rotWithShape="0">
                    <a:prstClr val="black">
                      <a:alpha val="32000"/>
                    </a:prstClr>
                  </a:outerShdw>
                </a:effectLst>
              </a:rPr>
              <a:t>15 March 2016</a:t>
            </a:r>
          </a:p>
        </p:txBody>
      </p:sp>
      <p:sp>
        <p:nvSpPr>
          <p:cNvPr id="5126" name="Line 8"/>
          <p:cNvSpPr>
            <a:spLocks noChangeShapeType="1"/>
          </p:cNvSpPr>
          <p:nvPr/>
        </p:nvSpPr>
        <p:spPr bwMode="auto">
          <a:xfrm>
            <a:off x="6873925" y="3214048"/>
            <a:ext cx="0" cy="329252"/>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7"/>
          <p:cNvSpPr txBox="1">
            <a:spLocks noChangeArrowheads="1"/>
          </p:cNvSpPr>
          <p:nvPr/>
        </p:nvSpPr>
        <p:spPr bwMode="auto">
          <a:xfrm>
            <a:off x="152400" y="2948762"/>
            <a:ext cx="3505200" cy="93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5000"/>
              </a:spcAft>
            </a:pPr>
            <a:r>
              <a:rPr lang="en-US" sz="1050" dirty="0" smtClean="0">
                <a:solidFill>
                  <a:schemeClr val="bg1"/>
                </a:solidFill>
                <a:effectLst>
                  <a:outerShdw blurRad="60007" dist="310007" dir="7680000" sy="30000" kx="1300200" algn="ctr" rotWithShape="0">
                    <a:prstClr val="black">
                      <a:alpha val="32000"/>
                    </a:prstClr>
                  </a:outerShdw>
                </a:effectLst>
              </a:rPr>
              <a:t>Prepared by:</a:t>
            </a:r>
          </a:p>
          <a:p>
            <a:pPr eaLnBrk="1" hangingPunct="1">
              <a:spcAft>
                <a:spcPct val="5000"/>
              </a:spcAft>
            </a:pPr>
            <a:r>
              <a:rPr lang="en-US" sz="1050" dirty="0" smtClean="0">
                <a:solidFill>
                  <a:schemeClr val="bg1"/>
                </a:solidFill>
                <a:effectLst>
                  <a:outerShdw blurRad="60007" dist="310007" dir="7680000" sy="30000" kx="1300200" algn="ctr" rotWithShape="0">
                    <a:prstClr val="black">
                      <a:alpha val="32000"/>
                    </a:prstClr>
                  </a:outerShdw>
                </a:effectLst>
              </a:rPr>
              <a:t>Theresa Brewer-Dougherty</a:t>
            </a:r>
          </a:p>
          <a:p>
            <a:pPr eaLnBrk="1" hangingPunct="1">
              <a:spcAft>
                <a:spcPct val="5000"/>
              </a:spcAft>
            </a:pPr>
            <a:r>
              <a:rPr lang="en-US" sz="1050" dirty="0" smtClean="0">
                <a:solidFill>
                  <a:schemeClr val="bg1"/>
                </a:solidFill>
                <a:effectLst>
                  <a:outerShdw blurRad="60007" dist="310007" dir="7680000" sy="30000" kx="1300200" algn="ctr" rotWithShape="0">
                    <a:prstClr val="black">
                      <a:alpha val="32000"/>
                    </a:prstClr>
                  </a:outerShdw>
                </a:effectLst>
              </a:rPr>
              <a:t>FAA Technical Center</a:t>
            </a:r>
          </a:p>
          <a:p>
            <a:pPr eaLnBrk="1" hangingPunct="1">
              <a:spcAft>
                <a:spcPct val="5000"/>
              </a:spcAft>
            </a:pPr>
            <a:r>
              <a:rPr lang="en-US" sz="1050" dirty="0" smtClean="0">
                <a:solidFill>
                  <a:schemeClr val="bg1"/>
                </a:solidFill>
                <a:effectLst>
                  <a:outerShdw blurRad="60007" dist="310007" dir="7680000" sy="30000" kx="1300200" algn="ctr" rotWithShape="0">
                    <a:prstClr val="black">
                      <a:alpha val="32000"/>
                    </a:prstClr>
                  </a:outerShdw>
                </a:effectLst>
              </a:rPr>
              <a:t>Separation Standards Analysis Branch</a:t>
            </a:r>
          </a:p>
          <a:p>
            <a:pPr eaLnBrk="1" hangingPunct="1">
              <a:spcAft>
                <a:spcPct val="5000"/>
              </a:spcAft>
            </a:pPr>
            <a:r>
              <a:rPr lang="en-US" sz="1050" dirty="0" smtClean="0">
                <a:solidFill>
                  <a:schemeClr val="bg1"/>
                </a:solidFill>
                <a:effectLst>
                  <a:outerShdw blurRad="60007" dist="310007" dir="7680000" sy="30000" kx="1300200" algn="ctr" rotWithShape="0">
                    <a:prstClr val="black">
                      <a:alpha val="32000"/>
                    </a:prstClr>
                  </a:outerShdw>
                </a:effectLst>
              </a:rPr>
              <a:t>theresa.brewer@faa.gov</a:t>
            </a:r>
          </a:p>
        </p:txBody>
      </p:sp>
      <p:sp>
        <p:nvSpPr>
          <p:cNvPr id="8" name="Line 8"/>
          <p:cNvSpPr>
            <a:spLocks noChangeShapeType="1"/>
          </p:cNvSpPr>
          <p:nvPr/>
        </p:nvSpPr>
        <p:spPr bwMode="auto">
          <a:xfrm>
            <a:off x="142164" y="3014164"/>
            <a:ext cx="0" cy="8382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10</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96" y="76200"/>
            <a:ext cx="8170207"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52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11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21" y="36394"/>
            <a:ext cx="819155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426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01404136"/>
              </p:ext>
            </p:extLst>
          </p:nvPr>
        </p:nvGraphicFramePr>
        <p:xfrm>
          <a:off x="152400" y="914400"/>
          <a:ext cx="8839200" cy="4959932"/>
        </p:xfrm>
        <a:graphic>
          <a:graphicData uri="http://schemas.openxmlformats.org/drawingml/2006/table">
            <a:tbl>
              <a:tblPr firstRow="1" bandRow="1">
                <a:tableStyleId>{21E4AEA4-8DFA-4A89-87EB-49C32662AFE0}</a:tableStyleId>
              </a:tblPr>
              <a:tblGrid>
                <a:gridCol w="767269"/>
                <a:gridCol w="811161"/>
                <a:gridCol w="868136"/>
                <a:gridCol w="956956"/>
                <a:gridCol w="779315"/>
                <a:gridCol w="1025978"/>
                <a:gridCol w="3630385"/>
              </a:tblGrid>
              <a:tr h="482285">
                <a:tc>
                  <a:txBody>
                    <a:bodyPr/>
                    <a:lstStyle/>
                    <a:p>
                      <a:pPr algn="ctr" fontAlgn="ctr"/>
                      <a:r>
                        <a:rPr lang="en-US" sz="1050" u="none" strike="noStrike" dirty="0" smtClean="0">
                          <a:effectLst/>
                        </a:rPr>
                        <a:t>START</a:t>
                      </a:r>
                    </a:p>
                    <a:p>
                      <a:pPr algn="ctr" fontAlgn="ctr"/>
                      <a:r>
                        <a:rPr lang="en-US" sz="1050" u="none" strike="noStrike" dirty="0" smtClean="0">
                          <a:effectLst/>
                        </a:rPr>
                        <a:t>DATE</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START TIME (UTC)</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DURATION (HH:MM:SS)</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SERVICE IMPACTED</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SATELLITE REGION IMPACTED</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NOTIFICATION SOURCE</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NOTES</a:t>
                      </a:r>
                      <a:endParaRPr lang="en-US" sz="1050" b="1" i="0" u="none" strike="noStrike" dirty="0">
                        <a:effectLst/>
                        <a:latin typeface="Calibri"/>
                      </a:endParaRPr>
                    </a:p>
                  </a:txBody>
                  <a:tcPr marL="8228" marR="8228" marT="8837" marB="0" anchor="ctr"/>
                </a:tc>
              </a:tr>
              <a:tr h="274320">
                <a:tc>
                  <a:txBody>
                    <a:bodyPr/>
                    <a:lstStyle/>
                    <a:p>
                      <a:pPr algn="ctr" fontAlgn="ctr"/>
                      <a:r>
                        <a:rPr lang="en-US" sz="1100" b="0" i="0" u="none" strike="noStrike">
                          <a:solidFill>
                            <a:srgbClr val="000000"/>
                          </a:solidFill>
                          <a:effectLst/>
                          <a:latin typeface="Calibri"/>
                        </a:rPr>
                        <a:t>5-Sep-15</a:t>
                      </a:r>
                    </a:p>
                  </a:txBody>
                  <a:tcPr marL="9525" marR="9525" marT="9525" marB="0" anchor="ctr"/>
                </a:tc>
                <a:tc>
                  <a:txBody>
                    <a:bodyPr/>
                    <a:lstStyle/>
                    <a:p>
                      <a:pPr algn="ctr" fontAlgn="ctr"/>
                      <a:r>
                        <a:rPr lang="en-US" sz="1100" b="0" i="0" u="none" strike="noStrike">
                          <a:solidFill>
                            <a:srgbClr val="000000"/>
                          </a:solidFill>
                          <a:effectLst/>
                          <a:latin typeface="Calibri"/>
                        </a:rPr>
                        <a:t>01:53</a:t>
                      </a:r>
                    </a:p>
                  </a:txBody>
                  <a:tcPr marL="9525" marR="9525" marT="9525" marB="0" anchor="ctr"/>
                </a:tc>
                <a:tc>
                  <a:txBody>
                    <a:bodyPr/>
                    <a:lstStyle/>
                    <a:p>
                      <a:pPr algn="ctr" fontAlgn="ctr"/>
                      <a:r>
                        <a:rPr lang="en-US" sz="1100" b="0" i="0" u="none" strike="noStrike">
                          <a:solidFill>
                            <a:srgbClr val="000000"/>
                          </a:solidFill>
                          <a:effectLst/>
                          <a:latin typeface="Calibri"/>
                        </a:rPr>
                        <a:t>02:00:00</a:t>
                      </a:r>
                    </a:p>
                  </a:txBody>
                  <a:tcPr marL="9525" marR="9525" marT="9525" marB="0" anchor="ctr"/>
                </a:tc>
                <a:tc>
                  <a:txBody>
                    <a:bodyPr/>
                    <a:lstStyle/>
                    <a:p>
                      <a:pPr algn="ctr" fontAlgn="ctr"/>
                      <a:r>
                        <a:rPr lang="en-US" sz="1100" b="0" i="0" u="none" strike="noStrike">
                          <a:solidFill>
                            <a:srgbClr val="000000"/>
                          </a:solidFill>
                          <a:effectLst/>
                          <a:latin typeface="Calibri"/>
                        </a:rPr>
                        <a:t>ARINC I-3</a:t>
                      </a:r>
                    </a:p>
                  </a:txBody>
                  <a:tcPr marL="9525" marR="9525" marT="9525" marB="0" anchor="ctr"/>
                </a:tc>
                <a:tc>
                  <a:txBody>
                    <a:bodyPr/>
                    <a:lstStyle/>
                    <a:p>
                      <a:pPr algn="ctr" fontAlgn="ctr"/>
                      <a:r>
                        <a:rPr lang="en-US" sz="1100" b="0" i="0" u="none" strike="noStrike">
                          <a:solidFill>
                            <a:srgbClr val="000000"/>
                          </a:solidFill>
                          <a:effectLst/>
                          <a:latin typeface="Calibri"/>
                        </a:rPr>
                        <a:t>POR, IOR</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Inmarsat Global Ltd has resolved I-3 Pacific Ocean Region for Classic Aero over 13 and the I-3 India Ocean Region for Classic Aero over 13 region</a:t>
                      </a:r>
                    </a:p>
                  </a:txBody>
                  <a:tcPr marL="9525" marR="9525" marT="9525" marB="0" anchor="ctr"/>
                </a:tc>
              </a:tr>
              <a:tr h="274320">
                <a:tc>
                  <a:txBody>
                    <a:bodyPr/>
                    <a:lstStyle/>
                    <a:p>
                      <a:pPr algn="ctr" fontAlgn="ctr"/>
                      <a:r>
                        <a:rPr lang="en-US" sz="1100" b="0" i="0" u="none" strike="noStrike">
                          <a:solidFill>
                            <a:srgbClr val="000000"/>
                          </a:solidFill>
                          <a:effectLst/>
                          <a:latin typeface="Calibri"/>
                        </a:rPr>
                        <a:t>5-Sep-15</a:t>
                      </a:r>
                    </a:p>
                  </a:txBody>
                  <a:tcPr marL="9525" marR="9525" marT="9525" marB="0" anchor="ctr"/>
                </a:tc>
                <a:tc>
                  <a:txBody>
                    <a:bodyPr/>
                    <a:lstStyle/>
                    <a:p>
                      <a:pPr algn="ctr" fontAlgn="ctr"/>
                      <a:r>
                        <a:rPr lang="en-US" sz="1100" b="0" i="0" u="none" strike="noStrike">
                          <a:solidFill>
                            <a:srgbClr val="000000"/>
                          </a:solidFill>
                          <a:effectLst/>
                          <a:latin typeface="Calibri"/>
                        </a:rPr>
                        <a:t>03:21</a:t>
                      </a:r>
                    </a:p>
                  </a:txBody>
                  <a:tcPr marL="9525" marR="9525" marT="9525" marB="0" anchor="ctr"/>
                </a:tc>
                <a:tc>
                  <a:txBody>
                    <a:bodyPr/>
                    <a:lstStyle/>
                    <a:p>
                      <a:pPr algn="ctr" fontAlgn="ctr"/>
                      <a:r>
                        <a:rPr lang="en-US" sz="1100" b="0" i="0" u="none" strike="noStrike">
                          <a:solidFill>
                            <a:srgbClr val="000000"/>
                          </a:solidFill>
                          <a:effectLst/>
                          <a:latin typeface="Calibri"/>
                        </a:rPr>
                        <a:t>00:41:00</a:t>
                      </a:r>
                    </a:p>
                  </a:txBody>
                  <a:tcPr marL="9525" marR="9525" marT="9525" marB="0" anchor="ctr"/>
                </a:tc>
                <a:tc>
                  <a:txBody>
                    <a:bodyPr/>
                    <a:lstStyle/>
                    <a:p>
                      <a:pPr algn="ctr" fontAlgn="ctr"/>
                      <a:r>
                        <a:rPr lang="en-US" sz="1100" b="0" i="0" u="none" strike="noStrike">
                          <a:solidFill>
                            <a:srgbClr val="000000"/>
                          </a:solidFill>
                          <a:effectLst/>
                          <a:latin typeface="Calibri"/>
                        </a:rPr>
                        <a:t>SITA Iridium</a:t>
                      </a:r>
                    </a:p>
                  </a:txBody>
                  <a:tcPr marL="9525" marR="9525" marT="9525" marB="0" anchor="ctr"/>
                </a:tc>
                <a:tc>
                  <a:txBody>
                    <a:bodyPr/>
                    <a:lstStyle/>
                    <a:p>
                      <a:pPr algn="ctr" fontAlgn="ctr"/>
                      <a:r>
                        <a:rPr lang="en-US" sz="1100" b="0" i="0" u="none" strike="noStrike">
                          <a:solidFill>
                            <a:srgbClr val="000000"/>
                          </a:solidFill>
                          <a:effectLst/>
                          <a:latin typeface="Calibri"/>
                        </a:rPr>
                        <a:t>Global</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Iridium customers may have experienced intermittent Short Burst Data service delay during the above timeframe</a:t>
                      </a:r>
                    </a:p>
                  </a:txBody>
                  <a:tcPr marL="9525" marR="9525" marT="9525" marB="0" anchor="ctr"/>
                </a:tc>
              </a:tr>
              <a:tr h="274320">
                <a:tc>
                  <a:txBody>
                    <a:bodyPr/>
                    <a:lstStyle/>
                    <a:p>
                      <a:pPr algn="ctr" fontAlgn="ctr"/>
                      <a:r>
                        <a:rPr lang="en-US" sz="1100" b="0" i="0" u="none" strike="noStrike">
                          <a:solidFill>
                            <a:srgbClr val="000000"/>
                          </a:solidFill>
                          <a:effectLst/>
                          <a:latin typeface="Calibri"/>
                        </a:rPr>
                        <a:t>6-Sep-15</a:t>
                      </a:r>
                    </a:p>
                  </a:txBody>
                  <a:tcPr marL="9525" marR="9525" marT="9525" marB="0" anchor="ctr"/>
                </a:tc>
                <a:tc>
                  <a:txBody>
                    <a:bodyPr/>
                    <a:lstStyle/>
                    <a:p>
                      <a:pPr algn="ctr" fontAlgn="ctr"/>
                      <a:r>
                        <a:rPr lang="en-US" sz="1100" b="0" i="0" u="none" strike="noStrike">
                          <a:solidFill>
                            <a:srgbClr val="000000"/>
                          </a:solidFill>
                          <a:effectLst/>
                          <a:latin typeface="Calibri"/>
                        </a:rPr>
                        <a:t>03:21</a:t>
                      </a:r>
                    </a:p>
                  </a:txBody>
                  <a:tcPr marL="9525" marR="9525" marT="9525" marB="0" anchor="ctr"/>
                </a:tc>
                <a:tc>
                  <a:txBody>
                    <a:bodyPr/>
                    <a:lstStyle/>
                    <a:p>
                      <a:pPr algn="ctr" fontAlgn="ctr"/>
                      <a:r>
                        <a:rPr lang="en-US" sz="1100" b="0" i="0" u="none" strike="noStrike">
                          <a:solidFill>
                            <a:srgbClr val="000000"/>
                          </a:solidFill>
                          <a:effectLst/>
                          <a:latin typeface="Calibri"/>
                        </a:rPr>
                        <a:t>01:00:00</a:t>
                      </a:r>
                    </a:p>
                  </a:txBody>
                  <a:tcPr marL="9525" marR="9525" marT="9525" marB="0" anchor="ctr"/>
                </a:tc>
                <a:tc>
                  <a:txBody>
                    <a:bodyPr/>
                    <a:lstStyle/>
                    <a:p>
                      <a:pPr algn="ctr" fontAlgn="ctr"/>
                      <a:r>
                        <a:rPr lang="en-US" sz="1100" b="0" i="0" u="none" strike="noStrike">
                          <a:solidFill>
                            <a:srgbClr val="000000"/>
                          </a:solidFill>
                          <a:effectLst/>
                          <a:latin typeface="Calibri"/>
                        </a:rPr>
                        <a:t>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Degradation has been rectified - no cause was provided.</a:t>
                      </a:r>
                    </a:p>
                  </a:txBody>
                  <a:tcPr marL="9525" marR="9525" marT="9525" marB="0" anchor="ctr"/>
                </a:tc>
              </a:tr>
              <a:tr h="191270">
                <a:tc>
                  <a:txBody>
                    <a:bodyPr/>
                    <a:lstStyle/>
                    <a:p>
                      <a:pPr algn="ctr" fontAlgn="ctr"/>
                      <a:r>
                        <a:rPr lang="en-US" sz="1100" b="0" i="0" u="none" strike="noStrike">
                          <a:solidFill>
                            <a:srgbClr val="000000"/>
                          </a:solidFill>
                          <a:effectLst/>
                          <a:latin typeface="Calibri"/>
                        </a:rPr>
                        <a:t>6-Sep-15</a:t>
                      </a:r>
                    </a:p>
                  </a:txBody>
                  <a:tcPr marL="9525" marR="9525" marT="9525" marB="0" anchor="ctr"/>
                </a:tc>
                <a:tc>
                  <a:txBody>
                    <a:bodyPr/>
                    <a:lstStyle/>
                    <a:p>
                      <a:pPr algn="ctr" fontAlgn="ctr"/>
                      <a:r>
                        <a:rPr lang="en-US" sz="1100" b="0" i="0" u="none" strike="noStrike">
                          <a:solidFill>
                            <a:srgbClr val="000000"/>
                          </a:solidFill>
                          <a:effectLst/>
                          <a:latin typeface="Calibri"/>
                        </a:rPr>
                        <a:t>03:03</a:t>
                      </a:r>
                    </a:p>
                  </a:txBody>
                  <a:tcPr marL="9525" marR="9525" marT="9525" marB="0" anchor="ctr"/>
                </a:tc>
                <a:tc>
                  <a:txBody>
                    <a:bodyPr/>
                    <a:lstStyle/>
                    <a:p>
                      <a:pPr algn="ctr" fontAlgn="ctr"/>
                      <a:r>
                        <a:rPr lang="en-US" sz="1100" b="0" i="0" u="none" strike="noStrike">
                          <a:solidFill>
                            <a:srgbClr val="000000"/>
                          </a:solidFill>
                          <a:effectLst/>
                          <a:latin typeface="Calibri"/>
                        </a:rPr>
                        <a:t>00:59:00</a:t>
                      </a:r>
                    </a:p>
                  </a:txBody>
                  <a:tcPr marL="9525" marR="9525" marT="9525" marB="0" anchor="ctr"/>
                </a:tc>
                <a:tc>
                  <a:txBody>
                    <a:bodyPr/>
                    <a:lstStyle/>
                    <a:p>
                      <a:pPr algn="ctr" fontAlgn="ctr"/>
                      <a:r>
                        <a:rPr lang="en-US" sz="1100" b="0" i="0" u="none" strike="noStrike">
                          <a:solidFill>
                            <a:srgbClr val="000000"/>
                          </a:solidFill>
                          <a:effectLst/>
                          <a:latin typeface="Calibri"/>
                        </a:rPr>
                        <a:t>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There was a degradation over EUA1 Ocean region on I4 Ground Earth Station in Fucino due to Inmarsat network issue. Aircrafts switched to Atlantic and Indian Ocean region during this period.</a:t>
                      </a:r>
                    </a:p>
                  </a:txBody>
                  <a:tcPr marL="9525" marR="9525" marT="9525" marB="0" anchor="ctr"/>
                </a:tc>
              </a:tr>
              <a:tr h="274320">
                <a:tc>
                  <a:txBody>
                    <a:bodyPr/>
                    <a:lstStyle/>
                    <a:p>
                      <a:pPr algn="ctr" fontAlgn="ctr"/>
                      <a:r>
                        <a:rPr lang="en-US" sz="1100" b="0" i="0" u="none" strike="noStrike">
                          <a:solidFill>
                            <a:srgbClr val="000000"/>
                          </a:solidFill>
                          <a:effectLst/>
                          <a:latin typeface="Calibri"/>
                        </a:rPr>
                        <a:t>20-Sep-15</a:t>
                      </a:r>
                    </a:p>
                  </a:txBody>
                  <a:tcPr marL="9525" marR="9525" marT="9525" marB="0" anchor="ctr"/>
                </a:tc>
                <a:tc>
                  <a:txBody>
                    <a:bodyPr/>
                    <a:lstStyle/>
                    <a:p>
                      <a:pPr algn="ctr" fontAlgn="ctr"/>
                      <a:r>
                        <a:rPr lang="en-US" sz="1100" b="0" i="0" u="none" strike="noStrike">
                          <a:solidFill>
                            <a:srgbClr val="000000"/>
                          </a:solidFill>
                          <a:effectLst/>
                          <a:latin typeface="Calibri"/>
                        </a:rPr>
                        <a:t>12:52</a:t>
                      </a:r>
                    </a:p>
                  </a:txBody>
                  <a:tcPr marL="9525" marR="9525" marT="9525" marB="0" anchor="ctr"/>
                </a:tc>
                <a:tc>
                  <a:txBody>
                    <a:bodyPr/>
                    <a:lstStyle/>
                    <a:p>
                      <a:pPr algn="ctr" fontAlgn="ctr"/>
                      <a:r>
                        <a:rPr lang="en-US" sz="1100" b="0" i="0" u="none" strike="noStrike">
                          <a:solidFill>
                            <a:srgbClr val="000000"/>
                          </a:solidFill>
                          <a:effectLst/>
                          <a:latin typeface="Calibri"/>
                        </a:rPr>
                        <a:t>04:12:00</a:t>
                      </a:r>
                    </a:p>
                  </a:txBody>
                  <a:tcPr marL="9525" marR="9525" marT="9525" marB="0" anchor="ctr"/>
                </a:tc>
                <a:tc>
                  <a:txBody>
                    <a:bodyPr/>
                    <a:lstStyle/>
                    <a:p>
                      <a:pPr algn="ctr" fontAlgn="ctr"/>
                      <a:r>
                        <a:rPr lang="en-US" sz="1100" b="0" i="0" u="none" strike="noStrike">
                          <a:solidFill>
                            <a:srgbClr val="000000"/>
                          </a:solidFill>
                          <a:effectLst/>
                          <a:latin typeface="Calibri"/>
                        </a:rPr>
                        <a:t>I-3</a:t>
                      </a:r>
                    </a:p>
                  </a:txBody>
                  <a:tcPr marL="9525" marR="9525" marT="9525" marB="0" anchor="ctr"/>
                </a:tc>
                <a:tc>
                  <a:txBody>
                    <a:bodyPr/>
                    <a:lstStyle/>
                    <a:p>
                      <a:pPr algn="ctr" fontAlgn="ctr"/>
                      <a:r>
                        <a:rPr lang="en-US" sz="1100" b="0" i="0" u="none" strike="noStrike">
                          <a:solidFill>
                            <a:srgbClr val="000000"/>
                          </a:solidFill>
                          <a:effectLst/>
                          <a:latin typeface="Calibri"/>
                        </a:rPr>
                        <a:t>POR</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Issue on the 3F3 satellite was resolved on the return direction</a:t>
                      </a:r>
                    </a:p>
                  </a:txBody>
                  <a:tcPr marL="9525" marR="9525" marT="9525" marB="0" anchor="ctr"/>
                </a:tc>
              </a:tr>
              <a:tr h="274320">
                <a:tc>
                  <a:txBody>
                    <a:bodyPr/>
                    <a:lstStyle/>
                    <a:p>
                      <a:pPr algn="ctr" fontAlgn="ctr"/>
                      <a:r>
                        <a:rPr lang="en-US" sz="1100" b="0" i="0" u="none" strike="noStrike">
                          <a:solidFill>
                            <a:srgbClr val="000000"/>
                          </a:solidFill>
                          <a:effectLst/>
                          <a:latin typeface="Calibri"/>
                        </a:rPr>
                        <a:t>20-Sep-15</a:t>
                      </a:r>
                    </a:p>
                  </a:txBody>
                  <a:tcPr marL="9525" marR="9525" marT="9525" marB="0" anchor="ctr"/>
                </a:tc>
                <a:tc>
                  <a:txBody>
                    <a:bodyPr/>
                    <a:lstStyle/>
                    <a:p>
                      <a:pPr algn="ctr" fontAlgn="ctr"/>
                      <a:r>
                        <a:rPr lang="en-US" sz="1100" b="0" i="0" u="none" strike="noStrike">
                          <a:solidFill>
                            <a:srgbClr val="000000"/>
                          </a:solidFill>
                          <a:effectLst/>
                          <a:latin typeface="Calibri"/>
                        </a:rPr>
                        <a:t>12:45</a:t>
                      </a:r>
                    </a:p>
                  </a:txBody>
                  <a:tcPr marL="9525" marR="9525" marT="9525" marB="0" anchor="ctr"/>
                </a:tc>
                <a:tc>
                  <a:txBody>
                    <a:bodyPr/>
                    <a:lstStyle/>
                    <a:p>
                      <a:pPr algn="ctr" fontAlgn="ctr"/>
                      <a:r>
                        <a:rPr lang="en-US" sz="1100" b="0" i="0" u="none" strike="noStrike">
                          <a:solidFill>
                            <a:srgbClr val="000000"/>
                          </a:solidFill>
                          <a:effectLst/>
                          <a:latin typeface="Calibri"/>
                        </a:rPr>
                        <a:t>04:18:00</a:t>
                      </a:r>
                    </a:p>
                  </a:txBody>
                  <a:tcPr marL="9525" marR="9525" marT="9525" marB="0" anchor="ctr"/>
                </a:tc>
                <a:tc>
                  <a:txBody>
                    <a:bodyPr/>
                    <a:lstStyle/>
                    <a:p>
                      <a:pPr algn="ctr" fontAlgn="ctr"/>
                      <a:r>
                        <a:rPr lang="en-US" sz="1100" b="0" i="0" u="none" strike="noStrike">
                          <a:solidFill>
                            <a:srgbClr val="000000"/>
                          </a:solidFill>
                          <a:effectLst/>
                          <a:latin typeface="Calibri"/>
                        </a:rPr>
                        <a:t>I-3</a:t>
                      </a:r>
                    </a:p>
                  </a:txBody>
                  <a:tcPr marL="9525" marR="9525" marT="9525" marB="0" anchor="ctr"/>
                </a:tc>
                <a:tc>
                  <a:txBody>
                    <a:bodyPr/>
                    <a:lstStyle/>
                    <a:p>
                      <a:pPr algn="ctr" fontAlgn="ctr"/>
                      <a:r>
                        <a:rPr lang="en-US" sz="1100" b="0" i="0" u="none" strike="noStrike">
                          <a:solidFill>
                            <a:srgbClr val="000000"/>
                          </a:solidFill>
                          <a:effectLst/>
                          <a:latin typeface="Calibri"/>
                        </a:rPr>
                        <a:t>POR</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Unscheduled loss of Classic Aero Services in Pacific Ocean Region (POR) has been resolved</a:t>
                      </a:r>
                    </a:p>
                  </a:txBody>
                  <a:tcPr marL="9525" marR="9525" marT="9525" marB="0" anchor="ctr"/>
                </a:tc>
              </a:tr>
              <a:tr h="232723">
                <a:tc>
                  <a:txBody>
                    <a:bodyPr/>
                    <a:lstStyle/>
                    <a:p>
                      <a:pPr algn="ctr" fontAlgn="ctr"/>
                      <a:r>
                        <a:rPr lang="en-US" sz="1100" b="0" i="0" u="none" strike="noStrike">
                          <a:solidFill>
                            <a:srgbClr val="000000"/>
                          </a:solidFill>
                          <a:effectLst/>
                          <a:latin typeface="Calibri"/>
                        </a:rPr>
                        <a:t>25-Sep-15</a:t>
                      </a:r>
                    </a:p>
                  </a:txBody>
                  <a:tcPr marL="9525" marR="9525" marT="9525" marB="0" anchor="ctr"/>
                </a:tc>
                <a:tc>
                  <a:txBody>
                    <a:bodyPr/>
                    <a:lstStyle/>
                    <a:p>
                      <a:pPr algn="ctr" fontAlgn="ctr"/>
                      <a:r>
                        <a:rPr lang="en-US" sz="1100" b="0" i="0" u="none" strike="noStrike">
                          <a:solidFill>
                            <a:srgbClr val="000000"/>
                          </a:solidFill>
                          <a:effectLst/>
                          <a:latin typeface="Calibri"/>
                        </a:rPr>
                        <a:t>16:31</a:t>
                      </a:r>
                    </a:p>
                  </a:txBody>
                  <a:tcPr marL="9525" marR="9525" marT="9525" marB="0" anchor="ctr"/>
                </a:tc>
                <a:tc>
                  <a:txBody>
                    <a:bodyPr/>
                    <a:lstStyle/>
                    <a:p>
                      <a:pPr algn="ctr" fontAlgn="ctr"/>
                      <a:r>
                        <a:rPr lang="en-US" sz="1100" b="0" i="0" u="none" strike="noStrike">
                          <a:solidFill>
                            <a:srgbClr val="000000"/>
                          </a:solidFill>
                          <a:effectLst/>
                          <a:latin typeface="Calibri"/>
                        </a:rPr>
                        <a:t>02:03:00</a:t>
                      </a:r>
                    </a:p>
                  </a:txBody>
                  <a:tcPr marL="9525" marR="9525" marT="9525" marB="0" anchor="ctr"/>
                </a:tc>
                <a:tc>
                  <a:txBody>
                    <a:bodyPr/>
                    <a:lstStyle/>
                    <a:p>
                      <a:pPr algn="ctr" fontAlgn="ctr"/>
                      <a:r>
                        <a:rPr lang="en-US" sz="1100" b="0" i="0" u="none" strike="noStrike">
                          <a:solidFill>
                            <a:srgbClr val="000000"/>
                          </a:solidFill>
                          <a:effectLst/>
                          <a:latin typeface="Calibri"/>
                        </a:rPr>
                        <a:t>ARINC Iridium</a:t>
                      </a:r>
                    </a:p>
                  </a:txBody>
                  <a:tcPr marL="9525" marR="9525" marT="9525" marB="0" anchor="ctr"/>
                </a:tc>
                <a:tc>
                  <a:txBody>
                    <a:bodyPr/>
                    <a:lstStyle/>
                    <a:p>
                      <a:pPr algn="ctr" fontAlgn="ctr"/>
                      <a:r>
                        <a:rPr lang="en-US" sz="1100" b="0" i="0" u="none" strike="noStrike">
                          <a:solidFill>
                            <a:srgbClr val="000000"/>
                          </a:solidFill>
                          <a:effectLst/>
                          <a:latin typeface="Calibri"/>
                        </a:rPr>
                        <a:t>Global</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one of Iridium's terrestrial Internet Service Providers experienced an issue with routing traffic through their network backbone.  As a result, users may have experienced failed data transmissions if their traffic utilized the failing route.  Iridium was able to correct this issue by forcing all traffic to another ISP and have opened a ticket with the affected provider.  Please note that as a result of the traffic rerouting, some users may have experienced additional delays lasting until at least 20:34 or longer as these changes fully propagated across the internet.  </a:t>
                      </a:r>
                    </a:p>
                  </a:txBody>
                  <a:tcPr marL="9525" marR="9525" marT="9525" marB="0" anchor="ctr"/>
                </a:tc>
              </a:tr>
              <a:tr h="232723">
                <a:tc>
                  <a:txBody>
                    <a:bodyPr/>
                    <a:lstStyle/>
                    <a:p>
                      <a:pPr algn="ctr" fontAlgn="ctr"/>
                      <a:r>
                        <a:rPr lang="en-US" sz="1100" b="0" i="0" u="none" strike="noStrike" dirty="0">
                          <a:solidFill>
                            <a:srgbClr val="000000"/>
                          </a:solidFill>
                          <a:effectLst/>
                          <a:latin typeface="Calibri"/>
                        </a:rPr>
                        <a:t>9-Jan-16</a:t>
                      </a:r>
                    </a:p>
                  </a:txBody>
                  <a:tcPr marL="9525" marR="9525" marT="9525" marB="0" anchor="ctr"/>
                </a:tc>
                <a:tc>
                  <a:txBody>
                    <a:bodyPr/>
                    <a:lstStyle/>
                    <a:p>
                      <a:pPr algn="ctr" fontAlgn="ctr"/>
                      <a:r>
                        <a:rPr lang="en-US" sz="1100" b="0" i="0" u="none" strike="noStrike">
                          <a:solidFill>
                            <a:srgbClr val="000000"/>
                          </a:solidFill>
                          <a:effectLst/>
                          <a:latin typeface="Calibri"/>
                        </a:rPr>
                        <a:t>16:36</a:t>
                      </a:r>
                    </a:p>
                  </a:txBody>
                  <a:tcPr marL="9525" marR="9525" marT="9525" marB="0" anchor="ctr"/>
                </a:tc>
                <a:tc>
                  <a:txBody>
                    <a:bodyPr/>
                    <a:lstStyle/>
                    <a:p>
                      <a:pPr algn="ctr" fontAlgn="ctr"/>
                      <a:r>
                        <a:rPr lang="en-US" sz="1100" b="0" i="0" u="none" strike="noStrike">
                          <a:solidFill>
                            <a:srgbClr val="000000"/>
                          </a:solidFill>
                          <a:effectLst/>
                          <a:latin typeface="Calibri"/>
                        </a:rPr>
                        <a:t>00:14:00</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ctr" fontAlgn="ctr"/>
                      <a:r>
                        <a:rPr lang="en-US" sz="1100" b="0" i="0" u="none" strike="noStrike">
                          <a:solidFill>
                            <a:srgbClr val="000000"/>
                          </a:solidFill>
                          <a:effectLst/>
                          <a:latin typeface="Calibri"/>
                        </a:rPr>
                        <a:t>Global</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b"/>
                      <a:r>
                        <a:rPr lang="en-US" sz="1100" b="0" i="0" u="none" strike="noStrike">
                          <a:effectLst/>
                          <a:latin typeface="Calibri"/>
                        </a:rPr>
                        <a:t>A network interruption occured in our SIN Data center and the services were switched to our Montreal Center</a:t>
                      </a:r>
                    </a:p>
                  </a:txBody>
                  <a:tcPr marL="9525" marR="9525" marT="9525" marB="0" anchor="b"/>
                </a:tc>
              </a:tr>
              <a:tr h="232723">
                <a:tc>
                  <a:txBody>
                    <a:bodyPr/>
                    <a:lstStyle/>
                    <a:p>
                      <a:pPr algn="ctr" fontAlgn="ctr"/>
                      <a:r>
                        <a:rPr lang="en-US" sz="1100" b="0" i="0" u="none" strike="noStrike">
                          <a:solidFill>
                            <a:srgbClr val="000000"/>
                          </a:solidFill>
                          <a:effectLst/>
                          <a:latin typeface="Calibri"/>
                        </a:rPr>
                        <a:t>21-Jan-16</a:t>
                      </a:r>
                    </a:p>
                  </a:txBody>
                  <a:tcPr marL="9525" marR="9525" marT="9525" marB="0" anchor="ctr"/>
                </a:tc>
                <a:tc>
                  <a:txBody>
                    <a:bodyPr/>
                    <a:lstStyle/>
                    <a:p>
                      <a:pPr algn="ctr" fontAlgn="ctr"/>
                      <a:r>
                        <a:rPr lang="en-US" sz="1100" b="0" i="0" u="none" strike="noStrike">
                          <a:solidFill>
                            <a:srgbClr val="000000"/>
                          </a:solidFill>
                          <a:effectLst/>
                          <a:latin typeface="Calibri"/>
                        </a:rPr>
                        <a:t>21:37</a:t>
                      </a:r>
                    </a:p>
                  </a:txBody>
                  <a:tcPr marL="9525" marR="9525" marT="9525" marB="0" anchor="ctr"/>
                </a:tc>
                <a:tc>
                  <a:txBody>
                    <a:bodyPr/>
                    <a:lstStyle/>
                    <a:p>
                      <a:pPr algn="ctr" fontAlgn="ctr"/>
                      <a:r>
                        <a:rPr lang="en-US" sz="1100" b="0" i="0" u="none" strike="noStrike">
                          <a:solidFill>
                            <a:srgbClr val="000000"/>
                          </a:solidFill>
                          <a:effectLst/>
                          <a:latin typeface="Calibri"/>
                        </a:rPr>
                        <a:t>00:55:00</a:t>
                      </a:r>
                    </a:p>
                  </a:txBody>
                  <a:tcPr marL="9525" marR="9525" marT="9525" marB="0" anchor="ctr"/>
                </a:tc>
                <a:tc>
                  <a:txBody>
                    <a:bodyPr/>
                    <a:lstStyle/>
                    <a:p>
                      <a:pPr algn="ctr" fontAlgn="ctr"/>
                      <a:r>
                        <a:rPr lang="en-US" sz="1100" b="0" i="0" u="none" strike="noStrike">
                          <a:solidFill>
                            <a:srgbClr val="000000"/>
                          </a:solidFill>
                          <a:effectLst/>
                          <a:latin typeface="Calibri"/>
                        </a:rPr>
                        <a:t>Inmarsat 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b"/>
                      <a:r>
                        <a:rPr lang="en-US" sz="1100" b="0" i="0" u="none" strike="noStrike" dirty="0">
                          <a:effectLst/>
                          <a:latin typeface="Calibri"/>
                        </a:rPr>
                        <a:t>Inmarsat network service degradation in I-4 </a:t>
                      </a:r>
                      <a:r>
                        <a:rPr lang="en-US" sz="1100" b="0" i="0" u="none" strike="noStrike" dirty="0" err="1">
                          <a:effectLst/>
                          <a:latin typeface="Calibri"/>
                        </a:rPr>
                        <a:t>EMEA</a:t>
                      </a:r>
                      <a:r>
                        <a:rPr lang="en-US" sz="1100" b="0" i="0" u="none" strike="noStrike" dirty="0">
                          <a:effectLst/>
                          <a:latin typeface="Calibri"/>
                        </a:rPr>
                        <a:t> for </a:t>
                      </a:r>
                      <a:r>
                        <a:rPr lang="en-US" sz="1100" b="0" i="0" u="none" strike="noStrike" dirty="0" err="1">
                          <a:effectLst/>
                          <a:latin typeface="Calibri"/>
                        </a:rPr>
                        <a:t>SwiftBroadband</a:t>
                      </a:r>
                      <a:r>
                        <a:rPr lang="en-US" sz="1100" b="0" i="0" u="none" strike="noStrike" dirty="0">
                          <a:effectLst/>
                          <a:latin typeface="Calibri"/>
                        </a:rPr>
                        <a:t> </a:t>
                      </a:r>
                    </a:p>
                  </a:txBody>
                  <a:tcPr marL="9525" marR="9525" marT="9525" marB="0" anchor="b"/>
                </a:tc>
              </a:tr>
            </a:tbl>
          </a:graphicData>
        </a:graphic>
      </p:graphicFrame>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12</a:t>
            </a:fld>
            <a:endParaRPr lang="en-US"/>
          </a:p>
        </p:txBody>
      </p:sp>
      <p:sp>
        <p:nvSpPr>
          <p:cNvPr id="2" name="Title 1"/>
          <p:cNvSpPr>
            <a:spLocks noGrp="1"/>
          </p:cNvSpPr>
          <p:nvPr>
            <p:ph type="title"/>
          </p:nvPr>
        </p:nvSpPr>
        <p:spPr>
          <a:xfrm>
            <a:off x="381000" y="76200"/>
            <a:ext cx="8229600" cy="547688"/>
          </a:xfrm>
        </p:spPr>
        <p:txBody>
          <a:bodyPr/>
          <a:lstStyle/>
          <a:p>
            <a:r>
              <a:rPr lang="en-US" dirty="0"/>
              <a:t>Outages Reported </a:t>
            </a:r>
            <a:r>
              <a:rPr lang="en-US" dirty="0" smtClean="0"/>
              <a:t>since </a:t>
            </a:r>
            <a:r>
              <a:rPr lang="en-US" dirty="0" err="1"/>
              <a:t>PARC</a:t>
            </a:r>
            <a:r>
              <a:rPr lang="en-US" dirty="0"/>
              <a:t> </a:t>
            </a:r>
            <a:r>
              <a:rPr lang="en-US" dirty="0" err="1" smtClean="0"/>
              <a:t>CWG</a:t>
            </a:r>
            <a:r>
              <a:rPr lang="en-US" dirty="0" smtClean="0"/>
              <a:t>/34 (1 of 2)</a:t>
            </a:r>
            <a:r>
              <a:rPr lang="en-US" dirty="0"/>
              <a:t/>
            </a:r>
            <a:br>
              <a:rPr lang="en-US" dirty="0"/>
            </a:br>
            <a:r>
              <a:rPr lang="en-US" sz="1800" dirty="0"/>
              <a:t>Last outage reported – </a:t>
            </a:r>
            <a:r>
              <a:rPr lang="en-US" sz="1800" dirty="0" smtClean="0"/>
              <a:t>1 July </a:t>
            </a:r>
            <a:r>
              <a:rPr lang="en-US" sz="1800" dirty="0"/>
              <a:t>2015</a:t>
            </a:r>
          </a:p>
        </p:txBody>
      </p:sp>
    </p:spTree>
    <p:extLst>
      <p:ext uri="{BB962C8B-B14F-4D97-AF65-F5344CB8AC3E}">
        <p14:creationId xmlns:p14="http://schemas.microsoft.com/office/powerpoint/2010/main" val="3356943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61639988"/>
              </p:ext>
            </p:extLst>
          </p:nvPr>
        </p:nvGraphicFramePr>
        <p:xfrm>
          <a:off x="152400" y="914400"/>
          <a:ext cx="8839200" cy="4652234"/>
        </p:xfrm>
        <a:graphic>
          <a:graphicData uri="http://schemas.openxmlformats.org/drawingml/2006/table">
            <a:tbl>
              <a:tblPr firstRow="1" bandRow="1">
                <a:tableStyleId>{21E4AEA4-8DFA-4A89-87EB-49C32662AFE0}</a:tableStyleId>
              </a:tblPr>
              <a:tblGrid>
                <a:gridCol w="767269"/>
                <a:gridCol w="811161"/>
                <a:gridCol w="868136"/>
                <a:gridCol w="956956"/>
                <a:gridCol w="779315"/>
                <a:gridCol w="1025978"/>
                <a:gridCol w="3630385"/>
              </a:tblGrid>
              <a:tr h="482285">
                <a:tc>
                  <a:txBody>
                    <a:bodyPr/>
                    <a:lstStyle/>
                    <a:p>
                      <a:pPr algn="ctr" fontAlgn="ctr"/>
                      <a:r>
                        <a:rPr lang="en-US" sz="1050" u="none" strike="noStrike" dirty="0" smtClean="0">
                          <a:effectLst/>
                        </a:rPr>
                        <a:t>START</a:t>
                      </a:r>
                    </a:p>
                    <a:p>
                      <a:pPr algn="ctr" fontAlgn="ctr"/>
                      <a:r>
                        <a:rPr lang="en-US" sz="1050" u="none" strike="noStrike" dirty="0" smtClean="0">
                          <a:effectLst/>
                        </a:rPr>
                        <a:t>DATE</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START TIME (UTC)</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DURATION (HH:MM:SS)</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SERVICE IMPACTED</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SATELLITE REGION IMPACTED</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NOTIFICATION SOURCE</a:t>
                      </a:r>
                      <a:endParaRPr lang="en-US" sz="1050" b="1" i="0" u="none" strike="noStrike" dirty="0">
                        <a:effectLst/>
                        <a:latin typeface="Calibri"/>
                      </a:endParaRPr>
                    </a:p>
                  </a:txBody>
                  <a:tcPr marL="8228" marR="8228" marT="8837" marB="0" anchor="ctr"/>
                </a:tc>
                <a:tc>
                  <a:txBody>
                    <a:bodyPr/>
                    <a:lstStyle/>
                    <a:p>
                      <a:pPr algn="ctr" fontAlgn="ctr"/>
                      <a:r>
                        <a:rPr lang="en-US" sz="1050" u="none" strike="noStrike" dirty="0" smtClean="0">
                          <a:effectLst/>
                        </a:rPr>
                        <a:t>NOTES</a:t>
                      </a:r>
                      <a:endParaRPr lang="en-US" sz="1050" b="1" i="0" u="none" strike="noStrike" dirty="0">
                        <a:effectLst/>
                        <a:latin typeface="Calibri"/>
                      </a:endParaRPr>
                    </a:p>
                  </a:txBody>
                  <a:tcPr marL="8228" marR="8228" marT="8837" marB="0" anchor="ctr"/>
                </a:tc>
              </a:tr>
              <a:tr h="232723">
                <a:tc>
                  <a:txBody>
                    <a:bodyPr/>
                    <a:lstStyle/>
                    <a:p>
                      <a:pPr algn="ctr" fontAlgn="ctr"/>
                      <a:r>
                        <a:rPr lang="en-US" sz="1100" b="0" i="0" u="none" strike="noStrike" dirty="0">
                          <a:solidFill>
                            <a:srgbClr val="000000"/>
                          </a:solidFill>
                          <a:effectLst/>
                          <a:latin typeface="Calibri"/>
                        </a:rPr>
                        <a:t>25-Sep-15</a:t>
                      </a:r>
                    </a:p>
                  </a:txBody>
                  <a:tcPr marL="9525" marR="9525" marT="9525" marB="0" anchor="ctr"/>
                </a:tc>
                <a:tc>
                  <a:txBody>
                    <a:bodyPr/>
                    <a:lstStyle/>
                    <a:p>
                      <a:pPr algn="ctr" fontAlgn="ctr"/>
                      <a:r>
                        <a:rPr lang="en-US" sz="1100" b="0" i="0" u="none" strike="noStrike">
                          <a:solidFill>
                            <a:srgbClr val="000000"/>
                          </a:solidFill>
                          <a:effectLst/>
                          <a:latin typeface="Calibri"/>
                        </a:rPr>
                        <a:t>16:31</a:t>
                      </a:r>
                    </a:p>
                  </a:txBody>
                  <a:tcPr marL="9525" marR="9525" marT="9525" marB="0" anchor="ctr"/>
                </a:tc>
                <a:tc>
                  <a:txBody>
                    <a:bodyPr/>
                    <a:lstStyle/>
                    <a:p>
                      <a:pPr algn="ctr" fontAlgn="ctr"/>
                      <a:r>
                        <a:rPr lang="en-US" sz="1100" b="0" i="0" u="none" strike="noStrike">
                          <a:solidFill>
                            <a:srgbClr val="000000"/>
                          </a:solidFill>
                          <a:effectLst/>
                          <a:latin typeface="Calibri"/>
                        </a:rPr>
                        <a:t>02:45:00</a:t>
                      </a:r>
                    </a:p>
                  </a:txBody>
                  <a:tcPr marL="9525" marR="9525" marT="9525" marB="0" anchor="ctr"/>
                </a:tc>
                <a:tc>
                  <a:txBody>
                    <a:bodyPr/>
                    <a:lstStyle/>
                    <a:p>
                      <a:pPr algn="ctr" fontAlgn="ctr"/>
                      <a:r>
                        <a:rPr lang="en-US" sz="1100" b="0" i="0" u="none" strike="noStrike">
                          <a:solidFill>
                            <a:srgbClr val="000000"/>
                          </a:solidFill>
                          <a:effectLst/>
                          <a:latin typeface="Calibri"/>
                        </a:rPr>
                        <a:t>SITA Iridium</a:t>
                      </a:r>
                    </a:p>
                  </a:txBody>
                  <a:tcPr marL="9525" marR="9525" marT="9525" marB="0" anchor="ctr"/>
                </a:tc>
                <a:tc>
                  <a:txBody>
                    <a:bodyPr/>
                    <a:lstStyle/>
                    <a:p>
                      <a:pPr algn="ctr" fontAlgn="ctr"/>
                      <a:r>
                        <a:rPr lang="en-US" sz="1100" b="0" i="0" u="none" strike="noStrike">
                          <a:solidFill>
                            <a:srgbClr val="000000"/>
                          </a:solidFill>
                          <a:effectLst/>
                          <a:latin typeface="Calibri"/>
                        </a:rPr>
                        <a:t>Global</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Customers may experience issues with Iridium Datalink ACARS service</a:t>
                      </a:r>
                    </a:p>
                  </a:txBody>
                  <a:tcPr marL="9525" marR="9525" marT="9525" marB="0" anchor="ctr"/>
                </a:tc>
              </a:tr>
              <a:tr h="232723">
                <a:tc>
                  <a:txBody>
                    <a:bodyPr/>
                    <a:lstStyle/>
                    <a:p>
                      <a:pPr algn="ctr" fontAlgn="ctr"/>
                      <a:r>
                        <a:rPr lang="en-US" sz="1100" b="0" i="0" u="none" strike="noStrike">
                          <a:solidFill>
                            <a:srgbClr val="000000"/>
                          </a:solidFill>
                          <a:effectLst/>
                          <a:latin typeface="Calibri"/>
                        </a:rPr>
                        <a:t>30-Sep-15</a:t>
                      </a:r>
                    </a:p>
                  </a:txBody>
                  <a:tcPr marL="9525" marR="9525" marT="9525" marB="0" anchor="ctr"/>
                </a:tc>
                <a:tc>
                  <a:txBody>
                    <a:bodyPr/>
                    <a:lstStyle/>
                    <a:p>
                      <a:pPr algn="ctr" fontAlgn="ctr"/>
                      <a:r>
                        <a:rPr lang="en-US" sz="1100" b="0" i="0" u="none" strike="noStrike">
                          <a:solidFill>
                            <a:srgbClr val="000000"/>
                          </a:solidFill>
                          <a:effectLst/>
                          <a:latin typeface="Calibri"/>
                        </a:rPr>
                        <a:t>19:19</a:t>
                      </a:r>
                    </a:p>
                  </a:txBody>
                  <a:tcPr marL="9525" marR="9525" marT="9525" marB="0" anchor="ctr"/>
                </a:tc>
                <a:tc>
                  <a:txBody>
                    <a:bodyPr/>
                    <a:lstStyle/>
                    <a:p>
                      <a:pPr algn="ctr" fontAlgn="ctr"/>
                      <a:r>
                        <a:rPr lang="en-US" sz="1100" b="0" i="0" u="none" strike="noStrike">
                          <a:solidFill>
                            <a:srgbClr val="000000"/>
                          </a:solidFill>
                          <a:effectLst/>
                          <a:latin typeface="Calibri"/>
                        </a:rPr>
                        <a:t>00:54:00</a:t>
                      </a:r>
                    </a:p>
                  </a:txBody>
                  <a:tcPr marL="9525" marR="9525" marT="9525" marB="0" anchor="ctr"/>
                </a:tc>
                <a:tc>
                  <a:txBody>
                    <a:bodyPr/>
                    <a:lstStyle/>
                    <a:p>
                      <a:pPr algn="ctr" fontAlgn="ctr"/>
                      <a:r>
                        <a:rPr lang="en-US" sz="1100" b="0" i="0" u="none" strike="noStrike">
                          <a:solidFill>
                            <a:srgbClr val="000000"/>
                          </a:solidFill>
                          <a:effectLst/>
                          <a:latin typeface="Calibri"/>
                        </a:rPr>
                        <a:t>ARINC I-3</a:t>
                      </a:r>
                    </a:p>
                  </a:txBody>
                  <a:tcPr marL="9525" marR="9525" marT="9525" marB="0" anchor="ctr"/>
                </a:tc>
                <a:tc>
                  <a:txBody>
                    <a:bodyPr/>
                    <a:lstStyle/>
                    <a:p>
                      <a:pPr algn="ctr" fontAlgn="ctr"/>
                      <a:r>
                        <a:rPr lang="en-US" sz="1100" b="0" i="0" u="none" strike="noStrike">
                          <a:solidFill>
                            <a:srgbClr val="000000"/>
                          </a:solidFill>
                          <a:effectLst/>
                          <a:latin typeface="Calibri"/>
                        </a:rPr>
                        <a:t>IOR</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 </a:t>
                      </a:r>
                    </a:p>
                  </a:txBody>
                  <a:tcPr marL="9525" marR="9525" marT="9525" marB="0" anchor="ctr"/>
                </a:tc>
              </a:tr>
              <a:tr h="232723">
                <a:tc>
                  <a:txBody>
                    <a:bodyPr/>
                    <a:lstStyle/>
                    <a:p>
                      <a:pPr algn="ctr" fontAlgn="ctr"/>
                      <a:r>
                        <a:rPr lang="en-US" sz="1100" b="0" i="0" u="none" strike="noStrike">
                          <a:solidFill>
                            <a:srgbClr val="000000"/>
                          </a:solidFill>
                          <a:effectLst/>
                          <a:latin typeface="Calibri"/>
                        </a:rPr>
                        <a:t>30-Sep-15</a:t>
                      </a:r>
                    </a:p>
                  </a:txBody>
                  <a:tcPr marL="9525" marR="9525" marT="9525" marB="0" anchor="ctr"/>
                </a:tc>
                <a:tc>
                  <a:txBody>
                    <a:bodyPr/>
                    <a:lstStyle/>
                    <a:p>
                      <a:pPr algn="ctr" fontAlgn="ctr"/>
                      <a:r>
                        <a:rPr lang="en-US" sz="1100" b="0" i="0" u="none" strike="noStrike">
                          <a:solidFill>
                            <a:srgbClr val="000000"/>
                          </a:solidFill>
                          <a:effectLst/>
                          <a:latin typeface="Calibri"/>
                        </a:rPr>
                        <a:t>18:45</a:t>
                      </a:r>
                    </a:p>
                  </a:txBody>
                  <a:tcPr marL="9525" marR="9525" marT="9525" marB="0" anchor="ctr"/>
                </a:tc>
                <a:tc>
                  <a:txBody>
                    <a:bodyPr/>
                    <a:lstStyle/>
                    <a:p>
                      <a:pPr algn="ctr" fontAlgn="ctr"/>
                      <a:r>
                        <a:rPr lang="en-US" sz="1100" b="0" i="0" u="none" strike="noStrike">
                          <a:solidFill>
                            <a:srgbClr val="000000"/>
                          </a:solidFill>
                          <a:effectLst/>
                          <a:latin typeface="Calibri"/>
                        </a:rPr>
                        <a:t>00:20:00</a:t>
                      </a:r>
                    </a:p>
                  </a:txBody>
                  <a:tcPr marL="9525" marR="9525" marT="9525" marB="0" anchor="ctr"/>
                </a:tc>
                <a:tc>
                  <a:txBody>
                    <a:bodyPr/>
                    <a:lstStyle/>
                    <a:p>
                      <a:pPr algn="ctr" fontAlgn="ctr"/>
                      <a:r>
                        <a:rPr lang="en-US" sz="1100" b="0" i="0" u="none" strike="noStrike">
                          <a:solidFill>
                            <a:srgbClr val="000000"/>
                          </a:solidFill>
                          <a:effectLst/>
                          <a:latin typeface="Calibri"/>
                        </a:rPr>
                        <a:t>SITA I-3</a:t>
                      </a:r>
                    </a:p>
                  </a:txBody>
                  <a:tcPr marL="9525" marR="9525" marT="9525" marB="0" anchor="ctr"/>
                </a:tc>
                <a:tc>
                  <a:txBody>
                    <a:bodyPr/>
                    <a:lstStyle/>
                    <a:p>
                      <a:pPr algn="ctr" fontAlgn="ctr"/>
                      <a:r>
                        <a:rPr lang="en-US" sz="1100" b="0" i="0" u="none" strike="noStrike">
                          <a:solidFill>
                            <a:srgbClr val="000000"/>
                          </a:solidFill>
                          <a:effectLst/>
                          <a:latin typeface="Calibri"/>
                        </a:rPr>
                        <a:t>IOR</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 </a:t>
                      </a:r>
                    </a:p>
                  </a:txBody>
                  <a:tcPr marL="9525" marR="9525" marT="9525" marB="0" anchor="ctr"/>
                </a:tc>
              </a:tr>
              <a:tr h="232723">
                <a:tc>
                  <a:txBody>
                    <a:bodyPr/>
                    <a:lstStyle/>
                    <a:p>
                      <a:pPr algn="ctr" fontAlgn="ctr"/>
                      <a:r>
                        <a:rPr lang="en-US" sz="1100" b="0" i="0" u="none" strike="noStrike">
                          <a:solidFill>
                            <a:srgbClr val="000000"/>
                          </a:solidFill>
                          <a:effectLst/>
                          <a:latin typeface="Calibri"/>
                        </a:rPr>
                        <a:t>23-Oct-15</a:t>
                      </a:r>
                    </a:p>
                  </a:txBody>
                  <a:tcPr marL="9525" marR="9525" marT="9525" marB="0" anchor="ctr"/>
                </a:tc>
                <a:tc>
                  <a:txBody>
                    <a:bodyPr/>
                    <a:lstStyle/>
                    <a:p>
                      <a:pPr algn="ctr" fontAlgn="ctr"/>
                      <a:r>
                        <a:rPr lang="en-US" sz="1100" b="0" i="0" u="none" strike="noStrike">
                          <a:solidFill>
                            <a:srgbClr val="000000"/>
                          </a:solidFill>
                          <a:effectLst/>
                          <a:latin typeface="Calibri"/>
                        </a:rPr>
                        <a:t>11:24</a:t>
                      </a:r>
                    </a:p>
                  </a:txBody>
                  <a:tcPr marL="9525" marR="9525" marT="9525" marB="0" anchor="ctr"/>
                </a:tc>
                <a:tc>
                  <a:txBody>
                    <a:bodyPr/>
                    <a:lstStyle/>
                    <a:p>
                      <a:pPr algn="ctr" fontAlgn="ctr"/>
                      <a:r>
                        <a:rPr lang="en-US" sz="1100" b="0" i="0" u="none" strike="noStrike">
                          <a:solidFill>
                            <a:srgbClr val="000000"/>
                          </a:solidFill>
                          <a:effectLst/>
                          <a:latin typeface="Calibri"/>
                        </a:rPr>
                        <a:t>00:12:00</a:t>
                      </a:r>
                    </a:p>
                  </a:txBody>
                  <a:tcPr marL="9525" marR="9525" marT="9525" marB="0" anchor="ctr"/>
                </a:tc>
                <a:tc>
                  <a:txBody>
                    <a:bodyPr/>
                    <a:lstStyle/>
                    <a:p>
                      <a:pPr algn="ctr" fontAlgn="ctr"/>
                      <a:r>
                        <a:rPr lang="en-US" sz="1100" b="0" i="0" u="none" strike="noStrike">
                          <a:solidFill>
                            <a:srgbClr val="000000"/>
                          </a:solidFill>
                          <a:effectLst/>
                          <a:latin typeface="Calibri"/>
                        </a:rPr>
                        <a:t>SITA 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Inmarsat I-4 Ground Earth Station in Fucino experienced an unplanned interruption of service </a:t>
                      </a:r>
                    </a:p>
                  </a:txBody>
                  <a:tcPr marL="9525" marR="9525" marT="9525" marB="0" anchor="ctr"/>
                </a:tc>
              </a:tr>
              <a:tr h="232723">
                <a:tc>
                  <a:txBody>
                    <a:bodyPr/>
                    <a:lstStyle/>
                    <a:p>
                      <a:pPr algn="ctr" fontAlgn="ctr"/>
                      <a:r>
                        <a:rPr lang="en-US" sz="1100" b="0" i="0" u="none" strike="noStrike">
                          <a:solidFill>
                            <a:srgbClr val="000000"/>
                          </a:solidFill>
                          <a:effectLst/>
                          <a:latin typeface="Calibri"/>
                        </a:rPr>
                        <a:t>26-Oct-15</a:t>
                      </a:r>
                    </a:p>
                  </a:txBody>
                  <a:tcPr marL="9525" marR="9525" marT="9525" marB="0" anchor="ctr"/>
                </a:tc>
                <a:tc>
                  <a:txBody>
                    <a:bodyPr/>
                    <a:lstStyle/>
                    <a:p>
                      <a:pPr algn="ctr" fontAlgn="ctr"/>
                      <a:r>
                        <a:rPr lang="en-US" sz="1100" b="0" i="0" u="none" strike="noStrike">
                          <a:solidFill>
                            <a:srgbClr val="000000"/>
                          </a:solidFill>
                          <a:effectLst/>
                          <a:latin typeface="Calibri"/>
                        </a:rPr>
                        <a:t>02:20</a:t>
                      </a:r>
                    </a:p>
                  </a:txBody>
                  <a:tcPr marL="9525" marR="9525" marT="9525" marB="0" anchor="ctr"/>
                </a:tc>
                <a:tc>
                  <a:txBody>
                    <a:bodyPr/>
                    <a:lstStyle/>
                    <a:p>
                      <a:pPr algn="ctr" fontAlgn="ctr"/>
                      <a:r>
                        <a:rPr lang="en-US" sz="1100" b="0" i="0" u="none" strike="noStrike">
                          <a:solidFill>
                            <a:srgbClr val="000000"/>
                          </a:solidFill>
                          <a:effectLst/>
                          <a:latin typeface="Calibri"/>
                        </a:rPr>
                        <a:t>00:21:00</a:t>
                      </a:r>
                    </a:p>
                  </a:txBody>
                  <a:tcPr marL="9525" marR="9525" marT="9525" marB="0" anchor="ctr"/>
                </a:tc>
                <a:tc>
                  <a:txBody>
                    <a:bodyPr/>
                    <a:lstStyle/>
                    <a:p>
                      <a:pPr algn="ctr" fontAlgn="ctr"/>
                      <a:r>
                        <a:rPr lang="en-US" sz="1100" b="0" i="0" u="none" strike="noStrike">
                          <a:solidFill>
                            <a:srgbClr val="000000"/>
                          </a:solidFill>
                          <a:effectLst/>
                          <a:latin typeface="Calibri"/>
                        </a:rPr>
                        <a:t>Inmarsat SBB</a:t>
                      </a:r>
                    </a:p>
                  </a:txBody>
                  <a:tcPr marL="9525" marR="9525" marT="9525" marB="0" anchor="ctr"/>
                </a:tc>
                <a:tc>
                  <a:txBody>
                    <a:bodyPr/>
                    <a:lstStyle/>
                    <a:p>
                      <a:pPr algn="ctr" fontAlgn="ctr"/>
                      <a:r>
                        <a:rPr lang="en-US" sz="1100" b="0" i="0" u="none" strike="noStrike">
                          <a:solidFill>
                            <a:srgbClr val="000000"/>
                          </a:solidFill>
                          <a:effectLst/>
                          <a:latin typeface="Calibri"/>
                        </a:rPr>
                        <a:t>APAC</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Inmarsat reports they performed an AGGW server switch in Hawaii.   Issue resolved. (XXU). </a:t>
                      </a:r>
                    </a:p>
                  </a:txBody>
                  <a:tcPr marL="9525" marR="9525" marT="9525" marB="0" anchor="ctr"/>
                </a:tc>
              </a:tr>
              <a:tr h="232723">
                <a:tc>
                  <a:txBody>
                    <a:bodyPr/>
                    <a:lstStyle/>
                    <a:p>
                      <a:pPr algn="ctr" fontAlgn="ctr"/>
                      <a:r>
                        <a:rPr lang="en-US" sz="1100" b="0" i="0" u="none" strike="noStrike">
                          <a:solidFill>
                            <a:srgbClr val="000000"/>
                          </a:solidFill>
                          <a:effectLst/>
                          <a:latin typeface="Calibri"/>
                        </a:rPr>
                        <a:t>27-Oct-15</a:t>
                      </a:r>
                    </a:p>
                  </a:txBody>
                  <a:tcPr marL="9525" marR="9525" marT="9525" marB="0" anchor="ctr"/>
                </a:tc>
                <a:tc>
                  <a:txBody>
                    <a:bodyPr/>
                    <a:lstStyle/>
                    <a:p>
                      <a:pPr algn="ctr" fontAlgn="ctr"/>
                      <a:r>
                        <a:rPr lang="en-US" sz="1100" b="0" i="0" u="none" strike="noStrike">
                          <a:solidFill>
                            <a:srgbClr val="000000"/>
                          </a:solidFill>
                          <a:effectLst/>
                          <a:latin typeface="Calibri"/>
                        </a:rPr>
                        <a:t>14:32</a:t>
                      </a:r>
                    </a:p>
                  </a:txBody>
                  <a:tcPr marL="9525" marR="9525" marT="9525" marB="0" anchor="ctr"/>
                </a:tc>
                <a:tc>
                  <a:txBody>
                    <a:bodyPr/>
                    <a:lstStyle/>
                    <a:p>
                      <a:pPr algn="ctr" fontAlgn="ctr"/>
                      <a:r>
                        <a:rPr lang="en-US" sz="1100" b="0" i="0" u="none" strike="noStrike">
                          <a:solidFill>
                            <a:srgbClr val="000000"/>
                          </a:solidFill>
                          <a:effectLst/>
                          <a:latin typeface="Calibri"/>
                        </a:rPr>
                        <a:t>00:39:00</a:t>
                      </a:r>
                    </a:p>
                  </a:txBody>
                  <a:tcPr marL="9525" marR="9525" marT="9525" marB="0" anchor="ctr"/>
                </a:tc>
                <a:tc>
                  <a:txBody>
                    <a:bodyPr/>
                    <a:lstStyle/>
                    <a:p>
                      <a:pPr algn="ctr" fontAlgn="ctr"/>
                      <a:r>
                        <a:rPr lang="en-US" sz="1100" b="0" i="0" u="none" strike="noStrike">
                          <a:solidFill>
                            <a:srgbClr val="000000"/>
                          </a:solidFill>
                          <a:effectLst/>
                          <a:latin typeface="Calibri"/>
                        </a:rPr>
                        <a:t>Inmarsat 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Fucino GES Inmarsat Voice and Data Services </a:t>
                      </a:r>
                    </a:p>
                  </a:txBody>
                  <a:tcPr marL="9525" marR="9525" marT="9525" marB="0" anchor="ctr"/>
                </a:tc>
              </a:tr>
              <a:tr h="232723">
                <a:tc>
                  <a:txBody>
                    <a:bodyPr/>
                    <a:lstStyle/>
                    <a:p>
                      <a:pPr algn="ctr" fontAlgn="ctr"/>
                      <a:r>
                        <a:rPr lang="en-US" sz="1100" b="0" i="0" u="none" strike="noStrike">
                          <a:solidFill>
                            <a:srgbClr val="000000"/>
                          </a:solidFill>
                          <a:effectLst/>
                          <a:latin typeface="Calibri"/>
                        </a:rPr>
                        <a:t>27-Oct-15</a:t>
                      </a:r>
                    </a:p>
                  </a:txBody>
                  <a:tcPr marL="9525" marR="9525" marT="9525" marB="0" anchor="ctr"/>
                </a:tc>
                <a:tc>
                  <a:txBody>
                    <a:bodyPr/>
                    <a:lstStyle/>
                    <a:p>
                      <a:pPr algn="ctr" fontAlgn="ctr"/>
                      <a:r>
                        <a:rPr lang="en-US" sz="1100" b="0" i="0" u="none" strike="noStrike">
                          <a:solidFill>
                            <a:srgbClr val="000000"/>
                          </a:solidFill>
                          <a:effectLst/>
                          <a:latin typeface="Calibri"/>
                        </a:rPr>
                        <a:t>14:56</a:t>
                      </a:r>
                    </a:p>
                  </a:txBody>
                  <a:tcPr marL="9525" marR="9525" marT="9525" marB="0" anchor="ctr"/>
                </a:tc>
                <a:tc>
                  <a:txBody>
                    <a:bodyPr/>
                    <a:lstStyle/>
                    <a:p>
                      <a:pPr algn="ctr" fontAlgn="ctr"/>
                      <a:r>
                        <a:rPr lang="en-US" sz="1100" b="0" i="0" u="none" strike="noStrike">
                          <a:solidFill>
                            <a:srgbClr val="000000"/>
                          </a:solidFill>
                          <a:effectLst/>
                          <a:latin typeface="Calibri"/>
                        </a:rPr>
                        <a:t>00:15:00</a:t>
                      </a:r>
                    </a:p>
                  </a:txBody>
                  <a:tcPr marL="9525" marR="9525" marT="9525" marB="0" anchor="ctr"/>
                </a:tc>
                <a:tc>
                  <a:txBody>
                    <a:bodyPr/>
                    <a:lstStyle/>
                    <a:p>
                      <a:pPr algn="ctr" fontAlgn="ctr"/>
                      <a:r>
                        <a:rPr lang="en-US" sz="1100" b="0" i="0" u="none" strike="noStrike">
                          <a:solidFill>
                            <a:srgbClr val="000000"/>
                          </a:solidFill>
                          <a:effectLst/>
                          <a:latin typeface="Calibri"/>
                        </a:rPr>
                        <a:t>Inmarsat 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No update on cause</a:t>
                      </a:r>
                    </a:p>
                  </a:txBody>
                  <a:tcPr marL="9525" marR="9525" marT="9525" marB="0" anchor="ctr"/>
                </a:tc>
              </a:tr>
              <a:tr h="232723">
                <a:tc>
                  <a:txBody>
                    <a:bodyPr/>
                    <a:lstStyle/>
                    <a:p>
                      <a:pPr algn="ctr" fontAlgn="ctr"/>
                      <a:r>
                        <a:rPr lang="en-US" sz="1100" b="0" i="0" u="none" strike="noStrike">
                          <a:solidFill>
                            <a:srgbClr val="000000"/>
                          </a:solidFill>
                          <a:effectLst/>
                          <a:latin typeface="Calibri"/>
                        </a:rPr>
                        <a:t>30-Oct-15</a:t>
                      </a:r>
                    </a:p>
                  </a:txBody>
                  <a:tcPr marL="9525" marR="9525" marT="9525" marB="0" anchor="ctr"/>
                </a:tc>
                <a:tc>
                  <a:txBody>
                    <a:bodyPr/>
                    <a:lstStyle/>
                    <a:p>
                      <a:pPr algn="ctr" fontAlgn="ctr"/>
                      <a:r>
                        <a:rPr lang="en-US" sz="1100" b="0" i="0" u="none" strike="noStrike">
                          <a:solidFill>
                            <a:srgbClr val="000000"/>
                          </a:solidFill>
                          <a:effectLst/>
                          <a:latin typeface="Calibri"/>
                        </a:rPr>
                        <a:t>01:05</a:t>
                      </a:r>
                    </a:p>
                  </a:txBody>
                  <a:tcPr marL="9525" marR="9525" marT="9525" marB="0" anchor="ctr"/>
                </a:tc>
                <a:tc>
                  <a:txBody>
                    <a:bodyPr/>
                    <a:lstStyle/>
                    <a:p>
                      <a:pPr algn="ctr" fontAlgn="ctr"/>
                      <a:r>
                        <a:rPr lang="en-US" sz="1100" b="0" i="0" u="none" strike="noStrike">
                          <a:solidFill>
                            <a:srgbClr val="000000"/>
                          </a:solidFill>
                          <a:effectLst/>
                          <a:latin typeface="Calibri"/>
                        </a:rPr>
                        <a:t>00:50:00</a:t>
                      </a:r>
                    </a:p>
                  </a:txBody>
                  <a:tcPr marL="9525" marR="9525" marT="9525" marB="0" anchor="ctr"/>
                </a:tc>
                <a:tc>
                  <a:txBody>
                    <a:bodyPr/>
                    <a:lstStyle/>
                    <a:p>
                      <a:pPr algn="ctr" fontAlgn="ctr"/>
                      <a:r>
                        <a:rPr lang="en-US" sz="1100" b="0" i="0" u="none" strike="noStrike">
                          <a:solidFill>
                            <a:srgbClr val="000000"/>
                          </a:solidFill>
                          <a:effectLst/>
                          <a:latin typeface="Calibri"/>
                        </a:rPr>
                        <a:t>Inmarsat I-3</a:t>
                      </a:r>
                    </a:p>
                  </a:txBody>
                  <a:tcPr marL="9525" marR="9525" marT="9525" marB="0" anchor="ctr"/>
                </a:tc>
                <a:tc>
                  <a:txBody>
                    <a:bodyPr/>
                    <a:lstStyle/>
                    <a:p>
                      <a:pPr algn="ctr" fontAlgn="ctr"/>
                      <a:r>
                        <a:rPr lang="en-US" sz="1100" b="0" i="0" u="none" strike="noStrike">
                          <a:solidFill>
                            <a:srgbClr val="000000"/>
                          </a:solidFill>
                          <a:effectLst/>
                          <a:latin typeface="Calibri"/>
                        </a:rPr>
                        <a:t>POR</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 </a:t>
                      </a:r>
                    </a:p>
                  </a:txBody>
                  <a:tcPr marL="9525" marR="9525" marT="9525" marB="0" anchor="ctr"/>
                </a:tc>
              </a:tr>
              <a:tr h="232723">
                <a:tc>
                  <a:txBody>
                    <a:bodyPr/>
                    <a:lstStyle/>
                    <a:p>
                      <a:pPr algn="ctr" fontAlgn="ctr"/>
                      <a:r>
                        <a:rPr lang="en-US" sz="1100" b="0" i="0" u="none" strike="noStrike">
                          <a:solidFill>
                            <a:srgbClr val="000000"/>
                          </a:solidFill>
                          <a:effectLst/>
                          <a:latin typeface="Calibri"/>
                        </a:rPr>
                        <a:t>30-Oct-15</a:t>
                      </a:r>
                    </a:p>
                  </a:txBody>
                  <a:tcPr marL="9525" marR="9525" marT="9525" marB="0" anchor="ctr"/>
                </a:tc>
                <a:tc>
                  <a:txBody>
                    <a:bodyPr/>
                    <a:lstStyle/>
                    <a:p>
                      <a:pPr algn="ctr" fontAlgn="ctr"/>
                      <a:r>
                        <a:rPr lang="en-US" sz="1100" b="0" i="0" u="none" strike="noStrike">
                          <a:solidFill>
                            <a:srgbClr val="000000"/>
                          </a:solidFill>
                          <a:effectLst/>
                          <a:latin typeface="Calibri"/>
                        </a:rPr>
                        <a:t>01:56</a:t>
                      </a:r>
                    </a:p>
                  </a:txBody>
                  <a:tcPr marL="9525" marR="9525" marT="9525" marB="0" anchor="ctr"/>
                </a:tc>
                <a:tc>
                  <a:txBody>
                    <a:bodyPr/>
                    <a:lstStyle/>
                    <a:p>
                      <a:pPr algn="ctr" fontAlgn="ctr"/>
                      <a:r>
                        <a:rPr lang="en-US" sz="1100" b="0" i="0" u="none" strike="noStrike">
                          <a:solidFill>
                            <a:srgbClr val="000000"/>
                          </a:solidFill>
                          <a:effectLst/>
                          <a:latin typeface="Calibri"/>
                        </a:rPr>
                        <a:t>00:07:00</a:t>
                      </a:r>
                    </a:p>
                  </a:txBody>
                  <a:tcPr marL="9525" marR="9525" marT="9525" marB="0" anchor="ctr"/>
                </a:tc>
                <a:tc>
                  <a:txBody>
                    <a:bodyPr/>
                    <a:lstStyle/>
                    <a:p>
                      <a:pPr algn="ctr" fontAlgn="ctr"/>
                      <a:r>
                        <a:rPr lang="en-US" sz="1100" b="0" i="0" u="none" strike="noStrike">
                          <a:solidFill>
                            <a:srgbClr val="000000"/>
                          </a:solidFill>
                          <a:effectLst/>
                          <a:latin typeface="Calibri"/>
                        </a:rPr>
                        <a:t>Inmarsat I-3</a:t>
                      </a:r>
                    </a:p>
                  </a:txBody>
                  <a:tcPr marL="9525" marR="9525" marT="9525" marB="0" anchor="ctr"/>
                </a:tc>
                <a:tc>
                  <a:txBody>
                    <a:bodyPr/>
                    <a:lstStyle/>
                    <a:p>
                      <a:pPr algn="ctr" fontAlgn="ctr"/>
                      <a:r>
                        <a:rPr lang="en-US" sz="1100" b="0" i="0" u="none" strike="noStrike">
                          <a:solidFill>
                            <a:srgbClr val="000000"/>
                          </a:solidFill>
                          <a:effectLst/>
                          <a:latin typeface="Calibri"/>
                        </a:rPr>
                        <a:t>POR</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Inmarsat experienced a network service degradation </a:t>
                      </a:r>
                    </a:p>
                  </a:txBody>
                  <a:tcPr marL="9525" marR="9525" marT="9525" marB="0" anchor="ctr"/>
                </a:tc>
              </a:tr>
              <a:tr h="232723">
                <a:tc>
                  <a:txBody>
                    <a:bodyPr/>
                    <a:lstStyle/>
                    <a:p>
                      <a:pPr algn="ctr" fontAlgn="ctr"/>
                      <a:r>
                        <a:rPr lang="en-US" sz="1100" b="0" i="0" u="none" strike="noStrike">
                          <a:solidFill>
                            <a:srgbClr val="000000"/>
                          </a:solidFill>
                          <a:effectLst/>
                          <a:latin typeface="Calibri"/>
                        </a:rPr>
                        <a:t>19-Nov-15</a:t>
                      </a:r>
                    </a:p>
                  </a:txBody>
                  <a:tcPr marL="9525" marR="9525" marT="9525" marB="0" anchor="ctr"/>
                </a:tc>
                <a:tc>
                  <a:txBody>
                    <a:bodyPr/>
                    <a:lstStyle/>
                    <a:p>
                      <a:pPr algn="ctr" fontAlgn="ctr"/>
                      <a:r>
                        <a:rPr lang="en-US" sz="1100" b="0" i="0" u="none" strike="noStrike">
                          <a:solidFill>
                            <a:srgbClr val="000000"/>
                          </a:solidFill>
                          <a:effectLst/>
                          <a:latin typeface="Calibri"/>
                        </a:rPr>
                        <a:t>04:30</a:t>
                      </a:r>
                    </a:p>
                  </a:txBody>
                  <a:tcPr marL="9525" marR="9525" marT="9525" marB="0" anchor="ctr"/>
                </a:tc>
                <a:tc>
                  <a:txBody>
                    <a:bodyPr/>
                    <a:lstStyle/>
                    <a:p>
                      <a:pPr algn="ctr" fontAlgn="ctr"/>
                      <a:r>
                        <a:rPr lang="en-US" sz="1100" b="0" i="0" u="none" strike="noStrike">
                          <a:solidFill>
                            <a:srgbClr val="000000"/>
                          </a:solidFill>
                          <a:effectLst/>
                          <a:latin typeface="Calibri"/>
                        </a:rPr>
                        <a:t>00:05:00</a:t>
                      </a:r>
                    </a:p>
                  </a:txBody>
                  <a:tcPr marL="9525" marR="9525" marT="9525" marB="0" anchor="ctr"/>
                </a:tc>
                <a:tc>
                  <a:txBody>
                    <a:bodyPr/>
                    <a:lstStyle/>
                    <a:p>
                      <a:pPr algn="ctr" fontAlgn="ctr"/>
                      <a:r>
                        <a:rPr lang="en-US" sz="1100" b="0" i="0" u="none" strike="noStrike">
                          <a:solidFill>
                            <a:srgbClr val="000000"/>
                          </a:solidFill>
                          <a:effectLst/>
                          <a:latin typeface="Calibri"/>
                        </a:rPr>
                        <a:t>MTSAT</a:t>
                      </a:r>
                    </a:p>
                  </a:txBody>
                  <a:tcPr marL="9525" marR="9525" marT="9525" marB="0" anchor="ctr"/>
                </a:tc>
                <a:tc>
                  <a:txBody>
                    <a:bodyPr/>
                    <a:lstStyle/>
                    <a:p>
                      <a:pPr algn="ctr" fontAlgn="ctr"/>
                      <a:r>
                        <a:rPr lang="en-US" sz="1100" b="0" i="0" u="none" strike="noStrike">
                          <a:solidFill>
                            <a:srgbClr val="000000"/>
                          </a:solidFill>
                          <a:effectLst/>
                          <a:latin typeface="Calibri"/>
                        </a:rPr>
                        <a:t>MTSAT</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ctr"/>
                      <a:r>
                        <a:rPr lang="en-US" sz="1100" b="0" i="0" u="none" strike="noStrike">
                          <a:solidFill>
                            <a:srgbClr val="000000"/>
                          </a:solidFill>
                          <a:effectLst/>
                          <a:latin typeface="Calibri"/>
                        </a:rPr>
                        <a:t>SATELLITE Voice and Data Services via MTSAT were affected due to a maintenance issue at MTSAT</a:t>
                      </a:r>
                    </a:p>
                  </a:txBody>
                  <a:tcPr marL="9525" marR="9525" marT="9525" marB="0" anchor="ctr"/>
                </a:tc>
              </a:tr>
              <a:tr h="232723">
                <a:tc>
                  <a:txBody>
                    <a:bodyPr/>
                    <a:lstStyle/>
                    <a:p>
                      <a:pPr algn="ctr" fontAlgn="ctr"/>
                      <a:r>
                        <a:rPr lang="en-US" sz="1100" b="0" i="0" u="none" strike="noStrike">
                          <a:solidFill>
                            <a:srgbClr val="000000"/>
                          </a:solidFill>
                          <a:effectLst/>
                          <a:latin typeface="Calibri"/>
                        </a:rPr>
                        <a:t>5-Dec-15</a:t>
                      </a:r>
                    </a:p>
                  </a:txBody>
                  <a:tcPr marL="9525" marR="9525" marT="9525" marB="0" anchor="ctr"/>
                </a:tc>
                <a:tc>
                  <a:txBody>
                    <a:bodyPr/>
                    <a:lstStyle/>
                    <a:p>
                      <a:pPr algn="ctr" fontAlgn="ctr"/>
                      <a:r>
                        <a:rPr lang="en-US" sz="1100" b="0" i="0" u="none" strike="noStrike">
                          <a:solidFill>
                            <a:srgbClr val="000000"/>
                          </a:solidFill>
                          <a:effectLst/>
                          <a:latin typeface="Calibri"/>
                        </a:rPr>
                        <a:t>18:25</a:t>
                      </a:r>
                    </a:p>
                  </a:txBody>
                  <a:tcPr marL="9525" marR="9525" marT="9525" marB="0" anchor="ctr"/>
                </a:tc>
                <a:tc>
                  <a:txBody>
                    <a:bodyPr/>
                    <a:lstStyle/>
                    <a:p>
                      <a:pPr algn="ctr" fontAlgn="ctr"/>
                      <a:r>
                        <a:rPr lang="en-US" sz="1100" b="0" i="0" u="none" strike="noStrike">
                          <a:solidFill>
                            <a:srgbClr val="000000"/>
                          </a:solidFill>
                          <a:effectLst/>
                          <a:latin typeface="Calibri"/>
                        </a:rPr>
                        <a:t>00:26:00</a:t>
                      </a:r>
                    </a:p>
                  </a:txBody>
                  <a:tcPr marL="9525" marR="9525" marT="9525" marB="0" anchor="ctr"/>
                </a:tc>
                <a:tc>
                  <a:txBody>
                    <a:bodyPr/>
                    <a:lstStyle/>
                    <a:p>
                      <a:pPr algn="ctr" fontAlgn="ctr"/>
                      <a:r>
                        <a:rPr lang="en-US" sz="1100" b="0" i="0" u="none" strike="noStrike">
                          <a:solidFill>
                            <a:srgbClr val="000000"/>
                          </a:solidFill>
                          <a:effectLst/>
                          <a:latin typeface="Calibri"/>
                        </a:rPr>
                        <a:t>Inmarsat 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Inmarsat experienced a network service degradation </a:t>
                      </a:r>
                    </a:p>
                  </a:txBody>
                  <a:tcPr marL="9525" marR="9525" marT="9525" marB="0" anchor="ctr"/>
                </a:tc>
              </a:tr>
              <a:tr h="232723">
                <a:tc>
                  <a:txBody>
                    <a:bodyPr/>
                    <a:lstStyle/>
                    <a:p>
                      <a:pPr algn="ctr" fontAlgn="ctr"/>
                      <a:r>
                        <a:rPr lang="en-US" sz="1100" b="0" i="0" u="none" strike="noStrike">
                          <a:solidFill>
                            <a:srgbClr val="000000"/>
                          </a:solidFill>
                          <a:effectLst/>
                          <a:latin typeface="Calibri"/>
                        </a:rPr>
                        <a:t>17-Dec-15</a:t>
                      </a:r>
                    </a:p>
                  </a:txBody>
                  <a:tcPr marL="9525" marR="9525" marT="9525" marB="0" anchor="ctr"/>
                </a:tc>
                <a:tc>
                  <a:txBody>
                    <a:bodyPr/>
                    <a:lstStyle/>
                    <a:p>
                      <a:pPr algn="ctr" fontAlgn="ctr"/>
                      <a:r>
                        <a:rPr lang="en-US" sz="1100" b="0" i="0" u="none" strike="noStrike">
                          <a:solidFill>
                            <a:srgbClr val="000000"/>
                          </a:solidFill>
                          <a:effectLst/>
                          <a:latin typeface="Calibri"/>
                        </a:rPr>
                        <a:t>12:46</a:t>
                      </a:r>
                    </a:p>
                  </a:txBody>
                  <a:tcPr marL="9525" marR="9525" marT="9525" marB="0" anchor="ctr"/>
                </a:tc>
                <a:tc>
                  <a:txBody>
                    <a:bodyPr/>
                    <a:lstStyle/>
                    <a:p>
                      <a:pPr algn="ctr" fontAlgn="ctr"/>
                      <a:r>
                        <a:rPr lang="en-US" sz="1100" b="0" i="0" u="none" strike="noStrike">
                          <a:solidFill>
                            <a:srgbClr val="000000"/>
                          </a:solidFill>
                          <a:effectLst/>
                          <a:latin typeface="Calibri"/>
                        </a:rPr>
                        <a:t>00:30:00</a:t>
                      </a:r>
                    </a:p>
                  </a:txBody>
                  <a:tcPr marL="9525" marR="9525" marT="9525" marB="0" anchor="ctr"/>
                </a:tc>
                <a:tc>
                  <a:txBody>
                    <a:bodyPr/>
                    <a:lstStyle/>
                    <a:p>
                      <a:pPr algn="ctr" fontAlgn="ctr"/>
                      <a:r>
                        <a:rPr lang="en-US" sz="1100" b="0" i="0" u="none" strike="noStrike">
                          <a:solidFill>
                            <a:srgbClr val="000000"/>
                          </a:solidFill>
                          <a:effectLst/>
                          <a:latin typeface="Calibri"/>
                        </a:rPr>
                        <a:t>Inmarsat 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ctr"/>
                      <a:r>
                        <a:rPr lang="en-US" sz="1100" b="0" i="0" u="none" strike="noStrike">
                          <a:solidFill>
                            <a:srgbClr val="000000"/>
                          </a:solidFill>
                          <a:effectLst/>
                          <a:latin typeface="Calibri"/>
                        </a:rPr>
                        <a:t>Inmarsat experienced a network service degradation </a:t>
                      </a:r>
                    </a:p>
                  </a:txBody>
                  <a:tcPr marL="9525" marR="9525" marT="9525" marB="0" anchor="ctr"/>
                </a:tc>
              </a:tr>
              <a:tr h="232723">
                <a:tc>
                  <a:txBody>
                    <a:bodyPr/>
                    <a:lstStyle/>
                    <a:p>
                      <a:pPr algn="ctr" fontAlgn="ctr"/>
                      <a:r>
                        <a:rPr lang="en-US" sz="1100" b="0" i="0" u="none" strike="noStrike">
                          <a:solidFill>
                            <a:srgbClr val="000000"/>
                          </a:solidFill>
                          <a:effectLst/>
                          <a:latin typeface="Calibri"/>
                        </a:rPr>
                        <a:t>7-Jan-16</a:t>
                      </a:r>
                    </a:p>
                  </a:txBody>
                  <a:tcPr marL="9525" marR="9525" marT="9525" marB="0" anchor="ctr"/>
                </a:tc>
                <a:tc>
                  <a:txBody>
                    <a:bodyPr/>
                    <a:lstStyle/>
                    <a:p>
                      <a:pPr algn="ctr" fontAlgn="ctr"/>
                      <a:r>
                        <a:rPr lang="en-US" sz="1100" b="0" i="0" u="none" strike="noStrike">
                          <a:solidFill>
                            <a:srgbClr val="000000"/>
                          </a:solidFill>
                          <a:effectLst/>
                          <a:latin typeface="Calibri"/>
                        </a:rPr>
                        <a:t>17:27</a:t>
                      </a:r>
                    </a:p>
                  </a:txBody>
                  <a:tcPr marL="9525" marR="9525" marT="9525" marB="0" anchor="ctr"/>
                </a:tc>
                <a:tc>
                  <a:txBody>
                    <a:bodyPr/>
                    <a:lstStyle/>
                    <a:p>
                      <a:pPr algn="ctr" fontAlgn="ctr"/>
                      <a:r>
                        <a:rPr lang="en-US" sz="1100" b="0" i="0" u="none" strike="noStrike">
                          <a:solidFill>
                            <a:srgbClr val="000000"/>
                          </a:solidFill>
                          <a:effectLst/>
                          <a:latin typeface="Calibri"/>
                        </a:rPr>
                        <a:t>01:44:00</a:t>
                      </a:r>
                    </a:p>
                  </a:txBody>
                  <a:tcPr marL="9525" marR="9525" marT="9525" marB="0" anchor="ctr"/>
                </a:tc>
                <a:tc>
                  <a:txBody>
                    <a:bodyPr/>
                    <a:lstStyle/>
                    <a:p>
                      <a:pPr algn="ctr" fontAlgn="ctr"/>
                      <a:r>
                        <a:rPr lang="en-US" sz="1100" b="0" i="0" u="none" strike="noStrike">
                          <a:solidFill>
                            <a:srgbClr val="000000"/>
                          </a:solidFill>
                          <a:effectLst/>
                          <a:latin typeface="Calibri"/>
                        </a:rPr>
                        <a:t>Inmarsat I-3</a:t>
                      </a:r>
                    </a:p>
                  </a:txBody>
                  <a:tcPr marL="9525" marR="9525" marT="9525" marB="0" anchor="ctr"/>
                </a:tc>
                <a:tc>
                  <a:txBody>
                    <a:bodyPr/>
                    <a:lstStyle/>
                    <a:p>
                      <a:pPr algn="ctr" fontAlgn="ctr"/>
                      <a:r>
                        <a:rPr lang="en-US" sz="1100" b="0" i="0" u="none" strike="noStrike">
                          <a:solidFill>
                            <a:srgbClr val="000000"/>
                          </a:solidFill>
                          <a:effectLst/>
                          <a:latin typeface="Calibri"/>
                        </a:rPr>
                        <a:t>IOR</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b"/>
                      <a:r>
                        <a:rPr lang="en-US" sz="1100" b="0" i="0" u="none" strike="noStrike">
                          <a:effectLst/>
                          <a:latin typeface="Calibri"/>
                        </a:rPr>
                        <a:t>Inmarsat for Classic Aero over I3 outage </a:t>
                      </a:r>
                    </a:p>
                  </a:txBody>
                  <a:tcPr marL="9525" marR="9525" marT="9525" marB="0" anchor="b"/>
                </a:tc>
              </a:tr>
              <a:tr h="232723">
                <a:tc>
                  <a:txBody>
                    <a:bodyPr/>
                    <a:lstStyle/>
                    <a:p>
                      <a:pPr algn="ctr" fontAlgn="ctr"/>
                      <a:r>
                        <a:rPr lang="en-US" sz="1100" b="0" i="0" u="none" strike="noStrike">
                          <a:solidFill>
                            <a:srgbClr val="000000"/>
                          </a:solidFill>
                          <a:effectLst/>
                          <a:latin typeface="Calibri"/>
                        </a:rPr>
                        <a:t>9-Jan-16</a:t>
                      </a:r>
                    </a:p>
                  </a:txBody>
                  <a:tcPr marL="9525" marR="9525" marT="9525" marB="0" anchor="ctr"/>
                </a:tc>
                <a:tc>
                  <a:txBody>
                    <a:bodyPr/>
                    <a:lstStyle/>
                    <a:p>
                      <a:pPr algn="ctr" fontAlgn="ctr"/>
                      <a:r>
                        <a:rPr lang="en-US" sz="1100" b="0" i="0" u="none" strike="noStrike">
                          <a:solidFill>
                            <a:srgbClr val="000000"/>
                          </a:solidFill>
                          <a:effectLst/>
                          <a:latin typeface="Calibri"/>
                        </a:rPr>
                        <a:t>16:36</a:t>
                      </a:r>
                    </a:p>
                  </a:txBody>
                  <a:tcPr marL="9525" marR="9525" marT="9525" marB="0" anchor="ctr"/>
                </a:tc>
                <a:tc>
                  <a:txBody>
                    <a:bodyPr/>
                    <a:lstStyle/>
                    <a:p>
                      <a:pPr algn="ctr" fontAlgn="ctr"/>
                      <a:r>
                        <a:rPr lang="en-US" sz="1100" b="0" i="0" u="none" strike="noStrike">
                          <a:solidFill>
                            <a:srgbClr val="000000"/>
                          </a:solidFill>
                          <a:effectLst/>
                          <a:latin typeface="Calibri"/>
                        </a:rPr>
                        <a:t>00:14:00</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ctr" fontAlgn="ctr"/>
                      <a:r>
                        <a:rPr lang="en-US" sz="1100" b="0" i="0" u="none" strike="noStrike">
                          <a:solidFill>
                            <a:srgbClr val="000000"/>
                          </a:solidFill>
                          <a:effectLst/>
                          <a:latin typeface="Calibri"/>
                        </a:rPr>
                        <a:t>Global</a:t>
                      </a:r>
                    </a:p>
                  </a:txBody>
                  <a:tcPr marL="9525" marR="9525" marT="9525" marB="0" anchor="ctr"/>
                </a:tc>
                <a:tc>
                  <a:txBody>
                    <a:bodyPr/>
                    <a:lstStyle/>
                    <a:p>
                      <a:pPr algn="ctr" fontAlgn="ctr"/>
                      <a:r>
                        <a:rPr lang="en-US" sz="1100" b="0" i="0" u="none" strike="noStrike">
                          <a:solidFill>
                            <a:srgbClr val="000000"/>
                          </a:solidFill>
                          <a:effectLst/>
                          <a:latin typeface="Calibri"/>
                        </a:rPr>
                        <a:t>SITA</a:t>
                      </a:r>
                    </a:p>
                  </a:txBody>
                  <a:tcPr marL="9525" marR="9525" marT="9525" marB="0" anchor="ctr"/>
                </a:tc>
                <a:tc>
                  <a:txBody>
                    <a:bodyPr/>
                    <a:lstStyle/>
                    <a:p>
                      <a:pPr algn="l" fontAlgn="b"/>
                      <a:r>
                        <a:rPr lang="en-US" sz="1100" b="0" i="0" u="none" strike="noStrike">
                          <a:effectLst/>
                          <a:latin typeface="Calibri"/>
                        </a:rPr>
                        <a:t>A network interruption occured in our SIN Data center and the services were switched to our Montreal Center</a:t>
                      </a:r>
                    </a:p>
                  </a:txBody>
                  <a:tcPr marL="9525" marR="9525" marT="9525" marB="0" anchor="b"/>
                </a:tc>
              </a:tr>
              <a:tr h="232723">
                <a:tc>
                  <a:txBody>
                    <a:bodyPr/>
                    <a:lstStyle/>
                    <a:p>
                      <a:pPr algn="ctr" fontAlgn="ctr"/>
                      <a:r>
                        <a:rPr lang="en-US" sz="1100" b="0" i="0" u="none" strike="noStrike">
                          <a:solidFill>
                            <a:srgbClr val="000000"/>
                          </a:solidFill>
                          <a:effectLst/>
                          <a:latin typeface="Calibri"/>
                        </a:rPr>
                        <a:t>21-Jan-16</a:t>
                      </a:r>
                    </a:p>
                  </a:txBody>
                  <a:tcPr marL="9525" marR="9525" marT="9525" marB="0" anchor="ctr"/>
                </a:tc>
                <a:tc>
                  <a:txBody>
                    <a:bodyPr/>
                    <a:lstStyle/>
                    <a:p>
                      <a:pPr algn="ctr" fontAlgn="ctr"/>
                      <a:r>
                        <a:rPr lang="en-US" sz="1100" b="0" i="0" u="none" strike="noStrike">
                          <a:solidFill>
                            <a:srgbClr val="000000"/>
                          </a:solidFill>
                          <a:effectLst/>
                          <a:latin typeface="Calibri"/>
                        </a:rPr>
                        <a:t>21:37</a:t>
                      </a:r>
                    </a:p>
                  </a:txBody>
                  <a:tcPr marL="9525" marR="9525" marT="9525" marB="0" anchor="ctr"/>
                </a:tc>
                <a:tc>
                  <a:txBody>
                    <a:bodyPr/>
                    <a:lstStyle/>
                    <a:p>
                      <a:pPr algn="ctr" fontAlgn="ctr"/>
                      <a:r>
                        <a:rPr lang="en-US" sz="1100" b="0" i="0" u="none" strike="noStrike">
                          <a:solidFill>
                            <a:srgbClr val="000000"/>
                          </a:solidFill>
                          <a:effectLst/>
                          <a:latin typeface="Calibri"/>
                        </a:rPr>
                        <a:t>00:55:00</a:t>
                      </a:r>
                    </a:p>
                  </a:txBody>
                  <a:tcPr marL="9525" marR="9525" marT="9525" marB="0" anchor="ctr"/>
                </a:tc>
                <a:tc>
                  <a:txBody>
                    <a:bodyPr/>
                    <a:lstStyle/>
                    <a:p>
                      <a:pPr algn="ctr" fontAlgn="ctr"/>
                      <a:r>
                        <a:rPr lang="en-US" sz="1100" b="0" i="0" u="none" strike="noStrike">
                          <a:solidFill>
                            <a:srgbClr val="000000"/>
                          </a:solidFill>
                          <a:effectLst/>
                          <a:latin typeface="Calibri"/>
                        </a:rPr>
                        <a:t>Inmarsat I-4</a:t>
                      </a:r>
                    </a:p>
                  </a:txBody>
                  <a:tcPr marL="9525" marR="9525" marT="9525" marB="0" anchor="ctr"/>
                </a:tc>
                <a:tc>
                  <a:txBody>
                    <a:bodyPr/>
                    <a:lstStyle/>
                    <a:p>
                      <a:pPr algn="ctr" fontAlgn="ctr"/>
                      <a:r>
                        <a:rPr lang="en-US" sz="1100" b="0" i="0" u="none" strike="noStrike">
                          <a:solidFill>
                            <a:srgbClr val="000000"/>
                          </a:solidFill>
                          <a:effectLst/>
                          <a:latin typeface="Calibri"/>
                        </a:rPr>
                        <a:t>EMEA</a:t>
                      </a:r>
                    </a:p>
                  </a:txBody>
                  <a:tcPr marL="9525" marR="9525" marT="9525" marB="0" anchor="ctr"/>
                </a:tc>
                <a:tc>
                  <a:txBody>
                    <a:bodyPr/>
                    <a:lstStyle/>
                    <a:p>
                      <a:pPr algn="ctr" fontAlgn="ctr"/>
                      <a:r>
                        <a:rPr lang="en-US" sz="1100" b="0" i="0" u="none" strike="noStrike">
                          <a:solidFill>
                            <a:srgbClr val="000000"/>
                          </a:solidFill>
                          <a:effectLst/>
                          <a:latin typeface="Calibri"/>
                        </a:rPr>
                        <a:t>ARINC</a:t>
                      </a:r>
                    </a:p>
                  </a:txBody>
                  <a:tcPr marL="9525" marR="9525" marT="9525" marB="0" anchor="ctr"/>
                </a:tc>
                <a:tc>
                  <a:txBody>
                    <a:bodyPr/>
                    <a:lstStyle/>
                    <a:p>
                      <a:pPr algn="l" fontAlgn="b"/>
                      <a:r>
                        <a:rPr lang="en-US" sz="1100" b="0" i="0" u="none" strike="noStrike" dirty="0">
                          <a:effectLst/>
                          <a:latin typeface="Calibri"/>
                        </a:rPr>
                        <a:t>Inmarsat network service degradation in I-4 </a:t>
                      </a:r>
                      <a:r>
                        <a:rPr lang="en-US" sz="1100" b="0" i="0" u="none" strike="noStrike" dirty="0" err="1">
                          <a:effectLst/>
                          <a:latin typeface="Calibri"/>
                        </a:rPr>
                        <a:t>EMEA</a:t>
                      </a:r>
                      <a:r>
                        <a:rPr lang="en-US" sz="1100" b="0" i="0" u="none" strike="noStrike" dirty="0">
                          <a:effectLst/>
                          <a:latin typeface="Calibri"/>
                        </a:rPr>
                        <a:t> for </a:t>
                      </a:r>
                      <a:r>
                        <a:rPr lang="en-US" sz="1100" b="0" i="0" u="none" strike="noStrike" dirty="0" err="1">
                          <a:effectLst/>
                          <a:latin typeface="Calibri"/>
                        </a:rPr>
                        <a:t>SwiftBroadband</a:t>
                      </a:r>
                      <a:r>
                        <a:rPr lang="en-US" sz="1100" b="0" i="0" u="none" strike="noStrike" dirty="0">
                          <a:effectLst/>
                          <a:latin typeface="Calibri"/>
                        </a:rPr>
                        <a:t> </a:t>
                      </a:r>
                    </a:p>
                  </a:txBody>
                  <a:tcPr marL="9525" marR="9525" marT="9525" marB="0" anchor="b"/>
                </a:tc>
              </a:tr>
            </a:tbl>
          </a:graphicData>
        </a:graphic>
      </p:graphicFrame>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13</a:t>
            </a:fld>
            <a:endParaRPr lang="en-US"/>
          </a:p>
        </p:txBody>
      </p:sp>
      <p:sp>
        <p:nvSpPr>
          <p:cNvPr id="2" name="Title 1"/>
          <p:cNvSpPr>
            <a:spLocks noGrp="1"/>
          </p:cNvSpPr>
          <p:nvPr>
            <p:ph type="title"/>
          </p:nvPr>
        </p:nvSpPr>
        <p:spPr>
          <a:xfrm>
            <a:off x="381000" y="76200"/>
            <a:ext cx="8229600" cy="547688"/>
          </a:xfrm>
        </p:spPr>
        <p:txBody>
          <a:bodyPr/>
          <a:lstStyle/>
          <a:p>
            <a:r>
              <a:rPr lang="en-US" dirty="0"/>
              <a:t>Outages Reported </a:t>
            </a:r>
            <a:r>
              <a:rPr lang="en-US" dirty="0" smtClean="0"/>
              <a:t>since </a:t>
            </a:r>
            <a:r>
              <a:rPr lang="en-US" dirty="0" err="1"/>
              <a:t>PARC</a:t>
            </a:r>
            <a:r>
              <a:rPr lang="en-US" dirty="0"/>
              <a:t> </a:t>
            </a:r>
            <a:r>
              <a:rPr lang="en-US" dirty="0" err="1" smtClean="0"/>
              <a:t>CWG</a:t>
            </a:r>
            <a:r>
              <a:rPr lang="en-US" dirty="0" smtClean="0"/>
              <a:t>/34 (2 of 2)</a:t>
            </a:r>
            <a:r>
              <a:rPr lang="en-US" dirty="0"/>
              <a:t/>
            </a:r>
            <a:br>
              <a:rPr lang="en-US" dirty="0"/>
            </a:br>
            <a:r>
              <a:rPr lang="en-US" sz="1800" dirty="0"/>
              <a:t>Last outage reported – </a:t>
            </a:r>
            <a:r>
              <a:rPr lang="en-US" sz="1800" dirty="0" smtClean="0"/>
              <a:t>1 July </a:t>
            </a:r>
            <a:r>
              <a:rPr lang="en-US" sz="1800" dirty="0"/>
              <a:t>2015</a:t>
            </a:r>
          </a:p>
        </p:txBody>
      </p:sp>
    </p:spTree>
    <p:extLst>
      <p:ext uri="{BB962C8B-B14F-4D97-AF65-F5344CB8AC3E}">
        <p14:creationId xmlns:p14="http://schemas.microsoft.com/office/powerpoint/2010/main" val="3906318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0"/>
            <a:ext cx="8229600" cy="547688"/>
          </a:xfrm>
        </p:spPr>
        <p:txBody>
          <a:bodyPr/>
          <a:lstStyle/>
          <a:p>
            <a:r>
              <a:rPr lang="en-US" sz="2400" dirty="0" smtClean="0"/>
              <a:t>Measured Availability</a:t>
            </a:r>
            <a:br>
              <a:rPr lang="en-US" sz="2400" dirty="0" smtClean="0"/>
            </a:br>
            <a:r>
              <a:rPr lang="en-US" sz="1800" dirty="0" smtClean="0"/>
              <a:t>Using Reported Outages from Jan to Dec 2015</a:t>
            </a:r>
            <a:endParaRPr lang="en-US" sz="1800" dirty="0"/>
          </a:p>
        </p:txBody>
      </p:sp>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14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50933780"/>
              </p:ext>
            </p:extLst>
          </p:nvPr>
        </p:nvGraphicFramePr>
        <p:xfrm>
          <a:off x="6781800" y="4703541"/>
          <a:ext cx="2286000" cy="1280160"/>
        </p:xfrm>
        <a:graphic>
          <a:graphicData uri="http://schemas.openxmlformats.org/drawingml/2006/table">
            <a:tbl>
              <a:tblPr firstRow="1" bandRow="1">
                <a:tableStyleId>{5C22544A-7EE6-4342-B048-85BDC9FD1C3A}</a:tableStyleId>
              </a:tblPr>
              <a:tblGrid>
                <a:gridCol w="381000"/>
                <a:gridCol w="1905000"/>
              </a:tblGrid>
              <a:tr h="4267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r>
                        <a:rPr lang="en-US" sz="1100" b="1" dirty="0" smtClean="0">
                          <a:solidFill>
                            <a:schemeClr val="tx1"/>
                          </a:solidFill>
                          <a:latin typeface="Calibri" panose="020F0502020204030204" pitchFamily="34" charset="0"/>
                          <a:cs typeface="Calibri" panose="020F0502020204030204" pitchFamily="34" charset="0"/>
                        </a:rPr>
                        <a:t>Meets</a:t>
                      </a:r>
                      <a:r>
                        <a:rPr lang="en-US" sz="1100" b="1" baseline="0" dirty="0" smtClean="0">
                          <a:solidFill>
                            <a:schemeClr val="tx1"/>
                          </a:solidFill>
                          <a:latin typeface="Calibri" panose="020F0502020204030204" pitchFamily="34" charset="0"/>
                          <a:cs typeface="Calibri" panose="020F0502020204030204" pitchFamily="34" charset="0"/>
                        </a:rPr>
                        <a:t> safety and reliability criteria</a:t>
                      </a:r>
                      <a:endParaRPr lang="en-US" sz="11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7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1100" b="1" dirty="0" smtClean="0">
                          <a:solidFill>
                            <a:schemeClr val="tx1"/>
                          </a:solidFill>
                          <a:latin typeface="Calibri" panose="020F0502020204030204" pitchFamily="34" charset="0"/>
                          <a:cs typeface="Calibri" panose="020F0502020204030204" pitchFamily="34" charset="0"/>
                        </a:rPr>
                        <a:t>Meets safety criteria only</a:t>
                      </a:r>
                      <a:endParaRPr lang="en-US" sz="11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7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r>
                        <a:rPr lang="en-US" sz="1100" b="1" dirty="0" smtClean="0">
                          <a:solidFill>
                            <a:schemeClr val="tx1"/>
                          </a:solidFill>
                          <a:latin typeface="Calibri" panose="020F0502020204030204" pitchFamily="34" charset="0"/>
                          <a:cs typeface="Calibri" panose="020F0502020204030204" pitchFamily="34" charset="0"/>
                        </a:rPr>
                        <a:t>Does not meet safety or reliability criteria</a:t>
                      </a:r>
                      <a:endParaRPr lang="en-US" sz="11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019431"/>
            <a:ext cx="6400800" cy="62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669172"/>
            <a:ext cx="6400800" cy="410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764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err="1" smtClean="0">
                <a:effectLst>
                  <a:outerShdw blurRad="38100" dist="38100" dir="2700000" algn="tl">
                    <a:srgbClr val="000000">
                      <a:alpha val="43137"/>
                    </a:srgbClr>
                  </a:outerShdw>
                </a:effectLst>
              </a:rPr>
              <a:t>PBCS</a:t>
            </a:r>
            <a:r>
              <a:rPr lang="en-US" dirty="0" smtClean="0">
                <a:effectLst>
                  <a:outerShdw blurRad="38100" dist="38100" dir="2700000" algn="tl">
                    <a:srgbClr val="000000">
                      <a:alpha val="43137"/>
                    </a:srgbClr>
                  </a:outerShdw>
                </a:effectLst>
              </a:rPr>
              <a:t> Performance Criteria</a:t>
            </a:r>
            <a:br>
              <a:rPr lang="en-US"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Time/Continuity</a:t>
            </a:r>
          </a:p>
        </p:txBody>
      </p:sp>
      <p:graphicFrame>
        <p:nvGraphicFramePr>
          <p:cNvPr id="1051863" name="Group 215"/>
          <p:cNvGraphicFramePr>
            <a:graphicFrameLocks noGrp="1"/>
          </p:cNvGraphicFramePr>
          <p:nvPr>
            <p:ph idx="1"/>
            <p:extLst>
              <p:ext uri="{D42A27DB-BD31-4B8C-83A1-F6EECF244321}">
                <p14:modId xmlns:p14="http://schemas.microsoft.com/office/powerpoint/2010/main" val="3529423653"/>
              </p:ext>
            </p:extLst>
          </p:nvPr>
        </p:nvGraphicFramePr>
        <p:xfrm>
          <a:off x="152400" y="1143000"/>
          <a:ext cx="8839200" cy="4632961"/>
        </p:xfrm>
        <a:graphic>
          <a:graphicData uri="http://schemas.openxmlformats.org/drawingml/2006/table">
            <a:tbl>
              <a:tblPr>
                <a:effectLst/>
              </a:tblPr>
              <a:tblGrid>
                <a:gridCol w="2133599"/>
                <a:gridCol w="1385713"/>
                <a:gridCol w="1329972"/>
                <a:gridCol w="1329972"/>
                <a:gridCol w="1329972"/>
                <a:gridCol w="1329972"/>
              </a:tblGrid>
              <a:tr h="40866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Performance Measure</a:t>
                      </a:r>
                      <a:endParaRPr kumimoji="0" lang="en-US" sz="16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Percentage of Messages Required to Meet Criteria</a:t>
                      </a:r>
                      <a:endParaRPr kumimoji="0" lang="en-US" sz="16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ADS-C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gradFill flip="none" rotWithShape="1">
                      <a:gsLst>
                        <a:gs pos="0">
                          <a:schemeClr val="bg1">
                            <a:lumMod val="95000"/>
                          </a:schemeClr>
                        </a:gs>
                        <a:gs pos="73000">
                          <a:srgbClr val="FFC000"/>
                        </a:gs>
                      </a:gsLst>
                      <a:path path="circle">
                        <a:fillToRect l="100000" b="100000"/>
                      </a:path>
                      <a:tileRect t="-100000" r="-100000"/>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CPDLC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gradFill flip="none" rotWithShape="1">
                      <a:gsLst>
                        <a:gs pos="0">
                          <a:schemeClr val="bg1">
                            <a:lumMod val="95000"/>
                          </a:schemeClr>
                        </a:gs>
                        <a:gs pos="73000">
                          <a:srgbClr val="FFC000"/>
                        </a:gs>
                      </a:gsLst>
                      <a:path path="circle">
                        <a:fillToRect l="100000" b="100000"/>
                      </a:path>
                      <a:tileRect t="-100000" r="-100000"/>
                    </a:gradFill>
                  </a:tcPr>
                </a:tc>
              </a:tr>
              <a:tr h="79289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gradFill flip="none" rotWithShape="1">
                      <a:gsLst>
                        <a:gs pos="0">
                          <a:schemeClr val="bg1">
                            <a:lumMod val="95000"/>
                          </a:schemeClr>
                        </a:gs>
                        <a:gs pos="73000">
                          <a:srgbClr val="FFC000"/>
                        </a:gs>
                      </a:gsLst>
                      <a:path path="circle">
                        <a:fillToRect l="100000" b="100000"/>
                      </a:path>
                      <a:tileRect t="-100000" r="-100000"/>
                    </a:gra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cell3D prstMaterial="dkEdge">
                      <a:bevel prst="artDeco"/>
                      <a:lightRig rig="flood" dir="t"/>
                    </a:cell3D>
                    <a:gradFill flip="none" rotWithShape="1">
                      <a:gsLst>
                        <a:gs pos="0">
                          <a:schemeClr val="bg1">
                            <a:lumMod val="95000"/>
                          </a:schemeClr>
                        </a:gs>
                        <a:gs pos="73000">
                          <a:srgbClr val="FFC000"/>
                        </a:gs>
                      </a:gsLst>
                      <a:path path="circle">
                        <a:fillToRect l="100000" b="100000"/>
                      </a:path>
                      <a:tileRect t="-100000" r="-10000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RSP180 Criteria (sec)</a:t>
                      </a:r>
                      <a:endParaRPr kumimoji="0" lang="en-US" sz="16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RSP400 Criteria (sec)</a:t>
                      </a:r>
                      <a:endParaRPr kumimoji="0" lang="en-US" sz="16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RCP240 Criteria (sec)</a:t>
                      </a:r>
                      <a:endParaRPr kumimoji="0" lang="en-US" sz="16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RCP400 Criteria (sec)</a:t>
                      </a:r>
                      <a:endParaRPr kumimoji="0" lang="en-US" sz="16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43981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ASP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Actual Surveillance Performance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95%</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90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300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3">
                            <a:lumMod val="65000"/>
                          </a:schemeClr>
                        </a:gs>
                        <a:gs pos="11000">
                          <a:srgbClr val="FFFFCC">
                            <a:shade val="67500"/>
                            <a:satMod val="115000"/>
                          </a:srgbClr>
                        </a:gs>
                        <a:gs pos="34000">
                          <a:srgbClr val="FFFFCC">
                            <a:shade val="100000"/>
                            <a:satMod val="115000"/>
                          </a:srgbClr>
                        </a:gs>
                      </a:gsLst>
                      <a:path path="circle">
                        <a:fillToRect t="100000" r="100000"/>
                      </a:path>
                      <a:tileRect l="-100000" b="-100000"/>
                    </a:gradFill>
                  </a:tcPr>
                </a:tc>
                <a:tc rowSpan="2"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9819">
                <a:tc v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99.9%</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180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400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981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ACTP</a:t>
                      </a:r>
                      <a:endPar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Actual Communication Technical Performance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95%</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5"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C4C4B0"/>
                        </a:gs>
                        <a:gs pos="42000">
                          <a:srgbClr val="EFEFBA"/>
                        </a:gs>
                        <a:gs pos="14000">
                          <a:srgbClr val="FFFFCC">
                            <a:shade val="67500"/>
                            <a:satMod val="115000"/>
                          </a:srgbClr>
                        </a:gs>
                        <a:gs pos="100000">
                          <a:srgbClr val="FFFFCC">
                            <a:shade val="100000"/>
                            <a:satMod val="115000"/>
                          </a:srgbClr>
                        </a:gs>
                      </a:gsLst>
                      <a:lin ang="10800000" scaled="1"/>
                      <a:tileRect/>
                    </a:gradFill>
                  </a:tcPr>
                </a:tc>
                <a:tc rowSpan="5"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120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260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9819">
                <a:tc v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99.9%</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150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310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981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ACP</a:t>
                      </a:r>
                      <a:endPar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Actual Communication Performance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95%</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180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320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9819">
                <a:tc v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99.9%</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210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370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92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PORT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Pilot Operational Response Time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95%</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60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60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 name="Slide Number Placeholder 1"/>
          <p:cNvSpPr>
            <a:spLocks noGrp="1"/>
          </p:cNvSpPr>
          <p:nvPr>
            <p:ph type="sldNum" sz="quarter" idx="10"/>
          </p:nvPr>
        </p:nvSpPr>
        <p:spPr/>
        <p:txBody>
          <a:bodyPr/>
          <a:lstStyle/>
          <a:p>
            <a:pPr>
              <a:defRPr/>
            </a:pPr>
            <a:fld id="{D87C4F42-A747-4BC3-A71F-70B05ED5BB4B}" type="slidenum">
              <a:rPr lang="en-US" smtClean="0"/>
              <a:pPr>
                <a:defRPr/>
              </a:pPr>
              <a:t>15</a:t>
            </a:fld>
            <a:endParaRPr lang="en-US"/>
          </a:p>
        </p:txBody>
      </p:sp>
    </p:spTree>
    <p:extLst>
      <p:ext uri="{BB962C8B-B14F-4D97-AF65-F5344CB8AC3E}">
        <p14:creationId xmlns:p14="http://schemas.microsoft.com/office/powerpoint/2010/main" val="1673217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28625" y="165100"/>
            <a:ext cx="8472488" cy="609600"/>
          </a:xfrm>
        </p:spPr>
        <p:txBody>
          <a:bodyPr/>
          <a:lstStyle/>
          <a:p>
            <a:pPr eaLnBrk="1" hangingPunct="1"/>
            <a:r>
              <a:rPr lang="en-US" sz="2000" dirty="0" smtClean="0"/>
              <a:t>How to Read </a:t>
            </a:r>
            <a:r>
              <a:rPr lang="en-US" sz="2000" dirty="0" err="1" smtClean="0"/>
              <a:t>PBCS</a:t>
            </a:r>
            <a:r>
              <a:rPr lang="en-US" sz="2000" dirty="0" smtClean="0"/>
              <a:t> Monitoring Charts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514164"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7E421CB4-FE0D-4D36-8754-7CD8AB5C0D2B}" type="slidenum">
              <a:rPr lang="en-US" smtClean="0"/>
              <a:pPr>
                <a:defRPr/>
              </a:pPr>
              <a:t>16</a:t>
            </a:fld>
            <a:endParaRPr lang="en-US"/>
          </a:p>
        </p:txBody>
      </p:sp>
    </p:spTree>
    <p:extLst>
      <p:ext uri="{BB962C8B-B14F-4D97-AF65-F5344CB8AC3E}">
        <p14:creationId xmlns:p14="http://schemas.microsoft.com/office/powerpoint/2010/main" val="29391808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data link performance by media type</a:t>
            </a:r>
            <a:endParaRPr lang="en-US" sz="2600" dirty="0"/>
          </a:p>
        </p:txBody>
      </p:sp>
      <p:sp>
        <p:nvSpPr>
          <p:cNvPr id="3" name="Text Placeholder 2"/>
          <p:cNvSpPr>
            <a:spLocks noGrp="1"/>
          </p:cNvSpPr>
          <p:nvPr>
            <p:ph type="body" idx="1"/>
          </p:nvPr>
        </p:nvSpPr>
        <p:spPr/>
        <p:txBody>
          <a:bodyPr/>
          <a:lstStyle/>
          <a:p>
            <a:r>
              <a:rPr lang="en-US" b="1" dirty="0" smtClean="0">
                <a:solidFill>
                  <a:srgbClr val="92D050"/>
                </a:solidFill>
              </a:rPr>
              <a:t>July – December 2015</a:t>
            </a:r>
            <a:endParaRPr lang="en-US" b="1" dirty="0">
              <a:solidFill>
                <a:srgbClr val="92D050"/>
              </a:solidFill>
            </a:endParaRPr>
          </a:p>
        </p:txBody>
      </p:sp>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17</a:t>
            </a:fld>
            <a:endParaRPr lang="en-US"/>
          </a:p>
        </p:txBody>
      </p:sp>
    </p:spTree>
    <p:extLst>
      <p:ext uri="{BB962C8B-B14F-4D97-AF65-F5344CB8AC3E}">
        <p14:creationId xmlns:p14="http://schemas.microsoft.com/office/powerpoint/2010/main" val="2502761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by Media Type</a:t>
            </a:r>
            <a:endParaRPr lang="en-US" dirty="0"/>
          </a:p>
        </p:txBody>
      </p:sp>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18</a:t>
            </a:fld>
            <a:endParaRPr lang="en-US"/>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575770299"/>
              </p:ext>
            </p:extLst>
          </p:nvPr>
        </p:nvGraphicFramePr>
        <p:xfrm>
          <a:off x="210405" y="1351280"/>
          <a:ext cx="8732291" cy="4668395"/>
        </p:xfrm>
        <a:graphic>
          <a:graphicData uri="http://schemas.openxmlformats.org/drawingml/2006/table">
            <a:tbl>
              <a:tblPr>
                <a:effectLst/>
              </a:tblPr>
              <a:tblGrid>
                <a:gridCol w="857636"/>
                <a:gridCol w="1325438"/>
                <a:gridCol w="768118"/>
                <a:gridCol w="768118"/>
                <a:gridCol w="1372902"/>
                <a:gridCol w="727691"/>
                <a:gridCol w="727691"/>
                <a:gridCol w="727691"/>
                <a:gridCol w="729315"/>
                <a:gridCol w="727691"/>
              </a:tblGrid>
              <a:tr h="284013">
                <a:tc rowSpan="2">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Media Type</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gridSpan="3">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ADS-C</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CPDLC</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8309">
                <a:tc vMerge="1">
                  <a:txBody>
                    <a:bodyPr/>
                    <a:lstStyle/>
                    <a:p>
                      <a:endParaRPr lang="en-US"/>
                    </a:p>
                  </a:txBody>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Count of ADS-C Downlink Messages</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ASP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ASP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Count of CPDLC Transactions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ACTP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ACTP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ACP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ACP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PORT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r>
              <a:tr h="248411">
                <a:tc gridSpan="2">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MS Mincho" charset="-128"/>
                          <a:cs typeface="Calibri" pitchFamily="34" charset="0"/>
                        </a:rPr>
                        <a:t> Performance Criteria</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ctr" fontAlgn="b"/>
                      <a:r>
                        <a:rPr lang="en-US" sz="1600" b="1" i="0" u="none" strike="noStrike" dirty="0" smtClean="0">
                          <a:solidFill>
                            <a:srgbClr val="000000"/>
                          </a:solidFill>
                          <a:effectLst/>
                          <a:latin typeface="Calibri"/>
                        </a:rPr>
                        <a:t>RSP 180</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5">
                  <a:txBody>
                    <a:bodyPr/>
                    <a:lstStyle/>
                    <a:p>
                      <a:pPr algn="ctr" fontAlgn="b"/>
                      <a:r>
                        <a:rPr lang="en-US" sz="1600" b="1" i="0" u="none" strike="noStrike" dirty="0" smtClean="0">
                          <a:solidFill>
                            <a:srgbClr val="000000"/>
                          </a:solidFill>
                          <a:effectLst/>
                          <a:latin typeface="Calibri"/>
                        </a:rPr>
                        <a:t>RCP</a:t>
                      </a:r>
                      <a:r>
                        <a:rPr lang="en-US" sz="1600" b="1" i="0" u="none" strike="noStrike" baseline="0" dirty="0" smtClean="0">
                          <a:solidFill>
                            <a:srgbClr val="000000"/>
                          </a:solidFill>
                          <a:effectLst/>
                          <a:latin typeface="Calibri"/>
                        </a:rPr>
                        <a:t> 240</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218">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Aggregate</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1,530,259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51,273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19218">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1,182,082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46,965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19218">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344,060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3,612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19218">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HF</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4,101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65.9%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81.7%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218">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SAT-VHF</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gridSpan="3">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tcPr>
                </a:tc>
                <a:tc rowSpan="4" h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4" hMerge="1">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dirty="0">
                          <a:solidFill>
                            <a:srgbClr val="000000"/>
                          </a:solidFill>
                          <a:effectLst/>
                          <a:latin typeface="Calibri"/>
                        </a:rPr>
                        <a:t>98.8%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dirty="0">
                          <a:solidFill>
                            <a:srgbClr val="000000"/>
                          </a:solidFill>
                          <a:effectLst/>
                          <a:latin typeface="Calibri"/>
                        </a:rPr>
                        <a:t>96.8%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89.9%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419218">
                <a:tc>
                  <a:txBody>
                    <a:bodyPr/>
                    <a:lstStyle/>
                    <a:p>
                      <a:pPr marL="0" marR="0" lvl="0" indent="0" algn="ctr" defTabSz="914400" rtl="0" eaLnBrk="1" fontAlgn="base" latinLnBrk="0" hangingPunct="1">
                        <a:lnSpc>
                          <a:spcPct val="100000"/>
                        </a:lnSpc>
                        <a:spcBef>
                          <a:spcPts val="200"/>
                        </a:spcBef>
                        <a:spcAft>
                          <a:spcPts val="20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VHF-SAT</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dirty="0">
                          <a:solidFill>
                            <a:srgbClr val="000000"/>
                          </a:solidFill>
                          <a:effectLst/>
                          <a:latin typeface="Calibri"/>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419218">
                <a:tc>
                  <a:txBody>
                    <a:bodyPr/>
                    <a:lstStyle/>
                    <a:p>
                      <a:pPr marL="0" marR="0" lvl="0" indent="0" algn="ctr" defTabSz="914400" rtl="0" eaLnBrk="1" fontAlgn="base" latinLnBrk="0" hangingPunct="1">
                        <a:lnSpc>
                          <a:spcPct val="100000"/>
                        </a:lnSpc>
                        <a:spcBef>
                          <a:spcPts val="200"/>
                        </a:spcBef>
                        <a:spcAft>
                          <a:spcPts val="200"/>
                        </a:spcAft>
                        <a:buClrTx/>
                        <a:buSzTx/>
                        <a:buFontTx/>
                        <a:buNone/>
                        <a:tabLst/>
                        <a:defRPr/>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a:t>
                      </a: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endPar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endParaRP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dirty="0">
                          <a:solidFill>
                            <a:srgbClr val="000000"/>
                          </a:solidFill>
                          <a:effectLst/>
                          <a:latin typeface="Calibri"/>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8182">
                <a:tc>
                  <a:txBody>
                    <a:bodyPr/>
                    <a:lstStyle/>
                    <a:p>
                      <a:pPr marL="0" marR="0" lvl="0" indent="0" algn="ctr" defTabSz="914400" rtl="0" eaLnBrk="1" fontAlgn="base" latinLnBrk="0" hangingPunct="1">
                        <a:lnSpc>
                          <a:spcPct val="100000"/>
                        </a:lnSpc>
                        <a:spcBef>
                          <a:spcPts val="200"/>
                        </a:spcBef>
                        <a:spcAft>
                          <a:spcPts val="200"/>
                        </a:spcAft>
                        <a:buClrTx/>
                        <a:buSzTx/>
                        <a:buFontTx/>
                        <a:buNone/>
                        <a:tabLst/>
                        <a:defRPr/>
                      </a:pP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dirty="0">
                          <a:solidFill>
                            <a:srgbClr val="000000"/>
                          </a:solidFill>
                          <a:effectLst/>
                          <a:latin typeface="Calibri"/>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5410200" y="697468"/>
            <a:ext cx="3505200" cy="369332"/>
          </a:xfrm>
          <a:prstGeom prst="rect">
            <a:avLst/>
          </a:prstGeom>
          <a:noFill/>
        </p:spPr>
        <p:txBody>
          <a:bodyPr wrap="square" rtlCol="0">
            <a:spAutoFit/>
          </a:bodyPr>
          <a:lstStyle/>
          <a:p>
            <a:r>
              <a:rPr lang="en-US" dirty="0" smtClean="0">
                <a:solidFill>
                  <a:srgbClr val="3F9FFF"/>
                </a:solidFill>
                <a:latin typeface="Arial Black" pitchFamily="34" charset="0"/>
              </a:rPr>
              <a:t>New York</a:t>
            </a:r>
            <a:endParaRPr lang="en-US" dirty="0">
              <a:solidFill>
                <a:srgbClr val="3F9FFF"/>
              </a:solidFill>
              <a:latin typeface="Arial Black" pitchFamily="34" charset="0"/>
            </a:endParaRPr>
          </a:p>
        </p:txBody>
      </p:sp>
      <p:cxnSp>
        <p:nvCxnSpPr>
          <p:cNvPr id="12" name="Straight Connector 11"/>
          <p:cNvCxnSpPr/>
          <p:nvPr/>
        </p:nvCxnSpPr>
        <p:spPr>
          <a:xfrm>
            <a:off x="5410200" y="521732"/>
            <a:ext cx="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825043"/>
            <a:ext cx="2438400" cy="307777"/>
          </a:xfrm>
          <a:prstGeom prst="rect">
            <a:avLst/>
          </a:prstGeom>
          <a:noFill/>
        </p:spPr>
        <p:txBody>
          <a:bodyPr wrap="square" rtlCol="0">
            <a:spAutoFit/>
          </a:bodyPr>
          <a:lstStyle/>
          <a:p>
            <a:pPr lvl="0" algn="ctr">
              <a:spcBef>
                <a:spcPts val="0"/>
              </a:spcBef>
              <a:spcAft>
                <a:spcPts val="0"/>
              </a:spcAft>
            </a:pPr>
            <a:r>
              <a:rPr lang="en-US" sz="1400" b="1" dirty="0" smtClean="0">
                <a:solidFill>
                  <a:srgbClr val="00B0F0"/>
                </a:solidFill>
                <a:latin typeface="Arial Black" pitchFamily="34" charset="0"/>
                <a:ea typeface="MS Mincho" charset="-128"/>
                <a:cs typeface="Times New Roman" pitchFamily="18" charset="0"/>
              </a:rPr>
              <a:t>July – December 2015</a:t>
            </a:r>
            <a:endParaRPr lang="en-US" sz="1400" b="1" dirty="0">
              <a:solidFill>
                <a:srgbClr val="00B0F0"/>
              </a:solidFill>
              <a:latin typeface="Arial Black" pitchFamily="34" charset="0"/>
              <a:ea typeface="MS Mincho" charset="-128"/>
              <a:cs typeface="Times New Roman" pitchFamily="18" charset="0"/>
            </a:endParaRPr>
          </a:p>
        </p:txBody>
      </p:sp>
      <p:sp>
        <p:nvSpPr>
          <p:cNvPr id="13" name="Explosion 1 12"/>
          <p:cNvSpPr/>
          <p:nvPr/>
        </p:nvSpPr>
        <p:spPr>
          <a:xfrm>
            <a:off x="7178722" y="125968"/>
            <a:ext cx="1905000" cy="1143000"/>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85000"/>
                    <a:lumOff val="15000"/>
                  </a:schemeClr>
                </a:solidFill>
                <a:latin typeface="Calibri" pitchFamily="34" charset="0"/>
                <a:cs typeface="Calibri" pitchFamily="34" charset="0"/>
              </a:rPr>
              <a:t>57,697</a:t>
            </a:r>
          </a:p>
          <a:p>
            <a:pPr algn="ctr"/>
            <a:r>
              <a:rPr lang="en-US" sz="1600" b="1" dirty="0" smtClean="0">
                <a:solidFill>
                  <a:schemeClr val="tx1">
                    <a:lumMod val="85000"/>
                    <a:lumOff val="15000"/>
                  </a:schemeClr>
                </a:solidFill>
                <a:latin typeface="Calibri" pitchFamily="34" charset="0"/>
                <a:cs typeface="Calibri" pitchFamily="34" charset="0"/>
              </a:rPr>
              <a:t>flights</a:t>
            </a:r>
            <a:endParaRPr lang="en-US" sz="1600" b="1" dirty="0">
              <a:solidFill>
                <a:schemeClr val="tx1">
                  <a:lumMod val="85000"/>
                  <a:lumOff val="15000"/>
                </a:schemeClr>
              </a:solidFill>
              <a:latin typeface="Calibri" pitchFamily="34" charset="0"/>
              <a:cs typeface="Calibri" pitchFamily="34" charset="0"/>
            </a:endParaRPr>
          </a:p>
        </p:txBody>
      </p:sp>
    </p:spTree>
    <p:extLst>
      <p:ext uri="{BB962C8B-B14F-4D97-AF65-F5344CB8AC3E}">
        <p14:creationId xmlns:p14="http://schemas.microsoft.com/office/powerpoint/2010/main" val="142641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by Media Type</a:t>
            </a:r>
            <a:endParaRPr lang="en-US" dirty="0"/>
          </a:p>
        </p:txBody>
      </p:sp>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19</a:t>
            </a:fld>
            <a:endParaRPr lang="en-US"/>
          </a:p>
        </p:txBody>
      </p:sp>
      <p:sp>
        <p:nvSpPr>
          <p:cNvPr id="10" name="TextBox 9"/>
          <p:cNvSpPr txBox="1"/>
          <p:nvPr/>
        </p:nvSpPr>
        <p:spPr>
          <a:xfrm>
            <a:off x="5410200" y="697468"/>
            <a:ext cx="3505200" cy="369332"/>
          </a:xfrm>
          <a:prstGeom prst="rect">
            <a:avLst/>
          </a:prstGeom>
          <a:noFill/>
        </p:spPr>
        <p:txBody>
          <a:bodyPr wrap="square" rtlCol="0">
            <a:spAutoFit/>
          </a:bodyPr>
          <a:lstStyle/>
          <a:p>
            <a:r>
              <a:rPr lang="en-US" dirty="0" smtClean="0">
                <a:solidFill>
                  <a:srgbClr val="FFC000"/>
                </a:solidFill>
                <a:latin typeface="Arial Black" pitchFamily="34" charset="0"/>
              </a:rPr>
              <a:t>Oakland</a:t>
            </a:r>
            <a:endParaRPr lang="en-US" dirty="0">
              <a:solidFill>
                <a:srgbClr val="FFC000"/>
              </a:solidFill>
              <a:latin typeface="Arial Black" pitchFamily="34" charset="0"/>
            </a:endParaRPr>
          </a:p>
        </p:txBody>
      </p:sp>
      <p:cxnSp>
        <p:nvCxnSpPr>
          <p:cNvPr id="12" name="Straight Connector 11"/>
          <p:cNvCxnSpPr/>
          <p:nvPr/>
        </p:nvCxnSpPr>
        <p:spPr>
          <a:xfrm>
            <a:off x="5410200" y="521732"/>
            <a:ext cx="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Explosion 1 7"/>
          <p:cNvSpPr/>
          <p:nvPr/>
        </p:nvSpPr>
        <p:spPr>
          <a:xfrm>
            <a:off x="7178722" y="125968"/>
            <a:ext cx="1905000" cy="1143000"/>
          </a:xfrm>
          <a:prstGeom prst="irregularSeal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85000"/>
                    <a:lumOff val="15000"/>
                  </a:schemeClr>
                </a:solidFill>
                <a:latin typeface="Calibri" pitchFamily="34" charset="0"/>
                <a:cs typeface="Calibri" pitchFamily="34" charset="0"/>
              </a:rPr>
              <a:t>84,272</a:t>
            </a:r>
          </a:p>
          <a:p>
            <a:pPr algn="ctr"/>
            <a:r>
              <a:rPr lang="en-US" sz="1600" b="1" dirty="0" smtClean="0">
                <a:solidFill>
                  <a:schemeClr val="tx1">
                    <a:lumMod val="85000"/>
                    <a:lumOff val="15000"/>
                  </a:schemeClr>
                </a:solidFill>
                <a:latin typeface="Calibri" pitchFamily="34" charset="0"/>
                <a:cs typeface="Calibri" pitchFamily="34" charset="0"/>
              </a:rPr>
              <a:t>flights</a:t>
            </a:r>
            <a:endParaRPr lang="en-US" sz="1600" b="1" dirty="0">
              <a:solidFill>
                <a:schemeClr val="tx1">
                  <a:lumMod val="85000"/>
                  <a:lumOff val="15000"/>
                </a:schemeClr>
              </a:solidFill>
              <a:latin typeface="Calibri" pitchFamily="34" charset="0"/>
              <a:cs typeface="Calibri" pitchFamily="34" charset="0"/>
            </a:endParaRPr>
          </a:p>
        </p:txBody>
      </p:sp>
      <p:graphicFrame>
        <p:nvGraphicFramePr>
          <p:cNvPr id="13" name="Content Placeholder 2"/>
          <p:cNvGraphicFramePr>
            <a:graphicFrameLocks noGrp="1"/>
          </p:cNvGraphicFramePr>
          <p:nvPr>
            <p:ph idx="1"/>
            <p:extLst>
              <p:ext uri="{D42A27DB-BD31-4B8C-83A1-F6EECF244321}">
                <p14:modId xmlns:p14="http://schemas.microsoft.com/office/powerpoint/2010/main" val="2180151578"/>
              </p:ext>
            </p:extLst>
          </p:nvPr>
        </p:nvGraphicFramePr>
        <p:xfrm>
          <a:off x="214953" y="1219200"/>
          <a:ext cx="8700447" cy="4767173"/>
        </p:xfrm>
        <a:graphic>
          <a:graphicData uri="http://schemas.openxmlformats.org/drawingml/2006/table">
            <a:tbl>
              <a:tblPr>
                <a:effectLst/>
              </a:tblPr>
              <a:tblGrid>
                <a:gridCol w="854509"/>
                <a:gridCol w="1320605"/>
                <a:gridCol w="765317"/>
                <a:gridCol w="765317"/>
                <a:gridCol w="1367896"/>
                <a:gridCol w="725037"/>
                <a:gridCol w="725037"/>
                <a:gridCol w="725037"/>
                <a:gridCol w="726655"/>
                <a:gridCol w="725037"/>
              </a:tblGrid>
              <a:tr h="227778">
                <a:tc rowSpan="2">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Media Type</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gridSpan="3">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ADS-C</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CPDLC</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2385">
                <a:tc vMerge="1">
                  <a:txBody>
                    <a:bodyPr/>
                    <a:lstStyle/>
                    <a:p>
                      <a:endParaRPr lang="en-US"/>
                    </a:p>
                  </a:txBody>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Count of ADS-C Downlink Messages</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ADS-C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ADS-C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Count of CPDLC Transactions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ACTP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ACTP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ACP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ACP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PORT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r>
              <a:tr h="246361">
                <a:tc gridSpan="2">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MS Mincho" charset="-128"/>
                          <a:cs typeface="Calibri" pitchFamily="34" charset="0"/>
                        </a:rPr>
                        <a:t> Performance Criteria</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ctr" fontAlgn="b"/>
                      <a:r>
                        <a:rPr lang="en-US" sz="1600" b="1" i="0" u="none" strike="noStrike" dirty="0" smtClean="0">
                          <a:solidFill>
                            <a:srgbClr val="000000"/>
                          </a:solidFill>
                          <a:effectLst/>
                          <a:latin typeface="Calibri"/>
                        </a:rPr>
                        <a:t>RSP 180</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5">
                  <a:txBody>
                    <a:bodyPr/>
                    <a:lstStyle/>
                    <a:p>
                      <a:pPr algn="ctr" fontAlgn="b"/>
                      <a:r>
                        <a:rPr lang="en-US" sz="1600" b="1" i="0" u="none" strike="noStrike" dirty="0" smtClean="0">
                          <a:solidFill>
                            <a:srgbClr val="000000"/>
                          </a:solidFill>
                          <a:effectLst/>
                          <a:latin typeface="Calibri"/>
                        </a:rPr>
                        <a:t>RCP</a:t>
                      </a:r>
                      <a:r>
                        <a:rPr lang="en-US" sz="1600" b="1" i="0" u="none" strike="noStrike" baseline="0" dirty="0" smtClean="0">
                          <a:solidFill>
                            <a:srgbClr val="000000"/>
                          </a:solidFill>
                          <a:effectLst/>
                          <a:latin typeface="Calibri"/>
                        </a:rPr>
                        <a:t> 240</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Aggregate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2,631,360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109,709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2,330,955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106,944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288,100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HF</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12,290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69.2%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82.4%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VHF-SAT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6" gridSpan="3">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rowSpan="6" h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rowSpan="6" hMerge="1">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algn="r" fontAlgn="b"/>
                      <a:r>
                        <a:rPr lang="en-US" sz="1400" b="0" i="0" u="none" strike="noStrike">
                          <a:solidFill>
                            <a:srgbClr val="000000"/>
                          </a:solidFill>
                          <a:effectLst/>
                          <a:latin typeface="Calibri"/>
                        </a:rPr>
                        <a:t>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a:solidFill>
                            <a:srgbClr val="000000"/>
                          </a:solidFill>
                          <a:effectLst/>
                          <a:latin typeface="Calibri"/>
                        </a:rPr>
                        <a:t>91.7%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dirty="0">
                          <a:solidFill>
                            <a:srgbClr val="000000"/>
                          </a:solidFill>
                          <a:effectLst/>
                          <a:latin typeface="Calibri"/>
                        </a:rPr>
                        <a:t>94.8%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dirty="0">
                          <a:solidFill>
                            <a:srgbClr val="000000"/>
                          </a:solidFill>
                          <a:effectLst/>
                          <a:latin typeface="Calibri"/>
                        </a:rPr>
                        <a:t>94.3%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SAT-VHF</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v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hMerge="1" vMerge="1">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algn="r" fontAlgn="b"/>
                      <a:r>
                        <a:rPr lang="en-US" sz="1400" b="0" i="0" u="none" strike="noStrike">
                          <a:solidFill>
                            <a:srgbClr val="000000"/>
                          </a:solidFill>
                          <a:effectLst/>
                          <a:latin typeface="Calibri"/>
                        </a:rPr>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a:solidFill>
                            <a:srgbClr val="000000"/>
                          </a:solidFill>
                          <a:effectLst/>
                          <a:latin typeface="Calibri"/>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dirty="0">
                          <a:solidFill>
                            <a:srgbClr val="000000"/>
                          </a:solidFill>
                          <a:effectLst/>
                          <a:latin typeface="Calibri"/>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dirty="0">
                          <a:solidFill>
                            <a:srgbClr val="000000"/>
                          </a:solidFill>
                          <a:effectLst/>
                          <a:latin typeface="Calibri"/>
                        </a:rPr>
                        <a:t>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dirty="0">
                          <a:solidFill>
                            <a:srgbClr val="000000"/>
                          </a:solidFill>
                          <a:effectLst/>
                          <a:latin typeface="Calibri"/>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dirty="0">
                          <a:solidFill>
                            <a:srgbClr val="000000"/>
                          </a:solidFill>
                          <a:effectLst/>
                          <a:latin typeface="Calibri"/>
                        </a:rPr>
                        <a:t>96.4%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a:t>
                      </a: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endPar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v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hMerge="1" vMerge="1">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algn="r" fontAlgn="b"/>
                      <a:r>
                        <a:rPr lang="en-US" sz="1400" b="0" i="0" u="none" strike="noStrike">
                          <a:solidFill>
                            <a:srgbClr val="000000"/>
                          </a:solidFill>
                          <a:effectLst/>
                          <a:latin typeface="Calibri"/>
                        </a:rPr>
                        <a:t>165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dirty="0">
                          <a:solidFill>
                            <a:srgbClr val="000000"/>
                          </a:solidFill>
                          <a:effectLst/>
                          <a:latin typeface="Calibri"/>
                        </a:rPr>
                        <a:t>95.2%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 - SAT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v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hMerge="1" vMerge="1">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algn="r" fontAlgn="b"/>
                      <a:r>
                        <a:rPr lang="en-US" sz="1400" b="0" i="0" u="none" strike="noStrike">
                          <a:solidFill>
                            <a:srgbClr val="000000"/>
                          </a:solidFill>
                          <a:effectLst/>
                          <a:latin typeface="Calibri"/>
                        </a:rPr>
                        <a:t>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a:solidFill>
                            <a:srgbClr val="000000"/>
                          </a:solidFill>
                          <a:effectLst/>
                          <a:latin typeface="Calibri"/>
                        </a:rPr>
                        <a:t>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dirty="0">
                          <a:solidFill>
                            <a:srgbClr val="000000"/>
                          </a:solidFill>
                          <a:effectLst/>
                          <a:latin typeface="Calibri"/>
                        </a:rPr>
                        <a:t>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dirty="0">
                          <a:solidFill>
                            <a:srgbClr val="000000"/>
                          </a:solidFill>
                          <a:effectLst/>
                          <a:latin typeface="Calibri"/>
                        </a:rPr>
                        <a:t>94.2%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dirty="0">
                          <a:solidFill>
                            <a:srgbClr val="000000"/>
                          </a:solidFill>
                          <a:effectLst/>
                          <a:latin typeface="Calibri"/>
                        </a:rPr>
                        <a:t>97.5%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dirty="0">
                          <a:solidFill>
                            <a:srgbClr val="000000"/>
                          </a:solidFill>
                          <a:effectLst/>
                          <a:latin typeface="Calibri"/>
                        </a:rPr>
                        <a:t>86.8%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595">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a:t>
                      </a: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endPar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nvSpPr>
        <p:spPr>
          <a:xfrm>
            <a:off x="533400" y="825043"/>
            <a:ext cx="2438400" cy="307777"/>
          </a:xfrm>
          <a:prstGeom prst="rect">
            <a:avLst/>
          </a:prstGeom>
          <a:noFill/>
        </p:spPr>
        <p:txBody>
          <a:bodyPr wrap="square" rtlCol="0">
            <a:spAutoFit/>
          </a:bodyPr>
          <a:lstStyle/>
          <a:p>
            <a:pPr lvl="0" algn="ctr">
              <a:spcBef>
                <a:spcPts val="0"/>
              </a:spcBef>
              <a:spcAft>
                <a:spcPts val="0"/>
              </a:spcAft>
            </a:pPr>
            <a:r>
              <a:rPr lang="en-US" sz="1400" b="1" dirty="0" smtClean="0">
                <a:solidFill>
                  <a:srgbClr val="FFC000"/>
                </a:solidFill>
                <a:latin typeface="Arial Black" pitchFamily="34" charset="0"/>
                <a:ea typeface="MS Mincho" charset="-128"/>
                <a:cs typeface="Times New Roman" pitchFamily="18" charset="0"/>
              </a:rPr>
              <a:t>July – December 2015</a:t>
            </a:r>
            <a:endParaRPr lang="en-US" sz="1400" b="1" dirty="0">
              <a:solidFill>
                <a:srgbClr val="FFC000"/>
              </a:solidFill>
              <a:latin typeface="Arial Black" pitchFamily="34" charset="0"/>
              <a:ea typeface="MS Mincho" charset="-128"/>
              <a:cs typeface="Times New Roman" pitchFamily="18" charset="0"/>
            </a:endParaRPr>
          </a:p>
        </p:txBody>
      </p:sp>
    </p:spTree>
    <p:extLst>
      <p:ext uri="{BB962C8B-B14F-4D97-AF65-F5344CB8AC3E}">
        <p14:creationId xmlns:p14="http://schemas.microsoft.com/office/powerpoint/2010/main" val="228054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5000">
              <a:schemeClr val="accent2">
                <a:lumMod val="50000"/>
              </a:schemeClr>
            </a:gs>
          </a:gsLst>
          <a:lin ang="5400000" scaled="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dirty="0" smtClean="0">
                <a:effectLst>
                  <a:glow rad="139700">
                    <a:schemeClr val="accent4">
                      <a:satMod val="175000"/>
                      <a:alpha val="40000"/>
                    </a:schemeClr>
                  </a:glow>
                  <a:outerShdw blurRad="38100" dist="38100" dir="2700000" algn="tl">
                    <a:srgbClr val="000000">
                      <a:alpha val="43137"/>
                    </a:srgbClr>
                  </a:outerShdw>
                </a:effectLst>
              </a:rPr>
              <a:t>Overview</a:t>
            </a:r>
          </a:p>
        </p:txBody>
      </p:sp>
      <p:sp>
        <p:nvSpPr>
          <p:cNvPr id="4099" name="Rectangle 3"/>
          <p:cNvSpPr>
            <a:spLocks noGrp="1" noChangeArrowheads="1"/>
          </p:cNvSpPr>
          <p:nvPr>
            <p:ph idx="1"/>
          </p:nvPr>
        </p:nvSpPr>
        <p:spPr/>
        <p:txBody>
          <a:bodyPr/>
          <a:lstStyle/>
          <a:p>
            <a:pPr eaLnBrk="1" hangingPunct="1">
              <a:buClr>
                <a:schemeClr val="bg1"/>
              </a:buClr>
              <a:buFont typeface="Wingdings" pitchFamily="2" charset="2"/>
              <a:buChar char="§"/>
            </a:pPr>
            <a:r>
              <a:rPr lang="en-US" sz="2000" dirty="0" smtClean="0">
                <a:effectLst>
                  <a:glow rad="101600">
                    <a:schemeClr val="accent4">
                      <a:satMod val="175000"/>
                      <a:alpha val="40000"/>
                    </a:schemeClr>
                  </a:glow>
                  <a:outerShdw blurRad="38100" dist="38100" dir="2700000" algn="tl">
                    <a:srgbClr val="000000">
                      <a:alpha val="43137"/>
                    </a:srgbClr>
                  </a:outerShdw>
                </a:effectLst>
              </a:rPr>
              <a:t>Overview of FANS Data Link Usage in US Oceanic </a:t>
            </a:r>
            <a:r>
              <a:rPr lang="en-US" sz="2000" dirty="0" err="1" smtClean="0">
                <a:effectLst>
                  <a:glow rad="101600">
                    <a:schemeClr val="accent4">
                      <a:satMod val="175000"/>
                      <a:alpha val="40000"/>
                    </a:schemeClr>
                  </a:glow>
                  <a:outerShdw blurRad="38100" dist="38100" dir="2700000" algn="tl">
                    <a:srgbClr val="000000">
                      <a:alpha val="43137"/>
                    </a:srgbClr>
                  </a:outerShdw>
                </a:effectLst>
              </a:rPr>
              <a:t>FIRs</a:t>
            </a:r>
            <a:endParaRPr lang="en-US" sz="2000" dirty="0" smtClean="0">
              <a:effectLst>
                <a:glow rad="101600">
                  <a:schemeClr val="accent4">
                    <a:satMod val="175000"/>
                    <a:alpha val="40000"/>
                  </a:schemeClr>
                </a:glow>
                <a:outerShdw blurRad="38100" dist="38100" dir="2700000" algn="tl">
                  <a:srgbClr val="000000">
                    <a:alpha val="43137"/>
                  </a:srgbClr>
                </a:outerShdw>
              </a:effectLst>
            </a:endParaRPr>
          </a:p>
          <a:p>
            <a:pPr eaLnBrk="1" hangingPunct="1">
              <a:buClr>
                <a:schemeClr val="bg1"/>
              </a:buClr>
              <a:buFont typeface="Wingdings" pitchFamily="2" charset="2"/>
              <a:buChar char="§"/>
            </a:pPr>
            <a:r>
              <a:rPr lang="en-US" sz="2000" dirty="0" smtClean="0">
                <a:effectLst>
                  <a:glow rad="101600">
                    <a:schemeClr val="accent4">
                      <a:satMod val="175000"/>
                      <a:alpha val="40000"/>
                    </a:schemeClr>
                  </a:glow>
                  <a:outerShdw blurRad="38100" dist="38100" dir="2700000" algn="tl">
                    <a:srgbClr val="000000">
                      <a:alpha val="43137"/>
                    </a:srgbClr>
                  </a:outerShdw>
                </a:effectLst>
              </a:rPr>
              <a:t>Summary of Reported Outages and Measured Availability</a:t>
            </a:r>
          </a:p>
          <a:p>
            <a:pPr eaLnBrk="1" hangingPunct="1">
              <a:buClr>
                <a:schemeClr val="bg1"/>
              </a:buClr>
              <a:buFont typeface="Wingdings" pitchFamily="2" charset="2"/>
              <a:buChar char="§"/>
            </a:pPr>
            <a:r>
              <a:rPr lang="en-US" sz="2000" dirty="0" err="1" smtClean="0">
                <a:effectLst>
                  <a:glow rad="101600">
                    <a:schemeClr val="accent4">
                      <a:satMod val="175000"/>
                      <a:alpha val="40000"/>
                    </a:schemeClr>
                  </a:glow>
                  <a:outerShdw blurRad="38100" dist="38100" dir="2700000" algn="tl">
                    <a:srgbClr val="000000">
                      <a:alpha val="43137"/>
                    </a:srgbClr>
                  </a:outerShdw>
                </a:effectLst>
              </a:rPr>
              <a:t>PBCS</a:t>
            </a:r>
            <a:r>
              <a:rPr lang="en-US" sz="2000" dirty="0" smtClean="0">
                <a:effectLst>
                  <a:glow rad="101600">
                    <a:schemeClr val="accent4">
                      <a:satMod val="175000"/>
                      <a:alpha val="40000"/>
                    </a:schemeClr>
                  </a:glow>
                  <a:outerShdw blurRad="38100" dist="38100" dir="2700000" algn="tl">
                    <a:srgbClr val="000000">
                      <a:alpha val="43137"/>
                    </a:srgbClr>
                  </a:outerShdw>
                </a:effectLst>
              </a:rPr>
              <a:t> Performance Criteria</a:t>
            </a:r>
          </a:p>
          <a:p>
            <a:pPr eaLnBrk="1" hangingPunct="1">
              <a:buClr>
                <a:schemeClr val="bg1"/>
              </a:buClr>
              <a:buFont typeface="Wingdings" pitchFamily="2" charset="2"/>
              <a:buChar char="§"/>
            </a:pPr>
            <a:r>
              <a:rPr lang="en-US" sz="2000" dirty="0" smtClean="0">
                <a:effectLst>
                  <a:glow rad="101600">
                    <a:schemeClr val="accent4">
                      <a:satMod val="175000"/>
                      <a:alpha val="40000"/>
                    </a:schemeClr>
                  </a:glow>
                  <a:outerShdw blurRad="38100" dist="38100" dir="2700000" algn="tl">
                    <a:srgbClr val="000000">
                      <a:alpha val="43137"/>
                    </a:srgbClr>
                  </a:outerShdw>
                </a:effectLst>
              </a:rPr>
              <a:t>How to Read </a:t>
            </a:r>
            <a:r>
              <a:rPr lang="en-US" sz="2000" dirty="0" err="1" smtClean="0">
                <a:effectLst>
                  <a:glow rad="101600">
                    <a:schemeClr val="accent4">
                      <a:satMod val="175000"/>
                      <a:alpha val="40000"/>
                    </a:schemeClr>
                  </a:glow>
                  <a:outerShdw blurRad="38100" dist="38100" dir="2700000" algn="tl">
                    <a:srgbClr val="000000">
                      <a:alpha val="43137"/>
                    </a:srgbClr>
                  </a:outerShdw>
                </a:effectLst>
              </a:rPr>
              <a:t>PBCS</a:t>
            </a:r>
            <a:r>
              <a:rPr lang="en-US" sz="2000" dirty="0" smtClean="0">
                <a:effectLst>
                  <a:glow rad="101600">
                    <a:schemeClr val="accent4">
                      <a:satMod val="175000"/>
                      <a:alpha val="40000"/>
                    </a:schemeClr>
                  </a:glow>
                  <a:outerShdw blurRad="38100" dist="38100" dir="2700000" algn="tl">
                    <a:srgbClr val="000000">
                      <a:alpha val="43137"/>
                    </a:srgbClr>
                  </a:outerShdw>
                </a:effectLst>
              </a:rPr>
              <a:t> Monitoring Charts</a:t>
            </a:r>
          </a:p>
          <a:p>
            <a:pPr eaLnBrk="1" hangingPunct="1">
              <a:buClr>
                <a:schemeClr val="bg1"/>
              </a:buClr>
              <a:buFont typeface="Wingdings" pitchFamily="2" charset="2"/>
              <a:buChar char="§"/>
            </a:pPr>
            <a:r>
              <a:rPr lang="en-US" sz="2000" dirty="0" smtClean="0">
                <a:effectLst>
                  <a:glow rad="101600">
                    <a:schemeClr val="accent4">
                      <a:satMod val="175000"/>
                      <a:alpha val="40000"/>
                    </a:schemeClr>
                  </a:glow>
                  <a:outerShdw blurRad="38100" dist="38100" dir="2700000" algn="tl">
                    <a:srgbClr val="000000">
                      <a:alpha val="43137"/>
                    </a:srgbClr>
                  </a:outerShdw>
                </a:effectLst>
              </a:rPr>
              <a:t>Aggregate FANS Data Link Performance</a:t>
            </a:r>
          </a:p>
          <a:p>
            <a:pPr eaLnBrk="1" hangingPunct="1">
              <a:buClr>
                <a:schemeClr val="bg1"/>
              </a:buClr>
              <a:buFont typeface="Wingdings" pitchFamily="2" charset="2"/>
              <a:buChar char="§"/>
            </a:pPr>
            <a:r>
              <a:rPr lang="en-US" sz="2000" dirty="0" smtClean="0">
                <a:effectLst>
                  <a:glow rad="101600">
                    <a:schemeClr val="accent4">
                      <a:satMod val="175000"/>
                      <a:alpha val="40000"/>
                    </a:schemeClr>
                  </a:glow>
                  <a:outerShdw blurRad="38100" dist="38100" dir="2700000" algn="tl">
                    <a:srgbClr val="000000">
                      <a:alpha val="43137"/>
                    </a:srgbClr>
                  </a:outerShdw>
                </a:effectLst>
              </a:rPr>
              <a:t>ASP for </a:t>
            </a:r>
            <a:r>
              <a:rPr lang="en-US" sz="2000" dirty="0" err="1" smtClean="0">
                <a:effectLst>
                  <a:glow rad="101600">
                    <a:schemeClr val="accent4">
                      <a:satMod val="175000"/>
                      <a:alpha val="40000"/>
                    </a:schemeClr>
                  </a:glow>
                  <a:outerShdw blurRad="38100" dist="38100" dir="2700000" algn="tl">
                    <a:srgbClr val="000000">
                      <a:alpha val="43137"/>
                    </a:srgbClr>
                  </a:outerShdw>
                </a:effectLst>
              </a:rPr>
              <a:t>SATCOM</a:t>
            </a:r>
            <a:r>
              <a:rPr lang="en-US" sz="2000" dirty="0" smtClean="0">
                <a:effectLst>
                  <a:glow rad="101600">
                    <a:schemeClr val="accent4">
                      <a:satMod val="175000"/>
                      <a:alpha val="40000"/>
                    </a:schemeClr>
                  </a:glow>
                  <a:outerShdw blurRad="38100" dist="38100" dir="2700000" algn="tl">
                    <a:srgbClr val="000000">
                      <a:alpha val="43137"/>
                    </a:srgbClr>
                  </a:outerShdw>
                </a:effectLst>
              </a:rPr>
              <a:t> Station Identifiers  by FIR</a:t>
            </a:r>
          </a:p>
          <a:p>
            <a:pPr eaLnBrk="1" hangingPunct="1">
              <a:buClr>
                <a:schemeClr val="bg1"/>
              </a:buClr>
              <a:buFont typeface="Wingdings" pitchFamily="2" charset="2"/>
              <a:buChar char="§"/>
            </a:pPr>
            <a:r>
              <a:rPr lang="en-US" sz="2000" dirty="0" smtClean="0">
                <a:effectLst>
                  <a:glow rad="101600">
                    <a:schemeClr val="accent4">
                      <a:satMod val="175000"/>
                      <a:alpha val="40000"/>
                    </a:schemeClr>
                  </a:glow>
                  <a:outerShdw blurRad="38100" dist="38100" dir="2700000" algn="tl">
                    <a:srgbClr val="000000">
                      <a:alpha val="43137"/>
                    </a:srgbClr>
                  </a:outerShdw>
                </a:effectLst>
              </a:rPr>
              <a:t>Aggregate FANS Data Link Performance by Operator </a:t>
            </a:r>
          </a:p>
          <a:p>
            <a:pPr eaLnBrk="1" hangingPunct="1">
              <a:buClr>
                <a:schemeClr val="bg1"/>
              </a:buClr>
              <a:buFont typeface="Wingdings" pitchFamily="2" charset="2"/>
              <a:buChar char="§"/>
            </a:pPr>
            <a:r>
              <a:rPr lang="en-US" sz="2000" dirty="0" smtClean="0">
                <a:effectLst>
                  <a:glow rad="101600">
                    <a:schemeClr val="accent4">
                      <a:satMod val="175000"/>
                      <a:alpha val="40000"/>
                    </a:schemeClr>
                  </a:glow>
                  <a:outerShdw blurRad="38100" dist="38100" dir="2700000" algn="tl">
                    <a:srgbClr val="000000">
                      <a:alpha val="43137"/>
                    </a:srgbClr>
                  </a:outerShdw>
                </a:effectLst>
              </a:rPr>
              <a:t>Aggregate FANS Data </a:t>
            </a:r>
            <a:r>
              <a:rPr lang="en-US" sz="2000" dirty="0">
                <a:effectLst>
                  <a:glow rad="101600">
                    <a:schemeClr val="accent4">
                      <a:satMod val="175000"/>
                      <a:alpha val="40000"/>
                    </a:schemeClr>
                  </a:glow>
                  <a:outerShdw blurRad="38100" dist="38100" dir="2700000" algn="tl">
                    <a:srgbClr val="000000">
                      <a:alpha val="43137"/>
                    </a:srgbClr>
                  </a:outerShdw>
                </a:effectLst>
              </a:rPr>
              <a:t>Link Performance </a:t>
            </a:r>
            <a:r>
              <a:rPr lang="en-US" sz="2000" dirty="0" smtClean="0">
                <a:effectLst>
                  <a:glow rad="101600">
                    <a:schemeClr val="accent4">
                      <a:satMod val="175000"/>
                      <a:alpha val="40000"/>
                    </a:schemeClr>
                  </a:glow>
                  <a:outerShdw blurRad="38100" dist="38100" dir="2700000" algn="tl">
                    <a:srgbClr val="000000">
                      <a:alpha val="43137"/>
                    </a:srgbClr>
                  </a:outerShdw>
                </a:effectLst>
              </a:rPr>
              <a:t>for Business Jet Aircraft Types</a:t>
            </a:r>
          </a:p>
          <a:p>
            <a:pPr marL="0" indent="0" eaLnBrk="1" hangingPunct="1">
              <a:buClr>
                <a:schemeClr val="bg1"/>
              </a:buClr>
              <a:buNone/>
            </a:pPr>
            <a:endParaRPr lang="en-US" sz="2000" dirty="0" smtClean="0">
              <a:effectLst>
                <a:glow rad="101600">
                  <a:schemeClr val="accent4">
                    <a:satMod val="175000"/>
                    <a:alpha val="40000"/>
                  </a:schemeClr>
                </a:glow>
                <a:outerShdw blurRad="38100" dist="38100" dir="2700000" algn="tl">
                  <a:srgbClr val="000000">
                    <a:alpha val="43137"/>
                  </a:srgbClr>
                </a:outerShdw>
              </a:effectLst>
            </a:endParaRPr>
          </a:p>
        </p:txBody>
      </p:sp>
      <p:sp>
        <p:nvSpPr>
          <p:cNvPr id="2" name="Slide Number Placeholder 1"/>
          <p:cNvSpPr>
            <a:spLocks noGrp="1"/>
          </p:cNvSpPr>
          <p:nvPr>
            <p:ph type="sldNum" sz="quarter" idx="10"/>
          </p:nvPr>
        </p:nvSpPr>
        <p:spPr/>
        <p:txBody>
          <a:bodyPr/>
          <a:lstStyle/>
          <a:p>
            <a:pPr>
              <a:defRPr/>
            </a:pPr>
            <a:fld id="{D87C4F42-A747-4BC3-A71F-70B05ED5BB4B}" type="slidenum">
              <a:rPr lang="en-US" smtClean="0"/>
              <a:pPr>
                <a:defRPr/>
              </a:pPr>
              <a:t>2</a:t>
            </a:fld>
            <a:endParaRPr lang="en-US"/>
          </a:p>
        </p:txBody>
      </p:sp>
    </p:spTree>
    <p:extLst>
      <p:ext uri="{BB962C8B-B14F-4D97-AF65-F5344CB8AC3E}">
        <p14:creationId xmlns:p14="http://schemas.microsoft.com/office/powerpoint/2010/main" val="2618472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Performance by Media Type</a:t>
            </a:r>
            <a:endParaRPr lang="en-US" dirty="0"/>
          </a:p>
        </p:txBody>
      </p:sp>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20</a:t>
            </a:fld>
            <a:endParaRPr lang="en-US"/>
          </a:p>
        </p:txBody>
      </p:sp>
      <p:sp>
        <p:nvSpPr>
          <p:cNvPr id="10" name="TextBox 9"/>
          <p:cNvSpPr txBox="1"/>
          <p:nvPr/>
        </p:nvSpPr>
        <p:spPr>
          <a:xfrm>
            <a:off x="5410200" y="697468"/>
            <a:ext cx="3505200" cy="369332"/>
          </a:xfrm>
          <a:prstGeom prst="rect">
            <a:avLst/>
          </a:prstGeom>
          <a:noFill/>
        </p:spPr>
        <p:txBody>
          <a:bodyPr wrap="square" rtlCol="0">
            <a:spAutoFit/>
          </a:bodyPr>
          <a:lstStyle/>
          <a:p>
            <a:r>
              <a:rPr lang="en-US" dirty="0" smtClean="0">
                <a:solidFill>
                  <a:srgbClr val="92D050"/>
                </a:solidFill>
                <a:latin typeface="Arial Black" pitchFamily="34" charset="0"/>
              </a:rPr>
              <a:t>Anchorage</a:t>
            </a:r>
            <a:endParaRPr lang="en-US" dirty="0">
              <a:solidFill>
                <a:srgbClr val="92D050"/>
              </a:solidFill>
              <a:latin typeface="Arial Black" pitchFamily="34" charset="0"/>
            </a:endParaRPr>
          </a:p>
        </p:txBody>
      </p:sp>
      <p:cxnSp>
        <p:nvCxnSpPr>
          <p:cNvPr id="12" name="Straight Connector 11"/>
          <p:cNvCxnSpPr/>
          <p:nvPr/>
        </p:nvCxnSpPr>
        <p:spPr>
          <a:xfrm>
            <a:off x="5410200" y="521732"/>
            <a:ext cx="0" cy="45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xplosion 1 5"/>
          <p:cNvSpPr/>
          <p:nvPr/>
        </p:nvSpPr>
        <p:spPr>
          <a:xfrm>
            <a:off x="7178722" y="125968"/>
            <a:ext cx="1905000" cy="1143000"/>
          </a:xfrm>
          <a:prstGeom prst="irregularSeal1">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85000"/>
                    <a:lumOff val="15000"/>
                  </a:schemeClr>
                </a:solidFill>
                <a:latin typeface="Calibri" pitchFamily="34" charset="0"/>
                <a:cs typeface="Calibri" pitchFamily="34" charset="0"/>
              </a:rPr>
              <a:t>34,497</a:t>
            </a:r>
          </a:p>
          <a:p>
            <a:pPr algn="ctr"/>
            <a:r>
              <a:rPr lang="en-US" sz="1600" b="1" dirty="0" smtClean="0">
                <a:solidFill>
                  <a:schemeClr val="tx1">
                    <a:lumMod val="85000"/>
                    <a:lumOff val="15000"/>
                  </a:schemeClr>
                </a:solidFill>
                <a:latin typeface="Calibri" pitchFamily="34" charset="0"/>
                <a:cs typeface="Calibri" pitchFamily="34" charset="0"/>
              </a:rPr>
              <a:t>flights</a:t>
            </a:r>
            <a:endParaRPr lang="en-US" sz="1600" b="1" dirty="0">
              <a:solidFill>
                <a:schemeClr val="tx1">
                  <a:lumMod val="85000"/>
                  <a:lumOff val="15000"/>
                </a:schemeClr>
              </a:solidFill>
              <a:latin typeface="Calibri" pitchFamily="34" charset="0"/>
              <a:cs typeface="Calibri" pitchFamily="34" charset="0"/>
            </a:endParaRPr>
          </a:p>
        </p:txBody>
      </p:sp>
      <p:graphicFrame>
        <p:nvGraphicFramePr>
          <p:cNvPr id="11" name="Content Placeholder 2"/>
          <p:cNvGraphicFramePr>
            <a:graphicFrameLocks noGrp="1"/>
          </p:cNvGraphicFramePr>
          <p:nvPr>
            <p:ph idx="1"/>
            <p:extLst>
              <p:ext uri="{D42A27DB-BD31-4B8C-83A1-F6EECF244321}">
                <p14:modId xmlns:p14="http://schemas.microsoft.com/office/powerpoint/2010/main" val="4124080873"/>
              </p:ext>
            </p:extLst>
          </p:nvPr>
        </p:nvGraphicFramePr>
        <p:xfrm>
          <a:off x="214952" y="1219200"/>
          <a:ext cx="8732291" cy="4769096"/>
        </p:xfrm>
        <a:graphic>
          <a:graphicData uri="http://schemas.openxmlformats.org/drawingml/2006/table">
            <a:tbl>
              <a:tblPr>
                <a:effectLst/>
              </a:tblPr>
              <a:tblGrid>
                <a:gridCol w="857636"/>
                <a:gridCol w="1325438"/>
                <a:gridCol w="768118"/>
                <a:gridCol w="872456"/>
                <a:gridCol w="1268564"/>
                <a:gridCol w="727691"/>
                <a:gridCol w="727691"/>
                <a:gridCol w="727691"/>
                <a:gridCol w="729315"/>
                <a:gridCol w="727691"/>
              </a:tblGrid>
              <a:tr h="227891">
                <a:tc rowSpan="2">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Media Type</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gridSpan="3">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ADS-C</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tx1">
                              <a:lumMod val="85000"/>
                              <a:lumOff val="15000"/>
                            </a:schemeClr>
                          </a:solidFill>
                          <a:effectLst/>
                          <a:latin typeface="Arial Bold"/>
                          <a:ea typeface="MS Mincho" charset="-128"/>
                          <a:cs typeface="Times New Roman Bold" charset="0"/>
                        </a:rPr>
                        <a:t>CPDLC</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697E9F"/>
                        </a:gs>
                        <a:gs pos="100000">
                          <a:srgbClr val="CCECFF"/>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0784">
                <a:tc vMerge="1">
                  <a:txBody>
                    <a:bodyPr/>
                    <a:lstStyle/>
                    <a:p>
                      <a:endParaRPr lang="en-US"/>
                    </a:p>
                  </a:txBody>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Count of ADS-C Downlink Messages</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ADS-C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ADS-C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Count of CPDLC Transactions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ACTP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ACTP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ACP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ACP 99.9%</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1" i="0" u="none" strike="noStrike" cap="none" normalizeH="0" baseline="0" dirty="0" smtClean="0">
                          <a:ln>
                            <a:noFill/>
                          </a:ln>
                          <a:solidFill>
                            <a:schemeClr val="bg1"/>
                          </a:solidFill>
                          <a:effectLst/>
                          <a:latin typeface="Arial Bold"/>
                          <a:ea typeface="MS Mincho" charset="-128"/>
                          <a:cs typeface="Times New Roman Bold" charset="0"/>
                        </a:rPr>
                        <a:t>PORT 95%</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7E9F"/>
                    </a:solidFill>
                  </a:tcPr>
                </a:tc>
              </a:tr>
              <a:tr h="249685">
                <a:tc gridSpan="2">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MS Mincho" charset="-128"/>
                          <a:cs typeface="Calibri" pitchFamily="34" charset="0"/>
                        </a:rPr>
                        <a:t> Performance Criteria</a:t>
                      </a:r>
                    </a:p>
                  </a:txBody>
                  <a:tcPr marL="37931" marR="3793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ctr" fontAlgn="b"/>
                      <a:r>
                        <a:rPr lang="en-US" sz="1600" b="1" i="0" u="none" strike="noStrike" dirty="0" smtClean="0">
                          <a:solidFill>
                            <a:srgbClr val="000000"/>
                          </a:solidFill>
                          <a:effectLst/>
                          <a:latin typeface="Calibri"/>
                        </a:rPr>
                        <a:t>RSP 180</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5">
                  <a:txBody>
                    <a:bodyPr/>
                    <a:lstStyle/>
                    <a:p>
                      <a:pPr algn="ctr" fontAlgn="b"/>
                      <a:r>
                        <a:rPr lang="en-US" sz="1600" b="1" i="0" u="none" strike="noStrike" dirty="0" smtClean="0">
                          <a:solidFill>
                            <a:srgbClr val="000000"/>
                          </a:solidFill>
                          <a:effectLst/>
                          <a:latin typeface="Calibri"/>
                        </a:rPr>
                        <a:t>RCP</a:t>
                      </a:r>
                      <a:r>
                        <a:rPr lang="en-US" sz="1600" b="1" i="0" u="none" strike="noStrike" baseline="0" dirty="0" smtClean="0">
                          <a:solidFill>
                            <a:srgbClr val="000000"/>
                          </a:solidFill>
                          <a:effectLst/>
                          <a:latin typeface="Calibri"/>
                        </a:rPr>
                        <a:t> 240</a:t>
                      </a:r>
                      <a:endParaRPr lang="en-US" sz="16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Aggregate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1,226,721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23,817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828,453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16,045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390,810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7,268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HF</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7,418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63.4%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dirty="0">
                          <a:solidFill>
                            <a:srgbClr val="000000"/>
                          </a:solidFill>
                          <a:effectLst/>
                          <a:latin typeface="Calibri"/>
                        </a:rPr>
                        <a:t>77.5%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SAT-VHF</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6" gridSpan="3">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tcPr>
                </a:tc>
                <a:tc rowSpan="6" h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rowSpan="6" hMerge="1">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algn="r" fontAlgn="b"/>
                      <a:r>
                        <a:rPr lang="en-US" sz="1400" b="0" i="0" u="none" strike="noStrike">
                          <a:solidFill>
                            <a:srgbClr val="000000"/>
                          </a:solidFill>
                          <a:effectLst/>
                          <a:latin typeface="Calibri"/>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a:solidFill>
                            <a:srgbClr val="000000"/>
                          </a:solidFill>
                          <a:effectLst/>
                          <a:latin typeface="Calibri"/>
                        </a:rPr>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algn="r" fontAlgn="b"/>
                      <a:r>
                        <a:rPr lang="en-US" sz="1400" b="0" i="0" u="none" strike="noStrike">
                          <a:solidFill>
                            <a:srgbClr val="000000"/>
                          </a:solidFill>
                          <a:effectLst/>
                          <a:latin typeface="Calibri"/>
                        </a:rPr>
                        <a:t>99.2%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algn="r" fontAlgn="b"/>
                      <a:r>
                        <a:rPr lang="en-US" sz="1400" b="0" i="0" u="none" strike="noStrike">
                          <a:solidFill>
                            <a:srgbClr val="000000"/>
                          </a:solidFill>
                          <a:effectLst/>
                          <a:latin typeface="Calibri"/>
                        </a:rPr>
                        <a:t>90.4%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VHF-SAT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a:solidFill>
                            <a:srgbClr val="000000"/>
                          </a:solidFill>
                          <a:effectLst/>
                          <a:latin typeface="Calibri"/>
                        </a:rPr>
                        <a:t>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a:solidFill>
                            <a:srgbClr val="000000"/>
                          </a:solidFill>
                          <a:effectLst/>
                          <a:latin typeface="Calibri"/>
                        </a:rPr>
                        <a:t>92.5%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dirty="0">
                          <a:solidFill>
                            <a:srgbClr val="000000"/>
                          </a:solidFill>
                          <a:effectLst/>
                          <a:latin typeface="Calibri"/>
                        </a:rPr>
                        <a:t>93.1%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algn="r" fontAlgn="b"/>
                      <a:r>
                        <a:rPr lang="en-US" sz="1400" b="0" i="0" u="none" strike="noStrike">
                          <a:solidFill>
                            <a:srgbClr val="000000"/>
                          </a:solidFill>
                          <a:effectLst/>
                          <a:latin typeface="Calibri"/>
                        </a:rPr>
                        <a:t>95.0%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a:t>
                      </a: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endPar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a:solidFill>
                            <a:srgbClr val="000000"/>
                          </a:solidFill>
                          <a:effectLst/>
                          <a:latin typeface="Calibri"/>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-SAT</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a:solidFill>
                            <a:srgbClr val="000000"/>
                          </a:solidFill>
                          <a:effectLst/>
                          <a:latin typeface="Calibri"/>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a:t>
                      </a: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endPar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1400" b="0" i="0" u="none" strike="noStrike">
                          <a:solidFill>
                            <a:srgbClr val="000000"/>
                          </a:solidFill>
                          <a:effectLst/>
                          <a:latin typeface="Calibri"/>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776">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ea typeface="MS Mincho" charset="-128"/>
                          <a:cs typeface="Calibri" pitchFamily="34" charset="0"/>
                        </a:rPr>
                        <a:t>HF</a:t>
                      </a:r>
                      <a:r>
                        <a:rPr kumimoji="0" lang="en-US" sz="1400" b="0" i="0" u="none" strike="noStrike" cap="none" normalizeH="0" baseline="0" dirty="0" smtClean="0">
                          <a:ln>
                            <a:noFill/>
                          </a:ln>
                          <a:solidFill>
                            <a:schemeClr val="tx1"/>
                          </a:solidFill>
                          <a:effectLst/>
                          <a:latin typeface="Calibri" pitchFamily="34" charset="0"/>
                          <a:ea typeface="MS Mincho" charset="-128"/>
                          <a:cs typeface="Calibri" pitchFamily="34" charset="0"/>
                        </a:rPr>
                        <a:t>-VHF</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vMerge="1">
                  <a:txBody>
                    <a:bodyPr/>
                    <a:lstStyle/>
                    <a:p>
                      <a:pPr algn="r" fontAlgn="b"/>
                      <a:endParaRPr lang="en-US" sz="1400" b="0" i="0" u="none" strike="noStrike">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hMerge="1" vMerge="1">
                  <a:txBody>
                    <a:bodyPr/>
                    <a:lstStyle/>
                    <a:p>
                      <a:pPr algn="r" fontAlgn="b"/>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algn="r" fontAlgn="b"/>
                      <a:r>
                        <a:rPr lang="en-US" sz="1400" b="0" i="0" u="none" strike="noStrike" dirty="0">
                          <a:solidFill>
                            <a:srgbClr val="000000"/>
                          </a:solidFill>
                          <a:effectLst/>
                          <a:latin typeface="Calibri"/>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nvSpPr>
        <p:spPr>
          <a:xfrm>
            <a:off x="533400" y="825043"/>
            <a:ext cx="2438400" cy="307777"/>
          </a:xfrm>
          <a:prstGeom prst="rect">
            <a:avLst/>
          </a:prstGeom>
          <a:noFill/>
        </p:spPr>
        <p:txBody>
          <a:bodyPr wrap="square" rtlCol="0">
            <a:spAutoFit/>
          </a:bodyPr>
          <a:lstStyle/>
          <a:p>
            <a:pPr lvl="0" algn="ctr">
              <a:spcBef>
                <a:spcPts val="0"/>
              </a:spcBef>
              <a:spcAft>
                <a:spcPts val="0"/>
              </a:spcAft>
            </a:pPr>
            <a:r>
              <a:rPr lang="en-US" sz="1400" b="1" dirty="0" smtClean="0">
                <a:solidFill>
                  <a:srgbClr val="92D050"/>
                </a:solidFill>
                <a:latin typeface="Arial Black" pitchFamily="34" charset="0"/>
                <a:ea typeface="MS Mincho" charset="-128"/>
                <a:cs typeface="Times New Roman" pitchFamily="18" charset="0"/>
              </a:rPr>
              <a:t>July – December 2015</a:t>
            </a:r>
            <a:endParaRPr lang="en-US" sz="1400" b="1" dirty="0">
              <a:solidFill>
                <a:srgbClr val="92D050"/>
              </a:solidFill>
              <a:latin typeface="Arial Black" pitchFamily="34" charset="0"/>
              <a:ea typeface="MS Mincho" charset="-128"/>
              <a:cs typeface="Times New Roman" pitchFamily="18" charset="0"/>
            </a:endParaRPr>
          </a:p>
        </p:txBody>
      </p:sp>
    </p:spTree>
    <p:extLst>
      <p:ext uri="{BB962C8B-B14F-4D97-AF65-F5344CB8AC3E}">
        <p14:creationId xmlns:p14="http://schemas.microsoft.com/office/powerpoint/2010/main" val="1323032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ANNUAL AGGREGATE fir performance</a:t>
            </a:r>
            <a:endParaRPr lang="en-US" sz="2800" dirty="0"/>
          </a:p>
        </p:txBody>
      </p:sp>
      <p:sp>
        <p:nvSpPr>
          <p:cNvPr id="3" name="Text Placeholder 2"/>
          <p:cNvSpPr>
            <a:spLocks noGrp="1"/>
          </p:cNvSpPr>
          <p:nvPr>
            <p:ph type="body" idx="1"/>
          </p:nvPr>
        </p:nvSpPr>
        <p:spPr/>
        <p:txBody>
          <a:bodyPr/>
          <a:lstStyle/>
          <a:p>
            <a:r>
              <a:rPr lang="en-US" sz="3200" b="1" dirty="0" smtClean="0">
                <a:solidFill>
                  <a:srgbClr val="92D050"/>
                </a:solidFill>
              </a:rPr>
              <a:t>2010 - 2015</a:t>
            </a:r>
            <a:endParaRPr lang="en-US" sz="3200" b="1" dirty="0">
              <a:solidFill>
                <a:srgbClr val="92D050"/>
              </a:solidFill>
            </a:endParaRPr>
          </a:p>
        </p:txBody>
      </p:sp>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21</a:t>
            </a:fld>
            <a:endParaRPr lang="en-US"/>
          </a:p>
        </p:txBody>
      </p:sp>
    </p:spTree>
    <p:extLst>
      <p:ext uri="{BB962C8B-B14F-4D97-AF65-F5344CB8AC3E}">
        <p14:creationId xmlns:p14="http://schemas.microsoft.com/office/powerpoint/2010/main" val="3668039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22</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6823"/>
            <a:ext cx="8582025"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070" y="1752600"/>
            <a:ext cx="67090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302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23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82025"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104" y="1997032"/>
            <a:ext cx="6574896"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799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24</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4948"/>
            <a:ext cx="8582025"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050" y="1828800"/>
            <a:ext cx="67090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42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25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82025"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933" y="1905000"/>
            <a:ext cx="67090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555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26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 y="0"/>
            <a:ext cx="8582025"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830" y="1828800"/>
            <a:ext cx="669817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37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27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82025"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925" y="1828800"/>
            <a:ext cx="67090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610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52904" y="459896"/>
            <a:ext cx="7696200" cy="3477653"/>
            <a:chOff x="713098" y="408547"/>
            <a:chExt cx="7696200" cy="4038345"/>
          </a:xfrm>
        </p:grpSpPr>
        <p:sp>
          <p:nvSpPr>
            <p:cNvPr id="7" name="Rounded Rectangle 6"/>
            <p:cNvSpPr>
              <a:spLocks noChangeArrowheads="1"/>
            </p:cNvSpPr>
            <p:nvPr/>
          </p:nvSpPr>
          <p:spPr bwMode="auto">
            <a:xfrm rot="16200000" flipH="1">
              <a:off x="2542025" y="-1420380"/>
              <a:ext cx="4038345" cy="7696200"/>
            </a:xfrm>
            <a:prstGeom prst="roundRect">
              <a:avLst>
                <a:gd name="adj" fmla="val 7870"/>
              </a:avLst>
            </a:prstGeom>
            <a:solidFill>
              <a:srgbClr val="FFFFFF"/>
            </a:solidFill>
            <a:ln w="6350">
              <a:solidFill>
                <a:srgbClr val="D9D9D9"/>
              </a:solidFill>
              <a:round/>
              <a:headEnd/>
              <a:tailEnd/>
            </a:ln>
            <a:effectLst>
              <a:glow rad="228600">
                <a:schemeClr val="accent4">
                  <a:satMod val="175000"/>
                  <a:alpha val="40000"/>
                </a:schemeClr>
              </a:glow>
              <a:outerShdw blurRad="127000" dist="101600" dir="10800000" algn="r" rotWithShape="0">
                <a:prstClr val="black">
                  <a:alpha val="35000"/>
                </a:prstClr>
              </a:outerShdw>
            </a:effectLst>
          </p:spPr>
          <p:txBody>
            <a:bodyPr anchor="ctr"/>
            <a:lstStyle/>
            <a:p>
              <a:pPr algn="ctr" defTabSz="914400">
                <a:defRPr/>
              </a:pPr>
              <a:endParaRPr lang="nb-NO">
                <a:solidFill>
                  <a:srgbClr val="FFFFFF"/>
                </a:solidFill>
                <a:latin typeface="Calibri" pitchFamily="-109" charset="0"/>
                <a:ea typeface="ＭＳ Ｐゴシック" pitchFamily="-109" charset="-128"/>
                <a:cs typeface="ＭＳ Ｐゴシック" charset="0"/>
              </a:endParaRPr>
            </a:p>
          </p:txBody>
        </p:sp>
        <p:sp>
          <p:nvSpPr>
            <p:cNvPr id="8" name="Tekstboks 72"/>
            <p:cNvSpPr txBox="1">
              <a:spLocks noChangeArrowheads="1"/>
            </p:cNvSpPr>
            <p:nvPr/>
          </p:nvSpPr>
          <p:spPr bwMode="auto">
            <a:xfrm>
              <a:off x="1664374" y="1224408"/>
              <a:ext cx="6343352" cy="309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marL="285750" indent="-285750" algn="just" defTabSz="914400">
                <a:spcAft>
                  <a:spcPts val="600"/>
                </a:spcAft>
                <a:buFont typeface="Arial" pitchFamily="34" charset="0"/>
                <a:buChar char="•"/>
              </a:pPr>
              <a:r>
                <a:rPr lang="en-US" dirty="0">
                  <a:solidFill>
                    <a:schemeClr val="tx1">
                      <a:lumMod val="65000"/>
                      <a:lumOff val="35000"/>
                    </a:schemeClr>
                  </a:solidFill>
                  <a:latin typeface="Gill Sans MT" pitchFamily="34" charset="0"/>
                </a:rPr>
                <a:t>Analysis </a:t>
              </a:r>
              <a:r>
                <a:rPr lang="en-US" dirty="0" smtClean="0">
                  <a:solidFill>
                    <a:schemeClr val="tx1">
                      <a:lumMod val="65000"/>
                      <a:lumOff val="35000"/>
                    </a:schemeClr>
                  </a:solidFill>
                  <a:latin typeface="Gill Sans MT" pitchFamily="34" charset="0"/>
                </a:rPr>
                <a:t>period:  June and December 2015</a:t>
              </a:r>
            </a:p>
            <a:p>
              <a:pPr marL="285750" indent="-285750" algn="just">
                <a:spcAft>
                  <a:spcPts val="600"/>
                </a:spcAft>
                <a:buFont typeface="Arial" pitchFamily="34" charset="0"/>
                <a:buChar char="•"/>
              </a:pPr>
              <a:r>
                <a:rPr lang="en-US" dirty="0">
                  <a:solidFill>
                    <a:schemeClr val="tx1">
                      <a:lumMod val="65000"/>
                      <a:lumOff val="35000"/>
                    </a:schemeClr>
                  </a:solidFill>
                  <a:latin typeface="Gill Sans MT" pitchFamily="34" charset="0"/>
                </a:rPr>
                <a:t>Analysis </a:t>
              </a:r>
              <a:r>
                <a:rPr lang="en-US" dirty="0" smtClean="0">
                  <a:solidFill>
                    <a:schemeClr val="tx1">
                      <a:lumMod val="65000"/>
                      <a:lumOff val="35000"/>
                    </a:schemeClr>
                  </a:solidFill>
                  <a:latin typeface="Gill Sans MT" pitchFamily="34" charset="0"/>
                </a:rPr>
                <a:t>by </a:t>
              </a:r>
              <a:r>
                <a:rPr lang="en-US" dirty="0">
                  <a:solidFill>
                    <a:schemeClr val="tx1">
                      <a:lumMod val="65000"/>
                      <a:lumOff val="35000"/>
                    </a:schemeClr>
                  </a:solidFill>
                  <a:latin typeface="Gill Sans MT" pitchFamily="34" charset="0"/>
                </a:rPr>
                <a:t>FIR: Oakland, Anchorage, New York</a:t>
              </a:r>
            </a:p>
            <a:p>
              <a:pPr marL="285750" indent="-285750" algn="just" defTabSz="914400">
                <a:spcAft>
                  <a:spcPts val="600"/>
                </a:spcAft>
                <a:buFont typeface="Arial" pitchFamily="34" charset="0"/>
                <a:buChar char="•"/>
              </a:pPr>
              <a:r>
                <a:rPr lang="en-US" dirty="0" smtClean="0">
                  <a:solidFill>
                    <a:schemeClr val="tx1">
                      <a:lumMod val="65000"/>
                      <a:lumOff val="35000"/>
                    </a:schemeClr>
                  </a:solidFill>
                  <a:latin typeface="Gill Sans MT" pitchFamily="34" charset="0"/>
                </a:rPr>
                <a:t>ASP </a:t>
              </a:r>
              <a:r>
                <a:rPr lang="en-US" dirty="0" smtClean="0">
                  <a:solidFill>
                    <a:schemeClr val="tx1">
                      <a:lumMod val="65000"/>
                      <a:lumOff val="35000"/>
                    </a:schemeClr>
                  </a:solidFill>
                  <a:latin typeface="Arial"/>
                  <a:cs typeface="Arial"/>
                </a:rPr>
                <a:t>→ </a:t>
              </a:r>
              <a:r>
                <a:rPr lang="en-US" dirty="0" smtClean="0">
                  <a:solidFill>
                    <a:schemeClr val="tx1">
                      <a:lumMod val="65000"/>
                      <a:lumOff val="35000"/>
                    </a:schemeClr>
                  </a:solidFill>
                  <a:latin typeface="Gill Sans MT" pitchFamily="34" charset="0"/>
                </a:rPr>
                <a:t>RSP180 </a:t>
              </a:r>
              <a:r>
                <a:rPr lang="en-US" dirty="0">
                  <a:solidFill>
                    <a:schemeClr val="tx1">
                      <a:lumMod val="65000"/>
                      <a:lumOff val="35000"/>
                    </a:schemeClr>
                  </a:solidFill>
                  <a:latin typeface="Gill Sans MT" pitchFamily="34" charset="0"/>
                </a:rPr>
                <a:t>criteria </a:t>
              </a:r>
            </a:p>
            <a:p>
              <a:pPr marL="285750" indent="-285750" algn="just" defTabSz="914400">
                <a:spcAft>
                  <a:spcPts val="600"/>
                </a:spcAft>
                <a:buFont typeface="Arial" pitchFamily="34" charset="0"/>
                <a:buChar char="•"/>
              </a:pPr>
              <a:r>
                <a:rPr lang="en-US" dirty="0">
                  <a:solidFill>
                    <a:schemeClr val="tx1">
                      <a:lumMod val="65000"/>
                      <a:lumOff val="35000"/>
                    </a:schemeClr>
                  </a:solidFill>
                  <a:latin typeface="Gill Sans MT" pitchFamily="34" charset="0"/>
                </a:rPr>
                <a:t>Station identifiers designate “path” taken by data link messages between aircraft and ATC</a:t>
              </a:r>
            </a:p>
            <a:p>
              <a:pPr marL="285750" indent="-285750" algn="just" defTabSz="914400">
                <a:spcAft>
                  <a:spcPts val="600"/>
                </a:spcAft>
                <a:buFont typeface="Arial" pitchFamily="34" charset="0"/>
                <a:buChar char="•"/>
              </a:pPr>
              <a:r>
                <a:rPr lang="en-US" dirty="0">
                  <a:solidFill>
                    <a:schemeClr val="tx1">
                      <a:lumMod val="65000"/>
                      <a:lumOff val="35000"/>
                    </a:schemeClr>
                  </a:solidFill>
                  <a:latin typeface="Gill Sans MT" pitchFamily="34" charset="0"/>
                </a:rPr>
                <a:t>“Paths” vary between the four constellations of satellites </a:t>
              </a:r>
              <a:r>
                <a:rPr lang="en-US" dirty="0" smtClean="0">
                  <a:solidFill>
                    <a:schemeClr val="tx1">
                      <a:lumMod val="65000"/>
                      <a:lumOff val="35000"/>
                    </a:schemeClr>
                  </a:solidFill>
                  <a:latin typeface="Gill Sans MT" pitchFamily="34" charset="0"/>
                </a:rPr>
                <a:t>and </a:t>
              </a:r>
              <a:r>
                <a:rPr lang="en-US" dirty="0">
                  <a:solidFill>
                    <a:schemeClr val="tx1">
                      <a:lumMod val="65000"/>
                      <a:lumOff val="35000"/>
                    </a:schemeClr>
                  </a:solidFill>
                  <a:latin typeface="Gill Sans MT" pitchFamily="34" charset="0"/>
                </a:rPr>
                <a:t>between the two data link service providers</a:t>
              </a:r>
            </a:p>
            <a:p>
              <a:pPr algn="just" defTabSz="914400">
                <a:spcAft>
                  <a:spcPts val="600"/>
                </a:spcAft>
              </a:pPr>
              <a:endParaRPr lang="da-DK" sz="1600" dirty="0">
                <a:solidFill>
                  <a:schemeClr val="tx1">
                    <a:lumMod val="65000"/>
                    <a:lumOff val="35000"/>
                  </a:schemeClr>
                </a:solidFill>
                <a:latin typeface="+mn-lt"/>
              </a:endParaRPr>
            </a:p>
          </p:txBody>
        </p:sp>
        <p:sp>
          <p:nvSpPr>
            <p:cNvPr id="9" name="TextBox 8"/>
            <p:cNvSpPr txBox="1"/>
            <p:nvPr/>
          </p:nvSpPr>
          <p:spPr bwMode="auto">
            <a:xfrm>
              <a:off x="1035224" y="468175"/>
              <a:ext cx="2229363" cy="461665"/>
            </a:xfrm>
            <a:prstGeom prst="rect">
              <a:avLst/>
            </a:prstGeom>
            <a:noFill/>
            <a:effectLst/>
          </p:spPr>
          <p:txBody>
            <a:bodyPr>
              <a:spAutoFit/>
            </a:bodyPr>
            <a:lstStyle/>
            <a:p>
              <a:pPr defTabSz="914400">
                <a:defRPr/>
              </a:pPr>
              <a:r>
                <a:rPr lang="nb-NO" sz="2400" b="1" dirty="0" smtClean="0">
                  <a:solidFill>
                    <a:srgbClr val="7BA400"/>
                  </a:solidFill>
                  <a:effectLst>
                    <a:innerShdw blurRad="63500" dist="50800" dir="13500000">
                      <a:srgbClr val="000000">
                        <a:alpha val="50000"/>
                      </a:srgbClr>
                    </a:innerShdw>
                  </a:effectLst>
                  <a:latin typeface="Arial" pitchFamily="-109" charset="0"/>
                  <a:ea typeface="ＭＳ Ｐゴシック" pitchFamily="-109" charset="-128"/>
                  <a:cs typeface="ＭＳ Ｐゴシック" pitchFamily="-109" charset="-128"/>
                </a:rPr>
                <a:t>Overview</a:t>
              </a:r>
              <a:endParaRPr lang="nb-NO" sz="2400" b="1" dirty="0">
                <a:solidFill>
                  <a:srgbClr val="7BA400"/>
                </a:solidFill>
                <a:effectLst>
                  <a:innerShdw blurRad="63500" dist="50800" dir="13500000">
                    <a:srgbClr val="000000">
                      <a:alpha val="50000"/>
                    </a:srgbClr>
                  </a:innerShdw>
                </a:effectLst>
                <a:latin typeface="Arial" pitchFamily="-109" charset="0"/>
                <a:ea typeface="ＭＳ Ｐゴシック" pitchFamily="-109" charset="-128"/>
                <a:cs typeface="ＭＳ Ｐゴシック" pitchFamily="-109" charset="-128"/>
              </a:endParaRPr>
            </a:p>
          </p:txBody>
        </p:sp>
        <p:cxnSp>
          <p:nvCxnSpPr>
            <p:cNvPr id="10" name="Straight Connector 9"/>
            <p:cNvCxnSpPr/>
            <p:nvPr/>
          </p:nvCxnSpPr>
          <p:spPr>
            <a:xfrm>
              <a:off x="1295400" y="1224408"/>
              <a:ext cx="0" cy="2667000"/>
            </a:xfrm>
            <a:prstGeom prst="line">
              <a:avLst/>
            </a:prstGeom>
            <a:ln w="34925" cap="rnd">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69912" y="5127133"/>
            <a:ext cx="8116887" cy="667484"/>
          </a:xfrm>
        </p:spPr>
        <p:txBody>
          <a:bodyPr/>
          <a:lstStyle/>
          <a:p>
            <a:r>
              <a:rPr lang="en-US" sz="2600" dirty="0" smtClean="0"/>
              <a:t>ASP by station identifier</a:t>
            </a:r>
            <a:endParaRPr lang="en-US" sz="2600" dirty="0"/>
          </a:p>
        </p:txBody>
      </p:sp>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28</a:t>
            </a:fld>
            <a:endParaRPr lang="en-US"/>
          </a:p>
        </p:txBody>
      </p:sp>
      <p:sp>
        <p:nvSpPr>
          <p:cNvPr id="3" name="Text Placeholder 2"/>
          <p:cNvSpPr>
            <a:spLocks noGrp="1"/>
          </p:cNvSpPr>
          <p:nvPr>
            <p:ph type="body" idx="1"/>
          </p:nvPr>
        </p:nvSpPr>
        <p:spPr>
          <a:xfrm>
            <a:off x="533400" y="4575416"/>
            <a:ext cx="7772400" cy="616803"/>
          </a:xfrm>
        </p:spPr>
        <p:txBody>
          <a:bodyPr/>
          <a:lstStyle/>
          <a:p>
            <a:r>
              <a:rPr lang="en-US" b="1" dirty="0" smtClean="0">
                <a:solidFill>
                  <a:srgbClr val="92D050"/>
                </a:solidFill>
              </a:rPr>
              <a:t>June and December 2015</a:t>
            </a:r>
            <a:endParaRPr lang="en-US" b="1" dirty="0">
              <a:solidFill>
                <a:srgbClr val="92D050"/>
              </a:solidFill>
            </a:endParaRPr>
          </a:p>
        </p:txBody>
      </p:sp>
    </p:spTree>
    <p:extLst>
      <p:ext uri="{BB962C8B-B14F-4D97-AF65-F5344CB8AC3E}">
        <p14:creationId xmlns:p14="http://schemas.microsoft.com/office/powerpoint/2010/main" val="488963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8B1A367-3F47-4020-9371-7D1ADE3B3722}" type="slidenum">
              <a:rPr lang="en-US" smtClean="0"/>
              <a:pPr>
                <a:defRPr/>
              </a:pPr>
              <a:t>29</a:t>
            </a:fld>
            <a:endParaRPr lang="en-US"/>
          </a:p>
        </p:txBody>
      </p:sp>
      <p:sp>
        <p:nvSpPr>
          <p:cNvPr id="3" name="Table Placeholder 2"/>
          <p:cNvSpPr>
            <a:spLocks noGrp="1"/>
          </p:cNvSpPr>
          <p:nvPr>
            <p:ph type="tbl" idx="1"/>
          </p:nvPr>
        </p:nvSpPr>
        <p:spPr/>
      </p:sp>
      <p:graphicFrame>
        <p:nvGraphicFramePr>
          <p:cNvPr id="5" name="Group 63"/>
          <p:cNvGraphicFramePr>
            <a:graphicFrameLocks/>
          </p:cNvGraphicFramePr>
          <p:nvPr>
            <p:extLst>
              <p:ext uri="{D42A27DB-BD31-4B8C-83A1-F6EECF244321}">
                <p14:modId xmlns:p14="http://schemas.microsoft.com/office/powerpoint/2010/main" val="1267651200"/>
              </p:ext>
            </p:extLst>
          </p:nvPr>
        </p:nvGraphicFramePr>
        <p:xfrm>
          <a:off x="419099" y="15921"/>
          <a:ext cx="8343900" cy="6096000"/>
        </p:xfrm>
        <a:graphic>
          <a:graphicData uri="http://schemas.openxmlformats.org/drawingml/2006/table">
            <a:tbl>
              <a:tblPr/>
              <a:tblGrid>
                <a:gridCol w="2480620"/>
                <a:gridCol w="3006810"/>
                <a:gridCol w="1428235"/>
                <a:gridCol w="1428235"/>
              </a:tblGrid>
              <a:tr h="2414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Arial Bold"/>
                          <a:cs typeface="Calibri" panose="020F0502020204030204" pitchFamily="34" charset="0"/>
                        </a:rPr>
                        <a:t>GES LOCATION(S)</a:t>
                      </a:r>
                      <a:endParaRPr kumimoji="0" lang="en-US" sz="1600" b="0" i="0" u="none" strike="noStrike" cap="none" normalizeH="0" baseline="0" dirty="0" smtClean="0">
                        <a:ln>
                          <a:noFill/>
                        </a:ln>
                        <a:solidFill>
                          <a:schemeClr val="tx1"/>
                        </a:solidFill>
                        <a:effectLst/>
                        <a:latin typeface="Calibri" panose="020F0502020204030204" pitchFamily="34" charset="0"/>
                        <a:ea typeface="Arial Bold"/>
                        <a:cs typeface="Calibri" panose="020F0502020204030204" pitchFamily="34" charset="0"/>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bg2">
                            <a:lumMod val="20000"/>
                            <a:lumOff val="80000"/>
                          </a:schemeClr>
                        </a:gs>
                        <a:gs pos="57000">
                          <a:schemeClr val="bg1">
                            <a:lumMod val="75000"/>
                          </a:schemeClr>
                        </a:gs>
                      </a:gsLst>
                      <a:lin ang="5400000" scaled="0"/>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Arial Bold"/>
                          <a:cs typeface="Calibri" panose="020F0502020204030204" pitchFamily="34" charset="0"/>
                        </a:rPr>
                        <a:t>SATELLITE/ REGION</a:t>
                      </a: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bg2">
                            <a:lumMod val="20000"/>
                            <a:lumOff val="80000"/>
                          </a:schemeClr>
                        </a:gs>
                        <a:gs pos="57000">
                          <a:schemeClr val="bg1">
                            <a:lumMod val="75000"/>
                          </a:schemeClr>
                        </a:gs>
                      </a:gsLst>
                      <a:lin ang="5400000" scaled="0"/>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Arial Bold"/>
                          <a:cs typeface="Calibri" panose="020F0502020204030204" pitchFamily="34" charset="0"/>
                        </a:rPr>
                        <a:t>SITA</a:t>
                      </a:r>
                      <a:endParaRPr kumimoji="0" lang="en-US" sz="1600" b="0" i="0" u="none" strike="noStrike" cap="none" normalizeH="0" baseline="0" dirty="0" smtClean="0">
                        <a:ln>
                          <a:noFill/>
                        </a:ln>
                        <a:solidFill>
                          <a:schemeClr val="tx1"/>
                        </a:solidFill>
                        <a:effectLst/>
                        <a:latin typeface="Calibri" panose="020F0502020204030204" pitchFamily="34" charset="0"/>
                        <a:ea typeface="Arial Bold"/>
                        <a:cs typeface="Calibri" panose="020F0502020204030204" pitchFamily="34" charset="0"/>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bg2">
                            <a:lumMod val="20000"/>
                            <a:lumOff val="80000"/>
                          </a:schemeClr>
                        </a:gs>
                        <a:gs pos="57000">
                          <a:schemeClr val="bg1">
                            <a:lumMod val="75000"/>
                          </a:schemeClr>
                        </a:gs>
                      </a:gsLst>
                      <a:lin ang="5400000" scaled="0"/>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Arial Bold"/>
                          <a:cs typeface="Calibri" panose="020F0502020204030204" pitchFamily="34" charset="0"/>
                        </a:rPr>
                        <a:t>ARINC</a:t>
                      </a:r>
                      <a:endParaRPr kumimoji="0" lang="en-US" sz="1600" b="0" i="0" u="none" strike="noStrike" cap="none" normalizeH="0" baseline="0" dirty="0" smtClean="0">
                        <a:ln>
                          <a:noFill/>
                        </a:ln>
                        <a:solidFill>
                          <a:schemeClr val="tx1"/>
                        </a:solidFill>
                        <a:effectLst/>
                        <a:latin typeface="Calibri" panose="020F0502020204030204" pitchFamily="34" charset="0"/>
                        <a:ea typeface="Arial Bold"/>
                        <a:cs typeface="Calibri" panose="020F0502020204030204" pitchFamily="34" charset="0"/>
                      </a:endParaRPr>
                    </a:p>
                  </a:txBody>
                  <a:tcPr marL="45720" marR="457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bg2">
                            <a:lumMod val="20000"/>
                            <a:lumOff val="80000"/>
                          </a:schemeClr>
                        </a:gs>
                        <a:gs pos="57000">
                          <a:schemeClr val="bg1">
                            <a:lumMod val="75000"/>
                          </a:schemeClr>
                        </a:gs>
                      </a:gsLst>
                      <a:lin ang="5400000" scaled="0"/>
                    </a:gradFill>
                  </a:tcPr>
                </a:tc>
              </a:tr>
              <a:tr h="48280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Burum</a:t>
                      </a: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 Netherlands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AOR-E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AOE2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XXN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Bold"/>
                        <a:ea typeface="MS Mincho" charset="-128"/>
                        <a:cs typeface="Times New Roman" pitchFamily="18" charset="0"/>
                      </a:endParaRPr>
                    </a:p>
                  </a:txBody>
                  <a:tcPr marL="45720" marR="457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alpha val="99000"/>
                          </a:schemeClr>
                        </a:gs>
                        <a:gs pos="87000">
                          <a:schemeClr val="accent2">
                            <a:lumMod val="60000"/>
                            <a:lumOff val="40000"/>
                          </a:schemeClr>
                        </a:gs>
                      </a:gsLst>
                      <a:lin ang="5400000" scaled="0"/>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AOR</a:t>
                      </a: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AOW2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XXW</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Perth, Australia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IOR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IOR2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XXI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Bold"/>
                        <a:ea typeface="MS Mincho" charset="-128"/>
                        <a:cs typeface="Times New Roman" pitchFamily="18" charset="0"/>
                      </a:endParaRPr>
                    </a:p>
                  </a:txBody>
                  <a:tcPr marL="45720" marR="457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alpha val="99000"/>
                          </a:schemeClr>
                        </a:gs>
                        <a:gs pos="87000">
                          <a:schemeClr val="accent2">
                            <a:lumMod val="60000"/>
                            <a:lumOff val="40000"/>
                          </a:schemeClr>
                        </a:gs>
                      </a:gsLst>
                      <a:lin ang="5400000" scaled="0"/>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POR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POR1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XXP</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Fucino</a:t>
                      </a: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 Italy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EMEA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anose="020F0502020204030204" pitchFamily="34" charset="0"/>
                          <a:ea typeface="MS Mincho" charset="-128"/>
                          <a:cs typeface="Calibri" panose="020F0502020204030204" pitchFamily="34" charset="0"/>
                        </a:rPr>
                        <a:t>EUA1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XXF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a typeface="MS Mincho" charset="-128"/>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EMEA</a:t>
                      </a: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 </a:t>
                      </a:r>
                      <a:r>
                        <a:rPr kumimoji="0" lang="en-US" sz="1600" b="0"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SBB</a:t>
                      </a:r>
                      <a:endPar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EME9</a:t>
                      </a:r>
                      <a:endPar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XXB</a:t>
                      </a:r>
                      <a:endParaRPr kumimoji="0" lang="en-US"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Paumalu</a:t>
                      </a: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 Hawaii, 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Americas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AME1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XXH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Bold"/>
                        <a:ea typeface="MS Mincho" charset="-128"/>
                        <a:cs typeface="Times New Roman" pitchFamily="18" charset="0"/>
                      </a:endParaRPr>
                    </a:p>
                  </a:txBody>
                  <a:tcPr marL="45720" marR="457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chemeClr val="accent2">
                            <a:lumMod val="20000"/>
                            <a:lumOff val="80000"/>
                            <a:alpha val="99000"/>
                          </a:schemeClr>
                        </a:gs>
                        <a:gs pos="87000">
                          <a:schemeClr val="accent5">
                            <a:lumMod val="75000"/>
                          </a:schemeClr>
                        </a:gs>
                      </a:gsLst>
                      <a:lin ang="5400000" scaled="0"/>
                    </a:gra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Asia-Pacific</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APK1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XXA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a typeface="MS Mincho" charset="-128"/>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Americas </a:t>
                      </a:r>
                      <a:r>
                        <a:rPr kumimoji="0" lang="en-US" sz="1600" b="0"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SBB</a:t>
                      </a:r>
                      <a:endPar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AMR9</a:t>
                      </a:r>
                      <a:endPar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XXU</a:t>
                      </a:r>
                      <a:endPar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a typeface="MS Mincho" charset="-128"/>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Inmarsat I‑4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Asia-Pacific </a:t>
                      </a:r>
                      <a:r>
                        <a:rPr kumimoji="0" lang="en-US" sz="1600" b="0"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SBB</a:t>
                      </a:r>
                      <a:endPar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PAC9</a:t>
                      </a:r>
                      <a:endPar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XXS</a:t>
                      </a:r>
                      <a:endPar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anose="020F0502020204030204" pitchFamily="34" charset="0"/>
                          <a:ea typeface="MS Mincho" charset="-128"/>
                          <a:cs typeface="Calibri" panose="020F0502020204030204" pitchFamily="34" charset="0"/>
                        </a:rPr>
                        <a:t>Kobe and Hitachiota, Japan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MTSAT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Japan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anose="020F0502020204030204" pitchFamily="34" charset="0"/>
                          <a:ea typeface="MS Mincho" charset="-128"/>
                          <a:cs typeface="Calibri" panose="020F0502020204030204" pitchFamily="34" charset="0"/>
                        </a:rPr>
                        <a:t>MTS1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anose="020F0502020204030204" pitchFamily="34" charset="0"/>
                          <a:ea typeface="MS Mincho" charset="-128"/>
                          <a:cs typeface="Calibri" panose="020F0502020204030204"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8280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Phoenix, Arizona, 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Iridium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Global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anose="020F0502020204030204" pitchFamily="34" charset="0"/>
                          <a:ea typeface="MS Mincho" charset="-128"/>
                          <a:cs typeface="Calibri" panose="020F0502020204030204" pitchFamily="34" charset="0"/>
                        </a:rPr>
                        <a:t>IGW1</a:t>
                      </a:r>
                      <a:endPar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anose="020F0502020204030204" pitchFamily="34" charset="0"/>
                          <a:ea typeface="MS Mincho" charset="-128"/>
                          <a:cs typeface="Calibri" panose="020F0502020204030204" pitchFamily="34" charset="0"/>
                        </a:rPr>
                        <a:t>IG1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14021325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3926"/>
            <a:ext cx="6705600" cy="587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496318"/>
            <a:ext cx="1905000" cy="892552"/>
          </a:xfrm>
          <a:prstGeom prst="rect">
            <a:avLst/>
          </a:prstGeom>
        </p:spPr>
        <p:style>
          <a:lnRef idx="1">
            <a:schemeClr val="accent1"/>
          </a:lnRef>
          <a:fillRef idx="3">
            <a:schemeClr val="accent1"/>
          </a:fillRef>
          <a:effectRef idx="2">
            <a:schemeClr val="accent1"/>
          </a:effectRef>
          <a:fontRef idx="minor">
            <a:schemeClr val="lt1"/>
          </a:fontRef>
        </p:style>
        <p:txBody>
          <a:bodyPr vert="horz" wrap="square" rtlCol="0" anchor="ctr">
            <a:spAutoFit/>
          </a:bodyPr>
          <a:lstStyle/>
          <a:p>
            <a:pPr algn="ctr"/>
            <a:r>
              <a:rPr lang="en-US" sz="2000" b="1" dirty="0" smtClean="0">
                <a:solidFill>
                  <a:schemeClr val="tx1"/>
                </a:solidFill>
              </a:rPr>
              <a:t>New York FIR</a:t>
            </a:r>
          </a:p>
          <a:p>
            <a:pPr algn="ctr"/>
            <a:r>
              <a:rPr lang="en-US" sz="3200" b="1" dirty="0" err="1" smtClean="0">
                <a:solidFill>
                  <a:schemeClr val="tx1"/>
                </a:solidFill>
              </a:rPr>
              <a:t>KZNY</a:t>
            </a:r>
            <a:endParaRPr lang="en-US" sz="3200" b="1" dirty="0" smtClean="0">
              <a:solidFill>
                <a:schemeClr val="tx1"/>
              </a:solidFill>
            </a:endParaRPr>
          </a:p>
        </p:txBody>
      </p:sp>
    </p:spTree>
    <p:extLst>
      <p:ext uri="{BB962C8B-B14F-4D97-AF65-F5344CB8AC3E}">
        <p14:creationId xmlns:p14="http://schemas.microsoft.com/office/powerpoint/2010/main" val="2497358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30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85643"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827" y="2667000"/>
            <a:ext cx="605117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219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31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0" y="26158"/>
            <a:ext cx="5647761"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260" y="3017520"/>
            <a:ext cx="5647761"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184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32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3" y="0"/>
            <a:ext cx="605117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826" y="2475931"/>
            <a:ext cx="605117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287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547688"/>
          </a:xfrm>
        </p:spPr>
        <p:txBody>
          <a:bodyPr/>
          <a:lstStyle/>
          <a:p>
            <a:r>
              <a:rPr lang="en-US" sz="2600" dirty="0">
                <a:solidFill>
                  <a:srgbClr val="FFFF66"/>
                </a:solidFill>
              </a:rPr>
              <a:t>PR </a:t>
            </a:r>
            <a:r>
              <a:rPr lang="en-US" sz="2600" dirty="0" smtClean="0">
                <a:solidFill>
                  <a:srgbClr val="FFFF66"/>
                </a:solidFill>
              </a:rPr>
              <a:t>1411</a:t>
            </a:r>
            <a:r>
              <a:rPr lang="en-US" sz="2600" dirty="0" smtClean="0"/>
              <a:t>: Poor </a:t>
            </a:r>
            <a:r>
              <a:rPr lang="en-US" sz="2600" dirty="0"/>
              <a:t>performance for </a:t>
            </a:r>
            <a:r>
              <a:rPr lang="en-US" sz="2600" dirty="0" err="1" smtClean="0"/>
              <a:t>AOR</a:t>
            </a:r>
            <a:r>
              <a:rPr lang="en-US" sz="2600" dirty="0" smtClean="0"/>
              <a:t>-W </a:t>
            </a:r>
            <a:r>
              <a:rPr lang="en-US" sz="2600" dirty="0"/>
              <a:t>over I-3</a:t>
            </a:r>
          </a:p>
        </p:txBody>
      </p:sp>
      <p:sp>
        <p:nvSpPr>
          <p:cNvPr id="3" name="Content Placeholder 2"/>
          <p:cNvSpPr>
            <a:spLocks noGrp="1"/>
          </p:cNvSpPr>
          <p:nvPr>
            <p:ph idx="1"/>
          </p:nvPr>
        </p:nvSpPr>
        <p:spPr>
          <a:xfrm>
            <a:off x="361664" y="998560"/>
            <a:ext cx="8534400" cy="4648200"/>
          </a:xfrm>
        </p:spPr>
        <p:txBody>
          <a:bodyPr/>
          <a:lstStyle/>
          <a:p>
            <a:r>
              <a:rPr lang="en-US" dirty="0" smtClean="0"/>
              <a:t>Submitted PR to DLMA for performance over XXW – 11/8/2013</a:t>
            </a:r>
          </a:p>
          <a:p>
            <a:r>
              <a:rPr lang="en-US" dirty="0" smtClean="0"/>
              <a:t>Inmarsat investigation revealed it is not an Inmarsat issue </a:t>
            </a:r>
          </a:p>
          <a:p>
            <a:r>
              <a:rPr lang="en-US" dirty="0" smtClean="0"/>
              <a:t>Investigated as an issue with certain operator/aircraft </a:t>
            </a:r>
          </a:p>
          <a:p>
            <a:r>
              <a:rPr lang="en-US" dirty="0" smtClean="0"/>
              <a:t>CLOSED – operator/aircraft type performance issues will be dealt with individually through full </a:t>
            </a:r>
            <a:r>
              <a:rPr lang="en-US" dirty="0" err="1" smtClean="0"/>
              <a:t>PBCS</a:t>
            </a:r>
            <a:r>
              <a:rPr lang="en-US" dirty="0" smtClean="0"/>
              <a:t> implementation</a:t>
            </a:r>
            <a:endParaRPr lang="en-US" dirty="0"/>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33</a:t>
            </a:fld>
            <a:endParaRPr lang="en-US"/>
          </a:p>
        </p:txBody>
      </p:sp>
    </p:spTree>
    <p:extLst>
      <p:ext uri="{BB962C8B-B14F-4D97-AF65-F5344CB8AC3E}">
        <p14:creationId xmlns:p14="http://schemas.microsoft.com/office/powerpoint/2010/main" val="3624640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547688"/>
          </a:xfrm>
        </p:spPr>
        <p:txBody>
          <a:bodyPr/>
          <a:lstStyle/>
          <a:p>
            <a:r>
              <a:rPr lang="en-US" dirty="0">
                <a:solidFill>
                  <a:srgbClr val="FFFF66"/>
                </a:solidFill>
              </a:rPr>
              <a:t>PR </a:t>
            </a:r>
            <a:r>
              <a:rPr lang="en-US" dirty="0" smtClean="0">
                <a:solidFill>
                  <a:srgbClr val="FFFF66"/>
                </a:solidFill>
              </a:rPr>
              <a:t>1508</a:t>
            </a:r>
            <a:r>
              <a:rPr lang="en-US" dirty="0" smtClean="0"/>
              <a:t>: Poor </a:t>
            </a:r>
            <a:r>
              <a:rPr lang="en-US" dirty="0"/>
              <a:t>performance for AOR-E over </a:t>
            </a:r>
            <a:r>
              <a:rPr lang="en-US" dirty="0" smtClean="0"/>
              <a:t>I-4</a:t>
            </a:r>
            <a:endParaRPr lang="en-US" dirty="0"/>
          </a:p>
        </p:txBody>
      </p:sp>
      <p:sp>
        <p:nvSpPr>
          <p:cNvPr id="3" name="Content Placeholder 2"/>
          <p:cNvSpPr>
            <a:spLocks noGrp="1"/>
          </p:cNvSpPr>
          <p:nvPr>
            <p:ph idx="1"/>
          </p:nvPr>
        </p:nvSpPr>
        <p:spPr/>
        <p:txBody>
          <a:bodyPr/>
          <a:lstStyle/>
          <a:p>
            <a:pPr>
              <a:spcBef>
                <a:spcPts val="600"/>
              </a:spcBef>
            </a:pPr>
            <a:r>
              <a:rPr lang="en-US" sz="2200" dirty="0"/>
              <a:t>Submitted PR to </a:t>
            </a:r>
            <a:r>
              <a:rPr lang="en-US" sz="2200" dirty="0" err="1"/>
              <a:t>DLMA</a:t>
            </a:r>
            <a:r>
              <a:rPr lang="en-US" sz="2200" dirty="0"/>
              <a:t> for performance over </a:t>
            </a:r>
            <a:r>
              <a:rPr lang="en-US" sz="2200" dirty="0" err="1"/>
              <a:t>XXH</a:t>
            </a:r>
            <a:r>
              <a:rPr lang="en-US" sz="2200" dirty="0"/>
              <a:t> – 2/5/2014</a:t>
            </a:r>
          </a:p>
          <a:p>
            <a:pPr>
              <a:spcBef>
                <a:spcPts val="600"/>
              </a:spcBef>
            </a:pPr>
            <a:r>
              <a:rPr lang="en-US" sz="2200" dirty="0"/>
              <a:t>Variation in performance by operator/aircraft type</a:t>
            </a:r>
          </a:p>
          <a:p>
            <a:pPr>
              <a:spcBef>
                <a:spcPts val="600"/>
              </a:spcBef>
            </a:pPr>
            <a:r>
              <a:rPr lang="en-US" sz="2200" dirty="0" err="1"/>
              <a:t>VIR</a:t>
            </a:r>
            <a:r>
              <a:rPr lang="en-US" sz="2200" dirty="0"/>
              <a:t> </a:t>
            </a:r>
            <a:r>
              <a:rPr lang="en-US" sz="2200" dirty="0" err="1"/>
              <a:t>B744</a:t>
            </a:r>
            <a:r>
              <a:rPr lang="en-US" sz="2200" dirty="0"/>
              <a:t> performance has continued to degrade</a:t>
            </a:r>
          </a:p>
          <a:p>
            <a:pPr>
              <a:spcBef>
                <a:spcPts val="600"/>
              </a:spcBef>
            </a:pPr>
            <a:r>
              <a:rPr lang="en-US" sz="2200" dirty="0"/>
              <a:t>Data from </a:t>
            </a:r>
            <a:r>
              <a:rPr lang="en-US" sz="2200" dirty="0" err="1"/>
              <a:t>Shanwick</a:t>
            </a:r>
            <a:r>
              <a:rPr lang="en-US" sz="2200" dirty="0"/>
              <a:t> FIR showed notably better performance</a:t>
            </a:r>
          </a:p>
          <a:p>
            <a:pPr>
              <a:spcBef>
                <a:spcPts val="600"/>
              </a:spcBef>
            </a:pPr>
            <a:r>
              <a:rPr lang="en-US" sz="2200" dirty="0"/>
              <a:t>ASP for New York FIR split between east of </a:t>
            </a:r>
            <a:r>
              <a:rPr lang="en-US" sz="2200" dirty="0" err="1"/>
              <a:t>57W</a:t>
            </a:r>
            <a:r>
              <a:rPr lang="en-US" sz="2200" dirty="0"/>
              <a:t> and west of </a:t>
            </a:r>
            <a:r>
              <a:rPr lang="en-US" sz="2200" dirty="0" err="1"/>
              <a:t>57W</a:t>
            </a:r>
            <a:endParaRPr lang="en-US" sz="2200" dirty="0"/>
          </a:p>
          <a:p>
            <a:pPr lvl="1">
              <a:spcBef>
                <a:spcPts val="600"/>
              </a:spcBef>
            </a:pPr>
            <a:r>
              <a:rPr lang="en-US" sz="2200" dirty="0" err="1"/>
              <a:t>57W</a:t>
            </a:r>
            <a:r>
              <a:rPr lang="en-US" sz="2200" dirty="0"/>
              <a:t> chosen as point beyond which SAT/VHF transitions would occur</a:t>
            </a:r>
          </a:p>
          <a:p>
            <a:pPr>
              <a:spcBef>
                <a:spcPts val="600"/>
              </a:spcBef>
            </a:pPr>
            <a:r>
              <a:rPr lang="en-US" sz="2200" dirty="0"/>
              <a:t>SAT/VHF transitions identified as having significant effect on data link </a:t>
            </a:r>
            <a:r>
              <a:rPr lang="en-US" sz="2200" dirty="0" smtClean="0"/>
              <a:t>performance</a:t>
            </a:r>
          </a:p>
          <a:p>
            <a:pPr>
              <a:spcBef>
                <a:spcPts val="600"/>
              </a:spcBef>
            </a:pPr>
            <a:r>
              <a:rPr lang="en-US" sz="2200" dirty="0" smtClean="0"/>
              <a:t>CLOSED – </a:t>
            </a:r>
            <a:r>
              <a:rPr lang="en-US" sz="2200" dirty="0" err="1" smtClean="0"/>
              <a:t>VIR</a:t>
            </a:r>
            <a:r>
              <a:rPr lang="en-US" sz="2200" dirty="0" smtClean="0"/>
              <a:t> </a:t>
            </a:r>
            <a:r>
              <a:rPr lang="en-US" sz="2200" dirty="0" err="1" smtClean="0"/>
              <a:t>B744</a:t>
            </a:r>
            <a:r>
              <a:rPr lang="en-US" sz="2200" dirty="0" smtClean="0"/>
              <a:t> will continue to be monitored</a:t>
            </a:r>
          </a:p>
          <a:p>
            <a:pPr>
              <a:spcBef>
                <a:spcPts val="600"/>
              </a:spcBef>
            </a:pPr>
            <a:r>
              <a:rPr lang="en-US" sz="2200" dirty="0" smtClean="0"/>
              <a:t>Improvement noted for December 2015</a:t>
            </a:r>
          </a:p>
        </p:txBody>
      </p:sp>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34</a:t>
            </a:fld>
            <a:endParaRPr lang="en-US"/>
          </a:p>
        </p:txBody>
      </p:sp>
    </p:spTree>
    <p:extLst>
      <p:ext uri="{BB962C8B-B14F-4D97-AF65-F5344CB8AC3E}">
        <p14:creationId xmlns:p14="http://schemas.microsoft.com/office/powerpoint/2010/main" val="4118182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349"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99" y="2667000"/>
            <a:ext cx="603816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872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2" y="5127133"/>
            <a:ext cx="8116887" cy="667484"/>
          </a:xfrm>
        </p:spPr>
        <p:txBody>
          <a:bodyPr/>
          <a:lstStyle/>
          <a:p>
            <a:r>
              <a:rPr lang="en-US" sz="2600" dirty="0" smtClean="0"/>
              <a:t>Data link Performance by operator/aircraft type</a:t>
            </a:r>
            <a:endParaRPr lang="en-US" sz="2600" dirty="0"/>
          </a:p>
        </p:txBody>
      </p:sp>
      <p:sp>
        <p:nvSpPr>
          <p:cNvPr id="3" name="Text Placeholder 2"/>
          <p:cNvSpPr>
            <a:spLocks noGrp="1"/>
          </p:cNvSpPr>
          <p:nvPr>
            <p:ph type="body" idx="1"/>
          </p:nvPr>
        </p:nvSpPr>
        <p:spPr>
          <a:xfrm>
            <a:off x="533400" y="4575416"/>
            <a:ext cx="7772400" cy="616803"/>
          </a:xfrm>
        </p:spPr>
        <p:txBody>
          <a:bodyPr/>
          <a:lstStyle/>
          <a:p>
            <a:r>
              <a:rPr lang="en-US" b="1" dirty="0" smtClean="0">
                <a:solidFill>
                  <a:srgbClr val="92D050"/>
                </a:solidFill>
              </a:rPr>
              <a:t>July – December 2015</a:t>
            </a:r>
            <a:endParaRPr lang="en-US" b="1" dirty="0">
              <a:solidFill>
                <a:srgbClr val="92D050"/>
              </a:solidFill>
            </a:endParaRPr>
          </a:p>
        </p:txBody>
      </p:sp>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36</a:t>
            </a:fld>
            <a:endParaRPr lang="en-US" dirty="0"/>
          </a:p>
        </p:txBody>
      </p:sp>
    </p:spTree>
    <p:extLst>
      <p:ext uri="{BB962C8B-B14F-4D97-AF65-F5344CB8AC3E}">
        <p14:creationId xmlns:p14="http://schemas.microsoft.com/office/powerpoint/2010/main" val="1162006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547688"/>
          </a:xfrm>
        </p:spPr>
        <p:txBody>
          <a:bodyPr/>
          <a:lstStyle/>
          <a:p>
            <a:r>
              <a:rPr lang="en-US" sz="2600" dirty="0" smtClean="0"/>
              <a:t>Summary of </a:t>
            </a:r>
            <a:r>
              <a:rPr lang="en-US" sz="2600" dirty="0"/>
              <a:t>Performance by </a:t>
            </a:r>
            <a:r>
              <a:rPr lang="en-US" sz="2600" dirty="0" smtClean="0"/>
              <a:t>Operator/Aircraft Type </a:t>
            </a:r>
            <a:br>
              <a:rPr lang="en-US" sz="2600" dirty="0" smtClean="0"/>
            </a:br>
            <a:r>
              <a:rPr lang="en-US" sz="2000" dirty="0">
                <a:solidFill>
                  <a:srgbClr val="33CCFF"/>
                </a:solidFill>
              </a:rPr>
              <a:t>New York FIR</a:t>
            </a:r>
            <a:endParaRPr lang="en-US" sz="2000" dirty="0"/>
          </a:p>
        </p:txBody>
      </p:sp>
      <p:sp>
        <p:nvSpPr>
          <p:cNvPr id="3" name="Content Placeholder 2"/>
          <p:cNvSpPr>
            <a:spLocks noGrp="1"/>
          </p:cNvSpPr>
          <p:nvPr>
            <p:ph idx="1"/>
          </p:nvPr>
        </p:nvSpPr>
        <p:spPr>
          <a:xfrm>
            <a:off x="457200" y="990600"/>
            <a:ext cx="8229600" cy="4343400"/>
          </a:xfrm>
        </p:spPr>
        <p:txBody>
          <a:bodyPr/>
          <a:lstStyle/>
          <a:p>
            <a:r>
              <a:rPr lang="en-US" dirty="0" smtClean="0">
                <a:solidFill>
                  <a:srgbClr val="00B0F0"/>
                </a:solidFill>
              </a:rPr>
              <a:t>224</a:t>
            </a:r>
            <a:r>
              <a:rPr lang="en-US" dirty="0" smtClean="0"/>
              <a:t> operator/aircraft type pairs with at least 100 ADS-C messages</a:t>
            </a:r>
          </a:p>
          <a:p>
            <a:r>
              <a:rPr lang="en-US" dirty="0" smtClean="0">
                <a:solidFill>
                  <a:srgbClr val="00B0F0"/>
                </a:solidFill>
              </a:rPr>
              <a:t>88</a:t>
            </a:r>
            <a:r>
              <a:rPr lang="en-US" dirty="0" smtClean="0"/>
              <a:t> </a:t>
            </a:r>
            <a:r>
              <a:rPr lang="en-US" dirty="0"/>
              <a:t>operator/aircraft type pairs with at least 100 </a:t>
            </a:r>
            <a:r>
              <a:rPr lang="en-US" dirty="0" err="1" smtClean="0"/>
              <a:t>RCP</a:t>
            </a:r>
            <a:r>
              <a:rPr lang="en-US" dirty="0" smtClean="0"/>
              <a:t> transactions during this 6-month period</a:t>
            </a:r>
          </a:p>
        </p:txBody>
      </p:sp>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09349986"/>
              </p:ext>
            </p:extLst>
          </p:nvPr>
        </p:nvGraphicFramePr>
        <p:xfrm>
          <a:off x="304800" y="2819400"/>
          <a:ext cx="8686800" cy="3070568"/>
        </p:xfrm>
        <a:graphic>
          <a:graphicData uri="http://schemas.openxmlformats.org/drawingml/2006/table">
            <a:tbl>
              <a:tblPr firstRow="1" bandRow="1">
                <a:tableStyleId>{0660B408-B3CF-4A94-85FC-2B1E0A45F4A2}</a:tableStyleId>
              </a:tblPr>
              <a:tblGrid>
                <a:gridCol w="2667000"/>
                <a:gridCol w="1504950"/>
                <a:gridCol w="1504950"/>
                <a:gridCol w="1504950"/>
                <a:gridCol w="1504950"/>
              </a:tblGrid>
              <a:tr h="575828">
                <a:tc>
                  <a:txBody>
                    <a:bodyPr/>
                    <a:lstStyle/>
                    <a:p>
                      <a:pPr algn="ctr" fontAlgn="b"/>
                      <a:r>
                        <a:rPr lang="en-US" sz="1800" u="none" strike="noStrike" dirty="0">
                          <a:solidFill>
                            <a:schemeClr val="tx1"/>
                          </a:solidFill>
                          <a:effectLst/>
                          <a:latin typeface="Calibri" panose="020F0502020204030204" pitchFamily="34" charset="0"/>
                          <a:cs typeface="Calibri" panose="020F0502020204030204" pitchFamily="34" charset="0"/>
                        </a:rPr>
                        <a:t>Criteria</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RSP180</a:t>
                      </a:r>
                      <a:r>
                        <a:rPr lang="en-US" sz="1800" u="none" strike="noStrike" dirty="0" smtClean="0">
                          <a:solidFill>
                            <a:schemeClr val="tx1"/>
                          </a:solidFill>
                          <a:effectLst/>
                          <a:latin typeface="Calibri" panose="020F0502020204030204" pitchFamily="34" charset="0"/>
                          <a:cs typeface="Calibri" panose="020F0502020204030204" pitchFamily="34" charset="0"/>
                        </a:rPr>
                        <a:t> ASP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dirty="0" smtClean="0">
                          <a:solidFill>
                            <a:schemeClr val="tx1"/>
                          </a:solidFill>
                          <a:effectLst/>
                          <a:latin typeface="Calibri" panose="020F0502020204030204" pitchFamily="34" charset="0"/>
                          <a:cs typeface="Calibri" panose="020F0502020204030204" pitchFamily="34" charset="0"/>
                        </a:rPr>
                        <a:t> </a:t>
                      </a:r>
                      <a:r>
                        <a:rPr lang="en-US" sz="1800" u="none" strike="noStrike" dirty="0" err="1" smtClean="0">
                          <a:solidFill>
                            <a:schemeClr val="tx1"/>
                          </a:solidFill>
                          <a:effectLst/>
                          <a:latin typeface="Calibri" panose="020F0502020204030204" pitchFamily="34" charset="0"/>
                          <a:cs typeface="Calibri" panose="020F0502020204030204" pitchFamily="34" charset="0"/>
                        </a:rPr>
                        <a:t>ACTP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baseline="0" dirty="0" smtClean="0">
                          <a:solidFill>
                            <a:schemeClr val="tx1"/>
                          </a:solidFill>
                          <a:effectLst/>
                          <a:latin typeface="Calibri" panose="020F0502020204030204" pitchFamily="34" charset="0"/>
                          <a:cs typeface="Calibri" panose="020F0502020204030204" pitchFamily="34" charset="0"/>
                        </a:rPr>
                        <a:t> </a:t>
                      </a:r>
                      <a:r>
                        <a:rPr lang="en-US" sz="1800" u="none" strike="noStrike" dirty="0" err="1" smtClean="0">
                          <a:solidFill>
                            <a:schemeClr val="tx1"/>
                          </a:solidFill>
                          <a:effectLst/>
                          <a:latin typeface="Calibri" panose="020F0502020204030204" pitchFamily="34" charset="0"/>
                          <a:cs typeface="Calibri" panose="020F0502020204030204" pitchFamily="34" charset="0"/>
                        </a:rPr>
                        <a:t>ACP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dirty="0" smtClean="0">
                          <a:solidFill>
                            <a:schemeClr val="tx1"/>
                          </a:solidFill>
                          <a:effectLst/>
                          <a:latin typeface="Calibri" panose="020F0502020204030204" pitchFamily="34" charset="0"/>
                          <a:cs typeface="Calibri" panose="020F0502020204030204" pitchFamily="34" charset="0"/>
                        </a:rPr>
                        <a:t> PORT</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F0"/>
                    </a:solidFill>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Meets 95%</a:t>
                      </a:r>
                      <a:endParaRPr lang="en-US" sz="1800" b="0" i="0" u="none" strike="noStrike" dirty="0">
                        <a:solidFill>
                          <a:srgbClr val="0066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73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Meets 99.9%</a:t>
                      </a:r>
                      <a:endParaRPr lang="en-US" sz="1800" b="0" i="0" u="none" strike="noStrike" dirty="0">
                        <a:solidFill>
                          <a:srgbClr val="0066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75828">
                <a:tc>
                  <a:txBody>
                    <a:bodyPr/>
                    <a:lstStyle/>
                    <a:p>
                      <a:pPr algn="l" fontAlgn="b"/>
                      <a:r>
                        <a:rPr lang="en-US" sz="1800" u="none" strike="noStrike" dirty="0">
                          <a:effectLst/>
                          <a:latin typeface="Calibri" panose="020F0502020204030204" pitchFamily="34" charset="0"/>
                          <a:cs typeface="Calibri" panose="020F0502020204030204" pitchFamily="34" charset="0"/>
                        </a:rPr>
                        <a:t>Below 99.9% but above 99.0%</a:t>
                      </a:r>
                      <a:endParaRPr lang="en-US" sz="1800" b="0" i="0" u="none" strike="noStrike" dirty="0">
                        <a:solidFill>
                          <a:srgbClr val="FFFF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Below 99.0%</a:t>
                      </a:r>
                      <a:endParaRPr lang="en-US" sz="1800" b="0" i="0" u="none" strike="noStrike" dirty="0">
                        <a:solidFill>
                          <a:srgbClr val="C0504D"/>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US"/>
                    </a:p>
                  </a:txBody>
                  <a:tcPr/>
                </a:tc>
              </a:tr>
              <a:tr h="463665">
                <a:tc>
                  <a:txBody>
                    <a:bodyPr/>
                    <a:lstStyle/>
                    <a:p>
                      <a:pPr algn="l" fontAlgn="b"/>
                      <a:r>
                        <a:rPr lang="en-US" sz="1800" b="1" i="1" u="none" strike="noStrike" dirty="0" smtClean="0">
                          <a:solidFill>
                            <a:schemeClr val="tx1"/>
                          </a:solidFill>
                          <a:effectLst/>
                          <a:latin typeface="Calibri" panose="020F0502020204030204" pitchFamily="34" charset="0"/>
                          <a:cs typeface="Calibri" panose="020F0502020204030204" pitchFamily="34" charset="0"/>
                        </a:rPr>
                        <a:t>Total</a:t>
                      </a:r>
                      <a:r>
                        <a:rPr lang="en-US" sz="1800" b="1" i="1" u="none" strike="noStrike" baseline="0" dirty="0" smtClean="0">
                          <a:solidFill>
                            <a:schemeClr val="tx1"/>
                          </a:solidFill>
                          <a:effectLst/>
                          <a:latin typeface="Calibri" panose="020F0502020204030204" pitchFamily="34" charset="0"/>
                          <a:cs typeface="Calibri" panose="020F0502020204030204" pitchFamily="34" charset="0"/>
                        </a:rPr>
                        <a:t> pairs</a:t>
                      </a:r>
                      <a:endParaRPr lang="en-US" sz="1800" b="1" i="1" u="none" strike="noStrike" dirty="0">
                        <a:solidFill>
                          <a:schemeClr val="tx1"/>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1" i="1" u="none" strike="noStrike" dirty="0" smtClean="0">
                          <a:solidFill>
                            <a:srgbClr val="000000"/>
                          </a:solidFill>
                          <a:effectLst/>
                          <a:latin typeface="Calibri" panose="020F0502020204030204" pitchFamily="34" charset="0"/>
                          <a:cs typeface="Calibri" panose="020F0502020204030204" pitchFamily="34" charset="0"/>
                        </a:rPr>
                        <a:t>224</a:t>
                      </a:r>
                      <a:endParaRPr lang="en-US" sz="1800" b="1" i="1"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fontAlgn="b"/>
                      <a:r>
                        <a:rPr lang="en-US" sz="1800" b="1" i="1" u="none" strike="noStrike" dirty="0" smtClean="0">
                          <a:solidFill>
                            <a:srgbClr val="000000"/>
                          </a:solidFill>
                          <a:effectLst/>
                          <a:latin typeface="Calibri" panose="020F0502020204030204" pitchFamily="34" charset="0"/>
                          <a:cs typeface="Calibri" panose="020F0502020204030204" pitchFamily="34" charset="0"/>
                        </a:rPr>
                        <a:t>88</a:t>
                      </a:r>
                      <a:endParaRPr lang="en-US" sz="1800" b="1" i="1"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r" fontAlgn="b"/>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4528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38</a:t>
            </a:fld>
            <a:endParaRPr lang="en-US"/>
          </a:p>
        </p:txBody>
      </p:sp>
      <p:sp>
        <p:nvSpPr>
          <p:cNvPr id="6" name="Title 1"/>
          <p:cNvSpPr txBox="1">
            <a:spLocks/>
          </p:cNvSpPr>
          <p:nvPr/>
        </p:nvSpPr>
        <p:spPr bwMode="auto">
          <a:xfrm>
            <a:off x="483919" y="322352"/>
            <a:ext cx="82296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400" dirty="0" smtClean="0"/>
              <a:t>Operator/Aircraft Types Not Meeting </a:t>
            </a:r>
            <a:r>
              <a:rPr lang="en-US" sz="2400" dirty="0" err="1" smtClean="0"/>
              <a:t>RSP180</a:t>
            </a:r>
            <a:r>
              <a:rPr lang="en-US" sz="2400" dirty="0" smtClean="0"/>
              <a:t>/</a:t>
            </a:r>
            <a:r>
              <a:rPr lang="en-US" sz="2400" dirty="0" err="1" smtClean="0"/>
              <a:t>RCP240</a:t>
            </a:r>
            <a:r>
              <a:rPr lang="en-US" sz="2400" dirty="0" smtClean="0"/>
              <a:t> </a:t>
            </a:r>
            <a:r>
              <a:rPr lang="en-US" sz="2000" dirty="0">
                <a:solidFill>
                  <a:srgbClr val="33CCFF"/>
                </a:solidFill>
              </a:rPr>
              <a:t>New York FIR</a:t>
            </a:r>
            <a:r>
              <a:rPr lang="en-US" sz="2000" dirty="0"/>
              <a:t> </a:t>
            </a:r>
            <a:endParaRPr lang="en-US" sz="2000" dirty="0" smtClean="0">
              <a:solidFill>
                <a:srgbClr val="FFCC66"/>
              </a:solidFill>
            </a:endParaRPr>
          </a:p>
        </p:txBody>
      </p:sp>
      <p:grpSp>
        <p:nvGrpSpPr>
          <p:cNvPr id="2" name="Group 1"/>
          <p:cNvGrpSpPr/>
          <p:nvPr/>
        </p:nvGrpSpPr>
        <p:grpSpPr>
          <a:xfrm>
            <a:off x="5615815" y="765334"/>
            <a:ext cx="4016992" cy="307777"/>
            <a:chOff x="4947062" y="914400"/>
            <a:chExt cx="4016992" cy="307777"/>
          </a:xfrm>
        </p:grpSpPr>
        <p:sp>
          <p:nvSpPr>
            <p:cNvPr id="7" name="TextBox 6"/>
            <p:cNvSpPr txBox="1"/>
            <p:nvPr/>
          </p:nvSpPr>
          <p:spPr>
            <a:xfrm>
              <a:off x="4947062" y="914400"/>
              <a:ext cx="4016992" cy="307777"/>
            </a:xfrm>
            <a:prstGeom prst="rect">
              <a:avLst/>
            </a:prstGeom>
            <a:noFill/>
          </p:spPr>
          <p:txBody>
            <a:bodyPr wrap="square" rtlCol="0">
              <a:spAutoFit/>
            </a:bodyPr>
            <a:lstStyle/>
            <a:p>
              <a:r>
                <a:rPr lang="en-US" sz="1400" dirty="0" smtClean="0">
                  <a:solidFill>
                    <a:srgbClr val="00B0F0"/>
                  </a:solidFill>
                  <a:latin typeface="Arial Black" pitchFamily="34" charset="0"/>
                </a:rPr>
                <a:t>July – December 2015</a:t>
              </a:r>
            </a:p>
          </p:txBody>
        </p:sp>
        <p:cxnSp>
          <p:nvCxnSpPr>
            <p:cNvPr id="8" name="Straight Connector 7"/>
            <p:cNvCxnSpPr/>
            <p:nvPr/>
          </p:nvCxnSpPr>
          <p:spPr>
            <a:xfrm>
              <a:off x="4953000" y="914400"/>
              <a:ext cx="1" cy="276606"/>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1794602916"/>
              </p:ext>
            </p:extLst>
          </p:nvPr>
        </p:nvGraphicFramePr>
        <p:xfrm>
          <a:off x="119423" y="1219200"/>
          <a:ext cx="8905154" cy="4643443"/>
        </p:xfrm>
        <a:graphic>
          <a:graphicData uri="http://schemas.openxmlformats.org/drawingml/2006/table">
            <a:tbl>
              <a:tblPr>
                <a:tableStyleId>{5C22544A-7EE6-4342-B048-85BDC9FD1C3A}</a:tableStyleId>
              </a:tblPr>
              <a:tblGrid>
                <a:gridCol w="930775"/>
                <a:gridCol w="819969"/>
                <a:gridCol w="709162"/>
                <a:gridCol w="709162"/>
                <a:gridCol w="738710"/>
                <a:gridCol w="742404"/>
                <a:gridCol w="709162"/>
                <a:gridCol w="709162"/>
                <a:gridCol w="709162"/>
                <a:gridCol w="709162"/>
                <a:gridCol w="709162"/>
                <a:gridCol w="709162"/>
              </a:tblGrid>
              <a:tr h="290513">
                <a:tc rowSpan="2">
                  <a:txBody>
                    <a:bodyPr/>
                    <a:lstStyle/>
                    <a:p>
                      <a:pPr algn="ctr" fontAlgn="ctr"/>
                      <a:r>
                        <a:rPr lang="en-US" sz="1400" b="1" u="none" strike="noStrike" dirty="0">
                          <a:effectLst/>
                          <a:latin typeface="Calibri" panose="020F0502020204030204" pitchFamily="34" charset="0"/>
                          <a:cs typeface="Calibri" panose="020F0502020204030204" pitchFamily="34" charset="0"/>
                        </a:rPr>
                        <a:t>Operator/ Aircraft Type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4">
                  <a:txBody>
                    <a:bodyPr/>
                    <a:lstStyle/>
                    <a:p>
                      <a:pPr algn="ctr" rtl="0" fontAlgn="ctr"/>
                      <a:r>
                        <a:rPr lang="en-US" sz="1400" b="1" u="none" strike="noStrike">
                          <a:effectLst/>
                          <a:latin typeface="Calibri" panose="020F0502020204030204" pitchFamily="34" charset="0"/>
                          <a:cs typeface="Calibri" panose="020F0502020204030204" pitchFamily="34" charset="0"/>
                        </a:rPr>
                        <a:t>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CPDLC</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1537">
                <a:tc vMerge="1">
                  <a:txBody>
                    <a:bodyPr/>
                    <a:lstStyle/>
                    <a:p>
                      <a:endParaRPr lang="en-US"/>
                    </a:p>
                  </a:txBody>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ADS-C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ADS-C 99.9%</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ACP</a:t>
                      </a:r>
                      <a:r>
                        <a:rPr lang="en-US" sz="1400" b="1" u="none" strike="noStrike" dirty="0">
                          <a:effectLst/>
                          <a:latin typeface="Calibri" panose="020F0502020204030204" pitchFamily="34" charset="0"/>
                          <a:cs typeface="Calibri" panose="020F0502020204030204" pitchFamily="34" charset="0"/>
                        </a:rPr>
                        <a:t> </a:t>
                      </a:r>
                      <a:endParaRPr lang="en-US" sz="1400" b="1" u="none" strike="noStrike" dirty="0" smtClean="0">
                        <a:effectLst/>
                        <a:latin typeface="Calibri" panose="020F0502020204030204" pitchFamily="34" charset="0"/>
                        <a:cs typeface="Calibri" panose="020F0502020204030204" pitchFamily="34" charset="0"/>
                      </a:endParaRPr>
                    </a:p>
                    <a:p>
                      <a:pPr algn="ctr" rtl="0" fontAlgn="ctr"/>
                      <a:r>
                        <a:rPr lang="en-US" sz="1400" b="1" u="none" strike="noStrike" dirty="0" smtClean="0">
                          <a:effectLst/>
                          <a:latin typeface="Calibri" panose="020F0502020204030204" pitchFamily="34" charset="0"/>
                          <a:cs typeface="Calibri" panose="020F0502020204030204" pitchFamily="34" charset="0"/>
                        </a:rPr>
                        <a:t>95</a:t>
                      </a:r>
                      <a:r>
                        <a:rPr lang="en-US" sz="1400" b="1" u="none" strike="noStrike" dirty="0">
                          <a:effectLst/>
                          <a:latin typeface="Calibri" panose="020F0502020204030204" pitchFamily="34" charset="0"/>
                          <a:cs typeface="Calibri" panose="020F0502020204030204" pitchFamily="34" charset="0"/>
                        </a:rPr>
                        <a:t>%</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PORT 95%</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85750">
                <a:tc>
                  <a:txBody>
                    <a:bodyPr/>
                    <a:lstStyle/>
                    <a:p>
                      <a:pPr algn="l" fontAlgn="b"/>
                      <a:r>
                        <a:rPr lang="en-US" sz="1200" b="1" i="0" u="none" strike="noStrike">
                          <a:solidFill>
                            <a:srgbClr val="000000"/>
                          </a:solidFill>
                          <a:effectLst/>
                          <a:latin typeface="Calibri"/>
                        </a:rPr>
                        <a:t>A/B752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11,367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0.7%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97.2%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274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99.3%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98.5%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r>
              <a:tr h="290513">
                <a:tc>
                  <a:txBody>
                    <a:bodyPr/>
                    <a:lstStyle/>
                    <a:p>
                      <a:pPr algn="l" fontAlgn="b"/>
                      <a:r>
                        <a:rPr lang="en-US" sz="1200" b="1" i="0" u="none" strike="noStrike">
                          <a:solidFill>
                            <a:srgbClr val="000000"/>
                          </a:solidFill>
                          <a:effectLst/>
                          <a:latin typeface="Calibri"/>
                        </a:rPr>
                        <a:t>DL/A332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5,313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97.7%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177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98.9%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96.1%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r>
              <a:tr h="290513">
                <a:tc>
                  <a:txBody>
                    <a:bodyPr/>
                    <a:lstStyle/>
                    <a:p>
                      <a:pPr algn="l" fontAlgn="b"/>
                      <a:r>
                        <a:rPr lang="en-US" sz="1200" b="1" i="0" u="none" strike="noStrike">
                          <a:solidFill>
                            <a:srgbClr val="000000"/>
                          </a:solidFill>
                          <a:effectLst/>
                          <a:latin typeface="Calibri"/>
                        </a:rPr>
                        <a:t>P/B77L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3,169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53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200" b="1" i="0" u="none" strike="noStrike">
                          <a:solidFill>
                            <a:srgbClr val="000000"/>
                          </a:solidFill>
                          <a:effectLst/>
                          <a:latin typeface="Calibri"/>
                        </a:rPr>
                        <a:t>BW/B763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2,345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98.5%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200" b="1" i="0" u="none" strike="noStrike">
                          <a:solidFill>
                            <a:srgbClr val="000000"/>
                          </a:solidFill>
                          <a:effectLst/>
                          <a:latin typeface="Calibri"/>
                        </a:rPr>
                        <a:t>BC/A332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2,013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99.8%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116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99.1%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99.1%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r>
              <a:tr h="290513">
                <a:tc>
                  <a:txBody>
                    <a:bodyPr/>
                    <a:lstStyle/>
                    <a:p>
                      <a:pPr algn="l" fontAlgn="b"/>
                      <a:r>
                        <a:rPr lang="en-US" sz="1200" b="1" i="0" u="none" strike="noStrike">
                          <a:solidFill>
                            <a:srgbClr val="000000"/>
                          </a:solidFill>
                          <a:effectLst/>
                          <a:latin typeface="Calibri"/>
                        </a:rPr>
                        <a:t>CG/B748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1,139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97.1%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solidFill>
                            <a:schemeClr val="tx1"/>
                          </a:solidFill>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86.4%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200" b="1" i="0" u="none" strike="noStrike">
                          <a:solidFill>
                            <a:srgbClr val="000000"/>
                          </a:solidFill>
                          <a:effectLst/>
                          <a:latin typeface="Calibri"/>
                        </a:rPr>
                        <a:t>IGA/CL35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429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98.4%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200" b="1" i="0" u="none" strike="noStrike">
                          <a:solidFill>
                            <a:srgbClr val="000000"/>
                          </a:solidFill>
                          <a:effectLst/>
                          <a:latin typeface="Calibri"/>
                        </a:rPr>
                        <a:t>CZ/G280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218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solidFill>
                            <a:schemeClr val="tx1"/>
                          </a:solidFill>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200" b="1" i="0" u="none" strike="noStrike">
                          <a:solidFill>
                            <a:srgbClr val="000000"/>
                          </a:solidFill>
                          <a:effectLst/>
                          <a:latin typeface="Calibri"/>
                        </a:rPr>
                        <a:t>P/A333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197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99.5%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200" b="1" i="0" u="none" strike="noStrike">
                          <a:solidFill>
                            <a:srgbClr val="000000"/>
                          </a:solidFill>
                          <a:effectLst/>
                          <a:latin typeface="Calibri"/>
                        </a:rPr>
                        <a:t>IGA/FA50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181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200" b="1" i="0" u="none" strike="noStrike">
                          <a:solidFill>
                            <a:srgbClr val="000000"/>
                          </a:solidFill>
                          <a:effectLst/>
                          <a:latin typeface="Calibri"/>
                        </a:rPr>
                        <a:t>A/B744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127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90.6%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200" b="1" i="0" u="none" strike="noStrike" dirty="0" err="1">
                          <a:solidFill>
                            <a:srgbClr val="000000"/>
                          </a:solidFill>
                          <a:effectLst/>
                          <a:latin typeface="Calibri"/>
                        </a:rPr>
                        <a:t>AQ</a:t>
                      </a:r>
                      <a:r>
                        <a:rPr lang="en-US" sz="1200" b="1" i="0" u="none" strike="noStrike" dirty="0">
                          <a:solidFill>
                            <a:srgbClr val="000000"/>
                          </a:solidFill>
                          <a:effectLst/>
                          <a:latin typeface="Calibri"/>
                        </a:rPr>
                        <a:t>/</a:t>
                      </a:r>
                      <a:r>
                        <a:rPr lang="en-US" sz="1200" b="1" i="0" u="none" strike="noStrike" dirty="0" err="1">
                          <a:solidFill>
                            <a:srgbClr val="000000"/>
                          </a:solidFill>
                          <a:effectLst/>
                          <a:latin typeface="Calibri"/>
                        </a:rPr>
                        <a:t>B752</a:t>
                      </a:r>
                      <a:endParaRPr lang="en-US" sz="1200" b="1"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rgbClr val="000000"/>
                          </a:solidFill>
                          <a:effectLst/>
                          <a:latin typeface="Calibri"/>
                        </a:rPr>
                        <a:t>115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02666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66"/>
                </a:solidFill>
              </a:rPr>
              <a:t>PR </a:t>
            </a:r>
            <a:r>
              <a:rPr lang="en-US" dirty="0" smtClean="0">
                <a:solidFill>
                  <a:srgbClr val="FFFF66"/>
                </a:solidFill>
              </a:rPr>
              <a:t>1502</a:t>
            </a:r>
            <a:r>
              <a:rPr lang="en-US" dirty="0" smtClean="0"/>
              <a:t>: Poor </a:t>
            </a:r>
            <a:r>
              <a:rPr lang="en-US" dirty="0"/>
              <a:t>performance </a:t>
            </a:r>
            <a:r>
              <a:rPr lang="en-US" dirty="0" smtClean="0"/>
              <a:t>Operator DL</a:t>
            </a:r>
            <a:endParaRPr lang="en-US" dirty="0"/>
          </a:p>
        </p:txBody>
      </p:sp>
      <p:sp>
        <p:nvSpPr>
          <p:cNvPr id="3" name="Content Placeholder 2"/>
          <p:cNvSpPr>
            <a:spLocks noGrp="1"/>
          </p:cNvSpPr>
          <p:nvPr>
            <p:ph idx="1"/>
          </p:nvPr>
        </p:nvSpPr>
        <p:spPr/>
        <p:txBody>
          <a:bodyPr/>
          <a:lstStyle/>
          <a:p>
            <a:r>
              <a:rPr lang="en-US" dirty="0" smtClean="0"/>
              <a:t>Submitted PR to DLMA for performance of DL (</a:t>
            </a:r>
            <a:r>
              <a:rPr lang="en-US" dirty="0" err="1" smtClean="0"/>
              <a:t>ARA</a:t>
            </a:r>
            <a:r>
              <a:rPr lang="en-US" dirty="0" smtClean="0"/>
              <a:t>) - 1/29/14 </a:t>
            </a:r>
          </a:p>
          <a:p>
            <a:r>
              <a:rPr lang="en-US" dirty="0" smtClean="0"/>
              <a:t>Assigned to Airbus</a:t>
            </a:r>
          </a:p>
          <a:p>
            <a:r>
              <a:rPr lang="en-US" dirty="0" smtClean="0"/>
              <a:t>Airbus suggested change in particular part</a:t>
            </a:r>
          </a:p>
          <a:p>
            <a:r>
              <a:rPr lang="en-US" dirty="0" smtClean="0"/>
              <a:t>1 aircraft stored, the other not observed as of December 2015</a:t>
            </a:r>
          </a:p>
          <a:p>
            <a:r>
              <a:rPr lang="en-US" dirty="0"/>
              <a:t>Left open pending observation of improvement </a:t>
            </a:r>
          </a:p>
          <a:p>
            <a:endParaRPr lang="en-US" dirty="0" smtClean="0"/>
          </a:p>
        </p:txBody>
      </p:sp>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39</a:t>
            </a:fld>
            <a:endParaRPr lang="en-US"/>
          </a:p>
        </p:txBody>
      </p:sp>
    </p:spTree>
    <p:extLst>
      <p:ext uri="{BB962C8B-B14F-4D97-AF65-F5344CB8AC3E}">
        <p14:creationId xmlns:p14="http://schemas.microsoft.com/office/powerpoint/2010/main" val="4269698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KZNY</a:t>
            </a:r>
            <a:r>
              <a:rPr lang="en-US" dirty="0" smtClean="0"/>
              <a:t> </a:t>
            </a:r>
            <a:r>
              <a:rPr lang="en-US" dirty="0"/>
              <a:t>– </a:t>
            </a:r>
            <a:r>
              <a:rPr lang="en-US" dirty="0" smtClean="0"/>
              <a:t>FANS Data </a:t>
            </a:r>
            <a:r>
              <a:rPr lang="en-US" dirty="0"/>
              <a:t>Link Usage</a:t>
            </a:r>
            <a:br>
              <a:rPr lang="en-US" dirty="0"/>
            </a:br>
            <a:r>
              <a:rPr lang="en-US" sz="2000" dirty="0" smtClean="0"/>
              <a:t>July </a:t>
            </a:r>
            <a:r>
              <a:rPr lang="en-US" sz="2000" dirty="0"/>
              <a:t>– </a:t>
            </a:r>
            <a:r>
              <a:rPr lang="en-US" sz="2000" dirty="0" smtClean="0"/>
              <a:t>December </a:t>
            </a:r>
            <a:r>
              <a:rPr lang="en-US" sz="2000" dirty="0"/>
              <a:t>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6477231"/>
              </p:ext>
            </p:extLst>
          </p:nvPr>
        </p:nvGraphicFramePr>
        <p:xfrm>
          <a:off x="990599" y="1295400"/>
          <a:ext cx="6934201" cy="1559560"/>
        </p:xfrm>
        <a:graphic>
          <a:graphicData uri="http://schemas.openxmlformats.org/drawingml/2006/table">
            <a:tbl>
              <a:tblPr bandRow="1">
                <a:solidFill>
                  <a:srgbClr val="FFCC00"/>
                </a:solidFill>
                <a:tableStyleId>{93296810-A885-4BE3-A3E7-6D5BEEA58F35}</a:tableStyleId>
              </a:tblPr>
              <a:tblGrid>
                <a:gridCol w="3048001"/>
                <a:gridCol w="1295400"/>
                <a:gridCol w="1295400"/>
                <a:gridCol w="1295400"/>
              </a:tblGrid>
              <a:tr h="370840">
                <a:tc>
                  <a:txBody>
                    <a:bodyPr/>
                    <a:lstStyle/>
                    <a:p>
                      <a:endParaRPr lang="en-US" sz="1800" b="1" dirty="0">
                        <a:latin typeface="Calibri" panose="020F0502020204030204" pitchFamily="34" charset="0"/>
                        <a:cs typeface="Calibri" panose="020F0502020204030204" pitchFamily="34" charset="0"/>
                      </a:endParaRPr>
                    </a:p>
                  </a:txBody>
                  <a:tcPr>
                    <a:solidFill>
                      <a:srgbClr val="00B0F0"/>
                    </a:solidFill>
                  </a:tcPr>
                </a:tc>
                <a:tc>
                  <a:txBody>
                    <a:bodyPr/>
                    <a:lstStyle/>
                    <a:p>
                      <a:pPr algn="ctr" fontAlgn="b"/>
                      <a:r>
                        <a:rPr lang="en-US" sz="2000" b="1" i="0" u="none" strike="noStrike" dirty="0" smtClean="0">
                          <a:solidFill>
                            <a:srgbClr val="000000"/>
                          </a:solidFill>
                          <a:effectLst/>
                          <a:latin typeface="Calibri"/>
                        </a:rPr>
                        <a:t>All</a:t>
                      </a:r>
                      <a:r>
                        <a:rPr lang="en-US" sz="2000" b="1" i="0" u="none" strike="noStrike" baseline="0" dirty="0" smtClean="0">
                          <a:solidFill>
                            <a:srgbClr val="000000"/>
                          </a:solidFill>
                          <a:effectLst/>
                          <a:latin typeface="Calibri"/>
                        </a:rPr>
                        <a:t> </a:t>
                      </a:r>
                      <a:r>
                        <a:rPr lang="en-US" sz="2000" b="1" i="0" u="none" strike="noStrike" baseline="0" dirty="0" err="1" smtClean="0">
                          <a:solidFill>
                            <a:srgbClr val="000000"/>
                          </a:solidFill>
                          <a:effectLst/>
                          <a:latin typeface="Calibri"/>
                        </a:rPr>
                        <a:t>ZNY</a:t>
                      </a:r>
                      <a:endParaRPr lang="en-US" sz="2000" b="1" i="0" u="none" strike="noStrike" dirty="0">
                        <a:solidFill>
                          <a:srgbClr val="000000"/>
                        </a:solidFill>
                        <a:effectLst/>
                        <a:latin typeface="Calibri"/>
                      </a:endParaRPr>
                    </a:p>
                  </a:txBody>
                  <a:tcPr marL="9525" marR="9525" marT="9525" marB="0" anchor="ctr">
                    <a:solidFill>
                      <a:srgbClr val="00B0F0"/>
                    </a:solidFill>
                  </a:tcPr>
                </a:tc>
                <a:tc>
                  <a:txBody>
                    <a:bodyPr/>
                    <a:lstStyle/>
                    <a:p>
                      <a:pPr algn="ctr" fontAlgn="b"/>
                      <a:r>
                        <a:rPr lang="en-US" sz="2000" b="1" i="0" u="none" strike="noStrike" dirty="0" smtClean="0">
                          <a:solidFill>
                            <a:srgbClr val="000000"/>
                          </a:solidFill>
                          <a:effectLst/>
                          <a:latin typeface="Calibri"/>
                        </a:rPr>
                        <a:t>NAT</a:t>
                      </a:r>
                      <a:endParaRPr lang="en-US" sz="2000" b="1" i="0" u="none" strike="noStrike" dirty="0">
                        <a:solidFill>
                          <a:srgbClr val="000000"/>
                        </a:solidFill>
                        <a:effectLst/>
                        <a:latin typeface="Calibri"/>
                      </a:endParaRPr>
                    </a:p>
                  </a:txBody>
                  <a:tcPr marL="9525" marR="9525" marT="9525" marB="0" anchor="ctr">
                    <a:solidFill>
                      <a:srgbClr val="00B0F0"/>
                    </a:solidFill>
                  </a:tcPr>
                </a:tc>
                <a:tc>
                  <a:txBody>
                    <a:bodyPr/>
                    <a:lstStyle/>
                    <a:p>
                      <a:pPr algn="ctr" fontAlgn="b"/>
                      <a:r>
                        <a:rPr lang="en-US" sz="2000" b="1" i="0" u="none" strike="noStrike" dirty="0" err="1" smtClean="0">
                          <a:solidFill>
                            <a:srgbClr val="000000"/>
                          </a:solidFill>
                          <a:effectLst/>
                          <a:latin typeface="Calibri"/>
                        </a:rPr>
                        <a:t>WATRS</a:t>
                      </a:r>
                      <a:endParaRPr lang="en-US" sz="2000" b="1" i="0" u="none" strike="noStrike" dirty="0">
                        <a:solidFill>
                          <a:srgbClr val="000000"/>
                        </a:solidFill>
                        <a:effectLst/>
                        <a:latin typeface="Calibri"/>
                      </a:endParaRPr>
                    </a:p>
                  </a:txBody>
                  <a:tcPr marL="9525" marR="9525" marT="9525" marB="0" anchor="ctr">
                    <a:solidFill>
                      <a:srgbClr val="00B0F0"/>
                    </a:solidFill>
                  </a:tcPr>
                </a:tc>
              </a:tr>
              <a:tr h="370840">
                <a:tc>
                  <a:txBody>
                    <a:bodyPr/>
                    <a:lstStyle/>
                    <a:p>
                      <a:r>
                        <a:rPr lang="en-US" sz="1800" b="1" dirty="0" smtClean="0">
                          <a:latin typeface="Calibri" panose="020F0502020204030204" pitchFamily="34" charset="0"/>
                          <a:cs typeface="Calibri" panose="020F0502020204030204" pitchFamily="34" charset="0"/>
                        </a:rPr>
                        <a:t>Total flights</a:t>
                      </a:r>
                      <a:endParaRPr lang="en-US" sz="1800" b="1" dirty="0">
                        <a:latin typeface="Calibri" panose="020F0502020204030204" pitchFamily="34" charset="0"/>
                        <a:cs typeface="Calibri" panose="020F0502020204030204" pitchFamily="34" charset="0"/>
                      </a:endParaRPr>
                    </a:p>
                  </a:txBody>
                  <a:tcPr>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109,374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56,624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92,387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latin typeface="Calibri" panose="020F0502020204030204" pitchFamily="34" charset="0"/>
                          <a:cs typeface="Calibri" panose="020F0502020204030204" pitchFamily="34" charset="0"/>
                        </a:rPr>
                        <a:t>% flights using FANS data link</a:t>
                      </a:r>
                      <a:endParaRPr lang="en-US" sz="1800" b="1" dirty="0" smtClean="0">
                        <a:latin typeface="Calibri" panose="020F0502020204030204" pitchFamily="34" charset="0"/>
                        <a:cs typeface="Calibri" panose="020F0502020204030204" pitchFamily="34" charset="0"/>
                      </a:endParaRPr>
                    </a:p>
                  </a:txBody>
                  <a:tcPr>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53%</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88%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49%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r>
              <a:tr h="370840">
                <a:tc>
                  <a:txBody>
                    <a:bodyPr/>
                    <a:lstStyle/>
                    <a:p>
                      <a:r>
                        <a:rPr lang="en-US" sz="1800" b="1" dirty="0" smtClean="0">
                          <a:latin typeface="Calibri" panose="020F0502020204030204" pitchFamily="34" charset="0"/>
                          <a:cs typeface="Calibri" panose="020F0502020204030204" pitchFamily="34" charset="0"/>
                        </a:rPr>
                        <a:t>% </a:t>
                      </a:r>
                      <a:r>
                        <a:rPr lang="en-US" sz="1800" b="1" dirty="0" err="1" smtClean="0">
                          <a:latin typeface="Calibri" panose="020F0502020204030204" pitchFamily="34" charset="0"/>
                          <a:cs typeface="Calibri" panose="020F0502020204030204" pitchFamily="34" charset="0"/>
                        </a:rPr>
                        <a:t>RNP4</a:t>
                      </a:r>
                      <a:endParaRPr lang="en-US" sz="1800" b="1" dirty="0">
                        <a:latin typeface="Calibri" panose="020F0502020204030204" pitchFamily="34" charset="0"/>
                        <a:cs typeface="Calibri" panose="020F0502020204030204" pitchFamily="34" charset="0"/>
                      </a:endParaRPr>
                    </a:p>
                  </a:txBody>
                  <a:tcPr>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38%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54%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37%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r>
            </a:tbl>
          </a:graphicData>
        </a:graphic>
      </p:graphicFrame>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3146528391"/>
              </p:ext>
            </p:extLst>
          </p:nvPr>
        </p:nvGraphicFramePr>
        <p:xfrm>
          <a:off x="304800" y="3200400"/>
          <a:ext cx="5638800" cy="1188720"/>
        </p:xfrm>
        <a:graphic>
          <a:graphicData uri="http://schemas.openxmlformats.org/drawingml/2006/table">
            <a:tbl>
              <a:tblPr bandRow="1">
                <a:solidFill>
                  <a:srgbClr val="FFCC00"/>
                </a:solidFill>
                <a:tableStyleId>{93296810-A885-4BE3-A3E7-6D5BEEA58F35}</a:tableStyleId>
              </a:tblPr>
              <a:tblGrid>
                <a:gridCol w="3886200"/>
                <a:gridCol w="1752600"/>
              </a:tblGrid>
              <a:tr h="0">
                <a:tc>
                  <a:txBody>
                    <a:bodyPr/>
                    <a:lstStyle/>
                    <a:p>
                      <a:r>
                        <a:rPr lang="en-US" sz="1800" b="1" dirty="0" smtClean="0">
                          <a:latin typeface="Calibri" panose="020F0502020204030204" pitchFamily="34" charset="0"/>
                          <a:cs typeface="Calibri" panose="020F0502020204030204" pitchFamily="34" charset="0"/>
                        </a:rPr>
                        <a:t>Average FANS data link flights per day</a:t>
                      </a:r>
                      <a:endParaRPr lang="en-US" sz="1800" b="1" dirty="0">
                        <a:latin typeface="Calibri" panose="020F0502020204030204" pitchFamily="34" charset="0"/>
                        <a:cs typeface="Calibri" panose="020F0502020204030204" pitchFamily="34" charset="0"/>
                      </a:endParaRPr>
                    </a:p>
                  </a:txBody>
                  <a:tcPr>
                    <a:solidFill>
                      <a:srgbClr val="00B0F0"/>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314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00B0F0"/>
                    </a:solidFill>
                  </a:tcPr>
                </a:tc>
              </a:tr>
              <a:tr h="370840">
                <a:tc>
                  <a:txBody>
                    <a:bodyPr/>
                    <a:lstStyle/>
                    <a:p>
                      <a:r>
                        <a:rPr lang="en-US" sz="1800" b="1" dirty="0" smtClean="0">
                          <a:latin typeface="Calibri" panose="020F0502020204030204" pitchFamily="34" charset="0"/>
                          <a:cs typeface="Calibri" panose="020F0502020204030204" pitchFamily="34" charset="0"/>
                        </a:rPr>
                        <a:t>% using</a:t>
                      </a:r>
                      <a:r>
                        <a:rPr lang="en-US" sz="1800" b="1" baseline="0" dirty="0" smtClean="0">
                          <a:latin typeface="Calibri" panose="020F0502020204030204" pitchFamily="34" charset="0"/>
                          <a:cs typeface="Calibri" panose="020F0502020204030204" pitchFamily="34" charset="0"/>
                        </a:rPr>
                        <a:t> Iridium</a:t>
                      </a:r>
                      <a:endParaRPr lang="en-US" sz="1800" b="1" dirty="0">
                        <a:latin typeface="Calibri" panose="020F0502020204030204" pitchFamily="34" charset="0"/>
                        <a:cs typeface="Calibri" panose="020F0502020204030204" pitchFamily="34" charset="0"/>
                      </a:endParaRPr>
                    </a:p>
                  </a:txBody>
                  <a:tcPr>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r>
              <a:tr h="370840">
                <a:tc>
                  <a:txBody>
                    <a:bodyPr/>
                    <a:lstStyle/>
                    <a:p>
                      <a:r>
                        <a:rPr lang="en-US" sz="1800" b="1" dirty="0" smtClean="0">
                          <a:latin typeface="Calibri" panose="020F0502020204030204" pitchFamily="34" charset="0"/>
                          <a:cs typeface="Calibri" panose="020F0502020204030204" pitchFamily="34" charset="0"/>
                        </a:rPr>
                        <a:t>% using</a:t>
                      </a:r>
                      <a:r>
                        <a:rPr lang="en-US" sz="1800" b="1" baseline="0" dirty="0" smtClean="0">
                          <a:latin typeface="Calibri" panose="020F0502020204030204" pitchFamily="34" charset="0"/>
                          <a:cs typeface="Calibri" panose="020F0502020204030204" pitchFamily="34" charset="0"/>
                        </a:rPr>
                        <a:t> Inmarsat I-4</a:t>
                      </a:r>
                      <a:endParaRPr lang="en-US" sz="1800" b="1" dirty="0">
                        <a:latin typeface="Calibri" panose="020F0502020204030204" pitchFamily="34" charset="0"/>
                        <a:cs typeface="Calibri" panose="020F0502020204030204" pitchFamily="34" charset="0"/>
                      </a:endParaRPr>
                    </a:p>
                  </a:txBody>
                  <a:tcPr>
                    <a:solidFill>
                      <a:srgbClr val="CCFFFF"/>
                    </a:solidFill>
                  </a:tcPr>
                </a:tc>
                <a:tc>
                  <a:txBody>
                    <a:bodyPr/>
                    <a:lstStyle/>
                    <a:p>
                      <a:pPr algn="r" fontAlgn="b"/>
                      <a:r>
                        <a:rPr lang="en-US" sz="2000" b="0" i="0" u="none" strike="noStrike" dirty="0" smtClean="0">
                          <a:solidFill>
                            <a:srgbClr val="000000"/>
                          </a:solidFill>
                          <a:effectLst/>
                          <a:latin typeface="Calibri" panose="020F0502020204030204" pitchFamily="34" charset="0"/>
                          <a:cs typeface="Calibri" panose="020F0502020204030204" pitchFamily="34" charset="0"/>
                        </a:rPr>
                        <a:t>28%</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b">
                    <a:solidFill>
                      <a:srgbClr val="CCFFFF"/>
                    </a:solidFill>
                  </a:tcP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343355382"/>
              </p:ext>
            </p:extLst>
          </p:nvPr>
        </p:nvGraphicFramePr>
        <p:xfrm>
          <a:off x="2895600" y="4724400"/>
          <a:ext cx="5791200" cy="1219200"/>
        </p:xfrm>
        <a:graphic>
          <a:graphicData uri="http://schemas.openxmlformats.org/drawingml/2006/table">
            <a:tbl>
              <a:tblPr bandRow="1">
                <a:solidFill>
                  <a:srgbClr val="FFCC00"/>
                </a:solidFill>
                <a:tableStyleId>{93296810-A885-4BE3-A3E7-6D5BEEA58F35}</a:tableStyleId>
              </a:tblPr>
              <a:tblGrid>
                <a:gridCol w="3521676"/>
                <a:gridCol w="2269524"/>
              </a:tblGrid>
              <a:tr h="406400">
                <a:tc>
                  <a:txBody>
                    <a:bodyPr/>
                    <a:lstStyle/>
                    <a:p>
                      <a:r>
                        <a:rPr lang="en-US" sz="1800" b="1" dirty="0" smtClean="0">
                          <a:latin typeface="Calibri" panose="020F0502020204030204" pitchFamily="34" charset="0"/>
                          <a:cs typeface="Calibri" panose="020F0502020204030204" pitchFamily="34" charset="0"/>
                        </a:rPr>
                        <a:t>Total</a:t>
                      </a:r>
                      <a:r>
                        <a:rPr lang="en-US" sz="1800" b="1" baseline="0" dirty="0" smtClean="0">
                          <a:latin typeface="Calibri" panose="020F0502020204030204" pitchFamily="34" charset="0"/>
                          <a:cs typeface="Calibri" panose="020F0502020204030204" pitchFamily="34" charset="0"/>
                        </a:rPr>
                        <a:t> FANS data link airframes</a:t>
                      </a:r>
                      <a:endParaRPr lang="en-US" sz="1800" b="1" dirty="0">
                        <a:latin typeface="Calibri" panose="020F0502020204030204" pitchFamily="34" charset="0"/>
                        <a:cs typeface="Calibri" panose="020F0502020204030204" pitchFamily="34" charset="0"/>
                      </a:endParaRPr>
                    </a:p>
                  </a:txBody>
                  <a:tcPr>
                    <a:solidFill>
                      <a:srgbClr val="00B0F0"/>
                    </a:solidFill>
                  </a:tcPr>
                </a:tc>
                <a:tc>
                  <a:txBody>
                    <a:bodyPr/>
                    <a:lstStyle/>
                    <a:p>
                      <a:pPr algn="r" fontAlgn="b"/>
                      <a:r>
                        <a:rPr lang="en-US" sz="2000" b="0" i="0" u="none" strike="noStrike" dirty="0" smtClean="0">
                          <a:solidFill>
                            <a:srgbClr val="000000"/>
                          </a:solidFill>
                          <a:effectLst/>
                          <a:latin typeface="Calibri"/>
                        </a:rPr>
                        <a:t>2,966</a:t>
                      </a:r>
                      <a:endParaRPr lang="en-US" sz="2000" b="0" i="0" u="none" strike="noStrike" dirty="0">
                        <a:solidFill>
                          <a:srgbClr val="000000"/>
                        </a:solidFill>
                        <a:effectLst/>
                        <a:latin typeface="Calibri"/>
                      </a:endParaRPr>
                    </a:p>
                  </a:txBody>
                  <a:tcPr marL="9525" marR="9525" marT="9525" marB="0" anchor="ctr">
                    <a:solidFill>
                      <a:srgbClr val="00B0F0"/>
                    </a:solidFill>
                  </a:tcPr>
                </a:tc>
              </a:tr>
              <a:tr h="406400">
                <a:tc>
                  <a:txBody>
                    <a:bodyPr/>
                    <a:lstStyle/>
                    <a:p>
                      <a:r>
                        <a:rPr lang="en-US" sz="1800" b="1" dirty="0" smtClean="0">
                          <a:latin typeface="Calibri" panose="020F0502020204030204" pitchFamily="34" charset="0"/>
                          <a:cs typeface="Calibri" panose="020F0502020204030204" pitchFamily="34" charset="0"/>
                        </a:rPr>
                        <a:t>% using Iridium</a:t>
                      </a:r>
                      <a:endParaRPr lang="en-US" sz="1800" b="1" dirty="0">
                        <a:latin typeface="Calibri" panose="020F0502020204030204" pitchFamily="34" charset="0"/>
                        <a:cs typeface="Calibri" panose="020F0502020204030204" pitchFamily="34" charset="0"/>
                      </a:endParaRPr>
                    </a:p>
                  </a:txBody>
                  <a:tcPr>
                    <a:solidFill>
                      <a:srgbClr val="CCFFFF"/>
                    </a:solidFill>
                  </a:tcPr>
                </a:tc>
                <a:tc>
                  <a:txBody>
                    <a:bodyPr/>
                    <a:lstStyle/>
                    <a:p>
                      <a:pPr algn="r" fontAlgn="b"/>
                      <a:r>
                        <a:rPr lang="en-US" sz="2000" b="0" i="0" u="none" strike="noStrike" dirty="0" smtClean="0">
                          <a:solidFill>
                            <a:srgbClr val="000000"/>
                          </a:solidFill>
                          <a:effectLst/>
                          <a:latin typeface="Calibri"/>
                        </a:rPr>
                        <a:t>9%</a:t>
                      </a:r>
                      <a:endParaRPr lang="en-US" sz="2000" b="0" i="0" u="none" strike="noStrike" dirty="0">
                        <a:solidFill>
                          <a:srgbClr val="000000"/>
                        </a:solidFill>
                        <a:effectLst/>
                        <a:latin typeface="Calibri"/>
                      </a:endParaRPr>
                    </a:p>
                  </a:txBody>
                  <a:tcPr marL="9525" marR="9525" marT="9525" marB="0" anchor="ctr">
                    <a:solidFill>
                      <a:srgbClr val="CCFFFF"/>
                    </a:solidFill>
                  </a:tcPr>
                </a:tc>
              </a:tr>
              <a:tr h="406400">
                <a:tc>
                  <a:txBody>
                    <a:bodyPr/>
                    <a:lstStyle/>
                    <a:p>
                      <a:r>
                        <a:rPr lang="en-US" sz="1800" b="1" dirty="0" smtClean="0">
                          <a:latin typeface="Calibri" panose="020F0502020204030204" pitchFamily="34" charset="0"/>
                          <a:cs typeface="Calibri" panose="020F0502020204030204" pitchFamily="34" charset="0"/>
                        </a:rPr>
                        <a:t>% using Inmarsat I-4</a:t>
                      </a:r>
                      <a:endParaRPr lang="en-US" sz="1800" b="1" dirty="0">
                        <a:latin typeface="Calibri" panose="020F0502020204030204" pitchFamily="34" charset="0"/>
                        <a:cs typeface="Calibri" panose="020F0502020204030204" pitchFamily="34" charset="0"/>
                      </a:endParaRPr>
                    </a:p>
                  </a:txBody>
                  <a:tcPr>
                    <a:solidFill>
                      <a:srgbClr val="CCFFFF"/>
                    </a:solidFill>
                  </a:tcPr>
                </a:tc>
                <a:tc>
                  <a:txBody>
                    <a:bodyPr/>
                    <a:lstStyle/>
                    <a:p>
                      <a:pPr algn="r" fontAlgn="b"/>
                      <a:r>
                        <a:rPr lang="en-US" sz="2000" b="0" i="0" u="none" strike="noStrike" dirty="0" smtClean="0">
                          <a:solidFill>
                            <a:srgbClr val="000000"/>
                          </a:solidFill>
                          <a:effectLst/>
                          <a:latin typeface="Calibri"/>
                        </a:rPr>
                        <a:t>33%</a:t>
                      </a:r>
                      <a:endParaRPr lang="en-US" sz="2000" b="0" i="0" u="none" strike="noStrike" dirty="0">
                        <a:solidFill>
                          <a:srgbClr val="000000"/>
                        </a:solidFill>
                        <a:effectLst/>
                        <a:latin typeface="Calibri"/>
                      </a:endParaRPr>
                    </a:p>
                  </a:txBody>
                  <a:tcPr marL="9525" marR="9525" marT="9525" marB="0" anchor="ctr">
                    <a:solidFill>
                      <a:srgbClr val="CCFFFF"/>
                    </a:solidFill>
                  </a:tcPr>
                </a:tc>
              </a:tr>
            </a:tbl>
          </a:graphicData>
        </a:graphic>
      </p:graphicFrame>
    </p:spTree>
    <p:extLst>
      <p:ext uri="{BB962C8B-B14F-4D97-AF65-F5344CB8AC3E}">
        <p14:creationId xmlns:p14="http://schemas.microsoft.com/office/powerpoint/2010/main" val="3338996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547688"/>
          </a:xfrm>
        </p:spPr>
        <p:txBody>
          <a:bodyPr/>
          <a:lstStyle/>
          <a:p>
            <a:r>
              <a:rPr lang="en-US" sz="2600" dirty="0" smtClean="0"/>
              <a:t>Summary of </a:t>
            </a:r>
            <a:r>
              <a:rPr lang="en-US" sz="2600" dirty="0"/>
              <a:t>Performance by </a:t>
            </a:r>
            <a:r>
              <a:rPr lang="en-US" sz="2600" dirty="0" smtClean="0"/>
              <a:t>Operator/Aircraft Type </a:t>
            </a:r>
            <a:br>
              <a:rPr lang="en-US" sz="2600" dirty="0" smtClean="0"/>
            </a:br>
            <a:r>
              <a:rPr lang="en-US" sz="2000" dirty="0" smtClean="0">
                <a:solidFill>
                  <a:srgbClr val="FFCC66"/>
                </a:solidFill>
              </a:rPr>
              <a:t>Oakland FIR</a:t>
            </a:r>
            <a:endParaRPr lang="en-US" sz="2000" dirty="0"/>
          </a:p>
        </p:txBody>
      </p:sp>
      <p:sp>
        <p:nvSpPr>
          <p:cNvPr id="3" name="Content Placeholder 2"/>
          <p:cNvSpPr>
            <a:spLocks noGrp="1"/>
          </p:cNvSpPr>
          <p:nvPr>
            <p:ph idx="1"/>
          </p:nvPr>
        </p:nvSpPr>
        <p:spPr>
          <a:xfrm>
            <a:off x="457200" y="990600"/>
            <a:ext cx="8229600" cy="4343400"/>
          </a:xfrm>
        </p:spPr>
        <p:txBody>
          <a:bodyPr/>
          <a:lstStyle/>
          <a:p>
            <a:r>
              <a:rPr lang="en-US" dirty="0" smtClean="0">
                <a:solidFill>
                  <a:srgbClr val="FFCC66"/>
                </a:solidFill>
              </a:rPr>
              <a:t>161</a:t>
            </a:r>
            <a:r>
              <a:rPr lang="en-US" dirty="0" smtClean="0"/>
              <a:t> operator/aircraft type pairs with at least 100 ADS-C messages</a:t>
            </a:r>
          </a:p>
          <a:p>
            <a:r>
              <a:rPr lang="en-US" dirty="0" smtClean="0">
                <a:solidFill>
                  <a:srgbClr val="FFCC66"/>
                </a:solidFill>
              </a:rPr>
              <a:t>99</a:t>
            </a:r>
            <a:r>
              <a:rPr lang="en-US" dirty="0" smtClean="0"/>
              <a:t> </a:t>
            </a:r>
            <a:r>
              <a:rPr lang="en-US" dirty="0"/>
              <a:t>operator/aircraft type pairs with at least 100 </a:t>
            </a:r>
            <a:r>
              <a:rPr lang="en-US" dirty="0" err="1" smtClean="0"/>
              <a:t>RCP</a:t>
            </a:r>
            <a:r>
              <a:rPr lang="en-US" dirty="0" smtClean="0"/>
              <a:t> transactions during this 6-month period</a:t>
            </a:r>
          </a:p>
        </p:txBody>
      </p:sp>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88899008"/>
              </p:ext>
            </p:extLst>
          </p:nvPr>
        </p:nvGraphicFramePr>
        <p:xfrm>
          <a:off x="304800" y="2819400"/>
          <a:ext cx="8686800" cy="3070568"/>
        </p:xfrm>
        <a:graphic>
          <a:graphicData uri="http://schemas.openxmlformats.org/drawingml/2006/table">
            <a:tbl>
              <a:tblPr firstRow="1" bandRow="1">
                <a:tableStyleId>{0660B408-B3CF-4A94-85FC-2B1E0A45F4A2}</a:tableStyleId>
              </a:tblPr>
              <a:tblGrid>
                <a:gridCol w="2667000"/>
                <a:gridCol w="1504950"/>
                <a:gridCol w="1504950"/>
                <a:gridCol w="1504950"/>
                <a:gridCol w="1504950"/>
              </a:tblGrid>
              <a:tr h="575828">
                <a:tc>
                  <a:txBody>
                    <a:bodyPr/>
                    <a:lstStyle/>
                    <a:p>
                      <a:pPr algn="ctr" fontAlgn="b"/>
                      <a:r>
                        <a:rPr lang="en-US" sz="1800" u="none" strike="noStrike" dirty="0">
                          <a:solidFill>
                            <a:schemeClr val="tx1"/>
                          </a:solidFill>
                          <a:effectLst/>
                          <a:latin typeface="Calibri" panose="020F0502020204030204" pitchFamily="34" charset="0"/>
                          <a:cs typeface="Calibri" panose="020F0502020204030204" pitchFamily="34" charset="0"/>
                        </a:rPr>
                        <a:t>Criteria</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RSP180</a:t>
                      </a:r>
                      <a:r>
                        <a:rPr lang="en-US" sz="1800" u="none" strike="noStrike" dirty="0" smtClean="0">
                          <a:solidFill>
                            <a:schemeClr val="tx1"/>
                          </a:solidFill>
                          <a:effectLst/>
                          <a:latin typeface="Calibri" panose="020F0502020204030204" pitchFamily="34" charset="0"/>
                          <a:cs typeface="Calibri" panose="020F0502020204030204" pitchFamily="34" charset="0"/>
                        </a:rPr>
                        <a:t> ASP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dirty="0" smtClean="0">
                          <a:solidFill>
                            <a:schemeClr val="tx1"/>
                          </a:solidFill>
                          <a:effectLst/>
                          <a:latin typeface="Calibri" panose="020F0502020204030204" pitchFamily="34" charset="0"/>
                          <a:cs typeface="Calibri" panose="020F0502020204030204" pitchFamily="34" charset="0"/>
                        </a:rPr>
                        <a:t> </a:t>
                      </a:r>
                      <a:r>
                        <a:rPr lang="en-US" sz="1800" u="none" strike="noStrike" dirty="0" err="1" smtClean="0">
                          <a:solidFill>
                            <a:schemeClr val="tx1"/>
                          </a:solidFill>
                          <a:effectLst/>
                          <a:latin typeface="Calibri" panose="020F0502020204030204" pitchFamily="34" charset="0"/>
                          <a:cs typeface="Calibri" panose="020F0502020204030204" pitchFamily="34" charset="0"/>
                        </a:rPr>
                        <a:t>ACTP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baseline="0" dirty="0" smtClean="0">
                          <a:solidFill>
                            <a:schemeClr val="tx1"/>
                          </a:solidFill>
                          <a:effectLst/>
                          <a:latin typeface="Calibri" panose="020F0502020204030204" pitchFamily="34" charset="0"/>
                          <a:cs typeface="Calibri" panose="020F0502020204030204" pitchFamily="34" charset="0"/>
                        </a:rPr>
                        <a:t> </a:t>
                      </a:r>
                      <a:r>
                        <a:rPr lang="en-US" sz="1800" u="none" strike="noStrike" dirty="0" err="1" smtClean="0">
                          <a:solidFill>
                            <a:schemeClr val="tx1"/>
                          </a:solidFill>
                          <a:effectLst/>
                          <a:latin typeface="Calibri" panose="020F0502020204030204" pitchFamily="34" charset="0"/>
                          <a:cs typeface="Calibri" panose="020F0502020204030204" pitchFamily="34" charset="0"/>
                        </a:rPr>
                        <a:t>ACP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dirty="0" smtClean="0">
                          <a:solidFill>
                            <a:schemeClr val="tx1"/>
                          </a:solidFill>
                          <a:effectLst/>
                          <a:latin typeface="Calibri" panose="020F0502020204030204" pitchFamily="34" charset="0"/>
                          <a:cs typeface="Calibri" panose="020F0502020204030204" pitchFamily="34" charset="0"/>
                        </a:rPr>
                        <a:t> PORT</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66"/>
                    </a:solidFill>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Meets 95%</a:t>
                      </a:r>
                      <a:endParaRPr lang="en-US" sz="1800" b="0" i="0" u="none" strike="noStrike" dirty="0">
                        <a:solidFill>
                          <a:srgbClr val="0066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90</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Meets 99.9%</a:t>
                      </a:r>
                      <a:endParaRPr lang="en-US" sz="1800" b="0" i="0" u="none" strike="noStrike" dirty="0">
                        <a:solidFill>
                          <a:srgbClr val="0066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 </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75828">
                <a:tc>
                  <a:txBody>
                    <a:bodyPr/>
                    <a:lstStyle/>
                    <a:p>
                      <a:pPr algn="l" fontAlgn="b"/>
                      <a:r>
                        <a:rPr lang="en-US" sz="1800" u="none" strike="noStrike" dirty="0">
                          <a:effectLst/>
                          <a:latin typeface="Calibri" panose="020F0502020204030204" pitchFamily="34" charset="0"/>
                          <a:cs typeface="Calibri" panose="020F0502020204030204" pitchFamily="34" charset="0"/>
                        </a:rPr>
                        <a:t>Below 99.9% but above 99.0%</a:t>
                      </a:r>
                      <a:endParaRPr lang="en-US" sz="1800" b="0" i="0" u="none" strike="noStrike" dirty="0">
                        <a:solidFill>
                          <a:srgbClr val="FFFF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cs typeface="Calibri" panose="020F050202020403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Below 99.0%</a:t>
                      </a:r>
                      <a:endParaRPr lang="en-US" sz="1800" b="0" i="0" u="none" strike="noStrike" dirty="0">
                        <a:solidFill>
                          <a:srgbClr val="C0504D"/>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cs typeface="Calibri" panose="020F0502020204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US"/>
                    </a:p>
                  </a:txBody>
                  <a:tcPr/>
                </a:tc>
              </a:tr>
              <a:tr h="463665">
                <a:tc>
                  <a:txBody>
                    <a:bodyPr/>
                    <a:lstStyle/>
                    <a:p>
                      <a:pPr algn="l" fontAlgn="b"/>
                      <a:r>
                        <a:rPr lang="en-US" sz="1800" b="1" i="1" u="none" strike="noStrike" dirty="0" smtClean="0">
                          <a:solidFill>
                            <a:schemeClr val="tx1"/>
                          </a:solidFill>
                          <a:effectLst/>
                          <a:latin typeface="Calibri" panose="020F0502020204030204" pitchFamily="34" charset="0"/>
                          <a:cs typeface="Calibri" panose="020F0502020204030204" pitchFamily="34" charset="0"/>
                        </a:rPr>
                        <a:t>Total</a:t>
                      </a:r>
                      <a:r>
                        <a:rPr lang="en-US" sz="1800" b="1" i="1" u="none" strike="noStrike" baseline="0" dirty="0" smtClean="0">
                          <a:solidFill>
                            <a:schemeClr val="tx1"/>
                          </a:solidFill>
                          <a:effectLst/>
                          <a:latin typeface="Calibri" panose="020F0502020204030204" pitchFamily="34" charset="0"/>
                          <a:cs typeface="Calibri" panose="020F0502020204030204" pitchFamily="34" charset="0"/>
                        </a:rPr>
                        <a:t> pairs</a:t>
                      </a:r>
                      <a:endParaRPr lang="en-US" sz="1800" b="1" i="1" u="none" strike="noStrike" dirty="0">
                        <a:solidFill>
                          <a:schemeClr val="tx1"/>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1" i="1" u="none" strike="noStrike" dirty="0" smtClean="0">
                          <a:solidFill>
                            <a:srgbClr val="000000"/>
                          </a:solidFill>
                          <a:effectLst/>
                          <a:latin typeface="Calibri" panose="020F0502020204030204" pitchFamily="34" charset="0"/>
                          <a:cs typeface="Calibri" panose="020F0502020204030204" pitchFamily="34" charset="0"/>
                        </a:rPr>
                        <a:t>161</a:t>
                      </a:r>
                      <a:endParaRPr lang="en-US" sz="1800" b="1" i="1"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fontAlgn="b"/>
                      <a:r>
                        <a:rPr lang="en-US" sz="1800" b="1" i="1" u="none" strike="noStrike" dirty="0" smtClean="0">
                          <a:solidFill>
                            <a:srgbClr val="000000"/>
                          </a:solidFill>
                          <a:effectLst/>
                          <a:latin typeface="Calibri" panose="020F0502020204030204" pitchFamily="34" charset="0"/>
                          <a:cs typeface="Calibri" panose="020F0502020204030204" pitchFamily="34" charset="0"/>
                        </a:rPr>
                        <a:t>99</a:t>
                      </a:r>
                      <a:endParaRPr lang="en-US" sz="1800" b="1" i="1"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r" fontAlgn="b"/>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9761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41</a:t>
            </a:fld>
            <a:endParaRPr lang="en-US"/>
          </a:p>
        </p:txBody>
      </p:sp>
      <p:sp>
        <p:nvSpPr>
          <p:cNvPr id="6" name="Title 1"/>
          <p:cNvSpPr txBox="1">
            <a:spLocks/>
          </p:cNvSpPr>
          <p:nvPr/>
        </p:nvSpPr>
        <p:spPr bwMode="auto">
          <a:xfrm>
            <a:off x="483919" y="322352"/>
            <a:ext cx="82296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400" dirty="0" smtClean="0"/>
              <a:t>Operator/Aircraft Types Not Meeting </a:t>
            </a:r>
            <a:r>
              <a:rPr lang="en-US" sz="2400" dirty="0" err="1" smtClean="0"/>
              <a:t>RSP180</a:t>
            </a:r>
            <a:r>
              <a:rPr lang="en-US" sz="2400" dirty="0" smtClean="0"/>
              <a:t>/</a:t>
            </a:r>
            <a:r>
              <a:rPr lang="en-US" sz="2400" dirty="0" err="1" smtClean="0"/>
              <a:t>RCP240</a:t>
            </a:r>
            <a:r>
              <a:rPr lang="en-US" sz="2400" dirty="0" smtClean="0"/>
              <a:t> </a:t>
            </a:r>
            <a:r>
              <a:rPr lang="en-US" sz="2000" dirty="0" smtClean="0">
                <a:solidFill>
                  <a:srgbClr val="FFCC66"/>
                </a:solidFill>
              </a:rPr>
              <a:t>Oakland FIR</a:t>
            </a:r>
          </a:p>
        </p:txBody>
      </p:sp>
      <p:grpSp>
        <p:nvGrpSpPr>
          <p:cNvPr id="2" name="Group 1"/>
          <p:cNvGrpSpPr/>
          <p:nvPr/>
        </p:nvGrpSpPr>
        <p:grpSpPr>
          <a:xfrm>
            <a:off x="5615815" y="765334"/>
            <a:ext cx="4016992" cy="307777"/>
            <a:chOff x="4947062" y="914400"/>
            <a:chExt cx="4016992" cy="307777"/>
          </a:xfrm>
        </p:grpSpPr>
        <p:sp>
          <p:nvSpPr>
            <p:cNvPr id="7" name="TextBox 6"/>
            <p:cNvSpPr txBox="1"/>
            <p:nvPr/>
          </p:nvSpPr>
          <p:spPr>
            <a:xfrm>
              <a:off x="4947062" y="914400"/>
              <a:ext cx="4016992" cy="307777"/>
            </a:xfrm>
            <a:prstGeom prst="rect">
              <a:avLst/>
            </a:prstGeom>
            <a:noFill/>
          </p:spPr>
          <p:txBody>
            <a:bodyPr wrap="square" rtlCol="0">
              <a:spAutoFit/>
            </a:bodyPr>
            <a:lstStyle/>
            <a:p>
              <a:r>
                <a:rPr lang="en-US" sz="1400" dirty="0" smtClean="0">
                  <a:solidFill>
                    <a:srgbClr val="FFCC66"/>
                  </a:solidFill>
                  <a:latin typeface="Arial Black" pitchFamily="34" charset="0"/>
                </a:rPr>
                <a:t>July – December 2015</a:t>
              </a:r>
            </a:p>
          </p:txBody>
        </p:sp>
        <p:cxnSp>
          <p:nvCxnSpPr>
            <p:cNvPr id="8" name="Straight Connector 7"/>
            <p:cNvCxnSpPr/>
            <p:nvPr/>
          </p:nvCxnSpPr>
          <p:spPr>
            <a:xfrm>
              <a:off x="4953000" y="914400"/>
              <a:ext cx="1" cy="276606"/>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2029699443"/>
              </p:ext>
            </p:extLst>
          </p:nvPr>
        </p:nvGraphicFramePr>
        <p:xfrm>
          <a:off x="119423" y="1676400"/>
          <a:ext cx="8905154" cy="2978729"/>
        </p:xfrm>
        <a:graphic>
          <a:graphicData uri="http://schemas.openxmlformats.org/drawingml/2006/table">
            <a:tbl>
              <a:tblPr>
                <a:tableStyleId>{5C22544A-7EE6-4342-B048-85BDC9FD1C3A}</a:tableStyleId>
              </a:tblPr>
              <a:tblGrid>
                <a:gridCol w="930775"/>
                <a:gridCol w="819969"/>
                <a:gridCol w="709162"/>
                <a:gridCol w="709162"/>
                <a:gridCol w="738710"/>
                <a:gridCol w="742404"/>
                <a:gridCol w="709162"/>
                <a:gridCol w="709162"/>
                <a:gridCol w="709162"/>
                <a:gridCol w="709162"/>
                <a:gridCol w="709162"/>
                <a:gridCol w="709162"/>
              </a:tblGrid>
              <a:tr h="297873">
                <a:tc rowSpan="2">
                  <a:txBody>
                    <a:bodyPr/>
                    <a:lstStyle/>
                    <a:p>
                      <a:pPr algn="ctr" fontAlgn="ctr"/>
                      <a:r>
                        <a:rPr lang="en-US" sz="1400" b="1" u="none" strike="noStrike" dirty="0">
                          <a:effectLst/>
                          <a:latin typeface="Calibri" panose="020F0502020204030204" pitchFamily="34" charset="0"/>
                          <a:cs typeface="Calibri" panose="020F0502020204030204" pitchFamily="34" charset="0"/>
                        </a:rPr>
                        <a:t>Operator/ Aircraft Type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gridSpan="4">
                  <a:txBody>
                    <a:bodyPr/>
                    <a:lstStyle/>
                    <a:p>
                      <a:pPr algn="ctr" rtl="0" fontAlgn="ctr"/>
                      <a:r>
                        <a:rPr lang="en-US" sz="1400" b="1" u="none" strike="noStrike">
                          <a:effectLst/>
                          <a:latin typeface="Calibri" panose="020F0502020204030204" pitchFamily="34" charset="0"/>
                          <a:cs typeface="Calibri" panose="020F0502020204030204" pitchFamily="34" charset="0"/>
                        </a:rPr>
                        <a:t>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CPDLC</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3618">
                <a:tc vMerge="1">
                  <a:txBody>
                    <a:bodyPr/>
                    <a:lstStyle/>
                    <a:p>
                      <a:endParaRPr lang="en-US"/>
                    </a:p>
                  </a:txBody>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ADS-C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ADS-C 99.9%</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ACP</a:t>
                      </a:r>
                      <a:r>
                        <a:rPr lang="en-US" sz="1400" b="1" u="none" strike="noStrike" dirty="0">
                          <a:effectLst/>
                          <a:latin typeface="Calibri" panose="020F0502020204030204" pitchFamily="34" charset="0"/>
                          <a:cs typeface="Calibri" panose="020F0502020204030204" pitchFamily="34" charset="0"/>
                        </a:rPr>
                        <a:t> </a:t>
                      </a:r>
                      <a:endParaRPr lang="en-US" sz="1400" b="1" u="none" strike="noStrike" dirty="0" smtClean="0">
                        <a:effectLst/>
                        <a:latin typeface="Calibri" panose="020F0502020204030204" pitchFamily="34" charset="0"/>
                        <a:cs typeface="Calibri" panose="020F0502020204030204" pitchFamily="34" charset="0"/>
                      </a:endParaRPr>
                    </a:p>
                    <a:p>
                      <a:pPr algn="ctr" rtl="0" fontAlgn="ctr"/>
                      <a:r>
                        <a:rPr lang="en-US" sz="1400" b="1" u="none" strike="noStrike" dirty="0" smtClean="0">
                          <a:effectLst/>
                          <a:latin typeface="Calibri" panose="020F0502020204030204" pitchFamily="34" charset="0"/>
                          <a:cs typeface="Calibri" panose="020F0502020204030204" pitchFamily="34" charset="0"/>
                        </a:rPr>
                        <a:t>95</a:t>
                      </a:r>
                      <a:r>
                        <a:rPr lang="en-US" sz="1400" b="1" u="none" strike="noStrike" dirty="0">
                          <a:effectLst/>
                          <a:latin typeface="Calibri" panose="020F0502020204030204" pitchFamily="34" charset="0"/>
                          <a:cs typeface="Calibri" panose="020F0502020204030204" pitchFamily="34" charset="0"/>
                        </a:rPr>
                        <a:t>%</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PORT 95%</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r>
              <a:tr h="297873">
                <a:tc>
                  <a:txBody>
                    <a:bodyPr/>
                    <a:lstStyle/>
                    <a:p>
                      <a:pPr algn="l" fontAlgn="b"/>
                      <a:r>
                        <a:rPr lang="en-US" sz="1200" b="1" u="none" strike="noStrike" dirty="0">
                          <a:effectLst/>
                          <a:latin typeface="Calibri" panose="020F0502020204030204" pitchFamily="34" charset="0"/>
                          <a:cs typeface="Calibri" panose="020F0502020204030204" pitchFamily="34" charset="0"/>
                        </a:rPr>
                        <a:t>P/</a:t>
                      </a:r>
                      <a:r>
                        <a:rPr lang="en-US" sz="1200" b="1" u="none" strike="noStrike" dirty="0" err="1">
                          <a:effectLst/>
                          <a:latin typeface="Calibri" panose="020F0502020204030204" pitchFamily="34" charset="0"/>
                          <a:cs typeface="Calibri" panose="020F0502020204030204" pitchFamily="34" charset="0"/>
                        </a:rPr>
                        <a:t>B788</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11,794</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94.1%</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94.7%</a:t>
                      </a:r>
                      <a:endParaRPr lang="en-US" sz="1200" b="0" i="0" u="none" strike="noStrike">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363</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0.3%</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99.5%</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99.5%</a:t>
                      </a:r>
                      <a:endParaRPr lang="en-US" sz="1200" b="0" i="0" u="none" strike="noStrike" dirty="0">
                        <a:solidFill>
                          <a:srgbClr val="9C65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99.5%</a:t>
                      </a:r>
                      <a:endParaRPr lang="en-US" sz="1200" b="0" i="0" u="none" strike="noStrike" dirty="0">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99.5%</a:t>
                      </a:r>
                      <a:endParaRPr lang="en-US" sz="1200" b="0" i="0" u="none" strike="noStrike" dirty="0">
                        <a:solidFill>
                          <a:srgbClr val="9C65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99.5%</a:t>
                      </a:r>
                      <a:endParaRPr lang="en-US" sz="1200" b="0" i="0" u="none" strike="noStrike" dirty="0">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r>
              <a:tr h="297873">
                <a:tc>
                  <a:txBody>
                    <a:bodyPr/>
                    <a:lstStyle/>
                    <a:p>
                      <a:pPr algn="l" fontAlgn="b"/>
                      <a:r>
                        <a:rPr lang="en-US" sz="1200" b="1" u="none" strike="noStrike" dirty="0">
                          <a:effectLst/>
                          <a:latin typeface="Calibri" panose="020F0502020204030204" pitchFamily="34" charset="0"/>
                          <a:cs typeface="Calibri" panose="020F0502020204030204" pitchFamily="34" charset="0"/>
                        </a:rPr>
                        <a:t>A/</a:t>
                      </a:r>
                      <a:r>
                        <a:rPr lang="en-US" sz="1200" b="1" u="none" strike="noStrike" dirty="0" err="1">
                          <a:effectLst/>
                          <a:latin typeface="Calibri" panose="020F0502020204030204" pitchFamily="34" charset="0"/>
                          <a:cs typeface="Calibri" panose="020F0502020204030204" pitchFamily="34" charset="0"/>
                        </a:rPr>
                        <a:t>B752</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7,701</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94.0%</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97.6%</a:t>
                      </a:r>
                      <a:endParaRPr lang="en-US" sz="1200" b="0" i="0" u="none" strike="noStrike">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235</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0.2%</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97.5%</a:t>
                      </a:r>
                      <a:endParaRPr lang="en-US" sz="1200" b="0" i="0" u="none" strike="noStrike" dirty="0">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97.9%</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96.6%</a:t>
                      </a:r>
                      <a:endParaRPr lang="en-US" sz="1200" b="0" i="0" u="none" strike="noStrike" dirty="0">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97.5%</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94.0%</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r>
              <a:tr h="297873">
                <a:tc>
                  <a:txBody>
                    <a:bodyPr/>
                    <a:lstStyle/>
                    <a:p>
                      <a:pPr algn="l" fontAlgn="b"/>
                      <a:r>
                        <a:rPr lang="en-US" sz="1200" b="1" u="none" strike="noStrike">
                          <a:effectLst/>
                          <a:latin typeface="Calibri" panose="020F0502020204030204" pitchFamily="34" charset="0"/>
                          <a:cs typeface="Calibri" panose="020F0502020204030204" pitchFamily="34" charset="0"/>
                        </a:rPr>
                        <a:t>MIL/DC10</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3,321</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91.4%</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95.2%</a:t>
                      </a:r>
                      <a:endParaRPr lang="en-US" sz="1200" b="0" i="0" u="none" strike="noStrike">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86</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0.1%</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98.8%</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100.0%</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95.4%</a:t>
                      </a:r>
                      <a:endParaRPr lang="en-US" sz="1200" b="0" i="0" u="none" strike="noStrike" dirty="0">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96.5%</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88.4%</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u="none" strike="noStrike">
                          <a:effectLst/>
                          <a:latin typeface="Calibri" panose="020F0502020204030204" pitchFamily="34" charset="0"/>
                          <a:cs typeface="Calibri" panose="020F0502020204030204" pitchFamily="34" charset="0"/>
                        </a:rPr>
                        <a:t>IGA/CL35</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1,256</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93.6%</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96.7%</a:t>
                      </a:r>
                      <a:endParaRPr lang="en-US" sz="1200" b="0" i="0" u="none" strike="noStrike">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17</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100.0%</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100.0%</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100.0%</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100.0%</a:t>
                      </a:r>
                      <a:endParaRPr lang="en-US" sz="1200" b="0" i="0" u="none" strike="noStrike" dirty="0">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88.2%</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u="none" strike="noStrike">
                          <a:effectLst/>
                          <a:latin typeface="Calibri" panose="020F0502020204030204" pitchFamily="34" charset="0"/>
                          <a:cs typeface="Calibri" panose="020F0502020204030204" pitchFamily="34" charset="0"/>
                        </a:rPr>
                        <a:t>A/B753</a:t>
                      </a:r>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260</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92.3%</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92.7%</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ct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u="none" strike="noStrike" dirty="0" err="1">
                          <a:effectLst/>
                          <a:latin typeface="Calibri" panose="020F0502020204030204" pitchFamily="34" charset="0"/>
                          <a:cs typeface="Calibri" panose="020F0502020204030204" pitchFamily="34" charset="0"/>
                        </a:rPr>
                        <a:t>AQ</a:t>
                      </a:r>
                      <a:r>
                        <a:rPr lang="en-US" sz="1200" b="1" u="none" strike="noStrike" dirty="0">
                          <a:effectLst/>
                          <a:latin typeface="Calibri" panose="020F0502020204030204" pitchFamily="34" charset="0"/>
                          <a:cs typeface="Calibri" panose="020F0502020204030204" pitchFamily="34" charset="0"/>
                        </a:rPr>
                        <a:t>/</a:t>
                      </a:r>
                      <a:r>
                        <a:rPr lang="en-US" sz="1200" b="1" u="none" strike="noStrike" dirty="0" err="1">
                          <a:effectLst/>
                          <a:latin typeface="Calibri" panose="020F0502020204030204" pitchFamily="34" charset="0"/>
                          <a:cs typeface="Calibri" panose="020F0502020204030204" pitchFamily="34" charset="0"/>
                        </a:rPr>
                        <a:t>B752</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116</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93.1%</a:t>
                      </a:r>
                      <a:endParaRPr lang="en-US" sz="1200" b="0" i="0" u="none" strike="noStrike" dirty="0">
                        <a:solidFill>
                          <a:srgbClr val="9C0006"/>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100.0%</a:t>
                      </a:r>
                      <a:endParaRPr lang="en-US" sz="1200" b="0" i="0" u="none" strike="noStrike" dirty="0">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6</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100.0%</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100.0%</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100.0%</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a:effectLst/>
                          <a:latin typeface="Calibri" panose="020F0502020204030204" pitchFamily="34" charset="0"/>
                          <a:cs typeface="Calibri" panose="020F0502020204030204" pitchFamily="34" charset="0"/>
                        </a:rPr>
                        <a:t>100.0%</a:t>
                      </a:r>
                      <a:endParaRPr lang="en-US" sz="1200" b="0" i="0" u="none" strike="noStrike">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a:effectLst/>
                          <a:latin typeface="Calibri" panose="020F0502020204030204" pitchFamily="34" charset="0"/>
                          <a:cs typeface="Calibri" panose="020F0502020204030204" pitchFamily="34" charset="0"/>
                        </a:rPr>
                        <a:t>100.0%</a:t>
                      </a:r>
                      <a:endParaRPr lang="en-US" sz="1200" b="0" i="0" u="none" strike="noStrike" dirty="0">
                        <a:solidFill>
                          <a:srgbClr val="0061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378404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547688"/>
          </a:xfrm>
        </p:spPr>
        <p:txBody>
          <a:bodyPr/>
          <a:lstStyle/>
          <a:p>
            <a:r>
              <a:rPr lang="en-US" sz="2600" dirty="0" smtClean="0"/>
              <a:t>Summary of </a:t>
            </a:r>
            <a:r>
              <a:rPr lang="en-US" sz="2600" dirty="0"/>
              <a:t>Performance by </a:t>
            </a:r>
            <a:r>
              <a:rPr lang="en-US" sz="2600" dirty="0" smtClean="0"/>
              <a:t>Operator/Aircraft Type </a:t>
            </a:r>
            <a:br>
              <a:rPr lang="en-US" sz="2600" dirty="0" smtClean="0"/>
            </a:br>
            <a:r>
              <a:rPr lang="en-US" sz="2000" dirty="0">
                <a:solidFill>
                  <a:srgbClr val="9FFF9F"/>
                </a:solidFill>
              </a:rPr>
              <a:t>Anchorage FIR</a:t>
            </a:r>
          </a:p>
        </p:txBody>
      </p:sp>
      <p:sp>
        <p:nvSpPr>
          <p:cNvPr id="3" name="Content Placeholder 2"/>
          <p:cNvSpPr>
            <a:spLocks noGrp="1"/>
          </p:cNvSpPr>
          <p:nvPr>
            <p:ph idx="1"/>
          </p:nvPr>
        </p:nvSpPr>
        <p:spPr>
          <a:xfrm>
            <a:off x="457200" y="990600"/>
            <a:ext cx="8229600" cy="4343400"/>
          </a:xfrm>
        </p:spPr>
        <p:txBody>
          <a:bodyPr/>
          <a:lstStyle/>
          <a:p>
            <a:r>
              <a:rPr lang="en-US" dirty="0" smtClean="0">
                <a:solidFill>
                  <a:srgbClr val="9FFF9F"/>
                </a:solidFill>
              </a:rPr>
              <a:t>114</a:t>
            </a:r>
            <a:r>
              <a:rPr lang="en-US" dirty="0" smtClean="0"/>
              <a:t> operator/aircraft type pairs with at least 100 ADS-C messages</a:t>
            </a:r>
          </a:p>
          <a:p>
            <a:r>
              <a:rPr lang="en-US" dirty="0" smtClean="0">
                <a:solidFill>
                  <a:srgbClr val="9FFF9F"/>
                </a:solidFill>
              </a:rPr>
              <a:t>51</a:t>
            </a:r>
            <a:r>
              <a:rPr lang="en-US" dirty="0" smtClean="0"/>
              <a:t> </a:t>
            </a:r>
            <a:r>
              <a:rPr lang="en-US" dirty="0"/>
              <a:t>operator/aircraft type pairs with at least 100 </a:t>
            </a:r>
            <a:r>
              <a:rPr lang="en-US" dirty="0" err="1" smtClean="0"/>
              <a:t>RCP</a:t>
            </a:r>
            <a:r>
              <a:rPr lang="en-US" dirty="0" smtClean="0"/>
              <a:t> transactions during this 6-month period</a:t>
            </a:r>
          </a:p>
        </p:txBody>
      </p:sp>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45297979"/>
              </p:ext>
            </p:extLst>
          </p:nvPr>
        </p:nvGraphicFramePr>
        <p:xfrm>
          <a:off x="304800" y="2819400"/>
          <a:ext cx="8686800" cy="3070568"/>
        </p:xfrm>
        <a:graphic>
          <a:graphicData uri="http://schemas.openxmlformats.org/drawingml/2006/table">
            <a:tbl>
              <a:tblPr firstRow="1" bandRow="1">
                <a:tableStyleId>{0660B408-B3CF-4A94-85FC-2B1E0A45F4A2}</a:tableStyleId>
              </a:tblPr>
              <a:tblGrid>
                <a:gridCol w="2667000"/>
                <a:gridCol w="1504950"/>
                <a:gridCol w="1504950"/>
                <a:gridCol w="1504950"/>
                <a:gridCol w="1504950"/>
              </a:tblGrid>
              <a:tr h="575828">
                <a:tc>
                  <a:txBody>
                    <a:bodyPr/>
                    <a:lstStyle/>
                    <a:p>
                      <a:pPr algn="ctr" fontAlgn="b"/>
                      <a:r>
                        <a:rPr lang="en-US" sz="1800" u="none" strike="noStrike" dirty="0">
                          <a:solidFill>
                            <a:schemeClr val="tx1"/>
                          </a:solidFill>
                          <a:effectLst/>
                          <a:latin typeface="Calibri" panose="020F0502020204030204" pitchFamily="34" charset="0"/>
                          <a:cs typeface="Calibri" panose="020F0502020204030204" pitchFamily="34" charset="0"/>
                        </a:rPr>
                        <a:t>Criteria</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FFF9F"/>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RSP180</a:t>
                      </a:r>
                      <a:r>
                        <a:rPr lang="en-US" sz="1800" u="none" strike="noStrike" dirty="0" smtClean="0">
                          <a:solidFill>
                            <a:schemeClr val="tx1"/>
                          </a:solidFill>
                          <a:effectLst/>
                          <a:latin typeface="Calibri" panose="020F0502020204030204" pitchFamily="34" charset="0"/>
                          <a:cs typeface="Calibri" panose="020F0502020204030204" pitchFamily="34" charset="0"/>
                        </a:rPr>
                        <a:t> ASP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FFF9F"/>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dirty="0" smtClean="0">
                          <a:solidFill>
                            <a:schemeClr val="tx1"/>
                          </a:solidFill>
                          <a:effectLst/>
                          <a:latin typeface="Calibri" panose="020F0502020204030204" pitchFamily="34" charset="0"/>
                          <a:cs typeface="Calibri" panose="020F0502020204030204" pitchFamily="34" charset="0"/>
                        </a:rPr>
                        <a:t> </a:t>
                      </a:r>
                      <a:r>
                        <a:rPr lang="en-US" sz="1800" u="none" strike="noStrike" dirty="0" err="1" smtClean="0">
                          <a:solidFill>
                            <a:schemeClr val="tx1"/>
                          </a:solidFill>
                          <a:effectLst/>
                          <a:latin typeface="Calibri" panose="020F0502020204030204" pitchFamily="34" charset="0"/>
                          <a:cs typeface="Calibri" panose="020F0502020204030204" pitchFamily="34" charset="0"/>
                        </a:rPr>
                        <a:t>ACTP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FFF9F"/>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baseline="0" dirty="0" smtClean="0">
                          <a:solidFill>
                            <a:schemeClr val="tx1"/>
                          </a:solidFill>
                          <a:effectLst/>
                          <a:latin typeface="Calibri" panose="020F0502020204030204" pitchFamily="34" charset="0"/>
                          <a:cs typeface="Calibri" panose="020F0502020204030204" pitchFamily="34" charset="0"/>
                        </a:rPr>
                        <a:t> </a:t>
                      </a:r>
                      <a:r>
                        <a:rPr lang="en-US" sz="1800" u="none" strike="noStrike" dirty="0" err="1" smtClean="0">
                          <a:solidFill>
                            <a:schemeClr val="tx1"/>
                          </a:solidFill>
                          <a:effectLst/>
                          <a:latin typeface="Calibri" panose="020F0502020204030204" pitchFamily="34" charset="0"/>
                          <a:cs typeface="Calibri" panose="020F0502020204030204" pitchFamily="34" charset="0"/>
                        </a:rPr>
                        <a:t>ACP</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FFF9F"/>
                    </a:solidFill>
                  </a:tcPr>
                </a:tc>
                <a:tc>
                  <a:txBody>
                    <a:bodyPr/>
                    <a:lstStyle/>
                    <a:p>
                      <a:pPr algn="ctr" fontAlgn="b"/>
                      <a:r>
                        <a:rPr lang="en-US" sz="1800" u="none" strike="noStrike" dirty="0" err="1" smtClean="0">
                          <a:solidFill>
                            <a:schemeClr val="tx1"/>
                          </a:solidFill>
                          <a:effectLst/>
                          <a:latin typeface="Calibri" panose="020F0502020204030204" pitchFamily="34" charset="0"/>
                          <a:cs typeface="Calibri" panose="020F0502020204030204" pitchFamily="34" charset="0"/>
                        </a:rPr>
                        <a:t>RCP240</a:t>
                      </a:r>
                      <a:r>
                        <a:rPr lang="en-US" sz="1800" u="none" strike="noStrike" dirty="0" smtClean="0">
                          <a:solidFill>
                            <a:schemeClr val="tx1"/>
                          </a:solidFill>
                          <a:effectLst/>
                          <a:latin typeface="Calibri" panose="020F0502020204030204" pitchFamily="34" charset="0"/>
                          <a:cs typeface="Calibri" panose="020F0502020204030204" pitchFamily="34" charset="0"/>
                        </a:rPr>
                        <a:t> PORT</a:t>
                      </a:r>
                      <a:endParaRPr lang="en-US" sz="1800" b="1" i="0" u="none" strike="noStrike"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FFF9F"/>
                    </a:solidFill>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Meets 95%</a:t>
                      </a:r>
                      <a:endParaRPr lang="en-US" sz="1800" b="0" i="0" u="none" strike="noStrike" dirty="0">
                        <a:solidFill>
                          <a:srgbClr val="0066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107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46</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Meets 99.9%</a:t>
                      </a:r>
                      <a:endParaRPr lang="en-US" sz="1800" b="0" i="0" u="none" strike="noStrike" dirty="0">
                        <a:solidFill>
                          <a:srgbClr val="0066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b"/>
                      <a:r>
                        <a:rPr lang="en-US" sz="1800" b="0" i="0" u="none" strike="noStrike">
                          <a:solidFill>
                            <a:srgbClr val="000000"/>
                          </a:solidFill>
                          <a:effectLst/>
                          <a:latin typeface="Times New Roman"/>
                        </a:rPr>
                        <a:t> </a:t>
                      </a: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75828">
                <a:tc>
                  <a:txBody>
                    <a:bodyPr/>
                    <a:lstStyle/>
                    <a:p>
                      <a:pPr algn="l" fontAlgn="b"/>
                      <a:r>
                        <a:rPr lang="en-US" sz="1800" u="none" strike="noStrike" dirty="0">
                          <a:effectLst/>
                          <a:latin typeface="Calibri" panose="020F0502020204030204" pitchFamily="34" charset="0"/>
                          <a:cs typeface="Calibri" panose="020F0502020204030204" pitchFamily="34" charset="0"/>
                        </a:rPr>
                        <a:t>Below 99.9% but above 99.0%</a:t>
                      </a:r>
                      <a:endParaRPr lang="en-US" sz="1800" b="0" i="0" u="none" strike="noStrike" dirty="0">
                        <a:solidFill>
                          <a:srgbClr val="FFFF00"/>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26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463665">
                <a:tc>
                  <a:txBody>
                    <a:bodyPr/>
                    <a:lstStyle/>
                    <a:p>
                      <a:pPr algn="l" fontAlgn="b"/>
                      <a:r>
                        <a:rPr lang="en-US" sz="1800" u="none" strike="noStrike" dirty="0">
                          <a:effectLst/>
                          <a:latin typeface="Calibri" panose="020F0502020204030204" pitchFamily="34" charset="0"/>
                          <a:cs typeface="Calibri" panose="020F0502020204030204" pitchFamily="34" charset="0"/>
                        </a:rPr>
                        <a:t>Below 99.0%</a:t>
                      </a:r>
                      <a:endParaRPr lang="en-US" sz="1800" b="0" i="0" u="none" strike="noStrike" dirty="0">
                        <a:solidFill>
                          <a:srgbClr val="C0504D"/>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23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Times New Roman"/>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Times New Roman"/>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US"/>
                    </a:p>
                  </a:txBody>
                  <a:tcPr/>
                </a:tc>
              </a:tr>
              <a:tr h="463665">
                <a:tc>
                  <a:txBody>
                    <a:bodyPr/>
                    <a:lstStyle/>
                    <a:p>
                      <a:pPr algn="l" fontAlgn="b"/>
                      <a:r>
                        <a:rPr lang="en-US" sz="1800" b="1" i="1" u="none" strike="noStrike" dirty="0" smtClean="0">
                          <a:solidFill>
                            <a:schemeClr val="tx1"/>
                          </a:solidFill>
                          <a:effectLst/>
                          <a:latin typeface="Calibri" panose="020F0502020204030204" pitchFamily="34" charset="0"/>
                          <a:cs typeface="Calibri" panose="020F0502020204030204" pitchFamily="34" charset="0"/>
                        </a:rPr>
                        <a:t>Total</a:t>
                      </a:r>
                      <a:r>
                        <a:rPr lang="en-US" sz="1800" b="1" i="1" u="none" strike="noStrike" baseline="0" dirty="0" smtClean="0">
                          <a:solidFill>
                            <a:schemeClr val="tx1"/>
                          </a:solidFill>
                          <a:effectLst/>
                          <a:latin typeface="Calibri" panose="020F0502020204030204" pitchFamily="34" charset="0"/>
                          <a:cs typeface="Calibri" panose="020F0502020204030204" pitchFamily="34" charset="0"/>
                        </a:rPr>
                        <a:t> pairs</a:t>
                      </a:r>
                      <a:endParaRPr lang="en-US" sz="1800" b="1" i="1" u="none" strike="noStrike" dirty="0">
                        <a:solidFill>
                          <a:schemeClr val="tx1"/>
                        </a:solidFill>
                        <a:effectLst/>
                        <a:latin typeface="Calibri" panose="020F050202020403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fontAlgn="b"/>
                      <a:r>
                        <a:rPr lang="en-US" sz="1800" b="1" i="1" u="none" strike="noStrike" dirty="0" smtClean="0">
                          <a:solidFill>
                            <a:srgbClr val="000000"/>
                          </a:solidFill>
                          <a:effectLst/>
                          <a:latin typeface="Calibri" panose="020F0502020204030204" pitchFamily="34" charset="0"/>
                          <a:cs typeface="Calibri" panose="020F0502020204030204" pitchFamily="34" charset="0"/>
                        </a:rPr>
                        <a:t>114</a:t>
                      </a:r>
                      <a:endParaRPr lang="en-US" sz="1800" b="1" i="1"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fontAlgn="b"/>
                      <a:r>
                        <a:rPr lang="en-US" sz="1800" b="1" i="1" u="none" strike="noStrike" dirty="0" smtClean="0">
                          <a:solidFill>
                            <a:srgbClr val="000000"/>
                          </a:solidFill>
                          <a:effectLst/>
                          <a:latin typeface="Calibri" panose="020F0502020204030204" pitchFamily="34" charset="0"/>
                          <a:cs typeface="Calibri" panose="020F0502020204030204" pitchFamily="34" charset="0"/>
                        </a:rPr>
                        <a:t>51</a:t>
                      </a:r>
                      <a:endParaRPr lang="en-US" sz="1800" b="1" i="1"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r" fontAlgn="b"/>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6119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43</a:t>
            </a:fld>
            <a:endParaRPr lang="en-US"/>
          </a:p>
        </p:txBody>
      </p:sp>
      <p:sp>
        <p:nvSpPr>
          <p:cNvPr id="6" name="Title 1"/>
          <p:cNvSpPr txBox="1">
            <a:spLocks/>
          </p:cNvSpPr>
          <p:nvPr/>
        </p:nvSpPr>
        <p:spPr bwMode="auto">
          <a:xfrm>
            <a:off x="483919" y="322352"/>
            <a:ext cx="82296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400" dirty="0" smtClean="0"/>
              <a:t>Operator/Aircraft Types Not Meeting </a:t>
            </a:r>
            <a:r>
              <a:rPr lang="en-US" sz="2400" dirty="0" err="1" smtClean="0"/>
              <a:t>RSP180</a:t>
            </a:r>
            <a:r>
              <a:rPr lang="en-US" sz="2400" dirty="0" smtClean="0"/>
              <a:t>/</a:t>
            </a:r>
            <a:r>
              <a:rPr lang="en-US" sz="2400" dirty="0" err="1" smtClean="0"/>
              <a:t>RCP240</a:t>
            </a:r>
            <a:r>
              <a:rPr lang="en-US" sz="2400" dirty="0" smtClean="0"/>
              <a:t> </a:t>
            </a:r>
            <a:r>
              <a:rPr lang="en-US" sz="2000" dirty="0">
                <a:solidFill>
                  <a:srgbClr val="9FFF9F"/>
                </a:solidFill>
              </a:rPr>
              <a:t>Anchorage FIR</a:t>
            </a:r>
            <a:endParaRPr lang="en-US" sz="2000" dirty="0" smtClean="0">
              <a:solidFill>
                <a:srgbClr val="9FFF9F"/>
              </a:solidFill>
            </a:endParaRPr>
          </a:p>
        </p:txBody>
      </p:sp>
      <p:grpSp>
        <p:nvGrpSpPr>
          <p:cNvPr id="2" name="Group 1"/>
          <p:cNvGrpSpPr/>
          <p:nvPr/>
        </p:nvGrpSpPr>
        <p:grpSpPr>
          <a:xfrm>
            <a:off x="5615815" y="765334"/>
            <a:ext cx="4016992" cy="307777"/>
            <a:chOff x="4947062" y="914400"/>
            <a:chExt cx="4016992" cy="307777"/>
          </a:xfrm>
        </p:grpSpPr>
        <p:sp>
          <p:nvSpPr>
            <p:cNvPr id="7" name="TextBox 6"/>
            <p:cNvSpPr txBox="1"/>
            <p:nvPr/>
          </p:nvSpPr>
          <p:spPr>
            <a:xfrm>
              <a:off x="4947062" y="914400"/>
              <a:ext cx="4016992" cy="307777"/>
            </a:xfrm>
            <a:prstGeom prst="rect">
              <a:avLst/>
            </a:prstGeom>
            <a:noFill/>
          </p:spPr>
          <p:txBody>
            <a:bodyPr wrap="square" rtlCol="0">
              <a:spAutoFit/>
            </a:bodyPr>
            <a:lstStyle/>
            <a:p>
              <a:r>
                <a:rPr lang="en-US" sz="1400" dirty="0" smtClean="0">
                  <a:solidFill>
                    <a:srgbClr val="9FFF9F"/>
                  </a:solidFill>
                  <a:latin typeface="Arial Black" pitchFamily="34" charset="0"/>
                </a:rPr>
                <a:t>July – December 2015</a:t>
              </a:r>
            </a:p>
          </p:txBody>
        </p:sp>
        <p:cxnSp>
          <p:nvCxnSpPr>
            <p:cNvPr id="8" name="Straight Connector 7"/>
            <p:cNvCxnSpPr/>
            <p:nvPr/>
          </p:nvCxnSpPr>
          <p:spPr>
            <a:xfrm>
              <a:off x="4953000" y="914400"/>
              <a:ext cx="1" cy="276606"/>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796081915"/>
              </p:ext>
            </p:extLst>
          </p:nvPr>
        </p:nvGraphicFramePr>
        <p:xfrm>
          <a:off x="119423" y="1676400"/>
          <a:ext cx="8905154" cy="3276602"/>
        </p:xfrm>
        <a:graphic>
          <a:graphicData uri="http://schemas.openxmlformats.org/drawingml/2006/table">
            <a:tbl>
              <a:tblPr>
                <a:tableStyleId>{5C22544A-7EE6-4342-B048-85BDC9FD1C3A}</a:tableStyleId>
              </a:tblPr>
              <a:tblGrid>
                <a:gridCol w="930775"/>
                <a:gridCol w="819969"/>
                <a:gridCol w="709162"/>
                <a:gridCol w="709162"/>
                <a:gridCol w="738710"/>
                <a:gridCol w="742404"/>
                <a:gridCol w="709162"/>
                <a:gridCol w="709162"/>
                <a:gridCol w="709162"/>
                <a:gridCol w="709162"/>
                <a:gridCol w="709162"/>
                <a:gridCol w="709162"/>
              </a:tblGrid>
              <a:tr h="297873">
                <a:tc rowSpan="2">
                  <a:txBody>
                    <a:bodyPr/>
                    <a:lstStyle/>
                    <a:p>
                      <a:pPr algn="ctr" fontAlgn="ctr"/>
                      <a:r>
                        <a:rPr lang="en-US" sz="1400" b="1" u="none" strike="noStrike" dirty="0">
                          <a:effectLst/>
                          <a:latin typeface="Calibri" panose="020F0502020204030204" pitchFamily="34" charset="0"/>
                          <a:cs typeface="Calibri" panose="020F0502020204030204" pitchFamily="34" charset="0"/>
                        </a:rPr>
                        <a:t>Operator/ Aircraft Type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4">
                  <a:txBody>
                    <a:bodyPr/>
                    <a:lstStyle/>
                    <a:p>
                      <a:pPr algn="ctr" rtl="0" fontAlgn="ctr"/>
                      <a:r>
                        <a:rPr lang="en-US" sz="1400" b="1" u="none" strike="noStrike">
                          <a:effectLst/>
                          <a:latin typeface="Calibri" panose="020F0502020204030204" pitchFamily="34" charset="0"/>
                          <a:cs typeface="Calibri" panose="020F0502020204030204" pitchFamily="34" charset="0"/>
                        </a:rPr>
                        <a:t>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CPDLC</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3618">
                <a:tc vMerge="1">
                  <a:txBody>
                    <a:bodyPr/>
                    <a:lstStyle/>
                    <a:p>
                      <a:endParaRPr lang="en-US"/>
                    </a:p>
                  </a:txBody>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ADS-C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ADS-C 99.9%</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ACP</a:t>
                      </a:r>
                      <a:r>
                        <a:rPr lang="en-US" sz="1400" b="1" u="none" strike="noStrike" dirty="0">
                          <a:effectLst/>
                          <a:latin typeface="Calibri" panose="020F0502020204030204" pitchFamily="34" charset="0"/>
                          <a:cs typeface="Calibri" panose="020F0502020204030204" pitchFamily="34" charset="0"/>
                        </a:rPr>
                        <a:t> </a:t>
                      </a:r>
                      <a:endParaRPr lang="en-US" sz="1400" b="1" u="none" strike="noStrike" dirty="0" smtClean="0">
                        <a:effectLst/>
                        <a:latin typeface="Calibri" panose="020F0502020204030204" pitchFamily="34" charset="0"/>
                        <a:cs typeface="Calibri" panose="020F0502020204030204" pitchFamily="34" charset="0"/>
                      </a:endParaRPr>
                    </a:p>
                    <a:p>
                      <a:pPr algn="ctr" rtl="0" fontAlgn="ctr"/>
                      <a:r>
                        <a:rPr lang="en-US" sz="1400" b="1" u="none" strike="noStrike" dirty="0" smtClean="0">
                          <a:effectLst/>
                          <a:latin typeface="Calibri" panose="020F0502020204030204" pitchFamily="34" charset="0"/>
                          <a:cs typeface="Calibri" panose="020F0502020204030204" pitchFamily="34" charset="0"/>
                        </a:rPr>
                        <a:t>95</a:t>
                      </a:r>
                      <a:r>
                        <a:rPr lang="en-US" sz="1400" b="1" u="none" strike="noStrike" dirty="0">
                          <a:effectLst/>
                          <a:latin typeface="Calibri" panose="020F0502020204030204" pitchFamily="34" charset="0"/>
                          <a:cs typeface="Calibri" panose="020F0502020204030204" pitchFamily="34" charset="0"/>
                        </a:rPr>
                        <a:t>%</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PORT 95%</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97873">
                <a:tc>
                  <a:txBody>
                    <a:bodyPr/>
                    <a:lstStyle/>
                    <a:p>
                      <a:pPr algn="l" fontAlgn="b"/>
                      <a:r>
                        <a:rPr lang="en-US" sz="1200" b="1" i="0" u="none" strike="noStrike">
                          <a:solidFill>
                            <a:schemeClr val="tx1"/>
                          </a:solidFill>
                          <a:effectLst/>
                          <a:latin typeface="Calibri"/>
                        </a:rPr>
                        <a:t>P/B788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27,287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431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r>
              <a:tr h="297873">
                <a:tc>
                  <a:txBody>
                    <a:bodyPr/>
                    <a:lstStyle/>
                    <a:p>
                      <a:pPr algn="l" fontAlgn="b"/>
                      <a:r>
                        <a:rPr lang="en-US" sz="1200" b="1" i="0" u="none" strike="noStrike">
                          <a:solidFill>
                            <a:schemeClr val="tx1"/>
                          </a:solidFill>
                          <a:effectLst/>
                          <a:latin typeface="Calibri"/>
                        </a:rPr>
                        <a:t>Y/B763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21,440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137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95.6%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r>
              <a:tr h="297873">
                <a:tc>
                  <a:txBody>
                    <a:bodyPr/>
                    <a:lstStyle/>
                    <a:p>
                      <a:pPr algn="l" fontAlgn="b"/>
                      <a:r>
                        <a:rPr lang="en-US" sz="1200" b="1" i="0" u="none" strike="noStrike">
                          <a:solidFill>
                            <a:schemeClr val="tx1"/>
                          </a:solidFill>
                          <a:effectLst/>
                          <a:latin typeface="Calibri"/>
                        </a:rPr>
                        <a:t>R/B788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11,269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142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93.7%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r>
              <a:tr h="297873">
                <a:tc>
                  <a:txBody>
                    <a:bodyPr/>
                    <a:lstStyle/>
                    <a:p>
                      <a:pPr algn="l" fontAlgn="b"/>
                      <a:r>
                        <a:rPr lang="en-US" sz="1200" b="1" i="0" u="none" strike="noStrike">
                          <a:solidFill>
                            <a:schemeClr val="tx1"/>
                          </a:solidFill>
                          <a:effectLst/>
                          <a:latin typeface="Calibri"/>
                        </a:rPr>
                        <a:t>CY/B788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4,163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92.2%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94.0%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DW/K35R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359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80.5%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81.6%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MIL/C135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227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71.4%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74.9%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dirty="0">
                          <a:solidFill>
                            <a:schemeClr val="tx1"/>
                          </a:solidFill>
                          <a:effectLst/>
                          <a:latin typeface="Calibri"/>
                        </a:rPr>
                        <a:t>S/</a:t>
                      </a:r>
                      <a:r>
                        <a:rPr lang="en-US" sz="1200" b="1" i="0" u="none" strike="noStrike" dirty="0" err="1">
                          <a:solidFill>
                            <a:schemeClr val="tx1"/>
                          </a:solidFill>
                          <a:effectLst/>
                          <a:latin typeface="Calibri"/>
                        </a:rPr>
                        <a:t>B763</a:t>
                      </a:r>
                      <a:endParaRPr lang="en-US" sz="1200" b="1"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77.5%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dirty="0">
                          <a:solidFill>
                            <a:schemeClr val="tx1"/>
                          </a:solidFill>
                          <a:effectLst/>
                          <a:latin typeface="Calibri"/>
                        </a:rPr>
                        <a:t>79.4%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06320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2" y="5127133"/>
            <a:ext cx="8116887" cy="667484"/>
          </a:xfrm>
        </p:spPr>
        <p:txBody>
          <a:bodyPr/>
          <a:lstStyle/>
          <a:p>
            <a:r>
              <a:rPr lang="en-US" sz="2600" dirty="0" smtClean="0"/>
              <a:t>Aggregated Data link Performance for</a:t>
            </a:r>
            <a:br>
              <a:rPr lang="en-US" sz="2600" dirty="0" smtClean="0"/>
            </a:br>
            <a:r>
              <a:rPr lang="en-US" sz="2600" dirty="0" smtClean="0"/>
              <a:t>business jet aircraft types</a:t>
            </a:r>
            <a:endParaRPr lang="en-US" sz="2600" dirty="0"/>
          </a:p>
        </p:txBody>
      </p:sp>
      <p:sp>
        <p:nvSpPr>
          <p:cNvPr id="3" name="Text Placeholder 2"/>
          <p:cNvSpPr>
            <a:spLocks noGrp="1"/>
          </p:cNvSpPr>
          <p:nvPr>
            <p:ph type="body" idx="1"/>
          </p:nvPr>
        </p:nvSpPr>
        <p:spPr>
          <a:xfrm>
            <a:off x="533400" y="4575416"/>
            <a:ext cx="7772400" cy="616803"/>
          </a:xfrm>
        </p:spPr>
        <p:txBody>
          <a:bodyPr/>
          <a:lstStyle/>
          <a:p>
            <a:r>
              <a:rPr lang="en-US" b="1" dirty="0" smtClean="0">
                <a:solidFill>
                  <a:srgbClr val="92D050"/>
                </a:solidFill>
              </a:rPr>
              <a:t>July – December 2015</a:t>
            </a:r>
            <a:endParaRPr lang="en-US" b="1" dirty="0">
              <a:solidFill>
                <a:srgbClr val="92D050"/>
              </a:solidFill>
            </a:endParaRPr>
          </a:p>
        </p:txBody>
      </p:sp>
      <p:sp>
        <p:nvSpPr>
          <p:cNvPr id="4" name="Slide Number Placeholder 3"/>
          <p:cNvSpPr>
            <a:spLocks noGrp="1"/>
          </p:cNvSpPr>
          <p:nvPr>
            <p:ph type="sldNum" sz="quarter" idx="10"/>
          </p:nvPr>
        </p:nvSpPr>
        <p:spPr/>
        <p:txBody>
          <a:bodyPr/>
          <a:lstStyle/>
          <a:p>
            <a:pPr>
              <a:defRPr/>
            </a:pPr>
            <a:fld id="{9305F7F7-9137-49A5-A3BD-BE1CF24479A0}" type="slidenum">
              <a:rPr lang="en-US" smtClean="0"/>
              <a:pPr>
                <a:defRPr/>
              </a:pPr>
              <a:t>44</a:t>
            </a:fld>
            <a:endParaRPr lang="en-US" dirty="0"/>
          </a:p>
        </p:txBody>
      </p:sp>
    </p:spTree>
    <p:extLst>
      <p:ext uri="{BB962C8B-B14F-4D97-AF65-F5344CB8AC3E}">
        <p14:creationId xmlns:p14="http://schemas.microsoft.com/office/powerpoint/2010/main" val="2741649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45</a:t>
            </a:fld>
            <a:endParaRPr lang="en-US"/>
          </a:p>
        </p:txBody>
      </p:sp>
      <p:sp>
        <p:nvSpPr>
          <p:cNvPr id="6" name="Title 1"/>
          <p:cNvSpPr txBox="1">
            <a:spLocks/>
          </p:cNvSpPr>
          <p:nvPr/>
        </p:nvSpPr>
        <p:spPr bwMode="auto">
          <a:xfrm>
            <a:off x="483919" y="322352"/>
            <a:ext cx="82296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400" dirty="0" smtClean="0"/>
              <a:t>Performance for IGA Aircraft Types</a:t>
            </a:r>
          </a:p>
          <a:p>
            <a:r>
              <a:rPr lang="en-US" sz="2000" dirty="0" smtClean="0">
                <a:solidFill>
                  <a:srgbClr val="33CCFF"/>
                </a:solidFill>
              </a:rPr>
              <a:t>New </a:t>
            </a:r>
            <a:r>
              <a:rPr lang="en-US" sz="2000" dirty="0">
                <a:solidFill>
                  <a:srgbClr val="33CCFF"/>
                </a:solidFill>
              </a:rPr>
              <a:t>York FIR</a:t>
            </a:r>
            <a:r>
              <a:rPr lang="en-US" sz="2000" dirty="0"/>
              <a:t> </a:t>
            </a:r>
            <a:endParaRPr lang="en-US" sz="2000" dirty="0" smtClean="0">
              <a:solidFill>
                <a:srgbClr val="FFCC66"/>
              </a:solidFill>
            </a:endParaRPr>
          </a:p>
        </p:txBody>
      </p:sp>
      <p:grpSp>
        <p:nvGrpSpPr>
          <p:cNvPr id="2" name="Group 1"/>
          <p:cNvGrpSpPr/>
          <p:nvPr/>
        </p:nvGrpSpPr>
        <p:grpSpPr>
          <a:xfrm>
            <a:off x="5615815" y="765334"/>
            <a:ext cx="4016992" cy="307777"/>
            <a:chOff x="4947062" y="914400"/>
            <a:chExt cx="4016992" cy="307777"/>
          </a:xfrm>
        </p:grpSpPr>
        <p:sp>
          <p:nvSpPr>
            <p:cNvPr id="7" name="TextBox 6"/>
            <p:cNvSpPr txBox="1"/>
            <p:nvPr/>
          </p:nvSpPr>
          <p:spPr>
            <a:xfrm>
              <a:off x="4947062" y="914400"/>
              <a:ext cx="4016992" cy="307777"/>
            </a:xfrm>
            <a:prstGeom prst="rect">
              <a:avLst/>
            </a:prstGeom>
            <a:noFill/>
          </p:spPr>
          <p:txBody>
            <a:bodyPr wrap="square" rtlCol="0">
              <a:spAutoFit/>
            </a:bodyPr>
            <a:lstStyle/>
            <a:p>
              <a:r>
                <a:rPr lang="en-US" sz="1400" dirty="0" smtClean="0">
                  <a:solidFill>
                    <a:srgbClr val="00B0F0"/>
                  </a:solidFill>
                  <a:latin typeface="Arial Black" pitchFamily="34" charset="0"/>
                </a:rPr>
                <a:t>July – December 2015</a:t>
              </a:r>
            </a:p>
          </p:txBody>
        </p:sp>
        <p:cxnSp>
          <p:nvCxnSpPr>
            <p:cNvPr id="8" name="Straight Connector 7"/>
            <p:cNvCxnSpPr/>
            <p:nvPr/>
          </p:nvCxnSpPr>
          <p:spPr>
            <a:xfrm>
              <a:off x="4953000" y="914400"/>
              <a:ext cx="1" cy="276606"/>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3175883484"/>
              </p:ext>
            </p:extLst>
          </p:nvPr>
        </p:nvGraphicFramePr>
        <p:xfrm>
          <a:off x="119423" y="1285870"/>
          <a:ext cx="8905154" cy="4352930"/>
        </p:xfrm>
        <a:graphic>
          <a:graphicData uri="http://schemas.openxmlformats.org/drawingml/2006/table">
            <a:tbl>
              <a:tblPr>
                <a:tableStyleId>{5C22544A-7EE6-4342-B048-85BDC9FD1C3A}</a:tableStyleId>
              </a:tblPr>
              <a:tblGrid>
                <a:gridCol w="930775"/>
                <a:gridCol w="819969"/>
                <a:gridCol w="709162"/>
                <a:gridCol w="709162"/>
                <a:gridCol w="738710"/>
                <a:gridCol w="742404"/>
                <a:gridCol w="709162"/>
                <a:gridCol w="709162"/>
                <a:gridCol w="709162"/>
                <a:gridCol w="709162"/>
                <a:gridCol w="709162"/>
                <a:gridCol w="709162"/>
              </a:tblGrid>
              <a:tr h="290513">
                <a:tc rowSpan="2">
                  <a:txBody>
                    <a:bodyPr/>
                    <a:lstStyle/>
                    <a:p>
                      <a:pPr algn="ctr" fontAlgn="ctr"/>
                      <a:r>
                        <a:rPr lang="en-US" sz="1400" b="1" u="none" strike="noStrike" dirty="0">
                          <a:effectLst/>
                          <a:latin typeface="Calibri" panose="020F0502020204030204" pitchFamily="34" charset="0"/>
                          <a:cs typeface="Calibri" panose="020F0502020204030204" pitchFamily="34" charset="0"/>
                        </a:rPr>
                        <a:t>Operator/ Aircraft Type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4">
                  <a:txBody>
                    <a:bodyPr/>
                    <a:lstStyle/>
                    <a:p>
                      <a:pPr algn="ctr" rtl="0" fontAlgn="ctr"/>
                      <a:r>
                        <a:rPr lang="en-US" sz="1400" b="1" u="none" strike="noStrike">
                          <a:effectLst/>
                          <a:latin typeface="Calibri" panose="020F0502020204030204" pitchFamily="34" charset="0"/>
                          <a:cs typeface="Calibri" panose="020F0502020204030204" pitchFamily="34" charset="0"/>
                        </a:rPr>
                        <a:t>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CPDLC</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1537">
                <a:tc vMerge="1">
                  <a:txBody>
                    <a:bodyPr/>
                    <a:lstStyle/>
                    <a:p>
                      <a:endParaRPr lang="en-US"/>
                    </a:p>
                  </a:txBody>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ADS-C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ADS-C 99.9%</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ACP</a:t>
                      </a:r>
                      <a:r>
                        <a:rPr lang="en-US" sz="1400" b="1" u="none" strike="noStrike" dirty="0">
                          <a:effectLst/>
                          <a:latin typeface="Calibri" panose="020F0502020204030204" pitchFamily="34" charset="0"/>
                          <a:cs typeface="Calibri" panose="020F0502020204030204" pitchFamily="34" charset="0"/>
                        </a:rPr>
                        <a:t> </a:t>
                      </a:r>
                      <a:endParaRPr lang="en-US" sz="1400" b="1" u="none" strike="noStrike" dirty="0" smtClean="0">
                        <a:effectLst/>
                        <a:latin typeface="Calibri" panose="020F0502020204030204" pitchFamily="34" charset="0"/>
                        <a:cs typeface="Calibri" panose="020F0502020204030204" pitchFamily="34" charset="0"/>
                      </a:endParaRPr>
                    </a:p>
                    <a:p>
                      <a:pPr algn="ctr" rtl="0" fontAlgn="ctr"/>
                      <a:r>
                        <a:rPr lang="en-US" sz="1400" b="1" u="none" strike="noStrike" dirty="0" smtClean="0">
                          <a:effectLst/>
                          <a:latin typeface="Calibri" panose="020F0502020204030204" pitchFamily="34" charset="0"/>
                          <a:cs typeface="Calibri" panose="020F0502020204030204" pitchFamily="34" charset="0"/>
                        </a:rPr>
                        <a:t>95</a:t>
                      </a:r>
                      <a:r>
                        <a:rPr lang="en-US" sz="1400" b="1" u="none" strike="noStrike" dirty="0">
                          <a:effectLst/>
                          <a:latin typeface="Calibri" panose="020F0502020204030204" pitchFamily="34" charset="0"/>
                          <a:cs typeface="Calibri" panose="020F0502020204030204" pitchFamily="34" charset="0"/>
                        </a:rPr>
                        <a:t>%</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PORT 95%</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85750">
                <a:tc>
                  <a:txBody>
                    <a:bodyPr/>
                    <a:lstStyle/>
                    <a:p>
                      <a:pPr algn="l" fontAlgn="b"/>
                      <a:r>
                        <a:rPr lang="en-US" sz="1100" b="1" i="0" u="none" strike="noStrike">
                          <a:solidFill>
                            <a:srgbClr val="000000"/>
                          </a:solidFill>
                          <a:effectLst/>
                          <a:latin typeface="Calibri"/>
                        </a:rPr>
                        <a:t>CL30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58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100" b="1" i="0" u="none" strike="noStrike">
                          <a:solidFill>
                            <a:srgbClr val="000000"/>
                          </a:solidFill>
                          <a:effectLst/>
                          <a:latin typeface="Calibri"/>
                        </a:rPr>
                        <a:t>CL60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a:solidFill>
                            <a:schemeClr val="tx1"/>
                          </a:solidFill>
                          <a:effectLst/>
                          <a:latin typeface="Calibri"/>
                        </a:rPr>
                        <a:t>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100" b="1" i="0" u="none" strike="noStrike">
                          <a:solidFill>
                            <a:srgbClr val="000000"/>
                          </a:solidFill>
                          <a:effectLst/>
                          <a:latin typeface="Calibri"/>
                        </a:rPr>
                        <a:t>GL5T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3,409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86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88.4%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100" b="1" i="0" u="none" strike="noStrike">
                          <a:solidFill>
                            <a:srgbClr val="000000"/>
                          </a:solidFill>
                          <a:effectLst/>
                          <a:latin typeface="Calibri"/>
                        </a:rPr>
                        <a:t>GLEX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9,420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248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99.6%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97.6%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98.4%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dirty="0">
                          <a:solidFill>
                            <a:schemeClr val="tx1"/>
                          </a:solidFill>
                          <a:effectLst/>
                          <a:latin typeface="Calibri"/>
                        </a:rPr>
                        <a:t>93.2%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r>
              <a:tr h="290513">
                <a:tc>
                  <a:txBody>
                    <a:bodyPr/>
                    <a:lstStyle/>
                    <a:p>
                      <a:pPr algn="l" fontAlgn="b"/>
                      <a:r>
                        <a:rPr lang="en-US" sz="1100" b="1" i="0" u="none" strike="noStrike">
                          <a:solidFill>
                            <a:srgbClr val="000000"/>
                          </a:solidFill>
                          <a:effectLst/>
                          <a:latin typeface="Calibri"/>
                        </a:rPr>
                        <a:t>F2TH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1,806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a:solidFill>
                            <a:schemeClr val="tx1"/>
                          </a:solidFill>
                          <a:effectLst/>
                          <a:latin typeface="Calibri"/>
                        </a:rPr>
                        <a:t>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89.5%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100" b="1" i="0" u="none" strike="noStrike">
                          <a:solidFill>
                            <a:srgbClr val="000000"/>
                          </a:solidFill>
                          <a:effectLst/>
                          <a:latin typeface="Calibri"/>
                        </a:rPr>
                        <a:t>F900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1,615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97.3%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89.7%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89.7%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74.4%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100" b="1" i="0" u="none" strike="noStrike">
                          <a:solidFill>
                            <a:srgbClr val="000000"/>
                          </a:solidFill>
                          <a:effectLst/>
                          <a:latin typeface="Calibri"/>
                        </a:rPr>
                        <a:t>FA7X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7,009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189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99.5%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99.5%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96.8%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dirty="0">
                          <a:solidFill>
                            <a:schemeClr val="tx1"/>
                          </a:solidFill>
                          <a:effectLst/>
                          <a:latin typeface="Calibri"/>
                        </a:rPr>
                        <a:t>92.1%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r>
              <a:tr h="290513">
                <a:tc>
                  <a:txBody>
                    <a:bodyPr/>
                    <a:lstStyle/>
                    <a:p>
                      <a:pPr algn="l" fontAlgn="b"/>
                      <a:r>
                        <a:rPr lang="en-US" sz="1100" b="1" i="0" u="none" strike="noStrike">
                          <a:solidFill>
                            <a:srgbClr val="000000"/>
                          </a:solidFill>
                          <a:effectLst/>
                          <a:latin typeface="Calibri"/>
                        </a:rPr>
                        <a:t>G280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218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a:solidFill>
                            <a:schemeClr val="tx1"/>
                          </a:solidFill>
                          <a:effectLst/>
                          <a:latin typeface="Calibri"/>
                        </a:rPr>
                        <a:t>95.9%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a:solidFill>
                            <a:schemeClr val="tx1"/>
                          </a:solidFill>
                          <a:effectLst/>
                          <a:latin typeface="Calibri"/>
                        </a:rPr>
                        <a:t>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100" b="1" i="0" u="none" strike="noStrike">
                          <a:solidFill>
                            <a:srgbClr val="000000"/>
                          </a:solidFill>
                          <a:effectLst/>
                          <a:latin typeface="Calibri"/>
                        </a:rPr>
                        <a:t>GLF4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2,915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a:solidFill>
                            <a:schemeClr val="tx1"/>
                          </a:solidFill>
                          <a:effectLst/>
                          <a:latin typeface="Calibri"/>
                        </a:rPr>
                        <a:t>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92.1%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95.2%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76.2%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0513">
                <a:tc>
                  <a:txBody>
                    <a:bodyPr/>
                    <a:lstStyle/>
                    <a:p>
                      <a:pPr algn="l" fontAlgn="b"/>
                      <a:r>
                        <a:rPr lang="en-US" sz="1100" b="1" i="0" u="none" strike="noStrike">
                          <a:solidFill>
                            <a:srgbClr val="000000"/>
                          </a:solidFill>
                          <a:effectLst/>
                          <a:latin typeface="Calibri"/>
                        </a:rPr>
                        <a:t>GLF5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11,434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281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99.3%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99.6%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96.4%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96.4%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a:solidFill>
                            <a:schemeClr val="tx1"/>
                          </a:solidFill>
                          <a:effectLst/>
                          <a:latin typeface="Calibri"/>
                        </a:rPr>
                        <a:t>86.8%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r>
              <a:tr h="290513">
                <a:tc>
                  <a:txBody>
                    <a:bodyPr/>
                    <a:lstStyle/>
                    <a:p>
                      <a:pPr algn="l" fontAlgn="b"/>
                      <a:r>
                        <a:rPr lang="en-US" sz="1100" b="1" i="0" u="none" strike="noStrike" dirty="0" err="1">
                          <a:solidFill>
                            <a:srgbClr val="000000"/>
                          </a:solidFill>
                          <a:effectLst/>
                          <a:latin typeface="Calibri"/>
                        </a:rPr>
                        <a:t>GLF6</a:t>
                      </a:r>
                      <a:endParaRPr lang="en-US" sz="1100" b="1"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3,181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97.4%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86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95.4%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263134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46</a:t>
            </a:fld>
            <a:endParaRPr lang="en-US"/>
          </a:p>
        </p:txBody>
      </p:sp>
      <p:sp>
        <p:nvSpPr>
          <p:cNvPr id="6" name="Title 1"/>
          <p:cNvSpPr txBox="1">
            <a:spLocks/>
          </p:cNvSpPr>
          <p:nvPr/>
        </p:nvSpPr>
        <p:spPr bwMode="auto">
          <a:xfrm>
            <a:off x="483919" y="322352"/>
            <a:ext cx="82296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400" dirty="0"/>
              <a:t>Performance for IGA Aircraft Types</a:t>
            </a:r>
          </a:p>
          <a:p>
            <a:r>
              <a:rPr lang="en-US" sz="2000" dirty="0" smtClean="0">
                <a:solidFill>
                  <a:srgbClr val="FFCC66"/>
                </a:solidFill>
              </a:rPr>
              <a:t>Oakland FIR</a:t>
            </a:r>
          </a:p>
        </p:txBody>
      </p:sp>
      <p:grpSp>
        <p:nvGrpSpPr>
          <p:cNvPr id="2" name="Group 1"/>
          <p:cNvGrpSpPr/>
          <p:nvPr/>
        </p:nvGrpSpPr>
        <p:grpSpPr>
          <a:xfrm>
            <a:off x="5615815" y="765334"/>
            <a:ext cx="4016992" cy="307777"/>
            <a:chOff x="4947062" y="914400"/>
            <a:chExt cx="4016992" cy="307777"/>
          </a:xfrm>
        </p:grpSpPr>
        <p:sp>
          <p:nvSpPr>
            <p:cNvPr id="7" name="TextBox 6"/>
            <p:cNvSpPr txBox="1"/>
            <p:nvPr/>
          </p:nvSpPr>
          <p:spPr>
            <a:xfrm>
              <a:off x="4947062" y="914400"/>
              <a:ext cx="4016992" cy="307777"/>
            </a:xfrm>
            <a:prstGeom prst="rect">
              <a:avLst/>
            </a:prstGeom>
            <a:noFill/>
          </p:spPr>
          <p:txBody>
            <a:bodyPr wrap="square" rtlCol="0">
              <a:spAutoFit/>
            </a:bodyPr>
            <a:lstStyle/>
            <a:p>
              <a:r>
                <a:rPr lang="en-US" sz="1400" dirty="0" smtClean="0">
                  <a:solidFill>
                    <a:srgbClr val="FFCC66"/>
                  </a:solidFill>
                  <a:latin typeface="Arial Black" pitchFamily="34" charset="0"/>
                </a:rPr>
                <a:t>July – December 2015</a:t>
              </a:r>
            </a:p>
          </p:txBody>
        </p:sp>
        <p:cxnSp>
          <p:nvCxnSpPr>
            <p:cNvPr id="8" name="Straight Connector 7"/>
            <p:cNvCxnSpPr/>
            <p:nvPr/>
          </p:nvCxnSpPr>
          <p:spPr>
            <a:xfrm>
              <a:off x="4953000" y="914400"/>
              <a:ext cx="1" cy="276606"/>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1458573907"/>
              </p:ext>
            </p:extLst>
          </p:nvPr>
        </p:nvGraphicFramePr>
        <p:xfrm>
          <a:off x="146142" y="1371600"/>
          <a:ext cx="8905154" cy="4343399"/>
        </p:xfrm>
        <a:graphic>
          <a:graphicData uri="http://schemas.openxmlformats.org/drawingml/2006/table">
            <a:tbl>
              <a:tblPr>
                <a:tableStyleId>{5C22544A-7EE6-4342-B048-85BDC9FD1C3A}</a:tableStyleId>
              </a:tblPr>
              <a:tblGrid>
                <a:gridCol w="930775"/>
                <a:gridCol w="819969"/>
                <a:gridCol w="709162"/>
                <a:gridCol w="709162"/>
                <a:gridCol w="738710"/>
                <a:gridCol w="742404"/>
                <a:gridCol w="709162"/>
                <a:gridCol w="709162"/>
                <a:gridCol w="709162"/>
                <a:gridCol w="709162"/>
                <a:gridCol w="709162"/>
                <a:gridCol w="709162"/>
              </a:tblGrid>
              <a:tr h="289560">
                <a:tc rowSpan="2">
                  <a:txBody>
                    <a:bodyPr/>
                    <a:lstStyle/>
                    <a:p>
                      <a:pPr algn="ctr" fontAlgn="ctr"/>
                      <a:r>
                        <a:rPr lang="en-US" sz="1400" b="1" u="none" strike="noStrike" dirty="0">
                          <a:effectLst/>
                          <a:latin typeface="Calibri" panose="020F0502020204030204" pitchFamily="34" charset="0"/>
                          <a:cs typeface="Calibri" panose="020F0502020204030204" pitchFamily="34" charset="0"/>
                        </a:rPr>
                        <a:t>Operator/ Aircraft Type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gridSpan="4">
                  <a:txBody>
                    <a:bodyPr/>
                    <a:lstStyle/>
                    <a:p>
                      <a:pPr algn="ctr" rtl="0" fontAlgn="ctr"/>
                      <a:r>
                        <a:rPr lang="en-US" sz="1400" b="1" u="none" strike="noStrike">
                          <a:effectLst/>
                          <a:latin typeface="Calibri" panose="020F0502020204030204" pitchFamily="34" charset="0"/>
                          <a:cs typeface="Calibri" panose="020F0502020204030204" pitchFamily="34" charset="0"/>
                        </a:rPr>
                        <a:t>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CPDLC</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8679">
                <a:tc vMerge="1">
                  <a:txBody>
                    <a:bodyPr/>
                    <a:lstStyle/>
                    <a:p>
                      <a:endParaRPr lang="en-US"/>
                    </a:p>
                  </a:txBody>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ADS-C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ADS-C 99.9%</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ACP</a:t>
                      </a:r>
                      <a:r>
                        <a:rPr lang="en-US" sz="1400" b="1" u="none" strike="noStrike" dirty="0">
                          <a:effectLst/>
                          <a:latin typeface="Calibri" panose="020F0502020204030204" pitchFamily="34" charset="0"/>
                          <a:cs typeface="Calibri" panose="020F0502020204030204" pitchFamily="34" charset="0"/>
                        </a:rPr>
                        <a:t> </a:t>
                      </a:r>
                      <a:endParaRPr lang="en-US" sz="1400" b="1" u="none" strike="noStrike" dirty="0" smtClean="0">
                        <a:effectLst/>
                        <a:latin typeface="Calibri" panose="020F0502020204030204" pitchFamily="34" charset="0"/>
                        <a:cs typeface="Calibri" panose="020F0502020204030204" pitchFamily="34" charset="0"/>
                      </a:endParaRPr>
                    </a:p>
                    <a:p>
                      <a:pPr algn="ctr" rtl="0" fontAlgn="ctr"/>
                      <a:r>
                        <a:rPr lang="en-US" sz="1400" b="1" u="none" strike="noStrike" dirty="0" smtClean="0">
                          <a:effectLst/>
                          <a:latin typeface="Calibri" panose="020F0502020204030204" pitchFamily="34" charset="0"/>
                          <a:cs typeface="Calibri" panose="020F0502020204030204" pitchFamily="34" charset="0"/>
                        </a:rPr>
                        <a:t>95</a:t>
                      </a:r>
                      <a:r>
                        <a:rPr lang="en-US" sz="1400" b="1" u="none" strike="noStrike" dirty="0">
                          <a:effectLst/>
                          <a:latin typeface="Calibri" panose="020F0502020204030204" pitchFamily="34" charset="0"/>
                          <a:cs typeface="Calibri" panose="020F0502020204030204" pitchFamily="34" charset="0"/>
                        </a:rPr>
                        <a:t>%</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PORT 95%</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r>
              <a:tr h="289560">
                <a:tc>
                  <a:txBody>
                    <a:bodyPr/>
                    <a:lstStyle/>
                    <a:p>
                      <a:pPr algn="l" fontAlgn="b"/>
                      <a:r>
                        <a:rPr lang="en-US" sz="1100" b="1" i="0" u="none" strike="noStrike">
                          <a:solidFill>
                            <a:srgbClr val="000000"/>
                          </a:solidFill>
                          <a:effectLst/>
                          <a:latin typeface="Calibri"/>
                        </a:rPr>
                        <a:t>CL30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46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algn="l" fontAlgn="b"/>
                      <a:r>
                        <a:rPr lang="en-US" sz="1100" b="1" i="0" u="none" strike="noStrike">
                          <a:solidFill>
                            <a:srgbClr val="000000"/>
                          </a:solidFill>
                          <a:effectLst/>
                          <a:latin typeface="Calibri"/>
                        </a:rPr>
                        <a:t>CL60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98.6%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algn="l" fontAlgn="b"/>
                      <a:r>
                        <a:rPr lang="en-US" sz="1100" b="1" i="0" u="none" strike="noStrike">
                          <a:solidFill>
                            <a:srgbClr val="000000"/>
                          </a:solidFill>
                          <a:effectLst/>
                          <a:latin typeface="Calibri"/>
                        </a:rPr>
                        <a:t>GL5T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3,039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41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97.6%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algn="l" fontAlgn="b"/>
                      <a:r>
                        <a:rPr lang="en-US" sz="1100" b="1" i="0" u="none" strike="noStrike">
                          <a:solidFill>
                            <a:srgbClr val="000000"/>
                          </a:solidFill>
                          <a:effectLst/>
                          <a:latin typeface="Calibri"/>
                        </a:rPr>
                        <a:t>GLEX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10,310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296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97.3%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97.6%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dirty="0">
                          <a:solidFill>
                            <a:schemeClr val="tx1"/>
                          </a:solidFill>
                          <a:effectLst/>
                          <a:latin typeface="Calibri"/>
                        </a:rPr>
                        <a:t>94.9%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r>
              <a:tr h="289560">
                <a:tc>
                  <a:txBody>
                    <a:bodyPr/>
                    <a:lstStyle/>
                    <a:p>
                      <a:pPr algn="l" fontAlgn="b"/>
                      <a:r>
                        <a:rPr lang="en-US" sz="1100" b="1" i="0" u="none" strike="noStrike">
                          <a:solidFill>
                            <a:srgbClr val="000000"/>
                          </a:solidFill>
                          <a:effectLst/>
                          <a:latin typeface="Calibri"/>
                        </a:rPr>
                        <a:t>F2TH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343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96.8%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a:solidFill>
                            <a:schemeClr val="tx1"/>
                          </a:solidFill>
                          <a:effectLst/>
                          <a:latin typeface="Calibri"/>
                        </a:rPr>
                        <a:t>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75.0%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algn="l" fontAlgn="b"/>
                      <a:r>
                        <a:rPr lang="en-US" sz="1100" b="1" i="0" u="none" strike="noStrike">
                          <a:solidFill>
                            <a:srgbClr val="000000"/>
                          </a:solidFill>
                          <a:effectLst/>
                          <a:latin typeface="Calibri"/>
                        </a:rPr>
                        <a:t>F900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634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31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87.1%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algn="l" fontAlgn="b"/>
                      <a:r>
                        <a:rPr lang="en-US" sz="1100" b="1" i="0" u="none" strike="noStrike">
                          <a:solidFill>
                            <a:srgbClr val="000000"/>
                          </a:solidFill>
                          <a:effectLst/>
                          <a:latin typeface="Calibri"/>
                        </a:rPr>
                        <a:t>FA7X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2,945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94.3%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85.7%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algn="l" fontAlgn="b"/>
                      <a:r>
                        <a:rPr lang="en-US" sz="1100" b="1" i="0" u="none" strike="noStrike">
                          <a:solidFill>
                            <a:srgbClr val="000000"/>
                          </a:solidFill>
                          <a:effectLst/>
                          <a:latin typeface="Calibri"/>
                        </a:rPr>
                        <a:t>G280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301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algn="l" fontAlgn="b"/>
                      <a:r>
                        <a:rPr lang="en-US" sz="1100" b="1" i="0" u="none" strike="noStrike">
                          <a:solidFill>
                            <a:srgbClr val="000000"/>
                          </a:solidFill>
                          <a:effectLst/>
                          <a:latin typeface="Calibri"/>
                        </a:rPr>
                        <a:t>GLF4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4,724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97.6%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83.5%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560">
                <a:tc>
                  <a:txBody>
                    <a:bodyPr/>
                    <a:lstStyle/>
                    <a:p>
                      <a:pPr algn="l" fontAlgn="b"/>
                      <a:r>
                        <a:rPr lang="en-US" sz="1100" b="1" i="0" u="none" strike="noStrike">
                          <a:solidFill>
                            <a:srgbClr val="000000"/>
                          </a:solidFill>
                          <a:effectLst/>
                          <a:latin typeface="Calibri"/>
                        </a:rPr>
                        <a:t>GLF5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11,562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97.6%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a:solidFill>
                            <a:schemeClr val="tx1"/>
                          </a:solidFill>
                          <a:effectLst/>
                          <a:latin typeface="Calibri"/>
                        </a:rPr>
                        <a:t>319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dirty="0">
                          <a:solidFill>
                            <a:schemeClr val="tx1"/>
                          </a:solidFill>
                          <a:effectLst/>
                          <a:latin typeface="Calibri"/>
                        </a:rPr>
                        <a:t>89.3%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r>
              <a:tr h="289560">
                <a:tc>
                  <a:txBody>
                    <a:bodyPr/>
                    <a:lstStyle/>
                    <a:p>
                      <a:pPr algn="l" fontAlgn="b"/>
                      <a:r>
                        <a:rPr lang="en-US" sz="1100" b="1" i="0" u="none" strike="noStrike" dirty="0" err="1">
                          <a:solidFill>
                            <a:srgbClr val="000000"/>
                          </a:solidFill>
                          <a:effectLst/>
                          <a:latin typeface="Calibri"/>
                        </a:rPr>
                        <a:t>GLF6</a:t>
                      </a:r>
                      <a:endParaRPr lang="en-US" sz="1100" b="1" i="0" u="none" strike="noStrike" dirty="0">
                        <a:solidFill>
                          <a:srgbClr val="000000"/>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6,499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u="none" strike="noStrike" dirty="0" smtClean="0">
                          <a:effectLst/>
                          <a:latin typeface="Calibri" panose="020F0502020204030204" pitchFamily="34" charset="0"/>
                          <a:cs typeface="Calibri" panose="020F0502020204030204" pitchFamily="34" charset="0"/>
                        </a:rPr>
                        <a:t>&lt;0.1%</a:t>
                      </a:r>
                      <a:endParaRPr lang="en-US" sz="11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99.4%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228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chemeClr val="tx1"/>
                          </a:solidFill>
                          <a:effectLst/>
                          <a:latin typeface="Calibri"/>
                        </a:rPr>
                        <a:t>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dirty="0">
                          <a:solidFill>
                            <a:schemeClr val="tx1"/>
                          </a:solidFill>
                          <a:effectLst/>
                          <a:latin typeface="Calibri"/>
                        </a:rPr>
                        <a:t>97.8%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100" b="0" i="0" u="none" strike="noStrike" dirty="0">
                          <a:solidFill>
                            <a:schemeClr val="tx1"/>
                          </a:solidFill>
                          <a:effectLst/>
                          <a:latin typeface="Calibri"/>
                        </a:rPr>
                        <a:t>98.3%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100" b="0" i="0" u="none" strike="noStrike" dirty="0">
                          <a:solidFill>
                            <a:schemeClr val="tx1"/>
                          </a:solidFill>
                          <a:effectLst/>
                          <a:latin typeface="Calibri"/>
                        </a:rPr>
                        <a:t>93.0%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r>
            </a:tbl>
          </a:graphicData>
        </a:graphic>
      </p:graphicFrame>
    </p:spTree>
    <p:extLst>
      <p:ext uri="{BB962C8B-B14F-4D97-AF65-F5344CB8AC3E}">
        <p14:creationId xmlns:p14="http://schemas.microsoft.com/office/powerpoint/2010/main" val="187931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47</a:t>
            </a:fld>
            <a:endParaRPr lang="en-US"/>
          </a:p>
        </p:txBody>
      </p:sp>
      <p:sp>
        <p:nvSpPr>
          <p:cNvPr id="6" name="Title 1"/>
          <p:cNvSpPr txBox="1">
            <a:spLocks/>
          </p:cNvSpPr>
          <p:nvPr/>
        </p:nvSpPr>
        <p:spPr bwMode="auto">
          <a:xfrm>
            <a:off x="483919" y="322352"/>
            <a:ext cx="82296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400" dirty="0"/>
              <a:t>Performance for IGA Aircraft Types</a:t>
            </a:r>
          </a:p>
          <a:p>
            <a:r>
              <a:rPr lang="en-US" sz="2000" dirty="0" smtClean="0">
                <a:solidFill>
                  <a:srgbClr val="9FFF9F"/>
                </a:solidFill>
              </a:rPr>
              <a:t>Anchorage </a:t>
            </a:r>
            <a:r>
              <a:rPr lang="en-US" sz="2000" dirty="0">
                <a:solidFill>
                  <a:srgbClr val="9FFF9F"/>
                </a:solidFill>
              </a:rPr>
              <a:t>FIR</a:t>
            </a:r>
            <a:endParaRPr lang="en-US" sz="2000" dirty="0" smtClean="0">
              <a:solidFill>
                <a:srgbClr val="9FFF9F"/>
              </a:solidFill>
            </a:endParaRPr>
          </a:p>
        </p:txBody>
      </p:sp>
      <p:grpSp>
        <p:nvGrpSpPr>
          <p:cNvPr id="2" name="Group 1"/>
          <p:cNvGrpSpPr/>
          <p:nvPr/>
        </p:nvGrpSpPr>
        <p:grpSpPr>
          <a:xfrm>
            <a:off x="5615815" y="765334"/>
            <a:ext cx="4016992" cy="307777"/>
            <a:chOff x="4947062" y="914400"/>
            <a:chExt cx="4016992" cy="307777"/>
          </a:xfrm>
        </p:grpSpPr>
        <p:sp>
          <p:nvSpPr>
            <p:cNvPr id="7" name="TextBox 6"/>
            <p:cNvSpPr txBox="1"/>
            <p:nvPr/>
          </p:nvSpPr>
          <p:spPr>
            <a:xfrm>
              <a:off x="4947062" y="914400"/>
              <a:ext cx="4016992" cy="307777"/>
            </a:xfrm>
            <a:prstGeom prst="rect">
              <a:avLst/>
            </a:prstGeom>
            <a:noFill/>
          </p:spPr>
          <p:txBody>
            <a:bodyPr wrap="square" rtlCol="0">
              <a:spAutoFit/>
            </a:bodyPr>
            <a:lstStyle/>
            <a:p>
              <a:r>
                <a:rPr lang="en-US" sz="1400" dirty="0" smtClean="0">
                  <a:solidFill>
                    <a:srgbClr val="9FFF9F"/>
                  </a:solidFill>
                  <a:latin typeface="Arial Black" pitchFamily="34" charset="0"/>
                </a:rPr>
                <a:t>July – December 2015</a:t>
              </a:r>
            </a:p>
          </p:txBody>
        </p:sp>
        <p:cxnSp>
          <p:nvCxnSpPr>
            <p:cNvPr id="8" name="Straight Connector 7"/>
            <p:cNvCxnSpPr/>
            <p:nvPr/>
          </p:nvCxnSpPr>
          <p:spPr>
            <a:xfrm>
              <a:off x="4953000" y="914400"/>
              <a:ext cx="1" cy="276606"/>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Table 2"/>
          <p:cNvGraphicFramePr>
            <a:graphicFrameLocks noGrp="1"/>
          </p:cNvGraphicFramePr>
          <p:nvPr>
            <p:extLst>
              <p:ext uri="{D42A27DB-BD31-4B8C-83A1-F6EECF244321}">
                <p14:modId xmlns:p14="http://schemas.microsoft.com/office/powerpoint/2010/main" val="3329131630"/>
              </p:ext>
            </p:extLst>
          </p:nvPr>
        </p:nvGraphicFramePr>
        <p:xfrm>
          <a:off x="162646" y="1492826"/>
          <a:ext cx="8905154" cy="3872348"/>
        </p:xfrm>
        <a:graphic>
          <a:graphicData uri="http://schemas.openxmlformats.org/drawingml/2006/table">
            <a:tbl>
              <a:tblPr>
                <a:tableStyleId>{5C22544A-7EE6-4342-B048-85BDC9FD1C3A}</a:tableStyleId>
              </a:tblPr>
              <a:tblGrid>
                <a:gridCol w="930775"/>
                <a:gridCol w="819969"/>
                <a:gridCol w="709162"/>
                <a:gridCol w="709162"/>
                <a:gridCol w="738710"/>
                <a:gridCol w="742404"/>
                <a:gridCol w="709162"/>
                <a:gridCol w="709162"/>
                <a:gridCol w="709162"/>
                <a:gridCol w="709162"/>
                <a:gridCol w="709162"/>
                <a:gridCol w="709162"/>
              </a:tblGrid>
              <a:tr h="297873">
                <a:tc rowSpan="2">
                  <a:txBody>
                    <a:bodyPr/>
                    <a:lstStyle/>
                    <a:p>
                      <a:pPr algn="ctr" fontAlgn="ctr"/>
                      <a:r>
                        <a:rPr lang="en-US" sz="1400" b="1" u="none" strike="noStrike" dirty="0">
                          <a:effectLst/>
                          <a:latin typeface="Calibri" panose="020F0502020204030204" pitchFamily="34" charset="0"/>
                          <a:cs typeface="Calibri" panose="020F0502020204030204" pitchFamily="34" charset="0"/>
                        </a:rPr>
                        <a:t>Operator/ Aircraft Type</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4">
                  <a:txBody>
                    <a:bodyPr/>
                    <a:lstStyle/>
                    <a:p>
                      <a:pPr algn="ctr" rtl="0" fontAlgn="ctr"/>
                      <a:r>
                        <a:rPr lang="en-US" sz="1400" b="1" u="none" strike="noStrike">
                          <a:effectLst/>
                          <a:latin typeface="Calibri" panose="020F0502020204030204" pitchFamily="34" charset="0"/>
                          <a:cs typeface="Calibri" panose="020F0502020204030204" pitchFamily="34" charset="0"/>
                        </a:rPr>
                        <a:t>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CPDLC</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3618">
                <a:tc vMerge="1">
                  <a:txBody>
                    <a:bodyPr/>
                    <a:lstStyle/>
                    <a:p>
                      <a:endParaRPr lang="en-US"/>
                    </a:p>
                  </a:txBody>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ADS-C</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ADS-C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ADS-C 99.9%</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Count of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 of Total  CPDLC </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95%</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ACTP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dirty="0" err="1">
                          <a:effectLst/>
                          <a:latin typeface="Calibri" panose="020F0502020204030204" pitchFamily="34" charset="0"/>
                          <a:cs typeface="Calibri" panose="020F0502020204030204" pitchFamily="34" charset="0"/>
                        </a:rPr>
                        <a:t>ACP</a:t>
                      </a:r>
                      <a:r>
                        <a:rPr lang="en-US" sz="1400" b="1" u="none" strike="noStrike" dirty="0">
                          <a:effectLst/>
                          <a:latin typeface="Calibri" panose="020F0502020204030204" pitchFamily="34" charset="0"/>
                          <a:cs typeface="Calibri" panose="020F0502020204030204" pitchFamily="34" charset="0"/>
                        </a:rPr>
                        <a:t> </a:t>
                      </a:r>
                      <a:endParaRPr lang="en-US" sz="1400" b="1" u="none" strike="noStrike" dirty="0" smtClean="0">
                        <a:effectLst/>
                        <a:latin typeface="Calibri" panose="020F0502020204030204" pitchFamily="34" charset="0"/>
                        <a:cs typeface="Calibri" panose="020F0502020204030204" pitchFamily="34" charset="0"/>
                      </a:endParaRPr>
                    </a:p>
                    <a:p>
                      <a:pPr algn="ctr" rtl="0" fontAlgn="ctr"/>
                      <a:r>
                        <a:rPr lang="en-US" sz="1400" b="1" u="none" strike="noStrike" dirty="0" smtClean="0">
                          <a:effectLst/>
                          <a:latin typeface="Calibri" panose="020F0502020204030204" pitchFamily="34" charset="0"/>
                          <a:cs typeface="Calibri" panose="020F0502020204030204" pitchFamily="34" charset="0"/>
                        </a:rPr>
                        <a:t>95</a:t>
                      </a:r>
                      <a:r>
                        <a:rPr lang="en-US" sz="1400" b="1" u="none" strike="noStrike" dirty="0">
                          <a:effectLst/>
                          <a:latin typeface="Calibri" panose="020F0502020204030204" pitchFamily="34" charset="0"/>
                          <a:cs typeface="Calibri" panose="020F0502020204030204" pitchFamily="34" charset="0"/>
                        </a:rPr>
                        <a:t>%</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a:effectLst/>
                          <a:latin typeface="Calibri" panose="020F0502020204030204" pitchFamily="34" charset="0"/>
                          <a:cs typeface="Calibri" panose="020F0502020204030204" pitchFamily="34" charset="0"/>
                        </a:rPr>
                        <a:t>ACP 99.9%</a:t>
                      </a:r>
                      <a:endParaRPr lang="en-US" sz="14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en-US" sz="1400" b="1" u="none" strike="noStrike" dirty="0">
                          <a:effectLst/>
                          <a:latin typeface="Calibri" panose="020F0502020204030204" pitchFamily="34" charset="0"/>
                          <a:cs typeface="Calibri" panose="020F0502020204030204" pitchFamily="34" charset="0"/>
                        </a:rPr>
                        <a:t>PORT 95%</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97873">
                <a:tc>
                  <a:txBody>
                    <a:bodyPr/>
                    <a:lstStyle/>
                    <a:p>
                      <a:pPr algn="l" fontAlgn="b"/>
                      <a:r>
                        <a:rPr lang="en-US" sz="1200" b="1" i="0" u="none" strike="noStrike">
                          <a:solidFill>
                            <a:schemeClr val="tx1"/>
                          </a:solidFill>
                          <a:effectLst/>
                          <a:latin typeface="Calibri"/>
                        </a:rPr>
                        <a:t>GL5T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751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99.5%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GLEX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2,704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98.2%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99.9%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30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96.7%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F2TH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81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F900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402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99.5%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FA7X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1,063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98.6%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B9"/>
                    </a:solidFill>
                  </a:tcPr>
                </a:tc>
                <a:tc>
                  <a:txBody>
                    <a:bodyPr/>
                    <a:lstStyle/>
                    <a:p>
                      <a:pPr algn="r" fontAlgn="b"/>
                      <a:r>
                        <a:rPr lang="en-US" sz="1200" b="0" i="0" u="none" strike="noStrike">
                          <a:solidFill>
                            <a:schemeClr val="tx1"/>
                          </a:solidFill>
                          <a:effectLst/>
                          <a:latin typeface="Calibri"/>
                        </a:rPr>
                        <a:t>12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91.7%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83.3%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G280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GLF4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998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98.4%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98.9%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10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a:solidFill>
                            <a:schemeClr val="tx1"/>
                          </a:solidFill>
                          <a:effectLst/>
                          <a:latin typeface="Calibri"/>
                        </a:rPr>
                        <a:t>GLF5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5,227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97.7%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98.7%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55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100.0%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96.4%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873">
                <a:tc>
                  <a:txBody>
                    <a:bodyPr/>
                    <a:lstStyle/>
                    <a:p>
                      <a:pPr algn="l" fontAlgn="b"/>
                      <a:r>
                        <a:rPr lang="en-US" sz="1200" b="1" i="0" u="none" strike="noStrike" dirty="0" err="1">
                          <a:solidFill>
                            <a:schemeClr val="tx1"/>
                          </a:solidFill>
                          <a:effectLst/>
                          <a:latin typeface="Calibri"/>
                        </a:rPr>
                        <a:t>GLF6</a:t>
                      </a:r>
                      <a:endParaRPr lang="en-US" sz="1200" b="1"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2,909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u="none" strike="noStrike" dirty="0" smtClean="0">
                          <a:effectLst/>
                          <a:latin typeface="Calibri" panose="020F0502020204030204" pitchFamily="34" charset="0"/>
                          <a:cs typeface="Calibri" panose="020F0502020204030204" pitchFamily="34" charset="0"/>
                        </a:rPr>
                        <a:t>&lt;0.1%</a:t>
                      </a:r>
                      <a:endParaRPr lang="en-US" sz="1200" b="0" i="0" u="none" strike="noStrike" dirty="0">
                        <a:solidFill>
                          <a:schemeClr val="tx1"/>
                        </a:solidFill>
                        <a:effectLst/>
                        <a:latin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97.8%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dirty="0">
                          <a:solidFill>
                            <a:schemeClr val="tx1"/>
                          </a:solidFill>
                          <a:effectLst/>
                          <a:latin typeface="Calibri"/>
                        </a:rPr>
                        <a:t>99.1%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FF9F"/>
                    </a:solidFill>
                  </a:tcPr>
                </a:tc>
                <a:tc>
                  <a:txBody>
                    <a:bodyPr/>
                    <a:lstStyle/>
                    <a:p>
                      <a:pPr algn="r" fontAlgn="b"/>
                      <a:r>
                        <a:rPr lang="en-US" sz="1200" b="0" i="0" u="none" strike="noStrike">
                          <a:solidFill>
                            <a:schemeClr val="tx1"/>
                          </a:solidFill>
                          <a:effectLst/>
                          <a:latin typeface="Calibri"/>
                        </a:rPr>
                        <a:t>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a:solidFill>
                            <a:schemeClr val="tx1"/>
                          </a:solidFill>
                          <a:effectLst/>
                          <a:latin typeface="Calibri"/>
                        </a:rPr>
                        <a:t>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90.6%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93.8%</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200" b="0" i="0" u="none" strike="noStrike" dirty="0">
                          <a:solidFill>
                            <a:schemeClr val="tx1"/>
                          </a:solidFill>
                          <a:effectLst/>
                          <a:latin typeface="Calibri"/>
                        </a:rPr>
                        <a:t>96.9%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520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547688"/>
          </a:xfrm>
        </p:spPr>
        <p:txBody>
          <a:bodyPr/>
          <a:lstStyle/>
          <a:p>
            <a:r>
              <a:rPr lang="en-US" dirty="0">
                <a:solidFill>
                  <a:srgbClr val="FFFF66"/>
                </a:solidFill>
              </a:rPr>
              <a:t>PR </a:t>
            </a:r>
            <a:r>
              <a:rPr lang="en-US" dirty="0" smtClean="0">
                <a:solidFill>
                  <a:srgbClr val="FFFF66"/>
                </a:solidFill>
              </a:rPr>
              <a:t>1867</a:t>
            </a:r>
            <a:r>
              <a:rPr lang="en-US" dirty="0" smtClean="0"/>
              <a:t>: Poor </a:t>
            </a:r>
            <a:r>
              <a:rPr lang="en-US" dirty="0"/>
              <a:t>performance for </a:t>
            </a:r>
            <a:r>
              <a:rPr lang="en-US" dirty="0" err="1" smtClean="0"/>
              <a:t>GLF6</a:t>
            </a:r>
            <a:endParaRPr lang="en-US" dirty="0"/>
          </a:p>
        </p:txBody>
      </p:sp>
      <p:sp>
        <p:nvSpPr>
          <p:cNvPr id="3" name="Content Placeholder 2"/>
          <p:cNvSpPr>
            <a:spLocks noGrp="1"/>
          </p:cNvSpPr>
          <p:nvPr>
            <p:ph idx="1"/>
          </p:nvPr>
        </p:nvSpPr>
        <p:spPr/>
        <p:txBody>
          <a:bodyPr/>
          <a:lstStyle/>
          <a:p>
            <a:r>
              <a:rPr lang="en-US" dirty="0" smtClean="0"/>
              <a:t>Submitted PR to </a:t>
            </a:r>
            <a:r>
              <a:rPr lang="en-US" dirty="0" err="1" smtClean="0"/>
              <a:t>ISPACG</a:t>
            </a:r>
            <a:r>
              <a:rPr lang="en-US" dirty="0" smtClean="0"/>
              <a:t> </a:t>
            </a:r>
            <a:r>
              <a:rPr lang="en-US" dirty="0" err="1" smtClean="0"/>
              <a:t>CRA</a:t>
            </a:r>
            <a:r>
              <a:rPr lang="en-US" dirty="0" smtClean="0"/>
              <a:t>/NAT </a:t>
            </a:r>
            <a:r>
              <a:rPr lang="en-US" dirty="0" err="1" smtClean="0"/>
              <a:t>DLMA</a:t>
            </a:r>
            <a:r>
              <a:rPr lang="en-US" dirty="0" smtClean="0"/>
              <a:t> for performance of </a:t>
            </a:r>
            <a:r>
              <a:rPr lang="en-US" dirty="0" err="1" smtClean="0"/>
              <a:t>GLF6</a:t>
            </a:r>
            <a:r>
              <a:rPr lang="en-US" dirty="0" smtClean="0"/>
              <a:t> not meeting 95% criteria for </a:t>
            </a:r>
            <a:r>
              <a:rPr lang="en-US" dirty="0" err="1" smtClean="0"/>
              <a:t>RSP180</a:t>
            </a:r>
            <a:r>
              <a:rPr lang="en-US" dirty="0" smtClean="0"/>
              <a:t> ASP – 11/3/2014</a:t>
            </a:r>
          </a:p>
          <a:p>
            <a:r>
              <a:rPr lang="en-US" dirty="0" smtClean="0"/>
              <a:t>Issue assigned to be worked by Gulfstream</a:t>
            </a:r>
          </a:p>
          <a:p>
            <a:r>
              <a:rPr lang="en-US" dirty="0" smtClean="0"/>
              <a:t>Notable improvement in March 2015</a:t>
            </a:r>
          </a:p>
          <a:p>
            <a:r>
              <a:rPr lang="en-US" dirty="0" err="1" smtClean="0"/>
              <a:t>GLF6</a:t>
            </a:r>
            <a:r>
              <a:rPr lang="en-US" dirty="0" smtClean="0"/>
              <a:t> aggregate performance met in 3 US oceanic </a:t>
            </a:r>
            <a:r>
              <a:rPr lang="en-US" dirty="0" err="1" smtClean="0"/>
              <a:t>FIRs</a:t>
            </a:r>
            <a:r>
              <a:rPr lang="en-US" dirty="0" smtClean="0"/>
              <a:t> since March 2015</a:t>
            </a:r>
          </a:p>
          <a:p>
            <a:r>
              <a:rPr lang="en-US" dirty="0" smtClean="0"/>
              <a:t>FAA </a:t>
            </a:r>
            <a:r>
              <a:rPr lang="en-US" dirty="0"/>
              <a:t>analysis showing </a:t>
            </a:r>
            <a:r>
              <a:rPr lang="en-US" dirty="0" smtClean="0"/>
              <a:t>performance improvement supports closing PR at this time</a:t>
            </a:r>
            <a:endParaRPr lang="en-US" dirty="0"/>
          </a:p>
        </p:txBody>
      </p:sp>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48</a:t>
            </a:fld>
            <a:endParaRPr lang="en-US"/>
          </a:p>
        </p:txBody>
      </p:sp>
    </p:spTree>
    <p:extLst>
      <p:ext uri="{BB962C8B-B14F-4D97-AF65-F5344CB8AC3E}">
        <p14:creationId xmlns:p14="http://schemas.microsoft.com/office/powerpoint/2010/main" val="12000870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49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5" y="0"/>
            <a:ext cx="805089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93" y="1981200"/>
            <a:ext cx="6172350"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50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5</a:t>
            </a:fld>
            <a:endParaRPr lang="en-US"/>
          </a:p>
        </p:txBody>
      </p:sp>
      <p:sp>
        <p:nvSpPr>
          <p:cNvPr id="3" name="TextBox 2"/>
          <p:cNvSpPr txBox="1"/>
          <p:nvPr/>
        </p:nvSpPr>
        <p:spPr>
          <a:xfrm>
            <a:off x="368490" y="609600"/>
            <a:ext cx="1676400" cy="892552"/>
          </a:xfrm>
          <a:prstGeom prst="rect">
            <a:avLst/>
          </a:prstGeom>
          <a:gradFill>
            <a:gsLst>
              <a:gs pos="0">
                <a:srgbClr val="FF9900"/>
              </a:gs>
              <a:gs pos="80000">
                <a:srgbClr val="FFCC00"/>
              </a:gs>
              <a:gs pos="100000">
                <a:srgbClr val="FFFF99"/>
              </a:gs>
            </a:gsLst>
          </a:gradFill>
        </p:spPr>
        <p:style>
          <a:lnRef idx="1">
            <a:schemeClr val="accent1"/>
          </a:lnRef>
          <a:fillRef idx="3">
            <a:schemeClr val="accent1"/>
          </a:fillRef>
          <a:effectRef idx="2">
            <a:schemeClr val="accent1"/>
          </a:effectRef>
          <a:fontRef idx="minor">
            <a:schemeClr val="lt1"/>
          </a:fontRef>
        </p:style>
        <p:txBody>
          <a:bodyPr vert="horz" wrap="square" rtlCol="0" anchor="ctr">
            <a:spAutoFit/>
          </a:bodyPr>
          <a:lstStyle/>
          <a:p>
            <a:pPr algn="ctr"/>
            <a:r>
              <a:rPr lang="en-US" sz="2000" b="1" dirty="0" smtClean="0">
                <a:solidFill>
                  <a:schemeClr val="tx1"/>
                </a:solidFill>
              </a:rPr>
              <a:t>Oakland FIR</a:t>
            </a:r>
          </a:p>
          <a:p>
            <a:pPr algn="ctr"/>
            <a:r>
              <a:rPr lang="en-US" sz="3200" b="1" dirty="0" err="1" smtClean="0">
                <a:solidFill>
                  <a:schemeClr val="tx1"/>
                </a:solidFill>
              </a:rPr>
              <a:t>KZAK</a:t>
            </a:r>
            <a:endParaRPr lang="en-US" sz="3200" b="1" dirty="0" smtClean="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152400"/>
            <a:ext cx="6677219"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90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50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0" y="-9896"/>
            <a:ext cx="805089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099" y="1905000"/>
            <a:ext cx="603816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9097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51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 y="36616"/>
            <a:ext cx="805089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832" y="1905000"/>
            <a:ext cx="603816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336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C000"/>
                </a:solidFill>
              </a:rPr>
              <a:t>KZAK</a:t>
            </a:r>
            <a:r>
              <a:rPr lang="en-US" dirty="0" smtClean="0"/>
              <a:t> – FANS Data Link Usage</a:t>
            </a:r>
            <a:br>
              <a:rPr lang="en-US" dirty="0" smtClean="0"/>
            </a:br>
            <a:r>
              <a:rPr lang="en-US" sz="2000" dirty="0" smtClean="0"/>
              <a:t>July – December 2015</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441755"/>
              </p:ext>
            </p:extLst>
          </p:nvPr>
        </p:nvGraphicFramePr>
        <p:xfrm>
          <a:off x="1600200" y="1371600"/>
          <a:ext cx="5638800" cy="1188720"/>
        </p:xfrm>
        <a:graphic>
          <a:graphicData uri="http://schemas.openxmlformats.org/drawingml/2006/table">
            <a:tbl>
              <a:tblPr bandRow="1">
                <a:solidFill>
                  <a:srgbClr val="FFCC00"/>
                </a:solidFill>
                <a:tableStyleId>{93296810-A885-4BE3-A3E7-6D5BEEA58F35}</a:tableStyleId>
              </a:tblPr>
              <a:tblGrid>
                <a:gridCol w="3429000"/>
                <a:gridCol w="2209800"/>
              </a:tblGrid>
              <a:tr h="370840">
                <a:tc>
                  <a:txBody>
                    <a:bodyPr/>
                    <a:lstStyle/>
                    <a:p>
                      <a:r>
                        <a:rPr lang="en-US" sz="1800" b="1" dirty="0" smtClean="0">
                          <a:latin typeface="Calibri" panose="020F0502020204030204" pitchFamily="34" charset="0"/>
                          <a:cs typeface="Calibri" panose="020F0502020204030204" pitchFamily="34" charset="0"/>
                        </a:rPr>
                        <a:t>Total flights</a:t>
                      </a:r>
                      <a:endParaRPr lang="en-US" sz="1800" b="1" dirty="0">
                        <a:latin typeface="Calibri" panose="020F0502020204030204" pitchFamily="34" charset="0"/>
                        <a:cs typeface="Calibri" panose="020F0502020204030204" pitchFamily="34" charset="0"/>
                      </a:endParaRPr>
                    </a:p>
                  </a:txBody>
                  <a:tcPr>
                    <a:solidFill>
                      <a:srgbClr val="FFC000"/>
                    </a:solidFill>
                  </a:tcPr>
                </a:tc>
                <a:tc>
                  <a:txBody>
                    <a:bodyPr/>
                    <a:lstStyle/>
                    <a:p>
                      <a:pPr algn="r" fontAlgn="b"/>
                      <a:r>
                        <a:rPr lang="en-US" sz="2000" b="0" i="0" u="none" strike="noStrike" dirty="0" smtClean="0">
                          <a:solidFill>
                            <a:srgbClr val="000000"/>
                          </a:solidFill>
                          <a:effectLst/>
                          <a:latin typeface="Calibri"/>
                        </a:rPr>
                        <a:t>132,607</a:t>
                      </a:r>
                    </a:p>
                  </a:txBody>
                  <a:tcPr anchor="b">
                    <a:solidFill>
                      <a:srgbClr val="FFC000"/>
                    </a:solidFill>
                  </a:tcPr>
                </a:tc>
              </a:tr>
              <a:tr h="370840">
                <a:tc>
                  <a:txBody>
                    <a:bodyPr/>
                    <a:lstStyle/>
                    <a:p>
                      <a:r>
                        <a:rPr lang="en-US" sz="1800" b="1" baseline="0" dirty="0" smtClean="0">
                          <a:latin typeface="Calibri" panose="020F0502020204030204" pitchFamily="34" charset="0"/>
                          <a:cs typeface="Calibri" panose="020F0502020204030204" pitchFamily="34" charset="0"/>
                        </a:rPr>
                        <a:t>% flights using FANS data link</a:t>
                      </a:r>
                      <a:endParaRPr lang="en-US" sz="1800" b="1" dirty="0">
                        <a:latin typeface="Calibri" panose="020F0502020204030204" pitchFamily="34" charset="0"/>
                        <a:cs typeface="Calibri" panose="020F0502020204030204" pitchFamily="34" charset="0"/>
                      </a:endParaRPr>
                    </a:p>
                  </a:txBody>
                  <a:tcPr>
                    <a:solidFill>
                      <a:srgbClr val="FFFF66"/>
                    </a:solidFill>
                  </a:tcPr>
                </a:tc>
                <a:tc>
                  <a:txBody>
                    <a:bodyPr/>
                    <a:lstStyle/>
                    <a:p>
                      <a:pPr algn="r" fontAlgn="b"/>
                      <a:r>
                        <a:rPr lang="en-US" sz="2000" b="0" i="0" u="none" strike="noStrike" dirty="0">
                          <a:solidFill>
                            <a:srgbClr val="000000"/>
                          </a:solidFill>
                          <a:effectLst/>
                          <a:latin typeface="Calibri"/>
                        </a:rPr>
                        <a:t>        </a:t>
                      </a:r>
                      <a:r>
                        <a:rPr lang="en-US" sz="2000" b="0" i="0" u="none" strike="noStrike" dirty="0" smtClean="0">
                          <a:solidFill>
                            <a:srgbClr val="000000"/>
                          </a:solidFill>
                          <a:effectLst/>
                          <a:latin typeface="Calibri"/>
                        </a:rPr>
                        <a:t>65%</a:t>
                      </a:r>
                      <a:endParaRPr lang="en-US" sz="2000" b="0" i="0" u="none" strike="noStrike" dirty="0">
                        <a:solidFill>
                          <a:srgbClr val="000000"/>
                        </a:solidFill>
                        <a:effectLst/>
                        <a:latin typeface="Calibri"/>
                      </a:endParaRPr>
                    </a:p>
                  </a:txBody>
                  <a:tcPr anchor="b">
                    <a:solidFill>
                      <a:srgbClr val="FFFF66"/>
                    </a:solidFill>
                  </a:tcPr>
                </a:tc>
              </a:tr>
              <a:tr h="370840">
                <a:tc>
                  <a:txBody>
                    <a:bodyPr/>
                    <a:lstStyle/>
                    <a:p>
                      <a:r>
                        <a:rPr lang="en-US" sz="1800" b="1" dirty="0" smtClean="0">
                          <a:latin typeface="Calibri" panose="020F0502020204030204" pitchFamily="34" charset="0"/>
                          <a:cs typeface="Calibri" panose="020F0502020204030204" pitchFamily="34" charset="0"/>
                        </a:rPr>
                        <a:t>% </a:t>
                      </a:r>
                      <a:r>
                        <a:rPr lang="en-US" sz="1800" b="1" dirty="0" err="1" smtClean="0">
                          <a:latin typeface="Calibri" panose="020F0502020204030204" pitchFamily="34" charset="0"/>
                          <a:cs typeface="Calibri" panose="020F0502020204030204" pitchFamily="34" charset="0"/>
                        </a:rPr>
                        <a:t>RNP4</a:t>
                      </a:r>
                      <a:endParaRPr lang="en-US" sz="1800" b="1" dirty="0">
                        <a:latin typeface="Calibri" panose="020F0502020204030204" pitchFamily="34" charset="0"/>
                        <a:cs typeface="Calibri" panose="020F0502020204030204" pitchFamily="34" charset="0"/>
                      </a:endParaRPr>
                    </a:p>
                  </a:txBody>
                  <a:tcPr>
                    <a:solidFill>
                      <a:srgbClr val="FFFF66"/>
                    </a:solidFill>
                  </a:tcPr>
                </a:tc>
                <a:tc>
                  <a:txBody>
                    <a:bodyPr/>
                    <a:lstStyle/>
                    <a:p>
                      <a:pPr algn="r" fontAlgn="b"/>
                      <a:r>
                        <a:rPr lang="en-US" sz="2000" b="0" i="0" u="none" strike="noStrike" dirty="0" smtClean="0">
                          <a:solidFill>
                            <a:srgbClr val="000000"/>
                          </a:solidFill>
                          <a:effectLst/>
                          <a:latin typeface="Calibri"/>
                        </a:rPr>
                        <a:t>71%</a:t>
                      </a:r>
                      <a:endParaRPr lang="en-US" sz="2000" b="0" i="0" u="none" strike="noStrike" dirty="0">
                        <a:solidFill>
                          <a:srgbClr val="000000"/>
                        </a:solidFill>
                        <a:effectLst/>
                        <a:latin typeface="Calibri"/>
                      </a:endParaRPr>
                    </a:p>
                  </a:txBody>
                  <a:tcPr anchor="b">
                    <a:solidFill>
                      <a:srgbClr val="FFFF66"/>
                    </a:solidFill>
                  </a:tcPr>
                </a:tc>
              </a:tr>
            </a:tbl>
          </a:graphicData>
        </a:graphic>
      </p:graphicFrame>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6</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92396160"/>
              </p:ext>
            </p:extLst>
          </p:nvPr>
        </p:nvGraphicFramePr>
        <p:xfrm>
          <a:off x="304800" y="2971800"/>
          <a:ext cx="5638800" cy="1295400"/>
        </p:xfrm>
        <a:graphic>
          <a:graphicData uri="http://schemas.openxmlformats.org/drawingml/2006/table">
            <a:tbl>
              <a:tblPr bandRow="1">
                <a:solidFill>
                  <a:srgbClr val="FFCC00"/>
                </a:solidFill>
                <a:tableStyleId>{93296810-A885-4BE3-A3E7-6D5BEEA58F35}</a:tableStyleId>
              </a:tblPr>
              <a:tblGrid>
                <a:gridCol w="3886200"/>
                <a:gridCol w="1752600"/>
              </a:tblGrid>
              <a:tr h="431800">
                <a:tc>
                  <a:txBody>
                    <a:bodyPr/>
                    <a:lstStyle/>
                    <a:p>
                      <a:r>
                        <a:rPr lang="en-US" sz="1800" b="1" dirty="0" smtClean="0">
                          <a:latin typeface="Calibri" panose="020F0502020204030204" pitchFamily="34" charset="0"/>
                          <a:cs typeface="Calibri" panose="020F0502020204030204" pitchFamily="34" charset="0"/>
                        </a:rPr>
                        <a:t>Average FANS data link flights per day</a:t>
                      </a:r>
                      <a:endParaRPr lang="en-US" sz="1800" b="1" dirty="0">
                        <a:latin typeface="Calibri" panose="020F0502020204030204" pitchFamily="34" charset="0"/>
                        <a:cs typeface="Calibri" panose="020F0502020204030204" pitchFamily="34" charset="0"/>
                      </a:endParaRPr>
                    </a:p>
                  </a:txBody>
                  <a:tcPr>
                    <a:solidFill>
                      <a:srgbClr val="FFCC00"/>
                    </a:solidFill>
                  </a:tcPr>
                </a:tc>
                <a:tc>
                  <a:txBody>
                    <a:bodyPr/>
                    <a:lstStyle/>
                    <a:p>
                      <a:pPr algn="r" fontAlgn="b"/>
                      <a:r>
                        <a:rPr lang="en-US" sz="2000" b="0" i="0" u="none" strike="noStrike" dirty="0" smtClean="0">
                          <a:solidFill>
                            <a:srgbClr val="000000"/>
                          </a:solidFill>
                          <a:effectLst/>
                          <a:latin typeface="Calibri"/>
                        </a:rPr>
                        <a:t>452</a:t>
                      </a:r>
                      <a:endParaRPr lang="en-US" sz="2000" b="0" i="0" u="none" strike="noStrike" dirty="0">
                        <a:solidFill>
                          <a:srgbClr val="000000"/>
                        </a:solidFill>
                        <a:effectLst/>
                        <a:latin typeface="Calibri"/>
                      </a:endParaRPr>
                    </a:p>
                  </a:txBody>
                  <a:tcPr anchor="b">
                    <a:solidFill>
                      <a:srgbClr val="FFCC00"/>
                    </a:solidFill>
                  </a:tcPr>
                </a:tc>
              </a:tr>
              <a:tr h="431800">
                <a:tc>
                  <a:txBody>
                    <a:bodyPr/>
                    <a:lstStyle/>
                    <a:p>
                      <a:r>
                        <a:rPr lang="en-US" sz="1800" b="1" dirty="0" smtClean="0">
                          <a:latin typeface="Calibri" panose="020F0502020204030204" pitchFamily="34" charset="0"/>
                          <a:cs typeface="Calibri" panose="020F0502020204030204" pitchFamily="34" charset="0"/>
                        </a:rPr>
                        <a:t>% using</a:t>
                      </a:r>
                      <a:r>
                        <a:rPr lang="en-US" sz="1800" b="1" baseline="0" dirty="0" smtClean="0">
                          <a:latin typeface="Calibri" panose="020F0502020204030204" pitchFamily="34" charset="0"/>
                          <a:cs typeface="Calibri" panose="020F0502020204030204" pitchFamily="34" charset="0"/>
                        </a:rPr>
                        <a:t> Iridium</a:t>
                      </a:r>
                      <a:endParaRPr lang="en-US" sz="1800" b="1" dirty="0">
                        <a:latin typeface="Calibri" panose="020F0502020204030204" pitchFamily="34" charset="0"/>
                        <a:cs typeface="Calibri" panose="020F0502020204030204" pitchFamily="34" charset="0"/>
                      </a:endParaRPr>
                    </a:p>
                  </a:txBody>
                  <a:tcPr>
                    <a:solidFill>
                      <a:srgbClr val="FFFF66"/>
                    </a:solidFill>
                  </a:tcPr>
                </a:tc>
                <a:tc>
                  <a:txBody>
                    <a:bodyPr/>
                    <a:lstStyle/>
                    <a:p>
                      <a:pPr algn="r" fontAlgn="b"/>
                      <a:r>
                        <a:rPr lang="en-US" sz="2000" b="0" i="0" u="none" strike="noStrike" dirty="0" smtClean="0">
                          <a:solidFill>
                            <a:srgbClr val="000000"/>
                          </a:solidFill>
                          <a:effectLst/>
                          <a:latin typeface="Calibri"/>
                        </a:rPr>
                        <a:t>6%</a:t>
                      </a:r>
                      <a:endParaRPr lang="en-US" sz="2000" b="0" i="0" u="none" strike="noStrike" dirty="0">
                        <a:solidFill>
                          <a:srgbClr val="000000"/>
                        </a:solidFill>
                        <a:effectLst/>
                        <a:latin typeface="Calibri"/>
                      </a:endParaRPr>
                    </a:p>
                  </a:txBody>
                  <a:tcPr anchor="b">
                    <a:solidFill>
                      <a:srgbClr val="FFFF66"/>
                    </a:solidFill>
                  </a:tcPr>
                </a:tc>
              </a:tr>
              <a:tr h="431800">
                <a:tc>
                  <a:txBody>
                    <a:bodyPr/>
                    <a:lstStyle/>
                    <a:p>
                      <a:r>
                        <a:rPr lang="en-US" sz="1800" b="1" dirty="0" smtClean="0">
                          <a:latin typeface="Calibri" panose="020F0502020204030204" pitchFamily="34" charset="0"/>
                          <a:cs typeface="Calibri" panose="020F0502020204030204" pitchFamily="34" charset="0"/>
                        </a:rPr>
                        <a:t>% using</a:t>
                      </a:r>
                      <a:r>
                        <a:rPr lang="en-US" sz="1800" b="1" baseline="0" dirty="0" smtClean="0">
                          <a:latin typeface="Calibri" panose="020F0502020204030204" pitchFamily="34" charset="0"/>
                          <a:cs typeface="Calibri" panose="020F0502020204030204" pitchFamily="34" charset="0"/>
                        </a:rPr>
                        <a:t> Inmarsat I-4</a:t>
                      </a:r>
                      <a:endParaRPr lang="en-US" sz="1800" b="1" dirty="0">
                        <a:latin typeface="Calibri" panose="020F0502020204030204" pitchFamily="34" charset="0"/>
                        <a:cs typeface="Calibri" panose="020F0502020204030204" pitchFamily="34" charset="0"/>
                      </a:endParaRPr>
                    </a:p>
                  </a:txBody>
                  <a:tcPr>
                    <a:solidFill>
                      <a:srgbClr val="FFFF66"/>
                    </a:solidFill>
                  </a:tcPr>
                </a:tc>
                <a:tc>
                  <a:txBody>
                    <a:bodyPr/>
                    <a:lstStyle/>
                    <a:p>
                      <a:pPr algn="r" fontAlgn="b"/>
                      <a:r>
                        <a:rPr lang="en-US" sz="2000" b="0" i="0" u="none" strike="noStrike" dirty="0" smtClean="0">
                          <a:solidFill>
                            <a:srgbClr val="000000"/>
                          </a:solidFill>
                          <a:effectLst/>
                          <a:latin typeface="Calibri"/>
                        </a:rPr>
                        <a:t>23%</a:t>
                      </a:r>
                      <a:endParaRPr lang="en-US" sz="2000" b="0" i="0" u="none" strike="noStrike" dirty="0">
                        <a:solidFill>
                          <a:srgbClr val="000000"/>
                        </a:solidFill>
                        <a:effectLst/>
                        <a:latin typeface="Calibri"/>
                      </a:endParaRPr>
                    </a:p>
                  </a:txBody>
                  <a:tcPr anchor="b">
                    <a:solidFill>
                      <a:srgbClr val="FFFF66"/>
                    </a:solidFill>
                  </a:tcP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4201239653"/>
              </p:ext>
            </p:extLst>
          </p:nvPr>
        </p:nvGraphicFramePr>
        <p:xfrm>
          <a:off x="3124200" y="4648200"/>
          <a:ext cx="5638800" cy="1219200"/>
        </p:xfrm>
        <a:graphic>
          <a:graphicData uri="http://schemas.openxmlformats.org/drawingml/2006/table">
            <a:tbl>
              <a:tblPr bandRow="1">
                <a:solidFill>
                  <a:srgbClr val="FFCC00"/>
                </a:solidFill>
                <a:tableStyleId>{93296810-A885-4BE3-A3E7-6D5BEEA58F35}</a:tableStyleId>
              </a:tblPr>
              <a:tblGrid>
                <a:gridCol w="3429000"/>
                <a:gridCol w="2209800"/>
              </a:tblGrid>
              <a:tr h="406400">
                <a:tc>
                  <a:txBody>
                    <a:bodyPr/>
                    <a:lstStyle/>
                    <a:p>
                      <a:r>
                        <a:rPr lang="en-US" sz="1800" b="1" dirty="0" smtClean="0">
                          <a:latin typeface="Calibri" panose="020F0502020204030204" pitchFamily="34" charset="0"/>
                          <a:cs typeface="Calibri" panose="020F0502020204030204" pitchFamily="34" charset="0"/>
                        </a:rPr>
                        <a:t>Total</a:t>
                      </a:r>
                      <a:r>
                        <a:rPr lang="en-US" sz="1800" b="1" baseline="0" dirty="0" smtClean="0">
                          <a:latin typeface="Calibri" panose="020F0502020204030204" pitchFamily="34" charset="0"/>
                          <a:cs typeface="Calibri" panose="020F0502020204030204" pitchFamily="34" charset="0"/>
                        </a:rPr>
                        <a:t> FANS data link airframes</a:t>
                      </a:r>
                      <a:endParaRPr lang="en-US" sz="1800" b="1" dirty="0">
                        <a:latin typeface="Calibri" panose="020F0502020204030204" pitchFamily="34" charset="0"/>
                        <a:cs typeface="Calibri" panose="020F0502020204030204" pitchFamily="34" charset="0"/>
                      </a:endParaRPr>
                    </a:p>
                  </a:txBody>
                  <a:tcPr>
                    <a:solidFill>
                      <a:srgbClr val="FFCC00"/>
                    </a:solidFill>
                  </a:tcPr>
                </a:tc>
                <a:tc>
                  <a:txBody>
                    <a:bodyPr/>
                    <a:lstStyle/>
                    <a:p>
                      <a:pPr algn="r" fontAlgn="b"/>
                      <a:r>
                        <a:rPr lang="en-US" sz="2000" b="0" i="0" u="none" strike="noStrike" dirty="0">
                          <a:solidFill>
                            <a:srgbClr val="000000"/>
                          </a:solidFill>
                          <a:effectLst/>
                          <a:latin typeface="Calibri"/>
                        </a:rPr>
                        <a:t>           </a:t>
                      </a:r>
                      <a:r>
                        <a:rPr lang="en-US" sz="2000" b="0" i="0" u="none" strike="noStrike" dirty="0" smtClean="0">
                          <a:solidFill>
                            <a:srgbClr val="000000"/>
                          </a:solidFill>
                          <a:effectLst/>
                          <a:latin typeface="Calibri"/>
                        </a:rPr>
                        <a:t>2,508 </a:t>
                      </a:r>
                      <a:endParaRPr lang="en-US" sz="2000" b="0" i="0" u="none" strike="noStrike" dirty="0">
                        <a:solidFill>
                          <a:srgbClr val="000000"/>
                        </a:solidFill>
                        <a:effectLst/>
                        <a:latin typeface="Calibri"/>
                      </a:endParaRPr>
                    </a:p>
                  </a:txBody>
                  <a:tcPr anchor="ctr">
                    <a:solidFill>
                      <a:srgbClr val="FFCC00"/>
                    </a:solidFill>
                  </a:tcPr>
                </a:tc>
              </a:tr>
              <a:tr h="406400">
                <a:tc>
                  <a:txBody>
                    <a:bodyPr/>
                    <a:lstStyle/>
                    <a:p>
                      <a:r>
                        <a:rPr lang="en-US" sz="1800" b="1" dirty="0" smtClean="0">
                          <a:latin typeface="Calibri" panose="020F0502020204030204" pitchFamily="34" charset="0"/>
                          <a:cs typeface="Calibri" panose="020F0502020204030204" pitchFamily="34" charset="0"/>
                        </a:rPr>
                        <a:t>% using Iridium</a:t>
                      </a:r>
                      <a:endParaRPr lang="en-US" sz="1800" b="1" dirty="0">
                        <a:latin typeface="Calibri" panose="020F0502020204030204" pitchFamily="34" charset="0"/>
                        <a:cs typeface="Calibri" panose="020F0502020204030204" pitchFamily="34" charset="0"/>
                      </a:endParaRPr>
                    </a:p>
                  </a:txBody>
                  <a:tcPr>
                    <a:solidFill>
                      <a:srgbClr val="FFFF66"/>
                    </a:solidFill>
                  </a:tcPr>
                </a:tc>
                <a:tc>
                  <a:txBody>
                    <a:bodyPr/>
                    <a:lstStyle/>
                    <a:p>
                      <a:pPr algn="r" fontAlgn="b"/>
                      <a:r>
                        <a:rPr lang="en-US" sz="2000" b="0" i="0" u="none" strike="noStrike" dirty="0" smtClean="0">
                          <a:solidFill>
                            <a:srgbClr val="000000"/>
                          </a:solidFill>
                          <a:effectLst/>
                          <a:latin typeface="Calibri"/>
                        </a:rPr>
                        <a:t>10%</a:t>
                      </a:r>
                      <a:endParaRPr lang="en-US" sz="2000" b="0" i="0" u="none" strike="noStrike" dirty="0">
                        <a:solidFill>
                          <a:srgbClr val="000000"/>
                        </a:solidFill>
                        <a:effectLst/>
                        <a:latin typeface="Calibri"/>
                      </a:endParaRPr>
                    </a:p>
                  </a:txBody>
                  <a:tcPr anchor="ctr">
                    <a:solidFill>
                      <a:srgbClr val="FFFF66"/>
                    </a:solidFill>
                  </a:tcPr>
                </a:tc>
              </a:tr>
              <a:tr h="406400">
                <a:tc>
                  <a:txBody>
                    <a:bodyPr/>
                    <a:lstStyle/>
                    <a:p>
                      <a:r>
                        <a:rPr lang="en-US" sz="1800" b="1" dirty="0" smtClean="0">
                          <a:latin typeface="Calibri" panose="020F0502020204030204" pitchFamily="34" charset="0"/>
                          <a:cs typeface="Calibri" panose="020F0502020204030204" pitchFamily="34" charset="0"/>
                        </a:rPr>
                        <a:t>% using Inmarsat I-4</a:t>
                      </a:r>
                      <a:endParaRPr lang="en-US" sz="1800" b="1" dirty="0">
                        <a:latin typeface="Calibri" panose="020F0502020204030204" pitchFamily="34" charset="0"/>
                        <a:cs typeface="Calibri" panose="020F0502020204030204" pitchFamily="34" charset="0"/>
                      </a:endParaRPr>
                    </a:p>
                  </a:txBody>
                  <a:tcPr>
                    <a:solidFill>
                      <a:srgbClr val="FFFF66"/>
                    </a:solidFill>
                  </a:tcPr>
                </a:tc>
                <a:tc>
                  <a:txBody>
                    <a:bodyPr/>
                    <a:lstStyle/>
                    <a:p>
                      <a:pPr algn="r" fontAlgn="b"/>
                      <a:r>
                        <a:rPr lang="en-US" sz="2000" b="0" i="0" u="none" strike="noStrike" dirty="0" smtClean="0">
                          <a:solidFill>
                            <a:srgbClr val="000000"/>
                          </a:solidFill>
                          <a:effectLst/>
                          <a:latin typeface="Calibri"/>
                        </a:rPr>
                        <a:t>28%</a:t>
                      </a:r>
                      <a:endParaRPr lang="en-US" sz="2000" b="0" i="0" u="none" strike="noStrike" dirty="0">
                        <a:solidFill>
                          <a:srgbClr val="000000"/>
                        </a:solidFill>
                        <a:effectLst/>
                        <a:latin typeface="Calibri"/>
                      </a:endParaRPr>
                    </a:p>
                  </a:txBody>
                  <a:tcPr anchor="ctr">
                    <a:solidFill>
                      <a:srgbClr val="FFFF66"/>
                    </a:solidFill>
                  </a:tcPr>
                </a:tc>
              </a:tr>
            </a:tbl>
          </a:graphicData>
        </a:graphic>
      </p:graphicFrame>
    </p:spTree>
    <p:extLst>
      <p:ext uri="{BB962C8B-B14F-4D97-AF65-F5344CB8AC3E}">
        <p14:creationId xmlns:p14="http://schemas.microsoft.com/office/powerpoint/2010/main" val="1535555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6677219"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9849" y="609600"/>
            <a:ext cx="2133600" cy="892552"/>
          </a:xfrm>
          <a:prstGeom prst="rect">
            <a:avLst/>
          </a:prstGeom>
          <a:gradFill>
            <a:gsLst>
              <a:gs pos="0">
                <a:srgbClr val="33CC33"/>
              </a:gs>
              <a:gs pos="80000">
                <a:srgbClr val="99FF66"/>
              </a:gs>
              <a:gs pos="100000">
                <a:srgbClr val="CCFF99"/>
              </a:gs>
            </a:gsLst>
          </a:gradFill>
        </p:spPr>
        <p:style>
          <a:lnRef idx="1">
            <a:schemeClr val="accent1"/>
          </a:lnRef>
          <a:fillRef idx="3">
            <a:schemeClr val="accent1"/>
          </a:fillRef>
          <a:effectRef idx="2">
            <a:schemeClr val="accent1"/>
          </a:effectRef>
          <a:fontRef idx="minor">
            <a:schemeClr val="lt1"/>
          </a:fontRef>
        </p:style>
        <p:txBody>
          <a:bodyPr vert="horz" wrap="square" rtlCol="0" anchor="ctr">
            <a:spAutoFit/>
          </a:bodyPr>
          <a:lstStyle/>
          <a:p>
            <a:pPr algn="ctr"/>
            <a:r>
              <a:rPr lang="en-US" sz="2000" b="1" dirty="0" smtClean="0">
                <a:solidFill>
                  <a:schemeClr val="tx1"/>
                </a:solidFill>
              </a:rPr>
              <a:t>Anchorage FIR</a:t>
            </a:r>
          </a:p>
          <a:p>
            <a:pPr algn="ctr"/>
            <a:r>
              <a:rPr lang="en-US" sz="3200" b="1" dirty="0" err="1" smtClean="0">
                <a:solidFill>
                  <a:schemeClr val="tx1"/>
                </a:solidFill>
              </a:rPr>
              <a:t>PAZA</a:t>
            </a:r>
            <a:endParaRPr lang="en-US" sz="3200" b="1" dirty="0" smtClean="0">
              <a:solidFill>
                <a:schemeClr val="tx1"/>
              </a:solidFill>
            </a:endParaRPr>
          </a:p>
        </p:txBody>
      </p:sp>
    </p:spTree>
    <p:extLst>
      <p:ext uri="{BB962C8B-B14F-4D97-AF65-F5344CB8AC3E}">
        <p14:creationId xmlns:p14="http://schemas.microsoft.com/office/powerpoint/2010/main" val="1055220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92D050"/>
                </a:solidFill>
              </a:rPr>
              <a:t>PAZA</a:t>
            </a:r>
            <a:r>
              <a:rPr lang="en-US" dirty="0" smtClean="0"/>
              <a:t> </a:t>
            </a:r>
            <a:r>
              <a:rPr lang="en-US" dirty="0"/>
              <a:t>– </a:t>
            </a:r>
            <a:r>
              <a:rPr lang="en-US" dirty="0" smtClean="0"/>
              <a:t>FANS Data </a:t>
            </a:r>
            <a:r>
              <a:rPr lang="en-US" dirty="0"/>
              <a:t>Link Usage</a:t>
            </a:r>
            <a:br>
              <a:rPr lang="en-US" dirty="0"/>
            </a:br>
            <a:r>
              <a:rPr lang="en-US" sz="2000" dirty="0" smtClean="0"/>
              <a:t>July – December 2015</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6807449"/>
              </p:ext>
            </p:extLst>
          </p:nvPr>
        </p:nvGraphicFramePr>
        <p:xfrm>
          <a:off x="1600200" y="1371600"/>
          <a:ext cx="5638800" cy="1188720"/>
        </p:xfrm>
        <a:graphic>
          <a:graphicData uri="http://schemas.openxmlformats.org/drawingml/2006/table">
            <a:tbl>
              <a:tblPr bandRow="1">
                <a:solidFill>
                  <a:srgbClr val="FFCC00"/>
                </a:solidFill>
                <a:tableStyleId>{93296810-A885-4BE3-A3E7-6D5BEEA58F35}</a:tableStyleId>
              </a:tblPr>
              <a:tblGrid>
                <a:gridCol w="3429000"/>
                <a:gridCol w="2209800"/>
              </a:tblGrid>
              <a:tr h="370840">
                <a:tc>
                  <a:txBody>
                    <a:bodyPr/>
                    <a:lstStyle/>
                    <a:p>
                      <a:r>
                        <a:rPr lang="en-US" sz="1800" b="1" dirty="0" smtClean="0">
                          <a:latin typeface="Calibri" panose="020F0502020204030204" pitchFamily="34" charset="0"/>
                          <a:cs typeface="Calibri" panose="020F0502020204030204" pitchFamily="34" charset="0"/>
                        </a:rPr>
                        <a:t>Total flights</a:t>
                      </a:r>
                      <a:endParaRPr lang="en-US" sz="1800" b="1" dirty="0">
                        <a:latin typeface="Calibri" panose="020F0502020204030204" pitchFamily="34" charset="0"/>
                        <a:cs typeface="Calibri" panose="020F0502020204030204" pitchFamily="34" charset="0"/>
                      </a:endParaRPr>
                    </a:p>
                  </a:txBody>
                  <a:tcPr>
                    <a:solidFill>
                      <a:srgbClr val="99FF66"/>
                    </a:solidFill>
                  </a:tcPr>
                </a:tc>
                <a:tc>
                  <a:txBody>
                    <a:bodyPr/>
                    <a:lstStyle/>
                    <a:p>
                      <a:pPr algn="r" fontAlgn="b"/>
                      <a:r>
                        <a:rPr lang="en-US" sz="2000" b="0" i="0" u="none" strike="noStrike" dirty="0" smtClean="0">
                          <a:solidFill>
                            <a:srgbClr val="000000"/>
                          </a:solidFill>
                          <a:effectLst/>
                          <a:latin typeface="Calibri"/>
                        </a:rPr>
                        <a:t>36,371</a:t>
                      </a:r>
                    </a:p>
                  </a:txBody>
                  <a:tcPr anchor="b">
                    <a:solidFill>
                      <a:srgbClr val="99FF66"/>
                    </a:solidFill>
                  </a:tcPr>
                </a:tc>
              </a:tr>
              <a:tr h="370840">
                <a:tc>
                  <a:txBody>
                    <a:bodyPr/>
                    <a:lstStyle/>
                    <a:p>
                      <a:r>
                        <a:rPr lang="en-US" sz="1800" b="1" baseline="0" dirty="0" smtClean="0">
                          <a:latin typeface="Calibri" panose="020F0502020204030204" pitchFamily="34" charset="0"/>
                          <a:cs typeface="Calibri" panose="020F0502020204030204" pitchFamily="34" charset="0"/>
                        </a:rPr>
                        <a:t>% flights using FANS data link</a:t>
                      </a:r>
                      <a:endParaRPr lang="en-US" sz="1800" b="1" dirty="0">
                        <a:latin typeface="Calibri" panose="020F0502020204030204" pitchFamily="34" charset="0"/>
                        <a:cs typeface="Calibri" panose="020F0502020204030204" pitchFamily="34" charset="0"/>
                      </a:endParaRPr>
                    </a:p>
                  </a:txBody>
                  <a:tcPr>
                    <a:solidFill>
                      <a:srgbClr val="CCFF99"/>
                    </a:solidFill>
                  </a:tcPr>
                </a:tc>
                <a:tc>
                  <a:txBody>
                    <a:bodyPr/>
                    <a:lstStyle/>
                    <a:p>
                      <a:pPr algn="r" fontAlgn="b"/>
                      <a:r>
                        <a:rPr lang="en-US" sz="2000" b="0" i="0" u="none" strike="noStrike" dirty="0">
                          <a:solidFill>
                            <a:srgbClr val="000000"/>
                          </a:solidFill>
                          <a:effectLst/>
                          <a:latin typeface="Calibri"/>
                        </a:rPr>
                        <a:t>         </a:t>
                      </a:r>
                      <a:r>
                        <a:rPr lang="en-US" sz="2000" b="0" i="0" u="none" strike="noStrike" dirty="0" smtClean="0">
                          <a:solidFill>
                            <a:srgbClr val="000000"/>
                          </a:solidFill>
                          <a:effectLst/>
                          <a:latin typeface="Calibri"/>
                        </a:rPr>
                        <a:t>94% </a:t>
                      </a:r>
                      <a:endParaRPr lang="en-US" sz="2000" b="0" i="0" u="none" strike="noStrike" dirty="0">
                        <a:solidFill>
                          <a:srgbClr val="000000"/>
                        </a:solidFill>
                        <a:effectLst/>
                        <a:latin typeface="Calibri"/>
                      </a:endParaRPr>
                    </a:p>
                  </a:txBody>
                  <a:tcPr anchor="b">
                    <a:solidFill>
                      <a:srgbClr val="CCFF99"/>
                    </a:solidFill>
                  </a:tcPr>
                </a:tc>
              </a:tr>
              <a:tr h="370840">
                <a:tc>
                  <a:txBody>
                    <a:bodyPr/>
                    <a:lstStyle/>
                    <a:p>
                      <a:r>
                        <a:rPr lang="en-US" sz="1800" b="1" dirty="0" smtClean="0">
                          <a:latin typeface="Calibri" panose="020F0502020204030204" pitchFamily="34" charset="0"/>
                          <a:cs typeface="Calibri" panose="020F0502020204030204" pitchFamily="34" charset="0"/>
                        </a:rPr>
                        <a:t>% </a:t>
                      </a:r>
                      <a:r>
                        <a:rPr lang="en-US" sz="1800" b="1" dirty="0" err="1" smtClean="0">
                          <a:latin typeface="Calibri" panose="020F0502020204030204" pitchFamily="34" charset="0"/>
                          <a:cs typeface="Calibri" panose="020F0502020204030204" pitchFamily="34" charset="0"/>
                        </a:rPr>
                        <a:t>RNP4</a:t>
                      </a:r>
                      <a:endParaRPr lang="en-US" sz="1800" b="1" dirty="0">
                        <a:latin typeface="Calibri" panose="020F0502020204030204" pitchFamily="34" charset="0"/>
                        <a:cs typeface="Calibri" panose="020F0502020204030204" pitchFamily="34" charset="0"/>
                      </a:endParaRPr>
                    </a:p>
                  </a:txBody>
                  <a:tcPr>
                    <a:solidFill>
                      <a:srgbClr val="CCFF99"/>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Calibri"/>
                        </a:rPr>
                        <a:t>82%</a:t>
                      </a:r>
                    </a:p>
                  </a:txBody>
                  <a:tcPr anchor="b">
                    <a:solidFill>
                      <a:srgbClr val="CCFF99"/>
                    </a:solidFill>
                  </a:tcPr>
                </a:tc>
              </a:tr>
            </a:tbl>
          </a:graphicData>
        </a:graphic>
      </p:graphicFrame>
      <p:sp>
        <p:nvSpPr>
          <p:cNvPr id="4" name="Slide Number Placeholder 3"/>
          <p:cNvSpPr>
            <a:spLocks noGrp="1"/>
          </p:cNvSpPr>
          <p:nvPr>
            <p:ph type="sldNum" sz="quarter" idx="10"/>
          </p:nvPr>
        </p:nvSpPr>
        <p:spPr/>
        <p:txBody>
          <a:bodyPr/>
          <a:lstStyle/>
          <a:p>
            <a:pPr>
              <a:defRPr/>
            </a:pPr>
            <a:fld id="{D87C4F42-A747-4BC3-A71F-70B05ED5BB4B}" type="slidenum">
              <a:rPr lang="en-US" smtClean="0"/>
              <a:pPr>
                <a:defRPr/>
              </a:pPr>
              <a:t>8</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3048420025"/>
              </p:ext>
            </p:extLst>
          </p:nvPr>
        </p:nvGraphicFramePr>
        <p:xfrm>
          <a:off x="457200" y="3048000"/>
          <a:ext cx="5638800" cy="1188720"/>
        </p:xfrm>
        <a:graphic>
          <a:graphicData uri="http://schemas.openxmlformats.org/drawingml/2006/table">
            <a:tbl>
              <a:tblPr bandRow="1">
                <a:solidFill>
                  <a:srgbClr val="FFCC00"/>
                </a:solidFill>
                <a:tableStyleId>{93296810-A885-4BE3-A3E7-6D5BEEA58F35}</a:tableStyleId>
              </a:tblPr>
              <a:tblGrid>
                <a:gridCol w="3886200"/>
                <a:gridCol w="1752600"/>
              </a:tblGrid>
              <a:tr h="370840">
                <a:tc>
                  <a:txBody>
                    <a:bodyPr/>
                    <a:lstStyle/>
                    <a:p>
                      <a:r>
                        <a:rPr lang="en-US" sz="1800" b="1" dirty="0" smtClean="0">
                          <a:latin typeface="Calibri" panose="020F0502020204030204" pitchFamily="34" charset="0"/>
                          <a:cs typeface="Calibri" panose="020F0502020204030204" pitchFamily="34" charset="0"/>
                        </a:rPr>
                        <a:t>Average FANS data link flights per day</a:t>
                      </a:r>
                      <a:endParaRPr lang="en-US" sz="1800" b="1" dirty="0">
                        <a:latin typeface="Calibri" panose="020F0502020204030204" pitchFamily="34" charset="0"/>
                        <a:cs typeface="Calibri" panose="020F0502020204030204" pitchFamily="34" charset="0"/>
                      </a:endParaRPr>
                    </a:p>
                  </a:txBody>
                  <a:tcPr>
                    <a:solidFill>
                      <a:srgbClr val="99FF66"/>
                    </a:solidFill>
                  </a:tcPr>
                </a:tc>
                <a:tc>
                  <a:txBody>
                    <a:bodyPr/>
                    <a:lstStyle/>
                    <a:p>
                      <a:pPr algn="r" fontAlgn="b"/>
                      <a:r>
                        <a:rPr lang="en-US" sz="2000" b="0" i="0" u="none" strike="noStrike" dirty="0" smtClean="0">
                          <a:solidFill>
                            <a:srgbClr val="000000"/>
                          </a:solidFill>
                          <a:effectLst/>
                          <a:latin typeface="Calibri"/>
                        </a:rPr>
                        <a:t> 187 </a:t>
                      </a:r>
                      <a:endParaRPr lang="en-US" sz="2000" b="0" i="0" u="none" strike="noStrike" dirty="0">
                        <a:solidFill>
                          <a:srgbClr val="000000"/>
                        </a:solidFill>
                        <a:effectLst/>
                        <a:latin typeface="Calibri"/>
                      </a:endParaRPr>
                    </a:p>
                  </a:txBody>
                  <a:tcPr anchor="b">
                    <a:solidFill>
                      <a:srgbClr val="99FF66"/>
                    </a:solidFill>
                  </a:tcPr>
                </a:tc>
              </a:tr>
              <a:tr h="370840">
                <a:tc>
                  <a:txBody>
                    <a:bodyPr/>
                    <a:lstStyle/>
                    <a:p>
                      <a:r>
                        <a:rPr lang="en-US" sz="1800" b="1" dirty="0" smtClean="0">
                          <a:latin typeface="Calibri" panose="020F0502020204030204" pitchFamily="34" charset="0"/>
                          <a:cs typeface="Calibri" panose="020F0502020204030204" pitchFamily="34" charset="0"/>
                        </a:rPr>
                        <a:t>% using</a:t>
                      </a:r>
                      <a:r>
                        <a:rPr lang="en-US" sz="1800" b="1" baseline="0" dirty="0" smtClean="0">
                          <a:latin typeface="Calibri" panose="020F0502020204030204" pitchFamily="34" charset="0"/>
                          <a:cs typeface="Calibri" panose="020F0502020204030204" pitchFamily="34" charset="0"/>
                        </a:rPr>
                        <a:t> Iridium</a:t>
                      </a:r>
                      <a:endParaRPr lang="en-US" sz="1800" b="1" dirty="0">
                        <a:latin typeface="Calibri" panose="020F0502020204030204" pitchFamily="34" charset="0"/>
                        <a:cs typeface="Calibri" panose="020F0502020204030204" pitchFamily="34" charset="0"/>
                      </a:endParaRPr>
                    </a:p>
                  </a:txBody>
                  <a:tcPr>
                    <a:solidFill>
                      <a:srgbClr val="CCFF99"/>
                    </a:solidFill>
                  </a:tcPr>
                </a:tc>
                <a:tc>
                  <a:txBody>
                    <a:bodyPr/>
                    <a:lstStyle/>
                    <a:p>
                      <a:pPr algn="r" fontAlgn="b"/>
                      <a:r>
                        <a:rPr lang="en-US" sz="2000" b="0" i="0" u="none" strike="noStrike" dirty="0">
                          <a:solidFill>
                            <a:srgbClr val="000000"/>
                          </a:solidFill>
                          <a:effectLst/>
                          <a:latin typeface="Calibri"/>
                        </a:rPr>
                        <a:t>9%</a:t>
                      </a:r>
                    </a:p>
                  </a:txBody>
                  <a:tcPr anchor="b">
                    <a:solidFill>
                      <a:srgbClr val="CCFF99"/>
                    </a:solidFill>
                  </a:tcPr>
                </a:tc>
              </a:tr>
              <a:tr h="370840">
                <a:tc>
                  <a:txBody>
                    <a:bodyPr/>
                    <a:lstStyle/>
                    <a:p>
                      <a:r>
                        <a:rPr lang="en-US" sz="1800" b="1" dirty="0" smtClean="0">
                          <a:latin typeface="Calibri" panose="020F0502020204030204" pitchFamily="34" charset="0"/>
                          <a:cs typeface="Calibri" panose="020F0502020204030204" pitchFamily="34" charset="0"/>
                        </a:rPr>
                        <a:t>% using</a:t>
                      </a:r>
                      <a:r>
                        <a:rPr lang="en-US" sz="1800" b="1" baseline="0" dirty="0" smtClean="0">
                          <a:latin typeface="Calibri" panose="020F0502020204030204" pitchFamily="34" charset="0"/>
                          <a:cs typeface="Calibri" panose="020F0502020204030204" pitchFamily="34" charset="0"/>
                        </a:rPr>
                        <a:t> Inmarsat I-4</a:t>
                      </a:r>
                      <a:endParaRPr lang="en-US" sz="1800" b="1" dirty="0">
                        <a:latin typeface="Calibri" panose="020F0502020204030204" pitchFamily="34" charset="0"/>
                        <a:cs typeface="Calibri" panose="020F0502020204030204" pitchFamily="34" charset="0"/>
                      </a:endParaRPr>
                    </a:p>
                  </a:txBody>
                  <a:tcPr>
                    <a:solidFill>
                      <a:srgbClr val="CCFF99"/>
                    </a:solidFill>
                  </a:tcPr>
                </a:tc>
                <a:tc>
                  <a:txBody>
                    <a:bodyPr/>
                    <a:lstStyle/>
                    <a:p>
                      <a:pPr algn="r" fontAlgn="b"/>
                      <a:r>
                        <a:rPr lang="en-US" sz="2000" b="0" i="0" u="none" strike="noStrike" dirty="0" smtClean="0">
                          <a:solidFill>
                            <a:srgbClr val="000000"/>
                          </a:solidFill>
                          <a:effectLst/>
                          <a:latin typeface="Calibri"/>
                        </a:rPr>
                        <a:t>31%</a:t>
                      </a:r>
                      <a:endParaRPr lang="en-US" sz="2000" b="0" i="0" u="none" strike="noStrike" dirty="0">
                        <a:solidFill>
                          <a:srgbClr val="000000"/>
                        </a:solidFill>
                        <a:effectLst/>
                        <a:latin typeface="Calibri"/>
                      </a:endParaRPr>
                    </a:p>
                  </a:txBody>
                  <a:tcPr anchor="b">
                    <a:solidFill>
                      <a:srgbClr val="CCFF99"/>
                    </a:solidFill>
                  </a:tcP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2511447350"/>
              </p:ext>
            </p:extLst>
          </p:nvPr>
        </p:nvGraphicFramePr>
        <p:xfrm>
          <a:off x="3048000" y="4724400"/>
          <a:ext cx="5638800" cy="1188720"/>
        </p:xfrm>
        <a:graphic>
          <a:graphicData uri="http://schemas.openxmlformats.org/drawingml/2006/table">
            <a:tbl>
              <a:tblPr bandRow="1">
                <a:solidFill>
                  <a:srgbClr val="FFCC00"/>
                </a:solidFill>
                <a:tableStyleId>{93296810-A885-4BE3-A3E7-6D5BEEA58F35}</a:tableStyleId>
              </a:tblPr>
              <a:tblGrid>
                <a:gridCol w="3429000"/>
                <a:gridCol w="2209800"/>
              </a:tblGrid>
              <a:tr h="370840">
                <a:tc>
                  <a:txBody>
                    <a:bodyPr/>
                    <a:lstStyle/>
                    <a:p>
                      <a:r>
                        <a:rPr lang="en-US" sz="1800" b="1" dirty="0" smtClean="0">
                          <a:latin typeface="Calibri" panose="020F0502020204030204" pitchFamily="34" charset="0"/>
                          <a:cs typeface="Calibri" panose="020F0502020204030204" pitchFamily="34" charset="0"/>
                        </a:rPr>
                        <a:t>Total</a:t>
                      </a:r>
                      <a:r>
                        <a:rPr lang="en-US" sz="1800" b="1" baseline="0" dirty="0" smtClean="0">
                          <a:latin typeface="Calibri" panose="020F0502020204030204" pitchFamily="34" charset="0"/>
                          <a:cs typeface="Calibri" panose="020F0502020204030204" pitchFamily="34" charset="0"/>
                        </a:rPr>
                        <a:t> FANS data link airframes</a:t>
                      </a:r>
                      <a:endParaRPr lang="en-US" sz="1800" b="1" dirty="0">
                        <a:latin typeface="Calibri" panose="020F0502020204030204" pitchFamily="34" charset="0"/>
                        <a:cs typeface="Calibri" panose="020F0502020204030204" pitchFamily="34" charset="0"/>
                      </a:endParaRPr>
                    </a:p>
                  </a:txBody>
                  <a:tcPr>
                    <a:solidFill>
                      <a:srgbClr val="99FF66"/>
                    </a:solidFill>
                  </a:tcPr>
                </a:tc>
                <a:tc>
                  <a:txBody>
                    <a:bodyPr/>
                    <a:lstStyle/>
                    <a:p>
                      <a:pPr algn="r" fontAlgn="b"/>
                      <a:r>
                        <a:rPr lang="en-US" sz="2000" b="0" i="0" u="none" strike="noStrike" dirty="0">
                          <a:solidFill>
                            <a:srgbClr val="000000"/>
                          </a:solidFill>
                          <a:effectLst/>
                          <a:latin typeface="Calibri"/>
                        </a:rPr>
                        <a:t>           </a:t>
                      </a:r>
                      <a:r>
                        <a:rPr lang="en-US" sz="2000" b="0" i="0" u="none" strike="noStrike" dirty="0" smtClean="0">
                          <a:solidFill>
                            <a:srgbClr val="000000"/>
                          </a:solidFill>
                          <a:effectLst/>
                          <a:latin typeface="Calibri"/>
                        </a:rPr>
                        <a:t>1,650 </a:t>
                      </a:r>
                      <a:endParaRPr lang="en-US" sz="2000" b="0" i="0" u="none" strike="noStrike" dirty="0">
                        <a:solidFill>
                          <a:srgbClr val="000000"/>
                        </a:solidFill>
                        <a:effectLst/>
                        <a:latin typeface="Calibri"/>
                      </a:endParaRPr>
                    </a:p>
                  </a:txBody>
                  <a:tcPr anchor="b">
                    <a:solidFill>
                      <a:srgbClr val="99FF66"/>
                    </a:solidFill>
                  </a:tcPr>
                </a:tc>
              </a:tr>
              <a:tr h="370840">
                <a:tc>
                  <a:txBody>
                    <a:bodyPr/>
                    <a:lstStyle/>
                    <a:p>
                      <a:r>
                        <a:rPr lang="en-US" sz="1800" b="1" dirty="0" smtClean="0">
                          <a:latin typeface="Calibri" panose="020F0502020204030204" pitchFamily="34" charset="0"/>
                          <a:cs typeface="Calibri" panose="020F0502020204030204" pitchFamily="34" charset="0"/>
                        </a:rPr>
                        <a:t>% using Iridium</a:t>
                      </a:r>
                      <a:endParaRPr lang="en-US" sz="1800" b="1" dirty="0">
                        <a:latin typeface="Calibri" panose="020F0502020204030204" pitchFamily="34" charset="0"/>
                        <a:cs typeface="Calibri" panose="020F0502020204030204" pitchFamily="34" charset="0"/>
                      </a:endParaRPr>
                    </a:p>
                  </a:txBody>
                  <a:tcPr>
                    <a:solidFill>
                      <a:srgbClr val="CCFF99"/>
                    </a:solidFill>
                  </a:tcPr>
                </a:tc>
                <a:tc>
                  <a:txBody>
                    <a:bodyPr/>
                    <a:lstStyle/>
                    <a:p>
                      <a:pPr algn="r" fontAlgn="b"/>
                      <a:r>
                        <a:rPr lang="en-US" sz="2000" b="0" i="0" u="none" strike="noStrike" dirty="0" smtClean="0">
                          <a:solidFill>
                            <a:srgbClr val="000000"/>
                          </a:solidFill>
                          <a:effectLst/>
                          <a:latin typeface="Calibri"/>
                        </a:rPr>
                        <a:t>10%</a:t>
                      </a:r>
                      <a:endParaRPr lang="en-US" sz="2000" b="0" i="0" u="none" strike="noStrike" dirty="0">
                        <a:solidFill>
                          <a:srgbClr val="000000"/>
                        </a:solidFill>
                        <a:effectLst/>
                        <a:latin typeface="Calibri"/>
                      </a:endParaRPr>
                    </a:p>
                  </a:txBody>
                  <a:tcPr anchor="b">
                    <a:solidFill>
                      <a:srgbClr val="CCFF99"/>
                    </a:solidFill>
                  </a:tcPr>
                </a:tc>
              </a:tr>
              <a:tr h="370840">
                <a:tc>
                  <a:txBody>
                    <a:bodyPr/>
                    <a:lstStyle/>
                    <a:p>
                      <a:r>
                        <a:rPr lang="en-US" sz="1800" b="1" dirty="0" smtClean="0">
                          <a:latin typeface="Calibri" panose="020F0502020204030204" pitchFamily="34" charset="0"/>
                          <a:cs typeface="Calibri" panose="020F0502020204030204" pitchFamily="34" charset="0"/>
                        </a:rPr>
                        <a:t>% using Inmarsat I-4</a:t>
                      </a:r>
                      <a:endParaRPr lang="en-US" sz="1800" b="1" dirty="0">
                        <a:latin typeface="Calibri" panose="020F0502020204030204" pitchFamily="34" charset="0"/>
                        <a:cs typeface="Calibri" panose="020F0502020204030204" pitchFamily="34" charset="0"/>
                      </a:endParaRPr>
                    </a:p>
                  </a:txBody>
                  <a:tcPr>
                    <a:solidFill>
                      <a:srgbClr val="CCFF99"/>
                    </a:solidFill>
                  </a:tcPr>
                </a:tc>
                <a:tc>
                  <a:txBody>
                    <a:bodyPr/>
                    <a:lstStyle/>
                    <a:p>
                      <a:pPr algn="r" fontAlgn="b"/>
                      <a:r>
                        <a:rPr lang="en-US" sz="2000" b="0" i="0" u="none" strike="noStrike" dirty="0" smtClean="0">
                          <a:solidFill>
                            <a:srgbClr val="000000"/>
                          </a:solidFill>
                          <a:effectLst/>
                          <a:latin typeface="Calibri"/>
                        </a:rPr>
                        <a:t>27%</a:t>
                      </a:r>
                      <a:endParaRPr lang="en-US" sz="2000" b="0" i="0" u="none" strike="noStrike" dirty="0">
                        <a:solidFill>
                          <a:srgbClr val="000000"/>
                        </a:solidFill>
                        <a:effectLst/>
                        <a:latin typeface="Calibri"/>
                      </a:endParaRPr>
                    </a:p>
                  </a:txBody>
                  <a:tcPr anchor="b">
                    <a:solidFill>
                      <a:srgbClr val="CCFF99"/>
                    </a:solidFill>
                  </a:tcPr>
                </a:tc>
              </a:tr>
            </a:tbl>
          </a:graphicData>
        </a:graphic>
      </p:graphicFrame>
    </p:spTree>
    <p:extLst>
      <p:ext uri="{BB962C8B-B14F-4D97-AF65-F5344CB8AC3E}">
        <p14:creationId xmlns:p14="http://schemas.microsoft.com/office/powerpoint/2010/main" val="334306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8E15C75-1B2F-477E-9526-712A50A361A5}" type="slidenum">
              <a:rPr lang="en-US" smtClean="0"/>
              <a:pPr>
                <a:defRPr/>
              </a:pPr>
              <a:t>9</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21" y="76200"/>
            <a:ext cx="8191558"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710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95544</TotalTime>
  <Words>3608</Words>
  <Application>Microsoft Office PowerPoint</Application>
  <PresentationFormat>On-screen Show (4:3)</PresentationFormat>
  <Paragraphs>1582</Paragraphs>
  <Slides>51</Slides>
  <Notes>3</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ISPACG/30 FIT/23</vt:lpstr>
      <vt:lpstr>Overview</vt:lpstr>
      <vt:lpstr>PowerPoint Presentation</vt:lpstr>
      <vt:lpstr>KZNY – FANS Data Link Usage July – December 2015</vt:lpstr>
      <vt:lpstr>PowerPoint Presentation</vt:lpstr>
      <vt:lpstr>KZAK – FANS Data Link Usage July – December 2015</vt:lpstr>
      <vt:lpstr>PowerPoint Presentation</vt:lpstr>
      <vt:lpstr>PAZA – FANS Data Link Usage July – December 2015</vt:lpstr>
      <vt:lpstr>PowerPoint Presentation</vt:lpstr>
      <vt:lpstr>PowerPoint Presentation</vt:lpstr>
      <vt:lpstr>PowerPoint Presentation</vt:lpstr>
      <vt:lpstr>Outages Reported since PARC CWG/34 (1 of 2) Last outage reported – 1 July 2015</vt:lpstr>
      <vt:lpstr>Outages Reported since PARC CWG/34 (2 of 2) Last outage reported – 1 July 2015</vt:lpstr>
      <vt:lpstr>Measured Availability Using Reported Outages from Jan to Dec 2015</vt:lpstr>
      <vt:lpstr>PBCS Performance Criteria Time/Continuity</vt:lpstr>
      <vt:lpstr>How to Read PBCS Monitoring Charts</vt:lpstr>
      <vt:lpstr>data link performance by media type</vt:lpstr>
      <vt:lpstr>Performance by Media Type</vt:lpstr>
      <vt:lpstr>Performance by Media Type</vt:lpstr>
      <vt:lpstr>Performance by Media Type</vt:lpstr>
      <vt:lpstr>ANNUAL AGGREGATE fir performance</vt:lpstr>
      <vt:lpstr>PowerPoint Presentation</vt:lpstr>
      <vt:lpstr>PowerPoint Presentation</vt:lpstr>
      <vt:lpstr>PowerPoint Presentation</vt:lpstr>
      <vt:lpstr>PowerPoint Presentation</vt:lpstr>
      <vt:lpstr>PowerPoint Presentation</vt:lpstr>
      <vt:lpstr>PowerPoint Presentation</vt:lpstr>
      <vt:lpstr>ASP by station identifier</vt:lpstr>
      <vt:lpstr>PowerPoint Presentation</vt:lpstr>
      <vt:lpstr>PowerPoint Presentation</vt:lpstr>
      <vt:lpstr>PowerPoint Presentation</vt:lpstr>
      <vt:lpstr>PowerPoint Presentation</vt:lpstr>
      <vt:lpstr>PR 1411: Poor performance for AOR-W over I-3</vt:lpstr>
      <vt:lpstr>PR 1508: Poor performance for AOR-E over I-4</vt:lpstr>
      <vt:lpstr>PowerPoint Presentation</vt:lpstr>
      <vt:lpstr>Data link Performance by operator/aircraft type</vt:lpstr>
      <vt:lpstr>Summary of Performance by Operator/Aircraft Type  New York FIR</vt:lpstr>
      <vt:lpstr>PowerPoint Presentation</vt:lpstr>
      <vt:lpstr>PR 1502: Poor performance Operator DL</vt:lpstr>
      <vt:lpstr>Summary of Performance by Operator/Aircraft Type  Oakland FIR</vt:lpstr>
      <vt:lpstr>PowerPoint Presentation</vt:lpstr>
      <vt:lpstr>Summary of Performance by Operator/Aircraft Type  Anchorage FIR</vt:lpstr>
      <vt:lpstr>PowerPoint Presentation</vt:lpstr>
      <vt:lpstr>Aggregated Data link Performance for business jet aircraft types</vt:lpstr>
      <vt:lpstr>PowerPoint Presentation</vt:lpstr>
      <vt:lpstr>PowerPoint Presentation</vt:lpstr>
      <vt:lpstr>PowerPoint Presentation</vt:lpstr>
      <vt:lpstr>PR 1867: Poor performance for GLF6</vt:lpstr>
      <vt:lpstr>PowerPoint Presentation</vt:lpstr>
      <vt:lpstr>PowerPoint Presentation</vt:lpstr>
      <vt:lpstr>PowerPoint Presentation</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Air Traffic Organization</dc:creator>
  <cp:lastModifiedBy>Smith, Emma</cp:lastModifiedBy>
  <cp:revision>1047</cp:revision>
  <dcterms:created xsi:type="dcterms:W3CDTF">2012-09-13T19:59:43Z</dcterms:created>
  <dcterms:modified xsi:type="dcterms:W3CDTF">2016-03-07T03:05:00Z</dcterms:modified>
</cp:coreProperties>
</file>