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57"/>
  </p:notesMasterIdLst>
  <p:handoutMasterIdLst>
    <p:handoutMasterId r:id="rId58"/>
  </p:handoutMasterIdLst>
  <p:sldIdLst>
    <p:sldId id="329" r:id="rId7"/>
    <p:sldId id="280" r:id="rId8"/>
    <p:sldId id="285" r:id="rId9"/>
    <p:sldId id="281" r:id="rId10"/>
    <p:sldId id="282" r:id="rId11"/>
    <p:sldId id="319" r:id="rId12"/>
    <p:sldId id="308" r:id="rId13"/>
    <p:sldId id="320" r:id="rId14"/>
    <p:sldId id="307" r:id="rId15"/>
    <p:sldId id="348" r:id="rId16"/>
    <p:sldId id="349" r:id="rId17"/>
    <p:sldId id="284" r:id="rId18"/>
    <p:sldId id="286" r:id="rId19"/>
    <p:sldId id="309" r:id="rId20"/>
    <p:sldId id="310" r:id="rId21"/>
    <p:sldId id="311" r:id="rId22"/>
    <p:sldId id="290" r:id="rId23"/>
    <p:sldId id="303" r:id="rId24"/>
    <p:sldId id="313" r:id="rId25"/>
    <p:sldId id="306" r:id="rId26"/>
    <p:sldId id="318" r:id="rId27"/>
    <p:sldId id="321" r:id="rId28"/>
    <p:sldId id="304" r:id="rId29"/>
    <p:sldId id="352" r:id="rId30"/>
    <p:sldId id="322" r:id="rId31"/>
    <p:sldId id="324" r:id="rId32"/>
    <p:sldId id="323" r:id="rId33"/>
    <p:sldId id="325" r:id="rId34"/>
    <p:sldId id="327" r:id="rId35"/>
    <p:sldId id="326" r:id="rId36"/>
    <p:sldId id="295" r:id="rId37"/>
    <p:sldId id="328" r:id="rId38"/>
    <p:sldId id="317" r:id="rId39"/>
    <p:sldId id="316" r:id="rId40"/>
    <p:sldId id="330" r:id="rId41"/>
    <p:sldId id="335" r:id="rId42"/>
    <p:sldId id="350" r:id="rId43"/>
    <p:sldId id="343" r:id="rId44"/>
    <p:sldId id="336" r:id="rId45"/>
    <p:sldId id="347" r:id="rId46"/>
    <p:sldId id="351" r:id="rId47"/>
    <p:sldId id="337" r:id="rId48"/>
    <p:sldId id="340" r:id="rId49"/>
    <p:sldId id="344" r:id="rId50"/>
    <p:sldId id="338" r:id="rId51"/>
    <p:sldId id="339" r:id="rId52"/>
    <p:sldId id="346" r:id="rId53"/>
    <p:sldId id="341" r:id="rId54"/>
    <p:sldId id="331" r:id="rId55"/>
    <p:sldId id="354"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4" d="100"/>
          <a:sy n="114" d="100"/>
        </p:scale>
        <p:origin x="-918" y="-1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handoutMaster" Target="handoutMasters/handoutMaster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14/03/2016</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14/03/2016</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Resolution of VHF</a:t>
            </a:r>
            <a:r>
              <a:rPr lang="en-NZ" baseline="0" dirty="0" smtClean="0"/>
              <a:t> transition issues see performance peak in 2012. Consistent performance in 2013-2015 slightly down on 2012. Coincides with introduction of Inmarsat I4.</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4</a:t>
            </a:fld>
            <a:endParaRPr lang="en-NZ"/>
          </a:p>
        </p:txBody>
      </p:sp>
    </p:spTree>
    <p:extLst>
      <p:ext uri="{BB962C8B-B14F-4D97-AF65-F5344CB8AC3E}">
        <p14:creationId xmlns:p14="http://schemas.microsoft.com/office/powerpoint/2010/main" val="1953483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By company and type.</a:t>
            </a:r>
            <a:r>
              <a:rPr lang="en-NZ" baseline="0" dirty="0" smtClean="0"/>
              <a:t> GTI B744 is meeting the specification ACI A320 is not. Some improvement with ACI when VDL added but still below requirements. Aircraft operated Norfolk Island – Auckland and we may be seeing VHF transition issues. Same issue previously noted with HAL B763 operating short sector into Samoa from Oakland. </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20</a:t>
            </a:fld>
            <a:endParaRPr lang="en-NZ"/>
          </a:p>
        </p:txBody>
      </p:sp>
    </p:spTree>
    <p:extLst>
      <p:ext uri="{BB962C8B-B14F-4D97-AF65-F5344CB8AC3E}">
        <p14:creationId xmlns:p14="http://schemas.microsoft.com/office/powerpoint/2010/main" val="1011274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Combined</a:t>
            </a:r>
            <a:r>
              <a:rPr lang="en-NZ" baseline="0" dirty="0" smtClean="0"/>
              <a:t> all types/operating company well below 180” at 94.63%.  Similar for the main types A332 93.02% and A388 95.41%.</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23</a:t>
            </a:fld>
            <a:endParaRPr lang="en-NZ"/>
          </a:p>
        </p:txBody>
      </p:sp>
    </p:spTree>
    <p:extLst>
      <p:ext uri="{BB962C8B-B14F-4D97-AF65-F5344CB8AC3E}">
        <p14:creationId xmlns:p14="http://schemas.microsoft.com/office/powerpoint/2010/main" val="2093617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Breaking down to each company – little variation seen main A388 users.</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24</a:t>
            </a:fld>
            <a:endParaRPr lang="en-NZ"/>
          </a:p>
        </p:txBody>
      </p:sp>
    </p:spTree>
    <p:extLst>
      <p:ext uri="{BB962C8B-B14F-4D97-AF65-F5344CB8AC3E}">
        <p14:creationId xmlns:p14="http://schemas.microsoft.com/office/powerpoint/2010/main" val="2093617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A388 have good SATCOM and VDL performance and HFDL use does not impact greatly on overall performance.</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25</a:t>
            </a:fld>
            <a:endParaRPr lang="en-NZ"/>
          </a:p>
        </p:txBody>
      </p:sp>
    </p:spTree>
    <p:extLst>
      <p:ext uri="{BB962C8B-B14F-4D97-AF65-F5344CB8AC3E}">
        <p14:creationId xmlns:p14="http://schemas.microsoft.com/office/powerpoint/2010/main" val="13784693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RSP180 using pure HF – significant drop off from</a:t>
            </a:r>
            <a:r>
              <a:rPr lang="en-NZ" baseline="0" dirty="0" smtClean="0"/>
              <a:t> that seen in next-on-busy</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27</a:t>
            </a:fld>
            <a:endParaRPr lang="en-NZ"/>
          </a:p>
        </p:txBody>
      </p:sp>
    </p:spTree>
    <p:extLst>
      <p:ext uri="{BB962C8B-B14F-4D97-AF65-F5344CB8AC3E}">
        <p14:creationId xmlns:p14="http://schemas.microsoft.com/office/powerpoint/2010/main" val="1367213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RSP400 analysis – well below 95% requirements – unusable !!!</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28</a:t>
            </a:fld>
            <a:endParaRPr lang="en-NZ"/>
          </a:p>
        </p:txBody>
      </p:sp>
    </p:spTree>
    <p:extLst>
      <p:ext uri="{BB962C8B-B14F-4D97-AF65-F5344CB8AC3E}">
        <p14:creationId xmlns:p14="http://schemas.microsoft.com/office/powerpoint/2010/main" val="278984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See quite some variation in individual</a:t>
            </a:r>
            <a:r>
              <a:rPr lang="en-NZ" baseline="0" dirty="0" smtClean="0"/>
              <a:t> tail numbers – variability of the media and small data sets. Note significant drop in OQF when operating no SATCOM</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29</a:t>
            </a:fld>
            <a:endParaRPr lang="en-NZ"/>
          </a:p>
        </p:txBody>
      </p:sp>
    </p:spTree>
    <p:extLst>
      <p:ext uri="{BB962C8B-B14F-4D97-AF65-F5344CB8AC3E}">
        <p14:creationId xmlns:p14="http://schemas.microsoft.com/office/powerpoint/2010/main" val="1043003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Noticed significant drop off in ANZ B789 at</a:t>
            </a:r>
            <a:r>
              <a:rPr lang="en-NZ" baseline="0" dirty="0" smtClean="0"/>
              <a:t> end of 2015.</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32</a:t>
            </a:fld>
            <a:endParaRPr lang="en-NZ"/>
          </a:p>
        </p:txBody>
      </p:sp>
    </p:spTree>
    <p:extLst>
      <p:ext uri="{BB962C8B-B14F-4D97-AF65-F5344CB8AC3E}">
        <p14:creationId xmlns:p14="http://schemas.microsoft.com/office/powerpoint/2010/main" val="71577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Two tails affected</a:t>
            </a:r>
            <a:r>
              <a:rPr lang="en-NZ" baseline="0" dirty="0" smtClean="0"/>
              <a:t>.</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33</a:t>
            </a:fld>
            <a:endParaRPr lang="en-NZ"/>
          </a:p>
        </p:txBody>
      </p:sp>
    </p:spTree>
    <p:extLst>
      <p:ext uri="{BB962C8B-B14F-4D97-AF65-F5344CB8AC3E}">
        <p14:creationId xmlns:p14="http://schemas.microsoft.com/office/powerpoint/2010/main" val="4223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Started</a:t>
            </a:r>
            <a:r>
              <a:rPr lang="en-NZ" baseline="0" dirty="0" smtClean="0"/>
              <a:t> transition to the I4 in 2013 – significant deterioration from 99.9% meeting spec to around 99.3%.</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36</a:t>
            </a:fld>
            <a:endParaRPr lang="en-NZ"/>
          </a:p>
        </p:txBody>
      </p:sp>
    </p:spTree>
    <p:extLst>
      <p:ext uri="{BB962C8B-B14F-4D97-AF65-F5344CB8AC3E}">
        <p14:creationId xmlns:p14="http://schemas.microsoft.com/office/powerpoint/2010/main" val="234972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Continuing poor performance from HFDL and Iridium </a:t>
            </a:r>
            <a:r>
              <a:rPr lang="en-NZ" dirty="0" err="1" smtClean="0"/>
              <a:t>Satcom</a:t>
            </a:r>
            <a:r>
              <a:rPr lang="en-NZ" dirty="0" smtClean="0"/>
              <a:t>.</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5</a:t>
            </a:fld>
            <a:endParaRPr lang="en-NZ"/>
          </a:p>
        </p:txBody>
      </p:sp>
    </p:spTree>
    <p:extLst>
      <p:ext uri="{BB962C8B-B14F-4D97-AF65-F5344CB8AC3E}">
        <p14:creationId xmlns:p14="http://schemas.microsoft.com/office/powerpoint/2010/main" val="3468266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PBCS In Service Monitoring – PBCS certification.</a:t>
            </a:r>
            <a:r>
              <a:rPr lang="en-NZ" baseline="0" dirty="0" smtClean="0"/>
              <a:t> Possible performance data that can be provided to Airlines.</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7</a:t>
            </a:fld>
            <a:endParaRPr lang="en-NZ"/>
          </a:p>
        </p:txBody>
      </p:sp>
    </p:spTree>
    <p:extLst>
      <p:ext uri="{BB962C8B-B14F-4D97-AF65-F5344CB8AC3E}">
        <p14:creationId xmlns:p14="http://schemas.microsoft.com/office/powerpoint/2010/main" val="915353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PBCS In Service Monitoring – PBCS certification </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8</a:t>
            </a:fld>
            <a:endParaRPr lang="en-NZ"/>
          </a:p>
        </p:txBody>
      </p:sp>
    </p:spTree>
    <p:extLst>
      <p:ext uri="{BB962C8B-B14F-4D97-AF65-F5344CB8AC3E}">
        <p14:creationId xmlns:p14="http://schemas.microsoft.com/office/powerpoint/2010/main" val="915353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PBCS in service monitoring – PBCS certification documentation</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9</a:t>
            </a:fld>
            <a:endParaRPr lang="en-NZ"/>
          </a:p>
        </p:txBody>
      </p:sp>
    </p:spTree>
    <p:extLst>
      <p:ext uri="{BB962C8B-B14F-4D97-AF65-F5344CB8AC3E}">
        <p14:creationId xmlns:p14="http://schemas.microsoft.com/office/powerpoint/2010/main" val="1332988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PBCS in service monitoring – PBCS certification documentation</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10</a:t>
            </a:fld>
            <a:endParaRPr lang="en-NZ"/>
          </a:p>
        </p:txBody>
      </p:sp>
    </p:spTree>
    <p:extLst>
      <p:ext uri="{BB962C8B-B14F-4D97-AF65-F5344CB8AC3E}">
        <p14:creationId xmlns:p14="http://schemas.microsoft.com/office/powerpoint/2010/main" val="1332988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PBCS in service monitoring – PBCS certification documentation</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11</a:t>
            </a:fld>
            <a:endParaRPr lang="en-NZ"/>
          </a:p>
        </p:txBody>
      </p:sp>
    </p:spTree>
    <p:extLst>
      <p:ext uri="{BB962C8B-B14F-4D97-AF65-F5344CB8AC3E}">
        <p14:creationId xmlns:p14="http://schemas.microsoft.com/office/powerpoint/2010/main" val="13329885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Filtered data per GOLD/PBCS Manual with only “pure” intervention messages included.</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13</a:t>
            </a:fld>
            <a:endParaRPr lang="en-NZ"/>
          </a:p>
        </p:txBody>
      </p:sp>
    </p:spTree>
    <p:extLst>
      <p:ext uri="{BB962C8B-B14F-4D97-AF65-F5344CB8AC3E}">
        <p14:creationId xmlns:p14="http://schemas.microsoft.com/office/powerpoint/2010/main" val="36636083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No performance difference between</a:t>
            </a:r>
            <a:r>
              <a:rPr lang="en-NZ" baseline="0" dirty="0" smtClean="0"/>
              <a:t> SITA and Rockwell Collins/ARINC</a:t>
            </a:r>
            <a:endParaRPr lang="en-NZ" dirty="0"/>
          </a:p>
        </p:txBody>
      </p:sp>
      <p:sp>
        <p:nvSpPr>
          <p:cNvPr id="4" name="Slide Number Placeholder 3"/>
          <p:cNvSpPr>
            <a:spLocks noGrp="1"/>
          </p:cNvSpPr>
          <p:nvPr>
            <p:ph type="sldNum" sz="quarter" idx="10"/>
          </p:nvPr>
        </p:nvSpPr>
        <p:spPr/>
        <p:txBody>
          <a:bodyPr/>
          <a:lstStyle/>
          <a:p>
            <a:fld id="{6D1B3A7D-31EA-49E2-9D53-6CDD2058D10D}" type="slidenum">
              <a:rPr lang="en-NZ" smtClean="0"/>
              <a:t>19</a:t>
            </a:fld>
            <a:endParaRPr lang="en-NZ"/>
          </a:p>
        </p:txBody>
      </p:sp>
    </p:spTree>
    <p:extLst>
      <p:ext uri="{BB962C8B-B14F-4D97-AF65-F5344CB8AC3E}">
        <p14:creationId xmlns:p14="http://schemas.microsoft.com/office/powerpoint/2010/main" val="2525564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smtClean="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64239530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smtClean="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418816838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smtClean="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smtClean="0"/>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smtClean="0"/>
              <a:t>Click image icon to place image, then send to back</a:t>
            </a:r>
            <a:endParaRPr lang="en-NZ" dirty="0"/>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322800447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81770765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smtClean="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38187319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smtClean="0"/>
              <a:t>Click icon to insert table</a:t>
            </a:r>
            <a:endParaRPr lang="en-NZ" dirty="0"/>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4194084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smtClean="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smtClean="0"/>
              <a:t>Click icon to add image</a:t>
            </a:r>
            <a:endParaRPr lang="en-NZ" dirty="0"/>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smtClean="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35972902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smtClean="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smtClean="0"/>
              <a:t>Click icon to add image</a:t>
            </a:r>
            <a:endParaRPr lang="en-NZ" dirty="0"/>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Tree>
    <p:extLst>
      <p:ext uri="{BB962C8B-B14F-4D97-AF65-F5344CB8AC3E}">
        <p14:creationId xmlns:p14="http://schemas.microsoft.com/office/powerpoint/2010/main" val="272268398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12875"/>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12875"/>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51263"/>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smtClean="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First level of text</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timing>
    <p:tnLst>
      <p:par>
        <p:cTn id="1" dur="indefinite" restart="never" nodeType="tmRoot"/>
      </p:par>
    </p:tnLst>
  </p:timing>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3.gi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4.gif"/></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15.gif"/></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20.gif"/></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1.gif"/></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23.gif"/><Relationship Id="rId4" Type="http://schemas.openxmlformats.org/officeDocument/2006/relationships/image" Target="../media/image22.gif"/></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20.gif"/></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25.gif"/><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6.gif"/></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28.gif"/><Relationship Id="rId4" Type="http://schemas.openxmlformats.org/officeDocument/2006/relationships/image" Target="../media/image27.gif"/></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29.gif"/></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0.gif"/></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1.gif"/></Relationships>
</file>

<file path=ppt/slides/_rels/slide3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image" Target="../media/image10.gif"/><Relationship Id="rId4" Type="http://schemas.openxmlformats.org/officeDocument/2006/relationships/image" Target="../media/image32.gif"/></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4.gif"/><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5.gif"/><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7.gif"/><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8.gif"/><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9.gif"/><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0.gif"/><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1.gif"/><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2.gif"/><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3.gif"/><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4.gif"/><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45.gif"/><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7.gif"/></Relationships>
</file>

<file path=ppt/slides/_rels/slide5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11.gif"/></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2.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340" r="7340"/>
          <a:stretch>
            <a:fillRect/>
          </a:stretch>
        </p:blipFill>
        <p:spPr>
          <a:xfrm>
            <a:off x="0" y="0"/>
            <a:ext cx="9144000" cy="6181200"/>
          </a:xfrm>
        </p:spPr>
      </p:pic>
      <p:sp>
        <p:nvSpPr>
          <p:cNvPr id="4" name="Title 3"/>
          <p:cNvSpPr>
            <a:spLocks noGrp="1"/>
          </p:cNvSpPr>
          <p:nvPr>
            <p:ph type="ctrTitle"/>
          </p:nvPr>
        </p:nvSpPr>
        <p:spPr>
          <a:xfrm>
            <a:off x="468862" y="-1"/>
            <a:ext cx="8424936" cy="2653749"/>
          </a:xfrm>
        </p:spPr>
        <p:txBody>
          <a:bodyPr>
            <a:noAutofit/>
          </a:bodyPr>
          <a:lstStyle/>
          <a:p>
            <a:r>
              <a:rPr lang="en-NZ" dirty="0" smtClean="0"/>
              <a:t>PBCS Monitoring in NZZO </a:t>
            </a:r>
            <a:endParaRPr lang="en-NZ" dirty="0"/>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974678"/>
            <a:ext cx="6380922" cy="923330"/>
          </a:xfrm>
          <a:prstGeom prst="rect">
            <a:avLst/>
          </a:prstGeom>
          <a:noFill/>
        </p:spPr>
        <p:txBody>
          <a:bodyPr wrap="square" rtlCol="0">
            <a:spAutoFit/>
          </a:bodyPr>
          <a:lstStyle/>
          <a:p>
            <a:r>
              <a:rPr lang="en-NZ" b="1" dirty="0">
                <a:solidFill>
                  <a:schemeClr val="bg1"/>
                </a:solidFill>
              </a:rPr>
              <a:t>ISPACG FIT 23</a:t>
            </a:r>
          </a:p>
          <a:p>
            <a:r>
              <a:rPr lang="en-NZ" b="1" dirty="0">
                <a:solidFill>
                  <a:schemeClr val="bg1"/>
                </a:solidFill>
              </a:rPr>
              <a:t>Gold Coast, Australia</a:t>
            </a:r>
          </a:p>
          <a:p>
            <a:r>
              <a:rPr lang="en-NZ" b="1" dirty="0">
                <a:solidFill>
                  <a:schemeClr val="bg1"/>
                </a:solidFill>
              </a:rPr>
              <a:t>15 March 2015 </a:t>
            </a:r>
            <a:endParaRPr lang="en-US" b="1" dirty="0">
              <a:solidFill>
                <a:schemeClr val="bg1"/>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ISPACG FIT 23 </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877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10</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504"/>
            <a:ext cx="9144000" cy="6085807"/>
          </a:xfrm>
          <a:prstGeom prst="rect">
            <a:avLst/>
          </a:prstGeom>
        </p:spPr>
      </p:pic>
    </p:spTree>
    <p:extLst>
      <p:ext uri="{BB962C8B-B14F-4D97-AF65-F5344CB8AC3E}">
        <p14:creationId xmlns:p14="http://schemas.microsoft.com/office/powerpoint/2010/main" val="2066673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11</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68"/>
            <a:ext cx="9144000" cy="6129000"/>
          </a:xfrm>
          <a:prstGeom prst="rect">
            <a:avLst/>
          </a:prstGeom>
        </p:spPr>
      </p:pic>
    </p:spTree>
    <p:extLst>
      <p:ext uri="{BB962C8B-B14F-4D97-AF65-F5344CB8AC3E}">
        <p14:creationId xmlns:p14="http://schemas.microsoft.com/office/powerpoint/2010/main" val="3671998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536" y="2799453"/>
            <a:ext cx="8229600" cy="936625"/>
          </a:xfrm>
        </p:spPr>
        <p:txBody>
          <a:bodyPr>
            <a:normAutofit/>
          </a:bodyPr>
          <a:lstStyle/>
          <a:p>
            <a:r>
              <a:rPr lang="en-US" sz="4400" dirty="0" smtClean="0"/>
              <a:t>    CPDLC Performance – RCP240</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52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13</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343" y="0"/>
            <a:ext cx="7875911" cy="6073092"/>
          </a:xfrm>
          <a:prstGeom prst="rect">
            <a:avLst/>
          </a:prstGeom>
        </p:spPr>
      </p:pic>
    </p:spTree>
    <p:extLst>
      <p:ext uri="{BB962C8B-B14F-4D97-AF65-F5344CB8AC3E}">
        <p14:creationId xmlns:p14="http://schemas.microsoft.com/office/powerpoint/2010/main" val="4083732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832" y="0"/>
            <a:ext cx="7316128" cy="6095399"/>
          </a:xfrm>
          <a:prstGeom prst="rect">
            <a:avLst/>
          </a:prstGeom>
        </p:spPr>
      </p:pic>
    </p:spTree>
    <p:extLst>
      <p:ext uri="{BB962C8B-B14F-4D97-AF65-F5344CB8AC3E}">
        <p14:creationId xmlns:p14="http://schemas.microsoft.com/office/powerpoint/2010/main" val="18835491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491" y="0"/>
            <a:ext cx="7622555" cy="6074468"/>
          </a:xfrm>
          <a:prstGeom prst="rect">
            <a:avLst/>
          </a:prstGeom>
        </p:spPr>
      </p:pic>
    </p:spTree>
    <p:extLst>
      <p:ext uri="{BB962C8B-B14F-4D97-AF65-F5344CB8AC3E}">
        <p14:creationId xmlns:p14="http://schemas.microsoft.com/office/powerpoint/2010/main" val="2209965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464902"/>
            <a:ext cx="8209508" cy="1072599"/>
          </a:xfrm>
          <a:prstGeom prst="rect">
            <a:avLst/>
          </a:prstGeom>
        </p:spPr>
      </p:pic>
      <p:sp>
        <p:nvSpPr>
          <p:cNvPr id="3" name="TextBox 2"/>
          <p:cNvSpPr txBox="1"/>
          <p:nvPr/>
        </p:nvSpPr>
        <p:spPr>
          <a:xfrm>
            <a:off x="395536" y="1143000"/>
            <a:ext cx="8032847" cy="523220"/>
          </a:xfrm>
          <a:prstGeom prst="rect">
            <a:avLst/>
          </a:prstGeom>
          <a:noFill/>
        </p:spPr>
        <p:txBody>
          <a:bodyPr wrap="square" rtlCol="0">
            <a:spAutoFit/>
          </a:bodyPr>
          <a:lstStyle/>
          <a:p>
            <a:r>
              <a:rPr lang="en-NZ" dirty="0" smtClean="0"/>
              <a:t> </a:t>
            </a:r>
            <a:r>
              <a:rPr lang="en-NZ" sz="2800" b="1" dirty="0" smtClean="0"/>
              <a:t>NZZO CPDLC Performance - All Aircraft – All RGS - 2015</a:t>
            </a:r>
            <a:endParaRPr lang="en-NZ" sz="2800" b="1" dirty="0"/>
          </a:p>
        </p:txBody>
      </p:sp>
    </p:spTree>
    <p:extLst>
      <p:ext uri="{BB962C8B-B14F-4D97-AF65-F5344CB8AC3E}">
        <p14:creationId xmlns:p14="http://schemas.microsoft.com/office/powerpoint/2010/main" val="21361872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smtClean="0"/>
              <a:t>Iridium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17</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157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18</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22" y="0"/>
            <a:ext cx="6555670" cy="607036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497" y="4171742"/>
            <a:ext cx="2047875" cy="1019175"/>
          </a:xfrm>
          <a:prstGeom prst="rect">
            <a:avLst/>
          </a:prstGeom>
        </p:spPr>
      </p:pic>
      <p:cxnSp>
        <p:nvCxnSpPr>
          <p:cNvPr id="5" name="Straight Arrow Connector 4"/>
          <p:cNvCxnSpPr/>
          <p:nvPr/>
        </p:nvCxnSpPr>
        <p:spPr>
          <a:xfrm>
            <a:off x="2436675" y="1282148"/>
            <a:ext cx="2383318" cy="18921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1679864" y="745435"/>
            <a:ext cx="1232448" cy="5367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661173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19</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609" y="1990518"/>
            <a:ext cx="8822187" cy="2869717"/>
          </a:xfrm>
          <a:prstGeom prst="rect">
            <a:avLst/>
          </a:prstGeom>
        </p:spPr>
      </p:pic>
    </p:spTree>
    <p:extLst>
      <p:ext uri="{BB962C8B-B14F-4D97-AF65-F5344CB8AC3E}">
        <p14:creationId xmlns:p14="http://schemas.microsoft.com/office/powerpoint/2010/main" val="24092199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77078" y="2719940"/>
            <a:ext cx="8229600" cy="936625"/>
          </a:xfrm>
        </p:spPr>
        <p:txBody>
          <a:bodyPr>
            <a:normAutofit/>
          </a:bodyPr>
          <a:lstStyle/>
          <a:p>
            <a:r>
              <a:rPr lang="en-US" sz="4400" dirty="0" smtClean="0"/>
              <a:t>   ADS-C Performance - RSP180</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4757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20</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7085"/>
            <a:ext cx="9144000" cy="4783583"/>
          </a:xfrm>
          <a:prstGeom prst="rect">
            <a:avLst/>
          </a:prstGeom>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396953"/>
            <a:ext cx="9144000" cy="494513"/>
          </a:xfrm>
          <a:prstGeom prst="rect">
            <a:avLst/>
          </a:prstGeom>
        </p:spPr>
      </p:pic>
      <p:sp>
        <p:nvSpPr>
          <p:cNvPr id="4" name="5-Point Star 3"/>
          <p:cNvSpPr/>
          <p:nvPr/>
        </p:nvSpPr>
        <p:spPr>
          <a:xfrm>
            <a:off x="8567529" y="2322559"/>
            <a:ext cx="198783" cy="15263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5-Point Star 7"/>
          <p:cNvSpPr/>
          <p:nvPr/>
        </p:nvSpPr>
        <p:spPr>
          <a:xfrm>
            <a:off x="8527773" y="5683965"/>
            <a:ext cx="198783" cy="15263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8148818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smtClean="0"/>
              <a:t>HFDL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719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1422" y="0"/>
            <a:ext cx="6555670" cy="607036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6497" y="4171742"/>
            <a:ext cx="2047875" cy="1019175"/>
          </a:xfrm>
          <a:prstGeom prst="rect">
            <a:avLst/>
          </a:prstGeom>
        </p:spPr>
      </p:pic>
      <p:cxnSp>
        <p:nvCxnSpPr>
          <p:cNvPr id="5" name="Straight Arrow Connector 4"/>
          <p:cNvCxnSpPr/>
          <p:nvPr/>
        </p:nvCxnSpPr>
        <p:spPr>
          <a:xfrm>
            <a:off x="5436497" y="1282148"/>
            <a:ext cx="616224" cy="235557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820273" y="745435"/>
            <a:ext cx="1232448" cy="53671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5859831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23</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5110" y="275190"/>
            <a:ext cx="6696075" cy="1914525"/>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23138" y="2518118"/>
            <a:ext cx="7308247" cy="3524176"/>
          </a:xfrm>
          <a:prstGeom prst="rect">
            <a:avLst/>
          </a:prstGeom>
        </p:spPr>
      </p:pic>
    </p:spTree>
    <p:extLst>
      <p:ext uri="{BB962C8B-B14F-4D97-AF65-F5344CB8AC3E}">
        <p14:creationId xmlns:p14="http://schemas.microsoft.com/office/powerpoint/2010/main" val="15420276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24</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67" y="1519312"/>
            <a:ext cx="9083909" cy="3669744"/>
          </a:xfrm>
          <a:prstGeom prst="rect">
            <a:avLst/>
          </a:prstGeom>
        </p:spPr>
      </p:pic>
    </p:spTree>
    <p:extLst>
      <p:ext uri="{BB962C8B-B14F-4D97-AF65-F5344CB8AC3E}">
        <p14:creationId xmlns:p14="http://schemas.microsoft.com/office/powerpoint/2010/main" val="11314182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25</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21165"/>
            <a:ext cx="9144000" cy="229721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3247837"/>
            <a:ext cx="9144000" cy="2290491"/>
          </a:xfrm>
          <a:prstGeom prst="rect">
            <a:avLst/>
          </a:prstGeom>
        </p:spPr>
      </p:pic>
      <p:sp>
        <p:nvSpPr>
          <p:cNvPr id="3" name="Oval 2"/>
          <p:cNvSpPr/>
          <p:nvPr/>
        </p:nvSpPr>
        <p:spPr>
          <a:xfrm>
            <a:off x="-29817" y="1779104"/>
            <a:ext cx="1351722" cy="2782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Oval 7"/>
          <p:cNvSpPr/>
          <p:nvPr/>
        </p:nvSpPr>
        <p:spPr>
          <a:xfrm>
            <a:off x="-29817" y="4495800"/>
            <a:ext cx="1351722" cy="2782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41092239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 y="0"/>
            <a:ext cx="9143999" cy="5786199"/>
          </a:xfrm>
          <a:prstGeom prst="rect">
            <a:avLst/>
          </a:prstGeom>
          <a:noFill/>
        </p:spPr>
        <p:txBody>
          <a:bodyPr wrap="square" rtlCol="0">
            <a:spAutoFit/>
          </a:bodyPr>
          <a:lstStyle/>
          <a:p>
            <a:r>
              <a:rPr lang="en-NZ" b="1" dirty="0" smtClean="0"/>
              <a:t>During the period 24 November 2015 – 14 December 2015 Qantas A388 VH-OQF operated with </a:t>
            </a:r>
          </a:p>
          <a:p>
            <a:r>
              <a:rPr lang="en-NZ" b="1" dirty="0" smtClean="0"/>
              <a:t>no SATCOM using HFDL and VDL only. This was correctly indicated in the FPL - files HF and VDL.</a:t>
            </a:r>
          </a:p>
          <a:p>
            <a:endParaRPr lang="en-NZ" sz="800" b="1" dirty="0"/>
          </a:p>
          <a:p>
            <a:r>
              <a:rPr lang="en-NZ" dirty="0"/>
              <a:t>(FPL-QFA94-IS</a:t>
            </a:r>
          </a:p>
          <a:p>
            <a:r>
              <a:rPr lang="en-NZ" dirty="0"/>
              <a:t>-</a:t>
            </a:r>
            <a:r>
              <a:rPr lang="en-NZ" dirty="0" smtClean="0"/>
              <a:t>A388/H-SADE2E3FGHI</a:t>
            </a:r>
            <a:r>
              <a:rPr lang="en-NZ" b="1" dirty="0" smtClean="0">
                <a:solidFill>
                  <a:srgbClr val="00B050"/>
                </a:solidFill>
              </a:rPr>
              <a:t>J2J4</a:t>
            </a:r>
            <a:r>
              <a:rPr lang="en-NZ" dirty="0" smtClean="0"/>
              <a:t>RWYZ/LB1</a:t>
            </a:r>
          </a:p>
          <a:p>
            <a:endParaRPr lang="en-NZ" sz="800" dirty="0"/>
          </a:p>
          <a:p>
            <a:r>
              <a:rPr lang="en-NZ" b="1" dirty="0" smtClean="0"/>
              <a:t>On 18 December 2015 Air China A332 B6113 operated no SATCOM and operated HFDL and VDL only. This was not correctly indicated in the FPL</a:t>
            </a:r>
            <a:r>
              <a:rPr lang="en-NZ" b="1" dirty="0"/>
              <a:t> </a:t>
            </a:r>
            <a:r>
              <a:rPr lang="en-NZ" b="1" dirty="0" smtClean="0"/>
              <a:t>– files  HF, VDL , and SATCOM.</a:t>
            </a:r>
          </a:p>
          <a:p>
            <a:endParaRPr lang="en-NZ" sz="800" b="1" dirty="0"/>
          </a:p>
          <a:p>
            <a:r>
              <a:rPr lang="en-NZ" dirty="0"/>
              <a:t>(FPL-CCA783-IS</a:t>
            </a:r>
          </a:p>
          <a:p>
            <a:r>
              <a:rPr lang="en-NZ" dirty="0"/>
              <a:t>-</a:t>
            </a:r>
            <a:r>
              <a:rPr lang="en-NZ" dirty="0" smtClean="0"/>
              <a:t>A332/H-SDE3FGHI</a:t>
            </a:r>
            <a:r>
              <a:rPr lang="en-NZ" b="1" dirty="0" smtClean="0">
                <a:solidFill>
                  <a:srgbClr val="00B050"/>
                </a:solidFill>
              </a:rPr>
              <a:t>J3J4J5</a:t>
            </a:r>
            <a:r>
              <a:rPr lang="en-NZ" dirty="0" smtClean="0"/>
              <a:t>RWYZ/LB1D1</a:t>
            </a:r>
          </a:p>
          <a:p>
            <a:endParaRPr lang="en-NZ" sz="800" b="1" dirty="0"/>
          </a:p>
          <a:p>
            <a:r>
              <a:rPr lang="en-NZ" b="1" dirty="0" smtClean="0"/>
              <a:t>A review of FPL indicates some inconsistency in filing the J codes. For example:</a:t>
            </a:r>
          </a:p>
          <a:p>
            <a:endParaRPr lang="en-NZ" sz="800" b="1" dirty="0"/>
          </a:p>
          <a:p>
            <a:r>
              <a:rPr lang="en-NZ" dirty="0"/>
              <a:t>(</a:t>
            </a:r>
            <a:r>
              <a:rPr lang="en-NZ" dirty="0" smtClean="0"/>
              <a:t>FPL-CCA784-IS                              </a:t>
            </a:r>
            <a:r>
              <a:rPr lang="en-NZ" b="1" dirty="0" smtClean="0"/>
              <a:t>(This flight operates SAT/VHF/HFDL – files OK)</a:t>
            </a:r>
            <a:endParaRPr lang="en-NZ" dirty="0"/>
          </a:p>
          <a:p>
            <a:r>
              <a:rPr lang="en-NZ" dirty="0"/>
              <a:t>-</a:t>
            </a:r>
            <a:r>
              <a:rPr lang="en-NZ" dirty="0" smtClean="0"/>
              <a:t>A332/H-SDE3FGHI</a:t>
            </a:r>
            <a:r>
              <a:rPr lang="en-NZ" b="1" dirty="0" smtClean="0">
                <a:solidFill>
                  <a:srgbClr val="00B050"/>
                </a:solidFill>
              </a:rPr>
              <a:t>J2J3J4J5</a:t>
            </a:r>
            <a:r>
              <a:rPr lang="en-NZ" dirty="0" smtClean="0"/>
              <a:t>RWYZ/LB1D1</a:t>
            </a:r>
          </a:p>
          <a:p>
            <a:endParaRPr lang="en-NZ" sz="800" b="1" dirty="0" smtClean="0"/>
          </a:p>
          <a:p>
            <a:r>
              <a:rPr lang="en-NZ" dirty="0"/>
              <a:t>(</a:t>
            </a:r>
            <a:r>
              <a:rPr lang="en-NZ" dirty="0" smtClean="0"/>
              <a:t>FPL-CES779-IS                               </a:t>
            </a:r>
            <a:r>
              <a:rPr lang="en-NZ" b="1" dirty="0"/>
              <a:t>(This flight operates SAT/VHF/HFDL – </a:t>
            </a:r>
            <a:r>
              <a:rPr lang="en-NZ" b="1" dirty="0" smtClean="0"/>
              <a:t>files only SATCOM)</a:t>
            </a:r>
            <a:endParaRPr lang="en-NZ" dirty="0"/>
          </a:p>
          <a:p>
            <a:r>
              <a:rPr lang="en-NZ" dirty="0" smtClean="0"/>
              <a:t>-</a:t>
            </a:r>
            <a:r>
              <a:rPr lang="en-NZ" dirty="0"/>
              <a:t>A332/H-SDE2E3FGHI</a:t>
            </a:r>
            <a:r>
              <a:rPr lang="en-NZ" b="1" dirty="0">
                <a:solidFill>
                  <a:srgbClr val="00B050"/>
                </a:solidFill>
              </a:rPr>
              <a:t>J5</a:t>
            </a:r>
            <a:r>
              <a:rPr lang="en-NZ" dirty="0"/>
              <a:t>M1RWY/LB1</a:t>
            </a:r>
          </a:p>
          <a:p>
            <a:endParaRPr lang="en-NZ" sz="800" b="1" dirty="0" smtClean="0"/>
          </a:p>
          <a:p>
            <a:r>
              <a:rPr lang="en-NZ" dirty="0"/>
              <a:t>(</a:t>
            </a:r>
            <a:r>
              <a:rPr lang="en-NZ" dirty="0" smtClean="0"/>
              <a:t>FPL-FJI811-IS                                  </a:t>
            </a:r>
            <a:r>
              <a:rPr lang="en-NZ" b="1" dirty="0" smtClean="0"/>
              <a:t>(</a:t>
            </a:r>
            <a:r>
              <a:rPr lang="en-NZ" b="1" dirty="0"/>
              <a:t>This flight operates SAT/VHF/HFDL – files only </a:t>
            </a:r>
            <a:r>
              <a:rPr lang="en-NZ" b="1" dirty="0" smtClean="0"/>
              <a:t>HF and SATCOM</a:t>
            </a:r>
            <a:r>
              <a:rPr lang="en-NZ" b="1" dirty="0"/>
              <a:t>)</a:t>
            </a:r>
            <a:endParaRPr lang="en-NZ" dirty="0"/>
          </a:p>
          <a:p>
            <a:r>
              <a:rPr lang="en-NZ" dirty="0" smtClean="0"/>
              <a:t>-</a:t>
            </a:r>
            <a:r>
              <a:rPr lang="en-NZ" dirty="0"/>
              <a:t>A332/H-SDE3FGHI</a:t>
            </a:r>
            <a:r>
              <a:rPr lang="en-NZ" b="1" dirty="0">
                <a:solidFill>
                  <a:srgbClr val="00B050"/>
                </a:solidFill>
              </a:rPr>
              <a:t>J2J5</a:t>
            </a:r>
            <a:r>
              <a:rPr lang="en-NZ" dirty="0"/>
              <a:t>LRWXY/LB1D1</a:t>
            </a:r>
            <a:endParaRPr lang="en-NZ" b="1" dirty="0"/>
          </a:p>
          <a:p>
            <a:endParaRPr lang="en-NZ" sz="800" b="1" dirty="0" smtClean="0"/>
          </a:p>
          <a:p>
            <a:r>
              <a:rPr lang="en-NZ" dirty="0" smtClean="0"/>
              <a:t>(FPL-KAL129-IS                                 </a:t>
            </a:r>
            <a:r>
              <a:rPr lang="en-NZ" b="1" dirty="0" smtClean="0"/>
              <a:t>(</a:t>
            </a:r>
            <a:r>
              <a:rPr lang="en-NZ" b="1" dirty="0"/>
              <a:t>This flight operates SAT/VHF/HFDL – files only </a:t>
            </a:r>
            <a:r>
              <a:rPr lang="en-NZ" b="1" dirty="0" smtClean="0"/>
              <a:t>VDL </a:t>
            </a:r>
            <a:r>
              <a:rPr lang="en-NZ" b="1" dirty="0"/>
              <a:t>and SATCOM)</a:t>
            </a:r>
            <a:endParaRPr lang="en-NZ" dirty="0" smtClean="0"/>
          </a:p>
          <a:p>
            <a:r>
              <a:rPr lang="en-NZ" dirty="0" smtClean="0"/>
              <a:t>-B748/H-SDE2E3FGHI</a:t>
            </a:r>
            <a:r>
              <a:rPr lang="en-NZ" b="1" dirty="0" smtClean="0">
                <a:solidFill>
                  <a:srgbClr val="00B050"/>
                </a:solidFill>
              </a:rPr>
              <a:t>J3J5</a:t>
            </a:r>
            <a:r>
              <a:rPr lang="en-NZ" dirty="0" smtClean="0"/>
              <a:t>M1RWXY/LB1D1</a:t>
            </a:r>
            <a:endParaRPr lang="en-NZ" b="1" dirty="0"/>
          </a:p>
        </p:txBody>
      </p:sp>
    </p:spTree>
    <p:extLst>
      <p:ext uri="{BB962C8B-B14F-4D97-AF65-F5344CB8AC3E}">
        <p14:creationId xmlns:p14="http://schemas.microsoft.com/office/powerpoint/2010/main" val="22565312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27</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5150" y="0"/>
            <a:ext cx="6838712" cy="6048709"/>
          </a:xfrm>
          <a:prstGeom prst="rect">
            <a:avLst/>
          </a:prstGeom>
        </p:spPr>
      </p:pic>
      <p:sp>
        <p:nvSpPr>
          <p:cNvPr id="2" name="Oval 1"/>
          <p:cNvSpPr/>
          <p:nvPr/>
        </p:nvSpPr>
        <p:spPr>
          <a:xfrm>
            <a:off x="5126177" y="207819"/>
            <a:ext cx="457200" cy="2493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13686774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28</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2656" y="0"/>
            <a:ext cx="6868529" cy="6075082"/>
          </a:xfrm>
          <a:prstGeom prst="rect">
            <a:avLst/>
          </a:prstGeom>
        </p:spPr>
      </p:pic>
      <p:sp>
        <p:nvSpPr>
          <p:cNvPr id="3" name="Oval 2"/>
          <p:cNvSpPr/>
          <p:nvPr/>
        </p:nvSpPr>
        <p:spPr>
          <a:xfrm>
            <a:off x="5500253" y="221673"/>
            <a:ext cx="651161" cy="2770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6386063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29</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e 1"/>
          <p:cNvGraphicFramePr>
            <a:graphicFrameLocks noGrp="1"/>
          </p:cNvGraphicFramePr>
          <p:nvPr>
            <p:extLst>
              <p:ext uri="{D42A27DB-BD31-4B8C-83A1-F6EECF244321}">
                <p14:modId xmlns:p14="http://schemas.microsoft.com/office/powerpoint/2010/main" val="3568187758"/>
              </p:ext>
            </p:extLst>
          </p:nvPr>
        </p:nvGraphicFramePr>
        <p:xfrm>
          <a:off x="1754545" y="681383"/>
          <a:ext cx="4780719" cy="4358640"/>
        </p:xfrm>
        <a:graphic>
          <a:graphicData uri="http://schemas.openxmlformats.org/drawingml/2006/table">
            <a:tbl>
              <a:tblPr firstRow="1" bandRow="1">
                <a:tableStyleId>{5C22544A-7EE6-4342-B048-85BDC9FD1C3A}</a:tableStyleId>
              </a:tblPr>
              <a:tblGrid>
                <a:gridCol w="787773"/>
                <a:gridCol w="1170233"/>
                <a:gridCol w="1212574"/>
                <a:gridCol w="1610139"/>
              </a:tblGrid>
              <a:tr h="291633">
                <a:tc>
                  <a:txBody>
                    <a:bodyPr/>
                    <a:lstStyle/>
                    <a:p>
                      <a:r>
                        <a:rPr lang="en-NZ" sz="1600" dirty="0" smtClean="0"/>
                        <a:t>Tail #</a:t>
                      </a:r>
                      <a:endParaRPr lang="en-NZ" sz="1600" dirty="0"/>
                    </a:p>
                  </a:txBody>
                  <a:tcPr/>
                </a:tc>
                <a:tc>
                  <a:txBody>
                    <a:bodyPr/>
                    <a:lstStyle/>
                    <a:p>
                      <a:r>
                        <a:rPr lang="en-NZ" sz="1600" dirty="0" smtClean="0"/>
                        <a:t># Message</a:t>
                      </a:r>
                      <a:endParaRPr lang="en-NZ" sz="1600" dirty="0"/>
                    </a:p>
                  </a:txBody>
                  <a:tcPr/>
                </a:tc>
                <a:tc>
                  <a:txBody>
                    <a:bodyPr/>
                    <a:lstStyle/>
                    <a:p>
                      <a:r>
                        <a:rPr lang="en-NZ" sz="1600" dirty="0" smtClean="0"/>
                        <a:t>95% 90sec</a:t>
                      </a:r>
                      <a:endParaRPr lang="en-NZ" sz="1600" dirty="0"/>
                    </a:p>
                  </a:txBody>
                  <a:tcPr/>
                </a:tc>
                <a:tc>
                  <a:txBody>
                    <a:bodyPr/>
                    <a:lstStyle/>
                    <a:p>
                      <a:r>
                        <a:rPr lang="en-NZ" sz="1600" dirty="0" smtClean="0"/>
                        <a:t>99.9% 180sec</a:t>
                      </a:r>
                      <a:endParaRPr lang="en-NZ" sz="1600" dirty="0"/>
                    </a:p>
                  </a:txBody>
                  <a:tcPr/>
                </a:tc>
              </a:tr>
              <a:tr h="291633">
                <a:tc>
                  <a:txBody>
                    <a:bodyPr/>
                    <a:lstStyle/>
                    <a:p>
                      <a:r>
                        <a:rPr lang="en-NZ" sz="1600" dirty="0" smtClean="0"/>
                        <a:t>OQC</a:t>
                      </a:r>
                      <a:endParaRPr lang="en-NZ" sz="1600" dirty="0"/>
                    </a:p>
                  </a:txBody>
                  <a:tcPr/>
                </a:tc>
                <a:tc>
                  <a:txBody>
                    <a:bodyPr/>
                    <a:lstStyle/>
                    <a:p>
                      <a:r>
                        <a:rPr lang="en-NZ" sz="1600" dirty="0" smtClean="0"/>
                        <a:t>288</a:t>
                      </a:r>
                      <a:endParaRPr lang="en-NZ" sz="1600" dirty="0"/>
                    </a:p>
                  </a:txBody>
                  <a:tcPr/>
                </a:tc>
                <a:tc>
                  <a:txBody>
                    <a:bodyPr/>
                    <a:lstStyle/>
                    <a:p>
                      <a:r>
                        <a:rPr lang="en-NZ" sz="1600" b="1" dirty="0" smtClean="0">
                          <a:solidFill>
                            <a:srgbClr val="00B050"/>
                          </a:solidFill>
                        </a:rPr>
                        <a:t>95.13</a:t>
                      </a:r>
                      <a:endParaRPr lang="en-NZ" sz="1600" b="1" dirty="0">
                        <a:solidFill>
                          <a:srgbClr val="00B050"/>
                        </a:solidFill>
                      </a:endParaRPr>
                    </a:p>
                  </a:txBody>
                  <a:tcPr/>
                </a:tc>
                <a:tc>
                  <a:txBody>
                    <a:bodyPr/>
                    <a:lstStyle/>
                    <a:p>
                      <a:r>
                        <a:rPr lang="en-NZ" sz="1600" b="1" dirty="0" smtClean="0">
                          <a:solidFill>
                            <a:srgbClr val="FF0000"/>
                          </a:solidFill>
                        </a:rPr>
                        <a:t>98.26</a:t>
                      </a:r>
                      <a:endParaRPr lang="en-NZ" sz="1600" b="1" dirty="0">
                        <a:solidFill>
                          <a:srgbClr val="FF0000"/>
                        </a:solidFill>
                      </a:endParaRPr>
                    </a:p>
                  </a:txBody>
                  <a:tcPr/>
                </a:tc>
              </a:tr>
              <a:tr h="291633">
                <a:tc>
                  <a:txBody>
                    <a:bodyPr/>
                    <a:lstStyle/>
                    <a:p>
                      <a:r>
                        <a:rPr lang="en-NZ" sz="1600" dirty="0" smtClean="0"/>
                        <a:t>OQH</a:t>
                      </a:r>
                      <a:endParaRPr lang="en-NZ" sz="1600" dirty="0"/>
                    </a:p>
                  </a:txBody>
                  <a:tcPr/>
                </a:tc>
                <a:tc>
                  <a:txBody>
                    <a:bodyPr/>
                    <a:lstStyle/>
                    <a:p>
                      <a:r>
                        <a:rPr lang="en-NZ" sz="1600" dirty="0" smtClean="0"/>
                        <a:t>286</a:t>
                      </a:r>
                      <a:endParaRPr lang="en-NZ" sz="1600" dirty="0"/>
                    </a:p>
                  </a:txBody>
                  <a:tcPr/>
                </a:tc>
                <a:tc>
                  <a:txBody>
                    <a:bodyPr/>
                    <a:lstStyle/>
                    <a:p>
                      <a:r>
                        <a:rPr lang="en-NZ" sz="1600" b="1" dirty="0" smtClean="0">
                          <a:solidFill>
                            <a:srgbClr val="FF0000"/>
                          </a:solidFill>
                        </a:rPr>
                        <a:t>89.51</a:t>
                      </a:r>
                      <a:endParaRPr lang="en-NZ" sz="1600" b="1" dirty="0">
                        <a:solidFill>
                          <a:srgbClr val="FF0000"/>
                        </a:solidFill>
                      </a:endParaRPr>
                    </a:p>
                  </a:txBody>
                  <a:tcPr/>
                </a:tc>
                <a:tc>
                  <a:txBody>
                    <a:bodyPr/>
                    <a:lstStyle/>
                    <a:p>
                      <a:r>
                        <a:rPr lang="en-NZ" sz="1600" b="1" dirty="0" smtClean="0">
                          <a:solidFill>
                            <a:srgbClr val="FF0000"/>
                          </a:solidFill>
                        </a:rPr>
                        <a:t>98.25</a:t>
                      </a:r>
                      <a:endParaRPr lang="en-NZ" sz="1600" b="1" dirty="0">
                        <a:solidFill>
                          <a:srgbClr val="FF0000"/>
                        </a:solidFill>
                      </a:endParaRPr>
                    </a:p>
                  </a:txBody>
                  <a:tcPr/>
                </a:tc>
              </a:tr>
              <a:tr h="291633">
                <a:tc>
                  <a:txBody>
                    <a:bodyPr/>
                    <a:lstStyle/>
                    <a:p>
                      <a:r>
                        <a:rPr lang="en-NZ" sz="1600" dirty="0" smtClean="0"/>
                        <a:t>OQD</a:t>
                      </a:r>
                      <a:endParaRPr lang="en-NZ" sz="1600" dirty="0"/>
                    </a:p>
                  </a:txBody>
                  <a:tcPr/>
                </a:tc>
                <a:tc>
                  <a:txBody>
                    <a:bodyPr/>
                    <a:lstStyle/>
                    <a:p>
                      <a:r>
                        <a:rPr lang="en-NZ" sz="1600" dirty="0" smtClean="0"/>
                        <a:t>191</a:t>
                      </a:r>
                      <a:endParaRPr lang="en-NZ" sz="1600" dirty="0"/>
                    </a:p>
                  </a:txBody>
                  <a:tcPr/>
                </a:tc>
                <a:tc>
                  <a:txBody>
                    <a:bodyPr/>
                    <a:lstStyle/>
                    <a:p>
                      <a:r>
                        <a:rPr lang="en-NZ" sz="1600" b="1" dirty="0" smtClean="0">
                          <a:solidFill>
                            <a:srgbClr val="FF0000"/>
                          </a:solidFill>
                        </a:rPr>
                        <a:t>91.62</a:t>
                      </a:r>
                      <a:endParaRPr lang="en-NZ" sz="1600" b="1" dirty="0">
                        <a:solidFill>
                          <a:srgbClr val="FF0000"/>
                        </a:solidFill>
                      </a:endParaRPr>
                    </a:p>
                  </a:txBody>
                  <a:tcPr/>
                </a:tc>
                <a:tc>
                  <a:txBody>
                    <a:bodyPr/>
                    <a:lstStyle/>
                    <a:p>
                      <a:r>
                        <a:rPr lang="en-NZ" sz="1600" b="1" dirty="0" smtClean="0">
                          <a:solidFill>
                            <a:srgbClr val="FF0000"/>
                          </a:solidFill>
                        </a:rPr>
                        <a:t>97.9</a:t>
                      </a:r>
                      <a:endParaRPr lang="en-NZ" sz="1600" b="1" dirty="0">
                        <a:solidFill>
                          <a:srgbClr val="FF0000"/>
                        </a:solidFill>
                      </a:endParaRPr>
                    </a:p>
                  </a:txBody>
                  <a:tcPr/>
                </a:tc>
              </a:tr>
              <a:tr h="291633">
                <a:tc>
                  <a:txBody>
                    <a:bodyPr/>
                    <a:lstStyle/>
                    <a:p>
                      <a:r>
                        <a:rPr lang="en-NZ" sz="1600" dirty="0" smtClean="0"/>
                        <a:t>OQB</a:t>
                      </a:r>
                      <a:endParaRPr lang="en-NZ" sz="1600" dirty="0"/>
                    </a:p>
                  </a:txBody>
                  <a:tcPr/>
                </a:tc>
                <a:tc>
                  <a:txBody>
                    <a:bodyPr/>
                    <a:lstStyle/>
                    <a:p>
                      <a:r>
                        <a:rPr lang="en-NZ" sz="1600" dirty="0" smtClean="0"/>
                        <a:t>282</a:t>
                      </a:r>
                      <a:endParaRPr lang="en-NZ" sz="1600" dirty="0"/>
                    </a:p>
                  </a:txBody>
                  <a:tcPr/>
                </a:tc>
                <a:tc>
                  <a:txBody>
                    <a:bodyPr/>
                    <a:lstStyle/>
                    <a:p>
                      <a:r>
                        <a:rPr lang="en-NZ" sz="1600" b="1" dirty="0" smtClean="0">
                          <a:solidFill>
                            <a:srgbClr val="FF0000"/>
                          </a:solidFill>
                        </a:rPr>
                        <a:t>90.42</a:t>
                      </a:r>
                      <a:endParaRPr lang="en-NZ" sz="1600" b="1" dirty="0">
                        <a:solidFill>
                          <a:srgbClr val="FF0000"/>
                        </a:solidFill>
                      </a:endParaRPr>
                    </a:p>
                  </a:txBody>
                  <a:tcPr/>
                </a:tc>
                <a:tc>
                  <a:txBody>
                    <a:bodyPr/>
                    <a:lstStyle/>
                    <a:p>
                      <a:r>
                        <a:rPr lang="en-NZ" sz="1600" b="1" dirty="0" smtClean="0">
                          <a:solidFill>
                            <a:srgbClr val="FF0000"/>
                          </a:solidFill>
                        </a:rPr>
                        <a:t>97.51</a:t>
                      </a:r>
                      <a:endParaRPr lang="en-NZ" sz="1600" b="1" dirty="0">
                        <a:solidFill>
                          <a:srgbClr val="FF0000"/>
                        </a:solidFill>
                      </a:endParaRPr>
                    </a:p>
                  </a:txBody>
                  <a:tcPr/>
                </a:tc>
              </a:tr>
              <a:tr h="291633">
                <a:tc>
                  <a:txBody>
                    <a:bodyPr/>
                    <a:lstStyle/>
                    <a:p>
                      <a:r>
                        <a:rPr lang="en-NZ" sz="1600" dirty="0" smtClean="0"/>
                        <a:t>OQL</a:t>
                      </a:r>
                      <a:endParaRPr lang="en-NZ" sz="1600" dirty="0"/>
                    </a:p>
                  </a:txBody>
                  <a:tcPr/>
                </a:tc>
                <a:tc>
                  <a:txBody>
                    <a:bodyPr/>
                    <a:lstStyle/>
                    <a:p>
                      <a:r>
                        <a:rPr lang="en-NZ" sz="1600" dirty="0" smtClean="0"/>
                        <a:t>202</a:t>
                      </a:r>
                      <a:endParaRPr lang="en-NZ" sz="1600" dirty="0"/>
                    </a:p>
                  </a:txBody>
                  <a:tcPr/>
                </a:tc>
                <a:tc>
                  <a:txBody>
                    <a:bodyPr/>
                    <a:lstStyle/>
                    <a:p>
                      <a:r>
                        <a:rPr lang="en-NZ" sz="1600" b="1" dirty="0" smtClean="0">
                          <a:solidFill>
                            <a:srgbClr val="FF0000"/>
                          </a:solidFill>
                        </a:rPr>
                        <a:t>89.6</a:t>
                      </a:r>
                      <a:endParaRPr lang="en-NZ" sz="1600" b="1" dirty="0">
                        <a:solidFill>
                          <a:srgbClr val="FF0000"/>
                        </a:solidFill>
                      </a:endParaRPr>
                    </a:p>
                  </a:txBody>
                  <a:tcPr/>
                </a:tc>
                <a:tc>
                  <a:txBody>
                    <a:bodyPr/>
                    <a:lstStyle/>
                    <a:p>
                      <a:r>
                        <a:rPr lang="en-NZ" sz="1600" b="1" dirty="0" smtClean="0">
                          <a:solidFill>
                            <a:srgbClr val="FF0000"/>
                          </a:solidFill>
                        </a:rPr>
                        <a:t>97.02</a:t>
                      </a:r>
                      <a:endParaRPr lang="en-NZ" sz="1600" b="1" dirty="0">
                        <a:solidFill>
                          <a:srgbClr val="FF0000"/>
                        </a:solidFill>
                      </a:endParaRPr>
                    </a:p>
                  </a:txBody>
                  <a:tcPr/>
                </a:tc>
              </a:tr>
              <a:tr h="291633">
                <a:tc>
                  <a:txBody>
                    <a:bodyPr/>
                    <a:lstStyle/>
                    <a:p>
                      <a:r>
                        <a:rPr lang="en-NZ" sz="1600" dirty="0" smtClean="0"/>
                        <a:t>OQE</a:t>
                      </a:r>
                      <a:endParaRPr lang="en-NZ" sz="1600" dirty="0"/>
                    </a:p>
                  </a:txBody>
                  <a:tcPr/>
                </a:tc>
                <a:tc>
                  <a:txBody>
                    <a:bodyPr/>
                    <a:lstStyle/>
                    <a:p>
                      <a:r>
                        <a:rPr lang="en-NZ" sz="1600" dirty="0" smtClean="0"/>
                        <a:t>214</a:t>
                      </a:r>
                      <a:endParaRPr lang="en-NZ" sz="1600" dirty="0"/>
                    </a:p>
                  </a:txBody>
                  <a:tcPr/>
                </a:tc>
                <a:tc>
                  <a:txBody>
                    <a:bodyPr/>
                    <a:lstStyle/>
                    <a:p>
                      <a:r>
                        <a:rPr lang="en-NZ" sz="1600" b="1" dirty="0" smtClean="0">
                          <a:solidFill>
                            <a:srgbClr val="FF0000"/>
                          </a:solidFill>
                        </a:rPr>
                        <a:t>91.58</a:t>
                      </a:r>
                      <a:endParaRPr lang="en-NZ" sz="1600" b="1" dirty="0">
                        <a:solidFill>
                          <a:srgbClr val="FF0000"/>
                        </a:solidFill>
                      </a:endParaRPr>
                    </a:p>
                  </a:txBody>
                  <a:tcPr/>
                </a:tc>
                <a:tc>
                  <a:txBody>
                    <a:bodyPr/>
                    <a:lstStyle/>
                    <a:p>
                      <a:r>
                        <a:rPr lang="en-NZ" sz="1600" b="1" dirty="0" smtClean="0">
                          <a:solidFill>
                            <a:srgbClr val="FF0000"/>
                          </a:solidFill>
                        </a:rPr>
                        <a:t>96.26</a:t>
                      </a:r>
                      <a:endParaRPr lang="en-NZ" sz="1600" b="1" dirty="0">
                        <a:solidFill>
                          <a:srgbClr val="FF0000"/>
                        </a:solidFill>
                      </a:endParaRPr>
                    </a:p>
                  </a:txBody>
                  <a:tcPr/>
                </a:tc>
              </a:tr>
              <a:tr h="291633">
                <a:tc>
                  <a:txBody>
                    <a:bodyPr/>
                    <a:lstStyle/>
                    <a:p>
                      <a:r>
                        <a:rPr lang="en-NZ" sz="1600" dirty="0" smtClean="0"/>
                        <a:t>OQI</a:t>
                      </a:r>
                      <a:endParaRPr lang="en-NZ" sz="1600" dirty="0"/>
                    </a:p>
                  </a:txBody>
                  <a:tcPr/>
                </a:tc>
                <a:tc>
                  <a:txBody>
                    <a:bodyPr/>
                    <a:lstStyle/>
                    <a:p>
                      <a:r>
                        <a:rPr lang="en-NZ" sz="1600" dirty="0" smtClean="0"/>
                        <a:t>310</a:t>
                      </a:r>
                      <a:endParaRPr lang="en-NZ" sz="1600" dirty="0"/>
                    </a:p>
                  </a:txBody>
                  <a:tcPr/>
                </a:tc>
                <a:tc>
                  <a:txBody>
                    <a:bodyPr/>
                    <a:lstStyle/>
                    <a:p>
                      <a:r>
                        <a:rPr lang="en-NZ" sz="1600" b="1" dirty="0" smtClean="0">
                          <a:solidFill>
                            <a:srgbClr val="FF0000"/>
                          </a:solidFill>
                        </a:rPr>
                        <a:t>87.74</a:t>
                      </a:r>
                      <a:endParaRPr lang="en-NZ" sz="1600" b="1" dirty="0">
                        <a:solidFill>
                          <a:srgbClr val="FF0000"/>
                        </a:solidFill>
                      </a:endParaRPr>
                    </a:p>
                  </a:txBody>
                  <a:tcPr/>
                </a:tc>
                <a:tc>
                  <a:txBody>
                    <a:bodyPr/>
                    <a:lstStyle/>
                    <a:p>
                      <a:r>
                        <a:rPr lang="en-NZ" sz="1600" b="1" dirty="0" smtClean="0">
                          <a:solidFill>
                            <a:srgbClr val="FF0000"/>
                          </a:solidFill>
                        </a:rPr>
                        <a:t>95.48</a:t>
                      </a:r>
                      <a:endParaRPr lang="en-NZ" sz="1600" b="1" dirty="0">
                        <a:solidFill>
                          <a:srgbClr val="FF0000"/>
                        </a:solidFill>
                      </a:endParaRPr>
                    </a:p>
                  </a:txBody>
                  <a:tcPr/>
                </a:tc>
              </a:tr>
              <a:tr h="291633">
                <a:tc>
                  <a:txBody>
                    <a:bodyPr/>
                    <a:lstStyle/>
                    <a:p>
                      <a:r>
                        <a:rPr lang="en-NZ" sz="1600" dirty="0" smtClean="0"/>
                        <a:t>OQG</a:t>
                      </a:r>
                      <a:endParaRPr lang="en-NZ" sz="1600" dirty="0"/>
                    </a:p>
                  </a:txBody>
                  <a:tcPr/>
                </a:tc>
                <a:tc>
                  <a:txBody>
                    <a:bodyPr/>
                    <a:lstStyle/>
                    <a:p>
                      <a:r>
                        <a:rPr lang="en-NZ" sz="1600" dirty="0" smtClean="0"/>
                        <a:t>278</a:t>
                      </a:r>
                      <a:endParaRPr lang="en-NZ" sz="1600" dirty="0"/>
                    </a:p>
                  </a:txBody>
                  <a:tcPr/>
                </a:tc>
                <a:tc>
                  <a:txBody>
                    <a:bodyPr/>
                    <a:lstStyle/>
                    <a:p>
                      <a:r>
                        <a:rPr lang="en-NZ" sz="1600" b="1" dirty="0" smtClean="0">
                          <a:solidFill>
                            <a:srgbClr val="FF0000"/>
                          </a:solidFill>
                        </a:rPr>
                        <a:t>91.36</a:t>
                      </a:r>
                      <a:endParaRPr lang="en-NZ" sz="1600" b="1" dirty="0">
                        <a:solidFill>
                          <a:srgbClr val="FF0000"/>
                        </a:solidFill>
                      </a:endParaRPr>
                    </a:p>
                  </a:txBody>
                  <a:tcPr/>
                </a:tc>
                <a:tc>
                  <a:txBody>
                    <a:bodyPr/>
                    <a:lstStyle/>
                    <a:p>
                      <a:r>
                        <a:rPr lang="en-NZ" sz="1600" b="1" dirty="0" smtClean="0">
                          <a:solidFill>
                            <a:srgbClr val="FF0000"/>
                          </a:solidFill>
                        </a:rPr>
                        <a:t>95.32</a:t>
                      </a:r>
                      <a:endParaRPr lang="en-NZ" sz="1600" b="1" dirty="0">
                        <a:solidFill>
                          <a:srgbClr val="FF0000"/>
                        </a:solidFill>
                      </a:endParaRPr>
                    </a:p>
                  </a:txBody>
                  <a:tcPr/>
                </a:tc>
              </a:tr>
              <a:tr h="291633">
                <a:tc>
                  <a:txBody>
                    <a:bodyPr/>
                    <a:lstStyle/>
                    <a:p>
                      <a:r>
                        <a:rPr lang="en-NZ" sz="1600" dirty="0" smtClean="0"/>
                        <a:t>OQA</a:t>
                      </a:r>
                      <a:endParaRPr lang="en-NZ" sz="1600" dirty="0"/>
                    </a:p>
                  </a:txBody>
                  <a:tcPr/>
                </a:tc>
                <a:tc>
                  <a:txBody>
                    <a:bodyPr/>
                    <a:lstStyle/>
                    <a:p>
                      <a:r>
                        <a:rPr lang="en-NZ" sz="1600" dirty="0" smtClean="0"/>
                        <a:t>233</a:t>
                      </a:r>
                      <a:endParaRPr lang="en-NZ" sz="1600" dirty="0"/>
                    </a:p>
                  </a:txBody>
                  <a:tcPr/>
                </a:tc>
                <a:tc>
                  <a:txBody>
                    <a:bodyPr/>
                    <a:lstStyle/>
                    <a:p>
                      <a:r>
                        <a:rPr lang="en-NZ" sz="1600" b="1" dirty="0" smtClean="0">
                          <a:solidFill>
                            <a:srgbClr val="FF0000"/>
                          </a:solidFill>
                        </a:rPr>
                        <a:t>73.58</a:t>
                      </a:r>
                      <a:endParaRPr lang="en-NZ" sz="1600" b="1" dirty="0">
                        <a:solidFill>
                          <a:srgbClr val="FF0000"/>
                        </a:solidFill>
                      </a:endParaRPr>
                    </a:p>
                  </a:txBody>
                  <a:tcPr/>
                </a:tc>
                <a:tc>
                  <a:txBody>
                    <a:bodyPr/>
                    <a:lstStyle/>
                    <a:p>
                      <a:r>
                        <a:rPr lang="en-NZ" sz="1600" b="1" dirty="0" smtClean="0">
                          <a:solidFill>
                            <a:srgbClr val="FF0000"/>
                          </a:solidFill>
                        </a:rPr>
                        <a:t>94.84</a:t>
                      </a:r>
                      <a:endParaRPr lang="en-NZ" sz="1600" b="1" dirty="0">
                        <a:solidFill>
                          <a:srgbClr val="FF0000"/>
                        </a:solidFill>
                      </a:endParaRPr>
                    </a:p>
                  </a:txBody>
                  <a:tcPr/>
                </a:tc>
              </a:tr>
              <a:tr h="291633">
                <a:tc>
                  <a:txBody>
                    <a:bodyPr/>
                    <a:lstStyle/>
                    <a:p>
                      <a:r>
                        <a:rPr lang="en-NZ" sz="1600" dirty="0" smtClean="0"/>
                        <a:t>OQJ</a:t>
                      </a:r>
                      <a:endParaRPr lang="en-NZ" sz="1600" dirty="0"/>
                    </a:p>
                  </a:txBody>
                  <a:tcPr/>
                </a:tc>
                <a:tc>
                  <a:txBody>
                    <a:bodyPr/>
                    <a:lstStyle/>
                    <a:p>
                      <a:r>
                        <a:rPr lang="en-NZ" sz="1600" dirty="0" smtClean="0"/>
                        <a:t>186</a:t>
                      </a:r>
                      <a:endParaRPr lang="en-NZ" sz="1600" dirty="0"/>
                    </a:p>
                  </a:txBody>
                  <a:tcPr/>
                </a:tc>
                <a:tc>
                  <a:txBody>
                    <a:bodyPr/>
                    <a:lstStyle/>
                    <a:p>
                      <a:r>
                        <a:rPr lang="en-NZ" sz="1600" b="1" dirty="0" smtClean="0">
                          <a:solidFill>
                            <a:srgbClr val="FF0000"/>
                          </a:solidFill>
                        </a:rPr>
                        <a:t>87.09</a:t>
                      </a:r>
                      <a:endParaRPr lang="en-NZ" sz="1600" b="1" dirty="0">
                        <a:solidFill>
                          <a:srgbClr val="FF0000"/>
                        </a:solidFill>
                      </a:endParaRPr>
                    </a:p>
                  </a:txBody>
                  <a:tcPr/>
                </a:tc>
                <a:tc>
                  <a:txBody>
                    <a:bodyPr/>
                    <a:lstStyle/>
                    <a:p>
                      <a:r>
                        <a:rPr lang="en-NZ" sz="1600" b="1" dirty="0" smtClean="0">
                          <a:solidFill>
                            <a:srgbClr val="FF0000"/>
                          </a:solidFill>
                        </a:rPr>
                        <a:t>94.62</a:t>
                      </a:r>
                      <a:endParaRPr lang="en-NZ" sz="1600" b="1" dirty="0">
                        <a:solidFill>
                          <a:srgbClr val="FF0000"/>
                        </a:solidFill>
                      </a:endParaRPr>
                    </a:p>
                  </a:txBody>
                  <a:tcPr/>
                </a:tc>
              </a:tr>
              <a:tr h="291633">
                <a:tc>
                  <a:txBody>
                    <a:bodyPr/>
                    <a:lstStyle/>
                    <a:p>
                      <a:r>
                        <a:rPr lang="en-NZ" sz="1600" dirty="0" smtClean="0"/>
                        <a:t>0QK</a:t>
                      </a:r>
                      <a:endParaRPr lang="en-NZ" sz="1600" dirty="0"/>
                    </a:p>
                  </a:txBody>
                  <a:tcPr/>
                </a:tc>
                <a:tc>
                  <a:txBody>
                    <a:bodyPr/>
                    <a:lstStyle/>
                    <a:p>
                      <a:r>
                        <a:rPr lang="en-NZ" sz="1600" dirty="0" smtClean="0"/>
                        <a:t>144</a:t>
                      </a:r>
                      <a:endParaRPr lang="en-NZ" sz="1600" dirty="0"/>
                    </a:p>
                  </a:txBody>
                  <a:tcPr/>
                </a:tc>
                <a:tc>
                  <a:txBody>
                    <a:bodyPr/>
                    <a:lstStyle/>
                    <a:p>
                      <a:r>
                        <a:rPr lang="en-NZ" sz="1600" b="1" dirty="0" smtClean="0">
                          <a:solidFill>
                            <a:srgbClr val="FF0000"/>
                          </a:solidFill>
                        </a:rPr>
                        <a:t>82.63</a:t>
                      </a:r>
                      <a:endParaRPr lang="en-NZ" sz="1600" b="1" dirty="0">
                        <a:solidFill>
                          <a:srgbClr val="FF0000"/>
                        </a:solidFill>
                      </a:endParaRPr>
                    </a:p>
                  </a:txBody>
                  <a:tcPr/>
                </a:tc>
                <a:tc>
                  <a:txBody>
                    <a:bodyPr/>
                    <a:lstStyle/>
                    <a:p>
                      <a:r>
                        <a:rPr lang="en-NZ" sz="1600" b="1" dirty="0" smtClean="0">
                          <a:solidFill>
                            <a:srgbClr val="FF0000"/>
                          </a:solidFill>
                        </a:rPr>
                        <a:t>93.05</a:t>
                      </a:r>
                      <a:endParaRPr lang="en-NZ" sz="1600" b="1" dirty="0">
                        <a:solidFill>
                          <a:srgbClr val="FF0000"/>
                        </a:solidFill>
                      </a:endParaRPr>
                    </a:p>
                  </a:txBody>
                  <a:tcPr/>
                </a:tc>
              </a:tr>
              <a:tr h="291633">
                <a:tc>
                  <a:txBody>
                    <a:bodyPr/>
                    <a:lstStyle/>
                    <a:p>
                      <a:r>
                        <a:rPr lang="en-NZ" sz="1600" dirty="0" smtClean="0"/>
                        <a:t>OQF</a:t>
                      </a:r>
                      <a:endParaRPr lang="en-NZ" sz="1600" dirty="0"/>
                    </a:p>
                  </a:txBody>
                  <a:tcPr/>
                </a:tc>
                <a:tc>
                  <a:txBody>
                    <a:bodyPr/>
                    <a:lstStyle/>
                    <a:p>
                      <a:r>
                        <a:rPr lang="en-NZ" sz="1600" dirty="0" smtClean="0"/>
                        <a:t>265</a:t>
                      </a:r>
                      <a:endParaRPr lang="en-NZ" sz="1600" dirty="0"/>
                    </a:p>
                  </a:txBody>
                  <a:tcPr/>
                </a:tc>
                <a:tc>
                  <a:txBody>
                    <a:bodyPr/>
                    <a:lstStyle/>
                    <a:p>
                      <a:r>
                        <a:rPr lang="en-NZ" sz="1600" b="1" dirty="0" smtClean="0">
                          <a:solidFill>
                            <a:srgbClr val="FF0000"/>
                          </a:solidFill>
                        </a:rPr>
                        <a:t>73.58</a:t>
                      </a:r>
                      <a:endParaRPr lang="en-NZ" sz="1600" b="1" dirty="0">
                        <a:solidFill>
                          <a:srgbClr val="FF0000"/>
                        </a:solidFill>
                      </a:endParaRPr>
                    </a:p>
                  </a:txBody>
                  <a:tcPr/>
                </a:tc>
                <a:tc>
                  <a:txBody>
                    <a:bodyPr/>
                    <a:lstStyle/>
                    <a:p>
                      <a:r>
                        <a:rPr lang="en-NZ" sz="1600" b="1" dirty="0" smtClean="0">
                          <a:solidFill>
                            <a:srgbClr val="FF0000"/>
                          </a:solidFill>
                        </a:rPr>
                        <a:t>85.28</a:t>
                      </a:r>
                      <a:endParaRPr lang="en-NZ" sz="1600" b="1" dirty="0">
                        <a:solidFill>
                          <a:srgbClr val="FF0000"/>
                        </a:solidFill>
                      </a:endParaRPr>
                    </a:p>
                  </a:txBody>
                  <a:tcPr/>
                </a:tc>
              </a:tr>
            </a:tbl>
          </a:graphicData>
        </a:graphic>
      </p:graphicFrame>
      <p:sp>
        <p:nvSpPr>
          <p:cNvPr id="3" name="TextBox 2"/>
          <p:cNvSpPr txBox="1"/>
          <p:nvPr/>
        </p:nvSpPr>
        <p:spPr>
          <a:xfrm>
            <a:off x="1177636" y="218661"/>
            <a:ext cx="6539346" cy="369332"/>
          </a:xfrm>
          <a:prstGeom prst="rect">
            <a:avLst/>
          </a:prstGeom>
          <a:noFill/>
        </p:spPr>
        <p:txBody>
          <a:bodyPr wrap="square" rtlCol="0">
            <a:spAutoFit/>
          </a:bodyPr>
          <a:lstStyle/>
          <a:p>
            <a:r>
              <a:rPr lang="en-NZ" b="1" dirty="0" smtClean="0"/>
              <a:t>Individual HFDL performance for each QFA  A388 - NZZO 2015 </a:t>
            </a:r>
            <a:endParaRPr lang="en-NZ" b="1" dirty="0"/>
          </a:p>
        </p:txBody>
      </p:sp>
      <p:graphicFrame>
        <p:nvGraphicFramePr>
          <p:cNvPr id="4" name="Table 3"/>
          <p:cNvGraphicFramePr>
            <a:graphicFrameLocks noGrp="1"/>
          </p:cNvGraphicFramePr>
          <p:nvPr>
            <p:extLst>
              <p:ext uri="{D42A27DB-BD31-4B8C-83A1-F6EECF244321}">
                <p14:modId xmlns:p14="http://schemas.microsoft.com/office/powerpoint/2010/main" val="3014321127"/>
              </p:ext>
            </p:extLst>
          </p:nvPr>
        </p:nvGraphicFramePr>
        <p:xfrm>
          <a:off x="1701080" y="5483305"/>
          <a:ext cx="4848792" cy="670560"/>
        </p:xfrm>
        <a:graphic>
          <a:graphicData uri="http://schemas.openxmlformats.org/drawingml/2006/table">
            <a:tbl>
              <a:tblPr firstRow="1" bandRow="1">
                <a:tableStyleId>{5C22544A-7EE6-4342-B048-85BDC9FD1C3A}</a:tableStyleId>
              </a:tblPr>
              <a:tblGrid>
                <a:gridCol w="803566"/>
                <a:gridCol w="1182757"/>
                <a:gridCol w="1262269"/>
                <a:gridCol w="1600200"/>
              </a:tblGrid>
              <a:tr h="335170">
                <a:tc>
                  <a:txBody>
                    <a:bodyPr/>
                    <a:lstStyle/>
                    <a:p>
                      <a:r>
                        <a:rPr lang="en-NZ" sz="1600" b="1" dirty="0" smtClean="0"/>
                        <a:t>Tail #</a:t>
                      </a:r>
                      <a:endParaRPr lang="en-NZ"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600" dirty="0" smtClean="0"/>
                        <a:t># Message</a:t>
                      </a:r>
                      <a:endParaRPr lang="en-NZ" sz="1600" dirty="0"/>
                    </a:p>
                  </a:txBody>
                  <a:tcPr/>
                </a:tc>
                <a:tc>
                  <a:txBody>
                    <a:bodyPr/>
                    <a:lstStyle/>
                    <a:p>
                      <a:r>
                        <a:rPr lang="en-NZ" sz="1600" dirty="0" smtClean="0"/>
                        <a:t>95% 90sec</a:t>
                      </a:r>
                      <a:endParaRPr lang="en-NZ"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sz="1600" dirty="0" smtClean="0"/>
                        <a:t>99.9% 180sec</a:t>
                      </a:r>
                      <a:endParaRPr lang="en-NZ" sz="1600" dirty="0"/>
                    </a:p>
                  </a:txBody>
                  <a:tcPr/>
                </a:tc>
              </a:tr>
              <a:tr h="335170">
                <a:tc>
                  <a:txBody>
                    <a:bodyPr/>
                    <a:lstStyle/>
                    <a:p>
                      <a:r>
                        <a:rPr lang="en-NZ" sz="1600" dirty="0" smtClean="0"/>
                        <a:t>OQF</a:t>
                      </a:r>
                      <a:endParaRPr lang="en-NZ" sz="1600" dirty="0"/>
                    </a:p>
                  </a:txBody>
                  <a:tcPr/>
                </a:tc>
                <a:tc>
                  <a:txBody>
                    <a:bodyPr/>
                    <a:lstStyle/>
                    <a:p>
                      <a:r>
                        <a:rPr lang="en-NZ" sz="1600" dirty="0" smtClean="0"/>
                        <a:t>107</a:t>
                      </a:r>
                      <a:endParaRPr lang="en-NZ" sz="1600" dirty="0"/>
                    </a:p>
                  </a:txBody>
                  <a:tcPr/>
                </a:tc>
                <a:tc>
                  <a:txBody>
                    <a:bodyPr/>
                    <a:lstStyle/>
                    <a:p>
                      <a:r>
                        <a:rPr lang="en-NZ" sz="1600" b="1" dirty="0" smtClean="0">
                          <a:solidFill>
                            <a:srgbClr val="FF0000"/>
                          </a:solidFill>
                        </a:rPr>
                        <a:t>48.59</a:t>
                      </a:r>
                      <a:endParaRPr lang="en-NZ" sz="1600" b="1" dirty="0">
                        <a:solidFill>
                          <a:srgbClr val="FF0000"/>
                        </a:solidFill>
                      </a:endParaRPr>
                    </a:p>
                  </a:txBody>
                  <a:tcPr/>
                </a:tc>
                <a:tc>
                  <a:txBody>
                    <a:bodyPr/>
                    <a:lstStyle/>
                    <a:p>
                      <a:r>
                        <a:rPr lang="en-NZ" sz="1600" b="1" dirty="0" smtClean="0">
                          <a:solidFill>
                            <a:srgbClr val="FF0000"/>
                          </a:solidFill>
                        </a:rPr>
                        <a:t>69.15</a:t>
                      </a:r>
                      <a:endParaRPr lang="en-NZ" sz="1600" b="1" dirty="0">
                        <a:solidFill>
                          <a:srgbClr val="FF0000"/>
                        </a:solidFill>
                      </a:endParaRPr>
                    </a:p>
                  </a:txBody>
                  <a:tcPr/>
                </a:tc>
              </a:tr>
            </a:tbl>
          </a:graphicData>
        </a:graphic>
      </p:graphicFrame>
      <p:sp>
        <p:nvSpPr>
          <p:cNvPr id="5" name="TextBox 4"/>
          <p:cNvSpPr txBox="1"/>
          <p:nvPr/>
        </p:nvSpPr>
        <p:spPr>
          <a:xfrm>
            <a:off x="1302328" y="5118652"/>
            <a:ext cx="6055076" cy="646331"/>
          </a:xfrm>
          <a:prstGeom prst="rect">
            <a:avLst/>
          </a:prstGeom>
          <a:noFill/>
        </p:spPr>
        <p:txBody>
          <a:bodyPr wrap="square" rtlCol="0">
            <a:spAutoFit/>
          </a:bodyPr>
          <a:lstStyle/>
          <a:p>
            <a:r>
              <a:rPr lang="en-NZ" b="1" dirty="0"/>
              <a:t>Individual </a:t>
            </a:r>
            <a:r>
              <a:rPr lang="en-NZ" b="1" dirty="0" smtClean="0"/>
              <a:t>HFDL performance </a:t>
            </a:r>
            <a:r>
              <a:rPr lang="en-NZ" b="1" dirty="0"/>
              <a:t>for </a:t>
            </a:r>
            <a:r>
              <a:rPr lang="en-NZ" b="1" dirty="0" smtClean="0"/>
              <a:t>OQF operating no SATCOM </a:t>
            </a:r>
            <a:endParaRPr lang="en-NZ" b="1" dirty="0"/>
          </a:p>
          <a:p>
            <a:endParaRPr lang="en-NZ" b="1" dirty="0"/>
          </a:p>
        </p:txBody>
      </p:sp>
      <p:sp>
        <p:nvSpPr>
          <p:cNvPr id="6" name="5-Point Star 5"/>
          <p:cNvSpPr/>
          <p:nvPr/>
        </p:nvSpPr>
        <p:spPr>
          <a:xfrm>
            <a:off x="5660334" y="4691269"/>
            <a:ext cx="253448" cy="30811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0" name="5-Point Star 9"/>
          <p:cNvSpPr/>
          <p:nvPr/>
        </p:nvSpPr>
        <p:spPr>
          <a:xfrm>
            <a:off x="5671929" y="5764983"/>
            <a:ext cx="253448" cy="308113"/>
          </a:xfrm>
          <a:prstGeom prst="star5">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39316938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6509"/>
            <a:ext cx="9144000" cy="2947551"/>
          </a:xfrm>
          <a:prstGeom prst="rect">
            <a:avLst/>
          </a:prstGeom>
        </p:spPr>
      </p:pic>
      <p:sp>
        <p:nvSpPr>
          <p:cNvPr id="3" name="TextBox 2"/>
          <p:cNvSpPr txBox="1"/>
          <p:nvPr/>
        </p:nvSpPr>
        <p:spPr>
          <a:xfrm>
            <a:off x="256991" y="3323886"/>
            <a:ext cx="7834064" cy="2308324"/>
          </a:xfrm>
          <a:prstGeom prst="rect">
            <a:avLst/>
          </a:prstGeom>
          <a:noFill/>
        </p:spPr>
        <p:txBody>
          <a:bodyPr wrap="square" rtlCol="0">
            <a:spAutoFit/>
          </a:bodyPr>
          <a:lstStyle/>
          <a:p>
            <a:pPr marL="285750" indent="-285750">
              <a:buFont typeface="Wingdings" panose="05000000000000000000" pitchFamily="2" charset="2"/>
              <a:buChar char="Ø"/>
            </a:pPr>
            <a:r>
              <a:rPr lang="en-NZ" b="1" dirty="0" smtClean="0"/>
              <a:t>No major changes in  overall performance in 2015 </a:t>
            </a:r>
          </a:p>
          <a:p>
            <a:pPr marL="285750" indent="-285750">
              <a:buFont typeface="Wingdings" panose="05000000000000000000" pitchFamily="2" charset="2"/>
              <a:buChar char="Ø"/>
            </a:pPr>
            <a:r>
              <a:rPr lang="en-NZ" b="1" dirty="0" smtClean="0"/>
              <a:t>Gradual transition from Inmarsat I3 to I4 continues</a:t>
            </a:r>
          </a:p>
          <a:p>
            <a:pPr marL="285750" indent="-285750">
              <a:buFont typeface="Wingdings" panose="05000000000000000000" pitchFamily="2" charset="2"/>
              <a:buChar char="Ø"/>
            </a:pPr>
            <a:r>
              <a:rPr lang="en-NZ" b="1" dirty="0" smtClean="0"/>
              <a:t>Satellite performance generally good - but:</a:t>
            </a:r>
          </a:p>
          <a:p>
            <a:pPr marL="742950" lvl="1" indent="-285750">
              <a:buFont typeface="Wingdings" panose="05000000000000000000" pitchFamily="2" charset="2"/>
              <a:buChar char="Ø"/>
            </a:pPr>
            <a:r>
              <a:rPr lang="en-NZ" b="1" dirty="0" smtClean="0"/>
              <a:t>I4 APK1 – 99.12% at 180” is lower than expected. Further analysis later.</a:t>
            </a:r>
          </a:p>
          <a:p>
            <a:pPr marL="742950" lvl="1" indent="-285750">
              <a:buFont typeface="Wingdings" panose="05000000000000000000" pitchFamily="2" charset="2"/>
              <a:buChar char="Ø"/>
            </a:pPr>
            <a:r>
              <a:rPr lang="en-NZ" b="1" dirty="0" smtClean="0"/>
              <a:t>Iridium – 98.55% below 99.0% at 180” . Further analysis later</a:t>
            </a:r>
          </a:p>
          <a:p>
            <a:pPr marL="285750" indent="-285750">
              <a:buFont typeface="Wingdings" panose="05000000000000000000" pitchFamily="2" charset="2"/>
              <a:buChar char="Ø"/>
            </a:pPr>
            <a:r>
              <a:rPr lang="en-NZ" b="1" dirty="0" smtClean="0"/>
              <a:t>HFDL – 94.61% at 180” is below standard. Further analysis later.</a:t>
            </a:r>
          </a:p>
          <a:p>
            <a:pPr marL="285750" indent="-285750">
              <a:buFont typeface="Wingdings" panose="05000000000000000000" pitchFamily="2" charset="2"/>
              <a:buChar char="Ø"/>
            </a:pPr>
            <a:r>
              <a:rPr lang="en-NZ" b="1" dirty="0" smtClean="0"/>
              <a:t>In 2015  we recorded 425336 downlinks an 85% increase on 2009 when this analysis started.</a:t>
            </a:r>
            <a:endParaRPr lang="en-NZ" b="1" dirty="0"/>
          </a:p>
        </p:txBody>
      </p:sp>
    </p:spTree>
    <p:extLst>
      <p:ext uri="{BB962C8B-B14F-4D97-AF65-F5344CB8AC3E}">
        <p14:creationId xmlns:p14="http://schemas.microsoft.com/office/powerpoint/2010/main" val="14948027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30</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7078" y="566530"/>
            <a:ext cx="7752522" cy="2308324"/>
          </a:xfrm>
          <a:prstGeom prst="rect">
            <a:avLst/>
          </a:prstGeom>
          <a:noFill/>
        </p:spPr>
        <p:txBody>
          <a:bodyPr wrap="square" rtlCol="0">
            <a:spAutoFit/>
          </a:bodyPr>
          <a:lstStyle/>
          <a:p>
            <a:pPr marL="285750" indent="-285750">
              <a:buFont typeface="Wingdings" panose="05000000000000000000" pitchFamily="2" charset="2"/>
              <a:buChar char="Ø"/>
            </a:pPr>
            <a:r>
              <a:rPr lang="en-NZ" b="1" dirty="0" smtClean="0"/>
              <a:t>With implementation of PBCS and ICAO FPL “P “ codes:</a:t>
            </a:r>
          </a:p>
          <a:p>
            <a:endParaRPr lang="en-NZ" b="1" dirty="0" smtClean="0"/>
          </a:p>
          <a:p>
            <a:pPr marL="742950" lvl="1" indent="-285750">
              <a:buFont typeface="Courier New" panose="02070309020205020404" pitchFamily="49" charset="0"/>
              <a:buChar char="o"/>
            </a:pPr>
            <a:r>
              <a:rPr lang="en-NZ" b="1" dirty="0" smtClean="0"/>
              <a:t>Operating with no SATCOM  on HFDL will mean that aircraft is not meeting RSP180 or RSP400.</a:t>
            </a:r>
          </a:p>
          <a:p>
            <a:pPr marL="742950" lvl="1" indent="-285750">
              <a:buFont typeface="Courier New" panose="02070309020205020404" pitchFamily="49" charset="0"/>
              <a:buChar char="o"/>
            </a:pPr>
            <a:r>
              <a:rPr lang="en-NZ" b="1" dirty="0" smtClean="0"/>
              <a:t>ATSP automation systems will place increasing reliance on the accuracy of FPL information.</a:t>
            </a:r>
          </a:p>
          <a:p>
            <a:pPr marL="742950" lvl="1" indent="-285750">
              <a:buFont typeface="Courier New" panose="02070309020205020404" pitchFamily="49" charset="0"/>
              <a:buChar char="o"/>
            </a:pPr>
            <a:r>
              <a:rPr lang="en-NZ" b="1" dirty="0" smtClean="0"/>
              <a:t>PBCS AOC and crew training will need to capture that operating with HFDL  and no SATCOM aircraft will not meet  RCP  or RSP standards.</a:t>
            </a:r>
            <a:r>
              <a:rPr lang="en-NZ" b="1" dirty="0"/>
              <a:t>	</a:t>
            </a:r>
            <a:endParaRPr lang="en-NZ" b="1" dirty="0" smtClean="0"/>
          </a:p>
        </p:txBody>
      </p:sp>
    </p:spTree>
    <p:extLst>
      <p:ext uri="{BB962C8B-B14F-4D97-AF65-F5344CB8AC3E}">
        <p14:creationId xmlns:p14="http://schemas.microsoft.com/office/powerpoint/2010/main" val="3796395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916223" y="2849149"/>
            <a:ext cx="5438734" cy="936625"/>
          </a:xfrm>
        </p:spPr>
        <p:txBody>
          <a:bodyPr>
            <a:normAutofit/>
          </a:bodyPr>
          <a:lstStyle/>
          <a:p>
            <a:r>
              <a:rPr lang="en-US" sz="4400" dirty="0" smtClean="0"/>
              <a:t>  B787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31</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8148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32</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937" y="10984"/>
            <a:ext cx="8929811" cy="6071764"/>
          </a:xfrm>
          <a:prstGeom prst="rect">
            <a:avLst/>
          </a:prstGeom>
        </p:spPr>
      </p:pic>
    </p:spTree>
    <p:extLst>
      <p:ext uri="{BB962C8B-B14F-4D97-AF65-F5344CB8AC3E}">
        <p14:creationId xmlns:p14="http://schemas.microsoft.com/office/powerpoint/2010/main" val="37428387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33</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3914"/>
            <a:ext cx="9144000" cy="474906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30117" y="4681330"/>
            <a:ext cx="4706345" cy="2057603"/>
          </a:xfrm>
          <a:prstGeom prst="rect">
            <a:avLst/>
          </a:prstGeom>
        </p:spPr>
      </p:pic>
    </p:spTree>
    <p:extLst>
      <p:ext uri="{BB962C8B-B14F-4D97-AF65-F5344CB8AC3E}">
        <p14:creationId xmlns:p14="http://schemas.microsoft.com/office/powerpoint/2010/main" val="42087572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77078" y="566530"/>
            <a:ext cx="7752522" cy="5201424"/>
          </a:xfrm>
          <a:prstGeom prst="rect">
            <a:avLst/>
          </a:prstGeom>
          <a:noFill/>
        </p:spPr>
        <p:txBody>
          <a:bodyPr wrap="square" rtlCol="0">
            <a:spAutoFit/>
          </a:bodyPr>
          <a:lstStyle/>
          <a:p>
            <a:pPr marL="285750" indent="-285750">
              <a:buFont typeface="Wingdings" panose="05000000000000000000" pitchFamily="2" charset="2"/>
              <a:buChar char="Ø"/>
            </a:pPr>
            <a:r>
              <a:rPr lang="en-NZ" b="1" dirty="0" smtClean="0"/>
              <a:t>Reviewing I4 performance  shows a significant deterioration in overall performance for Air New Zealand B789 :</a:t>
            </a:r>
          </a:p>
          <a:p>
            <a:endParaRPr lang="en-NZ" sz="800" b="1" dirty="0" smtClean="0"/>
          </a:p>
          <a:p>
            <a:pPr marL="742950" lvl="1" indent="-285750">
              <a:buFont typeface="Courier New" panose="02070309020205020404" pitchFamily="49" charset="0"/>
              <a:buChar char="o"/>
            </a:pPr>
            <a:r>
              <a:rPr lang="en-NZ" b="1" dirty="0" smtClean="0"/>
              <a:t>Investigation shows performance deterioration is caused by two tails ZQ-NZF and ZQ-NZD.</a:t>
            </a:r>
          </a:p>
          <a:p>
            <a:pPr marL="742950" lvl="1" indent="-285750">
              <a:buFont typeface="Courier New" panose="02070309020205020404" pitchFamily="49" charset="0"/>
              <a:buChar char="o"/>
            </a:pPr>
            <a:r>
              <a:rPr lang="en-NZ" b="1" dirty="0" smtClean="0"/>
              <a:t>These were the last two aircraft delivered to ANZ and commenced operations in late 2015.</a:t>
            </a:r>
          </a:p>
          <a:p>
            <a:pPr marL="742950" lvl="1" indent="-285750">
              <a:buFont typeface="Courier New" panose="02070309020205020404" pitchFamily="49" charset="0"/>
              <a:buChar char="o"/>
            </a:pPr>
            <a:r>
              <a:rPr lang="en-NZ" b="1" dirty="0" smtClean="0"/>
              <a:t>Analysis shows both aircraft operating on the Inmarsat I4 while the rest of the fleet were operating on MTSAT as per aircraft software setup.</a:t>
            </a:r>
            <a:r>
              <a:rPr lang="en-NZ" b="1" dirty="0"/>
              <a:t>	</a:t>
            </a:r>
            <a:endParaRPr lang="en-NZ" b="1" dirty="0" smtClean="0"/>
          </a:p>
          <a:p>
            <a:pPr marL="742950" lvl="1" indent="-285750">
              <a:buFont typeface="Courier New" panose="02070309020205020404" pitchFamily="49" charset="0"/>
              <a:buChar char="o"/>
            </a:pPr>
            <a:r>
              <a:rPr lang="en-NZ" b="1" dirty="0" smtClean="0"/>
              <a:t>ANZ advised that all the fleet had identical software loads.</a:t>
            </a:r>
          </a:p>
          <a:p>
            <a:pPr marL="742950" lvl="1" indent="-285750">
              <a:buFont typeface="Courier New" panose="02070309020205020404" pitchFamily="49" charset="0"/>
              <a:buChar char="o"/>
            </a:pPr>
            <a:r>
              <a:rPr lang="en-NZ" b="1" dirty="0" smtClean="0"/>
              <a:t>After checking with SITA , ANZ advised us that the aircraft had not been setup for operations on MTSAT  although they had received positive confirmation of this when the aircraft entered service.</a:t>
            </a:r>
          </a:p>
          <a:p>
            <a:pPr marL="742950" lvl="1" indent="-285750">
              <a:buFont typeface="Courier New" panose="02070309020205020404" pitchFamily="49" charset="0"/>
              <a:buChar char="o"/>
            </a:pPr>
            <a:r>
              <a:rPr lang="en-NZ" b="1" dirty="0" smtClean="0"/>
              <a:t>This oversight has now been corrected and we expect performance on these two tails to return to normal.</a:t>
            </a:r>
          </a:p>
          <a:p>
            <a:pPr marL="742950" lvl="1" indent="-285750">
              <a:buFont typeface="Courier New" panose="02070309020205020404" pitchFamily="49" charset="0"/>
              <a:buChar char="o"/>
            </a:pPr>
            <a:r>
              <a:rPr lang="en-NZ" b="1" dirty="0" smtClean="0"/>
              <a:t>Performance impact is shown on following slide.</a:t>
            </a:r>
          </a:p>
          <a:p>
            <a:pPr marL="742950" lvl="1" indent="-285750">
              <a:buFont typeface="Courier New" panose="02070309020205020404" pitchFamily="49" charset="0"/>
              <a:buChar char="o"/>
            </a:pPr>
            <a:r>
              <a:rPr lang="en-NZ" b="1" dirty="0" smtClean="0"/>
              <a:t>We now have a new example of why monitoring is needed.</a:t>
            </a:r>
          </a:p>
          <a:p>
            <a:pPr marL="742950" lvl="1" indent="-285750">
              <a:buFont typeface="Courier New" panose="02070309020205020404" pitchFamily="49" charset="0"/>
              <a:buChar char="o"/>
            </a:pPr>
            <a:endParaRPr lang="en-NZ" b="1" dirty="0"/>
          </a:p>
          <a:p>
            <a:pPr lvl="1"/>
            <a:r>
              <a:rPr lang="en-NZ" b="1" i="1" u="sng" dirty="0" smtClean="0"/>
              <a:t>Note for Suzie</a:t>
            </a:r>
            <a:r>
              <a:rPr lang="en-NZ" b="1" i="1" dirty="0" smtClean="0"/>
              <a:t>: The PR is on the website for action when you return :&gt;)</a:t>
            </a:r>
          </a:p>
        </p:txBody>
      </p:sp>
    </p:spTree>
    <p:extLst>
      <p:ext uri="{BB962C8B-B14F-4D97-AF65-F5344CB8AC3E}">
        <p14:creationId xmlns:p14="http://schemas.microsoft.com/office/powerpoint/2010/main" val="41989246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536" y="2849149"/>
            <a:ext cx="8052725" cy="936625"/>
          </a:xfrm>
        </p:spPr>
        <p:txBody>
          <a:bodyPr>
            <a:normAutofit fontScale="90000"/>
          </a:bodyPr>
          <a:lstStyle/>
          <a:p>
            <a:pPr algn="ctr"/>
            <a:r>
              <a:rPr lang="en-US" sz="4400" dirty="0" smtClean="0"/>
              <a:t>  B77W on Inmarsat I4 Performance</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98970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36</a:t>
            </a:fld>
            <a:endParaRPr lang="en-NZ" sz="1000" dirty="0">
              <a:solidFill>
                <a:schemeClr val="bg1"/>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2323" y="0"/>
            <a:ext cx="7096160" cy="6090871"/>
          </a:xfrm>
          <a:prstGeom prst="rect">
            <a:avLst/>
          </a:prstGeom>
        </p:spPr>
      </p:pic>
      <p:pic>
        <p:nvPicPr>
          <p:cNvPr id="7"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0339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37</a:t>
            </a:fld>
            <a:endParaRPr lang="en-NZ" sz="1000" dirty="0">
              <a:solidFill>
                <a:schemeClr val="bg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0" y="0"/>
            <a:ext cx="7265321" cy="6197600"/>
          </a:xfrm>
          <a:prstGeom prst="rect">
            <a:avLst/>
          </a:prstGeom>
        </p:spPr>
      </p:pic>
      <p:sp>
        <p:nvSpPr>
          <p:cNvPr id="2" name="TextBox 1"/>
          <p:cNvSpPr txBox="1"/>
          <p:nvPr/>
        </p:nvSpPr>
        <p:spPr>
          <a:xfrm>
            <a:off x="7267281" y="165100"/>
            <a:ext cx="1876719" cy="5478423"/>
          </a:xfrm>
          <a:prstGeom prst="rect">
            <a:avLst/>
          </a:prstGeom>
          <a:noFill/>
        </p:spPr>
        <p:txBody>
          <a:bodyPr wrap="square" rtlCol="0">
            <a:spAutoFit/>
          </a:bodyPr>
          <a:lstStyle/>
          <a:p>
            <a:r>
              <a:rPr lang="en-NZ" sz="1400" b="1" i="1" dirty="0" smtClean="0"/>
              <a:t>Notes:</a:t>
            </a:r>
          </a:p>
          <a:p>
            <a:endParaRPr lang="en-NZ" sz="1400" b="1" i="1" dirty="0"/>
          </a:p>
          <a:p>
            <a:r>
              <a:rPr lang="en-NZ" sz="1400" b="1" i="1" dirty="0" smtClean="0"/>
              <a:t>In January KZAK and NZZO both show ANZ B77W performance below 99% 180”.</a:t>
            </a:r>
          </a:p>
          <a:p>
            <a:endParaRPr lang="en-NZ" sz="1400" b="1" i="1" dirty="0"/>
          </a:p>
          <a:p>
            <a:r>
              <a:rPr lang="en-NZ" sz="1400" b="1" i="1" dirty="0" smtClean="0"/>
              <a:t>UAE  B77W  performance in NZZO operating on Tasman Sea routes meets the spec 99.9% 180”</a:t>
            </a:r>
          </a:p>
          <a:p>
            <a:endParaRPr lang="en-NZ" sz="1400" b="1" i="1" dirty="0"/>
          </a:p>
          <a:p>
            <a:r>
              <a:rPr lang="en-NZ" sz="1400" b="1" i="1" dirty="0" smtClean="0"/>
              <a:t>CSN B77W  operating  on Northern Tasman Sea routes in NZZO nearly meets spec and is well above 99% 180”</a:t>
            </a:r>
          </a:p>
          <a:p>
            <a:endParaRPr lang="en-NZ" sz="1400" b="1" i="1" dirty="0"/>
          </a:p>
          <a:p>
            <a:r>
              <a:rPr lang="en-NZ" sz="1400" b="1" i="1" dirty="0" smtClean="0"/>
              <a:t>CSN B77W operating in KZAK  slightly down on performance seen in NZZO.</a:t>
            </a:r>
          </a:p>
          <a:p>
            <a:endParaRPr lang="en-NZ" sz="1400" b="1" i="1" dirty="0"/>
          </a:p>
          <a:p>
            <a:endParaRPr lang="en-NZ" sz="1400" b="1" i="1"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78794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38</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636327" cy="4973782"/>
          </a:xfrm>
          <a:prstGeom prst="rect">
            <a:avLst/>
          </a:prstGeom>
        </p:spPr>
      </p:pic>
      <p:sp>
        <p:nvSpPr>
          <p:cNvPr id="5" name="TextBox 4"/>
          <p:cNvSpPr txBox="1"/>
          <p:nvPr/>
        </p:nvSpPr>
        <p:spPr>
          <a:xfrm>
            <a:off x="11654" y="4761499"/>
            <a:ext cx="8409709" cy="1477328"/>
          </a:xfrm>
          <a:prstGeom prst="rect">
            <a:avLst/>
          </a:prstGeom>
          <a:noFill/>
        </p:spPr>
        <p:txBody>
          <a:bodyPr wrap="square" rtlCol="0">
            <a:spAutoFit/>
          </a:bodyPr>
          <a:lstStyle/>
          <a:p>
            <a:pPr marL="285750" indent="-285750">
              <a:buFont typeface="Arial" panose="020B0604020202020204" pitchFamily="34" charset="0"/>
              <a:buChar char="•"/>
            </a:pPr>
            <a:r>
              <a:rPr lang="en-NZ" dirty="0" smtClean="0"/>
              <a:t>This graph illustrates the difference between three fleets (CSN B77W on SITA APK1, UAE A388 and B77W on Rockwell Collins/ARINC XXA ) which meet the RSP180 requirement and the two ANZ fleets operating SITA APK1.</a:t>
            </a:r>
          </a:p>
          <a:p>
            <a:pPr marL="285750" indent="-285750">
              <a:buFont typeface="Arial" panose="020B0604020202020204" pitchFamily="34" charset="0"/>
              <a:buChar char="•"/>
            </a:pPr>
            <a:r>
              <a:rPr lang="en-NZ" dirty="0" smtClean="0"/>
              <a:t>The CSN and UAE fleets operate on Tasman Sea routes while the ANZ fleets operate mainly on Pacific routes </a:t>
            </a:r>
            <a:endParaRPr lang="en-NZ" dirty="0"/>
          </a:p>
        </p:txBody>
      </p:sp>
      <p:graphicFrame>
        <p:nvGraphicFramePr>
          <p:cNvPr id="6" name="Table 5"/>
          <p:cNvGraphicFramePr>
            <a:graphicFrameLocks noGrp="1"/>
          </p:cNvGraphicFramePr>
          <p:nvPr>
            <p:extLst>
              <p:ext uri="{D42A27DB-BD31-4B8C-83A1-F6EECF244321}">
                <p14:modId xmlns:p14="http://schemas.microsoft.com/office/powerpoint/2010/main" val="2848296870"/>
              </p:ext>
            </p:extLst>
          </p:nvPr>
        </p:nvGraphicFramePr>
        <p:xfrm>
          <a:off x="5921303" y="1690255"/>
          <a:ext cx="2638610" cy="2100450"/>
        </p:xfrm>
        <a:graphic>
          <a:graphicData uri="http://schemas.openxmlformats.org/drawingml/2006/table">
            <a:tbl>
              <a:tblPr firstRow="1" bandRow="1">
                <a:tableStyleId>{5C22544A-7EE6-4342-B048-85BDC9FD1C3A}</a:tableStyleId>
              </a:tblPr>
              <a:tblGrid>
                <a:gridCol w="755978"/>
                <a:gridCol w="637919"/>
                <a:gridCol w="595745"/>
                <a:gridCol w="648968"/>
              </a:tblGrid>
              <a:tr h="316458">
                <a:tc>
                  <a:txBody>
                    <a:bodyPr/>
                    <a:lstStyle/>
                    <a:p>
                      <a:r>
                        <a:rPr lang="en-NZ" sz="1400" b="1" dirty="0" smtClean="0"/>
                        <a:t>Airline</a:t>
                      </a:r>
                      <a:endParaRPr lang="en-NZ" sz="1400" b="1" dirty="0"/>
                    </a:p>
                  </a:txBody>
                  <a:tcPr/>
                </a:tc>
                <a:tc>
                  <a:txBody>
                    <a:bodyPr/>
                    <a:lstStyle/>
                    <a:p>
                      <a:r>
                        <a:rPr lang="en-NZ" sz="1400" b="1" dirty="0" smtClean="0"/>
                        <a:t>Type</a:t>
                      </a:r>
                      <a:endParaRPr lang="en-NZ" sz="1400" b="1" dirty="0"/>
                    </a:p>
                  </a:txBody>
                  <a:tcPr/>
                </a:tc>
                <a:tc>
                  <a:txBody>
                    <a:bodyPr/>
                    <a:lstStyle/>
                    <a:p>
                      <a:r>
                        <a:rPr lang="en-NZ" sz="1400" b="1" dirty="0" smtClean="0"/>
                        <a:t>RGS</a:t>
                      </a:r>
                      <a:endParaRPr lang="en-NZ" sz="1400" b="1" dirty="0"/>
                    </a:p>
                  </a:txBody>
                  <a:tcPr/>
                </a:tc>
                <a:tc>
                  <a:txBody>
                    <a:bodyPr/>
                    <a:lstStyle/>
                    <a:p>
                      <a:r>
                        <a:rPr lang="en-NZ" sz="1400" b="1" dirty="0" smtClean="0"/>
                        <a:t>RSP</a:t>
                      </a:r>
                    </a:p>
                    <a:p>
                      <a:r>
                        <a:rPr lang="en-NZ" sz="1400" b="1" dirty="0" smtClean="0"/>
                        <a:t>180</a:t>
                      </a:r>
                      <a:endParaRPr lang="en-NZ" sz="1400" b="1" dirty="0"/>
                    </a:p>
                  </a:txBody>
                  <a:tcPr/>
                </a:tc>
              </a:tr>
              <a:tr h="316458">
                <a:tc>
                  <a:txBody>
                    <a:bodyPr/>
                    <a:lstStyle/>
                    <a:p>
                      <a:r>
                        <a:rPr lang="en-NZ" sz="1400" b="1" dirty="0" smtClean="0"/>
                        <a:t>CSN</a:t>
                      </a:r>
                      <a:endParaRPr lang="en-NZ" sz="1400" b="1" dirty="0"/>
                    </a:p>
                  </a:txBody>
                  <a:tcPr>
                    <a:solidFill>
                      <a:srgbClr val="00B050"/>
                    </a:solidFill>
                  </a:tcPr>
                </a:tc>
                <a:tc>
                  <a:txBody>
                    <a:bodyPr/>
                    <a:lstStyle/>
                    <a:p>
                      <a:r>
                        <a:rPr lang="en-NZ" sz="1400" b="1" dirty="0" smtClean="0"/>
                        <a:t>B77W</a:t>
                      </a:r>
                      <a:endParaRPr lang="en-NZ" sz="1400" b="1" dirty="0"/>
                    </a:p>
                  </a:txBody>
                  <a:tcPr>
                    <a:solidFill>
                      <a:srgbClr val="00B050"/>
                    </a:solidFill>
                  </a:tcPr>
                </a:tc>
                <a:tc>
                  <a:txBody>
                    <a:bodyPr/>
                    <a:lstStyle/>
                    <a:p>
                      <a:r>
                        <a:rPr lang="en-NZ" sz="1400" b="1" dirty="0" smtClean="0"/>
                        <a:t>APK1</a:t>
                      </a:r>
                      <a:endParaRPr lang="en-NZ" sz="1400" b="1" dirty="0"/>
                    </a:p>
                  </a:txBody>
                  <a:tcPr>
                    <a:solidFill>
                      <a:srgbClr val="00B050"/>
                    </a:solidFill>
                  </a:tcPr>
                </a:tc>
                <a:tc>
                  <a:txBody>
                    <a:bodyPr/>
                    <a:lstStyle/>
                    <a:p>
                      <a:r>
                        <a:rPr lang="en-NZ" sz="1400" b="1" dirty="0" smtClean="0"/>
                        <a:t>99.9</a:t>
                      </a:r>
                      <a:endParaRPr lang="en-NZ" sz="1400" b="1" dirty="0"/>
                    </a:p>
                  </a:txBody>
                  <a:tcPr>
                    <a:solidFill>
                      <a:srgbClr val="00B050"/>
                    </a:solidFill>
                  </a:tcPr>
                </a:tc>
              </a:tr>
              <a:tr h="316458">
                <a:tc>
                  <a:txBody>
                    <a:bodyPr/>
                    <a:lstStyle/>
                    <a:p>
                      <a:r>
                        <a:rPr lang="en-NZ" sz="1400" b="1" dirty="0" smtClean="0"/>
                        <a:t>UAE</a:t>
                      </a:r>
                      <a:endParaRPr lang="en-NZ" sz="1400" b="1" dirty="0"/>
                    </a:p>
                  </a:txBody>
                  <a:tcPr>
                    <a:solidFill>
                      <a:srgbClr val="00B050"/>
                    </a:solidFill>
                  </a:tcPr>
                </a:tc>
                <a:tc>
                  <a:txBody>
                    <a:bodyPr/>
                    <a:lstStyle/>
                    <a:p>
                      <a:r>
                        <a:rPr lang="en-NZ" sz="1400" b="1" dirty="0" smtClean="0"/>
                        <a:t>B77W</a:t>
                      </a:r>
                      <a:endParaRPr lang="en-NZ" sz="1400" b="1" dirty="0"/>
                    </a:p>
                  </a:txBody>
                  <a:tcPr>
                    <a:solidFill>
                      <a:srgbClr val="00B050"/>
                    </a:solidFill>
                  </a:tcPr>
                </a:tc>
                <a:tc>
                  <a:txBody>
                    <a:bodyPr/>
                    <a:lstStyle/>
                    <a:p>
                      <a:r>
                        <a:rPr lang="en-NZ" sz="1400" b="1" dirty="0" smtClean="0"/>
                        <a:t>XXA</a:t>
                      </a:r>
                      <a:endParaRPr lang="en-NZ" sz="1400" b="1" dirty="0"/>
                    </a:p>
                  </a:txBody>
                  <a:tcPr>
                    <a:solidFill>
                      <a:srgbClr val="00B050"/>
                    </a:solidFill>
                  </a:tcPr>
                </a:tc>
                <a:tc>
                  <a:txBody>
                    <a:bodyPr/>
                    <a:lstStyle/>
                    <a:p>
                      <a:r>
                        <a:rPr lang="en-NZ" sz="1400" b="1" dirty="0" smtClean="0"/>
                        <a:t>99.8</a:t>
                      </a:r>
                      <a:endParaRPr lang="en-NZ" sz="1400" b="1" dirty="0"/>
                    </a:p>
                  </a:txBody>
                  <a:tcPr>
                    <a:solidFill>
                      <a:srgbClr val="00B050"/>
                    </a:solidFill>
                  </a:tcPr>
                </a:tc>
              </a:tr>
              <a:tr h="316458">
                <a:tc>
                  <a:txBody>
                    <a:bodyPr/>
                    <a:lstStyle/>
                    <a:p>
                      <a:r>
                        <a:rPr lang="en-NZ" sz="1400" b="1" dirty="0" smtClean="0"/>
                        <a:t>UAE</a:t>
                      </a:r>
                      <a:endParaRPr lang="en-NZ" sz="1400" b="1" dirty="0"/>
                    </a:p>
                  </a:txBody>
                  <a:tcPr>
                    <a:solidFill>
                      <a:srgbClr val="00B050"/>
                    </a:solidFill>
                  </a:tcPr>
                </a:tc>
                <a:tc>
                  <a:txBody>
                    <a:bodyPr/>
                    <a:lstStyle/>
                    <a:p>
                      <a:r>
                        <a:rPr lang="en-NZ" sz="1400" b="1" dirty="0" smtClean="0"/>
                        <a:t>A388</a:t>
                      </a:r>
                      <a:endParaRPr lang="en-NZ" sz="1400" b="1" dirty="0"/>
                    </a:p>
                  </a:txBody>
                  <a:tcPr>
                    <a:solidFill>
                      <a:srgbClr val="00B050"/>
                    </a:solidFill>
                  </a:tcPr>
                </a:tc>
                <a:tc>
                  <a:txBody>
                    <a:bodyPr/>
                    <a:lstStyle/>
                    <a:p>
                      <a:r>
                        <a:rPr lang="en-NZ" sz="1400" b="1" dirty="0" smtClean="0"/>
                        <a:t>XXA</a:t>
                      </a:r>
                      <a:endParaRPr lang="en-NZ" sz="1400" b="1" dirty="0"/>
                    </a:p>
                  </a:txBody>
                  <a:tcPr>
                    <a:solidFill>
                      <a:srgbClr val="00B050"/>
                    </a:solidFill>
                  </a:tcPr>
                </a:tc>
                <a:tc>
                  <a:txBody>
                    <a:bodyPr/>
                    <a:lstStyle/>
                    <a:p>
                      <a:r>
                        <a:rPr lang="en-NZ" sz="1400" b="1" dirty="0" smtClean="0"/>
                        <a:t>99.9</a:t>
                      </a:r>
                      <a:endParaRPr lang="en-NZ" sz="1400" b="1" dirty="0"/>
                    </a:p>
                  </a:txBody>
                  <a:tcPr>
                    <a:solidFill>
                      <a:srgbClr val="00B050"/>
                    </a:solidFill>
                  </a:tcPr>
                </a:tc>
              </a:tr>
              <a:tr h="316458">
                <a:tc>
                  <a:txBody>
                    <a:bodyPr/>
                    <a:lstStyle/>
                    <a:p>
                      <a:r>
                        <a:rPr lang="en-NZ" sz="1400" b="1" dirty="0" smtClean="0"/>
                        <a:t>ANZ</a:t>
                      </a:r>
                      <a:endParaRPr lang="en-NZ" sz="1400" b="1" dirty="0"/>
                    </a:p>
                  </a:txBody>
                  <a:tcPr>
                    <a:solidFill>
                      <a:srgbClr val="FFC000"/>
                    </a:solidFill>
                  </a:tcPr>
                </a:tc>
                <a:tc>
                  <a:txBody>
                    <a:bodyPr/>
                    <a:lstStyle/>
                    <a:p>
                      <a:r>
                        <a:rPr lang="en-NZ" sz="1400" b="1" dirty="0" smtClean="0"/>
                        <a:t>B77W</a:t>
                      </a:r>
                      <a:endParaRPr lang="en-NZ" sz="1400" b="1" dirty="0"/>
                    </a:p>
                  </a:txBody>
                  <a:tcPr>
                    <a:solidFill>
                      <a:srgbClr val="FFC000"/>
                    </a:solidFill>
                  </a:tcPr>
                </a:tc>
                <a:tc>
                  <a:txBody>
                    <a:bodyPr/>
                    <a:lstStyle/>
                    <a:p>
                      <a:r>
                        <a:rPr lang="en-NZ" sz="1400" b="1" dirty="0" smtClean="0"/>
                        <a:t>APK1</a:t>
                      </a:r>
                      <a:endParaRPr lang="en-NZ" sz="1400" b="1" dirty="0"/>
                    </a:p>
                  </a:txBody>
                  <a:tcPr>
                    <a:solidFill>
                      <a:srgbClr val="FFC000"/>
                    </a:solidFill>
                  </a:tcPr>
                </a:tc>
                <a:tc>
                  <a:txBody>
                    <a:bodyPr/>
                    <a:lstStyle/>
                    <a:p>
                      <a:r>
                        <a:rPr lang="en-NZ" sz="1400" b="1" dirty="0" smtClean="0"/>
                        <a:t>99.0</a:t>
                      </a:r>
                      <a:endParaRPr lang="en-NZ" sz="1400" b="1" dirty="0"/>
                    </a:p>
                  </a:txBody>
                  <a:tcPr>
                    <a:solidFill>
                      <a:srgbClr val="FFC000"/>
                    </a:solidFill>
                  </a:tcPr>
                </a:tc>
              </a:tr>
              <a:tr h="316458">
                <a:tc>
                  <a:txBody>
                    <a:bodyPr/>
                    <a:lstStyle/>
                    <a:p>
                      <a:r>
                        <a:rPr lang="en-NZ" sz="1400" b="1" dirty="0" smtClean="0"/>
                        <a:t>ANZ</a:t>
                      </a:r>
                      <a:endParaRPr lang="en-NZ" sz="1400" b="1" dirty="0"/>
                    </a:p>
                  </a:txBody>
                  <a:tcPr>
                    <a:solidFill>
                      <a:srgbClr val="FFFF00"/>
                    </a:solidFill>
                  </a:tcPr>
                </a:tc>
                <a:tc>
                  <a:txBody>
                    <a:bodyPr/>
                    <a:lstStyle/>
                    <a:p>
                      <a:r>
                        <a:rPr lang="en-NZ" sz="1400" b="1" dirty="0" smtClean="0"/>
                        <a:t>B789</a:t>
                      </a:r>
                      <a:endParaRPr lang="en-NZ" sz="1400" b="1" dirty="0"/>
                    </a:p>
                  </a:txBody>
                  <a:tcPr>
                    <a:solidFill>
                      <a:srgbClr val="FFFF00"/>
                    </a:solidFill>
                  </a:tcPr>
                </a:tc>
                <a:tc>
                  <a:txBody>
                    <a:bodyPr/>
                    <a:lstStyle/>
                    <a:p>
                      <a:r>
                        <a:rPr lang="en-NZ" sz="1400" b="1" dirty="0" smtClean="0"/>
                        <a:t>APK1</a:t>
                      </a:r>
                      <a:endParaRPr lang="en-NZ" sz="1400" b="1" dirty="0"/>
                    </a:p>
                  </a:txBody>
                  <a:tcPr>
                    <a:solidFill>
                      <a:srgbClr val="FFFF00"/>
                    </a:solidFill>
                  </a:tcPr>
                </a:tc>
                <a:tc>
                  <a:txBody>
                    <a:bodyPr/>
                    <a:lstStyle/>
                    <a:p>
                      <a:r>
                        <a:rPr lang="en-NZ" sz="1400" b="1" dirty="0" smtClean="0"/>
                        <a:t>97.5</a:t>
                      </a:r>
                      <a:endParaRPr lang="en-NZ" sz="1400" b="1" dirty="0"/>
                    </a:p>
                  </a:txBody>
                  <a:tcPr>
                    <a:solidFill>
                      <a:srgbClr val="FFFF00"/>
                    </a:solidFill>
                  </a:tcPr>
                </a:tc>
              </a:tr>
            </a:tbl>
          </a:graphicData>
        </a:graphic>
      </p:graphicFrame>
      <p:pic>
        <p:nvPicPr>
          <p:cNvPr id="7"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8172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39</a:t>
            </a:fld>
            <a:endParaRPr lang="en-NZ" sz="1000" dirty="0">
              <a:solidFill>
                <a:schemeClr val="bg1"/>
              </a:solidFill>
            </a:endParaRPr>
          </a:p>
        </p:txBody>
      </p:sp>
      <p:pic>
        <p:nvPicPr>
          <p:cNvPr id="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1" y="3006"/>
            <a:ext cx="7258002" cy="6165661"/>
          </a:xfrm>
          <a:prstGeom prst="rect">
            <a:avLst/>
          </a:prstGeom>
        </p:spPr>
      </p:pic>
    </p:spTree>
    <p:extLst>
      <p:ext uri="{BB962C8B-B14F-4D97-AF65-F5344CB8AC3E}">
        <p14:creationId xmlns:p14="http://schemas.microsoft.com/office/powerpoint/2010/main" val="17992961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279" y="17121"/>
            <a:ext cx="6894226" cy="6015931"/>
          </a:xfrm>
          <a:prstGeom prst="rect">
            <a:avLst/>
          </a:prstGeom>
        </p:spPr>
      </p:pic>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8400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40</a:t>
            </a:fld>
            <a:endParaRPr lang="en-NZ" sz="1000" dirty="0">
              <a:solidFill>
                <a:schemeClr val="bg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58313"/>
            <a:ext cx="9144000" cy="4541374"/>
          </a:xfrm>
          <a:prstGeom prst="rect">
            <a:avLst/>
          </a:prstGeom>
        </p:spPr>
      </p:pic>
      <p:pic>
        <p:nvPicPr>
          <p:cNvPr id="7"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96139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41</a:t>
            </a:fld>
            <a:endParaRPr lang="en-NZ" sz="10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81"/>
            <a:ext cx="9144000" cy="4741837"/>
          </a:xfrm>
          <a:prstGeom prst="rect">
            <a:avLst/>
          </a:prstGeom>
        </p:spPr>
      </p:pic>
      <p:sp>
        <p:nvSpPr>
          <p:cNvPr id="2" name="TextBox 1"/>
          <p:cNvSpPr txBox="1"/>
          <p:nvPr/>
        </p:nvSpPr>
        <p:spPr>
          <a:xfrm>
            <a:off x="139700" y="4940300"/>
            <a:ext cx="8915400" cy="738664"/>
          </a:xfrm>
          <a:prstGeom prst="rect">
            <a:avLst/>
          </a:prstGeom>
          <a:noFill/>
        </p:spPr>
        <p:txBody>
          <a:bodyPr wrap="square" rtlCol="0">
            <a:spAutoFit/>
          </a:bodyPr>
          <a:lstStyle/>
          <a:p>
            <a:r>
              <a:rPr lang="en-NZ" sz="1400" b="1" i="1" dirty="0" smtClean="0"/>
              <a:t>Notes:  Analysis for January 2016. Smaller data-set shows wide r variability.</a:t>
            </a:r>
          </a:p>
          <a:p>
            <a:r>
              <a:rPr lang="en-NZ" sz="1400" b="1" i="1" dirty="0" smtClean="0"/>
              <a:t>Note: Fleet average  is below 99% 180 seconds. Best performing tail (ZKOKP) nearly meets the specification while the lowest performing tail (ZKOKM) just meets 98% 180 seconds .</a:t>
            </a:r>
            <a:endParaRPr lang="en-NZ" sz="1400" b="1" i="1"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76309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42</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829584" cy="6200824"/>
          </a:xfrm>
          <a:prstGeom prst="rect">
            <a:avLst/>
          </a:prstGeom>
        </p:spPr>
      </p:pic>
      <p:sp>
        <p:nvSpPr>
          <p:cNvPr id="3" name="TextBox 2"/>
          <p:cNvSpPr txBox="1"/>
          <p:nvPr/>
        </p:nvSpPr>
        <p:spPr>
          <a:xfrm>
            <a:off x="4829584" y="228600"/>
            <a:ext cx="4314416" cy="3323987"/>
          </a:xfrm>
          <a:prstGeom prst="rect">
            <a:avLst/>
          </a:prstGeom>
          <a:noFill/>
        </p:spPr>
        <p:txBody>
          <a:bodyPr wrap="square" rtlCol="0">
            <a:spAutoFit/>
          </a:bodyPr>
          <a:lstStyle/>
          <a:p>
            <a:r>
              <a:rPr lang="en-NZ" sz="1400" b="1" i="1" dirty="0" smtClean="0"/>
              <a:t>This shows the  six  pacific flights  flown by ZKOKM that experienced  ADS-C latency delays in January. These are all UPR routes  between NZAA and NAM. </a:t>
            </a:r>
          </a:p>
          <a:p>
            <a:endParaRPr lang="en-NZ" sz="1400" b="1" i="1" dirty="0"/>
          </a:p>
          <a:p>
            <a:r>
              <a:rPr lang="en-NZ" sz="1400" b="1" i="1" dirty="0" smtClean="0"/>
              <a:t>Delays 90-180 seconds in orange.</a:t>
            </a:r>
          </a:p>
          <a:p>
            <a:r>
              <a:rPr lang="en-NZ" sz="1400" b="1" i="1" dirty="0" smtClean="0"/>
              <a:t>Delays  180+ seconds in red.</a:t>
            </a:r>
          </a:p>
          <a:p>
            <a:endParaRPr lang="en-NZ" sz="1400" b="1" i="1" dirty="0"/>
          </a:p>
          <a:p>
            <a:r>
              <a:rPr lang="en-NZ" sz="1400" b="1" i="1" dirty="0" smtClean="0"/>
              <a:t>The  blue circles are 180NM  around  VGS</a:t>
            </a:r>
          </a:p>
          <a:p>
            <a:r>
              <a:rPr lang="en-NZ" sz="1400" b="1" i="1" dirty="0" smtClean="0"/>
              <a:t>The black lines depict approximate I4 spot beams and  the transition areas between the spot beams</a:t>
            </a:r>
          </a:p>
          <a:p>
            <a:endParaRPr lang="en-NZ" sz="1400" b="1" i="1" dirty="0"/>
          </a:p>
          <a:p>
            <a:r>
              <a:rPr lang="en-NZ" sz="1400" b="1" i="1" dirty="0" smtClean="0"/>
              <a:t>On the 19</a:t>
            </a:r>
            <a:r>
              <a:rPr lang="en-NZ" sz="1400" b="1" i="1" baseline="30000" dirty="0" smtClean="0"/>
              <a:t>th</a:t>
            </a:r>
            <a:r>
              <a:rPr lang="en-NZ" sz="1400" b="1" i="1" dirty="0" smtClean="0"/>
              <a:t> January  southbound from NAM  we  see 9 delays  exceeding 180” and 4 delays between 90-180”</a:t>
            </a:r>
          </a:p>
          <a:p>
            <a:endParaRPr lang="en-NZ" sz="1400" b="1" i="1" dirty="0"/>
          </a:p>
          <a:p>
            <a:endParaRPr lang="en-NZ" sz="1400" b="1" i="1"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56704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43</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285555" cy="6175375"/>
          </a:xfrm>
          <a:prstGeom prst="rect">
            <a:avLst/>
          </a:prstGeom>
        </p:spPr>
      </p:pic>
      <p:sp>
        <p:nvSpPr>
          <p:cNvPr id="3" name="TextBox 2"/>
          <p:cNvSpPr txBox="1"/>
          <p:nvPr/>
        </p:nvSpPr>
        <p:spPr>
          <a:xfrm>
            <a:off x="7378700" y="393700"/>
            <a:ext cx="1638300" cy="1815882"/>
          </a:xfrm>
          <a:prstGeom prst="rect">
            <a:avLst/>
          </a:prstGeom>
          <a:noFill/>
        </p:spPr>
        <p:txBody>
          <a:bodyPr wrap="square" rtlCol="0">
            <a:spAutoFit/>
          </a:bodyPr>
          <a:lstStyle/>
          <a:p>
            <a:r>
              <a:rPr lang="en-NZ" sz="1400" b="1" i="1" dirty="0" smtClean="0"/>
              <a:t>ZKOKM January routes with delays showing  those reports using VHF and the  flight on 19 January with multiple delays through APK1</a:t>
            </a:r>
            <a:endParaRPr lang="en-NZ" sz="1400" b="1" i="1"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8869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44</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5" y="0"/>
            <a:ext cx="6114895" cy="6179127"/>
          </a:xfrm>
          <a:prstGeom prst="rect">
            <a:avLst/>
          </a:prstGeom>
        </p:spPr>
      </p:pic>
      <p:sp>
        <p:nvSpPr>
          <p:cNvPr id="3" name="TextBox 2"/>
          <p:cNvSpPr txBox="1"/>
          <p:nvPr/>
        </p:nvSpPr>
        <p:spPr>
          <a:xfrm>
            <a:off x="6248400" y="346364"/>
            <a:ext cx="2563091" cy="1477328"/>
          </a:xfrm>
          <a:prstGeom prst="rect">
            <a:avLst/>
          </a:prstGeom>
          <a:noFill/>
        </p:spPr>
        <p:txBody>
          <a:bodyPr wrap="square" rtlCol="0">
            <a:spAutoFit/>
          </a:bodyPr>
          <a:lstStyle/>
          <a:p>
            <a:pPr marL="285750" indent="-285750">
              <a:buFont typeface="Arial" panose="020B0604020202020204" pitchFamily="34" charset="0"/>
              <a:buChar char="•"/>
            </a:pPr>
            <a:r>
              <a:rPr lang="en-NZ" dirty="0" smtClean="0"/>
              <a:t>February delays 180”+</a:t>
            </a:r>
          </a:p>
          <a:p>
            <a:pPr marL="285750" indent="-285750">
              <a:buFont typeface="Arial" panose="020B0604020202020204" pitchFamily="34" charset="0"/>
              <a:buChar char="•"/>
            </a:pPr>
            <a:r>
              <a:rPr lang="en-NZ" dirty="0" smtClean="0"/>
              <a:t>NZZO Pacific Area </a:t>
            </a:r>
          </a:p>
          <a:p>
            <a:pPr marL="285750" indent="-285750">
              <a:buFont typeface="Arial" panose="020B0604020202020204" pitchFamily="34" charset="0"/>
              <a:buChar char="•"/>
            </a:pPr>
            <a:r>
              <a:rPr lang="en-NZ" dirty="0" smtClean="0"/>
              <a:t>ANZ B77W operating on I4 APK1</a:t>
            </a:r>
          </a:p>
          <a:p>
            <a:pPr marL="285750" indent="-285750">
              <a:buFont typeface="Arial" panose="020B0604020202020204" pitchFamily="34" charset="0"/>
              <a:buChar char="•"/>
            </a:pPr>
            <a:endParaRPr lang="en-NZ" dirty="0"/>
          </a:p>
        </p:txBody>
      </p:sp>
      <p:sp>
        <p:nvSpPr>
          <p:cNvPr id="4" name="Oval 3"/>
          <p:cNvSpPr/>
          <p:nvPr/>
        </p:nvSpPr>
        <p:spPr>
          <a:xfrm>
            <a:off x="2867892" y="720439"/>
            <a:ext cx="2646218" cy="16209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Oval 4"/>
          <p:cNvSpPr/>
          <p:nvPr/>
        </p:nvSpPr>
        <p:spPr>
          <a:xfrm rot="1820444">
            <a:off x="24689" y="4693730"/>
            <a:ext cx="2285765" cy="10332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p:cNvSpPr txBox="1"/>
          <p:nvPr/>
        </p:nvSpPr>
        <p:spPr>
          <a:xfrm>
            <a:off x="2258291" y="4336473"/>
            <a:ext cx="2563091" cy="374072"/>
          </a:xfrm>
          <a:prstGeom prst="rect">
            <a:avLst/>
          </a:prstGeom>
          <a:solidFill>
            <a:srgbClr val="FFFF00"/>
          </a:solidFill>
          <a:ln>
            <a:solidFill>
              <a:srgbClr val="FFFF00"/>
            </a:solidFill>
          </a:ln>
        </p:spPr>
        <p:txBody>
          <a:bodyPr wrap="square" rtlCol="0">
            <a:spAutoFit/>
          </a:bodyPr>
          <a:lstStyle/>
          <a:p>
            <a:r>
              <a:rPr lang="en-NZ" dirty="0" smtClean="0"/>
              <a:t>Spot beam transition???</a:t>
            </a:r>
            <a:endParaRPr lang="en-NZ" dirty="0"/>
          </a:p>
        </p:txBody>
      </p:sp>
      <p:cxnSp>
        <p:nvCxnSpPr>
          <p:cNvPr id="8" name="Straight Arrow Connector 7"/>
          <p:cNvCxnSpPr/>
          <p:nvPr/>
        </p:nvCxnSpPr>
        <p:spPr>
          <a:xfrm flipV="1">
            <a:off x="3052402" y="2341420"/>
            <a:ext cx="487434" cy="1995053"/>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015716" y="4710545"/>
            <a:ext cx="852176" cy="4998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1669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45</a:t>
            </a:fld>
            <a:endParaRPr lang="en-NZ" sz="1000" dirty="0">
              <a:solidFill>
                <a:schemeClr val="bg1"/>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7" y="0"/>
            <a:ext cx="6677480" cy="6197599"/>
          </a:xfrm>
          <a:prstGeom prst="rect">
            <a:avLst/>
          </a:prstGeom>
        </p:spPr>
      </p:pic>
      <p:sp>
        <p:nvSpPr>
          <p:cNvPr id="2" name="TextBox 1"/>
          <p:cNvSpPr txBox="1"/>
          <p:nvPr/>
        </p:nvSpPr>
        <p:spPr>
          <a:xfrm>
            <a:off x="6682307" y="177800"/>
            <a:ext cx="2461693" cy="1384995"/>
          </a:xfrm>
          <a:prstGeom prst="rect">
            <a:avLst/>
          </a:prstGeom>
          <a:noFill/>
        </p:spPr>
        <p:txBody>
          <a:bodyPr wrap="square" rtlCol="0">
            <a:spAutoFit/>
          </a:bodyPr>
          <a:lstStyle/>
          <a:p>
            <a:r>
              <a:rPr lang="en-NZ" sz="1400" b="1" i="1" dirty="0"/>
              <a:t>This shows the  </a:t>
            </a:r>
            <a:r>
              <a:rPr lang="en-NZ" sz="1400" b="1" i="1" dirty="0" smtClean="0"/>
              <a:t>remaining pacific </a:t>
            </a:r>
            <a:r>
              <a:rPr lang="en-NZ" sz="1400" b="1" i="1" dirty="0"/>
              <a:t>flights  flown by ZKOKM that experienced  </a:t>
            </a:r>
            <a:r>
              <a:rPr lang="en-NZ" sz="1400" b="1" i="1" dirty="0" smtClean="0"/>
              <a:t>no ADS-C </a:t>
            </a:r>
            <a:r>
              <a:rPr lang="en-NZ" sz="1400" b="1" i="1" dirty="0"/>
              <a:t>latency delays in January. These are all UPR routes  between NZAA and NAM. </a:t>
            </a:r>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76500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46</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886700" cy="5353050"/>
          </a:xfrm>
          <a:prstGeom prst="rect">
            <a:avLst/>
          </a:prstGeom>
        </p:spPr>
      </p:pic>
      <p:sp>
        <p:nvSpPr>
          <p:cNvPr id="3" name="Oval 2"/>
          <p:cNvSpPr/>
          <p:nvPr/>
        </p:nvSpPr>
        <p:spPr>
          <a:xfrm rot="20205171">
            <a:off x="2616200" y="3835400"/>
            <a:ext cx="2298700" cy="584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4" name="Oval 3"/>
          <p:cNvSpPr/>
          <p:nvPr/>
        </p:nvSpPr>
        <p:spPr>
          <a:xfrm rot="855336">
            <a:off x="2552700" y="-38100"/>
            <a:ext cx="889000" cy="3289300"/>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5" name="Down Arrow 4"/>
          <p:cNvSpPr/>
          <p:nvPr/>
        </p:nvSpPr>
        <p:spPr>
          <a:xfrm rot="11442865">
            <a:off x="3515856" y="4466241"/>
            <a:ext cx="365125"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6" name="TextBox 5"/>
          <p:cNvSpPr txBox="1"/>
          <p:nvPr/>
        </p:nvSpPr>
        <p:spPr>
          <a:xfrm>
            <a:off x="2768600" y="5557683"/>
            <a:ext cx="2641600" cy="307777"/>
          </a:xfrm>
          <a:prstGeom prst="rect">
            <a:avLst/>
          </a:prstGeom>
          <a:noFill/>
        </p:spPr>
        <p:txBody>
          <a:bodyPr wrap="square" rtlCol="0">
            <a:spAutoFit/>
          </a:bodyPr>
          <a:lstStyle/>
          <a:p>
            <a:r>
              <a:rPr lang="en-NZ" sz="1400" b="1" i="1" dirty="0" smtClean="0"/>
              <a:t>ZKOKO 20 January YMML-NZAA</a:t>
            </a:r>
            <a:endParaRPr lang="en-NZ" sz="1400" b="1" i="1" dirty="0"/>
          </a:p>
        </p:txBody>
      </p:sp>
      <p:sp>
        <p:nvSpPr>
          <p:cNvPr id="7" name="Right Arrow 6"/>
          <p:cNvSpPr/>
          <p:nvPr/>
        </p:nvSpPr>
        <p:spPr>
          <a:xfrm rot="10559208">
            <a:off x="3949035" y="635079"/>
            <a:ext cx="4053695" cy="304504"/>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8" name="TextBox 7"/>
          <p:cNvSpPr txBox="1"/>
          <p:nvPr/>
        </p:nvSpPr>
        <p:spPr>
          <a:xfrm>
            <a:off x="8008416" y="279400"/>
            <a:ext cx="1046684" cy="738664"/>
          </a:xfrm>
          <a:prstGeom prst="rect">
            <a:avLst/>
          </a:prstGeom>
          <a:noFill/>
        </p:spPr>
        <p:txBody>
          <a:bodyPr wrap="square" rtlCol="0">
            <a:spAutoFit/>
          </a:bodyPr>
          <a:lstStyle/>
          <a:p>
            <a:r>
              <a:rPr lang="en-NZ" sz="1400" b="1" i="1" dirty="0" smtClean="0"/>
              <a:t>Spot beam transition ?</a:t>
            </a:r>
          </a:p>
          <a:p>
            <a:endParaRPr lang="en-NZ" sz="1400" b="1" i="1" dirty="0"/>
          </a:p>
        </p:txBody>
      </p:sp>
      <p:sp>
        <p:nvSpPr>
          <p:cNvPr id="9" name="TextBox 8"/>
          <p:cNvSpPr txBox="1"/>
          <p:nvPr/>
        </p:nvSpPr>
        <p:spPr>
          <a:xfrm>
            <a:off x="7886700" y="860163"/>
            <a:ext cx="1257300" cy="4616648"/>
          </a:xfrm>
          <a:prstGeom prst="rect">
            <a:avLst/>
          </a:prstGeom>
          <a:noFill/>
        </p:spPr>
        <p:txBody>
          <a:bodyPr wrap="square" rtlCol="0">
            <a:spAutoFit/>
          </a:bodyPr>
          <a:lstStyle/>
          <a:p>
            <a:r>
              <a:rPr lang="en-NZ" sz="1400" b="1" i="1" dirty="0" smtClean="0"/>
              <a:t>Delays from all B77W operating on Tasman Sea routes in January.</a:t>
            </a:r>
          </a:p>
          <a:p>
            <a:endParaRPr lang="en-NZ" sz="1400" b="1" i="1" dirty="0"/>
          </a:p>
          <a:p>
            <a:r>
              <a:rPr lang="en-NZ" sz="1400" b="1" i="1" dirty="0" smtClean="0"/>
              <a:t>Some observed delays on 163E boundary between NZZO and YBBB may relate to multiple contracts.</a:t>
            </a:r>
          </a:p>
          <a:p>
            <a:endParaRPr lang="en-NZ" sz="1400" b="1" i="1" dirty="0"/>
          </a:p>
          <a:p>
            <a:r>
              <a:rPr lang="en-NZ" sz="1400" b="1" i="1" dirty="0" smtClean="0"/>
              <a:t>Some delays around  VHF-SATCOM transition around NZ</a:t>
            </a:r>
            <a:endParaRPr lang="en-NZ" sz="1400" b="1" i="1" dirty="0"/>
          </a:p>
        </p:txBody>
      </p:sp>
      <p:pic>
        <p:nvPicPr>
          <p:cNvPr id="12"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4235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47</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75"/>
            <a:ext cx="6246549" cy="6204055"/>
          </a:xfrm>
          <a:prstGeom prst="rect">
            <a:avLst/>
          </a:prstGeom>
        </p:spPr>
      </p:pic>
      <p:sp>
        <p:nvSpPr>
          <p:cNvPr id="3" name="TextBox 2"/>
          <p:cNvSpPr txBox="1"/>
          <p:nvPr/>
        </p:nvSpPr>
        <p:spPr>
          <a:xfrm>
            <a:off x="6246549" y="235527"/>
            <a:ext cx="2800469" cy="2308324"/>
          </a:xfrm>
          <a:prstGeom prst="rect">
            <a:avLst/>
          </a:prstGeom>
          <a:noFill/>
        </p:spPr>
        <p:txBody>
          <a:bodyPr wrap="square" rtlCol="0">
            <a:spAutoFit/>
          </a:bodyPr>
          <a:lstStyle/>
          <a:p>
            <a:pPr marL="285750" indent="-285750">
              <a:buFont typeface="Arial" panose="020B0604020202020204" pitchFamily="34" charset="0"/>
              <a:buChar char="•"/>
            </a:pPr>
            <a:r>
              <a:rPr lang="en-NZ" dirty="0" smtClean="0"/>
              <a:t>February delays 180+</a:t>
            </a:r>
          </a:p>
          <a:p>
            <a:pPr marL="285750" indent="-285750">
              <a:buFont typeface="Arial" panose="020B0604020202020204" pitchFamily="34" charset="0"/>
              <a:buChar char="•"/>
            </a:pPr>
            <a:r>
              <a:rPr lang="en-NZ" dirty="0" smtClean="0"/>
              <a:t>NZZO Tasman Sea </a:t>
            </a:r>
          </a:p>
          <a:p>
            <a:pPr marL="285750" indent="-285750">
              <a:buFont typeface="Arial" panose="020B0604020202020204" pitchFamily="34" charset="0"/>
              <a:buChar char="•"/>
            </a:pPr>
            <a:r>
              <a:rPr lang="en-NZ" dirty="0" smtClean="0"/>
              <a:t>ANZ  B77W on APK1  (Yellow Pin)</a:t>
            </a:r>
          </a:p>
          <a:p>
            <a:pPr marL="285750" indent="-285750">
              <a:buFont typeface="Arial" panose="020B0604020202020204" pitchFamily="34" charset="0"/>
              <a:buChar char="•"/>
            </a:pPr>
            <a:r>
              <a:rPr lang="en-NZ" dirty="0" smtClean="0"/>
              <a:t>ANZ B789 on APK1 (Yellow Flag)</a:t>
            </a:r>
          </a:p>
          <a:p>
            <a:pPr marL="285750" indent="-285750">
              <a:buFont typeface="Arial" panose="020B0604020202020204" pitchFamily="34" charset="0"/>
              <a:buChar char="•"/>
            </a:pPr>
            <a:endParaRPr lang="en-NZ" dirty="0" smtClean="0"/>
          </a:p>
          <a:p>
            <a:pPr marL="285750" indent="-285750">
              <a:buFont typeface="Arial" panose="020B0604020202020204" pitchFamily="34" charset="0"/>
              <a:buChar char="•"/>
            </a:pPr>
            <a:endParaRPr lang="en-NZ"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37826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NZ" dirty="0"/>
              <a:t>| ISPACG FIT </a:t>
            </a:r>
            <a:r>
              <a:rPr lang="en-NZ" dirty="0" smtClean="0"/>
              <a:t>23</a:t>
            </a:r>
            <a:endParaRPr lang="en-NZ" dirty="0"/>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48</a:t>
            </a:fld>
            <a:endParaRPr lang="en-NZ" sz="1000" dirty="0">
              <a:solidFill>
                <a:schemeClr val="bg1"/>
              </a:solidFil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6016"/>
            <a:ext cx="7334001" cy="6238879"/>
          </a:xfrm>
          <a:prstGeom prst="rect">
            <a:avLst/>
          </a:prstGeom>
        </p:spPr>
      </p:pic>
      <p:sp>
        <p:nvSpPr>
          <p:cNvPr id="3" name="TextBox 2"/>
          <p:cNvSpPr txBox="1"/>
          <p:nvPr/>
        </p:nvSpPr>
        <p:spPr>
          <a:xfrm>
            <a:off x="7334001" y="368300"/>
            <a:ext cx="1809999" cy="1815882"/>
          </a:xfrm>
          <a:prstGeom prst="rect">
            <a:avLst/>
          </a:prstGeom>
          <a:noFill/>
        </p:spPr>
        <p:txBody>
          <a:bodyPr wrap="square" rtlCol="0">
            <a:spAutoFit/>
          </a:bodyPr>
          <a:lstStyle/>
          <a:p>
            <a:r>
              <a:rPr lang="en-NZ" sz="1400" b="1" i="1" dirty="0" smtClean="0"/>
              <a:t>Flights by ZKOKM  with no delays through the APW/PPG  VHF RGS areas. </a:t>
            </a:r>
          </a:p>
          <a:p>
            <a:endParaRPr lang="en-NZ" sz="1400" b="1" i="1" dirty="0"/>
          </a:p>
          <a:p>
            <a:r>
              <a:rPr lang="en-NZ" sz="1400" b="1" i="1" dirty="0" smtClean="0"/>
              <a:t>No downlinks seen through PPG in January?</a:t>
            </a:r>
            <a:endParaRPr lang="en-NZ" sz="1400" b="1" i="1" dirty="0"/>
          </a:p>
        </p:txBody>
      </p:sp>
      <p:pic>
        <p:nvPicPr>
          <p:cNvPr id="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13557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49</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20636"/>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11560" y="318655"/>
            <a:ext cx="8186076" cy="6370975"/>
          </a:xfrm>
          <a:prstGeom prst="rect">
            <a:avLst/>
          </a:prstGeom>
          <a:noFill/>
        </p:spPr>
        <p:txBody>
          <a:bodyPr wrap="square" rtlCol="0">
            <a:spAutoFit/>
          </a:bodyPr>
          <a:lstStyle/>
          <a:p>
            <a:pPr marL="285750" indent="-285750">
              <a:buFont typeface="Wingdings" panose="05000000000000000000" pitchFamily="2" charset="2"/>
              <a:buChar char="Ø"/>
            </a:pPr>
            <a:r>
              <a:rPr lang="en-NZ" sz="2400" b="1" dirty="0" smtClean="0"/>
              <a:t>To date no resolution on reason for performance  drop when the fleet switched to the I4 from the I3 Some ideas that have been postulated include:</a:t>
            </a:r>
          </a:p>
          <a:p>
            <a:pPr marL="742950" lvl="1" indent="-285750">
              <a:buFont typeface="Wingdings" panose="05000000000000000000" pitchFamily="2" charset="2"/>
              <a:buChar char="Ø"/>
            </a:pPr>
            <a:r>
              <a:rPr lang="en-NZ" sz="2400" b="1" dirty="0" smtClean="0"/>
              <a:t>Spot beam transition issues?</a:t>
            </a:r>
          </a:p>
          <a:p>
            <a:pPr marL="742950" lvl="1" indent="-285750">
              <a:buFont typeface="Wingdings" panose="05000000000000000000" pitchFamily="2" charset="2"/>
              <a:buChar char="Ø"/>
            </a:pPr>
            <a:r>
              <a:rPr lang="en-NZ" sz="2400" b="1" dirty="0" smtClean="0"/>
              <a:t>VHF transition issues?</a:t>
            </a:r>
          </a:p>
          <a:p>
            <a:pPr marL="742950" lvl="1" indent="-285750">
              <a:buFont typeface="Wingdings" panose="05000000000000000000" pitchFamily="2" charset="2"/>
              <a:buChar char="Ø"/>
            </a:pPr>
            <a:r>
              <a:rPr lang="en-NZ" sz="2400" b="1" dirty="0" smtClean="0"/>
              <a:t>Aircraft software?</a:t>
            </a:r>
          </a:p>
          <a:p>
            <a:pPr marL="742950" lvl="1" indent="-285750">
              <a:buFont typeface="Wingdings" panose="05000000000000000000" pitchFamily="2" charset="2"/>
              <a:buChar char="Ø"/>
            </a:pPr>
            <a:r>
              <a:rPr lang="en-NZ" sz="2400" b="1" dirty="0" smtClean="0"/>
              <a:t>RGS software?</a:t>
            </a:r>
          </a:p>
          <a:p>
            <a:pPr marL="742950" lvl="1" indent="-285750">
              <a:buFont typeface="Wingdings" panose="05000000000000000000" pitchFamily="2" charset="2"/>
              <a:buChar char="Ø"/>
            </a:pPr>
            <a:endParaRPr lang="en-NZ" sz="2400" b="1" dirty="0"/>
          </a:p>
          <a:p>
            <a:pPr marL="285750" indent="-285750">
              <a:buFont typeface="Wingdings" panose="05000000000000000000" pitchFamily="2" charset="2"/>
              <a:buChar char="Ø"/>
            </a:pPr>
            <a:r>
              <a:rPr lang="en-NZ" sz="2400" b="1" dirty="0" smtClean="0"/>
              <a:t>Seems to be occasional flights where we see numerous consecutive delays. For example  19 January  with ZK-OKM through Samoa/Tonga and 20 January YMML-NZAA mid Tasman.</a:t>
            </a:r>
          </a:p>
          <a:p>
            <a:pPr marL="285750" indent="-285750">
              <a:buFont typeface="Wingdings" panose="05000000000000000000" pitchFamily="2" charset="2"/>
              <a:buChar char="Ø"/>
            </a:pPr>
            <a:endParaRPr lang="en-NZ" sz="2400" b="1" dirty="0"/>
          </a:p>
          <a:p>
            <a:pPr marL="285750" indent="-285750">
              <a:buFont typeface="Wingdings" panose="05000000000000000000" pitchFamily="2" charset="2"/>
              <a:buChar char="Ø"/>
            </a:pPr>
            <a:r>
              <a:rPr lang="en-NZ" sz="2400" b="1" smtClean="0"/>
              <a:t>Investigation continues……….</a:t>
            </a:r>
            <a:endParaRPr lang="en-NZ" sz="2400" b="1" dirty="0" smtClean="0"/>
          </a:p>
          <a:p>
            <a:pPr marL="285750" indent="-285750">
              <a:buFont typeface="Wingdings" panose="05000000000000000000" pitchFamily="2" charset="2"/>
              <a:buChar char="Ø"/>
            </a:pPr>
            <a:endParaRPr lang="en-NZ" sz="2400" b="1" dirty="0" smtClean="0"/>
          </a:p>
          <a:p>
            <a:pPr marL="742950" lvl="1" indent="-285750">
              <a:buFont typeface="Wingdings" panose="05000000000000000000" pitchFamily="2" charset="2"/>
              <a:buChar char="Ø"/>
            </a:pPr>
            <a:endParaRPr lang="en-NZ" sz="2400" b="1" dirty="0" smtClean="0"/>
          </a:p>
          <a:p>
            <a:pPr marL="742950" lvl="1" indent="-285750">
              <a:buFont typeface="Wingdings" panose="05000000000000000000" pitchFamily="2" charset="2"/>
              <a:buChar char="Ø"/>
            </a:pPr>
            <a:endParaRPr lang="en-NZ" sz="2400" b="1" dirty="0" smtClean="0"/>
          </a:p>
          <a:p>
            <a:pPr marL="742950" lvl="1" indent="-285750">
              <a:buFont typeface="Wingdings" panose="05000000000000000000" pitchFamily="2" charset="2"/>
              <a:buChar char="Ø"/>
            </a:pPr>
            <a:endParaRPr lang="en-NZ" sz="2400" b="1" dirty="0"/>
          </a:p>
        </p:txBody>
      </p:sp>
    </p:spTree>
    <p:extLst>
      <p:ext uri="{BB962C8B-B14F-4D97-AF65-F5344CB8AC3E}">
        <p14:creationId xmlns:p14="http://schemas.microsoft.com/office/powerpoint/2010/main" val="22948180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944" y="17626"/>
            <a:ext cx="7919037" cy="6072032"/>
          </a:xfrm>
          <a:prstGeom prst="rect">
            <a:avLst/>
          </a:prstGeom>
        </p:spPr>
      </p:pic>
    </p:spTree>
    <p:extLst>
      <p:ext uri="{BB962C8B-B14F-4D97-AF65-F5344CB8AC3E}">
        <p14:creationId xmlns:p14="http://schemas.microsoft.com/office/powerpoint/2010/main" val="5774735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E358689-BA0A-49A1-8A48-F71B8AB2D529}" type="slidenum">
              <a:rPr lang="en-NZ" smtClean="0"/>
              <a:t>50</a:t>
            </a:fld>
            <a:endParaRPr lang="en-NZ" dirty="0"/>
          </a:p>
        </p:txBody>
      </p:sp>
      <p:pic>
        <p:nvPicPr>
          <p:cNvPr id="6" name="Picture Placeholder 5"/>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7340" r="7340"/>
          <a:stretch>
            <a:fillRect/>
          </a:stretch>
        </p:blipFill>
        <p:spPr>
          <a:xfrm>
            <a:off x="0" y="11938"/>
            <a:ext cx="9144000" cy="6181200"/>
          </a:xfrm>
        </p:spPr>
      </p:pic>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smtClean="0"/>
              <a:t>| ISPACG FIT 23 </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ctrTitle"/>
          </p:nvPr>
        </p:nvSpPr>
        <p:spPr/>
        <p:txBody>
          <a:bodyPr/>
          <a:lstStyle/>
          <a:p>
            <a:r>
              <a:rPr lang="en-NZ" dirty="0" smtClean="0"/>
              <a:t>Thank you</a:t>
            </a:r>
            <a:endParaRPr lang="en-NZ" dirty="0"/>
          </a:p>
        </p:txBody>
      </p:sp>
    </p:spTree>
    <p:extLst>
      <p:ext uri="{BB962C8B-B14F-4D97-AF65-F5344CB8AC3E}">
        <p14:creationId xmlns:p14="http://schemas.microsoft.com/office/powerpoint/2010/main" val="2667456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95536" y="2799453"/>
            <a:ext cx="8229600" cy="936625"/>
          </a:xfrm>
        </p:spPr>
        <p:txBody>
          <a:bodyPr>
            <a:normAutofit fontScale="90000"/>
          </a:bodyPr>
          <a:lstStyle/>
          <a:p>
            <a:r>
              <a:rPr lang="en-US" sz="4400" dirty="0" smtClean="0"/>
              <a:t>           PBCS RSP180 Certification</a:t>
            </a:r>
            <a:br>
              <a:rPr lang="en-US" sz="4400" dirty="0" smtClean="0"/>
            </a:br>
            <a:r>
              <a:rPr lang="en-US" sz="4400" dirty="0"/>
              <a:t> </a:t>
            </a:r>
            <a:r>
              <a:rPr lang="en-US" sz="4400" dirty="0" smtClean="0"/>
              <a:t>                 How can we help?</a:t>
            </a:r>
            <a:endParaRPr lang="en-NZ" sz="4400" dirty="0"/>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a:t>
            </a:r>
            <a:r>
              <a:rPr lang="en-NZ" dirty="0"/>
              <a:t>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422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7</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3" y="13256"/>
            <a:ext cx="5940942" cy="216341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62942" y="2176672"/>
            <a:ext cx="5381043" cy="174520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92" y="3921875"/>
            <a:ext cx="5559821" cy="2246073"/>
          </a:xfrm>
          <a:prstGeom prst="rect">
            <a:avLst/>
          </a:prstGeom>
        </p:spPr>
      </p:pic>
    </p:spTree>
    <p:extLst>
      <p:ext uri="{BB962C8B-B14F-4D97-AF65-F5344CB8AC3E}">
        <p14:creationId xmlns:p14="http://schemas.microsoft.com/office/powerpoint/2010/main" val="41330111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8</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2037" y="9939"/>
            <a:ext cx="7228233" cy="6032518"/>
          </a:xfrm>
          <a:prstGeom prst="rect">
            <a:avLst/>
          </a:prstGeom>
        </p:spPr>
      </p:pic>
    </p:spTree>
    <p:extLst>
      <p:ext uri="{BB962C8B-B14F-4D97-AF65-F5344CB8AC3E}">
        <p14:creationId xmlns:p14="http://schemas.microsoft.com/office/powerpoint/2010/main" val="33495564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smtClean="0"/>
              <a:t>| ISPACG FIT 23</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9</a:t>
            </a:fld>
            <a:endParaRPr lang="en-NZ" sz="1000" dirty="0">
              <a:solidFill>
                <a:schemeClr val="bg1"/>
              </a:solidFill>
            </a:endParaRPr>
          </a:p>
        </p:txBody>
      </p:sp>
      <p:pic>
        <p:nvPicPr>
          <p:cNvPr id="1026" name="Picture 2" descr="COV-GN2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314"/>
            <a:ext cx="9144000" cy="6097312"/>
          </a:xfrm>
          <a:prstGeom prst="rect">
            <a:avLst/>
          </a:prstGeom>
        </p:spPr>
      </p:pic>
    </p:spTree>
    <p:extLst>
      <p:ext uri="{BB962C8B-B14F-4D97-AF65-F5344CB8AC3E}">
        <p14:creationId xmlns:p14="http://schemas.microsoft.com/office/powerpoint/2010/main" val="249998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Props1.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3.xml><?xml version="1.0" encoding="utf-8"?>
<ds:datastoreItem xmlns:ds="http://schemas.openxmlformats.org/officeDocument/2006/customXml" ds:itemID="{24FEB5D2-D7ED-42D6-A792-B98F0BE4E6E0}">
  <ds:schemaRefs>
    <ds:schemaRef ds:uri="office.server.policy"/>
  </ds:schemaRefs>
</ds:datastoreItem>
</file>

<file path=customXml/itemProps4.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5.xml><?xml version="1.0" encoding="utf-8"?>
<ds:datastoreItem xmlns:ds="http://schemas.openxmlformats.org/officeDocument/2006/customXml" ds:itemID="{97A6F222-A6B0-4047-B83E-77802D785B22}">
  <ds:schemaRefs>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http://schemas.microsoft.com/sharepoint/v3"/>
    <ds:schemaRef ds:uri="http://schemas.microsoft.com/sharepoint/v4"/>
    <ds:schemaRef ds:uri="http://purl.org/dc/terms/"/>
    <ds:schemaRef ds:uri="2ed1ae93-2437-4088-af24-9bc4874dafda"/>
    <ds:schemaRef ds:uri="312ed41f-7438-4f38-9f1a-c808e7c6ccfd"/>
    <ds:schemaRef ds:uri="c60aa1ed-42b8-4b95-92a3-8fd2d9035baa"/>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1056</TotalTime>
  <Words>1606</Words>
  <Application>Microsoft Office PowerPoint</Application>
  <PresentationFormat>On-screen Show (4:3)</PresentationFormat>
  <Paragraphs>339</Paragraphs>
  <Slides>50</Slides>
  <Notes>19</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Airways_PPT_template</vt:lpstr>
      <vt:lpstr>PBCS Monitoring in NZZO </vt:lpstr>
      <vt:lpstr>   ADS-C Performance - RSP180</vt:lpstr>
      <vt:lpstr>PowerPoint Presentation</vt:lpstr>
      <vt:lpstr>PowerPoint Presentation</vt:lpstr>
      <vt:lpstr>PowerPoint Presentation</vt:lpstr>
      <vt:lpstr>           PBCS RSP180 Certification                   How can we help?</vt:lpstr>
      <vt:lpstr>PowerPoint Presentation</vt:lpstr>
      <vt:lpstr>PowerPoint Presentation</vt:lpstr>
      <vt:lpstr>PowerPoint Presentation</vt:lpstr>
      <vt:lpstr>PowerPoint Presentation</vt:lpstr>
      <vt:lpstr>PowerPoint Presentation</vt:lpstr>
      <vt:lpstr>    CPDLC Performance – RCP240</vt:lpstr>
      <vt:lpstr>PowerPoint Presentation</vt:lpstr>
      <vt:lpstr>PowerPoint Presentation</vt:lpstr>
      <vt:lpstr>PowerPoint Presentation</vt:lpstr>
      <vt:lpstr>PowerPoint Presentation</vt:lpstr>
      <vt:lpstr>Iridium Performance</vt:lpstr>
      <vt:lpstr>PowerPoint Presentation</vt:lpstr>
      <vt:lpstr>PowerPoint Presentation</vt:lpstr>
      <vt:lpstr>PowerPoint Presentation</vt:lpstr>
      <vt:lpstr>HFDL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B787 Performance</vt:lpstr>
      <vt:lpstr>PowerPoint Presentation</vt:lpstr>
      <vt:lpstr>PowerPoint Presentation</vt:lpstr>
      <vt:lpstr>PowerPoint Presentation</vt:lpstr>
      <vt:lpstr>  B77W on Inmarsat I4 Performance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Airways New Zealand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Smith, Emma</cp:lastModifiedBy>
  <cp:revision>107</cp:revision>
  <dcterms:created xsi:type="dcterms:W3CDTF">2013-06-21T21:52:43Z</dcterms:created>
  <dcterms:modified xsi:type="dcterms:W3CDTF">2016-03-14T01:33:44Z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