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6"/>
  </p:sldMasterIdLst>
  <p:notesMasterIdLst>
    <p:notesMasterId r:id="rId57"/>
  </p:notesMasterIdLst>
  <p:handoutMasterIdLst>
    <p:handoutMasterId r:id="rId58"/>
  </p:handoutMasterIdLst>
  <p:sldIdLst>
    <p:sldId id="329" r:id="rId7"/>
    <p:sldId id="280" r:id="rId8"/>
    <p:sldId id="285" r:id="rId9"/>
    <p:sldId id="281" r:id="rId10"/>
    <p:sldId id="282" r:id="rId11"/>
    <p:sldId id="319" r:id="rId12"/>
    <p:sldId id="308" r:id="rId13"/>
    <p:sldId id="320" r:id="rId14"/>
    <p:sldId id="307" r:id="rId15"/>
    <p:sldId id="348" r:id="rId16"/>
    <p:sldId id="349" r:id="rId17"/>
    <p:sldId id="284" r:id="rId18"/>
    <p:sldId id="286" r:id="rId19"/>
    <p:sldId id="309" r:id="rId20"/>
    <p:sldId id="310" r:id="rId21"/>
    <p:sldId id="311" r:id="rId22"/>
    <p:sldId id="290" r:id="rId23"/>
    <p:sldId id="303" r:id="rId24"/>
    <p:sldId id="313" r:id="rId25"/>
    <p:sldId id="306" r:id="rId26"/>
    <p:sldId id="318" r:id="rId27"/>
    <p:sldId id="321" r:id="rId28"/>
    <p:sldId id="304" r:id="rId29"/>
    <p:sldId id="352" r:id="rId30"/>
    <p:sldId id="322" r:id="rId31"/>
    <p:sldId id="324" r:id="rId32"/>
    <p:sldId id="323" r:id="rId33"/>
    <p:sldId id="325" r:id="rId34"/>
    <p:sldId id="327" r:id="rId35"/>
    <p:sldId id="326" r:id="rId36"/>
    <p:sldId id="295" r:id="rId37"/>
    <p:sldId id="328" r:id="rId38"/>
    <p:sldId id="317" r:id="rId39"/>
    <p:sldId id="316" r:id="rId40"/>
    <p:sldId id="330" r:id="rId41"/>
    <p:sldId id="335" r:id="rId42"/>
    <p:sldId id="350" r:id="rId43"/>
    <p:sldId id="343" r:id="rId44"/>
    <p:sldId id="336" r:id="rId45"/>
    <p:sldId id="347" r:id="rId46"/>
    <p:sldId id="351" r:id="rId47"/>
    <p:sldId id="337" r:id="rId48"/>
    <p:sldId id="340" r:id="rId49"/>
    <p:sldId id="344" r:id="rId50"/>
    <p:sldId id="338" r:id="rId51"/>
    <p:sldId id="339" r:id="rId52"/>
    <p:sldId id="346" r:id="rId53"/>
    <p:sldId id="341" r:id="rId54"/>
    <p:sldId id="331" r:id="rId55"/>
    <p:sldId id="354" r:id="rId5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14" d="100"/>
          <a:sy n="114" d="100"/>
        </p:scale>
        <p:origin x="-918" y="-1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3" d="100"/>
          <a:sy n="83" d="100"/>
        </p:scale>
        <p:origin x="-199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handoutMaster" Target="handoutMasters/handoutMaster1.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20EF44B-6BED-4862-A437-E32FD1F55C94}" type="datetimeFigureOut">
              <a:rPr lang="en-NZ" smtClean="0"/>
              <a:t>14/03/2016</a:t>
            </a:fld>
            <a:endParaRPr lang="en-NZ"/>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23BB37D-7BDB-4FD1-8663-13EAF7B40B25}" type="slidenum">
              <a:rPr lang="en-NZ" smtClean="0"/>
              <a:t>‹#›</a:t>
            </a:fld>
            <a:endParaRPr lang="en-NZ"/>
          </a:p>
        </p:txBody>
      </p:sp>
    </p:spTree>
    <p:extLst>
      <p:ext uri="{BB962C8B-B14F-4D97-AF65-F5344CB8AC3E}">
        <p14:creationId xmlns:p14="http://schemas.microsoft.com/office/powerpoint/2010/main" val="155054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069AAC-CE39-4781-BFB3-10038065ABF1}" type="datetimeFigureOut">
              <a:rPr lang="en-NZ" smtClean="0"/>
              <a:t>14/03/2016</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1B3A7D-31EA-49E2-9D53-6CDD2058D10D}" type="slidenum">
              <a:rPr lang="en-NZ" smtClean="0"/>
              <a:t>‹#›</a:t>
            </a:fld>
            <a:endParaRPr lang="en-NZ"/>
          </a:p>
        </p:txBody>
      </p:sp>
    </p:spTree>
    <p:extLst>
      <p:ext uri="{BB962C8B-B14F-4D97-AF65-F5344CB8AC3E}">
        <p14:creationId xmlns:p14="http://schemas.microsoft.com/office/powerpoint/2010/main" val="3956207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Resolution of VHF</a:t>
            </a:r>
            <a:r>
              <a:rPr lang="en-NZ" baseline="0" dirty="0" smtClean="0"/>
              <a:t> transition issues see performance peak in 2012. Consistent performance in 2013-2015 slightly down on 2012. Coincides with introduction of Inmarsat I4.</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4</a:t>
            </a:fld>
            <a:endParaRPr lang="en-NZ"/>
          </a:p>
        </p:txBody>
      </p:sp>
    </p:spTree>
    <p:extLst>
      <p:ext uri="{BB962C8B-B14F-4D97-AF65-F5344CB8AC3E}">
        <p14:creationId xmlns:p14="http://schemas.microsoft.com/office/powerpoint/2010/main" val="1953483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By company and type.</a:t>
            </a:r>
            <a:r>
              <a:rPr lang="en-NZ" baseline="0" dirty="0" smtClean="0"/>
              <a:t> GTI B744 is meeting the specification ACI A320 is not. Some improvement with ACI when VDL added but still below requirements. Aircraft operated Norfolk Island – Auckland and we may be seeing VHF transition issues. Same issue previously noted with HAL B763 operating short sector into Samoa from Oakland. </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20</a:t>
            </a:fld>
            <a:endParaRPr lang="en-NZ"/>
          </a:p>
        </p:txBody>
      </p:sp>
    </p:spTree>
    <p:extLst>
      <p:ext uri="{BB962C8B-B14F-4D97-AF65-F5344CB8AC3E}">
        <p14:creationId xmlns:p14="http://schemas.microsoft.com/office/powerpoint/2010/main" val="10112747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Combined</a:t>
            </a:r>
            <a:r>
              <a:rPr lang="en-NZ" baseline="0" dirty="0" smtClean="0"/>
              <a:t> all types/operating company well below 180” at 94.63%.  Similar for the main types A332 93.02% and A388 95.41%.</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23</a:t>
            </a:fld>
            <a:endParaRPr lang="en-NZ"/>
          </a:p>
        </p:txBody>
      </p:sp>
    </p:spTree>
    <p:extLst>
      <p:ext uri="{BB962C8B-B14F-4D97-AF65-F5344CB8AC3E}">
        <p14:creationId xmlns:p14="http://schemas.microsoft.com/office/powerpoint/2010/main" val="20936174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Breaking down to each company – little variation seen main A388 users.</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24</a:t>
            </a:fld>
            <a:endParaRPr lang="en-NZ"/>
          </a:p>
        </p:txBody>
      </p:sp>
    </p:spTree>
    <p:extLst>
      <p:ext uri="{BB962C8B-B14F-4D97-AF65-F5344CB8AC3E}">
        <p14:creationId xmlns:p14="http://schemas.microsoft.com/office/powerpoint/2010/main" val="2093617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The A388 have good SATCOM and VDL performance and HFDL use does not impact greatly on overall performance.</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25</a:t>
            </a:fld>
            <a:endParaRPr lang="en-NZ"/>
          </a:p>
        </p:txBody>
      </p:sp>
    </p:spTree>
    <p:extLst>
      <p:ext uri="{BB962C8B-B14F-4D97-AF65-F5344CB8AC3E}">
        <p14:creationId xmlns:p14="http://schemas.microsoft.com/office/powerpoint/2010/main" val="13784693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RSP180 using pure HF – significant drop off from</a:t>
            </a:r>
            <a:r>
              <a:rPr lang="en-NZ" baseline="0" dirty="0" smtClean="0"/>
              <a:t> that seen in next-on-busy</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27</a:t>
            </a:fld>
            <a:endParaRPr lang="en-NZ"/>
          </a:p>
        </p:txBody>
      </p:sp>
    </p:spTree>
    <p:extLst>
      <p:ext uri="{BB962C8B-B14F-4D97-AF65-F5344CB8AC3E}">
        <p14:creationId xmlns:p14="http://schemas.microsoft.com/office/powerpoint/2010/main" val="1367213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RSP400 analysis – well below 95% requirements – unusable !!!</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28</a:t>
            </a:fld>
            <a:endParaRPr lang="en-NZ"/>
          </a:p>
        </p:txBody>
      </p:sp>
    </p:spTree>
    <p:extLst>
      <p:ext uri="{BB962C8B-B14F-4D97-AF65-F5344CB8AC3E}">
        <p14:creationId xmlns:p14="http://schemas.microsoft.com/office/powerpoint/2010/main" val="278984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See quite some variation in individual</a:t>
            </a:r>
            <a:r>
              <a:rPr lang="en-NZ" baseline="0" dirty="0" smtClean="0"/>
              <a:t> tail numbers – variability of the media and small data sets. Note significant drop in OQF when operating no SATCOM</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29</a:t>
            </a:fld>
            <a:endParaRPr lang="en-NZ"/>
          </a:p>
        </p:txBody>
      </p:sp>
    </p:spTree>
    <p:extLst>
      <p:ext uri="{BB962C8B-B14F-4D97-AF65-F5344CB8AC3E}">
        <p14:creationId xmlns:p14="http://schemas.microsoft.com/office/powerpoint/2010/main" val="10430036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Noticed significant drop off in ANZ B789 at</a:t>
            </a:r>
            <a:r>
              <a:rPr lang="en-NZ" baseline="0" dirty="0" smtClean="0"/>
              <a:t> end of 2015.</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32</a:t>
            </a:fld>
            <a:endParaRPr lang="en-NZ"/>
          </a:p>
        </p:txBody>
      </p:sp>
    </p:spTree>
    <p:extLst>
      <p:ext uri="{BB962C8B-B14F-4D97-AF65-F5344CB8AC3E}">
        <p14:creationId xmlns:p14="http://schemas.microsoft.com/office/powerpoint/2010/main" val="7157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Two tails affected</a:t>
            </a:r>
            <a:r>
              <a:rPr lang="en-NZ" baseline="0" dirty="0" smtClean="0"/>
              <a:t>.</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33</a:t>
            </a:fld>
            <a:endParaRPr lang="en-NZ"/>
          </a:p>
        </p:txBody>
      </p:sp>
    </p:spTree>
    <p:extLst>
      <p:ext uri="{BB962C8B-B14F-4D97-AF65-F5344CB8AC3E}">
        <p14:creationId xmlns:p14="http://schemas.microsoft.com/office/powerpoint/2010/main" val="42234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Started</a:t>
            </a:r>
            <a:r>
              <a:rPr lang="en-NZ" baseline="0" dirty="0" smtClean="0"/>
              <a:t> transition to the I4 in 2013 – significant deterioration from 99.9% meeting spec to around 99.3%.</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36</a:t>
            </a:fld>
            <a:endParaRPr lang="en-NZ"/>
          </a:p>
        </p:txBody>
      </p:sp>
    </p:spTree>
    <p:extLst>
      <p:ext uri="{BB962C8B-B14F-4D97-AF65-F5344CB8AC3E}">
        <p14:creationId xmlns:p14="http://schemas.microsoft.com/office/powerpoint/2010/main" val="2349722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Continuing poor performance from HFDL and Iridium </a:t>
            </a:r>
            <a:r>
              <a:rPr lang="en-NZ" dirty="0" err="1" smtClean="0"/>
              <a:t>Satcom</a:t>
            </a:r>
            <a:r>
              <a:rPr lang="en-NZ" dirty="0" smtClean="0"/>
              <a:t>.</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5</a:t>
            </a:fld>
            <a:endParaRPr lang="en-NZ"/>
          </a:p>
        </p:txBody>
      </p:sp>
    </p:spTree>
    <p:extLst>
      <p:ext uri="{BB962C8B-B14F-4D97-AF65-F5344CB8AC3E}">
        <p14:creationId xmlns:p14="http://schemas.microsoft.com/office/powerpoint/2010/main" val="3468266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PBCS In Service Monitoring – PBCS certification.</a:t>
            </a:r>
            <a:r>
              <a:rPr lang="en-NZ" baseline="0" dirty="0" smtClean="0"/>
              <a:t> Possible performance data that can be provided to Airlines.</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7</a:t>
            </a:fld>
            <a:endParaRPr lang="en-NZ"/>
          </a:p>
        </p:txBody>
      </p:sp>
    </p:spTree>
    <p:extLst>
      <p:ext uri="{BB962C8B-B14F-4D97-AF65-F5344CB8AC3E}">
        <p14:creationId xmlns:p14="http://schemas.microsoft.com/office/powerpoint/2010/main" val="9153535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PBCS In Service Monitoring – PBCS certification </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8</a:t>
            </a:fld>
            <a:endParaRPr lang="en-NZ"/>
          </a:p>
        </p:txBody>
      </p:sp>
    </p:spTree>
    <p:extLst>
      <p:ext uri="{BB962C8B-B14F-4D97-AF65-F5344CB8AC3E}">
        <p14:creationId xmlns:p14="http://schemas.microsoft.com/office/powerpoint/2010/main" val="915353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PBCS in service monitoring – PBCS certification documentation</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9</a:t>
            </a:fld>
            <a:endParaRPr lang="en-NZ"/>
          </a:p>
        </p:txBody>
      </p:sp>
    </p:spTree>
    <p:extLst>
      <p:ext uri="{BB962C8B-B14F-4D97-AF65-F5344CB8AC3E}">
        <p14:creationId xmlns:p14="http://schemas.microsoft.com/office/powerpoint/2010/main" val="1332988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PBCS in service monitoring – PBCS certification documentation</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10</a:t>
            </a:fld>
            <a:endParaRPr lang="en-NZ"/>
          </a:p>
        </p:txBody>
      </p:sp>
    </p:spTree>
    <p:extLst>
      <p:ext uri="{BB962C8B-B14F-4D97-AF65-F5344CB8AC3E}">
        <p14:creationId xmlns:p14="http://schemas.microsoft.com/office/powerpoint/2010/main" val="13329885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PBCS in service monitoring – PBCS certification documentation</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11</a:t>
            </a:fld>
            <a:endParaRPr lang="en-NZ"/>
          </a:p>
        </p:txBody>
      </p:sp>
    </p:spTree>
    <p:extLst>
      <p:ext uri="{BB962C8B-B14F-4D97-AF65-F5344CB8AC3E}">
        <p14:creationId xmlns:p14="http://schemas.microsoft.com/office/powerpoint/2010/main" val="1332988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Filtered data per GOLD/PBCS Manual with only “pure” intervention messages included.</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13</a:t>
            </a:fld>
            <a:endParaRPr lang="en-NZ"/>
          </a:p>
        </p:txBody>
      </p:sp>
    </p:spTree>
    <p:extLst>
      <p:ext uri="{BB962C8B-B14F-4D97-AF65-F5344CB8AC3E}">
        <p14:creationId xmlns:p14="http://schemas.microsoft.com/office/powerpoint/2010/main" val="36636083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dirty="0" smtClean="0"/>
              <a:t>No performance difference between</a:t>
            </a:r>
            <a:r>
              <a:rPr lang="en-NZ" baseline="0" dirty="0" smtClean="0"/>
              <a:t> SITA and Rockwell Collins/ARINC</a:t>
            </a:r>
            <a:endParaRPr lang="en-NZ" dirty="0"/>
          </a:p>
        </p:txBody>
      </p:sp>
      <p:sp>
        <p:nvSpPr>
          <p:cNvPr id="4" name="Slide Number Placeholder 3"/>
          <p:cNvSpPr>
            <a:spLocks noGrp="1"/>
          </p:cNvSpPr>
          <p:nvPr>
            <p:ph type="sldNum" sz="quarter" idx="10"/>
          </p:nvPr>
        </p:nvSpPr>
        <p:spPr/>
        <p:txBody>
          <a:bodyPr/>
          <a:lstStyle/>
          <a:p>
            <a:fld id="{6D1B3A7D-31EA-49E2-9D53-6CDD2058D10D}" type="slidenum">
              <a:rPr lang="en-NZ" smtClean="0"/>
              <a:t>19</a:t>
            </a:fld>
            <a:endParaRPr lang="en-NZ"/>
          </a:p>
        </p:txBody>
      </p:sp>
    </p:spTree>
    <p:extLst>
      <p:ext uri="{BB962C8B-B14F-4D97-AF65-F5344CB8AC3E}">
        <p14:creationId xmlns:p14="http://schemas.microsoft.com/office/powerpoint/2010/main" val="2525564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_No Imag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127382"/>
          </a:xfrm>
        </p:spPr>
        <p:txBody>
          <a:bodyPr>
            <a:normAutofit/>
          </a:bodyPr>
          <a:lstStyle>
            <a:lvl1pPr algn="ctr">
              <a:lnSpc>
                <a:spcPts val="7000"/>
              </a:lnSpc>
              <a:defRPr sz="7200" b="1">
                <a:solidFill>
                  <a:srgbClr val="00B0F0"/>
                </a:solidFill>
                <a:latin typeface="+mj-lt"/>
              </a:defRPr>
            </a:lvl1pPr>
          </a:lstStyle>
          <a:p>
            <a:r>
              <a:rPr lang="en-US" dirty="0" smtClean="0"/>
              <a:t>Title slide no image</a:t>
            </a:r>
            <a:endParaRPr lang="en-NZ" dirty="0"/>
          </a:p>
        </p:txBody>
      </p:sp>
      <p:sp>
        <p:nvSpPr>
          <p:cNvPr id="3" name="Subtitle 2"/>
          <p:cNvSpPr>
            <a:spLocks noGrp="1"/>
          </p:cNvSpPr>
          <p:nvPr>
            <p:ph type="subTitle" idx="1" hasCustomPrompt="1"/>
          </p:nvPr>
        </p:nvSpPr>
        <p:spPr>
          <a:xfrm>
            <a:off x="333467" y="3548270"/>
            <a:ext cx="8424936" cy="792088"/>
          </a:xfrm>
        </p:spPr>
        <p:txBody>
          <a:bodyPr>
            <a:normAutofit/>
          </a:bodyPr>
          <a:lstStyle>
            <a:lvl1pPr marL="0" indent="0" algn="ctr">
              <a:buNone/>
              <a:defRPr sz="3600" i="1" baseline="0">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64239530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No Image subtitl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23528" y="2420888"/>
            <a:ext cx="8424936" cy="1368152"/>
          </a:xfrm>
        </p:spPr>
        <p:txBody>
          <a:bodyPr>
            <a:normAutofit/>
          </a:bodyPr>
          <a:lstStyle>
            <a:lvl1pPr algn="ctr">
              <a:lnSpc>
                <a:spcPts val="7000"/>
              </a:lnSpc>
              <a:defRPr sz="7200" b="1">
                <a:solidFill>
                  <a:srgbClr val="00B0F0"/>
                </a:solidFill>
                <a:latin typeface="+mj-lt"/>
              </a:defRPr>
            </a:lvl1pPr>
          </a:lstStyle>
          <a:p>
            <a:r>
              <a:rPr lang="en-US" dirty="0" smtClean="0"/>
              <a:t>Title slide no 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418816838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_imag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2043202"/>
            <a:ext cx="8424936" cy="1368152"/>
          </a:xfrm>
        </p:spPr>
        <p:txBody>
          <a:bodyPr>
            <a:normAutofit/>
          </a:bodyPr>
          <a:lstStyle>
            <a:lvl1pPr algn="ctr">
              <a:lnSpc>
                <a:spcPts val="7000"/>
              </a:lnSpc>
              <a:defRPr sz="7200" b="1">
                <a:solidFill>
                  <a:schemeClr val="tx1"/>
                </a:solidFill>
                <a:latin typeface="+mj-lt"/>
              </a:defRPr>
            </a:lvl1pPr>
          </a:lstStyle>
          <a:p>
            <a:r>
              <a:rPr lang="en-US" dirty="0" smtClean="0"/>
              <a:t>Title slide w/ image</a:t>
            </a:r>
            <a:endParaRPr lang="en-NZ" dirty="0"/>
          </a:p>
        </p:txBody>
      </p:sp>
      <p:sp>
        <p:nvSpPr>
          <p:cNvPr id="14" name="Subtitle 2"/>
          <p:cNvSpPr>
            <a:spLocks noGrp="1"/>
          </p:cNvSpPr>
          <p:nvPr>
            <p:ph type="subTitle" idx="1" hasCustomPrompt="1"/>
          </p:nvPr>
        </p:nvSpPr>
        <p:spPr>
          <a:xfrm>
            <a:off x="323528" y="3419061"/>
            <a:ext cx="8424936" cy="792088"/>
          </a:xfrm>
        </p:spPr>
        <p:txBody>
          <a:bodyPr>
            <a:normAutofit/>
          </a:bodyPr>
          <a:lstStyle>
            <a:lvl1pPr marL="0" indent="0" algn="ctr">
              <a:buNone/>
              <a:defRPr sz="3600" i="1"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Subtitle</a:t>
            </a:r>
            <a:endParaRPr lang="en-NZ" dirty="0"/>
          </a:p>
        </p:txBody>
      </p:sp>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dirty="0"/>
          </a:p>
        </p:txBody>
      </p:sp>
      <p:sp>
        <p:nvSpPr>
          <p:cNvPr id="4" name="Picture Placeholder 3"/>
          <p:cNvSpPr>
            <a:spLocks noGrp="1"/>
          </p:cNvSpPr>
          <p:nvPr>
            <p:ph type="pic" sz="quarter" idx="14"/>
          </p:nvPr>
        </p:nvSpPr>
        <p:spPr>
          <a:xfrm>
            <a:off x="7415999" y="6060200"/>
            <a:ext cx="1580715" cy="797799"/>
          </a:xfrm>
        </p:spPr>
        <p:txBody>
          <a:bodyPr/>
          <a:lstStyle/>
          <a:p>
            <a:r>
              <a:rPr lang="en-US" smtClean="0"/>
              <a:t>Click icon to add picture</a:t>
            </a:r>
            <a:endParaRPr lang="en-NZ" dirty="0"/>
          </a:p>
        </p:txBody>
      </p:sp>
      <p:sp>
        <p:nvSpPr>
          <p:cNvPr id="7" name="Picture Placeholder 6"/>
          <p:cNvSpPr>
            <a:spLocks noGrp="1"/>
          </p:cNvSpPr>
          <p:nvPr>
            <p:ph type="pic" sz="quarter" idx="13" hasCustomPrompt="1"/>
          </p:nvPr>
        </p:nvSpPr>
        <p:spPr>
          <a:xfrm>
            <a:off x="0" y="0"/>
            <a:ext cx="9144000" cy="6181200"/>
          </a:xfrm>
          <a:noFill/>
        </p:spPr>
        <p:txBody>
          <a:bodyPr>
            <a:normAutofit/>
          </a:bodyPr>
          <a:lstStyle>
            <a:lvl1pPr marL="0" indent="0" algn="ctr">
              <a:buNone/>
              <a:defRPr sz="1800" i="1" u="none">
                <a:solidFill>
                  <a:schemeClr val="accent3"/>
                </a:solidFill>
                <a:latin typeface="+mn-lt"/>
              </a:defRPr>
            </a:lvl1pPr>
          </a:lstStyle>
          <a:p>
            <a:r>
              <a:rPr lang="en-NZ" dirty="0" smtClean="0"/>
              <a:t>Click image icon to place image, then send to back</a:t>
            </a:r>
            <a:endParaRPr lang="en-NZ" dirty="0"/>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32280044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7" name="Content Placeholder 6"/>
          <p:cNvSpPr>
            <a:spLocks noGrp="1"/>
          </p:cNvSpPr>
          <p:nvPr>
            <p:ph sz="quarter" idx="12" hasCustomPrompt="1"/>
          </p:nvPr>
        </p:nvSpPr>
        <p:spPr>
          <a:xfrm>
            <a:off x="395536" y="1196752"/>
            <a:ext cx="8352927" cy="4680173"/>
          </a:xfrm>
        </p:spPr>
        <p:txBody>
          <a:bodyPr/>
          <a:lstStyle>
            <a:lvl1pPr>
              <a:defRPr/>
            </a:lvl1pPr>
          </a:lstStyle>
          <a:p>
            <a:pPr lvl="0"/>
            <a:r>
              <a:rPr lang="en-US" dirty="0" smtClean="0"/>
              <a:t>First level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6"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any content</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817707654"/>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10" name="Chart Placeholder 9"/>
          <p:cNvSpPr>
            <a:spLocks noGrp="1"/>
          </p:cNvSpPr>
          <p:nvPr>
            <p:ph type="chart" sz="quarter" idx="13" hasCustomPrompt="1"/>
          </p:nvPr>
        </p:nvSpPr>
        <p:spPr>
          <a:xfrm>
            <a:off x="1259681" y="1340768"/>
            <a:ext cx="6624638" cy="3960440"/>
          </a:xfrm>
          <a:ln w="31750">
            <a:noFill/>
          </a:ln>
          <a:effectLst/>
        </p:spPr>
        <p:txBody>
          <a:bodyPr>
            <a:normAutofit/>
          </a:bodyPr>
          <a:lstStyle>
            <a:lvl1pPr marL="0" indent="0">
              <a:buNone/>
              <a:defRPr sz="1600" i="1" baseline="0">
                <a:solidFill>
                  <a:schemeClr val="accent3"/>
                </a:solidFill>
              </a:defRPr>
            </a:lvl1pPr>
          </a:lstStyle>
          <a:p>
            <a:r>
              <a:rPr lang="en-NZ" sz="1200" i="1" dirty="0" smtClean="0"/>
              <a:t>Click icon to insert graph</a:t>
            </a:r>
            <a:endParaRPr lang="en-NZ" dirty="0"/>
          </a:p>
        </p:txBody>
      </p:sp>
      <p:sp>
        <p:nvSpPr>
          <p:cNvPr id="12" name="Text Placeholder 15"/>
          <p:cNvSpPr>
            <a:spLocks noGrp="1"/>
          </p:cNvSpPr>
          <p:nvPr>
            <p:ph type="body" sz="quarter" idx="14"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graph only</a:t>
            </a:r>
            <a:endParaRPr lang="en-NZ" dirty="0"/>
          </a:p>
        </p:txBody>
      </p:sp>
      <p:sp>
        <p:nvSpPr>
          <p:cNvPr id="8"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38187319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with title">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8E358689-BA0A-49A1-8A48-F71B8AB2D529}" type="slidenum">
              <a:rPr lang="en-NZ" smtClean="0"/>
              <a:t>‹#›</a:t>
            </a:fld>
            <a:endParaRPr lang="en-NZ"/>
          </a:p>
        </p:txBody>
      </p:sp>
      <p:sp>
        <p:nvSpPr>
          <p:cNvPr id="4" name="Table Placeholder 3"/>
          <p:cNvSpPr>
            <a:spLocks noGrp="1"/>
          </p:cNvSpPr>
          <p:nvPr>
            <p:ph type="tbl" sz="quarter" idx="14" hasCustomPrompt="1"/>
          </p:nvPr>
        </p:nvSpPr>
        <p:spPr>
          <a:xfrm>
            <a:off x="1258887" y="1340768"/>
            <a:ext cx="6626225" cy="3959225"/>
          </a:xfrm>
          <a:noFill/>
          <a:ln w="31750">
            <a:solidFill>
              <a:schemeClr val="bg1"/>
            </a:solidFill>
          </a:ln>
          <a:effectLst>
            <a:outerShdw blurRad="50800" dist="38100" dir="2700000" algn="tl" rotWithShape="0">
              <a:prstClr val="black">
                <a:alpha val="40000"/>
              </a:prstClr>
            </a:outerShdw>
          </a:effectLst>
        </p:spPr>
        <p:txBody>
          <a:bodyPr>
            <a:normAutofit/>
          </a:bodyPr>
          <a:lstStyle>
            <a:lvl1pPr marL="0" indent="0" algn="ctr">
              <a:buNone/>
              <a:defRPr sz="1400" i="1" baseline="0">
                <a:solidFill>
                  <a:schemeClr val="tx1">
                    <a:lumMod val="95000"/>
                    <a:lumOff val="5000"/>
                  </a:schemeClr>
                </a:solidFill>
                <a:latin typeface="+mn-lt"/>
              </a:defRPr>
            </a:lvl1pPr>
          </a:lstStyle>
          <a:p>
            <a:r>
              <a:rPr lang="en-NZ" dirty="0" smtClean="0"/>
              <a:t>Click icon to insert table</a:t>
            </a:r>
            <a:endParaRPr lang="en-NZ" dirty="0"/>
          </a:p>
        </p:txBody>
      </p:sp>
      <p:sp>
        <p:nvSpPr>
          <p:cNvPr id="9" name="Text Placeholder 15"/>
          <p:cNvSpPr>
            <a:spLocks noGrp="1"/>
          </p:cNvSpPr>
          <p:nvPr>
            <p:ph type="body" sz="quarter" idx="15"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table only</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41940845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Image and text">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8E358689-BA0A-49A1-8A48-F71B8AB2D529}" type="slidenum">
              <a:rPr lang="en-NZ" smtClean="0"/>
              <a:pPr/>
              <a:t>‹#›</a:t>
            </a:fld>
            <a:endParaRPr lang="en-NZ" dirty="0"/>
          </a:p>
        </p:txBody>
      </p:sp>
      <p:sp>
        <p:nvSpPr>
          <p:cNvPr id="10" name="Text Placeholder 9"/>
          <p:cNvSpPr>
            <a:spLocks noGrp="1"/>
          </p:cNvSpPr>
          <p:nvPr>
            <p:ph type="body" sz="quarter" idx="14" hasCustomPrompt="1"/>
          </p:nvPr>
        </p:nvSpPr>
        <p:spPr>
          <a:xfrm>
            <a:off x="395536" y="1397768"/>
            <a:ext cx="3887787" cy="4392612"/>
          </a:xfrm>
        </p:spPr>
        <p:txBody>
          <a:bodyPr>
            <a:normAutofit/>
          </a:bodyPr>
          <a:lstStyle>
            <a:lvl1pPr marL="0" indent="0">
              <a:buFont typeface="Arial" pitchFamily="34" charset="0"/>
              <a:buNone/>
              <a:defRPr sz="2200" i="0" baseline="0"/>
            </a:lvl1pPr>
          </a:lstStyle>
          <a:p>
            <a:pPr lvl="0"/>
            <a:r>
              <a:rPr lang="en-US" dirty="0" smtClean="0"/>
              <a:t>First level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smtClean="0"/>
          </a:p>
          <a:p>
            <a:pPr lvl="0"/>
            <a:endParaRPr lang="en-NZ" dirty="0"/>
          </a:p>
        </p:txBody>
      </p:sp>
      <p:sp>
        <p:nvSpPr>
          <p:cNvPr id="12" name="Picture Placeholder 11"/>
          <p:cNvSpPr>
            <a:spLocks noGrp="1"/>
          </p:cNvSpPr>
          <p:nvPr>
            <p:ph type="pic" sz="quarter" idx="15" hasCustomPrompt="1"/>
          </p:nvPr>
        </p:nvSpPr>
        <p:spPr>
          <a:xfrm>
            <a:off x="4500563" y="1398314"/>
            <a:ext cx="4248150" cy="4319587"/>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smtClean="0"/>
              <a:t>Click icon to add image</a:t>
            </a:r>
            <a:endParaRPr lang="en-NZ" dirty="0"/>
          </a:p>
        </p:txBody>
      </p:sp>
      <p:sp>
        <p:nvSpPr>
          <p:cNvPr id="13" name="Text Placeholder 15"/>
          <p:cNvSpPr>
            <a:spLocks noGrp="1"/>
          </p:cNvSpPr>
          <p:nvPr>
            <p:ph type="body" sz="quarter" idx="16" hasCustomPrompt="1"/>
          </p:nvPr>
        </p:nvSpPr>
        <p:spPr>
          <a:xfrm>
            <a:off x="398186" y="228877"/>
            <a:ext cx="8367712" cy="854075"/>
          </a:xfrm>
        </p:spPr>
        <p:txBody>
          <a:bodyPr>
            <a:noAutofit/>
          </a:bodyPr>
          <a:lstStyle>
            <a:lvl1pPr marL="0" indent="0">
              <a:buNone/>
              <a:defRPr sz="5400" b="1" baseline="0">
                <a:solidFill>
                  <a:schemeClr val="accent1"/>
                </a:solidFill>
              </a:defRPr>
            </a:lvl1pPr>
          </a:lstStyle>
          <a:p>
            <a:pPr lvl="0"/>
            <a:r>
              <a:rPr lang="en-NZ" sz="5400" b="1" dirty="0" smtClean="0"/>
              <a:t>Title with text and graph</a:t>
            </a:r>
            <a:endParaRPr lang="en-NZ" dirty="0"/>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359729021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no image">
    <p:spTree>
      <p:nvGrpSpPr>
        <p:cNvPr id="1" name=""/>
        <p:cNvGrpSpPr/>
        <p:nvPr/>
      </p:nvGrpSpPr>
      <p:grpSpPr>
        <a:xfrm>
          <a:off x="0" y="0"/>
          <a:ext cx="0" cy="0"/>
          <a:chOff x="0" y="0"/>
          <a:chExt cx="0" cy="0"/>
        </a:xfrm>
      </p:grpSpPr>
      <p:sp>
        <p:nvSpPr>
          <p:cNvPr id="16" name="Text Placeholder 15"/>
          <p:cNvSpPr>
            <a:spLocks noGrp="1"/>
          </p:cNvSpPr>
          <p:nvPr>
            <p:ph type="body" sz="quarter" idx="14" hasCustomPrompt="1"/>
          </p:nvPr>
        </p:nvSpPr>
        <p:spPr>
          <a:xfrm>
            <a:off x="398186" y="228877"/>
            <a:ext cx="8367712" cy="854075"/>
          </a:xfrm>
          <a:noFill/>
        </p:spPr>
        <p:txBody>
          <a:bodyPr>
            <a:noAutofit/>
          </a:bodyPr>
          <a:lstStyle>
            <a:lvl1pPr marL="0" indent="0">
              <a:buNone/>
              <a:defRPr sz="5400" b="1" baseline="0">
                <a:solidFill>
                  <a:schemeClr val="accent1"/>
                </a:solidFill>
              </a:defRPr>
            </a:lvl1pPr>
          </a:lstStyle>
          <a:p>
            <a:pPr lvl="0"/>
            <a:r>
              <a:rPr lang="en-NZ" sz="5400" b="1" dirty="0" smtClean="0"/>
              <a:t>Section header side image</a:t>
            </a:r>
            <a:endParaRPr lang="en-NZ" dirty="0"/>
          </a:p>
        </p:txBody>
      </p:sp>
      <p:sp>
        <p:nvSpPr>
          <p:cNvPr id="6" name="Slide Number Placeholder 5"/>
          <p:cNvSpPr>
            <a:spLocks noGrp="1"/>
          </p:cNvSpPr>
          <p:nvPr>
            <p:ph type="sldNum" sz="quarter" idx="12"/>
          </p:nvPr>
        </p:nvSpPr>
        <p:spPr/>
        <p:txBody>
          <a:bodyPr/>
          <a:lstStyle>
            <a:lvl1pPr>
              <a:defRPr sz="1200"/>
            </a:lvl1pPr>
          </a:lstStyle>
          <a:p>
            <a:fld id="{8E358689-BA0A-49A1-8A48-F71B8AB2D529}" type="slidenum">
              <a:rPr lang="en-NZ" smtClean="0"/>
              <a:pPr/>
              <a:t>‹#›</a:t>
            </a:fld>
            <a:endParaRPr lang="en-NZ" dirty="0"/>
          </a:p>
        </p:txBody>
      </p:sp>
      <p:sp>
        <p:nvSpPr>
          <p:cNvPr id="7" name="Picture Placeholder 11"/>
          <p:cNvSpPr>
            <a:spLocks noGrp="1"/>
          </p:cNvSpPr>
          <p:nvPr>
            <p:ph type="pic" sz="quarter" idx="15" hasCustomPrompt="1"/>
          </p:nvPr>
        </p:nvSpPr>
        <p:spPr>
          <a:xfrm>
            <a:off x="2862470" y="1212575"/>
            <a:ext cx="5727219" cy="4651513"/>
          </a:xfrm>
          <a:noFill/>
          <a:ln w="38100">
            <a:solidFill>
              <a:schemeClr val="bg1"/>
            </a:solidFill>
          </a:ln>
          <a:effectLst>
            <a:outerShdw blurRad="50800" dist="38100" dir="2700000" algn="tl" rotWithShape="0">
              <a:prstClr val="black">
                <a:alpha val="40000"/>
              </a:prstClr>
            </a:outerShdw>
          </a:effectLst>
        </p:spPr>
        <p:txBody>
          <a:bodyPr>
            <a:normAutofit/>
          </a:bodyPr>
          <a:lstStyle>
            <a:lvl1pPr marL="0" indent="0">
              <a:buNone/>
              <a:defRPr sz="1400" i="1" baseline="0"/>
            </a:lvl1pPr>
          </a:lstStyle>
          <a:p>
            <a:r>
              <a:rPr lang="en-NZ" dirty="0" smtClean="0"/>
              <a:t>Click icon to add image</a:t>
            </a:r>
            <a:endParaRPr lang="en-NZ" dirty="0"/>
          </a:p>
        </p:txBody>
      </p:sp>
      <p:sp>
        <p:nvSpPr>
          <p:cNvPr id="9"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Tree>
    <p:extLst>
      <p:ext uri="{BB962C8B-B14F-4D97-AF65-F5344CB8AC3E}">
        <p14:creationId xmlns:p14="http://schemas.microsoft.com/office/powerpoint/2010/main" val="272268398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5888"/>
            <a:ext cx="8229600" cy="936625"/>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12875"/>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412875"/>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751263"/>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895480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404664"/>
            <a:ext cx="8229600" cy="1143000"/>
          </a:xfrm>
          <a:prstGeom prst="rect">
            <a:avLst/>
          </a:prstGeom>
        </p:spPr>
        <p:txBody>
          <a:bodyPr vert="horz" lIns="91440" tIns="45720" rIns="91440" bIns="45720" rtlCol="0" anchor="ctr">
            <a:normAutofit/>
          </a:bodyPr>
          <a:lstStyle/>
          <a:p>
            <a:r>
              <a:rPr lang="en-US" dirty="0" smtClean="0"/>
              <a:t>This is the heading</a:t>
            </a:r>
            <a:endParaRPr lang="en-NZ"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First level of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NZ" dirty="0"/>
          </a:p>
        </p:txBody>
      </p:sp>
      <p:sp>
        <p:nvSpPr>
          <p:cNvPr id="5"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Footer details here</a:t>
            </a:r>
          </a:p>
        </p:txBody>
      </p:sp>
      <p:sp>
        <p:nvSpPr>
          <p:cNvPr id="6" name="Slide Number Placeholder 5"/>
          <p:cNvSpPr>
            <a:spLocks noGrp="1"/>
          </p:cNvSpPr>
          <p:nvPr>
            <p:ph type="sldNum" sz="quarter" idx="4"/>
          </p:nvPr>
        </p:nvSpPr>
        <p:spPr>
          <a:xfrm>
            <a:off x="395536" y="6309321"/>
            <a:ext cx="405408" cy="360039"/>
          </a:xfrm>
          <a:prstGeom prst="rect">
            <a:avLst/>
          </a:prstGeom>
        </p:spPr>
        <p:txBody>
          <a:bodyPr vert="horz" lIns="91440" tIns="45720" rIns="91440" bIns="45720" rtlCol="0" anchor="ctr"/>
          <a:lstStyle>
            <a:lvl1pPr algn="l">
              <a:defRPr sz="1000">
                <a:solidFill>
                  <a:schemeClr val="bg1"/>
                </a:solidFill>
              </a:defRPr>
            </a:lvl1pPr>
          </a:lstStyle>
          <a:p>
            <a:fld id="{8E358689-BA0A-49A1-8A48-F71B8AB2D529}" type="slidenum">
              <a:rPr lang="en-NZ" smtClean="0"/>
              <a:pPr/>
              <a:t>‹#›</a:t>
            </a:fld>
            <a:endParaRPr lang="en-NZ" dirty="0"/>
          </a:p>
        </p:txBody>
      </p:sp>
    </p:spTree>
    <p:extLst>
      <p:ext uri="{BB962C8B-B14F-4D97-AF65-F5344CB8AC3E}">
        <p14:creationId xmlns:p14="http://schemas.microsoft.com/office/powerpoint/2010/main" val="2187426820"/>
      </p:ext>
    </p:extLst>
  </p:cSld>
  <p:clrMap bg1="lt1" tx1="dk1" bg2="lt2" tx2="dk2" accent1="accent1" accent2="accent2" accent3="accent3" accent4="accent4" accent5="accent5" accent6="accent6" hlink="hlink" folHlink="folHlink"/>
  <p:sldLayoutIdLst>
    <p:sldLayoutId id="2147483649" r:id="rId1"/>
    <p:sldLayoutId id="2147483669" r:id="rId2"/>
    <p:sldLayoutId id="2147483660" r:id="rId3"/>
    <p:sldLayoutId id="2147483667" r:id="rId4"/>
    <p:sldLayoutId id="2147483650" r:id="rId5"/>
    <p:sldLayoutId id="2147483661" r:id="rId6"/>
    <p:sldLayoutId id="2147483666" r:id="rId7"/>
    <p:sldLayoutId id="2147483671" r:id="rId8"/>
    <p:sldLayoutId id="2147483674" r:id="rId9"/>
  </p:sldLayoutIdLst>
  <p:timing>
    <p:tnLst>
      <p:par>
        <p:cTn id="1" dur="indefinite" restart="never" nodeType="tmRoot"/>
      </p:par>
    </p:tnLst>
  </p:timing>
  <p:hf hdr="0" dt="0"/>
  <p:txStyles>
    <p:titleStyle>
      <a:lvl1pPr algn="l" defTabSz="914400" rtl="0" eaLnBrk="1" latinLnBrk="0" hangingPunct="1">
        <a:spcBef>
          <a:spcPct val="0"/>
        </a:spcBef>
        <a:buNone/>
        <a:defRPr sz="5400" b="1" kern="1200" baseline="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200" kern="1200">
          <a:solidFill>
            <a:schemeClr val="accent2">
              <a:lumMod val="50000"/>
            </a:schemeClr>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3.gif"/></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4.gif"/></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5.gif"/></Relationships>
</file>

<file path=ppt/slides/_rels/slide14.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20.gif"/></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21.gif"/></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9.xml"/><Relationship Id="rId5" Type="http://schemas.openxmlformats.org/officeDocument/2006/relationships/image" Target="../media/image23.gif"/><Relationship Id="rId4" Type="http://schemas.openxmlformats.org/officeDocument/2006/relationships/image" Target="../media/image22.gif"/></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4.jpeg"/><Relationship Id="rId1" Type="http://schemas.openxmlformats.org/officeDocument/2006/relationships/slideLayout" Target="../slideLayouts/slideLayout9.xml"/><Relationship Id="rId4" Type="http://schemas.openxmlformats.org/officeDocument/2006/relationships/image" Target="../media/image20.gif"/></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image" Target="../media/image25.gif"/><Relationship Id="rId4" Type="http://schemas.openxmlformats.org/officeDocument/2006/relationships/image" Target="../media/image24.gif"/></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6.gif"/></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9.xml"/><Relationship Id="rId5" Type="http://schemas.openxmlformats.org/officeDocument/2006/relationships/image" Target="../media/image28.gif"/><Relationship Id="rId4" Type="http://schemas.openxmlformats.org/officeDocument/2006/relationships/image" Target="../media/image27.gif"/></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29.gif"/></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0.gif"/></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31.gif"/></Relationships>
</file>

<file path=ppt/slides/_rels/slide3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8.xml"/><Relationship Id="rId1" Type="http://schemas.openxmlformats.org/officeDocument/2006/relationships/slideLayout" Target="../slideLayouts/slideLayout9.xml"/><Relationship Id="rId5" Type="http://schemas.openxmlformats.org/officeDocument/2006/relationships/image" Target="../media/image10.gif"/><Relationship Id="rId4" Type="http://schemas.openxmlformats.org/officeDocument/2006/relationships/image" Target="../media/image32.gif"/></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4.gif"/><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5.gif"/><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7.gif"/><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8.gif"/><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9.gif"/><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0.gif"/><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1.gif"/><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2.gif"/><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3.gif"/><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4.gif"/><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45.gif"/><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7.gif"/></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3.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9.xml"/><Relationship Id="rId6" Type="http://schemas.openxmlformats.org/officeDocument/2006/relationships/image" Target="../media/image10.gif"/><Relationship Id="rId5" Type="http://schemas.openxmlformats.org/officeDocument/2006/relationships/image" Target="../media/image9.gif"/><Relationship Id="rId4" Type="http://schemas.openxmlformats.org/officeDocument/2006/relationships/image" Target="../media/image8.gif"/></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image" Target="../media/image12.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358689-BA0A-49A1-8A48-F71B8AB2D529}" type="slidenum">
              <a:rPr lang="en-NZ" smtClean="0"/>
              <a:t>1</a:t>
            </a:fld>
            <a:endParaRPr lang="en-NZ"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40" r="7340"/>
          <a:stretch>
            <a:fillRect/>
          </a:stretch>
        </p:blipFill>
        <p:spPr>
          <a:xfrm>
            <a:off x="0" y="0"/>
            <a:ext cx="9144000" cy="6181200"/>
          </a:xfrm>
        </p:spPr>
      </p:pic>
      <p:sp>
        <p:nvSpPr>
          <p:cNvPr id="4" name="Title 3"/>
          <p:cNvSpPr>
            <a:spLocks noGrp="1"/>
          </p:cNvSpPr>
          <p:nvPr>
            <p:ph type="ctrTitle"/>
          </p:nvPr>
        </p:nvSpPr>
        <p:spPr>
          <a:xfrm>
            <a:off x="468862" y="-1"/>
            <a:ext cx="8424936" cy="2653749"/>
          </a:xfrm>
        </p:spPr>
        <p:txBody>
          <a:bodyPr>
            <a:noAutofit/>
          </a:bodyPr>
          <a:lstStyle/>
          <a:p>
            <a:r>
              <a:rPr lang="en-NZ" dirty="0" smtClean="0"/>
              <a:t>PBCS Monitoring in NZZO </a:t>
            </a:r>
            <a:endParaRPr lang="en-NZ" dirty="0"/>
          </a:p>
        </p:txBody>
      </p:sp>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2" name="TextBox 1"/>
          <p:cNvSpPr txBox="1"/>
          <p:nvPr/>
        </p:nvSpPr>
        <p:spPr>
          <a:xfrm>
            <a:off x="775252" y="4974678"/>
            <a:ext cx="6380922" cy="923330"/>
          </a:xfrm>
          <a:prstGeom prst="rect">
            <a:avLst/>
          </a:prstGeom>
          <a:noFill/>
        </p:spPr>
        <p:txBody>
          <a:bodyPr wrap="square" rtlCol="0">
            <a:spAutoFit/>
          </a:bodyPr>
          <a:lstStyle/>
          <a:p>
            <a:r>
              <a:rPr lang="en-NZ" b="1" dirty="0">
                <a:solidFill>
                  <a:schemeClr val="bg1"/>
                </a:solidFill>
              </a:rPr>
              <a:t>ISPACG FIT 23</a:t>
            </a:r>
          </a:p>
          <a:p>
            <a:r>
              <a:rPr lang="en-NZ" b="1" dirty="0">
                <a:solidFill>
                  <a:schemeClr val="bg1"/>
                </a:solidFill>
              </a:rPr>
              <a:t>Gold Coast, Australia</a:t>
            </a:r>
          </a:p>
          <a:p>
            <a:r>
              <a:rPr lang="en-NZ" b="1" dirty="0">
                <a:solidFill>
                  <a:schemeClr val="bg1"/>
                </a:solidFill>
              </a:rPr>
              <a:t>15 March 2015 </a:t>
            </a:r>
            <a:endParaRPr lang="en-US" b="1" dirty="0">
              <a:solidFill>
                <a:schemeClr val="bg1"/>
              </a:solidFill>
            </a:endParaRPr>
          </a:p>
        </p:txBody>
      </p:sp>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ISPACG FIT 23 </a:t>
            </a:r>
          </a:p>
        </p:txBody>
      </p:sp>
      <p:pic>
        <p:nvPicPr>
          <p:cNvPr id="8"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833" y="6234703"/>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3877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10</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504"/>
            <a:ext cx="9144000" cy="6085807"/>
          </a:xfrm>
          <a:prstGeom prst="rect">
            <a:avLst/>
          </a:prstGeom>
        </p:spPr>
      </p:pic>
    </p:spTree>
    <p:extLst>
      <p:ext uri="{BB962C8B-B14F-4D97-AF65-F5344CB8AC3E}">
        <p14:creationId xmlns:p14="http://schemas.microsoft.com/office/powerpoint/2010/main" val="20666733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11</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268"/>
            <a:ext cx="9144000" cy="6129000"/>
          </a:xfrm>
          <a:prstGeom prst="rect">
            <a:avLst/>
          </a:prstGeom>
        </p:spPr>
      </p:pic>
    </p:spTree>
    <p:extLst>
      <p:ext uri="{BB962C8B-B14F-4D97-AF65-F5344CB8AC3E}">
        <p14:creationId xmlns:p14="http://schemas.microsoft.com/office/powerpoint/2010/main" val="36719988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536" y="2799453"/>
            <a:ext cx="8229600" cy="936625"/>
          </a:xfrm>
        </p:spPr>
        <p:txBody>
          <a:bodyPr>
            <a:normAutofit/>
          </a:bodyPr>
          <a:lstStyle/>
          <a:p>
            <a:r>
              <a:rPr lang="en-US" sz="4400" dirty="0" smtClean="0"/>
              <a:t>    CPDLC Performance – RCP240</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83521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13</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343" y="0"/>
            <a:ext cx="7875911" cy="6073092"/>
          </a:xfrm>
          <a:prstGeom prst="rect">
            <a:avLst/>
          </a:prstGeom>
        </p:spPr>
      </p:pic>
    </p:spTree>
    <p:extLst>
      <p:ext uri="{BB962C8B-B14F-4D97-AF65-F5344CB8AC3E}">
        <p14:creationId xmlns:p14="http://schemas.microsoft.com/office/powerpoint/2010/main" val="4083732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3832" y="0"/>
            <a:ext cx="7316128" cy="6095399"/>
          </a:xfrm>
          <a:prstGeom prst="rect">
            <a:avLst/>
          </a:prstGeom>
        </p:spPr>
      </p:pic>
    </p:spTree>
    <p:extLst>
      <p:ext uri="{BB962C8B-B14F-4D97-AF65-F5344CB8AC3E}">
        <p14:creationId xmlns:p14="http://schemas.microsoft.com/office/powerpoint/2010/main" val="18835491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91" y="0"/>
            <a:ext cx="7622555" cy="6074468"/>
          </a:xfrm>
          <a:prstGeom prst="rect">
            <a:avLst/>
          </a:prstGeom>
        </p:spPr>
      </p:pic>
    </p:spTree>
    <p:extLst>
      <p:ext uri="{BB962C8B-B14F-4D97-AF65-F5344CB8AC3E}">
        <p14:creationId xmlns:p14="http://schemas.microsoft.com/office/powerpoint/2010/main" val="22099656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536" y="2464902"/>
            <a:ext cx="8209508" cy="1072599"/>
          </a:xfrm>
          <a:prstGeom prst="rect">
            <a:avLst/>
          </a:prstGeom>
        </p:spPr>
      </p:pic>
      <p:sp>
        <p:nvSpPr>
          <p:cNvPr id="3" name="TextBox 2"/>
          <p:cNvSpPr txBox="1"/>
          <p:nvPr/>
        </p:nvSpPr>
        <p:spPr>
          <a:xfrm>
            <a:off x="395536" y="1143000"/>
            <a:ext cx="8032847" cy="523220"/>
          </a:xfrm>
          <a:prstGeom prst="rect">
            <a:avLst/>
          </a:prstGeom>
          <a:noFill/>
        </p:spPr>
        <p:txBody>
          <a:bodyPr wrap="square" rtlCol="0">
            <a:spAutoFit/>
          </a:bodyPr>
          <a:lstStyle/>
          <a:p>
            <a:r>
              <a:rPr lang="en-NZ" dirty="0" smtClean="0"/>
              <a:t> </a:t>
            </a:r>
            <a:r>
              <a:rPr lang="en-NZ" sz="2800" b="1" dirty="0" smtClean="0"/>
              <a:t>NZZO CPDLC Performance - All Aircraft – All RGS - 2015</a:t>
            </a:r>
            <a:endParaRPr lang="en-NZ" sz="2800" b="1" dirty="0"/>
          </a:p>
        </p:txBody>
      </p:sp>
    </p:spTree>
    <p:extLst>
      <p:ext uri="{BB962C8B-B14F-4D97-AF65-F5344CB8AC3E}">
        <p14:creationId xmlns:p14="http://schemas.microsoft.com/office/powerpoint/2010/main" val="2136187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smtClean="0"/>
              <a:t>Iridium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17</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51579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18</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422" y="0"/>
            <a:ext cx="6555670" cy="60703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497" y="4171742"/>
            <a:ext cx="2047875" cy="1019175"/>
          </a:xfrm>
          <a:prstGeom prst="rect">
            <a:avLst/>
          </a:prstGeom>
        </p:spPr>
      </p:pic>
      <p:cxnSp>
        <p:nvCxnSpPr>
          <p:cNvPr id="5" name="Straight Arrow Connector 4"/>
          <p:cNvCxnSpPr/>
          <p:nvPr/>
        </p:nvCxnSpPr>
        <p:spPr>
          <a:xfrm>
            <a:off x="2436675" y="1282148"/>
            <a:ext cx="2383318" cy="189218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679864" y="745435"/>
            <a:ext cx="1232448" cy="53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661173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19</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5609" y="1990518"/>
            <a:ext cx="8822187" cy="2869717"/>
          </a:xfrm>
          <a:prstGeom prst="rect">
            <a:avLst/>
          </a:prstGeom>
        </p:spPr>
      </p:pic>
    </p:spTree>
    <p:extLst>
      <p:ext uri="{BB962C8B-B14F-4D97-AF65-F5344CB8AC3E}">
        <p14:creationId xmlns:p14="http://schemas.microsoft.com/office/powerpoint/2010/main" val="2409219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477078" y="2719940"/>
            <a:ext cx="8229600" cy="936625"/>
          </a:xfrm>
        </p:spPr>
        <p:txBody>
          <a:bodyPr>
            <a:normAutofit/>
          </a:bodyPr>
          <a:lstStyle/>
          <a:p>
            <a:r>
              <a:rPr lang="en-US" sz="4400" dirty="0" smtClean="0"/>
              <a:t>   ADS-C Performance - RSP180</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947574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20</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7085"/>
            <a:ext cx="9144000" cy="4783583"/>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5396953"/>
            <a:ext cx="9144000" cy="494513"/>
          </a:xfrm>
          <a:prstGeom prst="rect">
            <a:avLst/>
          </a:prstGeom>
        </p:spPr>
      </p:pic>
      <p:sp>
        <p:nvSpPr>
          <p:cNvPr id="4" name="5-Point Star 3"/>
          <p:cNvSpPr/>
          <p:nvPr/>
        </p:nvSpPr>
        <p:spPr>
          <a:xfrm>
            <a:off x="8567529" y="2322559"/>
            <a:ext cx="198783" cy="15263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5-Point Star 7"/>
          <p:cNvSpPr/>
          <p:nvPr/>
        </p:nvSpPr>
        <p:spPr>
          <a:xfrm>
            <a:off x="8527773" y="5683965"/>
            <a:ext cx="198783" cy="15263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8148818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smtClean="0"/>
              <a:t>HFDL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21</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77195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22</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01422" y="0"/>
            <a:ext cx="6555670" cy="60703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36497" y="4171742"/>
            <a:ext cx="2047875" cy="1019175"/>
          </a:xfrm>
          <a:prstGeom prst="rect">
            <a:avLst/>
          </a:prstGeom>
        </p:spPr>
      </p:pic>
      <p:cxnSp>
        <p:nvCxnSpPr>
          <p:cNvPr id="5" name="Straight Arrow Connector 4"/>
          <p:cNvCxnSpPr/>
          <p:nvPr/>
        </p:nvCxnSpPr>
        <p:spPr>
          <a:xfrm>
            <a:off x="5436497" y="1282148"/>
            <a:ext cx="616224" cy="2355574"/>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4820273" y="745435"/>
            <a:ext cx="1232448" cy="53671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5859831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23</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110" y="275190"/>
            <a:ext cx="6696075" cy="1914525"/>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23138" y="2518118"/>
            <a:ext cx="7308247" cy="3524176"/>
          </a:xfrm>
          <a:prstGeom prst="rect">
            <a:avLst/>
          </a:prstGeom>
        </p:spPr>
      </p:pic>
    </p:spTree>
    <p:extLst>
      <p:ext uri="{BB962C8B-B14F-4D97-AF65-F5344CB8AC3E}">
        <p14:creationId xmlns:p14="http://schemas.microsoft.com/office/powerpoint/2010/main" val="15420276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24</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167" y="1519312"/>
            <a:ext cx="9083909" cy="3669744"/>
          </a:xfrm>
          <a:prstGeom prst="rect">
            <a:avLst/>
          </a:prstGeom>
        </p:spPr>
      </p:pic>
    </p:spTree>
    <p:extLst>
      <p:ext uri="{BB962C8B-B14F-4D97-AF65-F5344CB8AC3E}">
        <p14:creationId xmlns:p14="http://schemas.microsoft.com/office/powerpoint/2010/main" val="11314182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25</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21165"/>
            <a:ext cx="9144000" cy="229721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3247837"/>
            <a:ext cx="9144000" cy="2290491"/>
          </a:xfrm>
          <a:prstGeom prst="rect">
            <a:avLst/>
          </a:prstGeom>
        </p:spPr>
      </p:pic>
      <p:sp>
        <p:nvSpPr>
          <p:cNvPr id="3" name="Oval 2"/>
          <p:cNvSpPr/>
          <p:nvPr/>
        </p:nvSpPr>
        <p:spPr>
          <a:xfrm>
            <a:off x="-29817" y="1779104"/>
            <a:ext cx="1351722" cy="278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Oval 7"/>
          <p:cNvSpPr/>
          <p:nvPr/>
        </p:nvSpPr>
        <p:spPr>
          <a:xfrm>
            <a:off x="-29817" y="4495800"/>
            <a:ext cx="1351722" cy="27829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41092239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 y="0"/>
            <a:ext cx="9143999" cy="5786199"/>
          </a:xfrm>
          <a:prstGeom prst="rect">
            <a:avLst/>
          </a:prstGeom>
          <a:noFill/>
        </p:spPr>
        <p:txBody>
          <a:bodyPr wrap="square" rtlCol="0">
            <a:spAutoFit/>
          </a:bodyPr>
          <a:lstStyle/>
          <a:p>
            <a:r>
              <a:rPr lang="en-NZ" b="1" dirty="0" smtClean="0"/>
              <a:t>During the period 24 November 2015 – 14 December 2015 Qantas A388 VH-OQF operated with </a:t>
            </a:r>
          </a:p>
          <a:p>
            <a:r>
              <a:rPr lang="en-NZ" b="1" dirty="0" smtClean="0"/>
              <a:t>no SATCOM using HFDL and VDL only. This was correctly indicated in the FPL - files HF and VDL.</a:t>
            </a:r>
          </a:p>
          <a:p>
            <a:endParaRPr lang="en-NZ" sz="800" b="1" dirty="0"/>
          </a:p>
          <a:p>
            <a:r>
              <a:rPr lang="en-NZ" dirty="0"/>
              <a:t>(FPL-QFA94-IS</a:t>
            </a:r>
          </a:p>
          <a:p>
            <a:r>
              <a:rPr lang="en-NZ" dirty="0"/>
              <a:t>-</a:t>
            </a:r>
            <a:r>
              <a:rPr lang="en-NZ" dirty="0" smtClean="0"/>
              <a:t>A388/H-SADE2E3FGHI</a:t>
            </a:r>
            <a:r>
              <a:rPr lang="en-NZ" b="1" dirty="0" smtClean="0">
                <a:solidFill>
                  <a:srgbClr val="00B050"/>
                </a:solidFill>
              </a:rPr>
              <a:t>J2J4</a:t>
            </a:r>
            <a:r>
              <a:rPr lang="en-NZ" dirty="0" smtClean="0"/>
              <a:t>RWYZ/LB1</a:t>
            </a:r>
          </a:p>
          <a:p>
            <a:endParaRPr lang="en-NZ" sz="800" dirty="0"/>
          </a:p>
          <a:p>
            <a:r>
              <a:rPr lang="en-NZ" b="1" dirty="0" smtClean="0"/>
              <a:t>On 18 December 2015 Air China A332 B6113 operated no SATCOM and operated HFDL and VDL only. This was not correctly indicated in the FPL</a:t>
            </a:r>
            <a:r>
              <a:rPr lang="en-NZ" b="1" dirty="0"/>
              <a:t> </a:t>
            </a:r>
            <a:r>
              <a:rPr lang="en-NZ" b="1" dirty="0" smtClean="0"/>
              <a:t>– files  HF, VDL , and SATCOM.</a:t>
            </a:r>
          </a:p>
          <a:p>
            <a:endParaRPr lang="en-NZ" sz="800" b="1" dirty="0"/>
          </a:p>
          <a:p>
            <a:r>
              <a:rPr lang="en-NZ" dirty="0"/>
              <a:t>(FPL-CCA783-IS</a:t>
            </a:r>
          </a:p>
          <a:p>
            <a:r>
              <a:rPr lang="en-NZ" dirty="0"/>
              <a:t>-</a:t>
            </a:r>
            <a:r>
              <a:rPr lang="en-NZ" dirty="0" smtClean="0"/>
              <a:t>A332/H-SDE3FGHI</a:t>
            </a:r>
            <a:r>
              <a:rPr lang="en-NZ" b="1" dirty="0" smtClean="0">
                <a:solidFill>
                  <a:srgbClr val="00B050"/>
                </a:solidFill>
              </a:rPr>
              <a:t>J3J4J5</a:t>
            </a:r>
            <a:r>
              <a:rPr lang="en-NZ" dirty="0" smtClean="0"/>
              <a:t>RWYZ/LB1D1</a:t>
            </a:r>
          </a:p>
          <a:p>
            <a:endParaRPr lang="en-NZ" sz="800" b="1" dirty="0"/>
          </a:p>
          <a:p>
            <a:r>
              <a:rPr lang="en-NZ" b="1" dirty="0" smtClean="0"/>
              <a:t>A review of FPL indicates some inconsistency in filing the J codes. For example:</a:t>
            </a:r>
          </a:p>
          <a:p>
            <a:endParaRPr lang="en-NZ" sz="800" b="1" dirty="0"/>
          </a:p>
          <a:p>
            <a:r>
              <a:rPr lang="en-NZ" dirty="0"/>
              <a:t>(</a:t>
            </a:r>
            <a:r>
              <a:rPr lang="en-NZ" dirty="0" smtClean="0"/>
              <a:t>FPL-CCA784-IS                              </a:t>
            </a:r>
            <a:r>
              <a:rPr lang="en-NZ" b="1" dirty="0" smtClean="0"/>
              <a:t>(This flight operates SAT/VHF/HFDL – files OK)</a:t>
            </a:r>
            <a:endParaRPr lang="en-NZ" dirty="0"/>
          </a:p>
          <a:p>
            <a:r>
              <a:rPr lang="en-NZ" dirty="0"/>
              <a:t>-</a:t>
            </a:r>
            <a:r>
              <a:rPr lang="en-NZ" dirty="0" smtClean="0"/>
              <a:t>A332/H-SDE3FGHI</a:t>
            </a:r>
            <a:r>
              <a:rPr lang="en-NZ" b="1" dirty="0" smtClean="0">
                <a:solidFill>
                  <a:srgbClr val="00B050"/>
                </a:solidFill>
              </a:rPr>
              <a:t>J2J3J4J5</a:t>
            </a:r>
            <a:r>
              <a:rPr lang="en-NZ" dirty="0" smtClean="0"/>
              <a:t>RWYZ/LB1D1</a:t>
            </a:r>
          </a:p>
          <a:p>
            <a:endParaRPr lang="en-NZ" sz="800" b="1" dirty="0" smtClean="0"/>
          </a:p>
          <a:p>
            <a:r>
              <a:rPr lang="en-NZ" dirty="0"/>
              <a:t>(</a:t>
            </a:r>
            <a:r>
              <a:rPr lang="en-NZ" dirty="0" smtClean="0"/>
              <a:t>FPL-CES779-IS                               </a:t>
            </a:r>
            <a:r>
              <a:rPr lang="en-NZ" b="1" dirty="0"/>
              <a:t>(This flight operates SAT/VHF/HFDL – </a:t>
            </a:r>
            <a:r>
              <a:rPr lang="en-NZ" b="1" dirty="0" smtClean="0"/>
              <a:t>files only SATCOM)</a:t>
            </a:r>
            <a:endParaRPr lang="en-NZ" dirty="0"/>
          </a:p>
          <a:p>
            <a:r>
              <a:rPr lang="en-NZ" dirty="0" smtClean="0"/>
              <a:t>-</a:t>
            </a:r>
            <a:r>
              <a:rPr lang="en-NZ" dirty="0"/>
              <a:t>A332/H-SDE2E3FGHI</a:t>
            </a:r>
            <a:r>
              <a:rPr lang="en-NZ" b="1" dirty="0">
                <a:solidFill>
                  <a:srgbClr val="00B050"/>
                </a:solidFill>
              </a:rPr>
              <a:t>J5</a:t>
            </a:r>
            <a:r>
              <a:rPr lang="en-NZ" dirty="0"/>
              <a:t>M1RWY/LB1</a:t>
            </a:r>
          </a:p>
          <a:p>
            <a:endParaRPr lang="en-NZ" sz="800" b="1" dirty="0" smtClean="0"/>
          </a:p>
          <a:p>
            <a:r>
              <a:rPr lang="en-NZ" dirty="0"/>
              <a:t>(</a:t>
            </a:r>
            <a:r>
              <a:rPr lang="en-NZ" dirty="0" smtClean="0"/>
              <a:t>FPL-FJI811-IS                                  </a:t>
            </a:r>
            <a:r>
              <a:rPr lang="en-NZ" b="1" dirty="0" smtClean="0"/>
              <a:t>(</a:t>
            </a:r>
            <a:r>
              <a:rPr lang="en-NZ" b="1" dirty="0"/>
              <a:t>This flight operates SAT/VHF/HFDL – files only </a:t>
            </a:r>
            <a:r>
              <a:rPr lang="en-NZ" b="1" dirty="0" smtClean="0"/>
              <a:t>HF and SATCOM</a:t>
            </a:r>
            <a:r>
              <a:rPr lang="en-NZ" b="1" dirty="0"/>
              <a:t>)</a:t>
            </a:r>
            <a:endParaRPr lang="en-NZ" dirty="0"/>
          </a:p>
          <a:p>
            <a:r>
              <a:rPr lang="en-NZ" dirty="0" smtClean="0"/>
              <a:t>-</a:t>
            </a:r>
            <a:r>
              <a:rPr lang="en-NZ" dirty="0"/>
              <a:t>A332/H-SDE3FGHI</a:t>
            </a:r>
            <a:r>
              <a:rPr lang="en-NZ" b="1" dirty="0">
                <a:solidFill>
                  <a:srgbClr val="00B050"/>
                </a:solidFill>
              </a:rPr>
              <a:t>J2J5</a:t>
            </a:r>
            <a:r>
              <a:rPr lang="en-NZ" dirty="0"/>
              <a:t>LRWXY/LB1D1</a:t>
            </a:r>
            <a:endParaRPr lang="en-NZ" b="1" dirty="0"/>
          </a:p>
          <a:p>
            <a:endParaRPr lang="en-NZ" sz="800" b="1" dirty="0" smtClean="0"/>
          </a:p>
          <a:p>
            <a:r>
              <a:rPr lang="en-NZ" dirty="0" smtClean="0"/>
              <a:t>(FPL-KAL129-IS                                 </a:t>
            </a:r>
            <a:r>
              <a:rPr lang="en-NZ" b="1" dirty="0" smtClean="0"/>
              <a:t>(</a:t>
            </a:r>
            <a:r>
              <a:rPr lang="en-NZ" b="1" dirty="0"/>
              <a:t>This flight operates SAT/VHF/HFDL – files only </a:t>
            </a:r>
            <a:r>
              <a:rPr lang="en-NZ" b="1" dirty="0" smtClean="0"/>
              <a:t>VDL </a:t>
            </a:r>
            <a:r>
              <a:rPr lang="en-NZ" b="1" dirty="0"/>
              <a:t>and SATCOM)</a:t>
            </a:r>
            <a:endParaRPr lang="en-NZ" dirty="0" smtClean="0"/>
          </a:p>
          <a:p>
            <a:r>
              <a:rPr lang="en-NZ" dirty="0" smtClean="0"/>
              <a:t>-B748/H-SDE2E3FGHI</a:t>
            </a:r>
            <a:r>
              <a:rPr lang="en-NZ" b="1" dirty="0" smtClean="0">
                <a:solidFill>
                  <a:srgbClr val="00B050"/>
                </a:solidFill>
              </a:rPr>
              <a:t>J3J5</a:t>
            </a:r>
            <a:r>
              <a:rPr lang="en-NZ" dirty="0" smtClean="0"/>
              <a:t>M1RWXY/LB1D1</a:t>
            </a:r>
            <a:endParaRPr lang="en-NZ" b="1" dirty="0"/>
          </a:p>
        </p:txBody>
      </p:sp>
    </p:spTree>
    <p:extLst>
      <p:ext uri="{BB962C8B-B14F-4D97-AF65-F5344CB8AC3E}">
        <p14:creationId xmlns:p14="http://schemas.microsoft.com/office/powerpoint/2010/main" val="22565312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27</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5150" y="0"/>
            <a:ext cx="6838712" cy="6048709"/>
          </a:xfrm>
          <a:prstGeom prst="rect">
            <a:avLst/>
          </a:prstGeom>
        </p:spPr>
      </p:pic>
      <p:sp>
        <p:nvSpPr>
          <p:cNvPr id="2" name="Oval 1"/>
          <p:cNvSpPr/>
          <p:nvPr/>
        </p:nvSpPr>
        <p:spPr>
          <a:xfrm>
            <a:off x="5126177" y="207819"/>
            <a:ext cx="457200" cy="24938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13686774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28</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656" y="0"/>
            <a:ext cx="6868529" cy="6075082"/>
          </a:xfrm>
          <a:prstGeom prst="rect">
            <a:avLst/>
          </a:prstGeom>
        </p:spPr>
      </p:pic>
      <p:sp>
        <p:nvSpPr>
          <p:cNvPr id="3" name="Oval 2"/>
          <p:cNvSpPr/>
          <p:nvPr/>
        </p:nvSpPr>
        <p:spPr>
          <a:xfrm>
            <a:off x="5500253" y="221673"/>
            <a:ext cx="651161" cy="2770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638606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29</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e 1"/>
          <p:cNvGraphicFramePr>
            <a:graphicFrameLocks noGrp="1"/>
          </p:cNvGraphicFramePr>
          <p:nvPr>
            <p:extLst>
              <p:ext uri="{D42A27DB-BD31-4B8C-83A1-F6EECF244321}">
                <p14:modId xmlns:p14="http://schemas.microsoft.com/office/powerpoint/2010/main" val="3568187758"/>
              </p:ext>
            </p:extLst>
          </p:nvPr>
        </p:nvGraphicFramePr>
        <p:xfrm>
          <a:off x="1754545" y="681383"/>
          <a:ext cx="4780719" cy="4358640"/>
        </p:xfrm>
        <a:graphic>
          <a:graphicData uri="http://schemas.openxmlformats.org/drawingml/2006/table">
            <a:tbl>
              <a:tblPr firstRow="1" bandRow="1">
                <a:tableStyleId>{5C22544A-7EE6-4342-B048-85BDC9FD1C3A}</a:tableStyleId>
              </a:tblPr>
              <a:tblGrid>
                <a:gridCol w="787773"/>
                <a:gridCol w="1170233"/>
                <a:gridCol w="1212574"/>
                <a:gridCol w="1610139"/>
              </a:tblGrid>
              <a:tr h="291633">
                <a:tc>
                  <a:txBody>
                    <a:bodyPr/>
                    <a:lstStyle/>
                    <a:p>
                      <a:r>
                        <a:rPr lang="en-NZ" sz="1600" dirty="0" smtClean="0"/>
                        <a:t>Tail #</a:t>
                      </a:r>
                      <a:endParaRPr lang="en-NZ" sz="1600" dirty="0"/>
                    </a:p>
                  </a:txBody>
                  <a:tcPr/>
                </a:tc>
                <a:tc>
                  <a:txBody>
                    <a:bodyPr/>
                    <a:lstStyle/>
                    <a:p>
                      <a:r>
                        <a:rPr lang="en-NZ" sz="1600" dirty="0" smtClean="0"/>
                        <a:t># Message</a:t>
                      </a:r>
                      <a:endParaRPr lang="en-NZ" sz="1600" dirty="0"/>
                    </a:p>
                  </a:txBody>
                  <a:tcPr/>
                </a:tc>
                <a:tc>
                  <a:txBody>
                    <a:bodyPr/>
                    <a:lstStyle/>
                    <a:p>
                      <a:r>
                        <a:rPr lang="en-NZ" sz="1600" dirty="0" smtClean="0"/>
                        <a:t>95% 90sec</a:t>
                      </a:r>
                      <a:endParaRPr lang="en-NZ" sz="1600" dirty="0"/>
                    </a:p>
                  </a:txBody>
                  <a:tcPr/>
                </a:tc>
                <a:tc>
                  <a:txBody>
                    <a:bodyPr/>
                    <a:lstStyle/>
                    <a:p>
                      <a:r>
                        <a:rPr lang="en-NZ" sz="1600" dirty="0" smtClean="0"/>
                        <a:t>99.9% 180sec</a:t>
                      </a:r>
                      <a:endParaRPr lang="en-NZ" sz="1600" dirty="0"/>
                    </a:p>
                  </a:txBody>
                  <a:tcPr/>
                </a:tc>
              </a:tr>
              <a:tr h="291633">
                <a:tc>
                  <a:txBody>
                    <a:bodyPr/>
                    <a:lstStyle/>
                    <a:p>
                      <a:r>
                        <a:rPr lang="en-NZ" sz="1600" dirty="0" smtClean="0"/>
                        <a:t>OQC</a:t>
                      </a:r>
                      <a:endParaRPr lang="en-NZ" sz="1600" dirty="0"/>
                    </a:p>
                  </a:txBody>
                  <a:tcPr/>
                </a:tc>
                <a:tc>
                  <a:txBody>
                    <a:bodyPr/>
                    <a:lstStyle/>
                    <a:p>
                      <a:r>
                        <a:rPr lang="en-NZ" sz="1600" dirty="0" smtClean="0"/>
                        <a:t>288</a:t>
                      </a:r>
                      <a:endParaRPr lang="en-NZ" sz="1600" dirty="0"/>
                    </a:p>
                  </a:txBody>
                  <a:tcPr/>
                </a:tc>
                <a:tc>
                  <a:txBody>
                    <a:bodyPr/>
                    <a:lstStyle/>
                    <a:p>
                      <a:r>
                        <a:rPr lang="en-NZ" sz="1600" b="1" dirty="0" smtClean="0">
                          <a:solidFill>
                            <a:srgbClr val="00B050"/>
                          </a:solidFill>
                        </a:rPr>
                        <a:t>95.13</a:t>
                      </a:r>
                      <a:endParaRPr lang="en-NZ" sz="1600" b="1" dirty="0">
                        <a:solidFill>
                          <a:srgbClr val="00B050"/>
                        </a:solidFill>
                      </a:endParaRPr>
                    </a:p>
                  </a:txBody>
                  <a:tcPr/>
                </a:tc>
                <a:tc>
                  <a:txBody>
                    <a:bodyPr/>
                    <a:lstStyle/>
                    <a:p>
                      <a:r>
                        <a:rPr lang="en-NZ" sz="1600" b="1" dirty="0" smtClean="0">
                          <a:solidFill>
                            <a:srgbClr val="FF0000"/>
                          </a:solidFill>
                        </a:rPr>
                        <a:t>98.26</a:t>
                      </a:r>
                      <a:endParaRPr lang="en-NZ" sz="1600" b="1" dirty="0">
                        <a:solidFill>
                          <a:srgbClr val="FF0000"/>
                        </a:solidFill>
                      </a:endParaRPr>
                    </a:p>
                  </a:txBody>
                  <a:tcPr/>
                </a:tc>
              </a:tr>
              <a:tr h="291633">
                <a:tc>
                  <a:txBody>
                    <a:bodyPr/>
                    <a:lstStyle/>
                    <a:p>
                      <a:r>
                        <a:rPr lang="en-NZ" sz="1600" dirty="0" smtClean="0"/>
                        <a:t>OQH</a:t>
                      </a:r>
                      <a:endParaRPr lang="en-NZ" sz="1600" dirty="0"/>
                    </a:p>
                  </a:txBody>
                  <a:tcPr/>
                </a:tc>
                <a:tc>
                  <a:txBody>
                    <a:bodyPr/>
                    <a:lstStyle/>
                    <a:p>
                      <a:r>
                        <a:rPr lang="en-NZ" sz="1600" dirty="0" smtClean="0"/>
                        <a:t>286</a:t>
                      </a:r>
                      <a:endParaRPr lang="en-NZ" sz="1600" dirty="0"/>
                    </a:p>
                  </a:txBody>
                  <a:tcPr/>
                </a:tc>
                <a:tc>
                  <a:txBody>
                    <a:bodyPr/>
                    <a:lstStyle/>
                    <a:p>
                      <a:r>
                        <a:rPr lang="en-NZ" sz="1600" b="1" dirty="0" smtClean="0">
                          <a:solidFill>
                            <a:srgbClr val="FF0000"/>
                          </a:solidFill>
                        </a:rPr>
                        <a:t>89.51</a:t>
                      </a:r>
                      <a:endParaRPr lang="en-NZ" sz="1600" b="1" dirty="0">
                        <a:solidFill>
                          <a:srgbClr val="FF0000"/>
                        </a:solidFill>
                      </a:endParaRPr>
                    </a:p>
                  </a:txBody>
                  <a:tcPr/>
                </a:tc>
                <a:tc>
                  <a:txBody>
                    <a:bodyPr/>
                    <a:lstStyle/>
                    <a:p>
                      <a:r>
                        <a:rPr lang="en-NZ" sz="1600" b="1" dirty="0" smtClean="0">
                          <a:solidFill>
                            <a:srgbClr val="FF0000"/>
                          </a:solidFill>
                        </a:rPr>
                        <a:t>98.25</a:t>
                      </a:r>
                      <a:endParaRPr lang="en-NZ" sz="1600" b="1" dirty="0">
                        <a:solidFill>
                          <a:srgbClr val="FF0000"/>
                        </a:solidFill>
                      </a:endParaRPr>
                    </a:p>
                  </a:txBody>
                  <a:tcPr/>
                </a:tc>
              </a:tr>
              <a:tr h="291633">
                <a:tc>
                  <a:txBody>
                    <a:bodyPr/>
                    <a:lstStyle/>
                    <a:p>
                      <a:r>
                        <a:rPr lang="en-NZ" sz="1600" dirty="0" smtClean="0"/>
                        <a:t>OQD</a:t>
                      </a:r>
                      <a:endParaRPr lang="en-NZ" sz="1600" dirty="0"/>
                    </a:p>
                  </a:txBody>
                  <a:tcPr/>
                </a:tc>
                <a:tc>
                  <a:txBody>
                    <a:bodyPr/>
                    <a:lstStyle/>
                    <a:p>
                      <a:r>
                        <a:rPr lang="en-NZ" sz="1600" dirty="0" smtClean="0"/>
                        <a:t>191</a:t>
                      </a:r>
                      <a:endParaRPr lang="en-NZ" sz="1600" dirty="0"/>
                    </a:p>
                  </a:txBody>
                  <a:tcPr/>
                </a:tc>
                <a:tc>
                  <a:txBody>
                    <a:bodyPr/>
                    <a:lstStyle/>
                    <a:p>
                      <a:r>
                        <a:rPr lang="en-NZ" sz="1600" b="1" dirty="0" smtClean="0">
                          <a:solidFill>
                            <a:srgbClr val="FF0000"/>
                          </a:solidFill>
                        </a:rPr>
                        <a:t>91.62</a:t>
                      </a:r>
                      <a:endParaRPr lang="en-NZ" sz="1600" b="1" dirty="0">
                        <a:solidFill>
                          <a:srgbClr val="FF0000"/>
                        </a:solidFill>
                      </a:endParaRPr>
                    </a:p>
                  </a:txBody>
                  <a:tcPr/>
                </a:tc>
                <a:tc>
                  <a:txBody>
                    <a:bodyPr/>
                    <a:lstStyle/>
                    <a:p>
                      <a:r>
                        <a:rPr lang="en-NZ" sz="1600" b="1" dirty="0" smtClean="0">
                          <a:solidFill>
                            <a:srgbClr val="FF0000"/>
                          </a:solidFill>
                        </a:rPr>
                        <a:t>97.9</a:t>
                      </a:r>
                      <a:endParaRPr lang="en-NZ" sz="1600" b="1" dirty="0">
                        <a:solidFill>
                          <a:srgbClr val="FF0000"/>
                        </a:solidFill>
                      </a:endParaRPr>
                    </a:p>
                  </a:txBody>
                  <a:tcPr/>
                </a:tc>
              </a:tr>
              <a:tr h="291633">
                <a:tc>
                  <a:txBody>
                    <a:bodyPr/>
                    <a:lstStyle/>
                    <a:p>
                      <a:r>
                        <a:rPr lang="en-NZ" sz="1600" dirty="0" smtClean="0"/>
                        <a:t>OQB</a:t>
                      </a:r>
                      <a:endParaRPr lang="en-NZ" sz="1600" dirty="0"/>
                    </a:p>
                  </a:txBody>
                  <a:tcPr/>
                </a:tc>
                <a:tc>
                  <a:txBody>
                    <a:bodyPr/>
                    <a:lstStyle/>
                    <a:p>
                      <a:r>
                        <a:rPr lang="en-NZ" sz="1600" dirty="0" smtClean="0"/>
                        <a:t>282</a:t>
                      </a:r>
                      <a:endParaRPr lang="en-NZ" sz="1600" dirty="0"/>
                    </a:p>
                  </a:txBody>
                  <a:tcPr/>
                </a:tc>
                <a:tc>
                  <a:txBody>
                    <a:bodyPr/>
                    <a:lstStyle/>
                    <a:p>
                      <a:r>
                        <a:rPr lang="en-NZ" sz="1600" b="1" dirty="0" smtClean="0">
                          <a:solidFill>
                            <a:srgbClr val="FF0000"/>
                          </a:solidFill>
                        </a:rPr>
                        <a:t>90.42</a:t>
                      </a:r>
                      <a:endParaRPr lang="en-NZ" sz="1600" b="1" dirty="0">
                        <a:solidFill>
                          <a:srgbClr val="FF0000"/>
                        </a:solidFill>
                      </a:endParaRPr>
                    </a:p>
                  </a:txBody>
                  <a:tcPr/>
                </a:tc>
                <a:tc>
                  <a:txBody>
                    <a:bodyPr/>
                    <a:lstStyle/>
                    <a:p>
                      <a:r>
                        <a:rPr lang="en-NZ" sz="1600" b="1" dirty="0" smtClean="0">
                          <a:solidFill>
                            <a:srgbClr val="FF0000"/>
                          </a:solidFill>
                        </a:rPr>
                        <a:t>97.51</a:t>
                      </a:r>
                      <a:endParaRPr lang="en-NZ" sz="1600" b="1" dirty="0">
                        <a:solidFill>
                          <a:srgbClr val="FF0000"/>
                        </a:solidFill>
                      </a:endParaRPr>
                    </a:p>
                  </a:txBody>
                  <a:tcPr/>
                </a:tc>
              </a:tr>
              <a:tr h="291633">
                <a:tc>
                  <a:txBody>
                    <a:bodyPr/>
                    <a:lstStyle/>
                    <a:p>
                      <a:r>
                        <a:rPr lang="en-NZ" sz="1600" dirty="0" smtClean="0"/>
                        <a:t>OQL</a:t>
                      </a:r>
                      <a:endParaRPr lang="en-NZ" sz="1600" dirty="0"/>
                    </a:p>
                  </a:txBody>
                  <a:tcPr/>
                </a:tc>
                <a:tc>
                  <a:txBody>
                    <a:bodyPr/>
                    <a:lstStyle/>
                    <a:p>
                      <a:r>
                        <a:rPr lang="en-NZ" sz="1600" dirty="0" smtClean="0"/>
                        <a:t>202</a:t>
                      </a:r>
                      <a:endParaRPr lang="en-NZ" sz="1600" dirty="0"/>
                    </a:p>
                  </a:txBody>
                  <a:tcPr/>
                </a:tc>
                <a:tc>
                  <a:txBody>
                    <a:bodyPr/>
                    <a:lstStyle/>
                    <a:p>
                      <a:r>
                        <a:rPr lang="en-NZ" sz="1600" b="1" dirty="0" smtClean="0">
                          <a:solidFill>
                            <a:srgbClr val="FF0000"/>
                          </a:solidFill>
                        </a:rPr>
                        <a:t>89.6</a:t>
                      </a:r>
                      <a:endParaRPr lang="en-NZ" sz="1600" b="1" dirty="0">
                        <a:solidFill>
                          <a:srgbClr val="FF0000"/>
                        </a:solidFill>
                      </a:endParaRPr>
                    </a:p>
                  </a:txBody>
                  <a:tcPr/>
                </a:tc>
                <a:tc>
                  <a:txBody>
                    <a:bodyPr/>
                    <a:lstStyle/>
                    <a:p>
                      <a:r>
                        <a:rPr lang="en-NZ" sz="1600" b="1" dirty="0" smtClean="0">
                          <a:solidFill>
                            <a:srgbClr val="FF0000"/>
                          </a:solidFill>
                        </a:rPr>
                        <a:t>97.02</a:t>
                      </a:r>
                      <a:endParaRPr lang="en-NZ" sz="1600" b="1" dirty="0">
                        <a:solidFill>
                          <a:srgbClr val="FF0000"/>
                        </a:solidFill>
                      </a:endParaRPr>
                    </a:p>
                  </a:txBody>
                  <a:tcPr/>
                </a:tc>
              </a:tr>
              <a:tr h="291633">
                <a:tc>
                  <a:txBody>
                    <a:bodyPr/>
                    <a:lstStyle/>
                    <a:p>
                      <a:r>
                        <a:rPr lang="en-NZ" sz="1600" dirty="0" smtClean="0"/>
                        <a:t>OQE</a:t>
                      </a:r>
                      <a:endParaRPr lang="en-NZ" sz="1600" dirty="0"/>
                    </a:p>
                  </a:txBody>
                  <a:tcPr/>
                </a:tc>
                <a:tc>
                  <a:txBody>
                    <a:bodyPr/>
                    <a:lstStyle/>
                    <a:p>
                      <a:r>
                        <a:rPr lang="en-NZ" sz="1600" dirty="0" smtClean="0"/>
                        <a:t>214</a:t>
                      </a:r>
                      <a:endParaRPr lang="en-NZ" sz="1600" dirty="0"/>
                    </a:p>
                  </a:txBody>
                  <a:tcPr/>
                </a:tc>
                <a:tc>
                  <a:txBody>
                    <a:bodyPr/>
                    <a:lstStyle/>
                    <a:p>
                      <a:r>
                        <a:rPr lang="en-NZ" sz="1600" b="1" dirty="0" smtClean="0">
                          <a:solidFill>
                            <a:srgbClr val="FF0000"/>
                          </a:solidFill>
                        </a:rPr>
                        <a:t>91.58</a:t>
                      </a:r>
                      <a:endParaRPr lang="en-NZ" sz="1600" b="1" dirty="0">
                        <a:solidFill>
                          <a:srgbClr val="FF0000"/>
                        </a:solidFill>
                      </a:endParaRPr>
                    </a:p>
                  </a:txBody>
                  <a:tcPr/>
                </a:tc>
                <a:tc>
                  <a:txBody>
                    <a:bodyPr/>
                    <a:lstStyle/>
                    <a:p>
                      <a:r>
                        <a:rPr lang="en-NZ" sz="1600" b="1" dirty="0" smtClean="0">
                          <a:solidFill>
                            <a:srgbClr val="FF0000"/>
                          </a:solidFill>
                        </a:rPr>
                        <a:t>96.26</a:t>
                      </a:r>
                      <a:endParaRPr lang="en-NZ" sz="1600" b="1" dirty="0">
                        <a:solidFill>
                          <a:srgbClr val="FF0000"/>
                        </a:solidFill>
                      </a:endParaRPr>
                    </a:p>
                  </a:txBody>
                  <a:tcPr/>
                </a:tc>
              </a:tr>
              <a:tr h="291633">
                <a:tc>
                  <a:txBody>
                    <a:bodyPr/>
                    <a:lstStyle/>
                    <a:p>
                      <a:r>
                        <a:rPr lang="en-NZ" sz="1600" dirty="0" smtClean="0"/>
                        <a:t>OQI</a:t>
                      </a:r>
                      <a:endParaRPr lang="en-NZ" sz="1600" dirty="0"/>
                    </a:p>
                  </a:txBody>
                  <a:tcPr/>
                </a:tc>
                <a:tc>
                  <a:txBody>
                    <a:bodyPr/>
                    <a:lstStyle/>
                    <a:p>
                      <a:r>
                        <a:rPr lang="en-NZ" sz="1600" dirty="0" smtClean="0"/>
                        <a:t>310</a:t>
                      </a:r>
                      <a:endParaRPr lang="en-NZ" sz="1600" dirty="0"/>
                    </a:p>
                  </a:txBody>
                  <a:tcPr/>
                </a:tc>
                <a:tc>
                  <a:txBody>
                    <a:bodyPr/>
                    <a:lstStyle/>
                    <a:p>
                      <a:r>
                        <a:rPr lang="en-NZ" sz="1600" b="1" dirty="0" smtClean="0">
                          <a:solidFill>
                            <a:srgbClr val="FF0000"/>
                          </a:solidFill>
                        </a:rPr>
                        <a:t>87.74</a:t>
                      </a:r>
                      <a:endParaRPr lang="en-NZ" sz="1600" b="1" dirty="0">
                        <a:solidFill>
                          <a:srgbClr val="FF0000"/>
                        </a:solidFill>
                      </a:endParaRPr>
                    </a:p>
                  </a:txBody>
                  <a:tcPr/>
                </a:tc>
                <a:tc>
                  <a:txBody>
                    <a:bodyPr/>
                    <a:lstStyle/>
                    <a:p>
                      <a:r>
                        <a:rPr lang="en-NZ" sz="1600" b="1" dirty="0" smtClean="0">
                          <a:solidFill>
                            <a:srgbClr val="FF0000"/>
                          </a:solidFill>
                        </a:rPr>
                        <a:t>95.48</a:t>
                      </a:r>
                      <a:endParaRPr lang="en-NZ" sz="1600" b="1" dirty="0">
                        <a:solidFill>
                          <a:srgbClr val="FF0000"/>
                        </a:solidFill>
                      </a:endParaRPr>
                    </a:p>
                  </a:txBody>
                  <a:tcPr/>
                </a:tc>
              </a:tr>
              <a:tr h="291633">
                <a:tc>
                  <a:txBody>
                    <a:bodyPr/>
                    <a:lstStyle/>
                    <a:p>
                      <a:r>
                        <a:rPr lang="en-NZ" sz="1600" dirty="0" smtClean="0"/>
                        <a:t>OQG</a:t>
                      </a:r>
                      <a:endParaRPr lang="en-NZ" sz="1600" dirty="0"/>
                    </a:p>
                  </a:txBody>
                  <a:tcPr/>
                </a:tc>
                <a:tc>
                  <a:txBody>
                    <a:bodyPr/>
                    <a:lstStyle/>
                    <a:p>
                      <a:r>
                        <a:rPr lang="en-NZ" sz="1600" dirty="0" smtClean="0"/>
                        <a:t>278</a:t>
                      </a:r>
                      <a:endParaRPr lang="en-NZ" sz="1600" dirty="0"/>
                    </a:p>
                  </a:txBody>
                  <a:tcPr/>
                </a:tc>
                <a:tc>
                  <a:txBody>
                    <a:bodyPr/>
                    <a:lstStyle/>
                    <a:p>
                      <a:r>
                        <a:rPr lang="en-NZ" sz="1600" b="1" dirty="0" smtClean="0">
                          <a:solidFill>
                            <a:srgbClr val="FF0000"/>
                          </a:solidFill>
                        </a:rPr>
                        <a:t>91.36</a:t>
                      </a:r>
                      <a:endParaRPr lang="en-NZ" sz="1600" b="1" dirty="0">
                        <a:solidFill>
                          <a:srgbClr val="FF0000"/>
                        </a:solidFill>
                      </a:endParaRPr>
                    </a:p>
                  </a:txBody>
                  <a:tcPr/>
                </a:tc>
                <a:tc>
                  <a:txBody>
                    <a:bodyPr/>
                    <a:lstStyle/>
                    <a:p>
                      <a:r>
                        <a:rPr lang="en-NZ" sz="1600" b="1" dirty="0" smtClean="0">
                          <a:solidFill>
                            <a:srgbClr val="FF0000"/>
                          </a:solidFill>
                        </a:rPr>
                        <a:t>95.32</a:t>
                      </a:r>
                      <a:endParaRPr lang="en-NZ" sz="1600" b="1" dirty="0">
                        <a:solidFill>
                          <a:srgbClr val="FF0000"/>
                        </a:solidFill>
                      </a:endParaRPr>
                    </a:p>
                  </a:txBody>
                  <a:tcPr/>
                </a:tc>
              </a:tr>
              <a:tr h="291633">
                <a:tc>
                  <a:txBody>
                    <a:bodyPr/>
                    <a:lstStyle/>
                    <a:p>
                      <a:r>
                        <a:rPr lang="en-NZ" sz="1600" dirty="0" smtClean="0"/>
                        <a:t>OQA</a:t>
                      </a:r>
                      <a:endParaRPr lang="en-NZ" sz="1600" dirty="0"/>
                    </a:p>
                  </a:txBody>
                  <a:tcPr/>
                </a:tc>
                <a:tc>
                  <a:txBody>
                    <a:bodyPr/>
                    <a:lstStyle/>
                    <a:p>
                      <a:r>
                        <a:rPr lang="en-NZ" sz="1600" dirty="0" smtClean="0"/>
                        <a:t>233</a:t>
                      </a:r>
                      <a:endParaRPr lang="en-NZ" sz="1600" dirty="0"/>
                    </a:p>
                  </a:txBody>
                  <a:tcPr/>
                </a:tc>
                <a:tc>
                  <a:txBody>
                    <a:bodyPr/>
                    <a:lstStyle/>
                    <a:p>
                      <a:r>
                        <a:rPr lang="en-NZ" sz="1600" b="1" dirty="0" smtClean="0">
                          <a:solidFill>
                            <a:srgbClr val="FF0000"/>
                          </a:solidFill>
                        </a:rPr>
                        <a:t>73.58</a:t>
                      </a:r>
                      <a:endParaRPr lang="en-NZ" sz="1600" b="1" dirty="0">
                        <a:solidFill>
                          <a:srgbClr val="FF0000"/>
                        </a:solidFill>
                      </a:endParaRPr>
                    </a:p>
                  </a:txBody>
                  <a:tcPr/>
                </a:tc>
                <a:tc>
                  <a:txBody>
                    <a:bodyPr/>
                    <a:lstStyle/>
                    <a:p>
                      <a:r>
                        <a:rPr lang="en-NZ" sz="1600" b="1" dirty="0" smtClean="0">
                          <a:solidFill>
                            <a:srgbClr val="FF0000"/>
                          </a:solidFill>
                        </a:rPr>
                        <a:t>94.84</a:t>
                      </a:r>
                      <a:endParaRPr lang="en-NZ" sz="1600" b="1" dirty="0">
                        <a:solidFill>
                          <a:srgbClr val="FF0000"/>
                        </a:solidFill>
                      </a:endParaRPr>
                    </a:p>
                  </a:txBody>
                  <a:tcPr/>
                </a:tc>
              </a:tr>
              <a:tr h="291633">
                <a:tc>
                  <a:txBody>
                    <a:bodyPr/>
                    <a:lstStyle/>
                    <a:p>
                      <a:r>
                        <a:rPr lang="en-NZ" sz="1600" dirty="0" smtClean="0"/>
                        <a:t>OQJ</a:t>
                      </a:r>
                      <a:endParaRPr lang="en-NZ" sz="1600" dirty="0"/>
                    </a:p>
                  </a:txBody>
                  <a:tcPr/>
                </a:tc>
                <a:tc>
                  <a:txBody>
                    <a:bodyPr/>
                    <a:lstStyle/>
                    <a:p>
                      <a:r>
                        <a:rPr lang="en-NZ" sz="1600" dirty="0" smtClean="0"/>
                        <a:t>186</a:t>
                      </a:r>
                      <a:endParaRPr lang="en-NZ" sz="1600" dirty="0"/>
                    </a:p>
                  </a:txBody>
                  <a:tcPr/>
                </a:tc>
                <a:tc>
                  <a:txBody>
                    <a:bodyPr/>
                    <a:lstStyle/>
                    <a:p>
                      <a:r>
                        <a:rPr lang="en-NZ" sz="1600" b="1" dirty="0" smtClean="0">
                          <a:solidFill>
                            <a:srgbClr val="FF0000"/>
                          </a:solidFill>
                        </a:rPr>
                        <a:t>87.09</a:t>
                      </a:r>
                      <a:endParaRPr lang="en-NZ" sz="1600" b="1" dirty="0">
                        <a:solidFill>
                          <a:srgbClr val="FF0000"/>
                        </a:solidFill>
                      </a:endParaRPr>
                    </a:p>
                  </a:txBody>
                  <a:tcPr/>
                </a:tc>
                <a:tc>
                  <a:txBody>
                    <a:bodyPr/>
                    <a:lstStyle/>
                    <a:p>
                      <a:r>
                        <a:rPr lang="en-NZ" sz="1600" b="1" dirty="0" smtClean="0">
                          <a:solidFill>
                            <a:srgbClr val="FF0000"/>
                          </a:solidFill>
                        </a:rPr>
                        <a:t>94.62</a:t>
                      </a:r>
                      <a:endParaRPr lang="en-NZ" sz="1600" b="1" dirty="0">
                        <a:solidFill>
                          <a:srgbClr val="FF0000"/>
                        </a:solidFill>
                      </a:endParaRPr>
                    </a:p>
                  </a:txBody>
                  <a:tcPr/>
                </a:tc>
              </a:tr>
              <a:tr h="291633">
                <a:tc>
                  <a:txBody>
                    <a:bodyPr/>
                    <a:lstStyle/>
                    <a:p>
                      <a:r>
                        <a:rPr lang="en-NZ" sz="1600" dirty="0" smtClean="0"/>
                        <a:t>0QK</a:t>
                      </a:r>
                      <a:endParaRPr lang="en-NZ" sz="1600" dirty="0"/>
                    </a:p>
                  </a:txBody>
                  <a:tcPr/>
                </a:tc>
                <a:tc>
                  <a:txBody>
                    <a:bodyPr/>
                    <a:lstStyle/>
                    <a:p>
                      <a:r>
                        <a:rPr lang="en-NZ" sz="1600" dirty="0" smtClean="0"/>
                        <a:t>144</a:t>
                      </a:r>
                      <a:endParaRPr lang="en-NZ" sz="1600" dirty="0"/>
                    </a:p>
                  </a:txBody>
                  <a:tcPr/>
                </a:tc>
                <a:tc>
                  <a:txBody>
                    <a:bodyPr/>
                    <a:lstStyle/>
                    <a:p>
                      <a:r>
                        <a:rPr lang="en-NZ" sz="1600" b="1" dirty="0" smtClean="0">
                          <a:solidFill>
                            <a:srgbClr val="FF0000"/>
                          </a:solidFill>
                        </a:rPr>
                        <a:t>82.63</a:t>
                      </a:r>
                      <a:endParaRPr lang="en-NZ" sz="1600" b="1" dirty="0">
                        <a:solidFill>
                          <a:srgbClr val="FF0000"/>
                        </a:solidFill>
                      </a:endParaRPr>
                    </a:p>
                  </a:txBody>
                  <a:tcPr/>
                </a:tc>
                <a:tc>
                  <a:txBody>
                    <a:bodyPr/>
                    <a:lstStyle/>
                    <a:p>
                      <a:r>
                        <a:rPr lang="en-NZ" sz="1600" b="1" dirty="0" smtClean="0">
                          <a:solidFill>
                            <a:srgbClr val="FF0000"/>
                          </a:solidFill>
                        </a:rPr>
                        <a:t>93.05</a:t>
                      </a:r>
                      <a:endParaRPr lang="en-NZ" sz="1600" b="1" dirty="0">
                        <a:solidFill>
                          <a:srgbClr val="FF0000"/>
                        </a:solidFill>
                      </a:endParaRPr>
                    </a:p>
                  </a:txBody>
                  <a:tcPr/>
                </a:tc>
              </a:tr>
              <a:tr h="291633">
                <a:tc>
                  <a:txBody>
                    <a:bodyPr/>
                    <a:lstStyle/>
                    <a:p>
                      <a:r>
                        <a:rPr lang="en-NZ" sz="1600" dirty="0" smtClean="0"/>
                        <a:t>OQF</a:t>
                      </a:r>
                      <a:endParaRPr lang="en-NZ" sz="1600" dirty="0"/>
                    </a:p>
                  </a:txBody>
                  <a:tcPr/>
                </a:tc>
                <a:tc>
                  <a:txBody>
                    <a:bodyPr/>
                    <a:lstStyle/>
                    <a:p>
                      <a:r>
                        <a:rPr lang="en-NZ" sz="1600" dirty="0" smtClean="0"/>
                        <a:t>265</a:t>
                      </a:r>
                      <a:endParaRPr lang="en-NZ" sz="1600" dirty="0"/>
                    </a:p>
                  </a:txBody>
                  <a:tcPr/>
                </a:tc>
                <a:tc>
                  <a:txBody>
                    <a:bodyPr/>
                    <a:lstStyle/>
                    <a:p>
                      <a:r>
                        <a:rPr lang="en-NZ" sz="1600" b="1" dirty="0" smtClean="0">
                          <a:solidFill>
                            <a:srgbClr val="FF0000"/>
                          </a:solidFill>
                        </a:rPr>
                        <a:t>73.58</a:t>
                      </a:r>
                      <a:endParaRPr lang="en-NZ" sz="1600" b="1" dirty="0">
                        <a:solidFill>
                          <a:srgbClr val="FF0000"/>
                        </a:solidFill>
                      </a:endParaRPr>
                    </a:p>
                  </a:txBody>
                  <a:tcPr/>
                </a:tc>
                <a:tc>
                  <a:txBody>
                    <a:bodyPr/>
                    <a:lstStyle/>
                    <a:p>
                      <a:r>
                        <a:rPr lang="en-NZ" sz="1600" b="1" dirty="0" smtClean="0">
                          <a:solidFill>
                            <a:srgbClr val="FF0000"/>
                          </a:solidFill>
                        </a:rPr>
                        <a:t>85.28</a:t>
                      </a:r>
                      <a:endParaRPr lang="en-NZ" sz="1600" b="1" dirty="0">
                        <a:solidFill>
                          <a:srgbClr val="FF0000"/>
                        </a:solidFill>
                      </a:endParaRPr>
                    </a:p>
                  </a:txBody>
                  <a:tcPr/>
                </a:tc>
              </a:tr>
            </a:tbl>
          </a:graphicData>
        </a:graphic>
      </p:graphicFrame>
      <p:sp>
        <p:nvSpPr>
          <p:cNvPr id="3" name="TextBox 2"/>
          <p:cNvSpPr txBox="1"/>
          <p:nvPr/>
        </p:nvSpPr>
        <p:spPr>
          <a:xfrm>
            <a:off x="1177636" y="218661"/>
            <a:ext cx="6539346" cy="369332"/>
          </a:xfrm>
          <a:prstGeom prst="rect">
            <a:avLst/>
          </a:prstGeom>
          <a:noFill/>
        </p:spPr>
        <p:txBody>
          <a:bodyPr wrap="square" rtlCol="0">
            <a:spAutoFit/>
          </a:bodyPr>
          <a:lstStyle/>
          <a:p>
            <a:r>
              <a:rPr lang="en-NZ" b="1" dirty="0" smtClean="0"/>
              <a:t>Individual HFDL performance for each QFA  A388 - NZZO 2015 </a:t>
            </a:r>
            <a:endParaRPr lang="en-NZ" b="1" dirty="0"/>
          </a:p>
        </p:txBody>
      </p:sp>
      <p:graphicFrame>
        <p:nvGraphicFramePr>
          <p:cNvPr id="4" name="Table 3"/>
          <p:cNvGraphicFramePr>
            <a:graphicFrameLocks noGrp="1"/>
          </p:cNvGraphicFramePr>
          <p:nvPr>
            <p:extLst>
              <p:ext uri="{D42A27DB-BD31-4B8C-83A1-F6EECF244321}">
                <p14:modId xmlns:p14="http://schemas.microsoft.com/office/powerpoint/2010/main" val="3014321127"/>
              </p:ext>
            </p:extLst>
          </p:nvPr>
        </p:nvGraphicFramePr>
        <p:xfrm>
          <a:off x="1701080" y="5483305"/>
          <a:ext cx="4848792" cy="670560"/>
        </p:xfrm>
        <a:graphic>
          <a:graphicData uri="http://schemas.openxmlformats.org/drawingml/2006/table">
            <a:tbl>
              <a:tblPr firstRow="1" bandRow="1">
                <a:tableStyleId>{5C22544A-7EE6-4342-B048-85BDC9FD1C3A}</a:tableStyleId>
              </a:tblPr>
              <a:tblGrid>
                <a:gridCol w="803566"/>
                <a:gridCol w="1182757"/>
                <a:gridCol w="1262269"/>
                <a:gridCol w="1600200"/>
              </a:tblGrid>
              <a:tr h="335170">
                <a:tc>
                  <a:txBody>
                    <a:bodyPr/>
                    <a:lstStyle/>
                    <a:p>
                      <a:r>
                        <a:rPr lang="en-NZ" sz="1600" b="1" dirty="0" smtClean="0"/>
                        <a:t>Tail #</a:t>
                      </a:r>
                      <a:endParaRPr lang="en-NZ" sz="16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600" dirty="0" smtClean="0"/>
                        <a:t># Message</a:t>
                      </a:r>
                      <a:endParaRPr lang="en-NZ" sz="1600" dirty="0"/>
                    </a:p>
                  </a:txBody>
                  <a:tcPr/>
                </a:tc>
                <a:tc>
                  <a:txBody>
                    <a:bodyPr/>
                    <a:lstStyle/>
                    <a:p>
                      <a:r>
                        <a:rPr lang="en-NZ" sz="1600" dirty="0" smtClean="0"/>
                        <a:t>95% 90sec</a:t>
                      </a:r>
                      <a:endParaRPr lang="en-NZ"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sz="1600" dirty="0" smtClean="0"/>
                        <a:t>99.9% 180sec</a:t>
                      </a:r>
                      <a:endParaRPr lang="en-NZ" sz="1600" dirty="0"/>
                    </a:p>
                  </a:txBody>
                  <a:tcPr/>
                </a:tc>
              </a:tr>
              <a:tr h="335170">
                <a:tc>
                  <a:txBody>
                    <a:bodyPr/>
                    <a:lstStyle/>
                    <a:p>
                      <a:r>
                        <a:rPr lang="en-NZ" sz="1600" dirty="0" smtClean="0"/>
                        <a:t>OQF</a:t>
                      </a:r>
                      <a:endParaRPr lang="en-NZ" sz="1600" dirty="0"/>
                    </a:p>
                  </a:txBody>
                  <a:tcPr/>
                </a:tc>
                <a:tc>
                  <a:txBody>
                    <a:bodyPr/>
                    <a:lstStyle/>
                    <a:p>
                      <a:r>
                        <a:rPr lang="en-NZ" sz="1600" dirty="0" smtClean="0"/>
                        <a:t>107</a:t>
                      </a:r>
                      <a:endParaRPr lang="en-NZ" sz="1600" dirty="0"/>
                    </a:p>
                  </a:txBody>
                  <a:tcPr/>
                </a:tc>
                <a:tc>
                  <a:txBody>
                    <a:bodyPr/>
                    <a:lstStyle/>
                    <a:p>
                      <a:r>
                        <a:rPr lang="en-NZ" sz="1600" b="1" dirty="0" smtClean="0">
                          <a:solidFill>
                            <a:srgbClr val="FF0000"/>
                          </a:solidFill>
                        </a:rPr>
                        <a:t>48.59</a:t>
                      </a:r>
                      <a:endParaRPr lang="en-NZ" sz="1600" b="1" dirty="0">
                        <a:solidFill>
                          <a:srgbClr val="FF0000"/>
                        </a:solidFill>
                      </a:endParaRPr>
                    </a:p>
                  </a:txBody>
                  <a:tcPr/>
                </a:tc>
                <a:tc>
                  <a:txBody>
                    <a:bodyPr/>
                    <a:lstStyle/>
                    <a:p>
                      <a:r>
                        <a:rPr lang="en-NZ" sz="1600" b="1" dirty="0" smtClean="0">
                          <a:solidFill>
                            <a:srgbClr val="FF0000"/>
                          </a:solidFill>
                        </a:rPr>
                        <a:t>69.15</a:t>
                      </a:r>
                      <a:endParaRPr lang="en-NZ" sz="1600" b="1" dirty="0">
                        <a:solidFill>
                          <a:srgbClr val="FF0000"/>
                        </a:solidFill>
                      </a:endParaRPr>
                    </a:p>
                  </a:txBody>
                  <a:tcPr/>
                </a:tc>
              </a:tr>
            </a:tbl>
          </a:graphicData>
        </a:graphic>
      </p:graphicFrame>
      <p:sp>
        <p:nvSpPr>
          <p:cNvPr id="5" name="TextBox 4"/>
          <p:cNvSpPr txBox="1"/>
          <p:nvPr/>
        </p:nvSpPr>
        <p:spPr>
          <a:xfrm>
            <a:off x="1302328" y="5118652"/>
            <a:ext cx="6055076" cy="646331"/>
          </a:xfrm>
          <a:prstGeom prst="rect">
            <a:avLst/>
          </a:prstGeom>
          <a:noFill/>
        </p:spPr>
        <p:txBody>
          <a:bodyPr wrap="square" rtlCol="0">
            <a:spAutoFit/>
          </a:bodyPr>
          <a:lstStyle/>
          <a:p>
            <a:r>
              <a:rPr lang="en-NZ" b="1" dirty="0"/>
              <a:t>Individual </a:t>
            </a:r>
            <a:r>
              <a:rPr lang="en-NZ" b="1" dirty="0" smtClean="0"/>
              <a:t>HFDL performance </a:t>
            </a:r>
            <a:r>
              <a:rPr lang="en-NZ" b="1" dirty="0"/>
              <a:t>for </a:t>
            </a:r>
            <a:r>
              <a:rPr lang="en-NZ" b="1" dirty="0" smtClean="0"/>
              <a:t>OQF operating no SATCOM </a:t>
            </a:r>
            <a:endParaRPr lang="en-NZ" b="1" dirty="0"/>
          </a:p>
          <a:p>
            <a:endParaRPr lang="en-NZ" b="1" dirty="0"/>
          </a:p>
        </p:txBody>
      </p:sp>
      <p:sp>
        <p:nvSpPr>
          <p:cNvPr id="6" name="5-Point Star 5"/>
          <p:cNvSpPr/>
          <p:nvPr/>
        </p:nvSpPr>
        <p:spPr>
          <a:xfrm>
            <a:off x="5660334" y="4691269"/>
            <a:ext cx="253448" cy="30811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5-Point Star 9"/>
          <p:cNvSpPr/>
          <p:nvPr/>
        </p:nvSpPr>
        <p:spPr>
          <a:xfrm>
            <a:off x="5671929" y="5764983"/>
            <a:ext cx="253448" cy="308113"/>
          </a:xfrm>
          <a:prstGeom prst="star5">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39316938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6509"/>
            <a:ext cx="9144000" cy="2947551"/>
          </a:xfrm>
          <a:prstGeom prst="rect">
            <a:avLst/>
          </a:prstGeom>
        </p:spPr>
      </p:pic>
      <p:sp>
        <p:nvSpPr>
          <p:cNvPr id="3" name="TextBox 2"/>
          <p:cNvSpPr txBox="1"/>
          <p:nvPr/>
        </p:nvSpPr>
        <p:spPr>
          <a:xfrm>
            <a:off x="256991" y="3323886"/>
            <a:ext cx="7834064" cy="2308324"/>
          </a:xfrm>
          <a:prstGeom prst="rect">
            <a:avLst/>
          </a:prstGeom>
          <a:noFill/>
        </p:spPr>
        <p:txBody>
          <a:bodyPr wrap="square" rtlCol="0">
            <a:spAutoFit/>
          </a:bodyPr>
          <a:lstStyle/>
          <a:p>
            <a:pPr marL="285750" indent="-285750">
              <a:buFont typeface="Wingdings" panose="05000000000000000000" pitchFamily="2" charset="2"/>
              <a:buChar char="Ø"/>
            </a:pPr>
            <a:r>
              <a:rPr lang="en-NZ" b="1" dirty="0" smtClean="0"/>
              <a:t>No major changes in  overall performance in 2015 </a:t>
            </a:r>
          </a:p>
          <a:p>
            <a:pPr marL="285750" indent="-285750">
              <a:buFont typeface="Wingdings" panose="05000000000000000000" pitchFamily="2" charset="2"/>
              <a:buChar char="Ø"/>
            </a:pPr>
            <a:r>
              <a:rPr lang="en-NZ" b="1" dirty="0" smtClean="0"/>
              <a:t>Gradual transition from Inmarsat I3 to I4 continues</a:t>
            </a:r>
          </a:p>
          <a:p>
            <a:pPr marL="285750" indent="-285750">
              <a:buFont typeface="Wingdings" panose="05000000000000000000" pitchFamily="2" charset="2"/>
              <a:buChar char="Ø"/>
            </a:pPr>
            <a:r>
              <a:rPr lang="en-NZ" b="1" dirty="0" smtClean="0"/>
              <a:t>Satellite performance generally good - but:</a:t>
            </a:r>
          </a:p>
          <a:p>
            <a:pPr marL="742950" lvl="1" indent="-285750">
              <a:buFont typeface="Wingdings" panose="05000000000000000000" pitchFamily="2" charset="2"/>
              <a:buChar char="Ø"/>
            </a:pPr>
            <a:r>
              <a:rPr lang="en-NZ" b="1" dirty="0" smtClean="0"/>
              <a:t>I4 APK1 – 99.12% at 180” is lower than expected. Further analysis later.</a:t>
            </a:r>
          </a:p>
          <a:p>
            <a:pPr marL="742950" lvl="1" indent="-285750">
              <a:buFont typeface="Wingdings" panose="05000000000000000000" pitchFamily="2" charset="2"/>
              <a:buChar char="Ø"/>
            </a:pPr>
            <a:r>
              <a:rPr lang="en-NZ" b="1" dirty="0" smtClean="0"/>
              <a:t>Iridium – 98.55% below 99.0% at 180” . Further analysis later</a:t>
            </a:r>
          </a:p>
          <a:p>
            <a:pPr marL="285750" indent="-285750">
              <a:buFont typeface="Wingdings" panose="05000000000000000000" pitchFamily="2" charset="2"/>
              <a:buChar char="Ø"/>
            </a:pPr>
            <a:r>
              <a:rPr lang="en-NZ" b="1" dirty="0" smtClean="0"/>
              <a:t>HFDL – 94.61% at 180” is below standard. Further analysis later.</a:t>
            </a:r>
          </a:p>
          <a:p>
            <a:pPr marL="285750" indent="-285750">
              <a:buFont typeface="Wingdings" panose="05000000000000000000" pitchFamily="2" charset="2"/>
              <a:buChar char="Ø"/>
            </a:pPr>
            <a:r>
              <a:rPr lang="en-NZ" b="1" dirty="0" smtClean="0"/>
              <a:t>In 2015  we recorded 425336 downlinks an 85% increase on 2009 when this analysis started.</a:t>
            </a:r>
            <a:endParaRPr lang="en-NZ" b="1" dirty="0"/>
          </a:p>
        </p:txBody>
      </p:sp>
    </p:spTree>
    <p:extLst>
      <p:ext uri="{BB962C8B-B14F-4D97-AF65-F5344CB8AC3E}">
        <p14:creationId xmlns:p14="http://schemas.microsoft.com/office/powerpoint/2010/main" val="14948027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30</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7078" y="566530"/>
            <a:ext cx="7752522" cy="2308324"/>
          </a:xfrm>
          <a:prstGeom prst="rect">
            <a:avLst/>
          </a:prstGeom>
          <a:noFill/>
        </p:spPr>
        <p:txBody>
          <a:bodyPr wrap="square" rtlCol="0">
            <a:spAutoFit/>
          </a:bodyPr>
          <a:lstStyle/>
          <a:p>
            <a:pPr marL="285750" indent="-285750">
              <a:buFont typeface="Wingdings" panose="05000000000000000000" pitchFamily="2" charset="2"/>
              <a:buChar char="Ø"/>
            </a:pPr>
            <a:r>
              <a:rPr lang="en-NZ" b="1" dirty="0" smtClean="0"/>
              <a:t>With implementation of PBCS and ICAO FPL “P “ codes:</a:t>
            </a:r>
          </a:p>
          <a:p>
            <a:endParaRPr lang="en-NZ" b="1" dirty="0" smtClean="0"/>
          </a:p>
          <a:p>
            <a:pPr marL="742950" lvl="1" indent="-285750">
              <a:buFont typeface="Courier New" panose="02070309020205020404" pitchFamily="49" charset="0"/>
              <a:buChar char="o"/>
            </a:pPr>
            <a:r>
              <a:rPr lang="en-NZ" b="1" dirty="0" smtClean="0"/>
              <a:t>Operating with no SATCOM  on HFDL will mean that aircraft is not meeting RSP180 or RSP400.</a:t>
            </a:r>
          </a:p>
          <a:p>
            <a:pPr marL="742950" lvl="1" indent="-285750">
              <a:buFont typeface="Courier New" panose="02070309020205020404" pitchFamily="49" charset="0"/>
              <a:buChar char="o"/>
            </a:pPr>
            <a:r>
              <a:rPr lang="en-NZ" b="1" dirty="0" smtClean="0"/>
              <a:t>ATSP automation systems will place increasing reliance on the accuracy of FPL information.</a:t>
            </a:r>
          </a:p>
          <a:p>
            <a:pPr marL="742950" lvl="1" indent="-285750">
              <a:buFont typeface="Courier New" panose="02070309020205020404" pitchFamily="49" charset="0"/>
              <a:buChar char="o"/>
            </a:pPr>
            <a:r>
              <a:rPr lang="en-NZ" b="1" dirty="0" smtClean="0"/>
              <a:t>PBCS AOC and crew training will need to capture that operating with HFDL  and no SATCOM aircraft will not meet  RCP  or RSP standards.</a:t>
            </a:r>
            <a:r>
              <a:rPr lang="en-NZ" b="1" dirty="0"/>
              <a:t>	</a:t>
            </a:r>
            <a:endParaRPr lang="en-NZ" b="1" dirty="0" smtClean="0"/>
          </a:p>
        </p:txBody>
      </p:sp>
    </p:spTree>
    <p:extLst>
      <p:ext uri="{BB962C8B-B14F-4D97-AF65-F5344CB8AC3E}">
        <p14:creationId xmlns:p14="http://schemas.microsoft.com/office/powerpoint/2010/main" val="37963954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916223" y="2849149"/>
            <a:ext cx="5438734" cy="936625"/>
          </a:xfrm>
        </p:spPr>
        <p:txBody>
          <a:bodyPr>
            <a:normAutofit/>
          </a:bodyPr>
          <a:lstStyle/>
          <a:p>
            <a:r>
              <a:rPr lang="en-US" sz="4400" dirty="0" smtClean="0"/>
              <a:t>  B787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31</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814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32</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937" y="10984"/>
            <a:ext cx="8929811" cy="6071764"/>
          </a:xfrm>
          <a:prstGeom prst="rect">
            <a:avLst/>
          </a:prstGeom>
        </p:spPr>
      </p:pic>
    </p:spTree>
    <p:extLst>
      <p:ext uri="{BB962C8B-B14F-4D97-AF65-F5344CB8AC3E}">
        <p14:creationId xmlns:p14="http://schemas.microsoft.com/office/powerpoint/2010/main" val="374283872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33</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3914"/>
            <a:ext cx="9144000" cy="4749069"/>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30117" y="4681330"/>
            <a:ext cx="4706345" cy="2057603"/>
          </a:xfrm>
          <a:prstGeom prst="rect">
            <a:avLst/>
          </a:prstGeom>
        </p:spPr>
      </p:pic>
    </p:spTree>
    <p:extLst>
      <p:ext uri="{BB962C8B-B14F-4D97-AF65-F5344CB8AC3E}">
        <p14:creationId xmlns:p14="http://schemas.microsoft.com/office/powerpoint/2010/main" val="420875721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34</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477078" y="566530"/>
            <a:ext cx="7752522" cy="5201424"/>
          </a:xfrm>
          <a:prstGeom prst="rect">
            <a:avLst/>
          </a:prstGeom>
          <a:noFill/>
        </p:spPr>
        <p:txBody>
          <a:bodyPr wrap="square" rtlCol="0">
            <a:spAutoFit/>
          </a:bodyPr>
          <a:lstStyle/>
          <a:p>
            <a:pPr marL="285750" indent="-285750">
              <a:buFont typeface="Wingdings" panose="05000000000000000000" pitchFamily="2" charset="2"/>
              <a:buChar char="Ø"/>
            </a:pPr>
            <a:r>
              <a:rPr lang="en-NZ" b="1" dirty="0" smtClean="0"/>
              <a:t>Reviewing I4 performance  shows a significant deterioration in overall performance for Air New Zealand B789 :</a:t>
            </a:r>
          </a:p>
          <a:p>
            <a:endParaRPr lang="en-NZ" sz="800" b="1" dirty="0" smtClean="0"/>
          </a:p>
          <a:p>
            <a:pPr marL="742950" lvl="1" indent="-285750">
              <a:buFont typeface="Courier New" panose="02070309020205020404" pitchFamily="49" charset="0"/>
              <a:buChar char="o"/>
            </a:pPr>
            <a:r>
              <a:rPr lang="en-NZ" b="1" dirty="0" smtClean="0"/>
              <a:t>Investigation shows performance deterioration is caused by two tails ZQ-NZF and ZQ-NZD.</a:t>
            </a:r>
          </a:p>
          <a:p>
            <a:pPr marL="742950" lvl="1" indent="-285750">
              <a:buFont typeface="Courier New" panose="02070309020205020404" pitchFamily="49" charset="0"/>
              <a:buChar char="o"/>
            </a:pPr>
            <a:r>
              <a:rPr lang="en-NZ" b="1" dirty="0" smtClean="0"/>
              <a:t>These were the last two aircraft delivered to ANZ and commenced operations in late 2015.</a:t>
            </a:r>
          </a:p>
          <a:p>
            <a:pPr marL="742950" lvl="1" indent="-285750">
              <a:buFont typeface="Courier New" panose="02070309020205020404" pitchFamily="49" charset="0"/>
              <a:buChar char="o"/>
            </a:pPr>
            <a:r>
              <a:rPr lang="en-NZ" b="1" dirty="0" smtClean="0"/>
              <a:t>Analysis shows both aircraft operating on the Inmarsat I4 while the rest of the fleet were operating on MTSAT as per aircraft software setup.</a:t>
            </a:r>
            <a:r>
              <a:rPr lang="en-NZ" b="1" dirty="0"/>
              <a:t>	</a:t>
            </a:r>
            <a:endParaRPr lang="en-NZ" b="1" dirty="0" smtClean="0"/>
          </a:p>
          <a:p>
            <a:pPr marL="742950" lvl="1" indent="-285750">
              <a:buFont typeface="Courier New" panose="02070309020205020404" pitchFamily="49" charset="0"/>
              <a:buChar char="o"/>
            </a:pPr>
            <a:r>
              <a:rPr lang="en-NZ" b="1" dirty="0" smtClean="0"/>
              <a:t>ANZ advised that all the fleet had identical software loads.</a:t>
            </a:r>
          </a:p>
          <a:p>
            <a:pPr marL="742950" lvl="1" indent="-285750">
              <a:buFont typeface="Courier New" panose="02070309020205020404" pitchFamily="49" charset="0"/>
              <a:buChar char="o"/>
            </a:pPr>
            <a:r>
              <a:rPr lang="en-NZ" b="1" dirty="0" smtClean="0"/>
              <a:t>After checking with SITA , ANZ advised us that the aircraft had not been setup for operations on MTSAT  although they had received positive confirmation of this when the aircraft entered service.</a:t>
            </a:r>
          </a:p>
          <a:p>
            <a:pPr marL="742950" lvl="1" indent="-285750">
              <a:buFont typeface="Courier New" panose="02070309020205020404" pitchFamily="49" charset="0"/>
              <a:buChar char="o"/>
            </a:pPr>
            <a:r>
              <a:rPr lang="en-NZ" b="1" dirty="0" smtClean="0"/>
              <a:t>This oversight has now been corrected and we expect performance on these two tails to return to normal.</a:t>
            </a:r>
          </a:p>
          <a:p>
            <a:pPr marL="742950" lvl="1" indent="-285750">
              <a:buFont typeface="Courier New" panose="02070309020205020404" pitchFamily="49" charset="0"/>
              <a:buChar char="o"/>
            </a:pPr>
            <a:r>
              <a:rPr lang="en-NZ" b="1" dirty="0" smtClean="0"/>
              <a:t>Performance impact is shown on following slide.</a:t>
            </a:r>
          </a:p>
          <a:p>
            <a:pPr marL="742950" lvl="1" indent="-285750">
              <a:buFont typeface="Courier New" panose="02070309020205020404" pitchFamily="49" charset="0"/>
              <a:buChar char="o"/>
            </a:pPr>
            <a:r>
              <a:rPr lang="en-NZ" b="1" dirty="0" smtClean="0"/>
              <a:t>We now have a new example of why monitoring is needed.</a:t>
            </a:r>
          </a:p>
          <a:p>
            <a:pPr marL="742950" lvl="1" indent="-285750">
              <a:buFont typeface="Courier New" panose="02070309020205020404" pitchFamily="49" charset="0"/>
              <a:buChar char="o"/>
            </a:pPr>
            <a:endParaRPr lang="en-NZ" b="1" dirty="0"/>
          </a:p>
          <a:p>
            <a:pPr lvl="1"/>
            <a:r>
              <a:rPr lang="en-NZ" b="1" i="1" u="sng" dirty="0" smtClean="0"/>
              <a:t>Note for Suzie</a:t>
            </a:r>
            <a:r>
              <a:rPr lang="en-NZ" b="1" i="1" dirty="0" smtClean="0"/>
              <a:t>: The PR is on the website for action when you return :&gt;)</a:t>
            </a:r>
          </a:p>
        </p:txBody>
      </p:sp>
    </p:spTree>
    <p:extLst>
      <p:ext uri="{BB962C8B-B14F-4D97-AF65-F5344CB8AC3E}">
        <p14:creationId xmlns:p14="http://schemas.microsoft.com/office/powerpoint/2010/main" val="41989246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536" y="2849149"/>
            <a:ext cx="8052725" cy="936625"/>
          </a:xfrm>
        </p:spPr>
        <p:txBody>
          <a:bodyPr>
            <a:normAutofit fontScale="90000"/>
          </a:bodyPr>
          <a:lstStyle/>
          <a:p>
            <a:pPr algn="ctr"/>
            <a:r>
              <a:rPr lang="en-US" sz="4400" dirty="0" smtClean="0"/>
              <a:t>  B77W on Inmarsat I4 Performance</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35</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897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36</a:t>
            </a:fld>
            <a:endParaRPr lang="en-NZ" sz="1000" dirty="0">
              <a:solidFill>
                <a:schemeClr val="bg1"/>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2323" y="0"/>
            <a:ext cx="7096160" cy="6090871"/>
          </a:xfrm>
          <a:prstGeom prst="rect">
            <a:avLst/>
          </a:prstGeom>
        </p:spPr>
      </p:pic>
      <p:pic>
        <p:nvPicPr>
          <p:cNvPr id="7"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0339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37</a:t>
            </a:fld>
            <a:endParaRPr lang="en-NZ" sz="1000"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0" y="0"/>
            <a:ext cx="7265321" cy="6197600"/>
          </a:xfrm>
          <a:prstGeom prst="rect">
            <a:avLst/>
          </a:prstGeom>
        </p:spPr>
      </p:pic>
      <p:sp>
        <p:nvSpPr>
          <p:cNvPr id="2" name="TextBox 1"/>
          <p:cNvSpPr txBox="1"/>
          <p:nvPr/>
        </p:nvSpPr>
        <p:spPr>
          <a:xfrm>
            <a:off x="7267281" y="165100"/>
            <a:ext cx="1876719" cy="5478423"/>
          </a:xfrm>
          <a:prstGeom prst="rect">
            <a:avLst/>
          </a:prstGeom>
          <a:noFill/>
        </p:spPr>
        <p:txBody>
          <a:bodyPr wrap="square" rtlCol="0">
            <a:spAutoFit/>
          </a:bodyPr>
          <a:lstStyle/>
          <a:p>
            <a:r>
              <a:rPr lang="en-NZ" sz="1400" b="1" i="1" dirty="0" smtClean="0"/>
              <a:t>Notes:</a:t>
            </a:r>
          </a:p>
          <a:p>
            <a:endParaRPr lang="en-NZ" sz="1400" b="1" i="1" dirty="0"/>
          </a:p>
          <a:p>
            <a:r>
              <a:rPr lang="en-NZ" sz="1400" b="1" i="1" dirty="0" smtClean="0"/>
              <a:t>In January KZAK and NZZO both show ANZ B77W performance below 99% 180”.</a:t>
            </a:r>
          </a:p>
          <a:p>
            <a:endParaRPr lang="en-NZ" sz="1400" b="1" i="1" dirty="0"/>
          </a:p>
          <a:p>
            <a:r>
              <a:rPr lang="en-NZ" sz="1400" b="1" i="1" dirty="0" smtClean="0"/>
              <a:t>UAE  B77W  performance in NZZO operating on Tasman Sea routes meets the spec 99.9% 180”</a:t>
            </a:r>
          </a:p>
          <a:p>
            <a:endParaRPr lang="en-NZ" sz="1400" b="1" i="1" dirty="0"/>
          </a:p>
          <a:p>
            <a:r>
              <a:rPr lang="en-NZ" sz="1400" b="1" i="1" dirty="0" smtClean="0"/>
              <a:t>CSN B77W  operating  on Northern Tasman Sea routes in NZZO nearly meets spec and is well above 99% 180”</a:t>
            </a:r>
          </a:p>
          <a:p>
            <a:endParaRPr lang="en-NZ" sz="1400" b="1" i="1" dirty="0"/>
          </a:p>
          <a:p>
            <a:r>
              <a:rPr lang="en-NZ" sz="1400" b="1" i="1" dirty="0" smtClean="0"/>
              <a:t>CSN B77W operating in KZAK  slightly down on performance seen in NZZO.</a:t>
            </a:r>
          </a:p>
          <a:p>
            <a:endParaRPr lang="en-NZ" sz="1400" b="1" i="1" dirty="0"/>
          </a:p>
          <a:p>
            <a:endParaRPr lang="en-NZ" sz="1400" b="1" i="1" dirty="0"/>
          </a:p>
        </p:txBody>
      </p:sp>
      <p:pic>
        <p:nvPicPr>
          <p:cNvPr id="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78794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38</a:t>
            </a:fld>
            <a:endParaRPr lang="en-NZ" sz="1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636327" cy="4973782"/>
          </a:xfrm>
          <a:prstGeom prst="rect">
            <a:avLst/>
          </a:prstGeom>
        </p:spPr>
      </p:pic>
      <p:sp>
        <p:nvSpPr>
          <p:cNvPr id="5" name="TextBox 4"/>
          <p:cNvSpPr txBox="1"/>
          <p:nvPr/>
        </p:nvSpPr>
        <p:spPr>
          <a:xfrm>
            <a:off x="11654" y="4761499"/>
            <a:ext cx="8409709" cy="1477328"/>
          </a:xfrm>
          <a:prstGeom prst="rect">
            <a:avLst/>
          </a:prstGeom>
          <a:noFill/>
        </p:spPr>
        <p:txBody>
          <a:bodyPr wrap="square" rtlCol="0">
            <a:spAutoFit/>
          </a:bodyPr>
          <a:lstStyle/>
          <a:p>
            <a:pPr marL="285750" indent="-285750">
              <a:buFont typeface="Arial" panose="020B0604020202020204" pitchFamily="34" charset="0"/>
              <a:buChar char="•"/>
            </a:pPr>
            <a:r>
              <a:rPr lang="en-NZ" dirty="0" smtClean="0"/>
              <a:t>This graph illustrates the difference between three fleets (CSN B77W on SITA APK1, UAE A388 and B77W on Rockwell Collins/ARINC XXA ) which meet the RSP180 requirement and the two ANZ fleets operating SITA APK1.</a:t>
            </a:r>
          </a:p>
          <a:p>
            <a:pPr marL="285750" indent="-285750">
              <a:buFont typeface="Arial" panose="020B0604020202020204" pitchFamily="34" charset="0"/>
              <a:buChar char="•"/>
            </a:pPr>
            <a:r>
              <a:rPr lang="en-NZ" dirty="0" smtClean="0"/>
              <a:t>The CSN and UAE fleets operate on Tasman Sea routes while the ANZ fleets operate mainly on Pacific routes </a:t>
            </a:r>
            <a:endParaRPr lang="en-NZ" dirty="0"/>
          </a:p>
        </p:txBody>
      </p:sp>
      <p:graphicFrame>
        <p:nvGraphicFramePr>
          <p:cNvPr id="6" name="Table 5"/>
          <p:cNvGraphicFramePr>
            <a:graphicFrameLocks noGrp="1"/>
          </p:cNvGraphicFramePr>
          <p:nvPr>
            <p:extLst>
              <p:ext uri="{D42A27DB-BD31-4B8C-83A1-F6EECF244321}">
                <p14:modId xmlns:p14="http://schemas.microsoft.com/office/powerpoint/2010/main" val="2848296870"/>
              </p:ext>
            </p:extLst>
          </p:nvPr>
        </p:nvGraphicFramePr>
        <p:xfrm>
          <a:off x="5921303" y="1690255"/>
          <a:ext cx="2638610" cy="2100450"/>
        </p:xfrm>
        <a:graphic>
          <a:graphicData uri="http://schemas.openxmlformats.org/drawingml/2006/table">
            <a:tbl>
              <a:tblPr firstRow="1" bandRow="1">
                <a:tableStyleId>{5C22544A-7EE6-4342-B048-85BDC9FD1C3A}</a:tableStyleId>
              </a:tblPr>
              <a:tblGrid>
                <a:gridCol w="755978"/>
                <a:gridCol w="637919"/>
                <a:gridCol w="595745"/>
                <a:gridCol w="648968"/>
              </a:tblGrid>
              <a:tr h="316458">
                <a:tc>
                  <a:txBody>
                    <a:bodyPr/>
                    <a:lstStyle/>
                    <a:p>
                      <a:r>
                        <a:rPr lang="en-NZ" sz="1400" b="1" dirty="0" smtClean="0"/>
                        <a:t>Airline</a:t>
                      </a:r>
                      <a:endParaRPr lang="en-NZ" sz="1400" b="1" dirty="0"/>
                    </a:p>
                  </a:txBody>
                  <a:tcPr/>
                </a:tc>
                <a:tc>
                  <a:txBody>
                    <a:bodyPr/>
                    <a:lstStyle/>
                    <a:p>
                      <a:r>
                        <a:rPr lang="en-NZ" sz="1400" b="1" dirty="0" smtClean="0"/>
                        <a:t>Type</a:t>
                      </a:r>
                      <a:endParaRPr lang="en-NZ" sz="1400" b="1" dirty="0"/>
                    </a:p>
                  </a:txBody>
                  <a:tcPr/>
                </a:tc>
                <a:tc>
                  <a:txBody>
                    <a:bodyPr/>
                    <a:lstStyle/>
                    <a:p>
                      <a:r>
                        <a:rPr lang="en-NZ" sz="1400" b="1" dirty="0" smtClean="0"/>
                        <a:t>RGS</a:t>
                      </a:r>
                      <a:endParaRPr lang="en-NZ" sz="1400" b="1" dirty="0"/>
                    </a:p>
                  </a:txBody>
                  <a:tcPr/>
                </a:tc>
                <a:tc>
                  <a:txBody>
                    <a:bodyPr/>
                    <a:lstStyle/>
                    <a:p>
                      <a:r>
                        <a:rPr lang="en-NZ" sz="1400" b="1" dirty="0" smtClean="0"/>
                        <a:t>RSP</a:t>
                      </a:r>
                    </a:p>
                    <a:p>
                      <a:r>
                        <a:rPr lang="en-NZ" sz="1400" b="1" dirty="0" smtClean="0"/>
                        <a:t>180</a:t>
                      </a:r>
                      <a:endParaRPr lang="en-NZ" sz="1400" b="1" dirty="0"/>
                    </a:p>
                  </a:txBody>
                  <a:tcPr/>
                </a:tc>
              </a:tr>
              <a:tr h="316458">
                <a:tc>
                  <a:txBody>
                    <a:bodyPr/>
                    <a:lstStyle/>
                    <a:p>
                      <a:r>
                        <a:rPr lang="en-NZ" sz="1400" b="1" dirty="0" smtClean="0"/>
                        <a:t>CSN</a:t>
                      </a:r>
                      <a:endParaRPr lang="en-NZ" sz="1400" b="1" dirty="0"/>
                    </a:p>
                  </a:txBody>
                  <a:tcPr>
                    <a:solidFill>
                      <a:srgbClr val="00B050"/>
                    </a:solidFill>
                  </a:tcPr>
                </a:tc>
                <a:tc>
                  <a:txBody>
                    <a:bodyPr/>
                    <a:lstStyle/>
                    <a:p>
                      <a:r>
                        <a:rPr lang="en-NZ" sz="1400" b="1" dirty="0" smtClean="0"/>
                        <a:t>B77W</a:t>
                      </a:r>
                      <a:endParaRPr lang="en-NZ" sz="1400" b="1" dirty="0"/>
                    </a:p>
                  </a:txBody>
                  <a:tcPr>
                    <a:solidFill>
                      <a:srgbClr val="00B050"/>
                    </a:solidFill>
                  </a:tcPr>
                </a:tc>
                <a:tc>
                  <a:txBody>
                    <a:bodyPr/>
                    <a:lstStyle/>
                    <a:p>
                      <a:r>
                        <a:rPr lang="en-NZ" sz="1400" b="1" dirty="0" smtClean="0"/>
                        <a:t>APK1</a:t>
                      </a:r>
                      <a:endParaRPr lang="en-NZ" sz="1400" b="1" dirty="0"/>
                    </a:p>
                  </a:txBody>
                  <a:tcPr>
                    <a:solidFill>
                      <a:srgbClr val="00B050"/>
                    </a:solidFill>
                  </a:tcPr>
                </a:tc>
                <a:tc>
                  <a:txBody>
                    <a:bodyPr/>
                    <a:lstStyle/>
                    <a:p>
                      <a:r>
                        <a:rPr lang="en-NZ" sz="1400" b="1" dirty="0" smtClean="0"/>
                        <a:t>99.9</a:t>
                      </a:r>
                      <a:endParaRPr lang="en-NZ" sz="1400" b="1" dirty="0"/>
                    </a:p>
                  </a:txBody>
                  <a:tcPr>
                    <a:solidFill>
                      <a:srgbClr val="00B050"/>
                    </a:solidFill>
                  </a:tcPr>
                </a:tc>
              </a:tr>
              <a:tr h="316458">
                <a:tc>
                  <a:txBody>
                    <a:bodyPr/>
                    <a:lstStyle/>
                    <a:p>
                      <a:r>
                        <a:rPr lang="en-NZ" sz="1400" b="1" dirty="0" smtClean="0"/>
                        <a:t>UAE</a:t>
                      </a:r>
                      <a:endParaRPr lang="en-NZ" sz="1400" b="1" dirty="0"/>
                    </a:p>
                  </a:txBody>
                  <a:tcPr>
                    <a:solidFill>
                      <a:srgbClr val="00B050"/>
                    </a:solidFill>
                  </a:tcPr>
                </a:tc>
                <a:tc>
                  <a:txBody>
                    <a:bodyPr/>
                    <a:lstStyle/>
                    <a:p>
                      <a:r>
                        <a:rPr lang="en-NZ" sz="1400" b="1" dirty="0" smtClean="0"/>
                        <a:t>B77W</a:t>
                      </a:r>
                      <a:endParaRPr lang="en-NZ" sz="1400" b="1" dirty="0"/>
                    </a:p>
                  </a:txBody>
                  <a:tcPr>
                    <a:solidFill>
                      <a:srgbClr val="00B050"/>
                    </a:solidFill>
                  </a:tcPr>
                </a:tc>
                <a:tc>
                  <a:txBody>
                    <a:bodyPr/>
                    <a:lstStyle/>
                    <a:p>
                      <a:r>
                        <a:rPr lang="en-NZ" sz="1400" b="1" dirty="0" smtClean="0"/>
                        <a:t>XXA</a:t>
                      </a:r>
                      <a:endParaRPr lang="en-NZ" sz="1400" b="1" dirty="0"/>
                    </a:p>
                  </a:txBody>
                  <a:tcPr>
                    <a:solidFill>
                      <a:srgbClr val="00B050"/>
                    </a:solidFill>
                  </a:tcPr>
                </a:tc>
                <a:tc>
                  <a:txBody>
                    <a:bodyPr/>
                    <a:lstStyle/>
                    <a:p>
                      <a:r>
                        <a:rPr lang="en-NZ" sz="1400" b="1" dirty="0" smtClean="0"/>
                        <a:t>99.8</a:t>
                      </a:r>
                      <a:endParaRPr lang="en-NZ" sz="1400" b="1" dirty="0"/>
                    </a:p>
                  </a:txBody>
                  <a:tcPr>
                    <a:solidFill>
                      <a:srgbClr val="00B050"/>
                    </a:solidFill>
                  </a:tcPr>
                </a:tc>
              </a:tr>
              <a:tr h="316458">
                <a:tc>
                  <a:txBody>
                    <a:bodyPr/>
                    <a:lstStyle/>
                    <a:p>
                      <a:r>
                        <a:rPr lang="en-NZ" sz="1400" b="1" dirty="0" smtClean="0"/>
                        <a:t>UAE</a:t>
                      </a:r>
                      <a:endParaRPr lang="en-NZ" sz="1400" b="1" dirty="0"/>
                    </a:p>
                  </a:txBody>
                  <a:tcPr>
                    <a:solidFill>
                      <a:srgbClr val="00B050"/>
                    </a:solidFill>
                  </a:tcPr>
                </a:tc>
                <a:tc>
                  <a:txBody>
                    <a:bodyPr/>
                    <a:lstStyle/>
                    <a:p>
                      <a:r>
                        <a:rPr lang="en-NZ" sz="1400" b="1" dirty="0" smtClean="0"/>
                        <a:t>A388</a:t>
                      </a:r>
                      <a:endParaRPr lang="en-NZ" sz="1400" b="1" dirty="0"/>
                    </a:p>
                  </a:txBody>
                  <a:tcPr>
                    <a:solidFill>
                      <a:srgbClr val="00B050"/>
                    </a:solidFill>
                  </a:tcPr>
                </a:tc>
                <a:tc>
                  <a:txBody>
                    <a:bodyPr/>
                    <a:lstStyle/>
                    <a:p>
                      <a:r>
                        <a:rPr lang="en-NZ" sz="1400" b="1" dirty="0" smtClean="0"/>
                        <a:t>XXA</a:t>
                      </a:r>
                      <a:endParaRPr lang="en-NZ" sz="1400" b="1" dirty="0"/>
                    </a:p>
                  </a:txBody>
                  <a:tcPr>
                    <a:solidFill>
                      <a:srgbClr val="00B050"/>
                    </a:solidFill>
                  </a:tcPr>
                </a:tc>
                <a:tc>
                  <a:txBody>
                    <a:bodyPr/>
                    <a:lstStyle/>
                    <a:p>
                      <a:r>
                        <a:rPr lang="en-NZ" sz="1400" b="1" dirty="0" smtClean="0"/>
                        <a:t>99.9</a:t>
                      </a:r>
                      <a:endParaRPr lang="en-NZ" sz="1400" b="1" dirty="0"/>
                    </a:p>
                  </a:txBody>
                  <a:tcPr>
                    <a:solidFill>
                      <a:srgbClr val="00B050"/>
                    </a:solidFill>
                  </a:tcPr>
                </a:tc>
              </a:tr>
              <a:tr h="316458">
                <a:tc>
                  <a:txBody>
                    <a:bodyPr/>
                    <a:lstStyle/>
                    <a:p>
                      <a:r>
                        <a:rPr lang="en-NZ" sz="1400" b="1" dirty="0" smtClean="0"/>
                        <a:t>ANZ</a:t>
                      </a:r>
                      <a:endParaRPr lang="en-NZ" sz="1400" b="1" dirty="0"/>
                    </a:p>
                  </a:txBody>
                  <a:tcPr>
                    <a:solidFill>
                      <a:srgbClr val="FFC000"/>
                    </a:solidFill>
                  </a:tcPr>
                </a:tc>
                <a:tc>
                  <a:txBody>
                    <a:bodyPr/>
                    <a:lstStyle/>
                    <a:p>
                      <a:r>
                        <a:rPr lang="en-NZ" sz="1400" b="1" dirty="0" smtClean="0"/>
                        <a:t>B77W</a:t>
                      </a:r>
                      <a:endParaRPr lang="en-NZ" sz="1400" b="1" dirty="0"/>
                    </a:p>
                  </a:txBody>
                  <a:tcPr>
                    <a:solidFill>
                      <a:srgbClr val="FFC000"/>
                    </a:solidFill>
                  </a:tcPr>
                </a:tc>
                <a:tc>
                  <a:txBody>
                    <a:bodyPr/>
                    <a:lstStyle/>
                    <a:p>
                      <a:r>
                        <a:rPr lang="en-NZ" sz="1400" b="1" dirty="0" smtClean="0"/>
                        <a:t>APK1</a:t>
                      </a:r>
                      <a:endParaRPr lang="en-NZ" sz="1400" b="1" dirty="0"/>
                    </a:p>
                  </a:txBody>
                  <a:tcPr>
                    <a:solidFill>
                      <a:srgbClr val="FFC000"/>
                    </a:solidFill>
                  </a:tcPr>
                </a:tc>
                <a:tc>
                  <a:txBody>
                    <a:bodyPr/>
                    <a:lstStyle/>
                    <a:p>
                      <a:r>
                        <a:rPr lang="en-NZ" sz="1400" b="1" dirty="0" smtClean="0"/>
                        <a:t>99.0</a:t>
                      </a:r>
                      <a:endParaRPr lang="en-NZ" sz="1400" b="1" dirty="0"/>
                    </a:p>
                  </a:txBody>
                  <a:tcPr>
                    <a:solidFill>
                      <a:srgbClr val="FFC000"/>
                    </a:solidFill>
                  </a:tcPr>
                </a:tc>
              </a:tr>
              <a:tr h="316458">
                <a:tc>
                  <a:txBody>
                    <a:bodyPr/>
                    <a:lstStyle/>
                    <a:p>
                      <a:r>
                        <a:rPr lang="en-NZ" sz="1400" b="1" dirty="0" smtClean="0"/>
                        <a:t>ANZ</a:t>
                      </a:r>
                      <a:endParaRPr lang="en-NZ" sz="1400" b="1" dirty="0"/>
                    </a:p>
                  </a:txBody>
                  <a:tcPr>
                    <a:solidFill>
                      <a:srgbClr val="FFFF00"/>
                    </a:solidFill>
                  </a:tcPr>
                </a:tc>
                <a:tc>
                  <a:txBody>
                    <a:bodyPr/>
                    <a:lstStyle/>
                    <a:p>
                      <a:r>
                        <a:rPr lang="en-NZ" sz="1400" b="1" dirty="0" smtClean="0"/>
                        <a:t>B789</a:t>
                      </a:r>
                      <a:endParaRPr lang="en-NZ" sz="1400" b="1" dirty="0"/>
                    </a:p>
                  </a:txBody>
                  <a:tcPr>
                    <a:solidFill>
                      <a:srgbClr val="FFFF00"/>
                    </a:solidFill>
                  </a:tcPr>
                </a:tc>
                <a:tc>
                  <a:txBody>
                    <a:bodyPr/>
                    <a:lstStyle/>
                    <a:p>
                      <a:r>
                        <a:rPr lang="en-NZ" sz="1400" b="1" dirty="0" smtClean="0"/>
                        <a:t>APK1</a:t>
                      </a:r>
                      <a:endParaRPr lang="en-NZ" sz="1400" b="1" dirty="0"/>
                    </a:p>
                  </a:txBody>
                  <a:tcPr>
                    <a:solidFill>
                      <a:srgbClr val="FFFF00"/>
                    </a:solidFill>
                  </a:tcPr>
                </a:tc>
                <a:tc>
                  <a:txBody>
                    <a:bodyPr/>
                    <a:lstStyle/>
                    <a:p>
                      <a:r>
                        <a:rPr lang="en-NZ" sz="1400" b="1" dirty="0" smtClean="0"/>
                        <a:t>97.5</a:t>
                      </a:r>
                      <a:endParaRPr lang="en-NZ" sz="1400" b="1" dirty="0"/>
                    </a:p>
                  </a:txBody>
                  <a:tcPr>
                    <a:solidFill>
                      <a:srgbClr val="FFFF00"/>
                    </a:solidFill>
                  </a:tcPr>
                </a:tc>
              </a:tr>
            </a:tbl>
          </a:graphicData>
        </a:graphic>
      </p:graphicFrame>
      <p:pic>
        <p:nvPicPr>
          <p:cNvPr id="7"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81729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39</a:t>
            </a:fld>
            <a:endParaRPr lang="en-NZ" sz="1000" dirty="0">
              <a:solidFill>
                <a:schemeClr val="bg1"/>
              </a:solidFill>
            </a:endParaRPr>
          </a:p>
        </p:txBody>
      </p:sp>
      <p:pic>
        <p:nvPicPr>
          <p:cNvPr id="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51" y="3006"/>
            <a:ext cx="7258002" cy="6165661"/>
          </a:xfrm>
          <a:prstGeom prst="rect">
            <a:avLst/>
          </a:prstGeom>
        </p:spPr>
      </p:pic>
    </p:spTree>
    <p:extLst>
      <p:ext uri="{BB962C8B-B14F-4D97-AF65-F5344CB8AC3E}">
        <p14:creationId xmlns:p14="http://schemas.microsoft.com/office/powerpoint/2010/main" val="17992961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279" y="17121"/>
            <a:ext cx="6894226" cy="6015931"/>
          </a:xfrm>
          <a:prstGeom prst="rect">
            <a:avLst/>
          </a:prstGeom>
        </p:spPr>
      </p:pic>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a:t>
            </a:fld>
            <a:endParaRPr lang="en-NZ" sz="1000" dirty="0">
              <a:solidFill>
                <a:schemeClr val="bg1"/>
              </a:solidFill>
            </a:endParaRPr>
          </a:p>
        </p:txBody>
      </p:sp>
      <p:pic>
        <p:nvPicPr>
          <p:cNvPr id="1026"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78400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40</a:t>
            </a:fld>
            <a:endParaRPr lang="en-NZ" sz="1000" dirty="0">
              <a:solidFill>
                <a:schemeClr val="bg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58313"/>
            <a:ext cx="9144000" cy="4541374"/>
          </a:xfrm>
          <a:prstGeom prst="rect">
            <a:avLst/>
          </a:prstGeom>
        </p:spPr>
      </p:pic>
      <p:pic>
        <p:nvPicPr>
          <p:cNvPr id="7"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96139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41</a:t>
            </a:fld>
            <a:endParaRPr lang="en-NZ" sz="10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81"/>
            <a:ext cx="9144000" cy="4741837"/>
          </a:xfrm>
          <a:prstGeom prst="rect">
            <a:avLst/>
          </a:prstGeom>
        </p:spPr>
      </p:pic>
      <p:sp>
        <p:nvSpPr>
          <p:cNvPr id="2" name="TextBox 1"/>
          <p:cNvSpPr txBox="1"/>
          <p:nvPr/>
        </p:nvSpPr>
        <p:spPr>
          <a:xfrm>
            <a:off x="139700" y="4940300"/>
            <a:ext cx="8915400" cy="738664"/>
          </a:xfrm>
          <a:prstGeom prst="rect">
            <a:avLst/>
          </a:prstGeom>
          <a:noFill/>
        </p:spPr>
        <p:txBody>
          <a:bodyPr wrap="square" rtlCol="0">
            <a:spAutoFit/>
          </a:bodyPr>
          <a:lstStyle/>
          <a:p>
            <a:r>
              <a:rPr lang="en-NZ" sz="1400" b="1" i="1" dirty="0" smtClean="0"/>
              <a:t>Notes:  Analysis for January 2016. Smaller data-set shows wide r variability.</a:t>
            </a:r>
          </a:p>
          <a:p>
            <a:r>
              <a:rPr lang="en-NZ" sz="1400" b="1" i="1" dirty="0" smtClean="0"/>
              <a:t>Note: Fleet average  is below 99% 180 seconds. Best performing tail (ZKOKP) nearly meets the specification while the lowest performing tail (ZKOKM) just meets 98% 180 seconds .</a:t>
            </a:r>
            <a:endParaRPr lang="en-NZ" sz="1400" b="1" i="1" dirty="0"/>
          </a:p>
        </p:txBody>
      </p:sp>
      <p:pic>
        <p:nvPicPr>
          <p:cNvPr id="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763095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42</a:t>
            </a:fld>
            <a:endParaRPr lang="en-NZ" sz="1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829584" cy="6200824"/>
          </a:xfrm>
          <a:prstGeom prst="rect">
            <a:avLst/>
          </a:prstGeom>
        </p:spPr>
      </p:pic>
      <p:sp>
        <p:nvSpPr>
          <p:cNvPr id="3" name="TextBox 2"/>
          <p:cNvSpPr txBox="1"/>
          <p:nvPr/>
        </p:nvSpPr>
        <p:spPr>
          <a:xfrm>
            <a:off x="4829584" y="228600"/>
            <a:ext cx="4314416" cy="3323987"/>
          </a:xfrm>
          <a:prstGeom prst="rect">
            <a:avLst/>
          </a:prstGeom>
          <a:noFill/>
        </p:spPr>
        <p:txBody>
          <a:bodyPr wrap="square" rtlCol="0">
            <a:spAutoFit/>
          </a:bodyPr>
          <a:lstStyle/>
          <a:p>
            <a:r>
              <a:rPr lang="en-NZ" sz="1400" b="1" i="1" dirty="0" smtClean="0"/>
              <a:t>This shows the  six  pacific flights  flown by ZKOKM that experienced  ADS-C latency delays in January. These are all UPR routes  between NZAA and NAM. </a:t>
            </a:r>
          </a:p>
          <a:p>
            <a:endParaRPr lang="en-NZ" sz="1400" b="1" i="1" dirty="0"/>
          </a:p>
          <a:p>
            <a:r>
              <a:rPr lang="en-NZ" sz="1400" b="1" i="1" dirty="0" smtClean="0"/>
              <a:t>Delays 90-180 seconds in orange.</a:t>
            </a:r>
          </a:p>
          <a:p>
            <a:r>
              <a:rPr lang="en-NZ" sz="1400" b="1" i="1" dirty="0" smtClean="0"/>
              <a:t>Delays  180+ seconds in red.</a:t>
            </a:r>
          </a:p>
          <a:p>
            <a:endParaRPr lang="en-NZ" sz="1400" b="1" i="1" dirty="0"/>
          </a:p>
          <a:p>
            <a:r>
              <a:rPr lang="en-NZ" sz="1400" b="1" i="1" dirty="0" smtClean="0"/>
              <a:t>The  blue circles are 180NM  around  VGS</a:t>
            </a:r>
          </a:p>
          <a:p>
            <a:r>
              <a:rPr lang="en-NZ" sz="1400" b="1" i="1" dirty="0" smtClean="0"/>
              <a:t>The black lines depict approximate I4 spot beams and  the transition areas between the spot beams</a:t>
            </a:r>
          </a:p>
          <a:p>
            <a:endParaRPr lang="en-NZ" sz="1400" b="1" i="1" dirty="0"/>
          </a:p>
          <a:p>
            <a:r>
              <a:rPr lang="en-NZ" sz="1400" b="1" i="1" dirty="0" smtClean="0"/>
              <a:t>On the 19</a:t>
            </a:r>
            <a:r>
              <a:rPr lang="en-NZ" sz="1400" b="1" i="1" baseline="30000" dirty="0" smtClean="0"/>
              <a:t>th</a:t>
            </a:r>
            <a:r>
              <a:rPr lang="en-NZ" sz="1400" b="1" i="1" dirty="0" smtClean="0"/>
              <a:t> January  southbound from NAM  we  see 9 delays  exceeding 180” and 4 delays between 90-180”</a:t>
            </a:r>
          </a:p>
          <a:p>
            <a:endParaRPr lang="en-NZ" sz="1400" b="1" i="1" dirty="0"/>
          </a:p>
          <a:p>
            <a:endParaRPr lang="en-NZ" sz="1400" b="1" i="1" dirty="0"/>
          </a:p>
        </p:txBody>
      </p:sp>
      <p:pic>
        <p:nvPicPr>
          <p:cNvPr id="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567043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43</a:t>
            </a:fld>
            <a:endParaRPr lang="en-NZ" sz="1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285555" cy="6175375"/>
          </a:xfrm>
          <a:prstGeom prst="rect">
            <a:avLst/>
          </a:prstGeom>
        </p:spPr>
      </p:pic>
      <p:sp>
        <p:nvSpPr>
          <p:cNvPr id="3" name="TextBox 2"/>
          <p:cNvSpPr txBox="1"/>
          <p:nvPr/>
        </p:nvSpPr>
        <p:spPr>
          <a:xfrm>
            <a:off x="7378700" y="393700"/>
            <a:ext cx="1638300" cy="1815882"/>
          </a:xfrm>
          <a:prstGeom prst="rect">
            <a:avLst/>
          </a:prstGeom>
          <a:noFill/>
        </p:spPr>
        <p:txBody>
          <a:bodyPr wrap="square" rtlCol="0">
            <a:spAutoFit/>
          </a:bodyPr>
          <a:lstStyle/>
          <a:p>
            <a:r>
              <a:rPr lang="en-NZ" sz="1400" b="1" i="1" dirty="0" smtClean="0"/>
              <a:t>ZKOKM January routes with delays showing  those reports using VHF and the  flight on 19 January with multiple delays through APK1</a:t>
            </a:r>
            <a:endParaRPr lang="en-NZ" sz="1400" b="1" i="1" dirty="0"/>
          </a:p>
        </p:txBody>
      </p:sp>
      <p:pic>
        <p:nvPicPr>
          <p:cNvPr id="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988694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44</a:t>
            </a:fld>
            <a:endParaRPr lang="en-NZ" sz="1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 y="0"/>
            <a:ext cx="6114895" cy="6179127"/>
          </a:xfrm>
          <a:prstGeom prst="rect">
            <a:avLst/>
          </a:prstGeom>
        </p:spPr>
      </p:pic>
      <p:sp>
        <p:nvSpPr>
          <p:cNvPr id="3" name="TextBox 2"/>
          <p:cNvSpPr txBox="1"/>
          <p:nvPr/>
        </p:nvSpPr>
        <p:spPr>
          <a:xfrm>
            <a:off x="6248400" y="346364"/>
            <a:ext cx="2563091" cy="1477328"/>
          </a:xfrm>
          <a:prstGeom prst="rect">
            <a:avLst/>
          </a:prstGeom>
          <a:noFill/>
        </p:spPr>
        <p:txBody>
          <a:bodyPr wrap="square" rtlCol="0">
            <a:spAutoFit/>
          </a:bodyPr>
          <a:lstStyle/>
          <a:p>
            <a:pPr marL="285750" indent="-285750">
              <a:buFont typeface="Arial" panose="020B0604020202020204" pitchFamily="34" charset="0"/>
              <a:buChar char="•"/>
            </a:pPr>
            <a:r>
              <a:rPr lang="en-NZ" dirty="0" smtClean="0"/>
              <a:t>February delays 180”+</a:t>
            </a:r>
          </a:p>
          <a:p>
            <a:pPr marL="285750" indent="-285750">
              <a:buFont typeface="Arial" panose="020B0604020202020204" pitchFamily="34" charset="0"/>
              <a:buChar char="•"/>
            </a:pPr>
            <a:r>
              <a:rPr lang="en-NZ" dirty="0" smtClean="0"/>
              <a:t>NZZO Pacific Area </a:t>
            </a:r>
          </a:p>
          <a:p>
            <a:pPr marL="285750" indent="-285750">
              <a:buFont typeface="Arial" panose="020B0604020202020204" pitchFamily="34" charset="0"/>
              <a:buChar char="•"/>
            </a:pPr>
            <a:r>
              <a:rPr lang="en-NZ" dirty="0" smtClean="0"/>
              <a:t>ANZ B77W operating on I4 APK1</a:t>
            </a:r>
          </a:p>
          <a:p>
            <a:pPr marL="285750" indent="-285750">
              <a:buFont typeface="Arial" panose="020B0604020202020204" pitchFamily="34" charset="0"/>
              <a:buChar char="•"/>
            </a:pPr>
            <a:endParaRPr lang="en-NZ" dirty="0"/>
          </a:p>
        </p:txBody>
      </p:sp>
      <p:sp>
        <p:nvSpPr>
          <p:cNvPr id="4" name="Oval 3"/>
          <p:cNvSpPr/>
          <p:nvPr/>
        </p:nvSpPr>
        <p:spPr>
          <a:xfrm>
            <a:off x="2867892" y="720439"/>
            <a:ext cx="2646218" cy="16209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Oval 4"/>
          <p:cNvSpPr/>
          <p:nvPr/>
        </p:nvSpPr>
        <p:spPr>
          <a:xfrm rot="1820444">
            <a:off x="24689" y="4693730"/>
            <a:ext cx="2285765" cy="103323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2258291" y="4336473"/>
            <a:ext cx="2563091" cy="374072"/>
          </a:xfrm>
          <a:prstGeom prst="rect">
            <a:avLst/>
          </a:prstGeom>
          <a:solidFill>
            <a:srgbClr val="FFFF00"/>
          </a:solidFill>
          <a:ln>
            <a:solidFill>
              <a:srgbClr val="FFFF00"/>
            </a:solidFill>
          </a:ln>
        </p:spPr>
        <p:txBody>
          <a:bodyPr wrap="square" rtlCol="0">
            <a:spAutoFit/>
          </a:bodyPr>
          <a:lstStyle/>
          <a:p>
            <a:r>
              <a:rPr lang="en-NZ" dirty="0" smtClean="0"/>
              <a:t>Spot beam transition???</a:t>
            </a:r>
            <a:endParaRPr lang="en-NZ" dirty="0"/>
          </a:p>
        </p:txBody>
      </p:sp>
      <p:cxnSp>
        <p:nvCxnSpPr>
          <p:cNvPr id="8" name="Straight Arrow Connector 7"/>
          <p:cNvCxnSpPr/>
          <p:nvPr/>
        </p:nvCxnSpPr>
        <p:spPr>
          <a:xfrm flipV="1">
            <a:off x="3052402" y="2341420"/>
            <a:ext cx="487434" cy="1995053"/>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2015716" y="4710545"/>
            <a:ext cx="852176" cy="4998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pic>
        <p:nvPicPr>
          <p:cNvPr id="12"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016692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45</a:t>
            </a:fld>
            <a:endParaRPr lang="en-NZ" sz="1000"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7" y="0"/>
            <a:ext cx="6677480" cy="6197599"/>
          </a:xfrm>
          <a:prstGeom prst="rect">
            <a:avLst/>
          </a:prstGeom>
        </p:spPr>
      </p:pic>
      <p:sp>
        <p:nvSpPr>
          <p:cNvPr id="2" name="TextBox 1"/>
          <p:cNvSpPr txBox="1"/>
          <p:nvPr/>
        </p:nvSpPr>
        <p:spPr>
          <a:xfrm>
            <a:off x="6682307" y="177800"/>
            <a:ext cx="2461693" cy="1384995"/>
          </a:xfrm>
          <a:prstGeom prst="rect">
            <a:avLst/>
          </a:prstGeom>
          <a:noFill/>
        </p:spPr>
        <p:txBody>
          <a:bodyPr wrap="square" rtlCol="0">
            <a:spAutoFit/>
          </a:bodyPr>
          <a:lstStyle/>
          <a:p>
            <a:r>
              <a:rPr lang="en-NZ" sz="1400" b="1" i="1" dirty="0"/>
              <a:t>This shows the  </a:t>
            </a:r>
            <a:r>
              <a:rPr lang="en-NZ" sz="1400" b="1" i="1" dirty="0" smtClean="0"/>
              <a:t>remaining pacific </a:t>
            </a:r>
            <a:r>
              <a:rPr lang="en-NZ" sz="1400" b="1" i="1" dirty="0"/>
              <a:t>flights  flown by ZKOKM that experienced  </a:t>
            </a:r>
            <a:r>
              <a:rPr lang="en-NZ" sz="1400" b="1" i="1" dirty="0" smtClean="0"/>
              <a:t>no ADS-C </a:t>
            </a:r>
            <a:r>
              <a:rPr lang="en-NZ" sz="1400" b="1" i="1" dirty="0"/>
              <a:t>latency delays in January. These are all UPR routes  between NZAA and NAM. </a:t>
            </a:r>
          </a:p>
        </p:txBody>
      </p:sp>
      <p:pic>
        <p:nvPicPr>
          <p:cNvPr id="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765004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46</a:t>
            </a:fld>
            <a:endParaRPr lang="en-NZ" sz="1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7886700" cy="5353050"/>
          </a:xfrm>
          <a:prstGeom prst="rect">
            <a:avLst/>
          </a:prstGeom>
        </p:spPr>
      </p:pic>
      <p:sp>
        <p:nvSpPr>
          <p:cNvPr id="3" name="Oval 2"/>
          <p:cNvSpPr/>
          <p:nvPr/>
        </p:nvSpPr>
        <p:spPr>
          <a:xfrm rot="20205171">
            <a:off x="2616200" y="3835400"/>
            <a:ext cx="2298700" cy="584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Oval 3"/>
          <p:cNvSpPr/>
          <p:nvPr/>
        </p:nvSpPr>
        <p:spPr>
          <a:xfrm rot="855336">
            <a:off x="2552700" y="-38100"/>
            <a:ext cx="889000" cy="3289300"/>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5" name="Down Arrow 4"/>
          <p:cNvSpPr/>
          <p:nvPr/>
        </p:nvSpPr>
        <p:spPr>
          <a:xfrm rot="11442865">
            <a:off x="3515856" y="4466241"/>
            <a:ext cx="365125" cy="1066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6" name="TextBox 5"/>
          <p:cNvSpPr txBox="1"/>
          <p:nvPr/>
        </p:nvSpPr>
        <p:spPr>
          <a:xfrm>
            <a:off x="2768600" y="5557683"/>
            <a:ext cx="2641600" cy="307777"/>
          </a:xfrm>
          <a:prstGeom prst="rect">
            <a:avLst/>
          </a:prstGeom>
          <a:noFill/>
        </p:spPr>
        <p:txBody>
          <a:bodyPr wrap="square" rtlCol="0">
            <a:spAutoFit/>
          </a:bodyPr>
          <a:lstStyle/>
          <a:p>
            <a:r>
              <a:rPr lang="en-NZ" sz="1400" b="1" i="1" dirty="0" smtClean="0"/>
              <a:t>ZKOKO 20 January YMML-NZAA</a:t>
            </a:r>
            <a:endParaRPr lang="en-NZ" sz="1400" b="1" i="1" dirty="0"/>
          </a:p>
        </p:txBody>
      </p:sp>
      <p:sp>
        <p:nvSpPr>
          <p:cNvPr id="7" name="Right Arrow 6"/>
          <p:cNvSpPr/>
          <p:nvPr/>
        </p:nvSpPr>
        <p:spPr>
          <a:xfrm rot="10559208">
            <a:off x="3949035" y="635079"/>
            <a:ext cx="4053695" cy="304504"/>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8" name="TextBox 7"/>
          <p:cNvSpPr txBox="1"/>
          <p:nvPr/>
        </p:nvSpPr>
        <p:spPr>
          <a:xfrm>
            <a:off x="8008416" y="279400"/>
            <a:ext cx="1046684" cy="738664"/>
          </a:xfrm>
          <a:prstGeom prst="rect">
            <a:avLst/>
          </a:prstGeom>
          <a:noFill/>
        </p:spPr>
        <p:txBody>
          <a:bodyPr wrap="square" rtlCol="0">
            <a:spAutoFit/>
          </a:bodyPr>
          <a:lstStyle/>
          <a:p>
            <a:r>
              <a:rPr lang="en-NZ" sz="1400" b="1" i="1" dirty="0" smtClean="0"/>
              <a:t>Spot beam transition ?</a:t>
            </a:r>
          </a:p>
          <a:p>
            <a:endParaRPr lang="en-NZ" sz="1400" b="1" i="1" dirty="0"/>
          </a:p>
        </p:txBody>
      </p:sp>
      <p:sp>
        <p:nvSpPr>
          <p:cNvPr id="9" name="TextBox 8"/>
          <p:cNvSpPr txBox="1"/>
          <p:nvPr/>
        </p:nvSpPr>
        <p:spPr>
          <a:xfrm>
            <a:off x="7886700" y="860163"/>
            <a:ext cx="1257300" cy="4616648"/>
          </a:xfrm>
          <a:prstGeom prst="rect">
            <a:avLst/>
          </a:prstGeom>
          <a:noFill/>
        </p:spPr>
        <p:txBody>
          <a:bodyPr wrap="square" rtlCol="0">
            <a:spAutoFit/>
          </a:bodyPr>
          <a:lstStyle/>
          <a:p>
            <a:r>
              <a:rPr lang="en-NZ" sz="1400" b="1" i="1" dirty="0" smtClean="0"/>
              <a:t>Delays from all B77W operating on Tasman Sea routes in January.</a:t>
            </a:r>
          </a:p>
          <a:p>
            <a:endParaRPr lang="en-NZ" sz="1400" b="1" i="1" dirty="0"/>
          </a:p>
          <a:p>
            <a:r>
              <a:rPr lang="en-NZ" sz="1400" b="1" i="1" dirty="0" smtClean="0"/>
              <a:t>Some observed delays on 163E boundary between NZZO and YBBB may relate to multiple contracts.</a:t>
            </a:r>
          </a:p>
          <a:p>
            <a:endParaRPr lang="en-NZ" sz="1400" b="1" i="1" dirty="0"/>
          </a:p>
          <a:p>
            <a:r>
              <a:rPr lang="en-NZ" sz="1400" b="1" i="1" dirty="0" smtClean="0"/>
              <a:t>Some delays around  VHF-SATCOM transition around NZ</a:t>
            </a:r>
            <a:endParaRPr lang="en-NZ" sz="1400" b="1" i="1" dirty="0"/>
          </a:p>
        </p:txBody>
      </p:sp>
      <p:pic>
        <p:nvPicPr>
          <p:cNvPr id="12"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04235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47</a:t>
            </a:fld>
            <a:endParaRPr lang="en-NZ" sz="1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075"/>
            <a:ext cx="6246549" cy="6204055"/>
          </a:xfrm>
          <a:prstGeom prst="rect">
            <a:avLst/>
          </a:prstGeom>
        </p:spPr>
      </p:pic>
      <p:sp>
        <p:nvSpPr>
          <p:cNvPr id="3" name="TextBox 2"/>
          <p:cNvSpPr txBox="1"/>
          <p:nvPr/>
        </p:nvSpPr>
        <p:spPr>
          <a:xfrm>
            <a:off x="6246549" y="235527"/>
            <a:ext cx="2800469" cy="2308324"/>
          </a:xfrm>
          <a:prstGeom prst="rect">
            <a:avLst/>
          </a:prstGeom>
          <a:noFill/>
        </p:spPr>
        <p:txBody>
          <a:bodyPr wrap="square" rtlCol="0">
            <a:spAutoFit/>
          </a:bodyPr>
          <a:lstStyle/>
          <a:p>
            <a:pPr marL="285750" indent="-285750">
              <a:buFont typeface="Arial" panose="020B0604020202020204" pitchFamily="34" charset="0"/>
              <a:buChar char="•"/>
            </a:pPr>
            <a:r>
              <a:rPr lang="en-NZ" dirty="0" smtClean="0"/>
              <a:t>February delays 180+</a:t>
            </a:r>
          </a:p>
          <a:p>
            <a:pPr marL="285750" indent="-285750">
              <a:buFont typeface="Arial" panose="020B0604020202020204" pitchFamily="34" charset="0"/>
              <a:buChar char="•"/>
            </a:pPr>
            <a:r>
              <a:rPr lang="en-NZ" dirty="0" smtClean="0"/>
              <a:t>NZZO Tasman Sea </a:t>
            </a:r>
          </a:p>
          <a:p>
            <a:pPr marL="285750" indent="-285750">
              <a:buFont typeface="Arial" panose="020B0604020202020204" pitchFamily="34" charset="0"/>
              <a:buChar char="•"/>
            </a:pPr>
            <a:r>
              <a:rPr lang="en-NZ" dirty="0" smtClean="0"/>
              <a:t>ANZ  B77W on APK1  (Yellow Pin)</a:t>
            </a:r>
          </a:p>
          <a:p>
            <a:pPr marL="285750" indent="-285750">
              <a:buFont typeface="Arial" panose="020B0604020202020204" pitchFamily="34" charset="0"/>
              <a:buChar char="•"/>
            </a:pPr>
            <a:r>
              <a:rPr lang="en-NZ" dirty="0" smtClean="0"/>
              <a:t>ANZ B789 on APK1 (Yellow Flag)</a:t>
            </a:r>
          </a:p>
          <a:p>
            <a:pPr marL="285750" indent="-285750">
              <a:buFont typeface="Arial" panose="020B0604020202020204" pitchFamily="34" charset="0"/>
              <a:buChar char="•"/>
            </a:pPr>
            <a:endParaRPr lang="en-NZ" dirty="0" smtClean="0"/>
          </a:p>
          <a:p>
            <a:pPr marL="285750" indent="-285750">
              <a:buFont typeface="Arial" panose="020B0604020202020204" pitchFamily="34" charset="0"/>
              <a:buChar char="•"/>
            </a:pPr>
            <a:endParaRPr lang="en-NZ" dirty="0"/>
          </a:p>
        </p:txBody>
      </p:sp>
      <p:pic>
        <p:nvPicPr>
          <p:cNvPr id="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3782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dirty="0"/>
              <a:t>| ISPACG FIT </a:t>
            </a:r>
            <a:r>
              <a:rPr lang="en-NZ" dirty="0" smtClean="0"/>
              <a:t>23</a:t>
            </a:r>
            <a:endParaRPr lang="en-NZ" dirty="0"/>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48</a:t>
            </a:fld>
            <a:endParaRPr lang="en-NZ" sz="1000" dirty="0">
              <a:solidFill>
                <a:schemeClr val="bg1"/>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016"/>
            <a:ext cx="7334001" cy="6238879"/>
          </a:xfrm>
          <a:prstGeom prst="rect">
            <a:avLst/>
          </a:prstGeom>
        </p:spPr>
      </p:pic>
      <p:sp>
        <p:nvSpPr>
          <p:cNvPr id="3" name="TextBox 2"/>
          <p:cNvSpPr txBox="1"/>
          <p:nvPr/>
        </p:nvSpPr>
        <p:spPr>
          <a:xfrm>
            <a:off x="7334001" y="368300"/>
            <a:ext cx="1809999" cy="1815882"/>
          </a:xfrm>
          <a:prstGeom prst="rect">
            <a:avLst/>
          </a:prstGeom>
          <a:noFill/>
        </p:spPr>
        <p:txBody>
          <a:bodyPr wrap="square" rtlCol="0">
            <a:spAutoFit/>
          </a:bodyPr>
          <a:lstStyle/>
          <a:p>
            <a:r>
              <a:rPr lang="en-NZ" sz="1400" b="1" i="1" dirty="0" smtClean="0"/>
              <a:t>Flights by ZKOKM  with no delays through the APW/PPG  VHF RGS areas. </a:t>
            </a:r>
          </a:p>
          <a:p>
            <a:endParaRPr lang="en-NZ" sz="1400" b="1" i="1" dirty="0"/>
          </a:p>
          <a:p>
            <a:r>
              <a:rPr lang="en-NZ" sz="1400" b="1" i="1" dirty="0" smtClean="0"/>
              <a:t>No downlinks seen through PPG in January?</a:t>
            </a:r>
            <a:endParaRPr lang="en-NZ" sz="1400" b="1" i="1" dirty="0"/>
          </a:p>
        </p:txBody>
      </p:sp>
      <p:pic>
        <p:nvPicPr>
          <p:cNvPr id="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8135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49</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20636"/>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11560" y="318655"/>
            <a:ext cx="8186076" cy="6370975"/>
          </a:xfrm>
          <a:prstGeom prst="rect">
            <a:avLst/>
          </a:prstGeom>
          <a:noFill/>
        </p:spPr>
        <p:txBody>
          <a:bodyPr wrap="square" rtlCol="0">
            <a:spAutoFit/>
          </a:bodyPr>
          <a:lstStyle/>
          <a:p>
            <a:pPr marL="285750" indent="-285750">
              <a:buFont typeface="Wingdings" panose="05000000000000000000" pitchFamily="2" charset="2"/>
              <a:buChar char="Ø"/>
            </a:pPr>
            <a:r>
              <a:rPr lang="en-NZ" sz="2400" b="1" dirty="0" smtClean="0"/>
              <a:t>To date no resolution on reason for performance  drop when the fleet switched to the I4 from the I3 Some ideas that have been postulated include:</a:t>
            </a:r>
          </a:p>
          <a:p>
            <a:pPr marL="742950" lvl="1" indent="-285750">
              <a:buFont typeface="Wingdings" panose="05000000000000000000" pitchFamily="2" charset="2"/>
              <a:buChar char="Ø"/>
            </a:pPr>
            <a:r>
              <a:rPr lang="en-NZ" sz="2400" b="1" dirty="0" smtClean="0"/>
              <a:t>Spot beam transition issues?</a:t>
            </a:r>
          </a:p>
          <a:p>
            <a:pPr marL="742950" lvl="1" indent="-285750">
              <a:buFont typeface="Wingdings" panose="05000000000000000000" pitchFamily="2" charset="2"/>
              <a:buChar char="Ø"/>
            </a:pPr>
            <a:r>
              <a:rPr lang="en-NZ" sz="2400" b="1" dirty="0" smtClean="0"/>
              <a:t>VHF transition issues?</a:t>
            </a:r>
          </a:p>
          <a:p>
            <a:pPr marL="742950" lvl="1" indent="-285750">
              <a:buFont typeface="Wingdings" panose="05000000000000000000" pitchFamily="2" charset="2"/>
              <a:buChar char="Ø"/>
            </a:pPr>
            <a:r>
              <a:rPr lang="en-NZ" sz="2400" b="1" dirty="0" smtClean="0"/>
              <a:t>Aircraft software?</a:t>
            </a:r>
          </a:p>
          <a:p>
            <a:pPr marL="742950" lvl="1" indent="-285750">
              <a:buFont typeface="Wingdings" panose="05000000000000000000" pitchFamily="2" charset="2"/>
              <a:buChar char="Ø"/>
            </a:pPr>
            <a:r>
              <a:rPr lang="en-NZ" sz="2400" b="1" dirty="0" smtClean="0"/>
              <a:t>RGS software?</a:t>
            </a:r>
          </a:p>
          <a:p>
            <a:pPr marL="742950" lvl="1" indent="-285750">
              <a:buFont typeface="Wingdings" panose="05000000000000000000" pitchFamily="2" charset="2"/>
              <a:buChar char="Ø"/>
            </a:pPr>
            <a:endParaRPr lang="en-NZ" sz="2400" b="1" dirty="0"/>
          </a:p>
          <a:p>
            <a:pPr marL="285750" indent="-285750">
              <a:buFont typeface="Wingdings" panose="05000000000000000000" pitchFamily="2" charset="2"/>
              <a:buChar char="Ø"/>
            </a:pPr>
            <a:r>
              <a:rPr lang="en-NZ" sz="2400" b="1" dirty="0" smtClean="0"/>
              <a:t>Seems to be occasional flights where we see numerous consecutive delays. For example  19 January  with ZK-OKM through Samoa/Tonga and 20 January YMML-NZAA mid Tasman.</a:t>
            </a:r>
          </a:p>
          <a:p>
            <a:pPr marL="285750" indent="-285750">
              <a:buFont typeface="Wingdings" panose="05000000000000000000" pitchFamily="2" charset="2"/>
              <a:buChar char="Ø"/>
            </a:pPr>
            <a:endParaRPr lang="en-NZ" sz="2400" b="1" dirty="0"/>
          </a:p>
          <a:p>
            <a:pPr marL="285750" indent="-285750">
              <a:buFont typeface="Wingdings" panose="05000000000000000000" pitchFamily="2" charset="2"/>
              <a:buChar char="Ø"/>
            </a:pPr>
            <a:r>
              <a:rPr lang="en-NZ" sz="2400" b="1" smtClean="0"/>
              <a:t>Investigation continues……….</a:t>
            </a:r>
            <a:endParaRPr lang="en-NZ" sz="2400" b="1" dirty="0" smtClean="0"/>
          </a:p>
          <a:p>
            <a:pPr marL="285750" indent="-285750">
              <a:buFont typeface="Wingdings" panose="05000000000000000000" pitchFamily="2" charset="2"/>
              <a:buChar char="Ø"/>
            </a:pPr>
            <a:endParaRPr lang="en-NZ" sz="2400" b="1" dirty="0" smtClean="0"/>
          </a:p>
          <a:p>
            <a:pPr marL="742950" lvl="1" indent="-285750">
              <a:buFont typeface="Wingdings" panose="05000000000000000000" pitchFamily="2" charset="2"/>
              <a:buChar char="Ø"/>
            </a:pPr>
            <a:endParaRPr lang="en-NZ" sz="2400" b="1" dirty="0" smtClean="0"/>
          </a:p>
          <a:p>
            <a:pPr marL="742950" lvl="1" indent="-285750">
              <a:buFont typeface="Wingdings" panose="05000000000000000000" pitchFamily="2" charset="2"/>
              <a:buChar char="Ø"/>
            </a:pPr>
            <a:endParaRPr lang="en-NZ" sz="2400" b="1" dirty="0" smtClean="0"/>
          </a:p>
          <a:p>
            <a:pPr marL="742950" lvl="1" indent="-285750">
              <a:buFont typeface="Wingdings" panose="05000000000000000000" pitchFamily="2" charset="2"/>
              <a:buChar char="Ø"/>
            </a:pPr>
            <a:endParaRPr lang="en-NZ" sz="2400" b="1" dirty="0"/>
          </a:p>
        </p:txBody>
      </p:sp>
    </p:spTree>
    <p:extLst>
      <p:ext uri="{BB962C8B-B14F-4D97-AF65-F5344CB8AC3E}">
        <p14:creationId xmlns:p14="http://schemas.microsoft.com/office/powerpoint/2010/main" val="2294818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5</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944" y="17626"/>
            <a:ext cx="7919037" cy="6072032"/>
          </a:xfrm>
          <a:prstGeom prst="rect">
            <a:avLst/>
          </a:prstGeom>
        </p:spPr>
      </p:pic>
    </p:spTree>
    <p:extLst>
      <p:ext uri="{BB962C8B-B14F-4D97-AF65-F5344CB8AC3E}">
        <p14:creationId xmlns:p14="http://schemas.microsoft.com/office/powerpoint/2010/main" val="57747356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8E358689-BA0A-49A1-8A48-F71B8AB2D529}" type="slidenum">
              <a:rPr lang="en-NZ" smtClean="0"/>
              <a:t>50</a:t>
            </a:fld>
            <a:endParaRPr lang="en-NZ" dirty="0"/>
          </a:p>
        </p:txBody>
      </p:sp>
      <p:pic>
        <p:nvPicPr>
          <p:cNvPr id="6" name="Picture Placeholder 5"/>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7340" r="7340"/>
          <a:stretch>
            <a:fillRect/>
          </a:stretch>
        </p:blipFill>
        <p:spPr>
          <a:xfrm>
            <a:off x="0" y="11938"/>
            <a:ext cx="9144000" cy="6181200"/>
          </a:xfrm>
        </p:spPr>
      </p:pic>
      <p:pic>
        <p:nvPicPr>
          <p:cNvPr id="17" name="Picture Placeholder 16"/>
          <p:cNvPicPr>
            <a:picLocks noGrp="1" noChangeAspect="1"/>
          </p:cNvPicPr>
          <p:nvPr>
            <p:ph type="pic" sz="quarter" idx="14"/>
          </p:nvPr>
        </p:nvPicPr>
        <p:blipFill>
          <a:blip r:embed="rId3" cstate="screen">
            <a:extLst>
              <a:ext uri="{28A0092B-C50C-407E-A947-70E740481C1C}">
                <a14:useLocalDpi xmlns:a14="http://schemas.microsoft.com/office/drawing/2010/main"/>
              </a:ext>
            </a:extLst>
          </a:blip>
          <a:srcRect/>
          <a:stretch>
            <a:fillRect/>
          </a:stretch>
        </p:blipFill>
        <p:spPr/>
      </p:pic>
      <p:sp>
        <p:nvSpPr>
          <p:cNvPr id="7" name="Footer Placeholder 4"/>
          <p:cNvSpPr>
            <a:spLocks noGrp="1"/>
          </p:cNvSpPr>
          <p:nvPr>
            <p:ph type="ftr" sz="quarter" idx="3"/>
          </p:nvPr>
        </p:nvSpPr>
        <p:spPr>
          <a:xfrm>
            <a:off x="611560" y="6304235"/>
            <a:ext cx="2808312" cy="365125"/>
          </a:xfrm>
          <a:prstGeom prst="rect">
            <a:avLst/>
          </a:prstGeom>
        </p:spPr>
        <p:txBody>
          <a:bodyPr vert="horz" lIns="91440" tIns="45720" rIns="91440" bIns="45720" rtlCol="0" anchor="ctr"/>
          <a:lstStyle>
            <a:lvl1pPr algn="l">
              <a:defRPr sz="1000">
                <a:solidFill>
                  <a:schemeClr val="bg1"/>
                </a:solidFill>
              </a:defRPr>
            </a:lvl1pPr>
          </a:lstStyle>
          <a:p>
            <a:r>
              <a:rPr lang="en-NZ" dirty="0" smtClean="0"/>
              <a:t>| ISPACG FIT 23 </a:t>
            </a:r>
          </a:p>
        </p:txBody>
      </p:sp>
      <p:pic>
        <p:nvPicPr>
          <p:cNvPr id="8" name="Picture 2" descr="COV-GN2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84833" y="6234703"/>
            <a:ext cx="903684" cy="504229"/>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ctrTitle"/>
          </p:nvPr>
        </p:nvSpPr>
        <p:spPr/>
        <p:txBody>
          <a:bodyPr/>
          <a:lstStyle/>
          <a:p>
            <a:r>
              <a:rPr lang="en-NZ" dirty="0" smtClean="0"/>
              <a:t>Thank you</a:t>
            </a:r>
            <a:endParaRPr lang="en-NZ" dirty="0"/>
          </a:p>
        </p:txBody>
      </p:sp>
    </p:spTree>
    <p:extLst>
      <p:ext uri="{BB962C8B-B14F-4D97-AF65-F5344CB8AC3E}">
        <p14:creationId xmlns:p14="http://schemas.microsoft.com/office/powerpoint/2010/main" val="26674569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395536" y="2799453"/>
            <a:ext cx="8229600" cy="936625"/>
          </a:xfrm>
        </p:spPr>
        <p:txBody>
          <a:bodyPr>
            <a:normAutofit fontScale="90000"/>
          </a:bodyPr>
          <a:lstStyle/>
          <a:p>
            <a:r>
              <a:rPr lang="en-US" sz="4400" dirty="0" smtClean="0"/>
              <a:t>           PBCS RSP180 Certification</a:t>
            </a:r>
            <a:br>
              <a:rPr lang="en-US" sz="4400" dirty="0" smtClean="0"/>
            </a:br>
            <a:r>
              <a:rPr lang="en-US" sz="4400" dirty="0"/>
              <a:t> </a:t>
            </a:r>
            <a:r>
              <a:rPr lang="en-US" sz="4400" dirty="0" smtClean="0"/>
              <a:t>                 How can we help?</a:t>
            </a:r>
            <a:endParaRPr lang="en-NZ" sz="4400" dirty="0"/>
          </a:p>
        </p:txBody>
      </p:sp>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a:t>
            </a:r>
            <a:r>
              <a:rPr lang="en-NZ" dirty="0"/>
              <a:t>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6</a:t>
            </a:fld>
            <a:endParaRPr lang="en-NZ" sz="1000" dirty="0">
              <a:solidFill>
                <a:schemeClr val="bg1"/>
              </a:solidFill>
            </a:endParaRPr>
          </a:p>
        </p:txBody>
      </p:sp>
      <p:pic>
        <p:nvPicPr>
          <p:cNvPr id="1026" name="Picture 2" descr="COV-GN2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4225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7</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3" y="13256"/>
            <a:ext cx="5940942" cy="2163416"/>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62942" y="2176672"/>
            <a:ext cx="5381043" cy="1745203"/>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092" y="3921875"/>
            <a:ext cx="5559821" cy="2246073"/>
          </a:xfrm>
          <a:prstGeom prst="rect">
            <a:avLst/>
          </a:prstGeom>
        </p:spPr>
      </p:pic>
    </p:spTree>
    <p:extLst>
      <p:ext uri="{BB962C8B-B14F-4D97-AF65-F5344CB8AC3E}">
        <p14:creationId xmlns:p14="http://schemas.microsoft.com/office/powerpoint/2010/main" val="41330111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8</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2037" y="9939"/>
            <a:ext cx="7228233" cy="6032518"/>
          </a:xfrm>
          <a:prstGeom prst="rect">
            <a:avLst/>
          </a:prstGeom>
        </p:spPr>
      </p:pic>
    </p:spTree>
    <p:extLst>
      <p:ext uri="{BB962C8B-B14F-4D97-AF65-F5344CB8AC3E}">
        <p14:creationId xmlns:p14="http://schemas.microsoft.com/office/powerpoint/2010/main" val="33495564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1" name="Footer Placeholder 4"/>
          <p:cNvSpPr txBox="1">
            <a:spLocks/>
          </p:cNvSpPr>
          <p:nvPr/>
        </p:nvSpPr>
        <p:spPr>
          <a:xfrm>
            <a:off x="611560" y="6304235"/>
            <a:ext cx="2808312" cy="365125"/>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itchFamily="34" charset="0"/>
              <a:buChar char="•"/>
              <a:defRPr sz="1000" kern="1200">
                <a:solidFill>
                  <a:schemeClr val="bg1"/>
                </a:solidFill>
                <a:latin typeface="+mj-lt"/>
                <a:ea typeface="+mn-ea"/>
                <a:cs typeface="+mn-cs"/>
              </a:defRPr>
            </a:lvl1pPr>
            <a:lvl2pPr marL="742950" indent="-285750" algn="l" defTabSz="914400" rtl="0" eaLnBrk="1" latinLnBrk="0" hangingPunct="1">
              <a:spcBef>
                <a:spcPct val="20000"/>
              </a:spcBef>
              <a:buFont typeface="Arial" pitchFamily="34" charset="0"/>
              <a:buChar char="–"/>
              <a:defRPr sz="1800" kern="1200">
                <a:solidFill>
                  <a:schemeClr val="accent2">
                    <a:lumMod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accent2">
                    <a:lumMod val="50000"/>
                  </a:schemeClr>
                </a:solidFill>
                <a:latin typeface="+mj-lt"/>
                <a:ea typeface="+mn-ea"/>
                <a:cs typeface="+mn-cs"/>
              </a:defRPr>
            </a:lvl3pPr>
            <a:lvl4pPr marL="16002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200" kern="1200">
                <a:solidFill>
                  <a:schemeClr val="accent2">
                    <a:lumMod val="50000"/>
                  </a:schemeClr>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NZ" dirty="0" smtClean="0"/>
              <a:t>| ISPACG FIT 23</a:t>
            </a:r>
          </a:p>
        </p:txBody>
      </p:sp>
      <p:sp>
        <p:nvSpPr>
          <p:cNvPr id="672" name="Slide Number Placeholder 2"/>
          <p:cNvSpPr txBox="1">
            <a:spLocks/>
          </p:cNvSpPr>
          <p:nvPr/>
        </p:nvSpPr>
        <p:spPr>
          <a:xfrm>
            <a:off x="395536" y="6378894"/>
            <a:ext cx="405408" cy="360039"/>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8689-BA0A-49A1-8A48-F71B8AB2D529}" type="slidenum">
              <a:rPr lang="en-NZ" sz="1000" smtClean="0">
                <a:solidFill>
                  <a:schemeClr val="bg1"/>
                </a:solidFill>
              </a:rPr>
              <a:pPr/>
              <a:t>9</a:t>
            </a:fld>
            <a:endParaRPr lang="en-NZ" sz="1000" dirty="0">
              <a:solidFill>
                <a:schemeClr val="bg1"/>
              </a:solidFill>
            </a:endParaRPr>
          </a:p>
        </p:txBody>
      </p:sp>
      <p:pic>
        <p:nvPicPr>
          <p:cNvPr id="1026" name="Picture 2" descr="COV-GN2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36675" y="6234704"/>
            <a:ext cx="903684" cy="50422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314"/>
            <a:ext cx="9144000" cy="6097312"/>
          </a:xfrm>
          <a:prstGeom prst="rect">
            <a:avLst/>
          </a:prstGeom>
        </p:spPr>
      </p:pic>
    </p:spTree>
    <p:extLst>
      <p:ext uri="{BB962C8B-B14F-4D97-AF65-F5344CB8AC3E}">
        <p14:creationId xmlns:p14="http://schemas.microsoft.com/office/powerpoint/2010/main" val="249998166"/>
      </p:ext>
    </p:extLst>
  </p:cSld>
  <p:clrMapOvr>
    <a:masterClrMapping/>
  </p:clrMapOvr>
  <p:timing>
    <p:tnLst>
      <p:par>
        <p:cTn id="1" dur="indefinite" restart="never" nodeType="tmRoot"/>
      </p:par>
    </p:tnLst>
  </p:timing>
</p:sld>
</file>

<file path=ppt/theme/theme1.xml><?xml version="1.0" encoding="utf-8"?>
<a:theme xmlns:a="http://schemas.openxmlformats.org/drawingml/2006/main" name="Airways_PPT_template">
  <a:themeElements>
    <a:clrScheme name="Airways">
      <a:dk1>
        <a:sysClr val="windowText" lastClr="000000"/>
      </a:dk1>
      <a:lt1>
        <a:srgbClr val="FFFFFF"/>
      </a:lt1>
      <a:dk2>
        <a:srgbClr val="1F497D"/>
      </a:dk2>
      <a:lt2>
        <a:srgbClr val="DDD9C3"/>
      </a:lt2>
      <a:accent1>
        <a:srgbClr val="00ABDF"/>
      </a:accent1>
      <a:accent2>
        <a:srgbClr val="8A8B84"/>
      </a:accent2>
      <a:accent3>
        <a:srgbClr val="A8A9A4"/>
      </a:accent3>
      <a:accent4>
        <a:srgbClr val="892A8A"/>
      </a:accent4>
      <a:accent5>
        <a:srgbClr val="12D4BD"/>
      </a:accent5>
      <a:accent6>
        <a:srgbClr val="0000FF"/>
      </a:accent6>
      <a:hlink>
        <a:srgbClr val="0000FF"/>
      </a:hlink>
      <a:folHlink>
        <a:srgbClr val="800080"/>
      </a:folHlink>
    </a:clrScheme>
    <a:fontScheme name="Airways">
      <a:majorFont>
        <a:latin typeface="Calibri"/>
        <a:ea typeface=""/>
        <a:cs typeface=""/>
      </a:majorFont>
      <a:minorFont>
        <a:latin typeface="Calibr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80DED4753C9F640B45D9FC9FA7E955F002F53D2FE6C6E8D4EBFD0DADFE3A6AB1C" ma:contentTypeVersion="18" ma:contentTypeDescription="Create a new document." ma:contentTypeScope="" ma:versionID="a937cd6bfc5594fe546e3f13ebe26565">
  <xsd:schema xmlns:xsd="http://www.w3.org/2001/XMLSchema" xmlns:xs="http://www.w3.org/2001/XMLSchema" xmlns:p="http://schemas.microsoft.com/office/2006/metadata/properties" xmlns:ns1="http://schemas.microsoft.com/sharepoint/v3" xmlns:ns2="312ed41f-7438-4f38-9f1a-c808e7c6ccfd" xmlns:ns3="c60aa1ed-42b8-4b95-92a3-8fd2d9035baa" xmlns:ns4="http://schemas.microsoft.com/sharepoint/v4" xmlns:ns5="2ed1ae93-2437-4088-af24-9bc4874dafda" targetNamespace="http://schemas.microsoft.com/office/2006/metadata/properties" ma:root="true" ma:fieldsID="d7834dacd6a3bd560927005edf49dddd" ns1:_="" ns2:_="" ns3:_="" ns4:_="" ns5:_="">
    <xsd:import namespace="http://schemas.microsoft.com/sharepoint/v3"/>
    <xsd:import namespace="312ed41f-7438-4f38-9f1a-c808e7c6ccfd"/>
    <xsd:import namespace="c60aa1ed-42b8-4b95-92a3-8fd2d9035baa"/>
    <xsd:import namespace="http://schemas.microsoft.com/sharepoint/v4"/>
    <xsd:import namespace="2ed1ae93-2437-4088-af24-9bc4874dafda"/>
    <xsd:element name="properties">
      <xsd:complexType>
        <xsd:sequence>
          <xsd:element name="documentManagement">
            <xsd:complexType>
              <xsd:all>
                <xsd:element ref="ns2:FunctionGroup" minOccurs="0"/>
                <xsd:element ref="ns2:Function" minOccurs="0"/>
                <xsd:element ref="ns2:Activity" minOccurs="0"/>
                <xsd:element ref="ns2:Subactivity" minOccurs="0"/>
                <xsd:element ref="ns2:DocumentType" minOccurs="0"/>
                <xsd:element ref="ns2:CategoryValue" minOccurs="0"/>
                <xsd:element ref="ns2:Project" minOccurs="0"/>
                <xsd:element ref="ns2:Case" minOccurs="0"/>
                <xsd:element ref="ns3:_dlc_DocId" minOccurs="0"/>
                <xsd:element ref="ns3:_dlc_DocIdUrl" minOccurs="0"/>
                <xsd:element ref="ns3:_dlc_DocIdPersistId" minOccurs="0"/>
                <xsd:element ref="ns4:IconOverlay" minOccurs="0"/>
                <xsd:element ref="ns5:RecordID" minOccurs="0"/>
                <xsd:element ref="ns1:_dlc_Exempt" minOccurs="0"/>
                <xsd:element ref="ns5:DLCPolicyLabelValue" minOccurs="0"/>
                <xsd:element ref="ns5:DLCPolicyLabelClientValue" minOccurs="0"/>
                <xsd:element ref="ns5:DLCPolicyLabelLoc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dlc_Exempt" ma:index="21" nillable="true" ma:displayName="Exempt from Policy" ma:hidden="true" ma:internalName="_dlc_Exempt"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12ed41f-7438-4f38-9f1a-c808e7c6ccfd" elementFormDefault="qualified">
    <xsd:import namespace="http://schemas.microsoft.com/office/2006/documentManagement/types"/>
    <xsd:import namespace="http://schemas.microsoft.com/office/infopath/2007/PartnerControls"/>
    <xsd:element name="FunctionGroup" ma:index="8" nillable="true" ma:displayName="Function Group" ma:internalName="FunctionGroup">
      <xsd:simpleType>
        <xsd:restriction base="dms:Text">
          <xsd:maxLength value="255"/>
        </xsd:restriction>
      </xsd:simpleType>
    </xsd:element>
    <xsd:element name="Function" ma:index="9" nillable="true" ma:displayName="Function" ma:internalName="Function">
      <xsd:simpleType>
        <xsd:restriction base="dms:Text">
          <xsd:maxLength value="255"/>
        </xsd:restriction>
      </xsd:simpleType>
    </xsd:element>
    <xsd:element name="Activity" ma:index="10" nillable="true" ma:displayName="Activity" ma:internalName="Activity">
      <xsd:simpleType>
        <xsd:restriction base="dms:Text">
          <xsd:maxLength value="255"/>
        </xsd:restriction>
      </xsd:simpleType>
    </xsd:element>
    <xsd:element name="Subactivity" ma:index="11" nillable="true" ma:displayName="Subactivity" ma:internalName="Subactivity">
      <xsd:simpleType>
        <xsd:restriction base="dms:Text">
          <xsd:maxLength value="255"/>
        </xsd:restriction>
      </xsd:simpleType>
    </xsd:element>
    <xsd:element name="DocumentType" ma:index="12" nillable="true" ma:displayName="Document Type" ma:internalName="DocumentType">
      <xsd:simpleType>
        <xsd:restriction base="dms:Text">
          <xsd:maxLength value="255"/>
        </xsd:restriction>
      </xsd:simpleType>
    </xsd:element>
    <xsd:element name="CategoryValue" ma:index="13" nillable="true" ma:displayName="Category Value" ma:internalName="CategoryValue">
      <xsd:simpleType>
        <xsd:restriction base="dms:Text">
          <xsd:maxLength value="255"/>
        </xsd:restriction>
      </xsd:simpleType>
    </xsd:element>
    <xsd:element name="Project" ma:index="14" nillable="true" ma:displayName="Project" ma:internalName="Project">
      <xsd:simpleType>
        <xsd:restriction base="dms:Text">
          <xsd:maxLength value="255"/>
        </xsd:restriction>
      </xsd:simpleType>
    </xsd:element>
    <xsd:element name="Case" ma:index="15" nillable="true" ma:displayName="Case" ma:internalName="Ca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60aa1ed-42b8-4b95-92a3-8fd2d9035baa" elementFormDefault="qualified">
    <xsd:import namespace="http://schemas.microsoft.com/office/2006/documentManagement/types"/>
    <xsd:import namespace="http://schemas.microsoft.com/office/infopath/2007/PartnerControls"/>
    <xsd:element name="_dlc_DocId" ma:index="16" nillable="true" ma:displayName="Document ID Value" ma:description="The value of the document ID assigned to this item." ma:internalName="_dlc_DocId" ma:readOnly="true">
      <xsd:simpleType>
        <xsd:restriction base="dms:Text"/>
      </xsd:simpleType>
    </xsd:element>
    <xsd:element name="_dlc_DocIdUrl" ma:index="1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4" elementFormDefault="qualified">
    <xsd:import namespace="http://schemas.microsoft.com/office/2006/documentManagement/types"/>
    <xsd:import namespace="http://schemas.microsoft.com/office/infopath/2007/PartnerControls"/>
    <xsd:element name="IconOverlay" ma:index="19" nillable="true" ma:displayName="IconOverlay" ma:hidden="true" ma:internalName="IconOverlay">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ed1ae93-2437-4088-af24-9bc4874dafda" elementFormDefault="qualified">
    <xsd:import namespace="http://schemas.microsoft.com/office/2006/documentManagement/types"/>
    <xsd:import namespace="http://schemas.microsoft.com/office/infopath/2007/PartnerControls"/>
    <xsd:element name="RecordID" ma:index="20" nillable="true" ma:displayName="RecordID" ma:default="RecordID Placeholder" ma:hidden="true" ma:internalName="RecordID">
      <xsd:simpleType>
        <xsd:restriction base="dms:Text">
          <xsd:maxLength value="255"/>
        </xsd:restriction>
      </xsd:simpleType>
    </xsd:element>
    <xsd:element name="DLCPolicyLabelValue" ma:index="22" nillable="true" ma:displayName="Label" ma:description="Stores the current value of the label." ma:internalName="DLCPolicyLabelValue" ma:readOnly="true">
      <xsd:simpleType>
        <xsd:restriction base="dms:Note">
          <xsd:maxLength value="255"/>
        </xsd:restriction>
      </xsd:simpleType>
    </xsd:element>
    <xsd:element name="DLCPolicyLabelClientValue" ma:index="23" nillable="true" ma:displayName="Client Label Value" ma:description="Stores the last label value computed on the client." ma:hidden="true" ma:internalName="DLCPolicyLabelClientValue" ma:readOnly="false">
      <xsd:simpleType>
        <xsd:restriction base="dms:Note"/>
      </xsd:simpleType>
    </xsd:element>
    <xsd:element name="DLCPolicyLabelLock" ma:index="24" nillable="true" ma:displayName="Label Locked" ma:description="Indicates whether the label should be updated when item properties are modified." ma:hidden="true" ma:internalName="DLCPolicyLabelLock" ma:readOnly="fals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Artic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p:Policy xmlns:p="office.server.policy" id="" local="true">
  <p:Name>Document</p:Name>
  <p:Description/>
  <p:Statement/>
  <p:PolicyItems>
    <p:PolicyItem featureId="Microsoft.Office.RecordsManagement.PolicyFeatures.PolicyLabel" staticId="0x010100180DED4753C9F640B45D9FC9FA7E955F002F53D2FE6C6E8D4EBFD0DADFE3A6AB1C|1898547731" UniqueId="ee250f12-d802-4e33-933a-7500ec2982e4">
      <p:Name>Labels</p:Name>
      <p:Description>Generates labels that can be inserted in Microsoft Office documents to ensure that document properties or other important information are included when documents are printed. Labels can also be used to search for documents.</p:Description>
      <p:CustomData>
        <label>
          <properties>
            <justification>Left</justification>
          </properties>
          <segment type="metadata">RecordID</segment>
        </label>
      </p:CustomData>
    </p:PolicyItem>
  </p:PolicyItems>
</p:Policy>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Activity xmlns="312ed41f-7438-4f38-9f1a-c808e7c6ccfd" xsi:nil="true"/>
    <Subactivity xmlns="312ed41f-7438-4f38-9f1a-c808e7c6ccfd" xsi:nil="true"/>
    <Case xmlns="312ed41f-7438-4f38-9f1a-c808e7c6ccfd" xsi:nil="true"/>
    <DLCPolicyLabelLock xmlns="2ed1ae93-2437-4088-af24-9bc4874dafda" xsi:nil="true"/>
    <IconOverlay xmlns="http://schemas.microsoft.com/sharepoint/v4" xsi:nil="true"/>
    <Project xmlns="312ed41f-7438-4f38-9f1a-c808e7c6ccfd" xsi:nil="true"/>
    <FunctionGroup xmlns="312ed41f-7438-4f38-9f1a-c808e7c6ccfd" xsi:nil="true"/>
    <DLCPolicyLabelClientValue xmlns="2ed1ae93-2437-4088-af24-9bc4874dafda">RecordID Placeholder</DLCPolicyLabelClientValue>
    <DocumentType xmlns="312ed41f-7438-4f38-9f1a-c808e7c6ccfd" xsi:nil="true"/>
    <RecordID xmlns="2ed1ae93-2437-4088-af24-9bc4874dafda">RecordID Placeholder</RecordID>
    <Function xmlns="312ed41f-7438-4f38-9f1a-c808e7c6ccfd" xsi:nil="true"/>
    <CategoryValue xmlns="312ed41f-7438-4f38-9f1a-c808e7c6ccfd" xsi:nil="true"/>
    <_dlc_DocId xmlns="c60aa1ed-42b8-4b95-92a3-8fd2d9035baa">TDRDSY3RUY6R-13-85</_dlc_DocId>
    <_dlc_DocIdUrl xmlns="c60aa1ed-42b8-4b95-92a3-8fd2d9035baa">
      <Url>http://insites.acnz.airways.co.nz/_layouts/DocIdRedir.aspx?ID=TDRDSY3RUY6R-13-85</Url>
      <Description>TDRDSY3RUY6R-13-85</Description>
    </_dlc_DocIdUrl>
    <DLCPolicyLabelValue xmlns="2ed1ae93-2437-4088-af24-9bc4874dafda">RecordID Placeholder</DLCPolicyLabelValue>
  </documentManagement>
</p:properties>
</file>

<file path=customXml/itemProps1.xml><?xml version="1.0" encoding="utf-8"?>
<ds:datastoreItem xmlns:ds="http://schemas.openxmlformats.org/officeDocument/2006/customXml" ds:itemID="{A8AFAB12-488B-42E9-967E-B7A21D4C2B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312ed41f-7438-4f38-9f1a-c808e7c6ccfd"/>
    <ds:schemaRef ds:uri="c60aa1ed-42b8-4b95-92a3-8fd2d9035baa"/>
    <ds:schemaRef ds:uri="http://schemas.microsoft.com/sharepoint/v4"/>
    <ds:schemaRef ds:uri="2ed1ae93-2437-4088-af24-9bc4874dafd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A3F55F3-14F7-401B-A1CE-4CA1414831C1}">
  <ds:schemaRefs>
    <ds:schemaRef ds:uri="http://schemas.microsoft.com/sharepoint/events"/>
  </ds:schemaRefs>
</ds:datastoreItem>
</file>

<file path=customXml/itemProps3.xml><?xml version="1.0" encoding="utf-8"?>
<ds:datastoreItem xmlns:ds="http://schemas.openxmlformats.org/officeDocument/2006/customXml" ds:itemID="{24FEB5D2-D7ED-42D6-A792-B98F0BE4E6E0}">
  <ds:schemaRefs>
    <ds:schemaRef ds:uri="office.server.policy"/>
  </ds:schemaRefs>
</ds:datastoreItem>
</file>

<file path=customXml/itemProps4.xml><?xml version="1.0" encoding="utf-8"?>
<ds:datastoreItem xmlns:ds="http://schemas.openxmlformats.org/officeDocument/2006/customXml" ds:itemID="{9E21A0EA-70D9-4532-8CC0-8525FD32DC7E}">
  <ds:schemaRefs>
    <ds:schemaRef ds:uri="http://schemas.microsoft.com/sharepoint/v3/contenttype/forms"/>
  </ds:schemaRefs>
</ds:datastoreItem>
</file>

<file path=customXml/itemProps5.xml><?xml version="1.0" encoding="utf-8"?>
<ds:datastoreItem xmlns:ds="http://schemas.openxmlformats.org/officeDocument/2006/customXml" ds:itemID="{97A6F222-A6B0-4047-B83E-77802D785B22}">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schemas.microsoft.com/sharepoint/v3"/>
    <ds:schemaRef ds:uri="http://schemas.microsoft.com/sharepoint/v4"/>
    <ds:schemaRef ds:uri="http://purl.org/dc/terms/"/>
    <ds:schemaRef ds:uri="2ed1ae93-2437-4088-af24-9bc4874dafda"/>
    <ds:schemaRef ds:uri="312ed41f-7438-4f38-9f1a-c808e7c6ccfd"/>
    <ds:schemaRef ds:uri="c60aa1ed-42b8-4b95-92a3-8fd2d9035baa"/>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Airways_PPT_template</Template>
  <TotalTime>1056</TotalTime>
  <Words>1606</Words>
  <Application>Microsoft Office PowerPoint</Application>
  <PresentationFormat>On-screen Show (4:3)</PresentationFormat>
  <Paragraphs>339</Paragraphs>
  <Slides>50</Slides>
  <Notes>19</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Airways_PPT_template</vt:lpstr>
      <vt:lpstr>PBCS Monitoring in NZZO </vt:lpstr>
      <vt:lpstr>   ADS-C Performance - RSP180</vt:lpstr>
      <vt:lpstr>PowerPoint Presentation</vt:lpstr>
      <vt:lpstr>PowerPoint Presentation</vt:lpstr>
      <vt:lpstr>PowerPoint Presentation</vt:lpstr>
      <vt:lpstr>           PBCS RSP180 Certification                   How can we help?</vt:lpstr>
      <vt:lpstr>PowerPoint Presentation</vt:lpstr>
      <vt:lpstr>PowerPoint Presentation</vt:lpstr>
      <vt:lpstr>PowerPoint Presentation</vt:lpstr>
      <vt:lpstr>PowerPoint Presentation</vt:lpstr>
      <vt:lpstr>PowerPoint Presentation</vt:lpstr>
      <vt:lpstr>    CPDLC Performance – RCP240</vt:lpstr>
      <vt:lpstr>PowerPoint Presentation</vt:lpstr>
      <vt:lpstr>PowerPoint Presentation</vt:lpstr>
      <vt:lpstr>PowerPoint Presentation</vt:lpstr>
      <vt:lpstr>PowerPoint Presentation</vt:lpstr>
      <vt:lpstr>Iridium Performance</vt:lpstr>
      <vt:lpstr>PowerPoint Presentation</vt:lpstr>
      <vt:lpstr>PowerPoint Presentation</vt:lpstr>
      <vt:lpstr>PowerPoint Presentation</vt:lpstr>
      <vt:lpstr>HFDL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B787 Performance</vt:lpstr>
      <vt:lpstr>PowerPoint Presentation</vt:lpstr>
      <vt:lpstr>PowerPoint Presentation</vt:lpstr>
      <vt:lpstr>PowerPoint Presentation</vt:lpstr>
      <vt:lpstr>  B77W on Inmarsat I4 Performance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Airways New Zealand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 no image</dc:title>
  <dc:creator>Radford, Paul</dc:creator>
  <cp:lastModifiedBy>Smith, Emma</cp:lastModifiedBy>
  <cp:revision>107</cp:revision>
  <dcterms:created xsi:type="dcterms:W3CDTF">2013-06-21T21:52:43Z</dcterms:created>
  <dcterms:modified xsi:type="dcterms:W3CDTF">2016-03-14T01:33:44Z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0x010100180DED4753C9F640B45D9FC9FA7E955F002F53D2FE6C6E8D4EBFD0DADFE3A6AB1C</vt:lpwstr>
  </property>
  <property fmtid="{D5CDD505-2E9C-101B-9397-08002B2CF9AE}" pid="3" name="_dlc_DocIdItemGuid">
    <vt:lpwstr>17d0431a-94f0-4f75-9e03-79d1e501600f</vt:lpwstr>
  </property>
</Properties>
</file>