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3" r:id="rId5"/>
    <p:sldMasterId id="2147483759" r:id="rId6"/>
    <p:sldMasterId id="2147483796" r:id="rId7"/>
  </p:sldMasterIdLst>
  <p:notesMasterIdLst>
    <p:notesMasterId r:id="rId26"/>
  </p:notesMasterIdLst>
  <p:sldIdLst>
    <p:sldId id="302" r:id="rId8"/>
    <p:sldId id="322" r:id="rId9"/>
    <p:sldId id="323" r:id="rId10"/>
    <p:sldId id="328" r:id="rId11"/>
    <p:sldId id="326" r:id="rId12"/>
    <p:sldId id="327" r:id="rId13"/>
    <p:sldId id="316" r:id="rId14"/>
    <p:sldId id="315" r:id="rId15"/>
    <p:sldId id="317" r:id="rId16"/>
    <p:sldId id="306" r:id="rId17"/>
    <p:sldId id="307" r:id="rId18"/>
    <p:sldId id="270" r:id="rId19"/>
    <p:sldId id="290" r:id="rId20"/>
    <p:sldId id="325" r:id="rId21"/>
    <p:sldId id="318" r:id="rId22"/>
    <p:sldId id="319" r:id="rId23"/>
    <p:sldId id="303" r:id="rId24"/>
    <p:sldId id="32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594" y="24"/>
      </p:cViewPr>
      <p:guideLst>
        <p:guide orient="horz" pos="2160"/>
        <p:guide pos="2880"/>
      </p:guideLst>
    </p:cSldViewPr>
  </p:slideViewPr>
  <p:notesTextViewPr>
    <p:cViewPr>
      <p:scale>
        <a:sx n="1" d="1"/>
        <a:sy n="1" d="1"/>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FFBAF-1B1C-49EB-9CE7-148B2326C078}" type="datetimeFigureOut">
              <a:rPr lang="en-US" smtClean="0"/>
              <a:t>7/3/2025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DF968-1043-46CD-A161-B3C61CE6844B}" type="slidenum">
              <a:rPr lang="en-US" smtClean="0"/>
              <a:t>‹#›</a:t>
            </a:fld>
            <a:endParaRPr lang="en-US"/>
          </a:p>
        </p:txBody>
      </p:sp>
    </p:spTree>
    <p:extLst>
      <p:ext uri="{BB962C8B-B14F-4D97-AF65-F5344CB8AC3E}">
        <p14:creationId xmlns:p14="http://schemas.microsoft.com/office/powerpoint/2010/main" val="226466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B6DC9A-EB85-504C-865E-5F72205C0F36}" type="slidenum">
              <a:rPr lang="en-US">
                <a:latin typeface="Verdana" charset="0"/>
              </a:rPr>
              <a:pPr eaLnBrk="1" hangingPunct="1"/>
              <a:t>7</a:t>
            </a:fld>
            <a:endParaRPr lang="en-US">
              <a:latin typeface="Verdana"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New Roman" charset="0"/>
              </a:rPr>
              <a:t>NOTAMs are occasionally issued for geomagnetic storms and communication problems. Below is an excerpt from a NOTAM issued in October 2003. </a:t>
            </a:r>
          </a:p>
          <a:p>
            <a:pPr eaLnBrk="1" hangingPunct="1"/>
            <a:r>
              <a:rPr lang="en-US">
                <a:solidFill>
                  <a:srgbClr val="000000"/>
                </a:solidFill>
                <a:latin typeface="Times New Roman" charset="0"/>
              </a:rPr>
              <a:t> </a:t>
            </a:r>
          </a:p>
          <a:p>
            <a:pPr eaLnBrk="1" hangingPunct="1"/>
            <a:r>
              <a:rPr lang="en-US">
                <a:solidFill>
                  <a:srgbClr val="000000"/>
                </a:solidFill>
                <a:latin typeface="Times New Roman" charset="0"/>
              </a:rPr>
              <a:t>CZEG  EDMONTON CENTRE (ACC)</a:t>
            </a:r>
          </a:p>
          <a:p>
            <a:pPr eaLnBrk="1" hangingPunct="1"/>
            <a:r>
              <a:rPr lang="en-US">
                <a:solidFill>
                  <a:srgbClr val="000000"/>
                </a:solidFill>
                <a:latin typeface="Times New Roman" charset="0"/>
              </a:rPr>
              <a:t> </a:t>
            </a:r>
          </a:p>
          <a:p>
            <a:pPr eaLnBrk="1" hangingPunct="1"/>
            <a:r>
              <a:rPr lang="en-US">
                <a:solidFill>
                  <a:srgbClr val="000000"/>
                </a:solidFill>
                <a:latin typeface="Times New Roman" charset="0"/>
              </a:rPr>
              <a:t>   A8577/03 - </a:t>
            </a:r>
            <a:r>
              <a:rPr lang="en-US" u="sng">
                <a:solidFill>
                  <a:srgbClr val="000000"/>
                </a:solidFill>
                <a:latin typeface="Times New Roman" charset="0"/>
              </a:rPr>
              <a:t>ROUTE AND LEVEL RESTRICTIONS DUE TO GEO-MAGNETIC  STORM IMPACT ON COMM IN EDMONTON</a:t>
            </a:r>
            <a:r>
              <a:rPr lang="en-US">
                <a:solidFill>
                  <a:srgbClr val="000000"/>
                </a:solidFill>
                <a:latin typeface="Times New Roman" charset="0"/>
              </a:rPr>
              <a:t> ACC ALL FLT TRANSITING CZEG FIR N OF 5700N AT  FL290 OR ABOVE: 1. NORTHBOUND POLAR FLT PROCEEDING OVER DEVID, ORVIT…</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6. </a:t>
            </a:r>
            <a:r>
              <a:rPr lang="en-US" u="sng">
                <a:solidFill>
                  <a:srgbClr val="000000"/>
                </a:solidFill>
                <a:latin typeface="Times New Roman" charset="0"/>
              </a:rPr>
              <a:t>OPR ARE ADVISED THAT VHF AND HF COMM RELAYED FROM THE TRANS SITE TO ATC VIA SATELLITE MAY FAIL DUE TO THE EFFECTS OF  THE CURRENT INTENSE MAGNETIC STORM</a:t>
            </a:r>
            <a:r>
              <a:rPr lang="en-US">
                <a:solidFill>
                  <a:srgbClr val="000000"/>
                </a:solidFill>
                <a:latin typeface="Times New Roman" charset="0"/>
              </a:rPr>
              <a:t>. CZEG WILL UPDATE THESE MEASURES AS THE STORM  IMPACTS BECOMES BETTER KNOWN. </a:t>
            </a:r>
          </a:p>
          <a:p>
            <a:pPr eaLnBrk="1" hangingPunct="1"/>
            <a:r>
              <a:rPr lang="en-US">
                <a:solidFill>
                  <a:srgbClr val="000000"/>
                </a:solidFill>
                <a:latin typeface="Times New Roman" charset="0"/>
              </a:rPr>
              <a:t>CZEG SHIFT MANAGER</a:t>
            </a:r>
            <a:endParaRPr lang="en-US">
              <a:latin typeface="Times New Roman" charset="0"/>
            </a:endParaRPr>
          </a:p>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64EE0C-2585-9B49-968F-1D5085E7396E}" type="slidenum">
              <a:rPr lang="en-US">
                <a:latin typeface="Verdana" charset="0"/>
              </a:rPr>
              <a:pPr eaLnBrk="1" hangingPunct="1"/>
              <a:t>8</a:t>
            </a:fld>
            <a:endParaRPr lang="en-US">
              <a:latin typeface="Verdana"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Solar radiation storms create the biggest and most prolonged communications problems in the polar regions. Degradation of HF communications typically begins at the S2 (Moderate) level, and becomes serious at S3 (Strong) and above levels.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6AF2C4-8CE6-4747-9EBE-017718C73641}" type="slidenum">
              <a:rPr lang="en-US">
                <a:latin typeface="Verdana" charset="0"/>
              </a:rPr>
              <a:pPr eaLnBrk="1" hangingPunct="1"/>
              <a:t>9</a:t>
            </a:fld>
            <a:endParaRPr lang="en-US">
              <a:latin typeface="Verdana"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There is growing concern about solar radiation exposure, especially over polar routes. The FAA Circular Advisory AC No</a:t>
            </a:r>
            <a:r>
              <a:rPr lang="en-US" b="1">
                <a:latin typeface="Times New Roman" charset="0"/>
              </a:rPr>
              <a:t>: </a:t>
            </a:r>
            <a:r>
              <a:rPr lang="en-US">
                <a:latin typeface="Times New Roman" charset="0"/>
              </a:rPr>
              <a:t>120-61A on in-flight radiation references the article</a:t>
            </a:r>
            <a:r>
              <a:rPr lang="en-US" b="1">
                <a:latin typeface="Times New Roman" charset="0"/>
              </a:rPr>
              <a:t> – </a:t>
            </a:r>
            <a:r>
              <a:rPr lang="ja-JP" altLang="en-US">
                <a:latin typeface="Times New Roman" charset="0"/>
              </a:rPr>
              <a:t>“</a:t>
            </a:r>
            <a:r>
              <a:rPr lang="en-US">
                <a:latin typeface="Times New Roman" charset="0"/>
              </a:rPr>
              <a:t>In-flight Radiation Exposure during Pregnancy</a:t>
            </a:r>
            <a:r>
              <a:rPr lang="ja-JP" altLang="en-US">
                <a:latin typeface="Times New Roman" charset="0"/>
              </a:rPr>
              <a:t>”</a:t>
            </a:r>
            <a:r>
              <a:rPr lang="en-US">
                <a:latin typeface="Times New Roman" charset="0"/>
              </a:rPr>
              <a:t> published by the American College of Obstetricians and Gynecologists</a:t>
            </a:r>
            <a:r>
              <a:rPr lang="en-US" b="1">
                <a:latin typeface="Times New Roman" charset="0"/>
              </a:rPr>
              <a:t> </a:t>
            </a:r>
            <a:r>
              <a:rPr lang="en-US">
                <a:latin typeface="Times New Roman" charset="0"/>
              </a:rPr>
              <a:t>(Barish, 2004). The article refers to the International Commission on Radiological Protection which recommends a dose limit of 1 mSv (100 mrem) to the conceptus. In July 2000, there was a solar radiation storm that raised the dose rates to 200 μSv (20 mrem) per hour. Based on FAA estimates, </a:t>
            </a:r>
            <a:r>
              <a:rPr lang="ja-JP" altLang="en-US">
                <a:latin typeface="Times New Roman" charset="0"/>
              </a:rPr>
              <a:t>“</a:t>
            </a:r>
            <a:r>
              <a:rPr lang="en-US">
                <a:latin typeface="Times New Roman" charset="0"/>
              </a:rPr>
              <a:t>a pregnant flyer</a:t>
            </a:r>
            <a:r>
              <a:rPr lang="ja-JP" altLang="en-US">
                <a:latin typeface="Times New Roman" charset="0"/>
              </a:rPr>
              <a:t>’</a:t>
            </a:r>
            <a:r>
              <a:rPr lang="en-US">
                <a:latin typeface="Times New Roman" charset="0"/>
              </a:rPr>
              <a:t>s radiation dose in the weeks and months before and after the event were added to the dose received during the event itself, the total dose could easily have been greater than 1 mSv.</a:t>
            </a:r>
            <a:r>
              <a:rPr lang="ja-JP" altLang="en-US">
                <a:latin typeface="Times New Roman" charset="0"/>
              </a:rPr>
              <a:t>”</a:t>
            </a:r>
            <a:r>
              <a:rPr lang="en-US">
                <a:latin typeface="Times New Roman" charset="0"/>
              </a:rPr>
              <a:t> Pilot and Flight Attendant union groups are especially concerned about this threat because of the amount of flight hours typically accumulated by flight crews. </a:t>
            </a:r>
          </a:p>
          <a:p>
            <a:pPr eaLnBrk="1" hangingPunct="1"/>
            <a:endParaRPr lang="en-US">
              <a:latin typeface="Times New Roman" charset="0"/>
            </a:endParaRPr>
          </a:p>
          <a:p>
            <a:pPr eaLnBrk="1" hangingPunct="1"/>
            <a:r>
              <a:rPr lang="en-US">
                <a:latin typeface="Times New Roman" charset="0"/>
              </a:rPr>
              <a:t>Airlines will fly at lower altitudes and different routes to avoid this exposure.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D34E8-39DD-4049-BE83-B36A263B3789}" type="slidenum">
              <a:rPr lang="en-US" smtClean="0"/>
              <a:t>15</a:t>
            </a:fld>
            <a:endParaRPr lang="en-US"/>
          </a:p>
        </p:txBody>
      </p:sp>
    </p:spTree>
    <p:extLst>
      <p:ext uri="{BB962C8B-B14F-4D97-AF65-F5344CB8AC3E}">
        <p14:creationId xmlns:p14="http://schemas.microsoft.com/office/powerpoint/2010/main" val="410457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182C8F-334D-4B96-AFCB-954B5ADBEB8E}" type="slidenum">
              <a:rPr lang="en-US" smtClean="0"/>
              <a:pPr>
                <a:defRPr/>
              </a:pPr>
              <a:t>16</a:t>
            </a:fld>
            <a:endParaRPr lang="en-US" dirty="0"/>
          </a:p>
        </p:txBody>
      </p:sp>
    </p:spTree>
    <p:extLst>
      <p:ext uri="{BB962C8B-B14F-4D97-AF65-F5344CB8AC3E}">
        <p14:creationId xmlns:p14="http://schemas.microsoft.com/office/powerpoint/2010/main" val="126020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9C90176-599D-497B-84F4-9B7EA404AA87}" type="slidenum">
              <a:rPr lang="en-US"/>
              <a:pPr>
                <a:defRPr/>
              </a:pPr>
              <a:t>‹#›</a:t>
            </a:fld>
            <a:endParaRPr lang="en-US"/>
          </a:p>
        </p:txBody>
      </p:sp>
    </p:spTree>
    <p:extLst>
      <p:ext uri="{BB962C8B-B14F-4D97-AF65-F5344CB8AC3E}">
        <p14:creationId xmlns:p14="http://schemas.microsoft.com/office/powerpoint/2010/main" val="233049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0FC4FF7-0532-4AF2-B1F7-BB3E50CAE23F}" type="slidenum">
              <a:rPr lang="en-US"/>
              <a:pPr>
                <a:defRPr/>
              </a:pPr>
              <a:t>‹#›</a:t>
            </a:fld>
            <a:endParaRPr lang="en-US"/>
          </a:p>
        </p:txBody>
      </p:sp>
    </p:spTree>
    <p:extLst>
      <p:ext uri="{BB962C8B-B14F-4D97-AF65-F5344CB8AC3E}">
        <p14:creationId xmlns:p14="http://schemas.microsoft.com/office/powerpoint/2010/main" val="74966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58A1D48-FC49-4F8C-AF13-633C49DD5C88}" type="slidenum">
              <a:rPr lang="en-US"/>
              <a:pPr>
                <a:defRPr/>
              </a:pPr>
              <a:t>‹#›</a:t>
            </a:fld>
            <a:endParaRPr lang="en-US"/>
          </a:p>
        </p:txBody>
      </p:sp>
    </p:spTree>
    <p:extLst>
      <p:ext uri="{BB962C8B-B14F-4D97-AF65-F5344CB8AC3E}">
        <p14:creationId xmlns:p14="http://schemas.microsoft.com/office/powerpoint/2010/main" val="393836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6AC57-05F7-489F-AC63-E0D8D5A48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13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069538-99E0-4D3C-AF6E-0B3251D78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821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4A92B-7E71-42FF-B2FB-BD6BE8BEDA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45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3EA791-C56B-4B28-869E-6CC89F2431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04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227024-085C-4581-9A96-06133763A4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194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132E76-97BC-4822-AC3F-2820A09CD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966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37D5B4D-2097-4191-8FC4-73E7430F3C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5413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2419A4-BDAA-4346-97D3-A19B9A5498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91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9D53EB3-F8AC-4ADF-827D-E6E8EBE27527}" type="slidenum">
              <a:rPr lang="en-US"/>
              <a:pPr>
                <a:defRPr/>
              </a:pPr>
              <a:t>‹#›</a:t>
            </a:fld>
            <a:endParaRPr lang="en-US"/>
          </a:p>
        </p:txBody>
      </p:sp>
    </p:spTree>
    <p:extLst>
      <p:ext uri="{BB962C8B-B14F-4D97-AF65-F5344CB8AC3E}">
        <p14:creationId xmlns:p14="http://schemas.microsoft.com/office/powerpoint/2010/main" val="2949015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AB7033-689E-42D7-A189-B3D712D9BC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18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2FC22-475D-46C2-A0CA-326D213D6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02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0FE93-E90D-453A-81C5-FAFD4D73B5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358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1D0FAA6-9ABF-48E2-86AD-25BB34151270}" type="datetimeFigureOut">
              <a:rPr lang="en-US">
                <a:solidFill>
                  <a:prstClr val="black">
                    <a:tint val="75000"/>
                  </a:prstClr>
                </a:solidFill>
              </a:rPr>
              <a:pPr>
                <a:defRPr/>
              </a:pPr>
              <a:t>7/3/2025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AAA172-B789-4CC5-BFE6-B5EA31A42E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5347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421CB0-B6B9-4809-9639-76DCDE411717}" type="datetimeFigureOut">
              <a:rPr lang="en-US">
                <a:solidFill>
                  <a:prstClr val="black">
                    <a:tint val="75000"/>
                  </a:prstClr>
                </a:solidFill>
              </a:rPr>
              <a:pPr>
                <a:defRPr/>
              </a:pPr>
              <a:t>7/3/2025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C490AA-5582-4820-A80C-DB5A624902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9813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EE39EF-D0BD-41B3-AE3A-2A7AC78ECD1A}" type="datetimeFigureOut">
              <a:rPr lang="en-US">
                <a:solidFill>
                  <a:prstClr val="black">
                    <a:tint val="75000"/>
                  </a:prstClr>
                </a:solidFill>
              </a:rPr>
              <a:pPr>
                <a:defRPr/>
              </a:pPr>
              <a:t>7/3/2025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EC976-2B42-4F23-9FF5-9E37649117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6616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240D3BF-7D55-4A10-9D5F-1672A8947B60}" type="datetimeFigureOut">
              <a:rPr lang="en-US">
                <a:solidFill>
                  <a:prstClr val="black">
                    <a:tint val="75000"/>
                  </a:prstClr>
                </a:solidFill>
              </a:rPr>
              <a:pPr>
                <a:defRPr/>
              </a:pPr>
              <a:t>7/3/2025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F85F96-511B-4326-9F4E-912FCF8E69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8023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8D2B4E-0902-4108-86B2-2B983F09B1BC}" type="datetimeFigureOut">
              <a:rPr lang="en-US">
                <a:solidFill>
                  <a:prstClr val="black">
                    <a:tint val="75000"/>
                  </a:prstClr>
                </a:solidFill>
              </a:rPr>
              <a:pPr>
                <a:defRPr/>
              </a:pPr>
              <a:t>7/3/2025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7330EE4-711A-4E78-B9C1-1BC2CAD25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3928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AEB8B01-C975-40F1-A13E-2E90AA97294B}" type="datetimeFigureOut">
              <a:rPr lang="en-US">
                <a:solidFill>
                  <a:prstClr val="black">
                    <a:tint val="75000"/>
                  </a:prstClr>
                </a:solidFill>
              </a:rPr>
              <a:pPr>
                <a:defRPr/>
              </a:pPr>
              <a:t>7/3/2025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104766-C3F4-4070-B017-D613CFD5AE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6758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30F550-DC2E-4E73-95A2-2143CBD323D2}" type="datetimeFigureOut">
              <a:rPr lang="en-US">
                <a:solidFill>
                  <a:prstClr val="black">
                    <a:tint val="75000"/>
                  </a:prstClr>
                </a:solidFill>
              </a:rPr>
              <a:pPr>
                <a:defRPr/>
              </a:pPr>
              <a:t>7/3/2025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3647E5-0A12-4F8F-9FD8-DBC589E6C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00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D39EFDD-D66D-4D34-ABC2-7DECEBCDDF6D}" type="slidenum">
              <a:rPr lang="en-US"/>
              <a:pPr>
                <a:defRPr/>
              </a:pPr>
              <a:t>‹#›</a:t>
            </a:fld>
            <a:endParaRPr lang="en-US"/>
          </a:p>
        </p:txBody>
      </p:sp>
    </p:spTree>
    <p:extLst>
      <p:ext uri="{BB962C8B-B14F-4D97-AF65-F5344CB8AC3E}">
        <p14:creationId xmlns:p14="http://schemas.microsoft.com/office/powerpoint/2010/main" val="1597359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0D370F-CBEE-4886-BD1C-577F8D245FB6}" type="datetimeFigureOut">
              <a:rPr lang="en-US">
                <a:solidFill>
                  <a:prstClr val="black">
                    <a:tint val="75000"/>
                  </a:prstClr>
                </a:solidFill>
              </a:rPr>
              <a:pPr>
                <a:defRPr/>
              </a:pPr>
              <a:t>7/3/2025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A5EA46-7D49-42AF-82EF-59A0326DB8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3996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2F0EF4-9196-4C55-9995-AF322F18B88B}" type="datetimeFigureOut">
              <a:rPr lang="en-US">
                <a:solidFill>
                  <a:prstClr val="black">
                    <a:tint val="75000"/>
                  </a:prstClr>
                </a:solidFill>
              </a:rPr>
              <a:pPr>
                <a:defRPr/>
              </a:pPr>
              <a:t>7/3/2025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08F4B3-942F-48ED-98D3-CFD3D6749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064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350315-B778-4FA5-9F0C-4511D0F395DC}" type="datetimeFigureOut">
              <a:rPr lang="en-US">
                <a:solidFill>
                  <a:prstClr val="black">
                    <a:tint val="75000"/>
                  </a:prstClr>
                </a:solidFill>
              </a:rPr>
              <a:pPr>
                <a:defRPr/>
              </a:pPr>
              <a:t>7/3/2025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FBFF70-F6AE-4D7C-81B6-A17B26D39B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7249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0B0597-55D9-4D82-A57B-0680AA8B10A2}" type="datetimeFigureOut">
              <a:rPr lang="en-US">
                <a:solidFill>
                  <a:prstClr val="black">
                    <a:tint val="75000"/>
                  </a:prstClr>
                </a:solidFill>
              </a:rPr>
              <a:pPr>
                <a:defRPr/>
              </a:pPr>
              <a:t>7/3/2025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B1BD82-DDA6-4E15-AB96-C389965046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0608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087908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0782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783508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83446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6412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648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F8962B5-224C-4E05-A0F4-4F99C07EF2C2}" type="slidenum">
              <a:rPr lang="en-US"/>
              <a:pPr>
                <a:defRPr/>
              </a:pPr>
              <a:t>‹#›</a:t>
            </a:fld>
            <a:endParaRPr lang="en-US"/>
          </a:p>
        </p:txBody>
      </p:sp>
    </p:spTree>
    <p:extLst>
      <p:ext uri="{BB962C8B-B14F-4D97-AF65-F5344CB8AC3E}">
        <p14:creationId xmlns:p14="http://schemas.microsoft.com/office/powerpoint/2010/main" val="4227044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60086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45837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15822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285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5" y="50800"/>
            <a:ext cx="2111375" cy="604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0800"/>
            <a:ext cx="6181725" cy="604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8122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082800" y="50800"/>
            <a:ext cx="7048500" cy="601663"/>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304302614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82800" y="50800"/>
            <a:ext cx="7048500" cy="601663"/>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12234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8196" name="Rectangle 4"/>
          <p:cNvSpPr>
            <a:spLocks noGrp="1" noChangeArrowheads="1"/>
          </p:cNvSpPr>
          <p:nvPr>
            <p:ph type="dt" sz="half" idx="2"/>
          </p:nvPr>
        </p:nvSpPr>
        <p:spPr>
          <a:xfrm>
            <a:off x="685800" y="6248400"/>
            <a:ext cx="1905000" cy="457200"/>
          </a:xfrm>
        </p:spPr>
        <p:txBody>
          <a:bodyPr/>
          <a:lstStyle>
            <a:lvl1pPr>
              <a:defRPr/>
            </a:lvl1pPr>
          </a:lstStyle>
          <a:p>
            <a:r>
              <a:rPr lang="en-US">
                <a:solidFill>
                  <a:srgbClr val="000000"/>
                </a:solidFill>
              </a:rPr>
              <a:t>September 21, 2009</a:t>
            </a:r>
          </a:p>
        </p:txBody>
      </p:sp>
      <p:sp>
        <p:nvSpPr>
          <p:cNvPr id="8197" name="Rectangle 5"/>
          <p:cNvSpPr>
            <a:spLocks noGrp="1" noChangeArrowheads="1"/>
          </p:cNvSpPr>
          <p:nvPr>
            <p:ph type="ftr" sz="quarter" idx="3"/>
          </p:nvPr>
        </p:nvSpPr>
        <p:spPr>
          <a:xfrm>
            <a:off x="3124200" y="6248400"/>
            <a:ext cx="2895600" cy="457200"/>
          </a:xfrm>
        </p:spPr>
        <p:txBody>
          <a:bodyPr/>
          <a:lstStyle>
            <a:lvl1pPr>
              <a:defRPr/>
            </a:lvl1pPr>
          </a:lstStyle>
          <a:p>
            <a:r>
              <a:rPr lang="en-US">
                <a:solidFill>
                  <a:srgbClr val="000000"/>
                </a:solidFill>
              </a:rPr>
              <a:t>49th Civil GPS Service Interface Committee, Savannah</a:t>
            </a:r>
          </a:p>
        </p:txBody>
      </p:sp>
      <p:sp>
        <p:nvSpPr>
          <p:cNvPr id="8198" name="Rectangle 6"/>
          <p:cNvSpPr>
            <a:spLocks noGrp="1" noChangeArrowheads="1"/>
          </p:cNvSpPr>
          <p:nvPr>
            <p:ph type="sldNum" sz="quarter" idx="4"/>
          </p:nvPr>
        </p:nvSpPr>
        <p:spPr>
          <a:xfrm>
            <a:off x="6553200" y="6248400"/>
            <a:ext cx="1905000" cy="457200"/>
          </a:xfrm>
        </p:spPr>
        <p:txBody>
          <a:bodyPr/>
          <a:lstStyle>
            <a:lvl1pPr>
              <a:defRPr/>
            </a:lvl1pPr>
          </a:lstStyle>
          <a:p>
            <a:fld id="{1C2E4050-9456-42E5-A244-95D99A43F1D6}" type="slidenum">
              <a:rPr lang="en-US">
                <a:solidFill>
                  <a:srgbClr val="000000"/>
                </a:solidFill>
              </a:rPr>
              <a:pPr/>
              <a:t>‹#›</a:t>
            </a:fld>
            <a:endParaRPr lang="en-US">
              <a:solidFill>
                <a:srgbClr val="000000"/>
              </a:solidFill>
            </a:endParaRPr>
          </a:p>
        </p:txBody>
      </p:sp>
      <p:sp>
        <p:nvSpPr>
          <p:cNvPr id="819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pic>
        <p:nvPicPr>
          <p:cNvPr id="8201" name="Picture 9" descr="CA852VOH"/>
          <p:cNvPicPr>
            <a:picLocks noChangeAspect="1" noChangeArrowheads="1"/>
          </p:cNvPicPr>
          <p:nvPr userDrawn="1"/>
        </p:nvPicPr>
        <p:blipFill>
          <a:blip r:embed="rId2" cstate="print"/>
          <a:srcRect/>
          <a:stretch>
            <a:fillRect/>
          </a:stretch>
        </p:blipFill>
        <p:spPr bwMode="auto">
          <a:xfrm>
            <a:off x="685800" y="228600"/>
            <a:ext cx="990600" cy="763588"/>
          </a:xfrm>
          <a:prstGeom prst="rect">
            <a:avLst/>
          </a:prstGeom>
          <a:noFill/>
        </p:spPr>
      </p:pic>
    </p:spTree>
    <p:extLst>
      <p:ext uri="{BB962C8B-B14F-4D97-AF65-F5344CB8AC3E}">
        <p14:creationId xmlns:p14="http://schemas.microsoft.com/office/powerpoint/2010/main" val="2359573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September 21,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6" name="Slide Number Placeholder 5"/>
          <p:cNvSpPr>
            <a:spLocks noGrp="1"/>
          </p:cNvSpPr>
          <p:nvPr>
            <p:ph type="sldNum" sz="quarter" idx="12"/>
          </p:nvPr>
        </p:nvSpPr>
        <p:spPr/>
        <p:txBody>
          <a:bodyPr/>
          <a:lstStyle>
            <a:lvl1pPr>
              <a:defRPr/>
            </a:lvl1pPr>
          </a:lstStyle>
          <a:p>
            <a:fld id="{6FD11E5D-DCCA-464F-B15B-FA9C0384B5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4922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September 21,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6" name="Slide Number Placeholder 5"/>
          <p:cNvSpPr>
            <a:spLocks noGrp="1"/>
          </p:cNvSpPr>
          <p:nvPr>
            <p:ph type="sldNum" sz="quarter" idx="12"/>
          </p:nvPr>
        </p:nvSpPr>
        <p:spPr/>
        <p:txBody>
          <a:bodyPr/>
          <a:lstStyle>
            <a:lvl1pPr>
              <a:defRPr/>
            </a:lvl1pPr>
          </a:lstStyle>
          <a:p>
            <a:fld id="{0577571C-715D-4B4A-A0C0-EFD56B568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83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E986E3B-9DA7-4302-9398-BC24845A3B6D}" type="slidenum">
              <a:rPr lang="en-US"/>
              <a:pPr>
                <a:defRPr/>
              </a:pPr>
              <a:t>‹#›</a:t>
            </a:fld>
            <a:endParaRPr lang="en-US"/>
          </a:p>
        </p:txBody>
      </p:sp>
    </p:spTree>
    <p:extLst>
      <p:ext uri="{BB962C8B-B14F-4D97-AF65-F5344CB8AC3E}">
        <p14:creationId xmlns:p14="http://schemas.microsoft.com/office/powerpoint/2010/main" val="812420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September 21, 2009</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7" name="Slide Number Placeholder 6"/>
          <p:cNvSpPr>
            <a:spLocks noGrp="1"/>
          </p:cNvSpPr>
          <p:nvPr>
            <p:ph type="sldNum" sz="quarter" idx="12"/>
          </p:nvPr>
        </p:nvSpPr>
        <p:spPr/>
        <p:txBody>
          <a:bodyPr/>
          <a:lstStyle>
            <a:lvl1pPr>
              <a:defRPr/>
            </a:lvl1pPr>
          </a:lstStyle>
          <a:p>
            <a:fld id="{32FD66D2-29F6-40BC-883C-E07BC91933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5825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September 21, 2009</a:t>
            </a: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9" name="Slide Number Placeholder 8"/>
          <p:cNvSpPr>
            <a:spLocks noGrp="1"/>
          </p:cNvSpPr>
          <p:nvPr>
            <p:ph type="sldNum" sz="quarter" idx="12"/>
          </p:nvPr>
        </p:nvSpPr>
        <p:spPr/>
        <p:txBody>
          <a:bodyPr/>
          <a:lstStyle>
            <a:lvl1pPr>
              <a:defRPr/>
            </a:lvl1pPr>
          </a:lstStyle>
          <a:p>
            <a:fld id="{D8DA8271-5599-4DEC-98DE-5F203A4BF5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3670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September 21, 2009</a:t>
            </a: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5" name="Slide Number Placeholder 4"/>
          <p:cNvSpPr>
            <a:spLocks noGrp="1"/>
          </p:cNvSpPr>
          <p:nvPr>
            <p:ph type="sldNum" sz="quarter" idx="12"/>
          </p:nvPr>
        </p:nvSpPr>
        <p:spPr/>
        <p:txBody>
          <a:bodyPr/>
          <a:lstStyle>
            <a:lvl1pPr>
              <a:defRPr/>
            </a:lvl1pPr>
          </a:lstStyle>
          <a:p>
            <a:fld id="{3F16AB18-1D76-4C8A-93E0-A0E10D1FD3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7929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September 21, 2009</a:t>
            </a: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4" name="Slide Number Placeholder 3"/>
          <p:cNvSpPr>
            <a:spLocks noGrp="1"/>
          </p:cNvSpPr>
          <p:nvPr>
            <p:ph type="sldNum" sz="quarter" idx="12"/>
          </p:nvPr>
        </p:nvSpPr>
        <p:spPr/>
        <p:txBody>
          <a:bodyPr/>
          <a:lstStyle>
            <a:lvl1pPr>
              <a:defRPr/>
            </a:lvl1pPr>
          </a:lstStyle>
          <a:p>
            <a:fld id="{CC063830-C6A7-4D03-B71C-B5A68DA27A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2620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September 21, 2009</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7" name="Slide Number Placeholder 6"/>
          <p:cNvSpPr>
            <a:spLocks noGrp="1"/>
          </p:cNvSpPr>
          <p:nvPr>
            <p:ph type="sldNum" sz="quarter" idx="12"/>
          </p:nvPr>
        </p:nvSpPr>
        <p:spPr/>
        <p:txBody>
          <a:bodyPr/>
          <a:lstStyle>
            <a:lvl1pPr>
              <a:defRPr/>
            </a:lvl1pPr>
          </a:lstStyle>
          <a:p>
            <a:fld id="{99FAD577-8594-473E-8848-2BABDC986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7993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September 21, 2009</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7" name="Slide Number Placeholder 6"/>
          <p:cNvSpPr>
            <a:spLocks noGrp="1"/>
          </p:cNvSpPr>
          <p:nvPr>
            <p:ph type="sldNum" sz="quarter" idx="12"/>
          </p:nvPr>
        </p:nvSpPr>
        <p:spPr/>
        <p:txBody>
          <a:bodyPr/>
          <a:lstStyle>
            <a:lvl1pPr>
              <a:defRPr/>
            </a:lvl1pPr>
          </a:lstStyle>
          <a:p>
            <a:fld id="{2084D527-F87D-4DC7-8413-F2314F90EE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8141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September 21,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6" name="Slide Number Placeholder 5"/>
          <p:cNvSpPr>
            <a:spLocks noGrp="1"/>
          </p:cNvSpPr>
          <p:nvPr>
            <p:ph type="sldNum" sz="quarter" idx="12"/>
          </p:nvPr>
        </p:nvSpPr>
        <p:spPr/>
        <p:txBody>
          <a:bodyPr/>
          <a:lstStyle>
            <a:lvl1pPr>
              <a:defRPr/>
            </a:lvl1pPr>
          </a:lstStyle>
          <a:p>
            <a:fld id="{F5FCC980-AC92-4565-8238-2364016CF3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5197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September 21, 2009</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49th Civil GPS Service Interface Committee, Savannah</a:t>
            </a:r>
          </a:p>
        </p:txBody>
      </p:sp>
      <p:sp>
        <p:nvSpPr>
          <p:cNvPr id="6" name="Slide Number Placeholder 5"/>
          <p:cNvSpPr>
            <a:spLocks noGrp="1"/>
          </p:cNvSpPr>
          <p:nvPr>
            <p:ph type="sldNum" sz="quarter" idx="12"/>
          </p:nvPr>
        </p:nvSpPr>
        <p:spPr/>
        <p:txBody>
          <a:bodyPr/>
          <a:lstStyle>
            <a:lvl1pPr>
              <a:defRPr/>
            </a:lvl1pPr>
          </a:lstStyle>
          <a:p>
            <a:fld id="{2B8F4FCE-30C1-473D-B5A7-64861B7494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955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2437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306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98D0144F-454F-45B2-BA3C-63E9C4D22581}" type="slidenum">
              <a:rPr lang="en-US"/>
              <a:pPr>
                <a:defRPr/>
              </a:pPr>
              <a:t>‹#›</a:t>
            </a:fld>
            <a:endParaRPr lang="en-US"/>
          </a:p>
        </p:txBody>
      </p:sp>
    </p:spTree>
    <p:extLst>
      <p:ext uri="{BB962C8B-B14F-4D97-AF65-F5344CB8AC3E}">
        <p14:creationId xmlns:p14="http://schemas.microsoft.com/office/powerpoint/2010/main" val="934183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084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626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4715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8482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8557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543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5762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88120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16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3900A4-8D43-0D4E-894D-CAEFF0002F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42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C233DD4-35BD-4119-82C5-FEF0F7C049F7}" type="slidenum">
              <a:rPr lang="en-US"/>
              <a:pPr>
                <a:defRPr/>
              </a:pPr>
              <a:t>‹#›</a:t>
            </a:fld>
            <a:endParaRPr lang="en-US"/>
          </a:p>
        </p:txBody>
      </p:sp>
    </p:spTree>
    <p:extLst>
      <p:ext uri="{BB962C8B-B14F-4D97-AF65-F5344CB8AC3E}">
        <p14:creationId xmlns:p14="http://schemas.microsoft.com/office/powerpoint/2010/main" val="1814416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E5B5B8-C12A-FE45-BFCF-DD63D6F4DD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78138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E8D04F7-BB1F-9E41-A161-C9739DDB0C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062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52BFDD-818F-9A4A-B1DC-94D8182774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69349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59813F7-7AC4-E844-AC3A-11995A040D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7161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5A27D6-AF36-824E-913E-D646C89896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3999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F8BA5E3-88E6-2E45-A618-5EF2AAFC4A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1306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2FE78F-72D1-2941-B21D-F4E5A83E4B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34942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D54B8F-551A-C84E-AC6D-0E1DD5610A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06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6A2C2-3765-9642-802E-1C661E7B21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49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43F458-A44A-4543-AF47-C813B4B831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224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F55E3BC-C821-47BB-ACB4-4491BCBA5DC0}" type="slidenum">
              <a:rPr lang="en-US"/>
              <a:pPr>
                <a:defRPr/>
              </a:pPr>
              <a:t>‹#›</a:t>
            </a:fld>
            <a:endParaRPr lang="en-US"/>
          </a:p>
        </p:txBody>
      </p:sp>
    </p:spTree>
    <p:extLst>
      <p:ext uri="{BB962C8B-B14F-4D97-AF65-F5344CB8AC3E}">
        <p14:creationId xmlns:p14="http://schemas.microsoft.com/office/powerpoint/2010/main" val="40580850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972184"/>
      </p:ext>
    </p:extLst>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C6B8B5C-BF75-48DE-B5B1-94CCBFFD43A1}" type="slidenum">
              <a:rPr lang="en-US"/>
              <a:pPr>
                <a:defRPr/>
              </a:pPr>
              <a:t>‹#›</a:t>
            </a:fld>
            <a:endParaRPr lang="en-US"/>
          </a:p>
        </p:txBody>
      </p:sp>
    </p:spTree>
    <p:extLst>
      <p:ext uri="{BB962C8B-B14F-4D97-AF65-F5344CB8AC3E}">
        <p14:creationId xmlns:p14="http://schemas.microsoft.com/office/powerpoint/2010/main" val="217431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457200" y="6353175"/>
            <a:ext cx="2128838" cy="3714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defTabSz="457200" fontAlgn="base">
              <a:spcBef>
                <a:spcPct val="0"/>
              </a:spcBef>
              <a:spcAft>
                <a:spcPct val="0"/>
              </a:spcAft>
              <a:buSzPct val="100000"/>
              <a:defRPr/>
            </a:pPr>
            <a:endParaRPr lang="en-US"/>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pPr defTabSz="457200" fontAlgn="base">
              <a:spcBef>
                <a:spcPct val="0"/>
              </a:spcBef>
              <a:spcAft>
                <a:spcPct val="0"/>
              </a:spcAft>
              <a:buClr>
                <a:srgbClr val="000000"/>
              </a:buClr>
              <a:buSzPct val="100000"/>
              <a:buFont typeface="Times New Roman" pitchFamily="16" charset="0"/>
              <a:buNone/>
              <a:defRPr/>
            </a:pPr>
            <a:endParaRPr lang="en-US">
              <a:solidFill>
                <a:srgbClr val="FFFFFF"/>
              </a:solidFill>
            </a:endParaRPr>
          </a:p>
        </p:txBody>
      </p:sp>
      <p:sp>
        <p:nvSpPr>
          <p:cNvPr id="1029" name="Rectangle 5"/>
          <p:cNvSpPr>
            <a:spLocks noGrp="1" noChangeArrowheads="1"/>
          </p:cNvSpPr>
          <p:nvPr>
            <p:ph type="sldNum"/>
          </p:nvPr>
        </p:nvSpPr>
        <p:spPr bwMode="auto">
          <a:xfrm>
            <a:off x="6553200" y="6353175"/>
            <a:ext cx="2128838" cy="3714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defTabSz="457200" fontAlgn="base">
              <a:spcBef>
                <a:spcPct val="0"/>
              </a:spcBef>
              <a:spcAft>
                <a:spcPct val="0"/>
              </a:spcAft>
              <a:buSzPct val="100000"/>
              <a:defRPr/>
            </a:pPr>
            <a:fld id="{1DAA93C6-7A28-4FED-A877-B127B41F0F82}" type="slidenum">
              <a:rPr lang="en-US"/>
              <a:pPr defTabSz="457200" fontAlgn="base">
                <a:spcBef>
                  <a:spcPct val="0"/>
                </a:spcBef>
                <a:spcAft>
                  <a:spcPct val="0"/>
                </a:spcAft>
                <a:buSzPct val="100000"/>
                <a:defRPr/>
              </a:pPr>
              <a:t>‹#›</a:t>
            </a:fld>
            <a:endParaRPr lang="en-US"/>
          </a:p>
        </p:txBody>
      </p:sp>
    </p:spTree>
    <p:extLst>
      <p:ext uri="{BB962C8B-B14F-4D97-AF65-F5344CB8AC3E}">
        <p14:creationId xmlns:p14="http://schemas.microsoft.com/office/powerpoint/2010/main" val="3169878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SimSun"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5F918A0-9769-4E80-8991-F52CB644CA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91833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62C329F-28D7-4893-ADBD-B9D07FCEF82C}" type="datetimeFigureOut">
              <a:rPr lang="en-US">
                <a:solidFill>
                  <a:prstClr val="black">
                    <a:tint val="75000"/>
                  </a:prstClr>
                </a:solidFill>
              </a:rPr>
              <a:pPr>
                <a:defRPr/>
              </a:pPr>
              <a:t>7/3/2025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D4FC7AF-E33F-457D-BD57-12399E9A5B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883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82800" y="50800"/>
            <a:ext cx="704850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837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txStyles>
    <p:titleStyle>
      <a:lvl1pPr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4000" b="1">
          <a:solidFill>
            <a:schemeClr val="accent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50000"/>
        </a:spcAft>
        <a:buClr>
          <a:srgbClr val="CC0000"/>
        </a:buClr>
        <a:buSzPct val="130000"/>
        <a:buChar char="•"/>
        <a:defRPr sz="2800" b="1">
          <a:solidFill>
            <a:schemeClr val="accent2"/>
          </a:solidFill>
          <a:latin typeface="+mn-lt"/>
          <a:ea typeface="+mn-ea"/>
          <a:cs typeface="+mn-cs"/>
        </a:defRPr>
      </a:lvl1pPr>
      <a:lvl2pPr marL="742950" indent="-285750" algn="l" rtl="0" eaLnBrk="0" fontAlgn="base" hangingPunct="0">
        <a:spcBef>
          <a:spcPct val="20000"/>
        </a:spcBef>
        <a:spcAft>
          <a:spcPct val="50000"/>
        </a:spcAft>
        <a:buClr>
          <a:srgbClr val="CC0000"/>
        </a:buClr>
        <a:buSzPct val="130000"/>
        <a:buChar char="–"/>
        <a:defRPr sz="2400" b="1" i="1">
          <a:solidFill>
            <a:schemeClr val="accent2"/>
          </a:solidFill>
          <a:latin typeface="+mn-lt"/>
        </a:defRPr>
      </a:lvl2pPr>
      <a:lvl3pPr marL="1143000" indent="-228600" algn="l" rtl="0" eaLnBrk="0" fontAlgn="base" hangingPunct="0">
        <a:spcBef>
          <a:spcPct val="20000"/>
        </a:spcBef>
        <a:spcAft>
          <a:spcPct val="50000"/>
        </a:spcAft>
        <a:buClr>
          <a:srgbClr val="CC0000"/>
        </a:buClr>
        <a:buSzPct val="130000"/>
        <a:buChar char="•"/>
        <a:defRPr sz="2000" b="1">
          <a:solidFill>
            <a:schemeClr val="accent2"/>
          </a:solidFill>
          <a:latin typeface="+mn-lt"/>
        </a:defRPr>
      </a:lvl3pPr>
      <a:lvl4pPr marL="1600200" indent="-228600" algn="l" rtl="0" eaLnBrk="0" fontAlgn="base" hangingPunct="0">
        <a:spcBef>
          <a:spcPct val="20000"/>
        </a:spcBef>
        <a:spcAft>
          <a:spcPct val="50000"/>
        </a:spcAft>
        <a:buClr>
          <a:srgbClr val="CC0000"/>
        </a:buClr>
        <a:buSzPct val="130000"/>
        <a:buChar char="–"/>
        <a:defRPr sz="2000" b="1" i="1">
          <a:solidFill>
            <a:schemeClr val="accent2"/>
          </a:solidFill>
          <a:latin typeface="+mn-lt"/>
        </a:defRPr>
      </a:lvl4pPr>
      <a:lvl5pPr marL="2057400" indent="-228600" algn="l" rtl="0" eaLnBrk="0" fontAlgn="base" hangingPunct="0">
        <a:spcBef>
          <a:spcPct val="20000"/>
        </a:spcBef>
        <a:spcAft>
          <a:spcPct val="50000"/>
        </a:spcAft>
        <a:buClr>
          <a:srgbClr val="CC0000"/>
        </a:buClr>
        <a:buSzPct val="130000"/>
        <a:buChar char="»"/>
        <a:defRPr sz="2000" b="1">
          <a:solidFill>
            <a:schemeClr val="accent2"/>
          </a:solidFill>
          <a:latin typeface="+mn-lt"/>
        </a:defRPr>
      </a:lvl5pPr>
      <a:lvl6pPr marL="2514600" indent="-228600" algn="l" rtl="0" eaLnBrk="0" fontAlgn="base" hangingPunct="0">
        <a:spcBef>
          <a:spcPct val="20000"/>
        </a:spcBef>
        <a:spcAft>
          <a:spcPct val="50000"/>
        </a:spcAft>
        <a:buClr>
          <a:srgbClr val="CC0000"/>
        </a:buClr>
        <a:buSzPct val="130000"/>
        <a:buChar char="»"/>
        <a:defRPr sz="2000" b="1">
          <a:solidFill>
            <a:schemeClr val="accent2"/>
          </a:solidFill>
          <a:latin typeface="+mn-lt"/>
        </a:defRPr>
      </a:lvl6pPr>
      <a:lvl7pPr marL="2971800" indent="-228600" algn="l" rtl="0" eaLnBrk="0" fontAlgn="base" hangingPunct="0">
        <a:spcBef>
          <a:spcPct val="20000"/>
        </a:spcBef>
        <a:spcAft>
          <a:spcPct val="50000"/>
        </a:spcAft>
        <a:buClr>
          <a:srgbClr val="CC0000"/>
        </a:buClr>
        <a:buSzPct val="130000"/>
        <a:buChar char="»"/>
        <a:defRPr sz="2000" b="1">
          <a:solidFill>
            <a:schemeClr val="accent2"/>
          </a:solidFill>
          <a:latin typeface="+mn-lt"/>
        </a:defRPr>
      </a:lvl7pPr>
      <a:lvl8pPr marL="3429000" indent="-228600" algn="l" rtl="0" eaLnBrk="0" fontAlgn="base" hangingPunct="0">
        <a:spcBef>
          <a:spcPct val="20000"/>
        </a:spcBef>
        <a:spcAft>
          <a:spcPct val="50000"/>
        </a:spcAft>
        <a:buClr>
          <a:srgbClr val="CC0000"/>
        </a:buClr>
        <a:buSzPct val="130000"/>
        <a:buChar char="»"/>
        <a:defRPr sz="2000" b="1">
          <a:solidFill>
            <a:schemeClr val="accent2"/>
          </a:solidFill>
          <a:latin typeface="+mn-lt"/>
        </a:defRPr>
      </a:lvl8pPr>
      <a:lvl9pPr marL="3886200" indent="-228600" algn="l" rtl="0" eaLnBrk="0" fontAlgn="base" hangingPunct="0">
        <a:spcBef>
          <a:spcPct val="20000"/>
        </a:spcBef>
        <a:spcAft>
          <a:spcPct val="50000"/>
        </a:spcAft>
        <a:buClr>
          <a:srgbClr val="CC0000"/>
        </a:buClr>
        <a:buSzPct val="130000"/>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US" sz="2400">
              <a:solidFill>
                <a:srgbClr val="000000"/>
              </a:solidFill>
              <a:latin typeface="Times New Roman" pitchFamily="18" charset="0"/>
            </a:endParaRPr>
          </a:p>
        </p:txBody>
      </p:sp>
      <p:sp>
        <p:nvSpPr>
          <p:cNvPr id="717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lgn="ctr" eaLnBrk="0" fontAlgn="base" hangingPunct="0">
              <a:spcBef>
                <a:spcPct val="0"/>
              </a:spcBef>
              <a:spcAft>
                <a:spcPct val="0"/>
              </a:spcAft>
            </a:pPr>
            <a:endParaRPr lang="en-US">
              <a:solidFill>
                <a:srgbClr val="000000"/>
              </a:solidFill>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fontAlgn="base">
              <a:spcBef>
                <a:spcPct val="0"/>
              </a:spcBef>
              <a:spcAft>
                <a:spcPct val="0"/>
              </a:spcAft>
            </a:pPr>
            <a:r>
              <a:rPr lang="en-US">
                <a:solidFill>
                  <a:srgbClr val="000000"/>
                </a:solidFill>
              </a:rPr>
              <a:t>September 21, 2009</a:t>
            </a:r>
          </a:p>
        </p:txBody>
      </p:sp>
      <p:sp>
        <p:nvSpPr>
          <p:cNvPr id="71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lgn="ctr" fontAlgn="base">
              <a:spcBef>
                <a:spcPct val="0"/>
              </a:spcBef>
              <a:spcAft>
                <a:spcPct val="0"/>
              </a:spcAft>
            </a:pPr>
            <a:r>
              <a:rPr lang="en-US">
                <a:solidFill>
                  <a:srgbClr val="000000"/>
                </a:solidFill>
              </a:rPr>
              <a:t>49th Civil GPS Service Interface Committee, Savannah</a:t>
            </a:r>
          </a:p>
        </p:txBody>
      </p:sp>
      <p:sp>
        <p:nvSpPr>
          <p:cNvPr id="7176" name="Rectangle 8"/>
          <p:cNvSpPr>
            <a:spLocks noGrp="1" noChangeArrowheads="1"/>
          </p:cNvSpPr>
          <p:nvPr>
            <p:ph type="sldNum" sz="quarter" idx="4"/>
          </p:nvPr>
        </p:nvSpPr>
        <p:spPr bwMode="auto">
          <a:xfrm>
            <a:off x="6553200" y="6245225"/>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fld id="{8971F239-66A1-4522-92AB-B6B8396E3162}" type="slidenum">
              <a:rPr lang="en-US">
                <a:solidFill>
                  <a:srgbClr val="000000"/>
                </a:solidFill>
              </a:rPr>
              <a:pPr fontAlgn="base">
                <a:spcBef>
                  <a:spcPct val="0"/>
                </a:spcBef>
                <a:spcAft>
                  <a:spcPct val="0"/>
                </a:spcAft>
              </a:pPr>
              <a:t>‹#›</a:t>
            </a:fld>
            <a:endParaRPr lang="en-US">
              <a:solidFill>
                <a:srgbClr val="000000"/>
              </a:solidFill>
            </a:endParaRPr>
          </a:p>
        </p:txBody>
      </p:sp>
      <p:pic>
        <p:nvPicPr>
          <p:cNvPr id="7177" name="Picture 9" descr="CA852VOH"/>
          <p:cNvPicPr>
            <a:picLocks noChangeAspect="1" noChangeArrowheads="1"/>
          </p:cNvPicPr>
          <p:nvPr userDrawn="1"/>
        </p:nvPicPr>
        <p:blipFill>
          <a:blip r:embed="rId13" cstate="print"/>
          <a:srcRect/>
          <a:stretch>
            <a:fillRect/>
          </a:stretch>
        </p:blipFill>
        <p:spPr bwMode="auto">
          <a:xfrm>
            <a:off x="7924800" y="6248400"/>
            <a:ext cx="609600" cy="469900"/>
          </a:xfrm>
          <a:prstGeom prst="rect">
            <a:avLst/>
          </a:prstGeom>
          <a:noFill/>
        </p:spPr>
      </p:pic>
    </p:spTree>
    <p:extLst>
      <p:ext uri="{BB962C8B-B14F-4D97-AF65-F5344CB8AC3E}">
        <p14:creationId xmlns:p14="http://schemas.microsoft.com/office/powerpoint/2010/main" val="51981150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F68BF-63C9-40EC-887F-3F5043CF5EA4}" type="datetimeFigureOut">
              <a:rPr lang="en-US" smtClean="0">
                <a:solidFill>
                  <a:prstClr val="black">
                    <a:tint val="75000"/>
                  </a:prstClr>
                </a:solidFill>
                <a:latin typeface="Calibri"/>
              </a:rPr>
              <a:pPr/>
              <a:t>7/3/2025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4E195-5A3B-4F67-828A-9A21A698F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8" name="Picture 7" descr="ASTRA small.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779249"/>
          </a:xfrm>
          <a:prstGeom prst="rect">
            <a:avLst/>
          </a:prstGeom>
        </p:spPr>
      </p:pic>
    </p:spTree>
    <p:extLst>
      <p:ext uri="{BB962C8B-B14F-4D97-AF65-F5344CB8AC3E}">
        <p14:creationId xmlns:p14="http://schemas.microsoft.com/office/powerpoint/2010/main" val="38964426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fontAlgn="base">
              <a:spcBef>
                <a:spcPct val="0"/>
              </a:spcBef>
              <a:spcAft>
                <a:spcPct val="0"/>
              </a:spcAft>
              <a:defRPr/>
            </a:pPr>
            <a:endParaRPr lang="en-US">
              <a:solidFill>
                <a:srgbClr val="000000"/>
              </a:solidFill>
              <a:latin typeface="Arial" charset="0"/>
            </a:endParaRPr>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fontAlgn="base">
              <a:spcBef>
                <a:spcPct val="0"/>
              </a:spcBef>
              <a:spcAft>
                <a:spcPct val="0"/>
              </a:spcAft>
              <a:defRPr/>
            </a:pPr>
            <a:endParaRPr lang="en-US">
              <a:solidFill>
                <a:srgbClr val="000000"/>
              </a:solidFill>
              <a:latin typeface="Arial" charset="0"/>
            </a:endParaRPr>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30E2FD1-E358-EA4C-AEF8-18B395EA0C17}" type="slidenum">
              <a:rPr lang="en-US" smtClean="0">
                <a:solidFill>
                  <a:srgbClr val="000000"/>
                </a:solidFill>
                <a:latin typeface="Arial" charset="0"/>
                <a:ea typeface="ＭＳ Ｐゴシック" charset="0"/>
              </a:rPr>
              <a:pPr fontAlgn="base">
                <a:spcBef>
                  <a:spcPct val="0"/>
                </a:spcBef>
                <a:spcAft>
                  <a:spcPct val="0"/>
                </a:spcAft>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15367387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5.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5.xml"/><Relationship Id="rId5" Type="http://schemas.openxmlformats.org/officeDocument/2006/relationships/image" Target="../media/image17.jpeg"/><Relationship Id="rId4" Type="http://schemas.openxmlformats.org/officeDocument/2006/relationships/image" Target="file://localhost/http/::www.sec.noaa.gov:ftpdir:plots:2005_plots:proton:20050121_proton.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981200"/>
            <a:ext cx="8458200" cy="510909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600" b="1" i="1" dirty="0"/>
              <a:t> Space Weather and Its Impacts on Aviation</a:t>
            </a:r>
          </a:p>
          <a:p>
            <a:pPr algn="ctr"/>
            <a:endParaRPr lang="en-US" sz="3600" b="1" dirty="0"/>
          </a:p>
          <a:p>
            <a:pPr algn="ctr"/>
            <a:r>
              <a:rPr lang="en-US" sz="2800" b="1" dirty="0"/>
              <a:t>Joe Kunches</a:t>
            </a:r>
          </a:p>
          <a:p>
            <a:pPr algn="ctr"/>
            <a:r>
              <a:rPr lang="en-US" sz="2800" b="1" dirty="0"/>
              <a:t>Director, Space Weather Services</a:t>
            </a:r>
          </a:p>
          <a:p>
            <a:pPr algn="ctr"/>
            <a:r>
              <a:rPr lang="en-US" sz="2800" b="1" dirty="0"/>
              <a:t>ASTRA</a:t>
            </a:r>
          </a:p>
          <a:p>
            <a:pPr algn="ctr"/>
            <a:r>
              <a:rPr lang="en-US" sz="2800" b="1" dirty="0"/>
              <a:t>Boulder, Colorado</a:t>
            </a:r>
          </a:p>
          <a:p>
            <a:pPr algn="ctr"/>
            <a:r>
              <a:rPr lang="en-US" sz="2800" b="1" dirty="0"/>
              <a:t>USA</a:t>
            </a:r>
          </a:p>
          <a:p>
            <a:r>
              <a:rPr lang="en-US" sz="2000" i="1" dirty="0"/>
              <a:t>ISPACG/29</a:t>
            </a:r>
          </a:p>
          <a:p>
            <a:r>
              <a:rPr lang="en-US" sz="2000" i="1" dirty="0"/>
              <a:t>March 4-6, 2015</a:t>
            </a:r>
          </a:p>
          <a:p>
            <a:r>
              <a:rPr lang="en-US" sz="2000" i="1" dirty="0"/>
              <a:t>Santiago, Chile</a:t>
            </a:r>
          </a:p>
          <a:p>
            <a:endParaRPr lang="en-US" i="1" dirty="0"/>
          </a:p>
          <a:p>
            <a:endParaRPr lang="en-US" i="1" dirty="0"/>
          </a:p>
          <a:p>
            <a:endParaRPr lang="en-US" i="1" dirty="0"/>
          </a:p>
        </p:txBody>
      </p:sp>
      <p:pic>
        <p:nvPicPr>
          <p:cNvPr id="1027" name="Picture 3" descr="C:\Users\gthompson\Documents\ASTRA\Marketing\Marketing Templates\PowerPoints-051914\PowerPoints\images\astra-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9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36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7772400" cy="811869"/>
          </a:xfrm>
        </p:spPr>
        <p:txBody>
          <a:bodyPr>
            <a:normAutofit/>
          </a:bodyPr>
          <a:lstStyle/>
          <a:p>
            <a:r>
              <a:rPr lang="en-US" sz="3600" dirty="0">
                <a:solidFill>
                  <a:schemeClr val="bg1"/>
                </a:solidFill>
              </a:rPr>
              <a:t>Recent Space Weather News</a:t>
            </a:r>
          </a:p>
        </p:txBody>
      </p:sp>
      <p:sp>
        <p:nvSpPr>
          <p:cNvPr id="3" name="Subtitle 2"/>
          <p:cNvSpPr>
            <a:spLocks noGrp="1"/>
          </p:cNvSpPr>
          <p:nvPr>
            <p:ph type="subTitle" idx="1"/>
          </p:nvPr>
        </p:nvSpPr>
        <p:spPr>
          <a:xfrm>
            <a:off x="1164526" y="2330322"/>
            <a:ext cx="3128787" cy="2264141"/>
          </a:xfrm>
        </p:spPr>
        <p:txBody>
          <a:bodyPr>
            <a:normAutofit/>
          </a:bodyPr>
          <a:lstStyle/>
          <a:p>
            <a:endParaRPr lang="en-US" dirty="0"/>
          </a:p>
        </p:txBody>
      </p:sp>
      <p:pic>
        <p:nvPicPr>
          <p:cNvPr id="6" name="Picture 5" descr="Screen Shot 2014-11-10 at 4.28.05 PM.png"/>
          <p:cNvPicPr>
            <a:picLocks noChangeAspect="1"/>
          </p:cNvPicPr>
          <p:nvPr/>
        </p:nvPicPr>
        <p:blipFill rotWithShape="1">
          <a:blip r:embed="rId2">
            <a:extLst>
              <a:ext uri="{28A0092B-C50C-407E-A947-70E740481C1C}">
                <a14:useLocalDpi xmlns:a14="http://schemas.microsoft.com/office/drawing/2010/main" val="0"/>
              </a:ext>
            </a:extLst>
          </a:blip>
          <a:srcRect l="21412" t="12927" r="25925" b="171"/>
          <a:stretch/>
        </p:blipFill>
        <p:spPr>
          <a:xfrm>
            <a:off x="0" y="1672166"/>
            <a:ext cx="4815417" cy="4461618"/>
          </a:xfrm>
          <a:prstGeom prst="rect">
            <a:avLst/>
          </a:prstGeom>
        </p:spPr>
      </p:pic>
      <p:pic>
        <p:nvPicPr>
          <p:cNvPr id="7" name="Picture 6" descr="Screen Shot 2014-11-10 at 4.36.20 PM.png"/>
          <p:cNvPicPr>
            <a:picLocks noChangeAspect="1"/>
          </p:cNvPicPr>
          <p:nvPr/>
        </p:nvPicPr>
        <p:blipFill rotWithShape="1">
          <a:blip r:embed="rId3">
            <a:extLst>
              <a:ext uri="{28A0092B-C50C-407E-A947-70E740481C1C}">
                <a14:useLocalDpi xmlns:a14="http://schemas.microsoft.com/office/drawing/2010/main" val="0"/>
              </a:ext>
            </a:extLst>
          </a:blip>
          <a:srcRect l="16667" t="13498" r="39467"/>
          <a:stretch/>
        </p:blipFill>
        <p:spPr>
          <a:xfrm>
            <a:off x="5027084" y="2192550"/>
            <a:ext cx="4011083" cy="4449233"/>
          </a:xfrm>
          <a:prstGeom prst="rect">
            <a:avLst/>
          </a:prstGeom>
        </p:spPr>
      </p:pic>
    </p:spTree>
    <p:extLst>
      <p:ext uri="{BB962C8B-B14F-4D97-AF65-F5344CB8AC3E}">
        <p14:creationId xmlns:p14="http://schemas.microsoft.com/office/powerpoint/2010/main" val="161700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858000" cy="1143000"/>
          </a:xfrm>
        </p:spPr>
        <p:txBody>
          <a:bodyPr>
            <a:normAutofit/>
          </a:bodyPr>
          <a:lstStyle/>
          <a:p>
            <a:r>
              <a:rPr lang="en-US" sz="4800" dirty="0">
                <a:solidFill>
                  <a:schemeClr val="bg1"/>
                </a:solidFill>
              </a:rPr>
              <a:t>Solar Cycle Trend</a:t>
            </a:r>
          </a:p>
        </p:txBody>
      </p:sp>
      <p:pic>
        <p:nvPicPr>
          <p:cNvPr id="4" name="Content Placeholder 3"/>
          <p:cNvPicPr>
            <a:picLocks noGrp="1" noChangeAspect="1"/>
          </p:cNvPicPr>
          <p:nvPr>
            <p:ph idx="1"/>
          </p:nvPr>
        </p:nvPicPr>
        <p:blipFill>
          <a:blip r:embed="rId2"/>
          <a:srcRect t="6363" b="6363"/>
          <a:stretch>
            <a:fillRect/>
          </a:stretch>
        </p:blipFill>
        <p:spPr>
          <a:xfrm>
            <a:off x="8529638" y="6021388"/>
            <a:ext cx="157162" cy="104775"/>
          </a:xfrm>
        </p:spPr>
      </p:pic>
      <p:pic>
        <p:nvPicPr>
          <p:cNvPr id="5" name="Picture 4"/>
          <p:cNvPicPr>
            <a:picLocks noChangeAspect="1"/>
          </p:cNvPicPr>
          <p:nvPr/>
        </p:nvPicPr>
        <p:blipFill>
          <a:blip r:embed="rId3"/>
          <a:stretch>
            <a:fillRect/>
          </a:stretch>
        </p:blipFill>
        <p:spPr>
          <a:xfrm>
            <a:off x="609600" y="862541"/>
            <a:ext cx="7848600" cy="5995459"/>
          </a:xfrm>
          <a:prstGeom prst="rect">
            <a:avLst/>
          </a:prstGeom>
        </p:spPr>
      </p:pic>
    </p:spTree>
    <p:extLst>
      <p:ext uri="{BB962C8B-B14F-4D97-AF65-F5344CB8AC3E}">
        <p14:creationId xmlns:p14="http://schemas.microsoft.com/office/powerpoint/2010/main" val="50808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Text Box 2"/>
          <p:cNvSpPr txBox="1">
            <a:spLocks noChangeArrowheads="1"/>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9pPr>
          </a:lstStyle>
          <a:p>
            <a:pPr algn="ctr" defTabSz="457200" eaLnBrk="1" fontAlgn="base" hangingPunct="1">
              <a:spcBef>
                <a:spcPct val="0"/>
              </a:spcBef>
              <a:spcAft>
                <a:spcPct val="0"/>
              </a:spcAft>
              <a:buSzPct val="100000"/>
            </a:pPr>
            <a:r>
              <a:rPr lang="en-US" sz="4000" b="1">
                <a:solidFill>
                  <a:srgbClr val="0070C0"/>
                </a:solidFill>
              </a:rPr>
              <a:t>SBAS (WAAS) Infrastructure</a:t>
            </a:r>
            <a:r>
              <a:rPr lang="en-US" sz="3800" b="1">
                <a:solidFill>
                  <a:srgbClr val="0070C0"/>
                </a:solidFill>
              </a:rPr>
              <a:t> </a:t>
            </a:r>
          </a:p>
        </p:txBody>
      </p:sp>
      <p:sp>
        <p:nvSpPr>
          <p:cNvPr id="14340" name="Line 3"/>
          <p:cNvSpPr>
            <a:spLocks noChangeShapeType="1"/>
          </p:cNvSpPr>
          <p:nvPr/>
        </p:nvSpPr>
        <p:spPr bwMode="auto">
          <a:xfrm>
            <a:off x="0" y="1295400"/>
            <a:ext cx="9144000" cy="1588"/>
          </a:xfrm>
          <a:prstGeom prst="line">
            <a:avLst/>
          </a:prstGeom>
          <a:noFill/>
          <a:ln w="19080">
            <a:solidFill>
              <a:srgbClr val="4A7EBB"/>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pitchFamily="16" charset="0"/>
              <a:buNone/>
            </a:pPr>
            <a:endParaRPr lang="en-US">
              <a:solidFill>
                <a:srgbClr val="FFFFFF"/>
              </a:solidFill>
            </a:endParaRPr>
          </a:p>
        </p:txBody>
      </p:sp>
      <p:sp>
        <p:nvSpPr>
          <p:cNvPr id="14341" name="Text Box 4"/>
          <p:cNvSpPr txBox="1">
            <a:spLocks noChangeArrowheads="1"/>
          </p:cNvSpPr>
          <p:nvPr/>
        </p:nvSpPr>
        <p:spPr bwMode="auto">
          <a:xfrm>
            <a:off x="0" y="6248400"/>
            <a:ext cx="1981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9pPr>
          </a:lstStyle>
          <a:p>
            <a:pPr defTabSz="457200" eaLnBrk="1" fontAlgn="base" hangingPunct="1">
              <a:spcBef>
                <a:spcPct val="0"/>
              </a:spcBef>
              <a:spcAft>
                <a:spcPct val="0"/>
              </a:spcAft>
              <a:buSzPct val="100000"/>
            </a:pPr>
            <a:r>
              <a:rPr lang="en-US" sz="1400">
                <a:solidFill>
                  <a:srgbClr val="000000"/>
                </a:solidFill>
              </a:rPr>
              <a:t>©Copyright 2011</a:t>
            </a:r>
          </a:p>
        </p:txBody>
      </p:sp>
      <p:pic>
        <p:nvPicPr>
          <p:cNvPr id="14342" name="Picture 5" descr="waasCoverageBi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8580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8476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GPS: Consequences of a 55</a:t>
            </a:r>
            <a:r>
              <a:rPr lang="en-US" sz="2600" dirty="0"/>
              <a:t>˚</a:t>
            </a:r>
            <a:r>
              <a:rPr lang="en-US" sz="2600" dirty="0">
                <a:solidFill>
                  <a:srgbClr val="000000"/>
                </a:solidFill>
                <a:ea typeface="+mn-ea"/>
                <a:cs typeface="+mn-cs"/>
              </a:rPr>
              <a:t> </a:t>
            </a:r>
            <a:r>
              <a:rPr lang="en-US" b="1" i="1" dirty="0"/>
              <a:t> Inclination</a:t>
            </a:r>
          </a:p>
        </p:txBody>
      </p:sp>
      <p:pic>
        <p:nvPicPr>
          <p:cNvPr id="9" name="Content Placeholder 8" descr="gps-constellation-of-satellites.gif"/>
          <p:cNvPicPr>
            <a:picLocks noGrp="1" noChangeAspect="1"/>
          </p:cNvPicPr>
          <p:nvPr>
            <p:ph sz="half" idx="1"/>
          </p:nvPr>
        </p:nvPicPr>
        <p:blipFill>
          <a:blip r:embed="rId2" cstate="print"/>
          <a:stretch>
            <a:fillRect/>
          </a:stretch>
        </p:blipFill>
        <p:spPr>
          <a:xfrm>
            <a:off x="566738" y="1924050"/>
            <a:ext cx="3924300" cy="3924300"/>
          </a:xfrm>
        </p:spPr>
      </p:pic>
      <p:sp>
        <p:nvSpPr>
          <p:cNvPr id="10" name="Content Placeholder 9"/>
          <p:cNvSpPr>
            <a:spLocks noGrp="1"/>
          </p:cNvSpPr>
          <p:nvPr>
            <p:ph sz="half" idx="2"/>
          </p:nvPr>
        </p:nvSpPr>
        <p:spPr/>
        <p:txBody>
          <a:bodyPr/>
          <a:lstStyle/>
          <a:p>
            <a:r>
              <a:rPr lang="en-US" dirty="0"/>
              <a:t>From high latitudes, all satellites relatively low on the horizon</a:t>
            </a:r>
          </a:p>
          <a:p>
            <a:r>
              <a:rPr lang="en-US" dirty="0"/>
              <a:t>Must look through “thick” ionosphere</a:t>
            </a:r>
          </a:p>
          <a:p>
            <a:endParaRPr lang="en-US" dirty="0"/>
          </a:p>
          <a:p>
            <a:endParaRPr lang="en-US" dirty="0"/>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endParaRPr lang="en-US" dirty="0">
              <a:solidFill>
                <a:srgbClr val="000000"/>
              </a:solidFill>
            </a:endParaRPr>
          </a:p>
        </p:txBody>
      </p:sp>
      <p:sp>
        <p:nvSpPr>
          <p:cNvPr id="8" name="Oval 7"/>
          <p:cNvSpPr/>
          <p:nvPr/>
        </p:nvSpPr>
        <p:spPr bwMode="auto">
          <a:xfrm>
            <a:off x="2057400" y="2971800"/>
            <a:ext cx="914400" cy="30480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000000"/>
              </a:solidFill>
            </a:endParaRPr>
          </a:p>
        </p:txBody>
      </p:sp>
      <p:sp>
        <p:nvSpPr>
          <p:cNvPr id="11" name="Oval 10"/>
          <p:cNvSpPr/>
          <p:nvPr/>
        </p:nvSpPr>
        <p:spPr bwMode="auto">
          <a:xfrm>
            <a:off x="2057400" y="4648200"/>
            <a:ext cx="914400" cy="30480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000000"/>
              </a:solidFill>
            </a:endParaRPr>
          </a:p>
        </p:txBody>
      </p:sp>
      <p:pic>
        <p:nvPicPr>
          <p:cNvPr id="12" name="Picture 11" descr="GPShorizon-polar-plot.jpg"/>
          <p:cNvPicPr>
            <a:picLocks noChangeAspect="1"/>
          </p:cNvPicPr>
          <p:nvPr/>
        </p:nvPicPr>
        <p:blipFill>
          <a:blip r:embed="rId3" cstate="print"/>
          <a:stretch>
            <a:fillRect/>
          </a:stretch>
        </p:blipFill>
        <p:spPr>
          <a:xfrm>
            <a:off x="3505200" y="1447800"/>
            <a:ext cx="3657600" cy="3657600"/>
          </a:xfrm>
          <a:prstGeom prst="rect">
            <a:avLst/>
          </a:prstGeom>
        </p:spPr>
      </p:pic>
    </p:spTree>
    <p:extLst>
      <p:ext uri="{BB962C8B-B14F-4D97-AF65-F5344CB8AC3E}">
        <p14:creationId xmlns:p14="http://schemas.microsoft.com/office/powerpoint/2010/main" val="80233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a:t>Recent Impact to WAAS</a:t>
            </a:r>
          </a:p>
        </p:txBody>
      </p:sp>
      <p:sp>
        <p:nvSpPr>
          <p:cNvPr id="3" name="Content Placeholder 2"/>
          <p:cNvSpPr>
            <a:spLocks noGrp="1"/>
          </p:cNvSpPr>
          <p:nvPr>
            <p:ph idx="1"/>
          </p:nvPr>
        </p:nvSpPr>
        <p:spPr>
          <a:xfrm>
            <a:off x="7315200" y="4572000"/>
            <a:ext cx="1371600" cy="1554163"/>
          </a:xfrm>
        </p:spPr>
        <p:txBody>
          <a:bodyPr/>
          <a:lstStyle/>
          <a:p>
            <a:endParaRPr lang="en-US" dirty="0"/>
          </a:p>
        </p:txBody>
      </p:sp>
      <p:sp>
        <p:nvSpPr>
          <p:cNvPr id="4" name="Rectangle 3"/>
          <p:cNvSpPr/>
          <p:nvPr/>
        </p:nvSpPr>
        <p:spPr>
          <a:xfrm>
            <a:off x="152400" y="1295400"/>
            <a:ext cx="8839200" cy="2308324"/>
          </a:xfrm>
          <a:prstGeom prst="rect">
            <a:avLst/>
          </a:prstGeom>
        </p:spPr>
        <p:txBody>
          <a:bodyPr wrap="square">
            <a:spAutoFit/>
          </a:bodyPr>
          <a:lstStyle/>
          <a:p>
            <a:pPr marL="12700" marR="5080" defTabSz="457200"/>
            <a:r>
              <a:rPr lang="en-US" sz="2400" spc="-25" dirty="0">
                <a:solidFill>
                  <a:prstClr val="black"/>
                </a:solidFill>
                <a:latin typeface="Times New Roman"/>
                <a:cs typeface="Times New Roman"/>
              </a:rPr>
              <a:t>“</a:t>
            </a:r>
            <a:r>
              <a:rPr lang="en-US" sz="2400" spc="-10" dirty="0">
                <a:solidFill>
                  <a:prstClr val="black"/>
                </a:solidFill>
                <a:latin typeface="Times New Roman"/>
                <a:cs typeface="Times New Roman"/>
              </a:rPr>
              <a:t>A</a:t>
            </a:r>
            <a:r>
              <a:rPr lang="en-US" sz="2400" dirty="0">
                <a:solidFill>
                  <a:prstClr val="black"/>
                </a:solidFill>
                <a:latin typeface="Times New Roman"/>
                <a:cs typeface="Times New Roman"/>
              </a:rPr>
              <a:t>n</a:t>
            </a:r>
            <a:r>
              <a:rPr lang="en-US" sz="2400" spc="20" dirty="0">
                <a:solidFill>
                  <a:prstClr val="black"/>
                </a:solidFill>
                <a:latin typeface="Times New Roman"/>
                <a:cs typeface="Times New Roman"/>
              </a:rPr>
              <a:t> </a:t>
            </a:r>
            <a:r>
              <a:rPr lang="en-US" sz="2400" dirty="0" err="1">
                <a:solidFill>
                  <a:prstClr val="black"/>
                </a:solidFill>
                <a:latin typeface="Times New Roman"/>
                <a:cs typeface="Times New Roman"/>
              </a:rPr>
              <a:t>I</a:t>
            </a:r>
            <a:r>
              <a:rPr lang="en-US" sz="2400" spc="5" dirty="0" err="1">
                <a:solidFill>
                  <a:prstClr val="black"/>
                </a:solidFill>
                <a:latin typeface="Times New Roman"/>
                <a:cs typeface="Times New Roman"/>
              </a:rPr>
              <a:t>o</a:t>
            </a:r>
            <a:r>
              <a:rPr lang="en-US" sz="2400" dirty="0" err="1">
                <a:solidFill>
                  <a:prstClr val="black"/>
                </a:solidFill>
                <a:latin typeface="Times New Roman"/>
                <a:cs typeface="Times New Roman"/>
              </a:rPr>
              <a:t>nosp</a:t>
            </a:r>
            <a:r>
              <a:rPr lang="en-US" sz="2400" spc="-10" dirty="0" err="1">
                <a:solidFill>
                  <a:prstClr val="black"/>
                </a:solidFill>
                <a:latin typeface="Times New Roman"/>
                <a:cs typeface="Times New Roman"/>
              </a:rPr>
              <a:t>h</a:t>
            </a:r>
            <a:r>
              <a:rPr lang="en-US" sz="2400" dirty="0" err="1">
                <a:solidFill>
                  <a:prstClr val="black"/>
                </a:solidFill>
                <a:latin typeface="Times New Roman"/>
                <a:cs typeface="Times New Roman"/>
              </a:rPr>
              <a:t>er</a:t>
            </a:r>
            <a:r>
              <a:rPr lang="en-US" sz="2400" spc="-10" dirty="0" err="1">
                <a:solidFill>
                  <a:prstClr val="black"/>
                </a:solidFill>
                <a:latin typeface="Times New Roman"/>
                <a:cs typeface="Times New Roman"/>
              </a:rPr>
              <a:t>i</a:t>
            </a:r>
            <a:r>
              <a:rPr lang="en-US" sz="2400" dirty="0" err="1">
                <a:solidFill>
                  <a:prstClr val="black"/>
                </a:solidFill>
                <a:latin typeface="Times New Roman"/>
                <a:cs typeface="Times New Roman"/>
              </a:rPr>
              <a:t>c</a:t>
            </a:r>
            <a:r>
              <a:rPr lang="en-US" sz="2400" spc="-40" dirty="0">
                <a:solidFill>
                  <a:prstClr val="black"/>
                </a:solidFill>
                <a:latin typeface="Times New Roman"/>
                <a:cs typeface="Times New Roman"/>
              </a:rPr>
              <a:t> </a:t>
            </a:r>
            <a:r>
              <a:rPr lang="en-US" sz="2400" dirty="0">
                <a:solidFill>
                  <a:prstClr val="black"/>
                </a:solidFill>
                <a:latin typeface="Times New Roman"/>
                <a:cs typeface="Times New Roman"/>
              </a:rPr>
              <a:t>Storm</a:t>
            </a:r>
            <a:r>
              <a:rPr lang="en-US" sz="2400" spc="-25" dirty="0">
                <a:solidFill>
                  <a:prstClr val="black"/>
                </a:solidFill>
                <a:latin typeface="Times New Roman"/>
                <a:cs typeface="Times New Roman"/>
              </a:rPr>
              <a:t> </a:t>
            </a:r>
            <a:r>
              <a:rPr lang="en-US" sz="2400" dirty="0">
                <a:solidFill>
                  <a:prstClr val="black"/>
                </a:solidFill>
                <a:latin typeface="Times New Roman"/>
                <a:cs typeface="Times New Roman"/>
              </a:rPr>
              <a:t>be</a:t>
            </a:r>
            <a:r>
              <a:rPr lang="en-US" sz="2400" spc="5" dirty="0">
                <a:solidFill>
                  <a:prstClr val="black"/>
                </a:solidFill>
                <a:latin typeface="Times New Roman"/>
                <a:cs typeface="Times New Roman"/>
              </a:rPr>
              <a:t>g</a:t>
            </a:r>
            <a:r>
              <a:rPr lang="en-US" sz="2400" dirty="0">
                <a:solidFill>
                  <a:prstClr val="black"/>
                </a:solidFill>
                <a:latin typeface="Times New Roman"/>
                <a:cs typeface="Times New Roman"/>
              </a:rPr>
              <a:t>an</a:t>
            </a:r>
            <a:r>
              <a:rPr lang="en-US" sz="2400" spc="-20" dirty="0">
                <a:solidFill>
                  <a:prstClr val="black"/>
                </a:solidFill>
                <a:latin typeface="Times New Roman"/>
                <a:cs typeface="Times New Roman"/>
              </a:rPr>
              <a:t> </a:t>
            </a:r>
            <a:r>
              <a:rPr lang="en-US" sz="2400" dirty="0">
                <a:solidFill>
                  <a:prstClr val="black"/>
                </a:solidFill>
                <a:latin typeface="Times New Roman"/>
                <a:cs typeface="Times New Roman"/>
              </a:rPr>
              <a:t>on</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2/27</a:t>
            </a:r>
            <a:r>
              <a:rPr lang="en-US" sz="2400" spc="-10" dirty="0">
                <a:solidFill>
                  <a:prstClr val="black"/>
                </a:solidFill>
                <a:latin typeface="Times New Roman"/>
                <a:cs typeface="Times New Roman"/>
              </a:rPr>
              <a:t>/</a:t>
            </a:r>
            <a:r>
              <a:rPr lang="en-US" sz="2400" dirty="0">
                <a:solidFill>
                  <a:prstClr val="black"/>
                </a:solidFill>
                <a:latin typeface="Times New Roman"/>
                <a:cs typeface="Times New Roman"/>
              </a:rPr>
              <a:t>1</a:t>
            </a:r>
            <a:r>
              <a:rPr lang="en-US" sz="2400" spc="-10" dirty="0">
                <a:solidFill>
                  <a:prstClr val="black"/>
                </a:solidFill>
                <a:latin typeface="Times New Roman"/>
                <a:cs typeface="Times New Roman"/>
              </a:rPr>
              <a:t>4</a:t>
            </a:r>
            <a:r>
              <a:rPr lang="en-US" sz="2400" dirty="0">
                <a:solidFill>
                  <a:prstClr val="black"/>
                </a:solidFill>
                <a:latin typeface="Times New Roman"/>
                <a:cs typeface="Times New Roman"/>
              </a:rPr>
              <a:t>. </a:t>
            </a:r>
            <a:r>
              <a:rPr lang="en-US" sz="2400" spc="-25" dirty="0">
                <a:solidFill>
                  <a:prstClr val="black"/>
                </a:solidFill>
                <a:latin typeface="Times New Roman"/>
                <a:cs typeface="Times New Roman"/>
              </a:rPr>
              <a:t> </a:t>
            </a:r>
            <a:r>
              <a:rPr lang="en-US" sz="2400" spc="-10" dirty="0">
                <a:solidFill>
                  <a:prstClr val="black"/>
                </a:solidFill>
                <a:latin typeface="Times New Roman"/>
                <a:cs typeface="Times New Roman"/>
              </a:rPr>
              <a:t>T</a:t>
            </a:r>
            <a:r>
              <a:rPr lang="en-US" sz="2400" dirty="0">
                <a:solidFill>
                  <a:prstClr val="black"/>
                </a:solidFill>
                <a:latin typeface="Times New Roman"/>
                <a:cs typeface="Times New Roman"/>
              </a:rPr>
              <a:t>he</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Satelli</a:t>
            </a:r>
            <a:r>
              <a:rPr lang="en-US" sz="2400" spc="-10" dirty="0">
                <a:solidFill>
                  <a:prstClr val="black"/>
                </a:solidFill>
                <a:latin typeface="Times New Roman"/>
                <a:cs typeface="Times New Roman"/>
              </a:rPr>
              <a:t>t</a:t>
            </a:r>
            <a:r>
              <a:rPr lang="en-US" sz="2400" dirty="0">
                <a:solidFill>
                  <a:prstClr val="black"/>
                </a:solidFill>
                <a:latin typeface="Times New Roman"/>
                <a:cs typeface="Times New Roman"/>
              </a:rPr>
              <a:t>e</a:t>
            </a:r>
            <a:r>
              <a:rPr lang="en-US" sz="2400" spc="-40" dirty="0">
                <a:solidFill>
                  <a:prstClr val="black"/>
                </a:solidFill>
                <a:latin typeface="Times New Roman"/>
                <a:cs typeface="Times New Roman"/>
              </a:rPr>
              <a:t> </a:t>
            </a:r>
            <a:r>
              <a:rPr lang="en-US" sz="2400" spc="-10" dirty="0">
                <a:solidFill>
                  <a:prstClr val="black"/>
                </a:solidFill>
                <a:latin typeface="Times New Roman"/>
                <a:cs typeface="Times New Roman"/>
              </a:rPr>
              <a:t>O</a:t>
            </a:r>
            <a:r>
              <a:rPr lang="en-US" sz="2400" dirty="0">
                <a:solidFill>
                  <a:prstClr val="black"/>
                </a:solidFill>
                <a:latin typeface="Times New Roman"/>
                <a:cs typeface="Times New Roman"/>
              </a:rPr>
              <a:t>pera</a:t>
            </a:r>
            <a:r>
              <a:rPr lang="en-US" sz="2400" spc="5" dirty="0">
                <a:solidFill>
                  <a:prstClr val="black"/>
                </a:solidFill>
                <a:latin typeface="Times New Roman"/>
                <a:cs typeface="Times New Roman"/>
              </a:rPr>
              <a:t>t</a:t>
            </a:r>
            <a:r>
              <a:rPr lang="en-US" sz="2400" dirty="0">
                <a:solidFill>
                  <a:prstClr val="black"/>
                </a:solidFill>
                <a:latin typeface="Times New Roman"/>
                <a:cs typeface="Times New Roman"/>
              </a:rPr>
              <a:t>ions</a:t>
            </a:r>
            <a:r>
              <a:rPr lang="en-US" sz="2400" spc="-35" dirty="0">
                <a:solidFill>
                  <a:prstClr val="black"/>
                </a:solidFill>
                <a:latin typeface="Times New Roman"/>
                <a:cs typeface="Times New Roman"/>
              </a:rPr>
              <a:t> </a:t>
            </a:r>
            <a:r>
              <a:rPr lang="en-US" sz="2400" dirty="0">
                <a:solidFill>
                  <a:prstClr val="black"/>
                </a:solidFill>
                <a:latin typeface="Times New Roman"/>
                <a:cs typeface="Times New Roman"/>
              </a:rPr>
              <a:t>Spec</a:t>
            </a:r>
            <a:r>
              <a:rPr lang="en-US" sz="2400" spc="5" dirty="0">
                <a:solidFill>
                  <a:prstClr val="black"/>
                </a:solidFill>
                <a:latin typeface="Times New Roman"/>
                <a:cs typeface="Times New Roman"/>
              </a:rPr>
              <a:t>i</a:t>
            </a:r>
            <a:r>
              <a:rPr lang="en-US" sz="2400" dirty="0">
                <a:solidFill>
                  <a:prstClr val="black"/>
                </a:solidFill>
                <a:latin typeface="Times New Roman"/>
                <a:cs typeface="Times New Roman"/>
              </a:rPr>
              <a:t>alis</a:t>
            </a:r>
            <a:r>
              <a:rPr lang="en-US" sz="2400" spc="-10" dirty="0">
                <a:solidFill>
                  <a:prstClr val="black"/>
                </a:solidFill>
                <a:latin typeface="Times New Roman"/>
                <a:cs typeface="Times New Roman"/>
              </a:rPr>
              <a:t>t</a:t>
            </a:r>
            <a:r>
              <a:rPr lang="en-US" sz="2400" dirty="0">
                <a:solidFill>
                  <a:prstClr val="black"/>
                </a:solidFill>
                <a:latin typeface="Times New Roman"/>
                <a:cs typeface="Times New Roman"/>
              </a:rPr>
              <a:t>s</a:t>
            </a:r>
            <a:r>
              <a:rPr lang="en-US" sz="2400" spc="-10" dirty="0">
                <a:solidFill>
                  <a:prstClr val="black"/>
                </a:solidFill>
                <a:latin typeface="Times New Roman"/>
                <a:cs typeface="Times New Roman"/>
              </a:rPr>
              <a:t> w</a:t>
            </a:r>
            <a:r>
              <a:rPr lang="en-US" sz="2400" dirty="0">
                <a:solidFill>
                  <a:prstClr val="black"/>
                </a:solidFill>
                <a:latin typeface="Times New Roman"/>
                <a:cs typeface="Times New Roman"/>
              </a:rPr>
              <a:t>ere aler</a:t>
            </a:r>
            <a:r>
              <a:rPr lang="en-US" sz="2400" spc="5" dirty="0">
                <a:solidFill>
                  <a:prstClr val="black"/>
                </a:solidFill>
                <a:latin typeface="Times New Roman"/>
                <a:cs typeface="Times New Roman"/>
              </a:rPr>
              <a:t>t</a:t>
            </a:r>
            <a:r>
              <a:rPr lang="en-US" sz="2400" dirty="0">
                <a:solidFill>
                  <a:prstClr val="black"/>
                </a:solidFill>
                <a:latin typeface="Times New Roman"/>
                <a:cs typeface="Times New Roman"/>
              </a:rPr>
              <a:t>ed</a:t>
            </a:r>
            <a:r>
              <a:rPr lang="en-US" sz="2400" spc="-20" dirty="0">
                <a:solidFill>
                  <a:prstClr val="black"/>
                </a:solidFill>
                <a:latin typeface="Times New Roman"/>
                <a:cs typeface="Times New Roman"/>
              </a:rPr>
              <a:t> </a:t>
            </a:r>
            <a:r>
              <a:rPr lang="en-US" sz="2400" dirty="0">
                <a:solidFill>
                  <a:prstClr val="black"/>
                </a:solidFill>
                <a:latin typeface="Times New Roman"/>
                <a:cs typeface="Times New Roman"/>
              </a:rPr>
              <a:t>at</a:t>
            </a:r>
            <a:r>
              <a:rPr lang="en-US" sz="2400" spc="5" dirty="0">
                <a:solidFill>
                  <a:prstClr val="black"/>
                </a:solidFill>
                <a:latin typeface="Times New Roman"/>
                <a:cs typeface="Times New Roman"/>
              </a:rPr>
              <a:t> </a:t>
            </a:r>
            <a:r>
              <a:rPr lang="en-US" sz="2400" dirty="0">
                <a:solidFill>
                  <a:prstClr val="black"/>
                </a:solidFill>
                <a:latin typeface="Times New Roman"/>
                <a:cs typeface="Times New Roman"/>
              </a:rPr>
              <a:t>t</a:t>
            </a:r>
            <a:r>
              <a:rPr lang="en-US" sz="2400" spc="5" dirty="0">
                <a:solidFill>
                  <a:prstClr val="black"/>
                </a:solidFill>
                <a:latin typeface="Times New Roman"/>
                <a:cs typeface="Times New Roman"/>
              </a:rPr>
              <a:t>h</a:t>
            </a:r>
            <a:r>
              <a:rPr lang="en-US" sz="2400" dirty="0">
                <a:solidFill>
                  <a:prstClr val="black"/>
                </a:solidFill>
                <a:latin typeface="Times New Roman"/>
                <a:cs typeface="Times New Roman"/>
              </a:rPr>
              <a:t>e</a:t>
            </a:r>
            <a:r>
              <a:rPr lang="en-US" sz="2400" spc="-40" dirty="0">
                <a:solidFill>
                  <a:prstClr val="black"/>
                </a:solidFill>
                <a:latin typeface="Times New Roman"/>
                <a:cs typeface="Times New Roman"/>
              </a:rPr>
              <a:t> </a:t>
            </a:r>
            <a:r>
              <a:rPr lang="en-US" sz="2400" spc="-175" dirty="0">
                <a:solidFill>
                  <a:prstClr val="black"/>
                </a:solidFill>
                <a:latin typeface="Times New Roman"/>
                <a:cs typeface="Times New Roman"/>
              </a:rPr>
              <a:t>W</a:t>
            </a:r>
            <a:r>
              <a:rPr lang="en-US" sz="2400" spc="-10" dirty="0">
                <a:solidFill>
                  <a:prstClr val="black"/>
                </a:solidFill>
                <a:latin typeface="Times New Roman"/>
                <a:cs typeface="Times New Roman"/>
              </a:rPr>
              <a:t>AA</a:t>
            </a:r>
            <a:r>
              <a:rPr lang="en-US" sz="2400" dirty="0">
                <a:solidFill>
                  <a:prstClr val="black"/>
                </a:solidFill>
                <a:latin typeface="Times New Roman"/>
                <a:cs typeface="Times New Roman"/>
              </a:rPr>
              <a:t>S</a:t>
            </a:r>
            <a:r>
              <a:rPr lang="en-US" sz="2400" spc="20" dirty="0">
                <a:solidFill>
                  <a:prstClr val="black"/>
                </a:solidFill>
                <a:latin typeface="Times New Roman"/>
                <a:cs typeface="Times New Roman"/>
              </a:rPr>
              <a:t> </a:t>
            </a:r>
            <a:r>
              <a:rPr lang="en-US" sz="2400" spc="-10" dirty="0">
                <a:solidFill>
                  <a:prstClr val="black"/>
                </a:solidFill>
                <a:latin typeface="Times New Roman"/>
                <a:cs typeface="Times New Roman"/>
              </a:rPr>
              <a:t>O</a:t>
            </a:r>
            <a:r>
              <a:rPr lang="en-US" sz="2400" dirty="0">
                <a:solidFill>
                  <a:prstClr val="black"/>
                </a:solidFill>
                <a:latin typeface="Times New Roman"/>
                <a:cs typeface="Times New Roman"/>
              </a:rPr>
              <a:t>&amp;M by</a:t>
            </a:r>
            <a:r>
              <a:rPr lang="en-US" sz="2400" spc="-10" dirty="0">
                <a:solidFill>
                  <a:prstClr val="black"/>
                </a:solidFill>
                <a:latin typeface="Times New Roman"/>
                <a:cs typeface="Times New Roman"/>
              </a:rPr>
              <a:t> </a:t>
            </a:r>
            <a:r>
              <a:rPr lang="en-US" sz="2400" dirty="0">
                <a:solidFill>
                  <a:prstClr val="black"/>
                </a:solidFill>
                <a:latin typeface="Times New Roman"/>
                <a:cs typeface="Times New Roman"/>
              </a:rPr>
              <a:t>a Signi</a:t>
            </a:r>
            <a:r>
              <a:rPr lang="en-US" sz="2400" spc="-15" dirty="0">
                <a:solidFill>
                  <a:prstClr val="black"/>
                </a:solidFill>
                <a:latin typeface="Times New Roman"/>
                <a:cs typeface="Times New Roman"/>
              </a:rPr>
              <a:t>f</a:t>
            </a:r>
            <a:r>
              <a:rPr lang="en-US" sz="2400" dirty="0">
                <a:solidFill>
                  <a:prstClr val="black"/>
                </a:solidFill>
                <a:latin typeface="Times New Roman"/>
                <a:cs typeface="Times New Roman"/>
              </a:rPr>
              <a:t>ica</a:t>
            </a:r>
            <a:r>
              <a:rPr lang="en-US" sz="2400" spc="-5" dirty="0">
                <a:solidFill>
                  <a:prstClr val="black"/>
                </a:solidFill>
                <a:latin typeface="Times New Roman"/>
                <a:cs typeface="Times New Roman"/>
              </a:rPr>
              <a:t>n</a:t>
            </a:r>
            <a:r>
              <a:rPr lang="en-US" sz="2400" dirty="0">
                <a:solidFill>
                  <a:prstClr val="black"/>
                </a:solidFill>
                <a:latin typeface="Times New Roman"/>
                <a:cs typeface="Times New Roman"/>
              </a:rPr>
              <a:t>t</a:t>
            </a:r>
            <a:r>
              <a:rPr lang="en-US" sz="2400" spc="-5" dirty="0">
                <a:solidFill>
                  <a:prstClr val="black"/>
                </a:solidFill>
                <a:latin typeface="Times New Roman"/>
                <a:cs typeface="Times New Roman"/>
              </a:rPr>
              <a:t> </a:t>
            </a:r>
            <a:r>
              <a:rPr lang="en-US" sz="2400" spc="-10" dirty="0">
                <a:solidFill>
                  <a:prstClr val="black"/>
                </a:solidFill>
                <a:latin typeface="Times New Roman"/>
                <a:cs typeface="Times New Roman"/>
              </a:rPr>
              <a:t>E</a:t>
            </a:r>
            <a:r>
              <a:rPr lang="en-US" sz="2400" dirty="0">
                <a:solidFill>
                  <a:prstClr val="black"/>
                </a:solidFill>
                <a:latin typeface="Times New Roman"/>
                <a:cs typeface="Times New Roman"/>
              </a:rPr>
              <a:t>ve</a:t>
            </a:r>
            <a:r>
              <a:rPr lang="en-US" sz="2400" spc="-10" dirty="0">
                <a:solidFill>
                  <a:prstClr val="black"/>
                </a:solidFill>
                <a:latin typeface="Times New Roman"/>
                <a:cs typeface="Times New Roman"/>
              </a:rPr>
              <a:t>n</a:t>
            </a:r>
            <a:r>
              <a:rPr lang="en-US" sz="2400" dirty="0">
                <a:solidFill>
                  <a:prstClr val="black"/>
                </a:solidFill>
                <a:latin typeface="Times New Roman"/>
                <a:cs typeface="Times New Roman"/>
              </a:rPr>
              <a:t>t</a:t>
            </a:r>
            <a:r>
              <a:rPr lang="en-US" sz="2400" spc="-5" dirty="0">
                <a:solidFill>
                  <a:prstClr val="black"/>
                </a:solidFill>
                <a:latin typeface="Times New Roman"/>
                <a:cs typeface="Times New Roman"/>
              </a:rPr>
              <a:t> </a:t>
            </a:r>
            <a:r>
              <a:rPr lang="en-US" sz="2400" dirty="0">
                <a:solidFill>
                  <a:prstClr val="black"/>
                </a:solidFill>
                <a:latin typeface="Times New Roman"/>
                <a:cs typeface="Times New Roman"/>
              </a:rPr>
              <a:t>757</a:t>
            </a:r>
            <a:r>
              <a:rPr lang="en-US" sz="2400" spc="-30" dirty="0">
                <a:solidFill>
                  <a:prstClr val="black"/>
                </a:solidFill>
                <a:latin typeface="Times New Roman"/>
                <a:cs typeface="Times New Roman"/>
              </a:rPr>
              <a:t> </a:t>
            </a:r>
            <a:r>
              <a:rPr lang="en-US" sz="2400" dirty="0">
                <a:solidFill>
                  <a:prstClr val="black"/>
                </a:solidFill>
                <a:latin typeface="Times New Roman"/>
                <a:cs typeface="Times New Roman"/>
              </a:rPr>
              <a:t>at</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2120</a:t>
            </a:r>
            <a:r>
              <a:rPr lang="en-US" sz="2400" spc="-25" dirty="0">
                <a:solidFill>
                  <a:prstClr val="black"/>
                </a:solidFill>
                <a:latin typeface="Times New Roman"/>
                <a:cs typeface="Times New Roman"/>
              </a:rPr>
              <a:t> </a:t>
            </a:r>
            <a:r>
              <a:rPr lang="en-US" sz="2400" spc="-10" dirty="0">
                <a:solidFill>
                  <a:prstClr val="black"/>
                </a:solidFill>
                <a:latin typeface="Times New Roman"/>
                <a:cs typeface="Times New Roman"/>
              </a:rPr>
              <a:t>Z</a:t>
            </a:r>
            <a:r>
              <a:rPr lang="en-US" sz="2400" dirty="0">
                <a:solidFill>
                  <a:prstClr val="black"/>
                </a:solidFill>
                <a:latin typeface="Times New Roman"/>
                <a:cs typeface="Times New Roman"/>
              </a:rPr>
              <a:t>ulu. </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So</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fa</a:t>
            </a:r>
            <a:r>
              <a:rPr lang="en-US" sz="2400" spc="-60" dirty="0">
                <a:solidFill>
                  <a:prstClr val="black"/>
                </a:solidFill>
                <a:latin typeface="Times New Roman"/>
                <a:cs typeface="Times New Roman"/>
              </a:rPr>
              <a:t>r</a:t>
            </a:r>
            <a:r>
              <a:rPr lang="en-US" sz="2400" dirty="0">
                <a:solidFill>
                  <a:prstClr val="black"/>
                </a:solidFill>
                <a:latin typeface="Times New Roman"/>
                <a:cs typeface="Times New Roman"/>
              </a:rPr>
              <a:t>,</a:t>
            </a:r>
            <a:r>
              <a:rPr lang="en-US" sz="2400" spc="-5" dirty="0">
                <a:solidFill>
                  <a:prstClr val="black"/>
                </a:solidFill>
                <a:latin typeface="Times New Roman"/>
                <a:cs typeface="Times New Roman"/>
              </a:rPr>
              <a:t> </a:t>
            </a:r>
            <a:r>
              <a:rPr lang="en-US" sz="2400" spc="-10" dirty="0">
                <a:solidFill>
                  <a:prstClr val="black"/>
                </a:solidFill>
                <a:latin typeface="Times New Roman"/>
                <a:cs typeface="Times New Roman"/>
              </a:rPr>
              <a:t>L</a:t>
            </a:r>
            <a:r>
              <a:rPr lang="en-US" sz="2400" dirty="0">
                <a:solidFill>
                  <a:prstClr val="black"/>
                </a:solidFill>
                <a:latin typeface="Times New Roman"/>
                <a:cs typeface="Times New Roman"/>
              </a:rPr>
              <a:t>PV</a:t>
            </a:r>
            <a:r>
              <a:rPr lang="en-US" sz="2400" spc="-30" dirty="0">
                <a:solidFill>
                  <a:prstClr val="black"/>
                </a:solidFill>
                <a:latin typeface="Times New Roman"/>
                <a:cs typeface="Times New Roman"/>
              </a:rPr>
              <a:t> </a:t>
            </a:r>
            <a:r>
              <a:rPr lang="en-US" sz="2400" dirty="0">
                <a:solidFill>
                  <a:prstClr val="black"/>
                </a:solidFill>
                <a:latin typeface="Times New Roman"/>
                <a:cs typeface="Times New Roman"/>
              </a:rPr>
              <a:t>and</a:t>
            </a:r>
            <a:r>
              <a:rPr lang="en-US" sz="2400" spc="-10" dirty="0">
                <a:solidFill>
                  <a:prstClr val="black"/>
                </a:solidFill>
                <a:latin typeface="Times New Roman"/>
                <a:cs typeface="Times New Roman"/>
              </a:rPr>
              <a:t> L</a:t>
            </a:r>
            <a:r>
              <a:rPr lang="en-US" sz="2400" dirty="0">
                <a:solidFill>
                  <a:prstClr val="black"/>
                </a:solidFill>
                <a:latin typeface="Times New Roman"/>
                <a:cs typeface="Times New Roman"/>
              </a:rPr>
              <a:t>P</a:t>
            </a:r>
            <a:r>
              <a:rPr lang="en-US" sz="2400" spc="-10" dirty="0">
                <a:solidFill>
                  <a:prstClr val="black"/>
                </a:solidFill>
                <a:latin typeface="Times New Roman"/>
                <a:cs typeface="Times New Roman"/>
              </a:rPr>
              <a:t>V</a:t>
            </a:r>
            <a:r>
              <a:rPr lang="en-US" sz="2400" dirty="0">
                <a:solidFill>
                  <a:prstClr val="black"/>
                </a:solidFill>
                <a:latin typeface="Times New Roman"/>
                <a:cs typeface="Times New Roman"/>
              </a:rPr>
              <a:t>200</a:t>
            </a:r>
            <a:r>
              <a:rPr lang="en-US" sz="2400" spc="-25" dirty="0">
                <a:solidFill>
                  <a:prstClr val="black"/>
                </a:solidFill>
                <a:latin typeface="Times New Roman"/>
                <a:cs typeface="Times New Roman"/>
              </a:rPr>
              <a:t> </a:t>
            </a:r>
            <a:r>
              <a:rPr lang="en-US" sz="2400" dirty="0">
                <a:solidFill>
                  <a:prstClr val="black"/>
                </a:solidFill>
                <a:latin typeface="Times New Roman"/>
                <a:cs typeface="Times New Roman"/>
              </a:rPr>
              <a:t>ser</a:t>
            </a:r>
            <a:r>
              <a:rPr lang="en-US" sz="2400" spc="5" dirty="0">
                <a:solidFill>
                  <a:prstClr val="black"/>
                </a:solidFill>
                <a:latin typeface="Times New Roman"/>
                <a:cs typeface="Times New Roman"/>
              </a:rPr>
              <a:t>v</a:t>
            </a:r>
            <a:r>
              <a:rPr lang="en-US" sz="2400" dirty="0">
                <a:solidFill>
                  <a:prstClr val="black"/>
                </a:solidFill>
                <a:latin typeface="Times New Roman"/>
                <a:cs typeface="Times New Roman"/>
              </a:rPr>
              <a:t>ice</a:t>
            </a:r>
            <a:r>
              <a:rPr lang="en-US" sz="2400" spc="-25" dirty="0">
                <a:solidFill>
                  <a:prstClr val="black"/>
                </a:solidFill>
                <a:latin typeface="Times New Roman"/>
                <a:cs typeface="Times New Roman"/>
              </a:rPr>
              <a:t> </a:t>
            </a:r>
            <a:r>
              <a:rPr lang="en-US" sz="2400" dirty="0">
                <a:solidFill>
                  <a:prstClr val="black"/>
                </a:solidFill>
                <a:latin typeface="Times New Roman"/>
                <a:cs typeface="Times New Roman"/>
              </a:rPr>
              <a:t>has</a:t>
            </a:r>
            <a:r>
              <a:rPr lang="en-US" sz="2400" spc="5" dirty="0">
                <a:solidFill>
                  <a:prstClr val="black"/>
                </a:solidFill>
                <a:latin typeface="Times New Roman"/>
                <a:cs typeface="Times New Roman"/>
              </a:rPr>
              <a:t> </a:t>
            </a:r>
            <a:r>
              <a:rPr lang="en-US" sz="2400" dirty="0">
                <a:solidFill>
                  <a:prstClr val="black"/>
                </a:solidFill>
                <a:latin typeface="Times New Roman"/>
                <a:cs typeface="Times New Roman"/>
              </a:rPr>
              <a:t>n</a:t>
            </a:r>
            <a:r>
              <a:rPr lang="en-US" sz="2400" spc="5" dirty="0">
                <a:solidFill>
                  <a:prstClr val="black"/>
                </a:solidFill>
                <a:latin typeface="Times New Roman"/>
                <a:cs typeface="Times New Roman"/>
              </a:rPr>
              <a:t>o</a:t>
            </a:r>
            <a:r>
              <a:rPr lang="en-US" sz="2400" dirty="0">
                <a:solidFill>
                  <a:prstClr val="black"/>
                </a:solidFill>
                <a:latin typeface="Times New Roman"/>
                <a:cs typeface="Times New Roman"/>
              </a:rPr>
              <a:t>t</a:t>
            </a:r>
            <a:r>
              <a:rPr lang="en-US" sz="2400" spc="-25" dirty="0">
                <a:solidFill>
                  <a:prstClr val="black"/>
                </a:solidFill>
                <a:latin typeface="Times New Roman"/>
                <a:cs typeface="Times New Roman"/>
              </a:rPr>
              <a:t> </a:t>
            </a:r>
            <a:r>
              <a:rPr lang="en-US" sz="2400" dirty="0">
                <a:solidFill>
                  <a:prstClr val="black"/>
                </a:solidFill>
                <a:latin typeface="Times New Roman"/>
                <a:cs typeface="Times New Roman"/>
              </a:rPr>
              <a:t>been</a:t>
            </a:r>
            <a:r>
              <a:rPr lang="en-US" sz="2400" spc="-10" dirty="0">
                <a:solidFill>
                  <a:prstClr val="black"/>
                </a:solidFill>
                <a:latin typeface="Times New Roman"/>
                <a:cs typeface="Times New Roman"/>
              </a:rPr>
              <a:t> </a:t>
            </a:r>
            <a:r>
              <a:rPr lang="en-US" sz="2400" dirty="0">
                <a:solidFill>
                  <a:prstClr val="black"/>
                </a:solidFill>
                <a:latin typeface="Times New Roman"/>
                <a:cs typeface="Times New Roman"/>
              </a:rPr>
              <a:t>a</a:t>
            </a:r>
            <a:r>
              <a:rPr lang="en-US" sz="2400" spc="5" dirty="0">
                <a:solidFill>
                  <a:prstClr val="black"/>
                </a:solidFill>
                <a:latin typeface="Times New Roman"/>
                <a:cs typeface="Times New Roman"/>
              </a:rPr>
              <a:t>v</a:t>
            </a:r>
            <a:r>
              <a:rPr lang="en-US" sz="2400" dirty="0">
                <a:solidFill>
                  <a:prstClr val="black"/>
                </a:solidFill>
                <a:latin typeface="Times New Roman"/>
                <a:cs typeface="Times New Roman"/>
              </a:rPr>
              <a:t>aila</a:t>
            </a:r>
            <a:r>
              <a:rPr lang="en-US" sz="2400" spc="5" dirty="0">
                <a:solidFill>
                  <a:prstClr val="black"/>
                </a:solidFill>
                <a:latin typeface="Times New Roman"/>
                <a:cs typeface="Times New Roman"/>
              </a:rPr>
              <a:t>b</a:t>
            </a:r>
            <a:r>
              <a:rPr lang="en-US" sz="2400" dirty="0">
                <a:solidFill>
                  <a:prstClr val="black"/>
                </a:solidFill>
                <a:latin typeface="Times New Roman"/>
                <a:cs typeface="Times New Roman"/>
              </a:rPr>
              <a:t>le</a:t>
            </a:r>
            <a:r>
              <a:rPr lang="en-US" sz="2400" spc="-40" dirty="0">
                <a:solidFill>
                  <a:prstClr val="black"/>
                </a:solidFill>
                <a:latin typeface="Times New Roman"/>
                <a:cs typeface="Times New Roman"/>
              </a:rPr>
              <a:t> </a:t>
            </a:r>
            <a:r>
              <a:rPr lang="en-US" sz="2400" dirty="0">
                <a:solidFill>
                  <a:prstClr val="black"/>
                </a:solidFill>
                <a:latin typeface="Times New Roman"/>
                <a:cs typeface="Times New Roman"/>
              </a:rPr>
              <a:t>in</a:t>
            </a:r>
            <a:r>
              <a:rPr lang="en-US" sz="2400" spc="-15" dirty="0">
                <a:solidFill>
                  <a:prstClr val="black"/>
                </a:solidFill>
                <a:latin typeface="Times New Roman"/>
                <a:cs typeface="Times New Roman"/>
              </a:rPr>
              <a:t> </a:t>
            </a:r>
            <a:r>
              <a:rPr lang="en-US" sz="2400" spc="-10" dirty="0">
                <a:solidFill>
                  <a:prstClr val="black"/>
                </a:solidFill>
                <a:latin typeface="Times New Roman"/>
                <a:cs typeface="Times New Roman"/>
              </a:rPr>
              <a:t>E</a:t>
            </a:r>
            <a:r>
              <a:rPr lang="en-US" sz="2400" dirty="0">
                <a:solidFill>
                  <a:prstClr val="black"/>
                </a:solidFill>
                <a:latin typeface="Times New Roman"/>
                <a:cs typeface="Times New Roman"/>
              </a:rPr>
              <a:t>a</a:t>
            </a:r>
            <a:r>
              <a:rPr lang="en-US" sz="2400" spc="5" dirty="0">
                <a:solidFill>
                  <a:prstClr val="black"/>
                </a:solidFill>
                <a:latin typeface="Times New Roman"/>
                <a:cs typeface="Times New Roman"/>
              </a:rPr>
              <a:t>s</a:t>
            </a:r>
            <a:r>
              <a:rPr lang="en-US" sz="2400" dirty="0">
                <a:solidFill>
                  <a:prstClr val="black"/>
                </a:solidFill>
                <a:latin typeface="Times New Roman"/>
                <a:cs typeface="Times New Roman"/>
              </a:rPr>
              <a:t>tern</a:t>
            </a:r>
            <a:r>
              <a:rPr lang="en-US" sz="2400" spc="-105" dirty="0">
                <a:solidFill>
                  <a:prstClr val="black"/>
                </a:solidFill>
                <a:latin typeface="Times New Roman"/>
                <a:cs typeface="Times New Roman"/>
              </a:rPr>
              <a:t> </a:t>
            </a:r>
            <a:r>
              <a:rPr lang="en-US" sz="2400" spc="-10" dirty="0">
                <a:solidFill>
                  <a:prstClr val="black"/>
                </a:solidFill>
                <a:latin typeface="Times New Roman"/>
                <a:cs typeface="Times New Roman"/>
              </a:rPr>
              <a:t>A</a:t>
            </a:r>
            <a:r>
              <a:rPr lang="en-US" sz="2400" dirty="0">
                <a:solidFill>
                  <a:prstClr val="black"/>
                </a:solidFill>
                <a:latin typeface="Times New Roman"/>
                <a:cs typeface="Times New Roman"/>
              </a:rPr>
              <a:t>la</a:t>
            </a:r>
            <a:r>
              <a:rPr lang="en-US" sz="2400" spc="5" dirty="0">
                <a:solidFill>
                  <a:prstClr val="black"/>
                </a:solidFill>
                <a:latin typeface="Times New Roman"/>
                <a:cs typeface="Times New Roman"/>
              </a:rPr>
              <a:t>s</a:t>
            </a:r>
            <a:r>
              <a:rPr lang="en-US" sz="2400" dirty="0">
                <a:solidFill>
                  <a:prstClr val="black"/>
                </a:solidFill>
                <a:latin typeface="Times New Roman"/>
                <a:cs typeface="Times New Roman"/>
              </a:rPr>
              <a:t>ka and </a:t>
            </a:r>
            <a:r>
              <a:rPr lang="en-US" sz="2400" spc="-10" dirty="0">
                <a:solidFill>
                  <a:prstClr val="black"/>
                </a:solidFill>
                <a:latin typeface="Times New Roman"/>
                <a:cs typeface="Times New Roman"/>
              </a:rPr>
              <a:t>N</a:t>
            </a:r>
            <a:r>
              <a:rPr lang="en-US" sz="2400" dirty="0">
                <a:solidFill>
                  <a:prstClr val="black"/>
                </a:solidFill>
                <a:latin typeface="Times New Roman"/>
                <a:cs typeface="Times New Roman"/>
              </a:rPr>
              <a:t>orthea</a:t>
            </a:r>
            <a:r>
              <a:rPr lang="en-US" sz="2400" spc="5" dirty="0">
                <a:solidFill>
                  <a:prstClr val="black"/>
                </a:solidFill>
                <a:latin typeface="Times New Roman"/>
                <a:cs typeface="Times New Roman"/>
              </a:rPr>
              <a:t>s</a:t>
            </a:r>
            <a:r>
              <a:rPr lang="en-US" sz="2400" dirty="0">
                <a:solidFill>
                  <a:prstClr val="black"/>
                </a:solidFill>
                <a:latin typeface="Times New Roman"/>
                <a:cs typeface="Times New Roman"/>
              </a:rPr>
              <a:t>tern</a:t>
            </a:r>
            <a:r>
              <a:rPr lang="en-US" sz="2400" spc="-45" dirty="0">
                <a:solidFill>
                  <a:prstClr val="black"/>
                </a:solidFill>
                <a:latin typeface="Times New Roman"/>
                <a:cs typeface="Times New Roman"/>
              </a:rPr>
              <a:t> </a:t>
            </a:r>
            <a:r>
              <a:rPr lang="en-US" sz="2400" dirty="0">
                <a:solidFill>
                  <a:prstClr val="black"/>
                </a:solidFill>
                <a:latin typeface="Times New Roman"/>
                <a:cs typeface="Times New Roman"/>
              </a:rPr>
              <a:t>C</a:t>
            </a:r>
            <a:r>
              <a:rPr lang="en-US" sz="2400" spc="-10" dirty="0">
                <a:solidFill>
                  <a:prstClr val="black"/>
                </a:solidFill>
                <a:latin typeface="Times New Roman"/>
                <a:cs typeface="Times New Roman"/>
              </a:rPr>
              <a:t>ONU</a:t>
            </a:r>
            <a:r>
              <a:rPr lang="en-US" sz="2400" dirty="0">
                <a:solidFill>
                  <a:prstClr val="black"/>
                </a:solidFill>
                <a:latin typeface="Times New Roman"/>
                <a:cs typeface="Times New Roman"/>
              </a:rPr>
              <a:t>S. </a:t>
            </a:r>
            <a:r>
              <a:rPr lang="en-US" sz="2400" spc="-60" dirty="0">
                <a:solidFill>
                  <a:prstClr val="black"/>
                </a:solidFill>
                <a:latin typeface="Times New Roman"/>
                <a:cs typeface="Times New Roman"/>
              </a:rPr>
              <a:t> </a:t>
            </a:r>
            <a:r>
              <a:rPr lang="en-US" sz="2400" spc="-10" dirty="0">
                <a:solidFill>
                  <a:prstClr val="black"/>
                </a:solidFill>
                <a:latin typeface="Times New Roman"/>
                <a:cs typeface="Times New Roman"/>
              </a:rPr>
              <a:t>A</a:t>
            </a:r>
            <a:r>
              <a:rPr lang="en-US" sz="2400" dirty="0">
                <a:solidFill>
                  <a:prstClr val="black"/>
                </a:solidFill>
                <a:latin typeface="Times New Roman"/>
                <a:cs typeface="Times New Roman"/>
              </a:rPr>
              <a:t>t</a:t>
            </a:r>
            <a:r>
              <a:rPr lang="en-US" sz="2400" spc="5" dirty="0">
                <a:solidFill>
                  <a:prstClr val="black"/>
                </a:solidFill>
                <a:latin typeface="Times New Roman"/>
                <a:cs typeface="Times New Roman"/>
              </a:rPr>
              <a:t> </a:t>
            </a:r>
            <a:r>
              <a:rPr lang="en-US" sz="2400" dirty="0">
                <a:solidFill>
                  <a:prstClr val="black"/>
                </a:solidFill>
                <a:latin typeface="Times New Roman"/>
                <a:cs typeface="Times New Roman"/>
              </a:rPr>
              <a:t>t</a:t>
            </a:r>
            <a:r>
              <a:rPr lang="en-US" sz="2400" spc="5" dirty="0">
                <a:solidFill>
                  <a:prstClr val="black"/>
                </a:solidFill>
                <a:latin typeface="Times New Roman"/>
                <a:cs typeface="Times New Roman"/>
              </a:rPr>
              <a:t>i</a:t>
            </a:r>
            <a:r>
              <a:rPr lang="en-US" sz="2400" spc="-25" dirty="0">
                <a:solidFill>
                  <a:prstClr val="black"/>
                </a:solidFill>
                <a:latin typeface="Times New Roman"/>
                <a:cs typeface="Times New Roman"/>
              </a:rPr>
              <a:t>m</a:t>
            </a:r>
            <a:r>
              <a:rPr lang="en-US" sz="2400" dirty="0">
                <a:solidFill>
                  <a:prstClr val="black"/>
                </a:solidFill>
                <a:latin typeface="Times New Roman"/>
                <a:cs typeface="Times New Roman"/>
              </a:rPr>
              <a:t>e</a:t>
            </a:r>
            <a:r>
              <a:rPr lang="en-US" sz="2400" spc="5" dirty="0">
                <a:solidFill>
                  <a:prstClr val="black"/>
                </a:solidFill>
                <a:latin typeface="Times New Roman"/>
                <a:cs typeface="Times New Roman"/>
              </a:rPr>
              <a:t>s</a:t>
            </a:r>
            <a:r>
              <a:rPr lang="en-US" sz="2400" dirty="0">
                <a:solidFill>
                  <a:prstClr val="black"/>
                </a:solidFill>
                <a:latin typeface="Times New Roman"/>
                <a:cs typeface="Times New Roman"/>
              </a:rPr>
              <a:t>,</a:t>
            </a:r>
            <a:r>
              <a:rPr lang="en-US" sz="2400" spc="5" dirty="0">
                <a:solidFill>
                  <a:prstClr val="black"/>
                </a:solidFill>
                <a:latin typeface="Times New Roman"/>
                <a:cs typeface="Times New Roman"/>
              </a:rPr>
              <a:t> </a:t>
            </a:r>
            <a:r>
              <a:rPr lang="en-US" sz="2400" spc="-10" dirty="0">
                <a:solidFill>
                  <a:prstClr val="black"/>
                </a:solidFill>
                <a:latin typeface="Times New Roman"/>
                <a:cs typeface="Times New Roman"/>
              </a:rPr>
              <a:t>N</a:t>
            </a:r>
            <a:r>
              <a:rPr lang="en-US" sz="2400" dirty="0">
                <a:solidFill>
                  <a:prstClr val="black"/>
                </a:solidFill>
                <a:latin typeface="Times New Roman"/>
                <a:cs typeface="Times New Roman"/>
              </a:rPr>
              <a:t>orth</a:t>
            </a:r>
            <a:r>
              <a:rPr lang="en-US" sz="2400" spc="-25" dirty="0">
                <a:solidFill>
                  <a:prstClr val="black"/>
                </a:solidFill>
                <a:latin typeface="Times New Roman"/>
                <a:cs typeface="Times New Roman"/>
              </a:rPr>
              <a:t> </a:t>
            </a:r>
            <a:r>
              <a:rPr lang="en-US" sz="2400" dirty="0">
                <a:solidFill>
                  <a:prstClr val="black"/>
                </a:solidFill>
                <a:latin typeface="Times New Roman"/>
                <a:cs typeface="Times New Roman"/>
              </a:rPr>
              <a:t>Central</a:t>
            </a:r>
            <a:r>
              <a:rPr lang="en-US" sz="2400" spc="-35" dirty="0">
                <a:solidFill>
                  <a:prstClr val="black"/>
                </a:solidFill>
                <a:latin typeface="Times New Roman"/>
                <a:cs typeface="Times New Roman"/>
              </a:rPr>
              <a:t> </a:t>
            </a:r>
            <a:r>
              <a:rPr lang="en-US" sz="2400" dirty="0">
                <a:solidFill>
                  <a:prstClr val="black"/>
                </a:solidFill>
                <a:latin typeface="Times New Roman"/>
                <a:cs typeface="Times New Roman"/>
              </a:rPr>
              <a:t>C</a:t>
            </a:r>
            <a:r>
              <a:rPr lang="en-US" sz="2400" spc="-10" dirty="0">
                <a:solidFill>
                  <a:prstClr val="black"/>
                </a:solidFill>
                <a:latin typeface="Times New Roman"/>
                <a:cs typeface="Times New Roman"/>
              </a:rPr>
              <a:t>ONU</a:t>
            </a:r>
            <a:r>
              <a:rPr lang="en-US" sz="2400" dirty="0">
                <a:solidFill>
                  <a:prstClr val="black"/>
                </a:solidFill>
                <a:latin typeface="Times New Roman"/>
                <a:cs typeface="Times New Roman"/>
              </a:rPr>
              <a:t>S</a:t>
            </a:r>
            <a:r>
              <a:rPr lang="en-US" sz="2400" spc="5" dirty="0">
                <a:solidFill>
                  <a:prstClr val="black"/>
                </a:solidFill>
                <a:latin typeface="Times New Roman"/>
                <a:cs typeface="Times New Roman"/>
              </a:rPr>
              <a:t> </a:t>
            </a:r>
            <a:r>
              <a:rPr lang="en-US" sz="2400" dirty="0">
                <a:solidFill>
                  <a:prstClr val="black"/>
                </a:solidFill>
                <a:latin typeface="Times New Roman"/>
                <a:cs typeface="Times New Roman"/>
              </a:rPr>
              <a:t>a</a:t>
            </a:r>
            <a:r>
              <a:rPr lang="en-US" sz="2400" spc="5" dirty="0">
                <a:solidFill>
                  <a:prstClr val="black"/>
                </a:solidFill>
                <a:latin typeface="Times New Roman"/>
                <a:cs typeface="Times New Roman"/>
              </a:rPr>
              <a:t>n</a:t>
            </a:r>
            <a:r>
              <a:rPr lang="en-US" sz="2400" dirty="0">
                <a:solidFill>
                  <a:prstClr val="black"/>
                </a:solidFill>
                <a:latin typeface="Times New Roman"/>
                <a:cs typeface="Times New Roman"/>
              </a:rPr>
              <a:t>d</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all</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of</a:t>
            </a:r>
            <a:r>
              <a:rPr lang="en-US" sz="2400" spc="-90" dirty="0">
                <a:solidFill>
                  <a:prstClr val="black"/>
                </a:solidFill>
                <a:latin typeface="Times New Roman"/>
                <a:cs typeface="Times New Roman"/>
              </a:rPr>
              <a:t> </a:t>
            </a:r>
            <a:r>
              <a:rPr lang="en-US" sz="2400" spc="-10" dirty="0">
                <a:solidFill>
                  <a:prstClr val="black"/>
                </a:solidFill>
                <a:latin typeface="Times New Roman"/>
                <a:cs typeface="Times New Roman"/>
              </a:rPr>
              <a:t>A</a:t>
            </a:r>
            <a:r>
              <a:rPr lang="en-US" sz="2400" dirty="0">
                <a:solidFill>
                  <a:prstClr val="black"/>
                </a:solidFill>
                <a:latin typeface="Times New Roman"/>
                <a:cs typeface="Times New Roman"/>
              </a:rPr>
              <a:t>la</a:t>
            </a:r>
            <a:r>
              <a:rPr lang="en-US" sz="2400" spc="5" dirty="0">
                <a:solidFill>
                  <a:prstClr val="black"/>
                </a:solidFill>
                <a:latin typeface="Times New Roman"/>
                <a:cs typeface="Times New Roman"/>
              </a:rPr>
              <a:t>s</a:t>
            </a:r>
            <a:r>
              <a:rPr lang="en-US" sz="2400" dirty="0">
                <a:solidFill>
                  <a:prstClr val="black"/>
                </a:solidFill>
                <a:latin typeface="Times New Roman"/>
                <a:cs typeface="Times New Roman"/>
              </a:rPr>
              <a:t>ka</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ha</a:t>
            </a:r>
            <a:r>
              <a:rPr lang="en-US" sz="2400" spc="5" dirty="0">
                <a:solidFill>
                  <a:prstClr val="black"/>
                </a:solidFill>
                <a:latin typeface="Times New Roman"/>
                <a:cs typeface="Times New Roman"/>
              </a:rPr>
              <a:t>v</a:t>
            </a:r>
            <a:r>
              <a:rPr lang="en-US" sz="2400" dirty="0">
                <a:solidFill>
                  <a:prstClr val="black"/>
                </a:solidFill>
                <a:latin typeface="Times New Roman"/>
                <a:cs typeface="Times New Roman"/>
              </a:rPr>
              <a:t>e</a:t>
            </a:r>
            <a:r>
              <a:rPr lang="en-US" sz="2400" spc="-15" dirty="0">
                <a:solidFill>
                  <a:prstClr val="black"/>
                </a:solidFill>
                <a:latin typeface="Times New Roman"/>
                <a:cs typeface="Times New Roman"/>
              </a:rPr>
              <a:t> </a:t>
            </a:r>
            <a:r>
              <a:rPr lang="en-US" sz="2400" dirty="0">
                <a:solidFill>
                  <a:prstClr val="black"/>
                </a:solidFill>
                <a:latin typeface="Times New Roman"/>
                <a:cs typeface="Times New Roman"/>
              </a:rPr>
              <a:t>lost</a:t>
            </a:r>
            <a:r>
              <a:rPr lang="en-US" sz="2400" spc="-25" dirty="0">
                <a:solidFill>
                  <a:prstClr val="black"/>
                </a:solidFill>
                <a:latin typeface="Times New Roman"/>
                <a:cs typeface="Times New Roman"/>
              </a:rPr>
              <a:t> </a:t>
            </a:r>
            <a:r>
              <a:rPr lang="en-US" sz="2400" spc="-10" dirty="0">
                <a:solidFill>
                  <a:prstClr val="black"/>
                </a:solidFill>
                <a:latin typeface="Times New Roman"/>
                <a:cs typeface="Times New Roman"/>
              </a:rPr>
              <a:t>L</a:t>
            </a:r>
            <a:r>
              <a:rPr lang="en-US" sz="2400" dirty="0">
                <a:solidFill>
                  <a:prstClr val="black"/>
                </a:solidFill>
                <a:latin typeface="Times New Roman"/>
                <a:cs typeface="Times New Roman"/>
              </a:rPr>
              <a:t>PV</a:t>
            </a:r>
            <a:r>
              <a:rPr lang="en-US" sz="2400" spc="-30" dirty="0">
                <a:solidFill>
                  <a:prstClr val="black"/>
                </a:solidFill>
                <a:latin typeface="Times New Roman"/>
                <a:cs typeface="Times New Roman"/>
              </a:rPr>
              <a:t> </a:t>
            </a:r>
            <a:r>
              <a:rPr lang="en-US" sz="2400" dirty="0">
                <a:solidFill>
                  <a:prstClr val="black"/>
                </a:solidFill>
                <a:latin typeface="Times New Roman"/>
                <a:cs typeface="Times New Roman"/>
              </a:rPr>
              <a:t>and</a:t>
            </a:r>
            <a:r>
              <a:rPr lang="en-US" sz="2400" spc="-10" dirty="0">
                <a:solidFill>
                  <a:prstClr val="black"/>
                </a:solidFill>
                <a:latin typeface="Times New Roman"/>
                <a:cs typeface="Times New Roman"/>
              </a:rPr>
              <a:t> L</a:t>
            </a:r>
            <a:r>
              <a:rPr lang="en-US" sz="2400" dirty="0">
                <a:solidFill>
                  <a:prstClr val="black"/>
                </a:solidFill>
                <a:latin typeface="Times New Roman"/>
                <a:cs typeface="Times New Roman"/>
              </a:rPr>
              <a:t>P</a:t>
            </a:r>
            <a:r>
              <a:rPr lang="en-US" sz="2400" spc="-10" dirty="0">
                <a:solidFill>
                  <a:prstClr val="black"/>
                </a:solidFill>
                <a:latin typeface="Times New Roman"/>
                <a:cs typeface="Times New Roman"/>
              </a:rPr>
              <a:t>V</a:t>
            </a:r>
            <a:r>
              <a:rPr lang="en-US" sz="2400" dirty="0">
                <a:solidFill>
                  <a:prstClr val="black"/>
                </a:solidFill>
                <a:latin typeface="Times New Roman"/>
                <a:cs typeface="Times New Roman"/>
              </a:rPr>
              <a:t>200</a:t>
            </a:r>
            <a:r>
              <a:rPr lang="en-US" sz="2400" spc="-25" dirty="0">
                <a:solidFill>
                  <a:prstClr val="black"/>
                </a:solidFill>
                <a:latin typeface="Times New Roman"/>
                <a:cs typeface="Times New Roman"/>
              </a:rPr>
              <a:t> </a:t>
            </a:r>
            <a:r>
              <a:rPr lang="en-US" sz="2400" dirty="0">
                <a:solidFill>
                  <a:prstClr val="black"/>
                </a:solidFill>
                <a:latin typeface="Times New Roman"/>
                <a:cs typeface="Times New Roman"/>
              </a:rPr>
              <a:t>Ser</a:t>
            </a:r>
            <a:r>
              <a:rPr lang="en-US" sz="2400" spc="5" dirty="0">
                <a:solidFill>
                  <a:prstClr val="black"/>
                </a:solidFill>
                <a:latin typeface="Times New Roman"/>
                <a:cs typeface="Times New Roman"/>
              </a:rPr>
              <a:t>v</a:t>
            </a:r>
            <a:r>
              <a:rPr lang="en-US" sz="2400" dirty="0">
                <a:solidFill>
                  <a:prstClr val="black"/>
                </a:solidFill>
                <a:latin typeface="Times New Roman"/>
                <a:cs typeface="Times New Roman"/>
              </a:rPr>
              <a:t>ice.” </a:t>
            </a:r>
            <a:r>
              <a:rPr lang="en-US" sz="2400" b="1" dirty="0">
                <a:solidFill>
                  <a:prstClr val="black"/>
                </a:solidFill>
                <a:latin typeface="Times New Roman"/>
                <a:cs typeface="Times New Roman"/>
              </a:rPr>
              <a:t>FAA</a:t>
            </a:r>
          </a:p>
        </p:txBody>
      </p:sp>
      <p:pic>
        <p:nvPicPr>
          <p:cNvPr id="6" name="Picture 2" descr="C:\Users\iazeem\Documents\RESEARCH\IDA\2014058\Lambert_Figure12.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49250"/>
            <a:ext cx="4699000" cy="3315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86400" y="3505200"/>
            <a:ext cx="3105087" cy="461665"/>
          </a:xfrm>
          <a:prstGeom prst="rect">
            <a:avLst/>
          </a:prstGeom>
          <a:noFill/>
        </p:spPr>
        <p:txBody>
          <a:bodyPr wrap="none" rtlCol="0">
            <a:spAutoFit/>
          </a:bodyPr>
          <a:lstStyle/>
          <a:p>
            <a:r>
              <a:rPr lang="en-US" sz="2400" dirty="0"/>
              <a:t>Moderate </a:t>
            </a:r>
            <a:r>
              <a:rPr lang="en-US" sz="2400" dirty="0" err="1"/>
              <a:t>Kp</a:t>
            </a:r>
            <a:r>
              <a:rPr lang="en-US" sz="2400" dirty="0"/>
              <a:t> = 6 Storm</a:t>
            </a:r>
          </a:p>
        </p:txBody>
      </p:sp>
    </p:spTree>
    <p:extLst>
      <p:ext uri="{BB962C8B-B14F-4D97-AF65-F5344CB8AC3E}">
        <p14:creationId xmlns:p14="http://schemas.microsoft.com/office/powerpoint/2010/main" val="204028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699"/>
            <a:ext cx="9148763" cy="77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09333" y="4469873"/>
            <a:ext cx="1563778" cy="707886"/>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600" b="1" dirty="0">
                <a:solidFill>
                  <a:srgbClr val="0070C0"/>
                </a:solidFill>
                <a:latin typeface="Calibri" pitchFamily="34" charset="0"/>
                <a:cs typeface="Calibri" pitchFamily="34" charset="0"/>
              </a:rPr>
              <a:t>Space weather Phone Apps</a:t>
            </a:r>
          </a:p>
        </p:txBody>
      </p:sp>
      <p:sp>
        <p:nvSpPr>
          <p:cNvPr id="6" name="TextBox 5"/>
          <p:cNvSpPr txBox="1"/>
          <p:nvPr/>
        </p:nvSpPr>
        <p:spPr>
          <a:xfrm>
            <a:off x="157577" y="1001126"/>
            <a:ext cx="1438554" cy="666582"/>
          </a:xfrm>
          <a:prstGeom prst="rect">
            <a:avLst/>
          </a:prstGeom>
          <a:solidFill>
            <a:schemeClr val="accent1">
              <a:lumMod val="60000"/>
              <a:lumOff val="40000"/>
            </a:schemeClr>
          </a:solidFill>
        </p:spPr>
        <p:txBody>
          <a:bodyPr wrap="square" rtlCol="0" anchor="ctr">
            <a:noAutofit/>
          </a:bodyPr>
          <a:lstStyle/>
          <a:p>
            <a:pPr algn="ctr" eaLnBrk="0" fontAlgn="base" hangingPunct="0">
              <a:spcBef>
                <a:spcPts val="600"/>
              </a:spcBef>
              <a:spcAft>
                <a:spcPct val="0"/>
              </a:spcAft>
            </a:pPr>
            <a:r>
              <a:rPr lang="en-US" sz="600" b="1" dirty="0">
                <a:solidFill>
                  <a:srgbClr val="376092"/>
                </a:solidFill>
                <a:latin typeface="Helvetica" pitchFamily="34" charset="0"/>
                <a:cs typeface="Arial" charset="0"/>
              </a:rPr>
              <a:t>  </a:t>
            </a:r>
          </a:p>
          <a:p>
            <a:pPr algn="ctr" eaLnBrk="0" fontAlgn="base" hangingPunct="0">
              <a:spcBef>
                <a:spcPts val="600"/>
              </a:spcBef>
              <a:spcAft>
                <a:spcPct val="0"/>
              </a:spcAft>
            </a:pPr>
            <a:r>
              <a:rPr lang="en-US" b="1" dirty="0">
                <a:solidFill>
                  <a:srgbClr val="376092"/>
                </a:solidFill>
                <a:latin typeface="Helvetica" pitchFamily="34" charset="0"/>
                <a:cs typeface="Arial" charset="0"/>
              </a:rPr>
              <a:t>Modeling</a:t>
            </a:r>
          </a:p>
          <a:p>
            <a:pPr algn="ctr" eaLnBrk="0" fontAlgn="base" hangingPunct="0">
              <a:spcBef>
                <a:spcPct val="0"/>
              </a:spcBef>
              <a:spcAft>
                <a:spcPct val="0"/>
              </a:spcAft>
            </a:pPr>
            <a:r>
              <a:rPr lang="en-US" sz="900" b="1" dirty="0">
                <a:solidFill>
                  <a:srgbClr val="376092"/>
                </a:solidFill>
                <a:latin typeface="Helvetica" pitchFamily="34" charset="0"/>
                <a:cs typeface="Arial" charset="0"/>
              </a:rPr>
              <a:t>    </a:t>
            </a:r>
          </a:p>
        </p:txBody>
      </p:sp>
      <p:sp>
        <p:nvSpPr>
          <p:cNvPr id="7" name="TextBox 6"/>
          <p:cNvSpPr txBox="1"/>
          <p:nvPr/>
        </p:nvSpPr>
        <p:spPr>
          <a:xfrm>
            <a:off x="5072692" y="1001126"/>
            <a:ext cx="1978396" cy="666582"/>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sz="1400" b="1" dirty="0">
                <a:solidFill>
                  <a:srgbClr val="376092"/>
                </a:solidFill>
                <a:latin typeface="Helvetica" pitchFamily="34" charset="0"/>
                <a:cs typeface="Arial" charset="0"/>
              </a:rPr>
              <a:t>Ground-based  </a:t>
            </a:r>
            <a:r>
              <a:rPr lang="en-US" b="1" dirty="0">
                <a:solidFill>
                  <a:srgbClr val="376092"/>
                </a:solidFill>
                <a:latin typeface="Helvetica" pitchFamily="34" charset="0"/>
                <a:cs typeface="Arial" charset="0"/>
              </a:rPr>
              <a:t>Instrument Development</a:t>
            </a:r>
          </a:p>
        </p:txBody>
      </p:sp>
      <p:sp>
        <p:nvSpPr>
          <p:cNvPr id="8" name="TextBox 7"/>
          <p:cNvSpPr txBox="1"/>
          <p:nvPr/>
        </p:nvSpPr>
        <p:spPr>
          <a:xfrm>
            <a:off x="1717088" y="1001126"/>
            <a:ext cx="1561200" cy="666582"/>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b="1" dirty="0">
                <a:solidFill>
                  <a:srgbClr val="376092"/>
                </a:solidFill>
                <a:latin typeface="Helvetica" pitchFamily="34" charset="0"/>
                <a:cs typeface="Arial" charset="0"/>
              </a:rPr>
              <a:t>Data Assimilation</a:t>
            </a:r>
          </a:p>
        </p:txBody>
      </p:sp>
      <p:sp>
        <p:nvSpPr>
          <p:cNvPr id="9" name="TextBox 8"/>
          <p:cNvSpPr txBox="1"/>
          <p:nvPr/>
        </p:nvSpPr>
        <p:spPr>
          <a:xfrm>
            <a:off x="3393488" y="1001126"/>
            <a:ext cx="1563779" cy="666582"/>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b="1" dirty="0">
                <a:solidFill>
                  <a:srgbClr val="376092"/>
                </a:solidFill>
                <a:latin typeface="Helvetica" pitchFamily="34" charset="0"/>
                <a:cs typeface="Arial" charset="0"/>
              </a:rPr>
              <a:t>Data </a:t>
            </a:r>
          </a:p>
          <a:p>
            <a:pPr algn="ctr" eaLnBrk="0" fontAlgn="base" hangingPunct="0">
              <a:spcBef>
                <a:spcPct val="0"/>
              </a:spcBef>
              <a:spcAft>
                <a:spcPct val="0"/>
              </a:spcAft>
            </a:pPr>
            <a:r>
              <a:rPr lang="en-US" b="1" dirty="0">
                <a:solidFill>
                  <a:srgbClr val="376092"/>
                </a:solidFill>
                <a:latin typeface="Helvetica" pitchFamily="34" charset="0"/>
                <a:cs typeface="Arial" charset="0"/>
              </a:rPr>
              <a:t>Services</a:t>
            </a:r>
          </a:p>
        </p:txBody>
      </p:sp>
      <p:sp>
        <p:nvSpPr>
          <p:cNvPr id="10" name="TextBox 9"/>
          <p:cNvSpPr txBox="1"/>
          <p:nvPr/>
        </p:nvSpPr>
        <p:spPr>
          <a:xfrm>
            <a:off x="1708909" y="2748783"/>
            <a:ext cx="1561200" cy="850163"/>
          </a:xfrm>
          <a:prstGeom prst="rect">
            <a:avLst/>
          </a:prstGeom>
          <a:solidFill>
            <a:srgbClr val="D6F6D9"/>
          </a:solidFill>
        </p:spPr>
        <p:txBody>
          <a:bodyPr wrap="square" rtlCol="0" anchor="ctr">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p>
          <a:p>
            <a:pPr algn="ctr" eaLnBrk="0" fontAlgn="base" hangingPunct="0">
              <a:spcBef>
                <a:spcPts val="600"/>
              </a:spcBef>
              <a:spcAft>
                <a:spcPct val="0"/>
              </a:spcAft>
            </a:pPr>
            <a:endParaRPr lang="en-US" sz="1400" b="1" dirty="0">
              <a:solidFill>
                <a:srgbClr val="0070C0"/>
              </a:solidFill>
              <a:latin typeface="Calibri" pitchFamily="34" charset="0"/>
              <a:cs typeface="Calibri" pitchFamily="34" charset="0"/>
            </a:endParaRPr>
          </a:p>
          <a:p>
            <a:pPr algn="ctr" eaLnBrk="0" fontAlgn="base" hangingPunct="0">
              <a:spcBef>
                <a:spcPts val="600"/>
              </a:spcBef>
              <a:spcAft>
                <a:spcPct val="0"/>
              </a:spcAft>
            </a:pPr>
            <a:r>
              <a:rPr lang="en-US" sz="1400" b="1" dirty="0">
                <a:solidFill>
                  <a:srgbClr val="0070C0"/>
                </a:solidFill>
                <a:latin typeface="Calibri" pitchFamily="34" charset="0"/>
                <a:cs typeface="Calibri" pitchFamily="34" charset="0"/>
              </a:rPr>
              <a:t>Global Ionosphere</a:t>
            </a:r>
          </a:p>
          <a:p>
            <a:pPr algn="ctr" eaLnBrk="0" fontAlgn="base" hangingPunct="0">
              <a:spcBef>
                <a:spcPts val="600"/>
              </a:spcBef>
              <a:spcAft>
                <a:spcPct val="0"/>
              </a:spcAft>
            </a:pPr>
            <a:r>
              <a:rPr lang="en-US" sz="1400" b="1" dirty="0">
                <a:solidFill>
                  <a:srgbClr val="0070C0"/>
                </a:solidFill>
                <a:latin typeface="Calibri" pitchFamily="34" charset="0"/>
                <a:cs typeface="Calibri" pitchFamily="34" charset="0"/>
              </a:rPr>
              <a:t>(IDA4D)</a:t>
            </a:r>
          </a:p>
          <a:p>
            <a:pPr algn="ctr" eaLnBrk="0" fontAlgn="base" hangingPunct="0">
              <a:spcBef>
                <a:spcPts val="600"/>
              </a:spcBef>
              <a:spcAft>
                <a:spcPct val="0"/>
              </a:spcAft>
            </a:pPr>
            <a:endParaRPr lang="en-US" b="1" dirty="0">
              <a:solidFill>
                <a:srgbClr val="0070C0"/>
              </a:solidFill>
              <a:latin typeface="Calibri" pitchFamily="34" charset="0"/>
              <a:cs typeface="Calibri" pitchFamily="34" charset="0"/>
            </a:endParaRP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11" name="TextBox 10"/>
          <p:cNvSpPr txBox="1"/>
          <p:nvPr/>
        </p:nvSpPr>
        <p:spPr>
          <a:xfrm>
            <a:off x="157576" y="1774964"/>
            <a:ext cx="1438555" cy="994538"/>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r>
              <a:rPr lang="en-US" sz="1600" b="1" dirty="0">
                <a:solidFill>
                  <a:srgbClr val="0070C0"/>
                </a:solidFill>
                <a:latin typeface="Calibri" pitchFamily="34" charset="0"/>
                <a:cs typeface="Calibri" pitchFamily="34" charset="0"/>
              </a:rPr>
              <a:t>Physics-Based</a:t>
            </a:r>
            <a:r>
              <a:rPr lang="en-US" b="1" dirty="0">
                <a:solidFill>
                  <a:srgbClr val="0070C0"/>
                </a:solidFill>
                <a:latin typeface="Calibri" pitchFamily="34" charset="0"/>
                <a:cs typeface="Calibri" pitchFamily="34" charset="0"/>
              </a:rPr>
              <a:t> </a:t>
            </a:r>
            <a:r>
              <a:rPr lang="en-US" sz="1600" b="1" dirty="0">
                <a:solidFill>
                  <a:srgbClr val="0070C0"/>
                </a:solidFill>
                <a:latin typeface="Calibri" pitchFamily="34" charset="0"/>
                <a:cs typeface="Calibri" pitchFamily="34" charset="0"/>
              </a:rPr>
              <a:t>Modeling</a:t>
            </a:r>
          </a:p>
          <a:p>
            <a:pPr algn="ctr" eaLnBrk="0" fontAlgn="base" hangingPunct="0">
              <a:spcBef>
                <a:spcPts val="600"/>
              </a:spcBef>
              <a:spcAft>
                <a:spcPct val="0"/>
              </a:spcAft>
            </a:pPr>
            <a:r>
              <a:rPr lang="en-US" sz="1400" b="1" dirty="0">
                <a:solidFill>
                  <a:srgbClr val="0070C0"/>
                </a:solidFill>
                <a:latin typeface="Calibri" pitchFamily="34" charset="0"/>
                <a:cs typeface="Calibri" pitchFamily="34" charset="0"/>
              </a:rPr>
              <a:t>(TIMEGCM)</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12" name="TextBox 11"/>
          <p:cNvSpPr txBox="1"/>
          <p:nvPr/>
        </p:nvSpPr>
        <p:spPr>
          <a:xfrm>
            <a:off x="1708909" y="1774964"/>
            <a:ext cx="1561200" cy="824825"/>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1400" b="1" dirty="0">
                <a:solidFill>
                  <a:srgbClr val="0070C0"/>
                </a:solidFill>
                <a:latin typeface="Calibri" pitchFamily="34" charset="0"/>
                <a:cs typeface="Calibri" pitchFamily="34" charset="0"/>
              </a:rPr>
              <a:t>High-latitude Electrodynamics</a:t>
            </a:r>
          </a:p>
          <a:p>
            <a:pPr algn="ctr" eaLnBrk="0" fontAlgn="base" hangingPunct="0">
              <a:spcBef>
                <a:spcPts val="600"/>
              </a:spcBef>
              <a:spcAft>
                <a:spcPct val="0"/>
              </a:spcAft>
            </a:pPr>
            <a:r>
              <a:rPr lang="en-US" sz="1400" b="1" dirty="0">
                <a:solidFill>
                  <a:srgbClr val="0070C0"/>
                </a:solidFill>
                <a:latin typeface="Calibri" pitchFamily="34" charset="0"/>
                <a:cs typeface="Arial" charset="0"/>
              </a:rPr>
              <a:t>(A</a:t>
            </a:r>
            <a:r>
              <a:rPr lang="en-US" sz="1400" b="1" dirty="0">
                <a:solidFill>
                  <a:srgbClr val="0070C0"/>
                </a:solidFill>
                <a:latin typeface="Calibri" pitchFamily="34" charset="0"/>
                <a:cs typeface="Calibri" pitchFamily="34" charset="0"/>
              </a:rPr>
              <a:t>MIE)</a:t>
            </a:r>
          </a:p>
          <a:p>
            <a:pPr algn="ctr" eaLnBrk="0" fontAlgn="base" hangingPunct="0">
              <a:spcBef>
                <a:spcPct val="0"/>
              </a:spcBef>
              <a:spcAft>
                <a:spcPct val="0"/>
              </a:spcAft>
            </a:pPr>
            <a:endParaRPr lang="en-US" sz="900" b="1" dirty="0">
              <a:solidFill>
                <a:srgbClr val="0070C0"/>
              </a:solidFill>
              <a:latin typeface="Helvetica" pitchFamily="34" charset="0"/>
              <a:cs typeface="Arial" charset="0"/>
            </a:endParaRPr>
          </a:p>
        </p:txBody>
      </p:sp>
      <p:sp>
        <p:nvSpPr>
          <p:cNvPr id="13" name="TextBox 12"/>
          <p:cNvSpPr txBox="1"/>
          <p:nvPr/>
        </p:nvSpPr>
        <p:spPr>
          <a:xfrm>
            <a:off x="3409333" y="1774964"/>
            <a:ext cx="1563779" cy="654385"/>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600" b="1" dirty="0">
                <a:solidFill>
                  <a:srgbClr val="0070C0"/>
                </a:solidFill>
                <a:latin typeface="Calibri" pitchFamily="34" charset="0"/>
                <a:cs typeface="Calibri" pitchFamily="34" charset="0"/>
              </a:rPr>
              <a:t>Space Based Data  </a:t>
            </a:r>
          </a:p>
        </p:txBody>
      </p:sp>
      <p:sp>
        <p:nvSpPr>
          <p:cNvPr id="14" name="TextBox 13"/>
          <p:cNvSpPr txBox="1"/>
          <p:nvPr/>
        </p:nvSpPr>
        <p:spPr>
          <a:xfrm>
            <a:off x="3393488" y="2537218"/>
            <a:ext cx="1563779" cy="646331"/>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600" b="1" dirty="0">
                <a:solidFill>
                  <a:srgbClr val="0070C0"/>
                </a:solidFill>
                <a:latin typeface="Calibri" pitchFamily="34" charset="0"/>
                <a:cs typeface="Calibri" pitchFamily="34" charset="0"/>
              </a:rPr>
              <a:t>Ground Based Data</a:t>
            </a:r>
          </a:p>
        </p:txBody>
      </p:sp>
      <p:sp>
        <p:nvSpPr>
          <p:cNvPr id="15" name="TextBox 14"/>
          <p:cNvSpPr txBox="1"/>
          <p:nvPr/>
        </p:nvSpPr>
        <p:spPr>
          <a:xfrm>
            <a:off x="5072693" y="3657322"/>
            <a:ext cx="1978396" cy="651988"/>
          </a:xfrm>
          <a:prstGeom prst="rect">
            <a:avLst/>
          </a:prstGeom>
          <a:solidFill>
            <a:srgbClr val="D6F6D9"/>
          </a:solidFill>
        </p:spPr>
        <p:txBody>
          <a:bodyPr wrap="square" rtlCol="0" anchor="ctr">
            <a:noAutofit/>
          </a:bodyPr>
          <a:lstStyle/>
          <a:p>
            <a:pPr algn="ctr" eaLnBrk="0" fontAlgn="base" hangingPunct="0">
              <a:spcBef>
                <a:spcPct val="0"/>
              </a:spcBef>
              <a:spcAft>
                <a:spcPct val="0"/>
              </a:spcAft>
            </a:pPr>
            <a:r>
              <a:rPr lang="en-US" b="1" dirty="0">
                <a:solidFill>
                  <a:srgbClr val="0070C0"/>
                </a:solidFill>
                <a:latin typeface="Calibri" pitchFamily="34" charset="0"/>
                <a:cs typeface="Calibri" pitchFamily="34" charset="0"/>
              </a:rPr>
              <a:t>HF TID Mapper</a:t>
            </a:r>
          </a:p>
        </p:txBody>
      </p:sp>
      <p:sp>
        <p:nvSpPr>
          <p:cNvPr id="16" name="TextBox 15"/>
          <p:cNvSpPr txBox="1"/>
          <p:nvPr/>
        </p:nvSpPr>
        <p:spPr>
          <a:xfrm>
            <a:off x="7203488" y="1001126"/>
            <a:ext cx="1752600" cy="666582"/>
          </a:xfrm>
          <a:prstGeom prst="rect">
            <a:avLst/>
          </a:prstGeom>
          <a:solidFill>
            <a:schemeClr val="accent1">
              <a:lumMod val="60000"/>
              <a:lumOff val="40000"/>
            </a:schemeClr>
          </a:solidFill>
        </p:spPr>
        <p:txBody>
          <a:bodyPr wrap="square" rtlCol="0" anchor="ctr">
            <a:noAutofit/>
          </a:bodyPr>
          <a:lstStyle/>
          <a:p>
            <a:pPr algn="ctr" eaLnBrk="0" fontAlgn="base" hangingPunct="0">
              <a:spcBef>
                <a:spcPct val="0"/>
              </a:spcBef>
              <a:spcAft>
                <a:spcPct val="0"/>
              </a:spcAft>
            </a:pPr>
            <a:r>
              <a:rPr lang="en-US" b="1" dirty="0">
                <a:solidFill>
                  <a:srgbClr val="376092"/>
                </a:solidFill>
                <a:latin typeface="Helvetica" pitchFamily="34" charset="0"/>
                <a:cs typeface="Arial" charset="0"/>
              </a:rPr>
              <a:t>Space Systems</a:t>
            </a:r>
          </a:p>
        </p:txBody>
      </p:sp>
      <p:sp>
        <p:nvSpPr>
          <p:cNvPr id="19" name="TextBox 18"/>
          <p:cNvSpPr txBox="1"/>
          <p:nvPr/>
        </p:nvSpPr>
        <p:spPr>
          <a:xfrm>
            <a:off x="5072692" y="1784340"/>
            <a:ext cx="1978396" cy="646331"/>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b="1" dirty="0">
                <a:solidFill>
                  <a:srgbClr val="0070C0"/>
                </a:solidFill>
                <a:latin typeface="Calibri" pitchFamily="34" charset="0"/>
                <a:cs typeface="Calibri" pitchFamily="34" charset="0"/>
              </a:rPr>
              <a:t>GPS-based Space Weather Monitor</a:t>
            </a:r>
          </a:p>
        </p:txBody>
      </p:sp>
      <p:sp>
        <p:nvSpPr>
          <p:cNvPr id="3" name="TextBox 2"/>
          <p:cNvSpPr txBox="1"/>
          <p:nvPr/>
        </p:nvSpPr>
        <p:spPr>
          <a:xfrm>
            <a:off x="7203488" y="3740765"/>
            <a:ext cx="1752600" cy="2431435"/>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a:solidFill>
                  <a:srgbClr val="727CA3">
                    <a:lumMod val="75000"/>
                  </a:srgbClr>
                </a:solidFill>
                <a:latin typeface="Helvetica" pitchFamily="34" charset="0"/>
                <a:cs typeface="Arial" charset="0"/>
              </a:rPr>
              <a:t>CubeSat Instruments</a:t>
            </a: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200" b="1" dirty="0">
              <a:solidFill>
                <a:srgbClr val="FF0000"/>
              </a:solidFill>
              <a:latin typeface="Helvetica" pitchFamily="34" charset="0"/>
              <a:cs typeface="Arial" charset="0"/>
            </a:endParaRPr>
          </a:p>
        </p:txBody>
      </p:sp>
      <p:sp>
        <p:nvSpPr>
          <p:cNvPr id="17" name="TextBox 16"/>
          <p:cNvSpPr txBox="1"/>
          <p:nvPr/>
        </p:nvSpPr>
        <p:spPr>
          <a:xfrm>
            <a:off x="7326308" y="4054375"/>
            <a:ext cx="1532329" cy="430887"/>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Scanning</a:t>
            </a:r>
          </a:p>
          <a:p>
            <a:pPr algn="ctr" eaLnBrk="0" fontAlgn="base" hangingPunct="0">
              <a:spcBef>
                <a:spcPct val="0"/>
              </a:spcBef>
              <a:spcAft>
                <a:spcPct val="0"/>
              </a:spcAft>
            </a:pPr>
            <a:r>
              <a:rPr lang="en-US" sz="1100" b="1" dirty="0">
                <a:solidFill>
                  <a:srgbClr val="0070C0"/>
                </a:solidFill>
                <a:latin typeface="Helvetica" pitchFamily="34" charset="0"/>
                <a:cs typeface="Arial" charset="0"/>
              </a:rPr>
              <a:t>UV Photometer</a:t>
            </a:r>
          </a:p>
        </p:txBody>
      </p:sp>
      <p:sp>
        <p:nvSpPr>
          <p:cNvPr id="18" name="TextBox 17"/>
          <p:cNvSpPr txBox="1"/>
          <p:nvPr/>
        </p:nvSpPr>
        <p:spPr>
          <a:xfrm>
            <a:off x="7326308" y="4590686"/>
            <a:ext cx="1553580" cy="271025"/>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050" b="1" dirty="0">
                <a:solidFill>
                  <a:srgbClr val="0070C0"/>
                </a:solidFill>
                <a:latin typeface="Helvetica" pitchFamily="34" charset="0"/>
                <a:cs typeface="Arial" charset="0"/>
              </a:rPr>
              <a:t>E-field Double Probe</a:t>
            </a:r>
          </a:p>
        </p:txBody>
      </p:sp>
      <p:sp>
        <p:nvSpPr>
          <p:cNvPr id="20" name="TextBox 19"/>
          <p:cNvSpPr txBox="1"/>
          <p:nvPr/>
        </p:nvSpPr>
        <p:spPr>
          <a:xfrm>
            <a:off x="7326308" y="5628179"/>
            <a:ext cx="1553580" cy="430887"/>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GPS-based Space Weather Monitor</a:t>
            </a:r>
          </a:p>
        </p:txBody>
      </p:sp>
      <p:sp>
        <p:nvSpPr>
          <p:cNvPr id="23" name="TextBox 22"/>
          <p:cNvSpPr txBox="1"/>
          <p:nvPr/>
        </p:nvSpPr>
        <p:spPr>
          <a:xfrm>
            <a:off x="7326308" y="4942379"/>
            <a:ext cx="155358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Topside Sounder</a:t>
            </a:r>
          </a:p>
        </p:txBody>
      </p:sp>
      <p:sp>
        <p:nvSpPr>
          <p:cNvPr id="24" name="TextBox 23"/>
          <p:cNvSpPr txBox="1"/>
          <p:nvPr/>
        </p:nvSpPr>
        <p:spPr>
          <a:xfrm>
            <a:off x="7326308" y="5286255"/>
            <a:ext cx="155358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Wind Profiler</a:t>
            </a:r>
          </a:p>
        </p:txBody>
      </p:sp>
      <p:sp>
        <p:nvSpPr>
          <p:cNvPr id="4" name="TextBox 3"/>
          <p:cNvSpPr txBox="1"/>
          <p:nvPr/>
        </p:nvSpPr>
        <p:spPr>
          <a:xfrm>
            <a:off x="7203488" y="1775199"/>
            <a:ext cx="1752600" cy="1454244"/>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a:solidFill>
                  <a:srgbClr val="727CA3">
                    <a:lumMod val="75000"/>
                  </a:srgbClr>
                </a:solidFill>
                <a:latin typeface="Helvetica" pitchFamily="34" charset="0"/>
                <a:cs typeface="Arial" charset="0"/>
              </a:rPr>
              <a:t>CubeSat Missions</a:t>
            </a:r>
          </a:p>
          <a:p>
            <a:pPr algn="ctr" eaLnBrk="0" fontAlgn="base" hangingPunct="0">
              <a:spcBef>
                <a:spcPct val="0"/>
              </a:spcBef>
              <a:spcAft>
                <a:spcPct val="0"/>
              </a:spcAft>
            </a:pPr>
            <a:endParaRPr lang="en-US" sz="1100" b="1" dirty="0">
              <a:solidFill>
                <a:srgbClr val="727CA3">
                  <a:lumMod val="75000"/>
                </a:srgbClr>
              </a:solidFill>
              <a:latin typeface="Helvetica" pitchFamily="34" charset="0"/>
              <a:cs typeface="Arial" charset="0"/>
            </a:endParaRPr>
          </a:p>
          <a:p>
            <a:pPr algn="ctr" eaLnBrk="0" fontAlgn="base" hangingPunct="0">
              <a:spcBef>
                <a:spcPct val="0"/>
              </a:spcBef>
              <a:spcAft>
                <a:spcPct val="0"/>
              </a:spcAft>
            </a:pPr>
            <a:endParaRPr lang="en-US" sz="110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a:p>
            <a:pPr algn="ctr" eaLnBrk="0" fontAlgn="base" hangingPunct="0">
              <a:spcBef>
                <a:spcPct val="0"/>
              </a:spcBef>
              <a:spcAft>
                <a:spcPct val="0"/>
              </a:spcAft>
            </a:pPr>
            <a:endParaRPr lang="en-US" sz="1050" b="1" dirty="0">
              <a:solidFill>
                <a:srgbClr val="FF0000"/>
              </a:solidFill>
              <a:latin typeface="Helvetica" pitchFamily="34" charset="0"/>
              <a:cs typeface="Arial" charset="0"/>
            </a:endParaRPr>
          </a:p>
        </p:txBody>
      </p:sp>
      <p:sp>
        <p:nvSpPr>
          <p:cNvPr id="21" name="TextBox 20"/>
          <p:cNvSpPr txBox="1"/>
          <p:nvPr/>
        </p:nvSpPr>
        <p:spPr>
          <a:xfrm>
            <a:off x="7326308" y="2507892"/>
            <a:ext cx="152400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SMC SENSE</a:t>
            </a:r>
          </a:p>
        </p:txBody>
      </p:sp>
      <p:sp>
        <p:nvSpPr>
          <p:cNvPr id="22" name="TextBox 21"/>
          <p:cNvSpPr txBox="1"/>
          <p:nvPr/>
        </p:nvSpPr>
        <p:spPr>
          <a:xfrm>
            <a:off x="7326308" y="2886332"/>
            <a:ext cx="152400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AF DIME </a:t>
            </a:r>
            <a:r>
              <a:rPr lang="en-US" sz="1100" b="1" dirty="0" err="1">
                <a:solidFill>
                  <a:srgbClr val="0070C0"/>
                </a:solidFill>
                <a:latin typeface="Helvetica" pitchFamily="34" charset="0"/>
                <a:cs typeface="Arial" charset="0"/>
              </a:rPr>
              <a:t>Cubesat</a:t>
            </a:r>
            <a:endParaRPr lang="en-US" sz="1100" b="1" dirty="0">
              <a:solidFill>
                <a:srgbClr val="0070C0"/>
              </a:solidFill>
              <a:latin typeface="Helvetica" pitchFamily="34" charset="0"/>
              <a:cs typeface="Arial" charset="0"/>
            </a:endParaRPr>
          </a:p>
        </p:txBody>
      </p:sp>
      <p:sp>
        <p:nvSpPr>
          <p:cNvPr id="25" name="TextBox 24"/>
          <p:cNvSpPr txBox="1"/>
          <p:nvPr/>
        </p:nvSpPr>
        <p:spPr>
          <a:xfrm>
            <a:off x="7326308" y="2126892"/>
            <a:ext cx="1524000" cy="261610"/>
          </a:xfrm>
          <a:prstGeom prst="rect">
            <a:avLst/>
          </a:prstGeom>
          <a:solidFill>
            <a:srgbClr val="D6F6D9"/>
          </a:solidFill>
        </p:spPr>
        <p:txBody>
          <a:bodyPr wrap="square" rtlCol="0">
            <a:noAutofit/>
          </a:bodyPr>
          <a:lstStyle/>
          <a:p>
            <a:pPr algn="ctr" eaLnBrk="0" fontAlgn="base" hangingPunct="0">
              <a:spcBef>
                <a:spcPct val="0"/>
              </a:spcBef>
              <a:spcAft>
                <a:spcPct val="0"/>
              </a:spcAft>
            </a:pPr>
            <a:r>
              <a:rPr lang="en-US" sz="1100" b="1" dirty="0">
                <a:solidFill>
                  <a:srgbClr val="0070C0"/>
                </a:solidFill>
                <a:latin typeface="Helvetica" pitchFamily="34" charset="0"/>
                <a:cs typeface="Arial" charset="0"/>
              </a:rPr>
              <a:t>NSF DICE </a:t>
            </a:r>
            <a:r>
              <a:rPr lang="en-US" sz="1100" b="1" dirty="0" err="1">
                <a:solidFill>
                  <a:srgbClr val="0070C0"/>
                </a:solidFill>
                <a:latin typeface="Helvetica" pitchFamily="34" charset="0"/>
                <a:cs typeface="Arial" charset="0"/>
              </a:rPr>
              <a:t>Cubesat</a:t>
            </a:r>
            <a:endParaRPr lang="en-US" sz="1100" b="1" dirty="0">
              <a:solidFill>
                <a:srgbClr val="0070C0"/>
              </a:solidFill>
              <a:latin typeface="Helvetica" pitchFamily="34" charset="0"/>
              <a:cs typeface="Arial" charset="0"/>
            </a:endParaRPr>
          </a:p>
        </p:txBody>
      </p:sp>
      <p:sp>
        <p:nvSpPr>
          <p:cNvPr id="26" name="TextBox 25"/>
          <p:cNvSpPr txBox="1"/>
          <p:nvPr/>
        </p:nvSpPr>
        <p:spPr>
          <a:xfrm>
            <a:off x="7203488" y="3338275"/>
            <a:ext cx="1752600" cy="276999"/>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a:solidFill>
                  <a:srgbClr val="727CA3">
                    <a:lumMod val="75000"/>
                  </a:srgbClr>
                </a:solidFill>
                <a:latin typeface="Helvetica" pitchFamily="34" charset="0"/>
                <a:cs typeface="Arial" charset="0"/>
              </a:rPr>
              <a:t>Plug-N-Play Avionics</a:t>
            </a:r>
          </a:p>
        </p:txBody>
      </p:sp>
      <p:sp>
        <p:nvSpPr>
          <p:cNvPr id="27" name="TextBox 26"/>
          <p:cNvSpPr txBox="1"/>
          <p:nvPr/>
        </p:nvSpPr>
        <p:spPr>
          <a:xfrm>
            <a:off x="7203488" y="6276201"/>
            <a:ext cx="1752600" cy="482423"/>
          </a:xfrm>
          <a:prstGeom prst="rect">
            <a:avLst/>
          </a:prstGeom>
          <a:solidFill>
            <a:schemeClr val="tx2">
              <a:lumMod val="40000"/>
              <a:lumOff val="60000"/>
            </a:schemeClr>
          </a:solidFill>
          <a:ln>
            <a:solidFill>
              <a:schemeClr val="tx2">
                <a:lumMod val="40000"/>
                <a:lumOff val="60000"/>
              </a:schemeClr>
            </a:solidFill>
          </a:ln>
        </p:spPr>
        <p:txBody>
          <a:bodyPr wrap="square" rtlCol="0">
            <a:noAutofit/>
          </a:bodyPr>
          <a:lstStyle/>
          <a:p>
            <a:pPr algn="ctr" eaLnBrk="0" fontAlgn="base" hangingPunct="0">
              <a:spcBef>
                <a:spcPct val="0"/>
              </a:spcBef>
              <a:spcAft>
                <a:spcPct val="0"/>
              </a:spcAft>
            </a:pPr>
            <a:r>
              <a:rPr lang="en-US" sz="1200" b="1" dirty="0">
                <a:solidFill>
                  <a:srgbClr val="727CA3">
                    <a:lumMod val="75000"/>
                  </a:srgbClr>
                </a:solidFill>
                <a:latin typeface="Helvetica" pitchFamily="34" charset="0"/>
                <a:cs typeface="Arial" charset="0"/>
              </a:rPr>
              <a:t>Satellite Aerodynamics</a:t>
            </a:r>
          </a:p>
        </p:txBody>
      </p:sp>
      <p:sp>
        <p:nvSpPr>
          <p:cNvPr id="45" name="Title 1"/>
          <p:cNvSpPr txBox="1">
            <a:spLocks/>
          </p:cNvSpPr>
          <p:nvPr/>
        </p:nvSpPr>
        <p:spPr bwMode="auto">
          <a:xfrm>
            <a:off x="76200" y="-76201"/>
            <a:ext cx="6248400" cy="838201"/>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eaLnBrk="0" fontAlgn="base" hangingPunct="0">
              <a:spcBef>
                <a:spcPct val="0"/>
              </a:spcBef>
              <a:spcAft>
                <a:spcPct val="0"/>
              </a:spcAft>
            </a:pPr>
            <a:r>
              <a:rPr lang="en-US" sz="3600" b="1" dirty="0">
                <a:solidFill>
                  <a:srgbClr val="FFFF00"/>
                </a:solidFill>
                <a:latin typeface="Calibri" pitchFamily="34" charset="0"/>
                <a:cs typeface="Calibri" pitchFamily="34" charset="0"/>
              </a:rPr>
              <a:t>ASTRA: Overview</a:t>
            </a:r>
          </a:p>
        </p:txBody>
      </p:sp>
      <p:sp>
        <p:nvSpPr>
          <p:cNvPr id="46" name="TextBox 45"/>
          <p:cNvSpPr txBox="1"/>
          <p:nvPr/>
        </p:nvSpPr>
        <p:spPr>
          <a:xfrm>
            <a:off x="1708909" y="3740765"/>
            <a:ext cx="1561200" cy="795754"/>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r>
              <a:rPr lang="en-US" sz="1400" b="1" dirty="0">
                <a:solidFill>
                  <a:srgbClr val="0070C0"/>
                </a:solidFill>
                <a:latin typeface="Calibri" pitchFamily="34" charset="0"/>
                <a:cs typeface="Calibri" pitchFamily="34" charset="0"/>
              </a:rPr>
              <a:t>Thermospheric Neutral Density (ADAM)</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47" name="TextBox 46"/>
          <p:cNvSpPr txBox="1"/>
          <p:nvPr/>
        </p:nvSpPr>
        <p:spPr>
          <a:xfrm>
            <a:off x="1727017" y="4683063"/>
            <a:ext cx="1561200" cy="733997"/>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r>
              <a:rPr lang="en-US" sz="1400" b="1" dirty="0">
                <a:solidFill>
                  <a:srgbClr val="0070C0"/>
                </a:solidFill>
                <a:latin typeface="Calibri" pitchFamily="34" charset="0"/>
                <a:cs typeface="Calibri" pitchFamily="34" charset="0"/>
              </a:rPr>
              <a:t>Satellite Drag &amp; Ballistic Coefficients</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48" name="TextBox 47"/>
          <p:cNvSpPr txBox="1"/>
          <p:nvPr/>
        </p:nvSpPr>
        <p:spPr>
          <a:xfrm>
            <a:off x="5072693" y="5286254"/>
            <a:ext cx="1989418" cy="677108"/>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p>
          <a:p>
            <a:pPr algn="ctr" eaLnBrk="0" fontAlgn="base" hangingPunct="0">
              <a:spcBef>
                <a:spcPts val="600"/>
              </a:spcBef>
              <a:spcAft>
                <a:spcPct val="0"/>
              </a:spcAft>
            </a:pPr>
            <a:r>
              <a:rPr lang="en-US" b="1" dirty="0" err="1">
                <a:solidFill>
                  <a:srgbClr val="0070C0"/>
                </a:solidFill>
                <a:latin typeface="Calibri" pitchFamily="34" charset="0"/>
                <a:cs typeface="Calibri" pitchFamily="34" charset="0"/>
              </a:rPr>
              <a:t>Lidar</a:t>
            </a:r>
            <a:r>
              <a:rPr lang="en-US" b="1" dirty="0">
                <a:solidFill>
                  <a:srgbClr val="0070C0"/>
                </a:solidFill>
                <a:latin typeface="Calibri" pitchFamily="34" charset="0"/>
                <a:cs typeface="Calibri" pitchFamily="34" charset="0"/>
              </a:rPr>
              <a:t> Systems</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49" name="TextBox 48"/>
          <p:cNvSpPr txBox="1"/>
          <p:nvPr/>
        </p:nvSpPr>
        <p:spPr>
          <a:xfrm>
            <a:off x="5072692" y="4469873"/>
            <a:ext cx="1989418" cy="692497"/>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p>
          <a:p>
            <a:pPr algn="ctr" eaLnBrk="0" fontAlgn="base" hangingPunct="0">
              <a:spcBef>
                <a:spcPts val="600"/>
              </a:spcBef>
              <a:spcAft>
                <a:spcPct val="0"/>
              </a:spcAft>
            </a:pPr>
            <a:r>
              <a:rPr lang="en-US" b="1" dirty="0">
                <a:solidFill>
                  <a:srgbClr val="0070C0"/>
                </a:solidFill>
                <a:latin typeface="Calibri" pitchFamily="34" charset="0"/>
                <a:cs typeface="Calibri" pitchFamily="34" charset="0"/>
              </a:rPr>
              <a:t>Laser Bathymetry</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50" name="TextBox 49"/>
          <p:cNvSpPr txBox="1"/>
          <p:nvPr/>
        </p:nvSpPr>
        <p:spPr>
          <a:xfrm>
            <a:off x="3393489" y="3315734"/>
            <a:ext cx="1563778" cy="993576"/>
          </a:xfrm>
          <a:prstGeom prst="rect">
            <a:avLst/>
          </a:prstGeom>
          <a:solidFill>
            <a:srgbClr val="D6F6D9"/>
          </a:solidFill>
        </p:spPr>
        <p:txBody>
          <a:bodyPr wrap="square" rtlCol="0" anchor="ctr">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r>
              <a:rPr lang="en-US" sz="1600" b="1" dirty="0">
                <a:solidFill>
                  <a:srgbClr val="0070C0"/>
                </a:solidFill>
                <a:latin typeface="Calibri" pitchFamily="34" charset="0"/>
                <a:cs typeface="Calibri" pitchFamily="34" charset="0"/>
              </a:rPr>
              <a:t>Forensic Space Weather Analysis</a:t>
            </a:r>
            <a:endParaRPr lang="en-US" b="1" dirty="0">
              <a:solidFill>
                <a:srgbClr val="0070C0"/>
              </a:solidFill>
              <a:latin typeface="Calibri" pitchFamily="34" charset="0"/>
              <a:cs typeface="Calibri" pitchFamily="34" charset="0"/>
            </a:endParaRP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51" name="TextBox 50"/>
          <p:cNvSpPr txBox="1"/>
          <p:nvPr/>
        </p:nvSpPr>
        <p:spPr>
          <a:xfrm>
            <a:off x="157575" y="2893928"/>
            <a:ext cx="1438555" cy="1376697"/>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r>
              <a:rPr lang="en-US" sz="1600" b="1" dirty="0">
                <a:solidFill>
                  <a:srgbClr val="0070C0"/>
                </a:solidFill>
                <a:latin typeface="Calibri" pitchFamily="34" charset="0"/>
                <a:cs typeface="Calibri" pitchFamily="34" charset="0"/>
              </a:rPr>
              <a:t>Real-Time Specification of Ionosphere/ Thermosphere</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sp>
        <p:nvSpPr>
          <p:cNvPr id="52" name="TextBox 51"/>
          <p:cNvSpPr txBox="1"/>
          <p:nvPr/>
        </p:nvSpPr>
        <p:spPr>
          <a:xfrm>
            <a:off x="5079875" y="2537218"/>
            <a:ext cx="1971213" cy="993576"/>
          </a:xfrm>
          <a:prstGeom prst="rect">
            <a:avLst/>
          </a:prstGeom>
          <a:solidFill>
            <a:srgbClr val="D6F6D9"/>
          </a:solidFill>
        </p:spPr>
        <p:txBody>
          <a:bodyPr wrap="square" rtlCol="0">
            <a:noAutofit/>
          </a:bodyPr>
          <a:lstStyle/>
          <a:p>
            <a:pPr algn="ctr" eaLnBrk="0" fontAlgn="base" hangingPunct="0">
              <a:spcBef>
                <a:spcPts val="600"/>
              </a:spcBef>
              <a:spcAft>
                <a:spcPct val="0"/>
              </a:spcAft>
            </a:pPr>
            <a:r>
              <a:rPr lang="en-US" sz="600" b="1" dirty="0">
                <a:solidFill>
                  <a:srgbClr val="0070C0"/>
                </a:solidFill>
                <a:latin typeface="Helvetica" pitchFamily="34" charset="0"/>
                <a:cs typeface="Arial" charset="0"/>
              </a:rPr>
              <a:t>  </a:t>
            </a:r>
            <a:r>
              <a:rPr lang="en-US" b="1" dirty="0">
                <a:solidFill>
                  <a:srgbClr val="0070C0"/>
                </a:solidFill>
                <a:latin typeface="Calibri" pitchFamily="34" charset="0"/>
                <a:cs typeface="Calibri" pitchFamily="34" charset="0"/>
              </a:rPr>
              <a:t>Low Power Ionospheric Sounder</a:t>
            </a:r>
          </a:p>
          <a:p>
            <a:pPr algn="ctr" eaLnBrk="0" fontAlgn="base" hangingPunct="0">
              <a:spcBef>
                <a:spcPct val="0"/>
              </a:spcBef>
              <a:spcAft>
                <a:spcPct val="0"/>
              </a:spcAft>
            </a:pPr>
            <a:r>
              <a:rPr lang="en-US" sz="900" b="1" dirty="0">
                <a:solidFill>
                  <a:srgbClr val="0070C0"/>
                </a:solidFill>
                <a:latin typeface="Helvetica" pitchFamily="34" charset="0"/>
                <a:cs typeface="Arial" charset="0"/>
              </a:rPr>
              <a:t>    </a:t>
            </a: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5334000"/>
            <a:ext cx="1547934" cy="11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47" y="4683063"/>
            <a:ext cx="13954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6"/>
          <p:cNvGrpSpPr/>
          <p:nvPr/>
        </p:nvGrpSpPr>
        <p:grpSpPr>
          <a:xfrm>
            <a:off x="3429000" y="5202621"/>
            <a:ext cx="2428206" cy="1731580"/>
            <a:chOff x="3435788" y="4216967"/>
            <a:chExt cx="3876006" cy="2895908"/>
          </a:xfrm>
        </p:grpSpPr>
        <p:pic>
          <p:nvPicPr>
            <p:cNvPr id="39" name="Picture 4" descr="C:\Users\mpilinski\Desktop\WORK\PROPOSALS\2012\DIME_SBIR_2012\alaska_sigphi_cur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5788" y="4216967"/>
              <a:ext cx="2729612" cy="21836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E:\areynolds\CASES\CASES_Pictures\jpg\best\touchup and background removal\DSC_231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606" b="90693" l="2343" r="97164"/>
                      </a14:imgEffect>
                    </a14:imgLayer>
                  </a14:imgProps>
                </a:ext>
                <a:ext uri="{28A0092B-C50C-407E-A947-70E740481C1C}">
                  <a14:useLocalDpi xmlns:a14="http://schemas.microsoft.com/office/drawing/2010/main" val="0"/>
                </a:ext>
              </a:extLst>
            </a:blip>
            <a:srcRect t="8920"/>
            <a:stretch/>
          </p:blipFill>
          <p:spPr bwMode="auto">
            <a:xfrm>
              <a:off x="3939115" y="5363904"/>
              <a:ext cx="3372679" cy="1748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36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143000"/>
            <a:ext cx="525780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1059359"/>
            <a:ext cx="4191000" cy="769441"/>
          </a:xfrm>
          <a:prstGeom prst="rect">
            <a:avLst/>
          </a:prstGeom>
          <a:solidFill>
            <a:schemeClr val="bg1"/>
          </a:solidFill>
        </p:spPr>
        <p:txBody>
          <a:bodyPr wrap="square">
            <a:spAutoFit/>
          </a:bodyPr>
          <a:lstStyle/>
          <a:p>
            <a:endParaRPr lang="en-US" sz="2000" b="1" dirty="0">
              <a:solidFill>
                <a:srgbClr val="FF0000"/>
              </a:solidFill>
            </a:endParaRPr>
          </a:p>
          <a:p>
            <a:pPr algn="ctr"/>
            <a:r>
              <a:rPr lang="en-US" sz="2400" b="1" dirty="0">
                <a:solidFill>
                  <a:srgbClr val="FF0000"/>
                </a:solidFill>
              </a:rPr>
              <a:t>Quiet Conditions</a:t>
            </a:r>
            <a:r>
              <a:rPr lang="en-US" dirty="0"/>
              <a:t>	</a:t>
            </a:r>
          </a:p>
        </p:txBody>
      </p:sp>
      <p:sp>
        <p:nvSpPr>
          <p:cNvPr id="13" name="Rectangle 12"/>
          <p:cNvSpPr/>
          <p:nvPr/>
        </p:nvSpPr>
        <p:spPr>
          <a:xfrm>
            <a:off x="38100" y="5445125"/>
            <a:ext cx="4495800" cy="1200329"/>
          </a:xfrm>
          <a:prstGeom prst="rect">
            <a:avLst/>
          </a:prstGeom>
          <a:solidFill>
            <a:schemeClr val="bg1"/>
          </a:solidFill>
        </p:spPr>
        <p:txBody>
          <a:bodyPr wrap="square">
            <a:spAutoFit/>
          </a:bodyPr>
          <a:lstStyle/>
          <a:p>
            <a:endParaRPr lang="en-US" dirty="0"/>
          </a:p>
          <a:p>
            <a:endParaRPr lang="en-US" dirty="0"/>
          </a:p>
          <a:p>
            <a:endParaRPr lang="en-US" dirty="0"/>
          </a:p>
          <a:p>
            <a:endParaRPr lang="en-US" dirty="0"/>
          </a:p>
        </p:txBody>
      </p:sp>
      <p:pic>
        <p:nvPicPr>
          <p:cNvPr id="6" name="Picture 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146175"/>
            <a:ext cx="5257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0" y="1066800"/>
            <a:ext cx="3505200" cy="830997"/>
          </a:xfrm>
          <a:prstGeom prst="rect">
            <a:avLst/>
          </a:prstGeom>
          <a:solidFill>
            <a:srgbClr val="FFFFFF"/>
          </a:solidFill>
        </p:spPr>
        <p:txBody>
          <a:bodyPr wrap="square">
            <a:spAutoFit/>
          </a:bodyPr>
          <a:lstStyle/>
          <a:p>
            <a:pPr algn="ctr"/>
            <a:endParaRPr lang="en-US" sz="2400" b="1" dirty="0">
              <a:solidFill>
                <a:srgbClr val="FF0000"/>
              </a:solidFill>
            </a:endParaRPr>
          </a:p>
          <a:p>
            <a:pPr algn="ctr"/>
            <a:r>
              <a:rPr lang="en-US" sz="2400" b="1" dirty="0">
                <a:solidFill>
                  <a:srgbClr val="FF0000"/>
                </a:solidFill>
              </a:rPr>
              <a:t>Active Conditions</a:t>
            </a:r>
            <a:endParaRPr lang="en-US" sz="2000" b="1" dirty="0">
              <a:solidFill>
                <a:srgbClr val="FF0000"/>
              </a:solidFill>
            </a:endParaRPr>
          </a:p>
        </p:txBody>
      </p:sp>
      <p:sp>
        <p:nvSpPr>
          <p:cNvPr id="15" name="Rectangle 14"/>
          <p:cNvSpPr/>
          <p:nvPr/>
        </p:nvSpPr>
        <p:spPr>
          <a:xfrm>
            <a:off x="3886200" y="5429071"/>
            <a:ext cx="4495800" cy="1200329"/>
          </a:xfrm>
          <a:prstGeom prst="rect">
            <a:avLst/>
          </a:prstGeom>
          <a:solidFill>
            <a:schemeClr val="bg1"/>
          </a:solidFill>
        </p:spPr>
        <p:txBody>
          <a:bodyPr wrap="square">
            <a:spAutoFit/>
          </a:bodyPr>
          <a:lstStyle/>
          <a:p>
            <a:endParaRPr lang="en-US" dirty="0"/>
          </a:p>
          <a:p>
            <a:endParaRPr lang="en-US" dirty="0"/>
          </a:p>
          <a:p>
            <a:endParaRPr lang="en-US" dirty="0"/>
          </a:p>
          <a:p>
            <a:endParaRPr lang="en-US" dirty="0"/>
          </a:p>
        </p:txBody>
      </p:sp>
      <p:sp>
        <p:nvSpPr>
          <p:cNvPr id="16" name="Rectangle 15"/>
          <p:cNvSpPr/>
          <p:nvPr/>
        </p:nvSpPr>
        <p:spPr>
          <a:xfrm>
            <a:off x="3505200" y="1828800"/>
            <a:ext cx="1295400" cy="4247317"/>
          </a:xfrm>
          <a:prstGeom prst="rect">
            <a:avLst/>
          </a:prstGeom>
          <a:solidFill>
            <a:schemeClr val="bg1"/>
          </a:solidFill>
        </p:spPr>
        <p:txBody>
          <a:bodyPr wrap="square">
            <a:spAutoFit/>
          </a:bodyPr>
          <a:lstStyle/>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itle 1"/>
          <p:cNvSpPr>
            <a:spLocks noGrp="1"/>
          </p:cNvSpPr>
          <p:nvPr>
            <p:ph type="title"/>
          </p:nvPr>
        </p:nvSpPr>
        <p:spPr>
          <a:xfrm>
            <a:off x="152400" y="152400"/>
            <a:ext cx="8229600" cy="1143000"/>
          </a:xfrm>
        </p:spPr>
        <p:txBody>
          <a:bodyPr/>
          <a:lstStyle/>
          <a:p>
            <a:br>
              <a:rPr lang="en-US" sz="3600" dirty="0">
                <a:solidFill>
                  <a:srgbClr val="0000FF"/>
                </a:solidFill>
              </a:rPr>
            </a:br>
            <a:r>
              <a:rPr lang="en-US" sz="3600" dirty="0">
                <a:solidFill>
                  <a:srgbClr val="0000FF"/>
                </a:solidFill>
              </a:rPr>
              <a:t>Real Time Alaska GPS Data</a:t>
            </a:r>
            <a:endParaRPr lang="en-US" sz="2800" dirty="0">
              <a:solidFill>
                <a:srgbClr val="0000FF"/>
              </a:solidFill>
            </a:endParaRPr>
          </a:p>
        </p:txBody>
      </p:sp>
      <p:pic>
        <p:nvPicPr>
          <p:cNvPr id="10" name="Picture 2" descr="C:\Users\mpilinski\Desktop\WORK\ASTRA_banner_v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36"/>
          <p:cNvGrpSpPr/>
          <p:nvPr/>
        </p:nvGrpSpPr>
        <p:grpSpPr>
          <a:xfrm>
            <a:off x="6324600" y="5562599"/>
            <a:ext cx="2047206" cy="1295401"/>
            <a:chOff x="3435788" y="4216967"/>
            <a:chExt cx="3876006" cy="2895908"/>
          </a:xfrm>
        </p:grpSpPr>
        <p:pic>
          <p:nvPicPr>
            <p:cNvPr id="14" name="Picture 4" descr="C:\Users\mpilinski\Desktop\WORK\PROPOSALS\2012\DIME_SBIR_2012\alaska_sigphi_cur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5788" y="4216967"/>
              <a:ext cx="2729612" cy="21836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eynolds\CASES\CASES_Pictures\jpg\best\touchup and background removal\DSC_231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606" b="90693" l="2343" r="97164"/>
                      </a14:imgEffect>
                    </a14:imgLayer>
                  </a14:imgProps>
                </a:ext>
                <a:ext uri="{28A0092B-C50C-407E-A947-70E740481C1C}">
                  <a14:useLocalDpi xmlns:a14="http://schemas.microsoft.com/office/drawing/2010/main" val="0"/>
                </a:ext>
              </a:extLst>
            </a:blip>
            <a:srcRect t="8920"/>
            <a:stretch/>
          </p:blipFill>
          <p:spPr bwMode="auto">
            <a:xfrm>
              <a:off x="3939115" y="5363904"/>
              <a:ext cx="3372679" cy="1748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233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sz="3600" dirty="0"/>
              <a:t>ASTRA Real Time </a:t>
            </a:r>
            <a:r>
              <a:rPr lang="en-US" sz="3600" dirty="0" err="1"/>
              <a:t>Ionospheric</a:t>
            </a:r>
            <a:r>
              <a:rPr lang="en-US" sz="3600" dirty="0"/>
              <a:t> Data Assimilation</a:t>
            </a:r>
          </a:p>
        </p:txBody>
      </p:sp>
      <p:pic>
        <p:nvPicPr>
          <p:cNvPr id="6" name="Content Placeholder 5"/>
          <p:cNvPicPr>
            <a:picLocks noGrp="1" noChangeAspect="1"/>
          </p:cNvPicPr>
          <p:nvPr>
            <p:ph idx="1"/>
          </p:nvPr>
        </p:nvPicPr>
        <p:blipFill>
          <a:blip r:embed="rId2"/>
          <a:srcRect t="18779" b="18779"/>
          <a:stretch>
            <a:fillRect/>
          </a:stretch>
        </p:blipFill>
        <p:spPr>
          <a:xfrm>
            <a:off x="0" y="1905000"/>
            <a:ext cx="9102464" cy="4800599"/>
          </a:xfrm>
        </p:spPr>
      </p:pic>
      <p:pic>
        <p:nvPicPr>
          <p:cNvPr id="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4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8229600" cy="1143000"/>
          </a:xfrm>
        </p:spPr>
        <p:txBody>
          <a:bodyPr/>
          <a:lstStyle/>
          <a:p>
            <a:r>
              <a:rPr lang="en-US" dirty="0">
                <a:solidFill>
                  <a:schemeClr val="bg1"/>
                </a:solidFill>
              </a:rPr>
              <a:t>Summary</a:t>
            </a:r>
          </a:p>
        </p:txBody>
      </p:sp>
      <p:sp>
        <p:nvSpPr>
          <p:cNvPr id="3" name="Content Placeholder 2"/>
          <p:cNvSpPr>
            <a:spLocks noGrp="1"/>
          </p:cNvSpPr>
          <p:nvPr>
            <p:ph idx="1"/>
          </p:nvPr>
        </p:nvSpPr>
        <p:spPr/>
        <p:txBody>
          <a:bodyPr/>
          <a:lstStyle/>
          <a:p>
            <a:r>
              <a:rPr lang="en-US" dirty="0"/>
              <a:t>Communications and navigation performance prime issues</a:t>
            </a:r>
          </a:p>
          <a:p>
            <a:r>
              <a:rPr lang="en-US" dirty="0"/>
              <a:t>Space weather benign lately ,i.e., SWPC alerts, but disruptive activity still occurring</a:t>
            </a:r>
          </a:p>
          <a:p>
            <a:r>
              <a:rPr lang="en-US" dirty="0"/>
              <a:t>ASTRA offers forward-looking, tailored products and services for ANSPs and airlines</a:t>
            </a:r>
          </a:p>
        </p:txBody>
      </p:sp>
      <p:pic>
        <p:nvPicPr>
          <p:cNvPr id="4" name="Picture 2" descr="C:\Users\mpilinski\Desktop\WORK\ASTRA_banner_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6143"/>
            <a:ext cx="2379277" cy="707886"/>
          </a:xfrm>
          <a:prstGeom prst="rect">
            <a:avLst/>
          </a:prstGeom>
          <a:noFill/>
        </p:spPr>
        <p:txBody>
          <a:bodyPr wrap="none" rtlCol="0">
            <a:spAutoFit/>
          </a:bodyPr>
          <a:lstStyle/>
          <a:p>
            <a:r>
              <a:rPr lang="en-US" sz="4000" dirty="0">
                <a:solidFill>
                  <a:schemeClr val="bg1">
                    <a:lumMod val="95000"/>
                  </a:schemeClr>
                </a:solidFill>
              </a:rPr>
              <a:t>Summary</a:t>
            </a:r>
          </a:p>
        </p:txBody>
      </p:sp>
    </p:spTree>
    <p:extLst>
      <p:ext uri="{BB962C8B-B14F-4D97-AF65-F5344CB8AC3E}">
        <p14:creationId xmlns:p14="http://schemas.microsoft.com/office/powerpoint/2010/main" val="353393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3600" b="1" i="1" dirty="0"/>
              <a:t>A Brief History of Northern Polar Flights and Space Weather</a:t>
            </a:r>
          </a:p>
        </p:txBody>
      </p:sp>
      <p:sp>
        <p:nvSpPr>
          <p:cNvPr id="3" name="Content Placeholder 2"/>
          <p:cNvSpPr>
            <a:spLocks noGrp="1"/>
          </p:cNvSpPr>
          <p:nvPr>
            <p:ph idx="1"/>
          </p:nvPr>
        </p:nvSpPr>
        <p:spPr>
          <a:xfrm>
            <a:off x="457200" y="1905000"/>
            <a:ext cx="8229600" cy="4876800"/>
          </a:xfrm>
        </p:spPr>
        <p:txBody>
          <a:bodyPr/>
          <a:lstStyle/>
          <a:p>
            <a:r>
              <a:rPr lang="en-US" dirty="0"/>
              <a:t>North Polar flying matured and prospered in the decade starting in late ‘90s (</a:t>
            </a:r>
            <a:r>
              <a:rPr lang="en-US" i="1" dirty="0"/>
              <a:t>Cameron, CPWG 10</a:t>
            </a:r>
            <a:r>
              <a:rPr lang="en-US" dirty="0"/>
              <a:t>)</a:t>
            </a:r>
          </a:p>
          <a:p>
            <a:r>
              <a:rPr lang="en-US" dirty="0"/>
              <a:t>In parallel, solar activity also grew in the maximum phase of Solar Cycle 23, i.e., 2001-2006</a:t>
            </a:r>
          </a:p>
          <a:p>
            <a:pPr lvl="1"/>
            <a:r>
              <a:rPr lang="en-US" dirty="0"/>
              <a:t>Motivated the definition of procedures and actions based on level of activity</a:t>
            </a:r>
          </a:p>
          <a:p>
            <a:r>
              <a:rPr lang="en-US" dirty="0"/>
              <a:t>Solar Cycle 24 began January 2009</a:t>
            </a:r>
          </a:p>
        </p:txBody>
      </p:sp>
      <p:pic>
        <p:nvPicPr>
          <p:cNvPr id="4" name="Picture 2" descr="C:\Users\mpilinski\Desktop\WORK\ASTRA_banner_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0"/>
            <a:ext cx="2658801" cy="707886"/>
          </a:xfrm>
          <a:prstGeom prst="rect">
            <a:avLst/>
          </a:prstGeom>
          <a:noFill/>
        </p:spPr>
        <p:txBody>
          <a:bodyPr wrap="none" rtlCol="0">
            <a:spAutoFit/>
          </a:bodyPr>
          <a:lstStyle/>
          <a:p>
            <a:r>
              <a:rPr lang="en-US" sz="4000" dirty="0">
                <a:solidFill>
                  <a:schemeClr val="bg1"/>
                </a:solidFill>
              </a:rPr>
              <a:t>Background</a:t>
            </a:r>
          </a:p>
        </p:txBody>
      </p:sp>
    </p:spTree>
    <p:extLst>
      <p:ext uri="{BB962C8B-B14F-4D97-AF65-F5344CB8AC3E}">
        <p14:creationId xmlns:p14="http://schemas.microsoft.com/office/powerpoint/2010/main" val="5329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i="1" dirty="0"/>
              <a:t>Brief History…. (Part 2)</a:t>
            </a:r>
          </a:p>
        </p:txBody>
      </p:sp>
      <p:sp>
        <p:nvSpPr>
          <p:cNvPr id="3" name="Content Placeholder 2"/>
          <p:cNvSpPr>
            <a:spLocks noGrp="1"/>
          </p:cNvSpPr>
          <p:nvPr>
            <p:ph idx="1"/>
          </p:nvPr>
        </p:nvSpPr>
        <p:spPr>
          <a:xfrm>
            <a:off x="457200" y="1600200"/>
            <a:ext cx="8229600" cy="5105400"/>
          </a:xfrm>
        </p:spPr>
        <p:txBody>
          <a:bodyPr/>
          <a:lstStyle/>
          <a:p>
            <a:r>
              <a:rPr lang="en-US" dirty="0"/>
              <a:t>Compared to Cycle 23, the current Cycle 24 has been very weak</a:t>
            </a:r>
          </a:p>
          <a:p>
            <a:pPr lvl="1"/>
            <a:r>
              <a:rPr lang="en-US" dirty="0"/>
              <a:t>Flares and CMEs are about 1/3 as frequent</a:t>
            </a:r>
          </a:p>
          <a:p>
            <a:pPr lvl="1"/>
            <a:r>
              <a:rPr lang="en-US" dirty="0"/>
              <a:t>Geomagnetic storm activity affected similarly</a:t>
            </a:r>
          </a:p>
          <a:p>
            <a:r>
              <a:rPr lang="en-US" dirty="0"/>
              <a:t>There are suggestions that the next Cycle – Cycle 25 – will be even less eruptive</a:t>
            </a:r>
          </a:p>
          <a:p>
            <a:r>
              <a:rPr lang="en-US" dirty="0"/>
              <a:t>Mostly good news for the airlines, but not completely</a:t>
            </a:r>
          </a:p>
          <a:p>
            <a:pPr lvl="1"/>
            <a:r>
              <a:rPr lang="en-US" dirty="0"/>
              <a:t>Weak solar activity means more galactic radiation at aircraft altitudes</a:t>
            </a:r>
          </a:p>
        </p:txBody>
      </p:sp>
      <p:pic>
        <p:nvPicPr>
          <p:cNvPr id="4" name="Picture 2" descr="C:\Users\mpilinski\Desktop\WORK\ASTRA_banner_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AA Sca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pic>
        <p:nvPicPr>
          <p:cNvPr id="3"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228600"/>
            <a:ext cx="5313374" cy="523220"/>
          </a:xfrm>
          <a:prstGeom prst="rect">
            <a:avLst/>
          </a:prstGeom>
          <a:noFill/>
        </p:spPr>
        <p:txBody>
          <a:bodyPr wrap="none" rtlCol="0">
            <a:spAutoFit/>
          </a:bodyPr>
          <a:lstStyle/>
          <a:p>
            <a:r>
              <a:rPr lang="en-US" sz="2800" dirty="0">
                <a:solidFill>
                  <a:schemeClr val="bg1">
                    <a:lumMod val="95000"/>
                  </a:schemeClr>
                </a:solidFill>
              </a:rPr>
              <a:t>Example – NOAA </a:t>
            </a:r>
            <a:r>
              <a:rPr lang="en-US" sz="2800" dirty="0" err="1">
                <a:solidFill>
                  <a:schemeClr val="bg1">
                    <a:lumMod val="95000"/>
                  </a:schemeClr>
                </a:solidFill>
              </a:rPr>
              <a:t>Sp</a:t>
            </a:r>
            <a:r>
              <a:rPr lang="en-US" sz="2800" dirty="0">
                <a:solidFill>
                  <a:schemeClr val="bg1">
                    <a:lumMod val="95000"/>
                  </a:schemeClr>
                </a:solidFill>
              </a:rPr>
              <a:t> </a:t>
            </a:r>
            <a:r>
              <a:rPr lang="en-US" sz="2800" dirty="0" err="1">
                <a:solidFill>
                  <a:schemeClr val="bg1">
                    <a:lumMod val="95000"/>
                  </a:schemeClr>
                </a:solidFill>
              </a:rPr>
              <a:t>Wx</a:t>
            </a:r>
            <a:r>
              <a:rPr lang="en-US" sz="2800" dirty="0">
                <a:solidFill>
                  <a:schemeClr val="bg1">
                    <a:lumMod val="95000"/>
                  </a:schemeClr>
                </a:solidFill>
              </a:rPr>
              <a:t> Scales</a:t>
            </a:r>
          </a:p>
        </p:txBody>
      </p:sp>
    </p:spTree>
    <p:extLst>
      <p:ext uri="{BB962C8B-B14F-4D97-AF65-F5344CB8AC3E}">
        <p14:creationId xmlns:p14="http://schemas.microsoft.com/office/powerpoint/2010/main" val="311512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487362"/>
          </a:xfrm>
        </p:spPr>
        <p:txBody>
          <a:bodyPr/>
          <a:lstStyle/>
          <a:p>
            <a:endParaRPr lang="en-US" dirty="0"/>
          </a:p>
        </p:txBody>
      </p:sp>
      <p:pic>
        <p:nvPicPr>
          <p:cNvPr id="4" name="Picture 2" descr="C:\Users\mpilinski\Desktop\WORK\ASTRA_banner_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olarRou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0"/>
            <a:ext cx="9144000" cy="3048000"/>
          </a:xfrm>
          <a:prstGeom prst="rect">
            <a:avLst/>
          </a:prstGeom>
        </p:spPr>
      </p:pic>
      <p:sp>
        <p:nvSpPr>
          <p:cNvPr id="9" name="Content Placeholder 8"/>
          <p:cNvSpPr>
            <a:spLocks noGrp="1"/>
          </p:cNvSpPr>
          <p:nvPr>
            <p:ph idx="1"/>
          </p:nvPr>
        </p:nvSpPr>
        <p:spPr/>
        <p:txBody>
          <a:bodyPr/>
          <a:lstStyle/>
          <a:p>
            <a:endParaRPr lang="en-US"/>
          </a:p>
        </p:txBody>
      </p:sp>
      <p:sp>
        <p:nvSpPr>
          <p:cNvPr id="10" name="TextBox 9"/>
          <p:cNvSpPr txBox="1"/>
          <p:nvPr/>
        </p:nvSpPr>
        <p:spPr>
          <a:xfrm>
            <a:off x="6845" y="0"/>
            <a:ext cx="4556856" cy="707886"/>
          </a:xfrm>
          <a:prstGeom prst="rect">
            <a:avLst/>
          </a:prstGeom>
          <a:noFill/>
        </p:spPr>
        <p:txBody>
          <a:bodyPr wrap="none" rtlCol="0">
            <a:spAutoFit/>
          </a:bodyPr>
          <a:lstStyle/>
          <a:p>
            <a:r>
              <a:rPr lang="en-US" sz="4000" dirty="0">
                <a:solidFill>
                  <a:schemeClr val="bg1"/>
                </a:solidFill>
              </a:rPr>
              <a:t>Global Polar Aviation</a:t>
            </a:r>
          </a:p>
        </p:txBody>
      </p:sp>
    </p:spTree>
    <p:extLst>
      <p:ext uri="{BB962C8B-B14F-4D97-AF65-F5344CB8AC3E}">
        <p14:creationId xmlns:p14="http://schemas.microsoft.com/office/powerpoint/2010/main" val="416414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30824" r="-30824"/>
          <a:stretch>
            <a:fillRect/>
          </a:stretch>
        </p:blipFill>
        <p:spPr>
          <a:xfrm>
            <a:off x="-914400" y="990600"/>
            <a:ext cx="6651458" cy="3657600"/>
          </a:xfrm>
        </p:spPr>
      </p:pic>
      <p:pic>
        <p:nvPicPr>
          <p:cNvPr id="4" name="Picture 2" descr="C:\Users\mpilinski\Desktop\WORK\ASTRA_banner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700"/>
            <a:ext cx="9148763" cy="804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695826" y="2819400"/>
            <a:ext cx="4229100" cy="3759200"/>
          </a:xfrm>
          <a:prstGeom prst="rect">
            <a:avLst/>
          </a:prstGeom>
        </p:spPr>
      </p:pic>
      <p:sp>
        <p:nvSpPr>
          <p:cNvPr id="7" name="TextBox 6"/>
          <p:cNvSpPr txBox="1"/>
          <p:nvPr/>
        </p:nvSpPr>
        <p:spPr>
          <a:xfrm>
            <a:off x="-8539" y="152400"/>
            <a:ext cx="5181076" cy="461665"/>
          </a:xfrm>
          <a:prstGeom prst="rect">
            <a:avLst/>
          </a:prstGeom>
          <a:noFill/>
        </p:spPr>
        <p:txBody>
          <a:bodyPr wrap="none" rtlCol="0">
            <a:spAutoFit/>
          </a:bodyPr>
          <a:lstStyle/>
          <a:p>
            <a:r>
              <a:rPr lang="en-US" sz="2400" dirty="0">
                <a:solidFill>
                  <a:schemeClr val="bg1"/>
                </a:solidFill>
              </a:rPr>
              <a:t>High Latitudes Have Same </a:t>
            </a:r>
            <a:r>
              <a:rPr lang="en-US" sz="2400" dirty="0" err="1">
                <a:solidFill>
                  <a:schemeClr val="bg1"/>
                </a:solidFill>
              </a:rPr>
              <a:t>Sp</a:t>
            </a:r>
            <a:r>
              <a:rPr lang="en-US" sz="2400" dirty="0">
                <a:solidFill>
                  <a:schemeClr val="bg1"/>
                </a:solidFill>
              </a:rPr>
              <a:t> </a:t>
            </a:r>
            <a:r>
              <a:rPr lang="en-US" sz="2400" dirty="0" err="1">
                <a:solidFill>
                  <a:schemeClr val="bg1"/>
                </a:solidFill>
              </a:rPr>
              <a:t>Wx</a:t>
            </a:r>
            <a:r>
              <a:rPr lang="en-US" sz="2400" dirty="0">
                <a:solidFill>
                  <a:schemeClr val="bg1"/>
                </a:solidFill>
              </a:rPr>
              <a:t> Access</a:t>
            </a:r>
          </a:p>
        </p:txBody>
      </p:sp>
    </p:spTree>
    <p:extLst>
      <p:ext uri="{BB962C8B-B14F-4D97-AF65-F5344CB8AC3E}">
        <p14:creationId xmlns:p14="http://schemas.microsoft.com/office/powerpoint/2010/main" val="26418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857500" y="2319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2291" name="Picture 3" descr="20031031_k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352800"/>
            <a:ext cx="3075145" cy="19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3509963" y="2433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2293" name="Picture 5" descr="flarequ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21240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8"/>
          <p:cNvSpPr>
            <a:spLocks noChangeArrowheads="1"/>
          </p:cNvSpPr>
          <p:nvPr/>
        </p:nvSpPr>
        <p:spPr bwMode="auto">
          <a:xfrm>
            <a:off x="3567113" y="2433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2295" name="Line 12"/>
          <p:cNvSpPr>
            <a:spLocks noChangeShapeType="1"/>
          </p:cNvSpPr>
          <p:nvPr/>
        </p:nvSpPr>
        <p:spPr bwMode="auto">
          <a:xfrm>
            <a:off x="2508250" y="1981200"/>
            <a:ext cx="381000" cy="0"/>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296" name="Line 13"/>
          <p:cNvSpPr>
            <a:spLocks noChangeShapeType="1"/>
          </p:cNvSpPr>
          <p:nvPr/>
        </p:nvSpPr>
        <p:spPr bwMode="auto">
          <a:xfrm>
            <a:off x="4953000" y="1905000"/>
            <a:ext cx="381000" cy="0"/>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7598" name="Rectangle 14"/>
          <p:cNvSpPr>
            <a:spLocks noChangeArrowheads="1"/>
          </p:cNvSpPr>
          <p:nvPr/>
        </p:nvSpPr>
        <p:spPr bwMode="auto">
          <a:xfrm>
            <a:off x="0" y="122238"/>
            <a:ext cx="9144000" cy="609600"/>
          </a:xfrm>
          <a:prstGeom prst="rect">
            <a:avLst/>
          </a:prstGeom>
          <a:noFill/>
          <a:ln w="9525">
            <a:noFill/>
            <a:miter lim="800000"/>
            <a:headEnd/>
            <a:tailEnd/>
          </a:ln>
          <a:effectLst/>
        </p:spPr>
        <p:txBody>
          <a:bodyPr/>
          <a:lstStyle/>
          <a:p>
            <a:pPr marL="342900" indent="-342900" algn="ctr">
              <a:spcBef>
                <a:spcPct val="20000"/>
              </a:spcBef>
              <a:defRPr/>
            </a:pPr>
            <a:r>
              <a:rPr lang="en-US" sz="3000" b="1" i="1">
                <a:effectLst>
                  <a:outerShdw blurRad="38100" dist="38100" dir="2700000" algn="tl">
                    <a:srgbClr val="FFFFFF"/>
                  </a:outerShdw>
                </a:effectLst>
                <a:ea typeface="+mn-ea"/>
              </a:rPr>
              <a:t>Geomag Storms = Degraded Comm</a:t>
            </a:r>
            <a:endParaRPr lang="en-US" sz="3000" i="1">
              <a:effectLst>
                <a:outerShdw blurRad="38100" dist="38100" dir="2700000" algn="tl">
                  <a:srgbClr val="FFFFFF"/>
                </a:outerShdw>
              </a:effectLst>
              <a:ea typeface="+mn-ea"/>
            </a:endParaRPr>
          </a:p>
        </p:txBody>
      </p:sp>
      <p:sp>
        <p:nvSpPr>
          <p:cNvPr id="12298" name="Text Box 15"/>
          <p:cNvSpPr txBox="1">
            <a:spLocks noChangeArrowheads="1"/>
          </p:cNvSpPr>
          <p:nvPr/>
        </p:nvSpPr>
        <p:spPr bwMode="auto">
          <a:xfrm>
            <a:off x="304800" y="3124200"/>
            <a:ext cx="533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indent="-342900" eaLnBrk="1" hangingPunct="1">
              <a:buFont typeface="Arial"/>
              <a:buChar char="•"/>
            </a:pPr>
            <a:r>
              <a:rPr lang="en-US" sz="2400" dirty="0" err="1">
                <a:solidFill>
                  <a:srgbClr val="000000"/>
                </a:solidFill>
                <a:latin typeface="Verdana" charset="0"/>
              </a:rPr>
              <a:t>Ionospheric</a:t>
            </a:r>
            <a:r>
              <a:rPr lang="en-US" sz="2400" dirty="0">
                <a:solidFill>
                  <a:srgbClr val="000000"/>
                </a:solidFill>
                <a:latin typeface="Verdana" charset="0"/>
              </a:rPr>
              <a:t> disturbances often occur in concert with  geomagnetic disturbances.</a:t>
            </a:r>
          </a:p>
          <a:p>
            <a:pPr marL="342900" indent="-342900" eaLnBrk="1" hangingPunct="1">
              <a:buFont typeface="Arial"/>
              <a:buChar char="•"/>
            </a:pPr>
            <a:endParaRPr lang="en-US" sz="2400" dirty="0">
              <a:solidFill>
                <a:srgbClr val="000000"/>
              </a:solidFill>
              <a:latin typeface="Verdana" charset="0"/>
            </a:endParaRPr>
          </a:p>
          <a:p>
            <a:pPr marL="342900" indent="-342900" eaLnBrk="1" hangingPunct="1">
              <a:buFont typeface="Arial"/>
              <a:buChar char="•"/>
            </a:pPr>
            <a:r>
              <a:rPr lang="en-US" sz="2400" dirty="0">
                <a:solidFill>
                  <a:srgbClr val="000000"/>
                </a:solidFill>
                <a:latin typeface="Verdana" charset="0"/>
              </a:rPr>
              <a:t>The reflection of VHF signals will occur on occasion during strong geomagnetic storms. </a:t>
            </a:r>
            <a:endParaRPr lang="en-US" sz="2400" dirty="0">
              <a:latin typeface="Verdana" charset="0"/>
            </a:endParaRPr>
          </a:p>
        </p:txBody>
      </p:sp>
      <p:pic>
        <p:nvPicPr>
          <p:cNvPr id="12299" name="Picture 17" descr="qu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876300"/>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5410200" y="838200"/>
            <a:ext cx="3454400" cy="2072640"/>
          </a:xfrm>
          <a:prstGeom prst="rect">
            <a:avLst/>
          </a:prstGeom>
        </p:spPr>
      </p:pic>
    </p:spTree>
    <p:extLst>
      <p:ext uri="{BB962C8B-B14F-4D97-AF65-F5344CB8AC3E}">
        <p14:creationId xmlns:p14="http://schemas.microsoft.com/office/powerpoint/2010/main" val="64688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04800" y="228600"/>
            <a:ext cx="8229600" cy="609600"/>
          </a:xfrm>
          <a:prstGeom prst="rect">
            <a:avLst/>
          </a:prstGeom>
          <a:noFill/>
          <a:ln w="9525">
            <a:noFill/>
            <a:miter lim="800000"/>
            <a:headEnd/>
            <a:tailEnd/>
          </a:ln>
          <a:effectLst/>
        </p:spPr>
        <p:txBody>
          <a:bodyPr/>
          <a:lstStyle/>
          <a:p>
            <a:pPr marL="342900" indent="-342900" algn="ctr">
              <a:spcBef>
                <a:spcPct val="20000"/>
              </a:spcBef>
              <a:defRPr/>
            </a:pPr>
            <a:r>
              <a:rPr lang="en-US" sz="3200" b="1" i="1">
                <a:effectLst>
                  <a:outerShdw blurRad="38100" dist="38100" dir="2700000" algn="tl">
                    <a:srgbClr val="FFFFFF"/>
                  </a:outerShdw>
                </a:effectLst>
                <a:ea typeface="+mn-ea"/>
              </a:rPr>
              <a:t>Radiation Storms = Blacked-Out Comm</a:t>
            </a:r>
            <a:endParaRPr lang="en-US" sz="3200" i="1">
              <a:effectLst>
                <a:outerShdw blurRad="38100" dist="38100" dir="2700000" algn="tl">
                  <a:srgbClr val="FFFFFF"/>
                </a:outerShdw>
              </a:effectLst>
              <a:ea typeface="+mn-ea"/>
            </a:endParaRPr>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8" y="914400"/>
            <a:ext cx="25908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20031030_pro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281940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6" descr="flarequ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914400"/>
            <a:ext cx="25146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7"/>
          <p:cNvSpPr>
            <a:spLocks noChangeShapeType="1"/>
          </p:cNvSpPr>
          <p:nvPr/>
        </p:nvSpPr>
        <p:spPr bwMode="auto">
          <a:xfrm>
            <a:off x="2717800" y="1981200"/>
            <a:ext cx="381000" cy="0"/>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1" name="Line 8"/>
          <p:cNvSpPr>
            <a:spLocks noChangeShapeType="1"/>
          </p:cNvSpPr>
          <p:nvPr/>
        </p:nvSpPr>
        <p:spPr bwMode="auto">
          <a:xfrm>
            <a:off x="5991225" y="1981200"/>
            <a:ext cx="381000" cy="0"/>
          </a:xfrm>
          <a:prstGeom prst="line">
            <a:avLst/>
          </a:prstGeom>
          <a:noFill/>
          <a:ln w="317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2" name="Text Box 9"/>
          <p:cNvSpPr txBox="1">
            <a:spLocks noChangeArrowheads="1"/>
          </p:cNvSpPr>
          <p:nvPr/>
        </p:nvSpPr>
        <p:spPr bwMode="auto">
          <a:xfrm>
            <a:off x="228600" y="3581400"/>
            <a:ext cx="882805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42900" indent="-342900" eaLnBrk="1" hangingPunct="1">
              <a:buFont typeface="Arial"/>
              <a:buChar char="•"/>
            </a:pPr>
            <a:r>
              <a:rPr lang="en-US" sz="2400" dirty="0">
                <a:latin typeface="Verdana" charset="0"/>
              </a:rPr>
              <a:t>Radiation storms (proton events) can cause extended </a:t>
            </a:r>
          </a:p>
          <a:p>
            <a:pPr eaLnBrk="1" hangingPunct="1"/>
            <a:r>
              <a:rPr lang="en-US" sz="2400" dirty="0">
                <a:latin typeface="Verdana" charset="0"/>
              </a:rPr>
              <a:t>periods of HF blackout at higher latitudes. </a:t>
            </a:r>
          </a:p>
          <a:p>
            <a:pPr marL="342900" indent="-342900" eaLnBrk="1" hangingPunct="1">
              <a:buFont typeface="Arial"/>
              <a:buChar char="•"/>
            </a:pPr>
            <a:r>
              <a:rPr lang="en-US" sz="2400" dirty="0">
                <a:latin typeface="Verdana" charset="0"/>
              </a:rPr>
              <a:t>Over 100 hours of HF blackout in the Antarctic </a:t>
            </a:r>
          </a:p>
          <a:p>
            <a:pPr eaLnBrk="1" hangingPunct="1"/>
            <a:r>
              <a:rPr lang="en-US" sz="2400" dirty="0">
                <a:latin typeface="Verdana" charset="0"/>
              </a:rPr>
              <a:t>during the </a:t>
            </a:r>
            <a:r>
              <a:rPr lang="ja-JP" altLang="en-US" sz="2400" dirty="0">
                <a:latin typeface="Verdana" charset="0"/>
              </a:rPr>
              <a:t>“</a:t>
            </a:r>
            <a:r>
              <a:rPr lang="en-US" sz="2400" dirty="0">
                <a:latin typeface="Verdana" charset="0"/>
              </a:rPr>
              <a:t>Halloween Storms</a:t>
            </a:r>
            <a:r>
              <a:rPr lang="ja-JP" altLang="en-US" sz="2400" dirty="0">
                <a:latin typeface="Verdana" charset="0"/>
              </a:rPr>
              <a:t>”</a:t>
            </a:r>
            <a:r>
              <a:rPr lang="en-US" sz="2400" dirty="0">
                <a:latin typeface="Verdana" charset="0"/>
              </a:rPr>
              <a:t> of 2003.</a:t>
            </a:r>
          </a:p>
          <a:p>
            <a:pPr eaLnBrk="1" hangingPunct="1"/>
            <a:endParaRPr lang="en-US" sz="2400" dirty="0">
              <a:latin typeface="Verdana" charset="0"/>
            </a:endParaRPr>
          </a:p>
          <a:p>
            <a:pPr eaLnBrk="1" hangingPunct="1"/>
            <a:r>
              <a:rPr lang="en-US" sz="2400" dirty="0">
                <a:latin typeface="Verdana" charset="0"/>
              </a:rPr>
              <a:t>The onset of these storms is difficult to predict, but </a:t>
            </a:r>
          </a:p>
          <a:p>
            <a:pPr eaLnBrk="1" hangingPunct="1"/>
            <a:r>
              <a:rPr lang="en-US" sz="2400" dirty="0">
                <a:latin typeface="Verdana" charset="0"/>
              </a:rPr>
              <a:t>once they begin, forecasters can predict the duration</a:t>
            </a:r>
          </a:p>
          <a:p>
            <a:pPr eaLnBrk="1" hangingPunct="1"/>
            <a:r>
              <a:rPr lang="en-US" sz="2400" dirty="0">
                <a:latin typeface="Verdana" charset="0"/>
              </a:rPr>
              <a:t>with some accuracy. </a:t>
            </a:r>
          </a:p>
        </p:txBody>
      </p:sp>
    </p:spTree>
    <p:extLst>
      <p:ext uri="{BB962C8B-B14F-4D97-AF65-F5344CB8AC3E}">
        <p14:creationId xmlns:p14="http://schemas.microsoft.com/office/powerpoint/2010/main" val="124288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304800"/>
            <a:ext cx="9144000" cy="5191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i="1">
                <a:effectLst>
                  <a:outerShdw blurRad="38100" dist="38100" dir="2700000" algn="tl">
                    <a:srgbClr val="FFFFFF"/>
                  </a:outerShdw>
                </a:effectLst>
                <a:latin typeface="Verdana" charset="0"/>
              </a:rPr>
              <a:t>Radiation Storms and the Biological Threat</a:t>
            </a:r>
          </a:p>
        </p:txBody>
      </p:sp>
      <p:sp>
        <p:nvSpPr>
          <p:cNvPr id="13315" name="Text Box 5"/>
          <p:cNvSpPr txBox="1">
            <a:spLocks noChangeArrowheads="1"/>
          </p:cNvSpPr>
          <p:nvPr/>
        </p:nvSpPr>
        <p:spPr bwMode="auto">
          <a:xfrm>
            <a:off x="593725" y="5137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2400">
              <a:latin typeface="Verdana" charset="0"/>
            </a:endParaRPr>
          </a:p>
        </p:txBody>
      </p:sp>
      <p:sp>
        <p:nvSpPr>
          <p:cNvPr id="13316" name="Text Box 6"/>
          <p:cNvSpPr txBox="1">
            <a:spLocks noChangeArrowheads="1"/>
          </p:cNvSpPr>
          <p:nvPr/>
        </p:nvSpPr>
        <p:spPr bwMode="auto">
          <a:xfrm>
            <a:off x="285750" y="4098925"/>
            <a:ext cx="8763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Verdana" charset="0"/>
              </a:rPr>
              <a:t>Radiation storms can quickly follow the onset of a large solar flare. Highest energy protons (&gt;100 MeV) travel fastest (up to a third the speed of light!).</a:t>
            </a:r>
          </a:p>
          <a:p>
            <a:pPr eaLnBrk="1" hangingPunct="1"/>
            <a:endParaRPr lang="en-US" b="1">
              <a:latin typeface="Verdana" charset="0"/>
            </a:endParaRPr>
          </a:p>
          <a:p>
            <a:pPr eaLnBrk="1" hangingPunct="1"/>
            <a:r>
              <a:rPr lang="en-US" b="1">
                <a:latin typeface="Verdana" charset="0"/>
              </a:rPr>
              <a:t>Jan 2005: X7 flare began at 20/0636 UT and peaked at 20/0701 UT. The Intense &gt;100 MeV radiation storm peaked at 20/0710 UT. This storm was short-lived, but did exceed the FAA </a:t>
            </a:r>
            <a:r>
              <a:rPr lang="en-US" b="1">
                <a:solidFill>
                  <a:srgbClr val="000000"/>
                </a:solidFill>
                <a:latin typeface="Verdana" charset="0"/>
              </a:rPr>
              <a:t>Solar Radiation Alert at Flight Altitudes for about 1.5 hours.</a:t>
            </a:r>
          </a:p>
        </p:txBody>
      </p:sp>
      <p:pic>
        <p:nvPicPr>
          <p:cNvPr id="13317" name="Picture 7" descr="http://www.sec.noaa.gov/ftpdir/plots/2005_plots/proton/20050121_proton.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00600" y="1120775"/>
            <a:ext cx="3387725" cy="2541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11" descr="image"/>
          <p:cNvPicPr>
            <a:picLocks noChangeAspect="1" noChangeArrowheads="1"/>
          </p:cNvPicPr>
          <p:nvPr/>
        </p:nvPicPr>
        <p:blipFill>
          <a:blip r:embed="rId5">
            <a:extLst>
              <a:ext uri="{28A0092B-C50C-407E-A947-70E740481C1C}">
                <a14:useLocalDpi xmlns:a14="http://schemas.microsoft.com/office/drawing/2010/main" val="0"/>
              </a:ext>
            </a:extLst>
          </a:blip>
          <a:srcRect r="11880"/>
          <a:stretch>
            <a:fillRect/>
          </a:stretch>
        </p:blipFill>
        <p:spPr bwMode="auto">
          <a:xfrm>
            <a:off x="685800" y="1371600"/>
            <a:ext cx="268605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20"/>
          <p:cNvSpPr txBox="1">
            <a:spLocks noChangeArrowheads="1"/>
          </p:cNvSpPr>
          <p:nvPr/>
        </p:nvSpPr>
        <p:spPr bwMode="auto">
          <a:xfrm>
            <a:off x="-930275" y="551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2400">
              <a:latin typeface="Verdana" charset="0"/>
            </a:endParaRPr>
          </a:p>
        </p:txBody>
      </p:sp>
      <p:sp>
        <p:nvSpPr>
          <p:cNvPr id="13320" name="Text Box 21"/>
          <p:cNvSpPr txBox="1">
            <a:spLocks noChangeArrowheads="1"/>
          </p:cNvSpPr>
          <p:nvPr/>
        </p:nvSpPr>
        <p:spPr bwMode="auto">
          <a:xfrm>
            <a:off x="669925" y="6127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2400">
              <a:latin typeface="Verdana" charset="0"/>
            </a:endParaRPr>
          </a:p>
        </p:txBody>
      </p:sp>
    </p:spTree>
    <p:extLst>
      <p:ext uri="{BB962C8B-B14F-4D97-AF65-F5344CB8AC3E}">
        <p14:creationId xmlns:p14="http://schemas.microsoft.com/office/powerpoint/2010/main" val="3059530544"/>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
      <a:dk1>
        <a:srgbClr val="000000"/>
      </a:dk1>
      <a:lt1>
        <a:srgbClr val="000099"/>
      </a:lt1>
      <a:dk2>
        <a:srgbClr val="000000"/>
      </a:dk2>
      <a:lt2>
        <a:srgbClr val="808080"/>
      </a:lt2>
      <a:accent1>
        <a:srgbClr val="00CC99"/>
      </a:accent1>
      <a:accent2>
        <a:srgbClr val="FFFFFF"/>
      </a:accent2>
      <a:accent3>
        <a:srgbClr val="AAAACA"/>
      </a:accent3>
      <a:accent4>
        <a:srgbClr val="000000"/>
      </a:accent4>
      <a:accent5>
        <a:srgbClr val="AAE2CA"/>
      </a:accent5>
      <a:accent6>
        <a:srgbClr val="E7E7E7"/>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STRA2">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11657</TotalTime>
  <Words>1012</Words>
  <Application>Microsoft Office PowerPoint</Application>
  <PresentationFormat>On-screen Show (4:3)</PresentationFormat>
  <Paragraphs>168</Paragraphs>
  <Slides>18</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18</vt:i4>
      </vt:variant>
    </vt:vector>
  </HeadingPairs>
  <TitlesOfParts>
    <vt:vector size="31" baseType="lpstr">
      <vt:lpstr>Arial</vt:lpstr>
      <vt:lpstr>Calibri</vt:lpstr>
      <vt:lpstr>Helvetica</vt:lpstr>
      <vt:lpstr>Times New Roman</vt:lpstr>
      <vt:lpstr>Verdana</vt:lpstr>
      <vt:lpstr>Wingdings</vt:lpstr>
      <vt:lpstr>1_Office Theme</vt:lpstr>
      <vt:lpstr>Default Design</vt:lpstr>
      <vt:lpstr>2_Office Theme</vt:lpstr>
      <vt:lpstr>1_Default Design</vt:lpstr>
      <vt:lpstr>Profile</vt:lpstr>
      <vt:lpstr>1_ASTRA2</vt:lpstr>
      <vt:lpstr>4_Default Design</vt:lpstr>
      <vt:lpstr>PowerPoint Presentation</vt:lpstr>
      <vt:lpstr>A Brief History of Northern Polar Flights and Space Weather</vt:lpstr>
      <vt:lpstr>Brief History…. (Part 2)</vt:lpstr>
      <vt:lpstr>PowerPoint Presentation</vt:lpstr>
      <vt:lpstr>PowerPoint Presentation</vt:lpstr>
      <vt:lpstr>PowerPoint Presentation</vt:lpstr>
      <vt:lpstr>PowerPoint Presentation</vt:lpstr>
      <vt:lpstr>PowerPoint Presentation</vt:lpstr>
      <vt:lpstr>PowerPoint Presentation</vt:lpstr>
      <vt:lpstr>Recent Space Weather News</vt:lpstr>
      <vt:lpstr>Solar Cycle Trend</vt:lpstr>
      <vt:lpstr>PowerPoint Presentation</vt:lpstr>
      <vt:lpstr>GPS: Consequences of a 55˚  Inclination</vt:lpstr>
      <vt:lpstr>Recent Impact to WAAS</vt:lpstr>
      <vt:lpstr>PowerPoint Presentation</vt:lpstr>
      <vt:lpstr> Real Time Alaska GPS Data</vt:lpstr>
      <vt:lpstr>ASTRA Real Time Ionospheric Data Assimilation</vt:lpstr>
      <vt:lpstr>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Kunches</dc:creator>
  <cp:lastModifiedBy>Backscheider, Richard A (FAA)</cp:lastModifiedBy>
  <cp:revision>110</cp:revision>
  <dcterms:created xsi:type="dcterms:W3CDTF">2013-07-23T17:45:42Z</dcterms:created>
  <dcterms:modified xsi:type="dcterms:W3CDTF">2025-07-03T10:59:27Z</dcterms:modified>
</cp:coreProperties>
</file>