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7.xml" ContentType="application/vnd.openxmlformats-officedocument.presentationml.notesSlide+xml"/>
  <Override PartName="/ppt/comments/comment2.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1" r:id="rId6"/>
    <p:sldMasterId id="2147483698" r:id="rId7"/>
    <p:sldMasterId id="2147483686" r:id="rId8"/>
  </p:sldMasterIdLst>
  <p:notesMasterIdLst>
    <p:notesMasterId r:id="rId35"/>
  </p:notesMasterIdLst>
  <p:handoutMasterIdLst>
    <p:handoutMasterId r:id="rId36"/>
  </p:handoutMasterIdLst>
  <p:sldIdLst>
    <p:sldId id="5257" r:id="rId9"/>
    <p:sldId id="5267" r:id="rId10"/>
    <p:sldId id="5200" r:id="rId11"/>
    <p:sldId id="5207" r:id="rId12"/>
    <p:sldId id="5205" r:id="rId13"/>
    <p:sldId id="5225" r:id="rId14"/>
    <p:sldId id="5213" r:id="rId15"/>
    <p:sldId id="5208" r:id="rId16"/>
    <p:sldId id="5268" r:id="rId17"/>
    <p:sldId id="5258" r:id="rId18"/>
    <p:sldId id="5259" r:id="rId19"/>
    <p:sldId id="5261" r:id="rId20"/>
    <p:sldId id="5262" r:id="rId21"/>
    <p:sldId id="5266" r:id="rId22"/>
    <p:sldId id="5270" r:id="rId23"/>
    <p:sldId id="5271" r:id="rId24"/>
    <p:sldId id="5272" r:id="rId25"/>
    <p:sldId id="5273" r:id="rId26"/>
    <p:sldId id="5274" r:id="rId27"/>
    <p:sldId id="5275" r:id="rId28"/>
    <p:sldId id="5276" r:id="rId29"/>
    <p:sldId id="5277" r:id="rId30"/>
    <p:sldId id="5278" r:id="rId31"/>
    <p:sldId id="5263" r:id="rId32"/>
    <p:sldId id="5269" r:id="rId33"/>
    <p:sldId id="5171" r:id="rId3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ny McLean" initials="DM" lastIdx="93" clrIdx="0">
    <p:extLst>
      <p:ext uri="{19B8F6BF-5375-455C-9EA6-DF929625EA0E}">
        <p15:presenceInfo xmlns:p15="http://schemas.microsoft.com/office/powerpoint/2012/main" userId="S::DMCLEAN@MITRE.ORG::78922457-c00a-49d2-9811-234b220cd371" providerId="AD"/>
      </p:ext>
    </p:extLst>
  </p:cmAuthor>
  <p:cmAuthor id="2" name="Mike Borowski" initials="MB" lastIdx="8" clrIdx="2">
    <p:extLst>
      <p:ext uri="{19B8F6BF-5375-455C-9EA6-DF929625EA0E}">
        <p15:presenceInfo xmlns:p15="http://schemas.microsoft.com/office/powerpoint/2012/main" userId="S::BOROWSKI@MITRE.ORG::df90cf6f-37bf-401b-a6fb-6c1922f821d9" providerId="AD"/>
      </p:ext>
    </p:extLst>
  </p:cmAuthor>
  <p:cmAuthor id="3" name="Elizabeth S Lacher" initials="ESL" lastIdx="1" clrIdx="3">
    <p:extLst>
      <p:ext uri="{19B8F6BF-5375-455C-9EA6-DF929625EA0E}">
        <p15:presenceInfo xmlns:p15="http://schemas.microsoft.com/office/powerpoint/2012/main" userId="S::ELACHER@MITRE.ORG::9c47182a-d52b-4ea8-a52f-a22651481f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670"/>
    <a:srgbClr val="E48FCE"/>
    <a:srgbClr val="1688C9"/>
    <a:srgbClr val="A545A2"/>
    <a:srgbClr val="00B5EF"/>
    <a:srgbClr val="7F9FB4"/>
    <a:srgbClr val="FBF3E9"/>
    <a:srgbClr val="EE3A39"/>
    <a:srgbClr val="044A74"/>
    <a:srgbClr val="4183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5" autoAdjust="0"/>
    <p:restoredTop sz="89880" autoAdjust="0"/>
  </p:normalViewPr>
  <p:slideViewPr>
    <p:cSldViewPr snapToGrid="0" snapToObjects="1">
      <p:cViewPr varScale="1">
        <p:scale>
          <a:sx n="80" d="100"/>
          <a:sy n="80" d="100"/>
        </p:scale>
        <p:origin x="82" y="182"/>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09T14:13:57.400" idx="67">
    <p:pos x="10" y="10"/>
    <p:text>Do we need to add AJI?</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8-03T13:52:03.583" idx="64">
    <p:pos x="106" y="106"/>
    <p:text>Add change strategy talking points in this</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A59C80-388C-4A63-B4CF-F2AB4906458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03742F7-17DC-4DE1-A974-8CCE43CA05F0}">
      <dgm:prSet phldrT="[Text]"/>
      <dgm:spPr>
        <a:solidFill>
          <a:srgbClr val="A545A2"/>
        </a:solidFill>
      </dgm:spPr>
      <dgm:t>
        <a:bodyPr/>
        <a:lstStyle/>
        <a:p>
          <a:r>
            <a:rPr lang="en-US" dirty="0">
              <a:latin typeface="Arial" panose="020B0604020202020204" pitchFamily="34" charset="0"/>
              <a:cs typeface="Arial" panose="020B0604020202020204" pitchFamily="34" charset="0"/>
            </a:rPr>
            <a:t>NAS Systems Engineering and Integration (ANG)</a:t>
          </a:r>
        </a:p>
      </dgm:t>
    </dgm:pt>
    <dgm:pt modelId="{B884AE29-7696-428C-A790-EFA7BE105DAA}" type="parTrans" cxnId="{1F8F28BB-0115-49C2-BEB7-4009456E3A96}">
      <dgm:prSet/>
      <dgm:spPr/>
      <dgm:t>
        <a:bodyPr/>
        <a:lstStyle/>
        <a:p>
          <a:endParaRPr lang="en-US"/>
        </a:p>
      </dgm:t>
    </dgm:pt>
    <dgm:pt modelId="{2C8C5E64-6AD2-4BF3-84E5-8D154EE99179}" type="sibTrans" cxnId="{1F8F28BB-0115-49C2-BEB7-4009456E3A96}">
      <dgm:prSet/>
      <dgm:spPr/>
      <dgm:t>
        <a:bodyPr/>
        <a:lstStyle/>
        <a:p>
          <a:endParaRPr lang="en-US"/>
        </a:p>
      </dgm:t>
    </dgm:pt>
    <dgm:pt modelId="{F5B9C54E-0396-4574-9DDA-73FE5FB4D972}">
      <dgm:prSet phldrT="[Text]" custT="1"/>
      <dgm:spPr>
        <a:gradFill rotWithShape="0">
          <a:gsLst>
            <a:gs pos="0">
              <a:srgbClr val="00B5EF">
                <a:tint val="44500"/>
                <a:satMod val="160000"/>
              </a:srgbClr>
            </a:gs>
            <a:gs pos="35000">
              <a:srgbClr val="00B5EF">
                <a:tint val="23500"/>
                <a:satMod val="160000"/>
              </a:srgbClr>
            </a:gs>
          </a:gsLst>
          <a:lin ang="5400000" scaled="0"/>
        </a:gradFill>
      </dgm:spPr>
      <dgm:t>
        <a:bodyPr/>
        <a:lstStyle/>
        <a:p>
          <a:pPr>
            <a:buFont typeface="Arial" panose="020B0604020202020204" pitchFamily="34" charset="0"/>
            <a:buChar char="•"/>
          </a:pPr>
          <a:r>
            <a:rPr lang="en-US" sz="1600" i="1" dirty="0">
              <a:solidFill>
                <a:srgbClr val="233670"/>
              </a:solidFill>
              <a:latin typeface="Arial" panose="020B0604020202020204" pitchFamily="34" charset="0"/>
              <a:cs typeface="Arial" panose="020B0604020202020204" pitchFamily="34" charset="0"/>
            </a:rPr>
            <a:t>Architects the evolution of the NAS and provides systems engineering leadership</a:t>
          </a:r>
          <a:endParaRPr lang="en-US" sz="1600" dirty="0">
            <a:solidFill>
              <a:srgbClr val="233670"/>
            </a:solidFill>
            <a:latin typeface="Arial" panose="020B0604020202020204" pitchFamily="34" charset="0"/>
            <a:cs typeface="Arial" panose="020B0604020202020204" pitchFamily="34" charset="0"/>
          </a:endParaRPr>
        </a:p>
      </dgm:t>
    </dgm:pt>
    <dgm:pt modelId="{46DFDF10-3386-4635-AFF7-0C21A0B51D29}" type="parTrans" cxnId="{1154C985-3AB3-46B1-BF88-B58C233D0AD7}">
      <dgm:prSet/>
      <dgm:spPr/>
      <dgm:t>
        <a:bodyPr/>
        <a:lstStyle/>
        <a:p>
          <a:endParaRPr lang="en-US"/>
        </a:p>
      </dgm:t>
    </dgm:pt>
    <dgm:pt modelId="{04C283EF-33B8-49FF-8C07-32723461CE20}" type="sibTrans" cxnId="{1154C985-3AB3-46B1-BF88-B58C233D0AD7}">
      <dgm:prSet/>
      <dgm:spPr/>
      <dgm:t>
        <a:bodyPr/>
        <a:lstStyle/>
        <a:p>
          <a:endParaRPr lang="en-US"/>
        </a:p>
      </dgm:t>
    </dgm:pt>
    <dgm:pt modelId="{0C6277C3-CE69-4E05-B89D-C3C36C41F0ED}">
      <dgm:prSet phldrT="[Text]" custT="1"/>
      <dgm:spPr>
        <a:gradFill rotWithShape="0">
          <a:gsLst>
            <a:gs pos="0">
              <a:srgbClr val="00B5EF">
                <a:tint val="44500"/>
                <a:satMod val="160000"/>
              </a:srgbClr>
            </a:gs>
            <a:gs pos="35000">
              <a:srgbClr val="00B5EF">
                <a:tint val="23500"/>
                <a:satMod val="160000"/>
              </a:srgbClr>
            </a:gs>
          </a:gsLst>
          <a:lin ang="5400000" scaled="0"/>
        </a:gradFill>
      </dgm:spPr>
      <dgm:t>
        <a:bodyPr/>
        <a:lstStyle/>
        <a:p>
          <a:pPr>
            <a:buFont typeface="Arial" panose="020B0604020202020204" pitchFamily="34" charset="0"/>
            <a:buChar char="•"/>
          </a:pPr>
          <a:r>
            <a:rPr lang="en-US" sz="1600" i="1" dirty="0">
              <a:solidFill>
                <a:srgbClr val="233670"/>
              </a:solidFill>
              <a:latin typeface="Arial" panose="020B0604020202020204" pitchFamily="34" charset="0"/>
              <a:cs typeface="Arial" panose="020B0604020202020204" pitchFamily="34" charset="0"/>
            </a:rPr>
            <a:t>Facilitates the integration of TBO capabilities and emerging technologies into the NAS</a:t>
          </a:r>
          <a:endParaRPr lang="en-US" sz="1600" dirty="0">
            <a:solidFill>
              <a:srgbClr val="233670"/>
            </a:solidFill>
            <a:latin typeface="Arial" panose="020B0604020202020204" pitchFamily="34" charset="0"/>
            <a:cs typeface="Arial" panose="020B0604020202020204" pitchFamily="34" charset="0"/>
          </a:endParaRPr>
        </a:p>
      </dgm:t>
    </dgm:pt>
    <dgm:pt modelId="{5DB40634-FB55-4EBE-8EEE-0D6A16B87A51}" type="parTrans" cxnId="{5AAEF2B5-E1D8-4AE6-B330-A41AEC50E2C1}">
      <dgm:prSet/>
      <dgm:spPr/>
      <dgm:t>
        <a:bodyPr/>
        <a:lstStyle/>
        <a:p>
          <a:endParaRPr lang="en-US"/>
        </a:p>
      </dgm:t>
    </dgm:pt>
    <dgm:pt modelId="{C8389EEE-1D6C-4BE5-89F6-AD8D31574DC1}" type="sibTrans" cxnId="{5AAEF2B5-E1D8-4AE6-B330-A41AEC50E2C1}">
      <dgm:prSet/>
      <dgm:spPr/>
      <dgm:t>
        <a:bodyPr/>
        <a:lstStyle/>
        <a:p>
          <a:endParaRPr lang="en-US"/>
        </a:p>
      </dgm:t>
    </dgm:pt>
    <dgm:pt modelId="{0EA71A15-F876-42DA-88C1-321568C89B6C}">
      <dgm:prSet phldrT="[Text]"/>
      <dgm:spPr>
        <a:solidFill>
          <a:srgbClr val="A545A2"/>
        </a:solidFill>
      </dgm:spPr>
      <dgm:t>
        <a:bodyPr/>
        <a:lstStyle/>
        <a:p>
          <a:r>
            <a:rPr lang="en-US" dirty="0">
              <a:latin typeface="Arial" panose="020B0604020202020204" pitchFamily="34" charset="0"/>
              <a:cs typeface="Arial" panose="020B0604020202020204" pitchFamily="34" charset="0"/>
            </a:rPr>
            <a:t>Program Management Organization (AJM)</a:t>
          </a:r>
        </a:p>
      </dgm:t>
    </dgm:pt>
    <dgm:pt modelId="{D4D55AB9-1F29-4DA7-BDE6-A63C114509BB}" type="parTrans" cxnId="{82CE6692-297B-492F-A79E-A259B881CEE9}">
      <dgm:prSet/>
      <dgm:spPr/>
      <dgm:t>
        <a:bodyPr/>
        <a:lstStyle/>
        <a:p>
          <a:endParaRPr lang="en-US"/>
        </a:p>
      </dgm:t>
    </dgm:pt>
    <dgm:pt modelId="{07E9CD99-F500-4B15-B75D-C229F6133493}" type="sibTrans" cxnId="{82CE6692-297B-492F-A79E-A259B881CEE9}">
      <dgm:prSet/>
      <dgm:spPr/>
      <dgm:t>
        <a:bodyPr/>
        <a:lstStyle/>
        <a:p>
          <a:endParaRPr lang="en-US"/>
        </a:p>
      </dgm:t>
    </dgm:pt>
    <dgm:pt modelId="{91CBEE43-8025-41E3-A04E-03B7313F56FF}">
      <dgm:prSet phldrT="[Text]" custT="1"/>
      <dgm:spPr>
        <a:gradFill rotWithShape="0">
          <a:gsLst>
            <a:gs pos="0">
              <a:srgbClr val="00B5EF">
                <a:tint val="44500"/>
                <a:satMod val="160000"/>
              </a:srgbClr>
            </a:gs>
            <a:gs pos="35000">
              <a:srgbClr val="00B5EF">
                <a:tint val="23500"/>
                <a:satMod val="160000"/>
              </a:srgbClr>
            </a:gs>
          </a:gsLst>
          <a:lin ang="5400000" scaled="0"/>
        </a:gradFill>
      </dgm:spPr>
      <dgm:t>
        <a:bodyPr/>
        <a:lstStyle/>
        <a:p>
          <a:pPr>
            <a:buFont typeface="Arial" panose="020B0604020202020204" pitchFamily="34" charset="0"/>
            <a:buChar char="•"/>
          </a:pPr>
          <a:r>
            <a:rPr lang="en-US" sz="1600" i="1" dirty="0">
              <a:solidFill>
                <a:srgbClr val="233670"/>
              </a:solidFill>
              <a:latin typeface="Arial" panose="020B0604020202020204" pitchFamily="34" charset="0"/>
              <a:cs typeface="Arial" panose="020B0604020202020204" pitchFamily="34" charset="0"/>
            </a:rPr>
            <a:t>Maintains systems that support tactical operations and develops new automation capabilities</a:t>
          </a:r>
          <a:endParaRPr lang="en-US" sz="1600" dirty="0">
            <a:solidFill>
              <a:srgbClr val="233670"/>
            </a:solidFill>
            <a:latin typeface="Arial" panose="020B0604020202020204" pitchFamily="34" charset="0"/>
            <a:cs typeface="Arial" panose="020B0604020202020204" pitchFamily="34" charset="0"/>
          </a:endParaRPr>
        </a:p>
      </dgm:t>
    </dgm:pt>
    <dgm:pt modelId="{A1D40CB5-9984-4C64-BC1F-B7390FFD2A25}" type="parTrans" cxnId="{4E70DF81-A73A-48AA-AC3C-5C2AF2FF70CA}">
      <dgm:prSet/>
      <dgm:spPr/>
      <dgm:t>
        <a:bodyPr/>
        <a:lstStyle/>
        <a:p>
          <a:endParaRPr lang="en-US"/>
        </a:p>
      </dgm:t>
    </dgm:pt>
    <dgm:pt modelId="{E159A07E-303E-4602-9AEC-D629054C2D52}" type="sibTrans" cxnId="{4E70DF81-A73A-48AA-AC3C-5C2AF2FF70CA}">
      <dgm:prSet/>
      <dgm:spPr/>
      <dgm:t>
        <a:bodyPr/>
        <a:lstStyle/>
        <a:p>
          <a:endParaRPr lang="en-US"/>
        </a:p>
      </dgm:t>
    </dgm:pt>
    <dgm:pt modelId="{1ECC98EC-E821-41D1-8859-7C24157848F5}">
      <dgm:prSet phldrT="[Text]"/>
      <dgm:spPr>
        <a:solidFill>
          <a:srgbClr val="A545A2"/>
        </a:solidFill>
      </dgm:spPr>
      <dgm:t>
        <a:bodyPr/>
        <a:lstStyle/>
        <a:p>
          <a:r>
            <a:rPr lang="en-US" dirty="0">
              <a:latin typeface="Arial" panose="020B0604020202020204" pitchFamily="34" charset="0"/>
              <a:cs typeface="Arial" panose="020B0604020202020204" pitchFamily="34" charset="0"/>
            </a:rPr>
            <a:t>System Operations (AJR)</a:t>
          </a:r>
        </a:p>
      </dgm:t>
    </dgm:pt>
    <dgm:pt modelId="{38971635-AFD8-41EA-8DEE-8BE4D1707497}" type="parTrans" cxnId="{9C13CB10-9A84-4EDE-902C-F90B445C0A5E}">
      <dgm:prSet/>
      <dgm:spPr/>
      <dgm:t>
        <a:bodyPr/>
        <a:lstStyle/>
        <a:p>
          <a:endParaRPr lang="en-US"/>
        </a:p>
      </dgm:t>
    </dgm:pt>
    <dgm:pt modelId="{843B9933-A7E9-4B7C-8278-38684064CE06}" type="sibTrans" cxnId="{9C13CB10-9A84-4EDE-902C-F90B445C0A5E}">
      <dgm:prSet/>
      <dgm:spPr/>
      <dgm:t>
        <a:bodyPr/>
        <a:lstStyle/>
        <a:p>
          <a:endParaRPr lang="en-US"/>
        </a:p>
      </dgm:t>
    </dgm:pt>
    <dgm:pt modelId="{21723D25-9322-4BFB-940B-9BFBED2C30EF}">
      <dgm:prSet phldrT="[Text]" custT="1"/>
      <dgm:spPr>
        <a:gradFill rotWithShape="0">
          <a:gsLst>
            <a:gs pos="0">
              <a:srgbClr val="00B5EF">
                <a:tint val="44500"/>
                <a:satMod val="160000"/>
              </a:srgbClr>
            </a:gs>
            <a:gs pos="35000">
              <a:srgbClr val="00B5EF">
                <a:tint val="23500"/>
                <a:satMod val="160000"/>
              </a:srgbClr>
            </a:gs>
          </a:gsLst>
          <a:lin ang="5400000" scaled="0"/>
        </a:gradFill>
      </dgm:spPr>
      <dgm:t>
        <a:bodyPr/>
        <a:lstStyle/>
        <a:p>
          <a:pPr>
            <a:buFont typeface="Arial" panose="020B0604020202020204" pitchFamily="34" charset="0"/>
            <a:buChar char="•"/>
          </a:pPr>
          <a:r>
            <a:rPr lang="en-US" sz="1600" i="1" dirty="0">
              <a:solidFill>
                <a:srgbClr val="233670"/>
              </a:solidFill>
              <a:latin typeface="Arial" panose="020B0604020202020204" pitchFamily="34" charset="0"/>
              <a:cs typeface="Arial" panose="020B0604020202020204" pitchFamily="34" charset="0"/>
            </a:rPr>
            <a:t>Responsible for optimizing the overall efficiency of the NAS and coordinating NAS-wide operations on a day-to-day basis</a:t>
          </a:r>
          <a:endParaRPr lang="en-US" sz="1600" dirty="0">
            <a:solidFill>
              <a:srgbClr val="233670"/>
            </a:solidFill>
            <a:latin typeface="Arial" panose="020B0604020202020204" pitchFamily="34" charset="0"/>
            <a:cs typeface="Arial" panose="020B0604020202020204" pitchFamily="34" charset="0"/>
          </a:endParaRPr>
        </a:p>
      </dgm:t>
    </dgm:pt>
    <dgm:pt modelId="{01C10614-913D-42D1-A51D-9DE4FD07EB0C}" type="parTrans" cxnId="{E096A239-4E42-47BA-AA42-E620CF41F7A1}">
      <dgm:prSet/>
      <dgm:spPr/>
      <dgm:t>
        <a:bodyPr/>
        <a:lstStyle/>
        <a:p>
          <a:endParaRPr lang="en-US"/>
        </a:p>
      </dgm:t>
    </dgm:pt>
    <dgm:pt modelId="{041A46CB-C1CC-40A9-9E4B-4CDD8C635C20}" type="sibTrans" cxnId="{E096A239-4E42-47BA-AA42-E620CF41F7A1}">
      <dgm:prSet/>
      <dgm:spPr/>
      <dgm:t>
        <a:bodyPr/>
        <a:lstStyle/>
        <a:p>
          <a:endParaRPr lang="en-US"/>
        </a:p>
      </dgm:t>
    </dgm:pt>
    <dgm:pt modelId="{A0BB4F02-6CE6-45EC-8478-27EEF1D17EDF}">
      <dgm:prSet phldrT="[Text]"/>
      <dgm:spPr>
        <a:solidFill>
          <a:srgbClr val="A545A2"/>
        </a:solidFill>
      </dgm:spPr>
      <dgm:t>
        <a:bodyPr/>
        <a:lstStyle/>
        <a:p>
          <a:r>
            <a:rPr lang="en-US" dirty="0">
              <a:latin typeface="Arial" panose="020B0604020202020204" pitchFamily="34" charset="0"/>
              <a:cs typeface="Arial" panose="020B0604020202020204" pitchFamily="34" charset="0"/>
            </a:rPr>
            <a:t>Air Traffic Service (AJT)</a:t>
          </a:r>
        </a:p>
      </dgm:t>
    </dgm:pt>
    <dgm:pt modelId="{8D011397-6653-4004-B600-56AE5A86CF99}" type="sibTrans" cxnId="{D5FE61F5-0777-41B8-8C15-18C64C2970A9}">
      <dgm:prSet/>
      <dgm:spPr/>
      <dgm:t>
        <a:bodyPr/>
        <a:lstStyle/>
        <a:p>
          <a:endParaRPr lang="en-US"/>
        </a:p>
      </dgm:t>
    </dgm:pt>
    <dgm:pt modelId="{6E06FE4B-647F-4082-86E4-68FC3504E339}" type="parTrans" cxnId="{D5FE61F5-0777-41B8-8C15-18C64C2970A9}">
      <dgm:prSet/>
      <dgm:spPr/>
      <dgm:t>
        <a:bodyPr/>
        <a:lstStyle/>
        <a:p>
          <a:endParaRPr lang="en-US"/>
        </a:p>
      </dgm:t>
    </dgm:pt>
    <dgm:pt modelId="{1C683A81-64C0-4F52-9889-55620AC9AC03}">
      <dgm:prSet phldrT="[Text]"/>
      <dgm:spPr>
        <a:solidFill>
          <a:srgbClr val="A545A2"/>
        </a:solidFill>
      </dgm:spPr>
      <dgm:t>
        <a:bodyPr/>
        <a:lstStyle/>
        <a:p>
          <a:r>
            <a:rPr lang="en-US" dirty="0">
              <a:latin typeface="Arial" panose="020B0604020202020204" pitchFamily="34" charset="0"/>
              <a:cs typeface="Arial" panose="020B0604020202020204" pitchFamily="34" charset="0"/>
            </a:rPr>
            <a:t>Mission Support Services (AJV)</a:t>
          </a:r>
        </a:p>
      </dgm:t>
    </dgm:pt>
    <dgm:pt modelId="{F2DE683D-E5E2-48DD-A290-919016419D57}" type="parTrans" cxnId="{A095E35D-AF91-4394-A908-0E10D03C258B}">
      <dgm:prSet/>
      <dgm:spPr/>
      <dgm:t>
        <a:bodyPr/>
        <a:lstStyle/>
        <a:p>
          <a:endParaRPr lang="en-US"/>
        </a:p>
      </dgm:t>
    </dgm:pt>
    <dgm:pt modelId="{EAF86CC3-C6B8-4B87-8EA8-A3581EA41A7C}" type="sibTrans" cxnId="{A095E35D-AF91-4394-A908-0E10D03C258B}">
      <dgm:prSet/>
      <dgm:spPr/>
      <dgm:t>
        <a:bodyPr/>
        <a:lstStyle/>
        <a:p>
          <a:endParaRPr lang="en-US"/>
        </a:p>
      </dgm:t>
    </dgm:pt>
    <dgm:pt modelId="{B8A9A4D0-852D-41EE-AF25-4351388DEAE8}">
      <dgm:prSet phldrT="[Text]"/>
      <dgm:spPr>
        <a:gradFill rotWithShape="0">
          <a:gsLst>
            <a:gs pos="0">
              <a:srgbClr val="00B5EF">
                <a:tint val="44500"/>
                <a:satMod val="160000"/>
              </a:srgbClr>
            </a:gs>
            <a:gs pos="35000">
              <a:srgbClr val="00B5EF">
                <a:tint val="23500"/>
                <a:satMod val="160000"/>
              </a:srgbClr>
            </a:gs>
          </a:gsLst>
          <a:lin ang="5400000" scaled="0"/>
        </a:gradFill>
      </dgm:spPr>
      <dgm:t>
        <a:bodyPr/>
        <a:lstStyle/>
        <a:p>
          <a:r>
            <a:rPr lang="en-US" i="1" dirty="0">
              <a:solidFill>
                <a:srgbClr val="233670"/>
              </a:solidFill>
              <a:latin typeface="Arial" panose="020B0604020202020204" pitchFamily="34" charset="0"/>
              <a:cs typeface="Arial" panose="020B0604020202020204" pitchFamily="34" charset="0"/>
            </a:rPr>
            <a:t>Develops, revises, and implements procedures to improve ATC and airspace and efficiency</a:t>
          </a:r>
        </a:p>
      </dgm:t>
    </dgm:pt>
    <dgm:pt modelId="{8AF64B15-D27D-48D9-99F4-63FCEAB3A50E}" type="parTrans" cxnId="{38077029-B55F-41AD-80EB-F8AF72871A08}">
      <dgm:prSet/>
      <dgm:spPr/>
      <dgm:t>
        <a:bodyPr/>
        <a:lstStyle/>
        <a:p>
          <a:endParaRPr lang="en-US"/>
        </a:p>
      </dgm:t>
    </dgm:pt>
    <dgm:pt modelId="{21D72B88-7B43-4379-91FB-724200A06852}" type="sibTrans" cxnId="{38077029-B55F-41AD-80EB-F8AF72871A08}">
      <dgm:prSet/>
      <dgm:spPr/>
      <dgm:t>
        <a:bodyPr/>
        <a:lstStyle/>
        <a:p>
          <a:endParaRPr lang="en-US"/>
        </a:p>
      </dgm:t>
    </dgm:pt>
    <dgm:pt modelId="{9F54A099-0349-4C2C-9A62-34E18C30C0F3}">
      <dgm:prSet phldrT="[Text]"/>
      <dgm:spPr>
        <a:gradFill rotWithShape="0">
          <a:gsLst>
            <a:gs pos="0">
              <a:srgbClr val="00B5EF">
                <a:tint val="44500"/>
                <a:satMod val="160000"/>
              </a:srgbClr>
            </a:gs>
            <a:gs pos="35000">
              <a:srgbClr val="00B5EF">
                <a:tint val="23500"/>
                <a:satMod val="160000"/>
              </a:srgbClr>
            </a:gs>
          </a:gsLst>
          <a:lin ang="5400000" scaled="0"/>
        </a:gradFill>
      </dgm:spPr>
      <dgm:t>
        <a:bodyPr/>
        <a:lstStyle/>
        <a:p>
          <a:r>
            <a:rPr lang="en-US" i="1" dirty="0">
              <a:solidFill>
                <a:srgbClr val="233670"/>
              </a:solidFill>
              <a:latin typeface="Arial" panose="020B0604020202020204" pitchFamily="34" charset="0"/>
              <a:cs typeface="Arial" panose="020B0604020202020204" pitchFamily="34" charset="0"/>
            </a:rPr>
            <a:t>Oversees the alignment of new technological and operational efforts with current and anticipated operational needs</a:t>
          </a:r>
        </a:p>
      </dgm:t>
    </dgm:pt>
    <dgm:pt modelId="{0B199E05-2F0A-41C8-BC6C-E955DC85EFB9}" type="parTrans" cxnId="{46283D5B-7364-445F-880D-CC909A522EDA}">
      <dgm:prSet/>
      <dgm:spPr/>
      <dgm:t>
        <a:bodyPr/>
        <a:lstStyle/>
        <a:p>
          <a:endParaRPr lang="en-US"/>
        </a:p>
      </dgm:t>
    </dgm:pt>
    <dgm:pt modelId="{BB5568A3-EA60-4A9E-AED4-725310D2C5D7}" type="sibTrans" cxnId="{46283D5B-7364-445F-880D-CC909A522EDA}">
      <dgm:prSet/>
      <dgm:spPr/>
      <dgm:t>
        <a:bodyPr/>
        <a:lstStyle/>
        <a:p>
          <a:endParaRPr lang="en-US"/>
        </a:p>
      </dgm:t>
    </dgm:pt>
    <dgm:pt modelId="{7F6D1E6D-FDCC-403A-A7C2-C62CA79D61E4}" type="pres">
      <dgm:prSet presAssocID="{F0A59C80-388C-4A63-B4CF-F2AB4906458D}" presName="Name0" presStyleCnt="0">
        <dgm:presLayoutVars>
          <dgm:dir/>
          <dgm:animLvl val="lvl"/>
          <dgm:resizeHandles val="exact"/>
        </dgm:presLayoutVars>
      </dgm:prSet>
      <dgm:spPr/>
      <dgm:t>
        <a:bodyPr/>
        <a:lstStyle/>
        <a:p>
          <a:endParaRPr lang="en-US"/>
        </a:p>
      </dgm:t>
    </dgm:pt>
    <dgm:pt modelId="{4AB6E7DF-9C99-41F6-98CF-34DE10639E12}" type="pres">
      <dgm:prSet presAssocID="{A0BB4F02-6CE6-45EC-8478-27EEF1D17EDF}" presName="composite" presStyleCnt="0"/>
      <dgm:spPr/>
    </dgm:pt>
    <dgm:pt modelId="{26475333-6027-43E7-A6BC-36ABD742637A}" type="pres">
      <dgm:prSet presAssocID="{A0BB4F02-6CE6-45EC-8478-27EEF1D17EDF}" presName="parTx" presStyleLbl="alignNode1" presStyleIdx="0" presStyleCnt="5">
        <dgm:presLayoutVars>
          <dgm:chMax val="0"/>
          <dgm:chPref val="0"/>
          <dgm:bulletEnabled val="1"/>
        </dgm:presLayoutVars>
      </dgm:prSet>
      <dgm:spPr/>
      <dgm:t>
        <a:bodyPr/>
        <a:lstStyle/>
        <a:p>
          <a:endParaRPr lang="en-US"/>
        </a:p>
      </dgm:t>
    </dgm:pt>
    <dgm:pt modelId="{D6994B07-EDF8-4B2D-85C2-25280726147B}" type="pres">
      <dgm:prSet presAssocID="{A0BB4F02-6CE6-45EC-8478-27EEF1D17EDF}" presName="desTx" presStyleLbl="alignAccFollowNode1" presStyleIdx="0" presStyleCnt="5" custLinFactNeighborX="-578" custLinFactNeighborY="392">
        <dgm:presLayoutVars>
          <dgm:bulletEnabled val="1"/>
        </dgm:presLayoutVars>
      </dgm:prSet>
      <dgm:spPr/>
      <dgm:t>
        <a:bodyPr/>
        <a:lstStyle/>
        <a:p>
          <a:endParaRPr lang="en-US"/>
        </a:p>
      </dgm:t>
    </dgm:pt>
    <dgm:pt modelId="{CD9F4608-D8B5-4870-A948-AD6B6699A237}" type="pres">
      <dgm:prSet presAssocID="{8D011397-6653-4004-B600-56AE5A86CF99}" presName="space" presStyleCnt="0"/>
      <dgm:spPr/>
    </dgm:pt>
    <dgm:pt modelId="{AE64D92A-6CD4-450F-871B-A090D12A93EE}" type="pres">
      <dgm:prSet presAssocID="{1ECC98EC-E821-41D1-8859-7C24157848F5}" presName="composite" presStyleCnt="0"/>
      <dgm:spPr/>
    </dgm:pt>
    <dgm:pt modelId="{454ACB5E-B6DA-455D-A2CC-8A33C2314A47}" type="pres">
      <dgm:prSet presAssocID="{1ECC98EC-E821-41D1-8859-7C24157848F5}" presName="parTx" presStyleLbl="alignNode1" presStyleIdx="1" presStyleCnt="5">
        <dgm:presLayoutVars>
          <dgm:chMax val="0"/>
          <dgm:chPref val="0"/>
          <dgm:bulletEnabled val="1"/>
        </dgm:presLayoutVars>
      </dgm:prSet>
      <dgm:spPr/>
      <dgm:t>
        <a:bodyPr/>
        <a:lstStyle/>
        <a:p>
          <a:endParaRPr lang="en-US"/>
        </a:p>
      </dgm:t>
    </dgm:pt>
    <dgm:pt modelId="{724EA80B-7665-4552-844D-E437F98E6E14}" type="pres">
      <dgm:prSet presAssocID="{1ECC98EC-E821-41D1-8859-7C24157848F5}" presName="desTx" presStyleLbl="alignAccFollowNode1" presStyleIdx="1" presStyleCnt="5">
        <dgm:presLayoutVars>
          <dgm:bulletEnabled val="1"/>
        </dgm:presLayoutVars>
      </dgm:prSet>
      <dgm:spPr/>
      <dgm:t>
        <a:bodyPr/>
        <a:lstStyle/>
        <a:p>
          <a:endParaRPr lang="en-US"/>
        </a:p>
      </dgm:t>
    </dgm:pt>
    <dgm:pt modelId="{76734C9B-B9B6-4205-ADD2-18AE251A8CCE}" type="pres">
      <dgm:prSet presAssocID="{843B9933-A7E9-4B7C-8278-38684064CE06}" presName="space" presStyleCnt="0"/>
      <dgm:spPr/>
    </dgm:pt>
    <dgm:pt modelId="{B389D431-7E29-49A8-9875-314B154E1810}" type="pres">
      <dgm:prSet presAssocID="{0EA71A15-F876-42DA-88C1-321568C89B6C}" presName="composite" presStyleCnt="0"/>
      <dgm:spPr/>
    </dgm:pt>
    <dgm:pt modelId="{3BB8FBA6-E618-4EA1-93C4-4B739FC77003}" type="pres">
      <dgm:prSet presAssocID="{0EA71A15-F876-42DA-88C1-321568C89B6C}" presName="parTx" presStyleLbl="alignNode1" presStyleIdx="2" presStyleCnt="5">
        <dgm:presLayoutVars>
          <dgm:chMax val="0"/>
          <dgm:chPref val="0"/>
          <dgm:bulletEnabled val="1"/>
        </dgm:presLayoutVars>
      </dgm:prSet>
      <dgm:spPr/>
      <dgm:t>
        <a:bodyPr/>
        <a:lstStyle/>
        <a:p>
          <a:endParaRPr lang="en-US"/>
        </a:p>
      </dgm:t>
    </dgm:pt>
    <dgm:pt modelId="{313753D2-1DF5-41E3-A566-DBB52B285B07}" type="pres">
      <dgm:prSet presAssocID="{0EA71A15-F876-42DA-88C1-321568C89B6C}" presName="desTx" presStyleLbl="alignAccFollowNode1" presStyleIdx="2" presStyleCnt="5">
        <dgm:presLayoutVars>
          <dgm:bulletEnabled val="1"/>
        </dgm:presLayoutVars>
      </dgm:prSet>
      <dgm:spPr/>
      <dgm:t>
        <a:bodyPr/>
        <a:lstStyle/>
        <a:p>
          <a:endParaRPr lang="en-US"/>
        </a:p>
      </dgm:t>
    </dgm:pt>
    <dgm:pt modelId="{23D98779-F115-4729-ABC4-061C07B5B6FC}" type="pres">
      <dgm:prSet presAssocID="{07E9CD99-F500-4B15-B75D-C229F6133493}" presName="space" presStyleCnt="0"/>
      <dgm:spPr/>
    </dgm:pt>
    <dgm:pt modelId="{3A0C48BF-7A1E-4573-8C6C-2C99770F7E98}" type="pres">
      <dgm:prSet presAssocID="{1C683A81-64C0-4F52-9889-55620AC9AC03}" presName="composite" presStyleCnt="0"/>
      <dgm:spPr/>
    </dgm:pt>
    <dgm:pt modelId="{CE62D811-C549-492C-8F1B-2C5861BC3EFA}" type="pres">
      <dgm:prSet presAssocID="{1C683A81-64C0-4F52-9889-55620AC9AC03}" presName="parTx" presStyleLbl="alignNode1" presStyleIdx="3" presStyleCnt="5">
        <dgm:presLayoutVars>
          <dgm:chMax val="0"/>
          <dgm:chPref val="0"/>
          <dgm:bulletEnabled val="1"/>
        </dgm:presLayoutVars>
      </dgm:prSet>
      <dgm:spPr/>
      <dgm:t>
        <a:bodyPr/>
        <a:lstStyle/>
        <a:p>
          <a:endParaRPr lang="en-US"/>
        </a:p>
      </dgm:t>
    </dgm:pt>
    <dgm:pt modelId="{5DD79F4A-A1EC-43CD-947F-587896B3E454}" type="pres">
      <dgm:prSet presAssocID="{1C683A81-64C0-4F52-9889-55620AC9AC03}" presName="desTx" presStyleLbl="alignAccFollowNode1" presStyleIdx="3" presStyleCnt="5">
        <dgm:presLayoutVars>
          <dgm:bulletEnabled val="1"/>
        </dgm:presLayoutVars>
      </dgm:prSet>
      <dgm:spPr/>
      <dgm:t>
        <a:bodyPr/>
        <a:lstStyle/>
        <a:p>
          <a:endParaRPr lang="en-US"/>
        </a:p>
      </dgm:t>
    </dgm:pt>
    <dgm:pt modelId="{E74A0E59-B403-4B1D-88D1-D22252595A58}" type="pres">
      <dgm:prSet presAssocID="{EAF86CC3-C6B8-4B87-8EA8-A3581EA41A7C}" presName="space" presStyleCnt="0"/>
      <dgm:spPr/>
    </dgm:pt>
    <dgm:pt modelId="{1C5F645F-6202-4735-847F-B00C964FB1FA}" type="pres">
      <dgm:prSet presAssocID="{503742F7-17DC-4DE1-A974-8CCE43CA05F0}" presName="composite" presStyleCnt="0"/>
      <dgm:spPr/>
    </dgm:pt>
    <dgm:pt modelId="{B879323A-286A-44E9-BE00-55B07AD62373}" type="pres">
      <dgm:prSet presAssocID="{503742F7-17DC-4DE1-A974-8CCE43CA05F0}" presName="parTx" presStyleLbl="alignNode1" presStyleIdx="4" presStyleCnt="5">
        <dgm:presLayoutVars>
          <dgm:chMax val="0"/>
          <dgm:chPref val="0"/>
          <dgm:bulletEnabled val="1"/>
        </dgm:presLayoutVars>
      </dgm:prSet>
      <dgm:spPr/>
      <dgm:t>
        <a:bodyPr/>
        <a:lstStyle/>
        <a:p>
          <a:endParaRPr lang="en-US"/>
        </a:p>
      </dgm:t>
    </dgm:pt>
    <dgm:pt modelId="{0AE8A4A7-1536-4BC2-BF79-DC7FA15B81A6}" type="pres">
      <dgm:prSet presAssocID="{503742F7-17DC-4DE1-A974-8CCE43CA05F0}" presName="desTx" presStyleLbl="alignAccFollowNode1" presStyleIdx="4" presStyleCnt="5">
        <dgm:presLayoutVars>
          <dgm:bulletEnabled val="1"/>
        </dgm:presLayoutVars>
      </dgm:prSet>
      <dgm:spPr/>
      <dgm:t>
        <a:bodyPr/>
        <a:lstStyle/>
        <a:p>
          <a:endParaRPr lang="en-US"/>
        </a:p>
      </dgm:t>
    </dgm:pt>
  </dgm:ptLst>
  <dgm:cxnLst>
    <dgm:cxn modelId="{1F8F28BB-0115-49C2-BEB7-4009456E3A96}" srcId="{F0A59C80-388C-4A63-B4CF-F2AB4906458D}" destId="{503742F7-17DC-4DE1-A974-8CCE43CA05F0}" srcOrd="4" destOrd="0" parTransId="{B884AE29-7696-428C-A790-EFA7BE105DAA}" sibTransId="{2C8C5E64-6AD2-4BF3-84E5-8D154EE99179}"/>
    <dgm:cxn modelId="{32C9F7B2-AC27-AD44-820E-526191E5846B}" type="presOf" srcId="{0EA71A15-F876-42DA-88C1-321568C89B6C}" destId="{3BB8FBA6-E618-4EA1-93C4-4B739FC77003}" srcOrd="0" destOrd="0" presId="urn:microsoft.com/office/officeart/2005/8/layout/hList1"/>
    <dgm:cxn modelId="{E096A239-4E42-47BA-AA42-E620CF41F7A1}" srcId="{1ECC98EC-E821-41D1-8859-7C24157848F5}" destId="{21723D25-9322-4BFB-940B-9BFBED2C30EF}" srcOrd="0" destOrd="0" parTransId="{01C10614-913D-42D1-A51D-9DE4FD07EB0C}" sibTransId="{041A46CB-C1CC-40A9-9E4B-4CDD8C635C20}"/>
    <dgm:cxn modelId="{245A96C1-8E7F-D642-8DC5-717E03C32005}" type="presOf" srcId="{503742F7-17DC-4DE1-A974-8CCE43CA05F0}" destId="{B879323A-286A-44E9-BE00-55B07AD62373}" srcOrd="0" destOrd="0" presId="urn:microsoft.com/office/officeart/2005/8/layout/hList1"/>
    <dgm:cxn modelId="{D5FE61F5-0777-41B8-8C15-18C64C2970A9}" srcId="{F0A59C80-388C-4A63-B4CF-F2AB4906458D}" destId="{A0BB4F02-6CE6-45EC-8478-27EEF1D17EDF}" srcOrd="0" destOrd="0" parTransId="{6E06FE4B-647F-4082-86E4-68FC3504E339}" sibTransId="{8D011397-6653-4004-B600-56AE5A86CF99}"/>
    <dgm:cxn modelId="{9835AB71-ECCA-8246-B5F8-FB929C07BD8C}" type="presOf" srcId="{9F54A099-0349-4C2C-9A62-34E18C30C0F3}" destId="{5DD79F4A-A1EC-43CD-947F-587896B3E454}" srcOrd="0" destOrd="1" presId="urn:microsoft.com/office/officeart/2005/8/layout/hList1"/>
    <dgm:cxn modelId="{5D963CEE-D7B2-5945-81B0-3608445E4225}" type="presOf" srcId="{1ECC98EC-E821-41D1-8859-7C24157848F5}" destId="{454ACB5E-B6DA-455D-A2CC-8A33C2314A47}" srcOrd="0" destOrd="0" presId="urn:microsoft.com/office/officeart/2005/8/layout/hList1"/>
    <dgm:cxn modelId="{1154C985-3AB3-46B1-BF88-B58C233D0AD7}" srcId="{503742F7-17DC-4DE1-A974-8CCE43CA05F0}" destId="{F5B9C54E-0396-4574-9DDA-73FE5FB4D972}" srcOrd="0" destOrd="0" parTransId="{46DFDF10-3386-4635-AFF7-0C21A0B51D29}" sibTransId="{04C283EF-33B8-49FF-8C07-32723461CE20}"/>
    <dgm:cxn modelId="{5AAEF2B5-E1D8-4AE6-B330-A41AEC50E2C1}" srcId="{A0BB4F02-6CE6-45EC-8478-27EEF1D17EDF}" destId="{0C6277C3-CE69-4E05-B89D-C3C36C41F0ED}" srcOrd="0" destOrd="0" parTransId="{5DB40634-FB55-4EBE-8EEE-0D6A16B87A51}" sibTransId="{C8389EEE-1D6C-4BE5-89F6-AD8D31574DC1}"/>
    <dgm:cxn modelId="{25E6A878-905C-6248-94D8-A9A150E161C8}" type="presOf" srcId="{1C683A81-64C0-4F52-9889-55620AC9AC03}" destId="{CE62D811-C549-492C-8F1B-2C5861BC3EFA}" srcOrd="0" destOrd="0" presId="urn:microsoft.com/office/officeart/2005/8/layout/hList1"/>
    <dgm:cxn modelId="{B6F2B8BE-B990-D842-8F10-6E3C295C9EA6}" type="presOf" srcId="{B8A9A4D0-852D-41EE-AF25-4351388DEAE8}" destId="{5DD79F4A-A1EC-43CD-947F-587896B3E454}" srcOrd="0" destOrd="0" presId="urn:microsoft.com/office/officeart/2005/8/layout/hList1"/>
    <dgm:cxn modelId="{4E70DF81-A73A-48AA-AC3C-5C2AF2FF70CA}" srcId="{0EA71A15-F876-42DA-88C1-321568C89B6C}" destId="{91CBEE43-8025-41E3-A04E-03B7313F56FF}" srcOrd="0" destOrd="0" parTransId="{A1D40CB5-9984-4C64-BC1F-B7390FFD2A25}" sibTransId="{E159A07E-303E-4602-9AEC-D629054C2D52}"/>
    <dgm:cxn modelId="{82CE6692-297B-492F-A79E-A259B881CEE9}" srcId="{F0A59C80-388C-4A63-B4CF-F2AB4906458D}" destId="{0EA71A15-F876-42DA-88C1-321568C89B6C}" srcOrd="2" destOrd="0" parTransId="{D4D55AB9-1F29-4DA7-BDE6-A63C114509BB}" sibTransId="{07E9CD99-F500-4B15-B75D-C229F6133493}"/>
    <dgm:cxn modelId="{9C13CB10-9A84-4EDE-902C-F90B445C0A5E}" srcId="{F0A59C80-388C-4A63-B4CF-F2AB4906458D}" destId="{1ECC98EC-E821-41D1-8859-7C24157848F5}" srcOrd="1" destOrd="0" parTransId="{38971635-AFD8-41EA-8DEE-8BE4D1707497}" sibTransId="{843B9933-A7E9-4B7C-8278-38684064CE06}"/>
    <dgm:cxn modelId="{294AF29E-C013-434B-9885-68FDD1179D8D}" type="presOf" srcId="{91CBEE43-8025-41E3-A04E-03B7313F56FF}" destId="{313753D2-1DF5-41E3-A566-DBB52B285B07}" srcOrd="0" destOrd="0" presId="urn:microsoft.com/office/officeart/2005/8/layout/hList1"/>
    <dgm:cxn modelId="{A095E35D-AF91-4394-A908-0E10D03C258B}" srcId="{F0A59C80-388C-4A63-B4CF-F2AB4906458D}" destId="{1C683A81-64C0-4F52-9889-55620AC9AC03}" srcOrd="3" destOrd="0" parTransId="{F2DE683D-E5E2-48DD-A290-919016419D57}" sibTransId="{EAF86CC3-C6B8-4B87-8EA8-A3581EA41A7C}"/>
    <dgm:cxn modelId="{E112D8D7-52C6-1949-9C80-720EE890E03D}" type="presOf" srcId="{21723D25-9322-4BFB-940B-9BFBED2C30EF}" destId="{724EA80B-7665-4552-844D-E437F98E6E14}" srcOrd="0" destOrd="0" presId="urn:microsoft.com/office/officeart/2005/8/layout/hList1"/>
    <dgm:cxn modelId="{C6A976E9-5FE7-4249-846D-9B9E79391B1B}" type="presOf" srcId="{F5B9C54E-0396-4574-9DDA-73FE5FB4D972}" destId="{0AE8A4A7-1536-4BC2-BF79-DC7FA15B81A6}" srcOrd="0" destOrd="0" presId="urn:microsoft.com/office/officeart/2005/8/layout/hList1"/>
    <dgm:cxn modelId="{D49AAE2F-78B7-CA4D-8CE1-81B155C9596F}" type="presOf" srcId="{A0BB4F02-6CE6-45EC-8478-27EEF1D17EDF}" destId="{26475333-6027-43E7-A6BC-36ABD742637A}" srcOrd="0" destOrd="0" presId="urn:microsoft.com/office/officeart/2005/8/layout/hList1"/>
    <dgm:cxn modelId="{4C778F46-5B89-4716-BE13-11E80B4386D3}" type="presOf" srcId="{F0A59C80-388C-4A63-B4CF-F2AB4906458D}" destId="{7F6D1E6D-FDCC-403A-A7C2-C62CA79D61E4}" srcOrd="0" destOrd="0" presId="urn:microsoft.com/office/officeart/2005/8/layout/hList1"/>
    <dgm:cxn modelId="{5DAD23F7-4CB9-9940-BF91-2DF2F1026002}" type="presOf" srcId="{0C6277C3-CE69-4E05-B89D-C3C36C41F0ED}" destId="{D6994B07-EDF8-4B2D-85C2-25280726147B}" srcOrd="0" destOrd="0" presId="urn:microsoft.com/office/officeart/2005/8/layout/hList1"/>
    <dgm:cxn modelId="{46283D5B-7364-445F-880D-CC909A522EDA}" srcId="{1C683A81-64C0-4F52-9889-55620AC9AC03}" destId="{9F54A099-0349-4C2C-9A62-34E18C30C0F3}" srcOrd="1" destOrd="0" parTransId="{0B199E05-2F0A-41C8-BC6C-E955DC85EFB9}" sibTransId="{BB5568A3-EA60-4A9E-AED4-725310D2C5D7}"/>
    <dgm:cxn modelId="{38077029-B55F-41AD-80EB-F8AF72871A08}" srcId="{1C683A81-64C0-4F52-9889-55620AC9AC03}" destId="{B8A9A4D0-852D-41EE-AF25-4351388DEAE8}" srcOrd="0" destOrd="0" parTransId="{8AF64B15-D27D-48D9-99F4-63FCEAB3A50E}" sibTransId="{21D72B88-7B43-4379-91FB-724200A06852}"/>
    <dgm:cxn modelId="{B83FF408-0159-DB46-892A-F69815373A0C}" type="presParOf" srcId="{7F6D1E6D-FDCC-403A-A7C2-C62CA79D61E4}" destId="{4AB6E7DF-9C99-41F6-98CF-34DE10639E12}" srcOrd="0" destOrd="0" presId="urn:microsoft.com/office/officeart/2005/8/layout/hList1"/>
    <dgm:cxn modelId="{6CD8375C-1ADE-2042-BFBA-C42C6FFD15E9}" type="presParOf" srcId="{4AB6E7DF-9C99-41F6-98CF-34DE10639E12}" destId="{26475333-6027-43E7-A6BC-36ABD742637A}" srcOrd="0" destOrd="0" presId="urn:microsoft.com/office/officeart/2005/8/layout/hList1"/>
    <dgm:cxn modelId="{9D7F6831-1566-F145-8C33-EA0489A2CC6F}" type="presParOf" srcId="{4AB6E7DF-9C99-41F6-98CF-34DE10639E12}" destId="{D6994B07-EDF8-4B2D-85C2-25280726147B}" srcOrd="1" destOrd="0" presId="urn:microsoft.com/office/officeart/2005/8/layout/hList1"/>
    <dgm:cxn modelId="{949AC5F4-C609-304F-BB45-404809ABC8C9}" type="presParOf" srcId="{7F6D1E6D-FDCC-403A-A7C2-C62CA79D61E4}" destId="{CD9F4608-D8B5-4870-A948-AD6B6699A237}" srcOrd="1" destOrd="0" presId="urn:microsoft.com/office/officeart/2005/8/layout/hList1"/>
    <dgm:cxn modelId="{3929C8CA-405B-2844-AE0E-BC4AA7E900A4}" type="presParOf" srcId="{7F6D1E6D-FDCC-403A-A7C2-C62CA79D61E4}" destId="{AE64D92A-6CD4-450F-871B-A090D12A93EE}" srcOrd="2" destOrd="0" presId="urn:microsoft.com/office/officeart/2005/8/layout/hList1"/>
    <dgm:cxn modelId="{A0F1338F-4C00-0A41-9703-30DE914B8F04}" type="presParOf" srcId="{AE64D92A-6CD4-450F-871B-A090D12A93EE}" destId="{454ACB5E-B6DA-455D-A2CC-8A33C2314A47}" srcOrd="0" destOrd="0" presId="urn:microsoft.com/office/officeart/2005/8/layout/hList1"/>
    <dgm:cxn modelId="{300F780E-4338-C24C-9500-564DC824803E}" type="presParOf" srcId="{AE64D92A-6CD4-450F-871B-A090D12A93EE}" destId="{724EA80B-7665-4552-844D-E437F98E6E14}" srcOrd="1" destOrd="0" presId="urn:microsoft.com/office/officeart/2005/8/layout/hList1"/>
    <dgm:cxn modelId="{B0338041-C056-964F-B838-1378E7E325C2}" type="presParOf" srcId="{7F6D1E6D-FDCC-403A-A7C2-C62CA79D61E4}" destId="{76734C9B-B9B6-4205-ADD2-18AE251A8CCE}" srcOrd="3" destOrd="0" presId="urn:microsoft.com/office/officeart/2005/8/layout/hList1"/>
    <dgm:cxn modelId="{AD39CFBD-F89C-3048-8FEF-C5E32D041B1C}" type="presParOf" srcId="{7F6D1E6D-FDCC-403A-A7C2-C62CA79D61E4}" destId="{B389D431-7E29-49A8-9875-314B154E1810}" srcOrd="4" destOrd="0" presId="urn:microsoft.com/office/officeart/2005/8/layout/hList1"/>
    <dgm:cxn modelId="{B517DA6A-DA91-6049-9944-5F1BD69BD138}" type="presParOf" srcId="{B389D431-7E29-49A8-9875-314B154E1810}" destId="{3BB8FBA6-E618-4EA1-93C4-4B739FC77003}" srcOrd="0" destOrd="0" presId="urn:microsoft.com/office/officeart/2005/8/layout/hList1"/>
    <dgm:cxn modelId="{7E173B09-E2D9-584F-8E36-745B0C4D16CF}" type="presParOf" srcId="{B389D431-7E29-49A8-9875-314B154E1810}" destId="{313753D2-1DF5-41E3-A566-DBB52B285B07}" srcOrd="1" destOrd="0" presId="urn:microsoft.com/office/officeart/2005/8/layout/hList1"/>
    <dgm:cxn modelId="{7B379D88-17D0-FA49-8B2C-70CEF28EC0B4}" type="presParOf" srcId="{7F6D1E6D-FDCC-403A-A7C2-C62CA79D61E4}" destId="{23D98779-F115-4729-ABC4-061C07B5B6FC}" srcOrd="5" destOrd="0" presId="urn:microsoft.com/office/officeart/2005/8/layout/hList1"/>
    <dgm:cxn modelId="{CCFB111C-1203-C043-8D60-57E3CFC259E6}" type="presParOf" srcId="{7F6D1E6D-FDCC-403A-A7C2-C62CA79D61E4}" destId="{3A0C48BF-7A1E-4573-8C6C-2C99770F7E98}" srcOrd="6" destOrd="0" presId="urn:microsoft.com/office/officeart/2005/8/layout/hList1"/>
    <dgm:cxn modelId="{204684AF-A3BF-B549-A73A-D1E40F54048D}" type="presParOf" srcId="{3A0C48BF-7A1E-4573-8C6C-2C99770F7E98}" destId="{CE62D811-C549-492C-8F1B-2C5861BC3EFA}" srcOrd="0" destOrd="0" presId="urn:microsoft.com/office/officeart/2005/8/layout/hList1"/>
    <dgm:cxn modelId="{DCE83765-9958-7E46-9851-D7C84E47CC4C}" type="presParOf" srcId="{3A0C48BF-7A1E-4573-8C6C-2C99770F7E98}" destId="{5DD79F4A-A1EC-43CD-947F-587896B3E454}" srcOrd="1" destOrd="0" presId="urn:microsoft.com/office/officeart/2005/8/layout/hList1"/>
    <dgm:cxn modelId="{3F3A5F3B-342C-3547-90AD-461E9D17D2E3}" type="presParOf" srcId="{7F6D1E6D-FDCC-403A-A7C2-C62CA79D61E4}" destId="{E74A0E59-B403-4B1D-88D1-D22252595A58}" srcOrd="7" destOrd="0" presId="urn:microsoft.com/office/officeart/2005/8/layout/hList1"/>
    <dgm:cxn modelId="{E7544E9E-C969-B844-8FCB-F8759F5E20C5}" type="presParOf" srcId="{7F6D1E6D-FDCC-403A-A7C2-C62CA79D61E4}" destId="{1C5F645F-6202-4735-847F-B00C964FB1FA}" srcOrd="8" destOrd="0" presId="urn:microsoft.com/office/officeart/2005/8/layout/hList1"/>
    <dgm:cxn modelId="{FA0262FC-04F3-B34F-8177-68CA38991687}" type="presParOf" srcId="{1C5F645F-6202-4735-847F-B00C964FB1FA}" destId="{B879323A-286A-44E9-BE00-55B07AD62373}" srcOrd="0" destOrd="0" presId="urn:microsoft.com/office/officeart/2005/8/layout/hList1"/>
    <dgm:cxn modelId="{86E989BA-6CF3-314D-9C67-BDBF282B4021}" type="presParOf" srcId="{1C5F645F-6202-4735-847F-B00C964FB1FA}" destId="{0AE8A4A7-1536-4BC2-BF79-DC7FA15B81A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475333-6027-43E7-A6BC-36ABD742637A}">
      <dsp:nvSpPr>
        <dsp:cNvPr id="0" name=""/>
        <dsp:cNvSpPr/>
      </dsp:nvSpPr>
      <dsp:spPr>
        <a:xfrm>
          <a:off x="4929" y="391549"/>
          <a:ext cx="1889521" cy="719443"/>
        </a:xfrm>
        <a:prstGeom prst="rect">
          <a:avLst/>
        </a:prstGeom>
        <a:solidFill>
          <a:srgbClr val="A545A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a:latin typeface="Arial" panose="020B0604020202020204" pitchFamily="34" charset="0"/>
              <a:cs typeface="Arial" panose="020B0604020202020204" pitchFamily="34" charset="0"/>
            </a:rPr>
            <a:t>Air Traffic Service (AJT)</a:t>
          </a:r>
        </a:p>
      </dsp:txBody>
      <dsp:txXfrm>
        <a:off x="4929" y="391549"/>
        <a:ext cx="1889521" cy="719443"/>
      </dsp:txXfrm>
    </dsp:sp>
    <dsp:sp modelId="{D6994B07-EDF8-4B2D-85C2-25280726147B}">
      <dsp:nvSpPr>
        <dsp:cNvPr id="0" name=""/>
        <dsp:cNvSpPr/>
      </dsp:nvSpPr>
      <dsp:spPr>
        <a:xfrm>
          <a:off x="0" y="1122160"/>
          <a:ext cx="1889521" cy="2848795"/>
        </a:xfrm>
        <a:prstGeom prst="rect">
          <a:avLst/>
        </a:prstGeom>
        <a:gradFill rotWithShape="0">
          <a:gsLst>
            <a:gs pos="0">
              <a:srgbClr val="00B5EF">
                <a:tint val="44500"/>
                <a:satMod val="160000"/>
              </a:srgbClr>
            </a:gs>
            <a:gs pos="35000">
              <a:srgbClr val="00B5EF">
                <a:tint val="23500"/>
                <a:satMod val="160000"/>
              </a:srgbClr>
            </a:gs>
          </a:gsLst>
          <a:lin ang="5400000" scaled="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i="1" kern="1200" dirty="0">
              <a:solidFill>
                <a:srgbClr val="233670"/>
              </a:solidFill>
              <a:latin typeface="Arial" panose="020B0604020202020204" pitchFamily="34" charset="0"/>
              <a:cs typeface="Arial" panose="020B0604020202020204" pitchFamily="34" charset="0"/>
            </a:rPr>
            <a:t>Facilitates the integration of TBO capabilities and emerging technologies into the NAS</a:t>
          </a:r>
          <a:endParaRPr lang="en-US" sz="1600" kern="1200" dirty="0">
            <a:solidFill>
              <a:srgbClr val="233670"/>
            </a:solidFill>
            <a:latin typeface="Arial" panose="020B0604020202020204" pitchFamily="34" charset="0"/>
            <a:cs typeface="Arial" panose="020B0604020202020204" pitchFamily="34" charset="0"/>
          </a:endParaRPr>
        </a:p>
      </dsp:txBody>
      <dsp:txXfrm>
        <a:off x="0" y="1122160"/>
        <a:ext cx="1889521" cy="2848795"/>
      </dsp:txXfrm>
    </dsp:sp>
    <dsp:sp modelId="{454ACB5E-B6DA-455D-A2CC-8A33C2314A47}">
      <dsp:nvSpPr>
        <dsp:cNvPr id="0" name=""/>
        <dsp:cNvSpPr/>
      </dsp:nvSpPr>
      <dsp:spPr>
        <a:xfrm>
          <a:off x="2158984" y="391549"/>
          <a:ext cx="1889521" cy="719443"/>
        </a:xfrm>
        <a:prstGeom prst="rect">
          <a:avLst/>
        </a:prstGeom>
        <a:solidFill>
          <a:srgbClr val="A545A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a:latin typeface="Arial" panose="020B0604020202020204" pitchFamily="34" charset="0"/>
              <a:cs typeface="Arial" panose="020B0604020202020204" pitchFamily="34" charset="0"/>
            </a:rPr>
            <a:t>System Operations (AJR)</a:t>
          </a:r>
        </a:p>
      </dsp:txBody>
      <dsp:txXfrm>
        <a:off x="2158984" y="391549"/>
        <a:ext cx="1889521" cy="719443"/>
      </dsp:txXfrm>
    </dsp:sp>
    <dsp:sp modelId="{724EA80B-7665-4552-844D-E437F98E6E14}">
      <dsp:nvSpPr>
        <dsp:cNvPr id="0" name=""/>
        <dsp:cNvSpPr/>
      </dsp:nvSpPr>
      <dsp:spPr>
        <a:xfrm>
          <a:off x="2158984" y="1110993"/>
          <a:ext cx="1889521" cy="2848795"/>
        </a:xfrm>
        <a:prstGeom prst="rect">
          <a:avLst/>
        </a:prstGeom>
        <a:gradFill rotWithShape="0">
          <a:gsLst>
            <a:gs pos="0">
              <a:srgbClr val="00B5EF">
                <a:tint val="44500"/>
                <a:satMod val="160000"/>
              </a:srgbClr>
            </a:gs>
            <a:gs pos="35000">
              <a:srgbClr val="00B5EF">
                <a:tint val="23500"/>
                <a:satMod val="160000"/>
              </a:srgbClr>
            </a:gs>
          </a:gsLst>
          <a:lin ang="5400000" scaled="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i="1" kern="1200" dirty="0">
              <a:solidFill>
                <a:srgbClr val="233670"/>
              </a:solidFill>
              <a:latin typeface="Arial" panose="020B0604020202020204" pitchFamily="34" charset="0"/>
              <a:cs typeface="Arial" panose="020B0604020202020204" pitchFamily="34" charset="0"/>
            </a:rPr>
            <a:t>Responsible for optimizing the overall efficiency of the NAS and coordinating NAS-wide operations on a day-to-day basis</a:t>
          </a:r>
          <a:endParaRPr lang="en-US" sz="1600" kern="1200" dirty="0">
            <a:solidFill>
              <a:srgbClr val="233670"/>
            </a:solidFill>
            <a:latin typeface="Arial" panose="020B0604020202020204" pitchFamily="34" charset="0"/>
            <a:cs typeface="Arial" panose="020B0604020202020204" pitchFamily="34" charset="0"/>
          </a:endParaRPr>
        </a:p>
      </dsp:txBody>
      <dsp:txXfrm>
        <a:off x="2158984" y="1110993"/>
        <a:ext cx="1889521" cy="2848795"/>
      </dsp:txXfrm>
    </dsp:sp>
    <dsp:sp modelId="{3BB8FBA6-E618-4EA1-93C4-4B739FC77003}">
      <dsp:nvSpPr>
        <dsp:cNvPr id="0" name=""/>
        <dsp:cNvSpPr/>
      </dsp:nvSpPr>
      <dsp:spPr>
        <a:xfrm>
          <a:off x="4313039" y="391549"/>
          <a:ext cx="1889521" cy="719443"/>
        </a:xfrm>
        <a:prstGeom prst="rect">
          <a:avLst/>
        </a:prstGeom>
        <a:solidFill>
          <a:srgbClr val="A545A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a:latin typeface="Arial" panose="020B0604020202020204" pitchFamily="34" charset="0"/>
              <a:cs typeface="Arial" panose="020B0604020202020204" pitchFamily="34" charset="0"/>
            </a:rPr>
            <a:t>Program Management Organization (AJM)</a:t>
          </a:r>
        </a:p>
      </dsp:txBody>
      <dsp:txXfrm>
        <a:off x="4313039" y="391549"/>
        <a:ext cx="1889521" cy="719443"/>
      </dsp:txXfrm>
    </dsp:sp>
    <dsp:sp modelId="{313753D2-1DF5-41E3-A566-DBB52B285B07}">
      <dsp:nvSpPr>
        <dsp:cNvPr id="0" name=""/>
        <dsp:cNvSpPr/>
      </dsp:nvSpPr>
      <dsp:spPr>
        <a:xfrm>
          <a:off x="4313039" y="1110993"/>
          <a:ext cx="1889521" cy="2848795"/>
        </a:xfrm>
        <a:prstGeom prst="rect">
          <a:avLst/>
        </a:prstGeom>
        <a:gradFill rotWithShape="0">
          <a:gsLst>
            <a:gs pos="0">
              <a:srgbClr val="00B5EF">
                <a:tint val="44500"/>
                <a:satMod val="160000"/>
              </a:srgbClr>
            </a:gs>
            <a:gs pos="35000">
              <a:srgbClr val="00B5EF">
                <a:tint val="23500"/>
                <a:satMod val="160000"/>
              </a:srgbClr>
            </a:gs>
          </a:gsLst>
          <a:lin ang="5400000" scaled="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i="1" kern="1200" dirty="0">
              <a:solidFill>
                <a:srgbClr val="233670"/>
              </a:solidFill>
              <a:latin typeface="Arial" panose="020B0604020202020204" pitchFamily="34" charset="0"/>
              <a:cs typeface="Arial" panose="020B0604020202020204" pitchFamily="34" charset="0"/>
            </a:rPr>
            <a:t>Maintains systems that support tactical operations and develops new automation capabilities</a:t>
          </a:r>
          <a:endParaRPr lang="en-US" sz="1600" kern="1200" dirty="0">
            <a:solidFill>
              <a:srgbClr val="233670"/>
            </a:solidFill>
            <a:latin typeface="Arial" panose="020B0604020202020204" pitchFamily="34" charset="0"/>
            <a:cs typeface="Arial" panose="020B0604020202020204" pitchFamily="34" charset="0"/>
          </a:endParaRPr>
        </a:p>
      </dsp:txBody>
      <dsp:txXfrm>
        <a:off x="4313039" y="1110993"/>
        <a:ext cx="1889521" cy="2848795"/>
      </dsp:txXfrm>
    </dsp:sp>
    <dsp:sp modelId="{CE62D811-C549-492C-8F1B-2C5861BC3EFA}">
      <dsp:nvSpPr>
        <dsp:cNvPr id="0" name=""/>
        <dsp:cNvSpPr/>
      </dsp:nvSpPr>
      <dsp:spPr>
        <a:xfrm>
          <a:off x="6467094" y="391549"/>
          <a:ext cx="1889521" cy="719443"/>
        </a:xfrm>
        <a:prstGeom prst="rect">
          <a:avLst/>
        </a:prstGeom>
        <a:solidFill>
          <a:srgbClr val="A545A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a:latin typeface="Arial" panose="020B0604020202020204" pitchFamily="34" charset="0"/>
              <a:cs typeface="Arial" panose="020B0604020202020204" pitchFamily="34" charset="0"/>
            </a:rPr>
            <a:t>Mission Support Services (AJV)</a:t>
          </a:r>
        </a:p>
      </dsp:txBody>
      <dsp:txXfrm>
        <a:off x="6467094" y="391549"/>
        <a:ext cx="1889521" cy="719443"/>
      </dsp:txXfrm>
    </dsp:sp>
    <dsp:sp modelId="{5DD79F4A-A1EC-43CD-947F-587896B3E454}">
      <dsp:nvSpPr>
        <dsp:cNvPr id="0" name=""/>
        <dsp:cNvSpPr/>
      </dsp:nvSpPr>
      <dsp:spPr>
        <a:xfrm>
          <a:off x="6467094" y="1110993"/>
          <a:ext cx="1889521" cy="2848795"/>
        </a:xfrm>
        <a:prstGeom prst="rect">
          <a:avLst/>
        </a:prstGeom>
        <a:gradFill rotWithShape="0">
          <a:gsLst>
            <a:gs pos="0">
              <a:srgbClr val="00B5EF">
                <a:tint val="44500"/>
                <a:satMod val="160000"/>
              </a:srgbClr>
            </a:gs>
            <a:gs pos="35000">
              <a:srgbClr val="00B5EF">
                <a:tint val="23500"/>
                <a:satMod val="160000"/>
              </a:srgbClr>
            </a:gs>
          </a:gsLst>
          <a:lin ang="5400000" scaled="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i="1" kern="1200" dirty="0">
              <a:solidFill>
                <a:srgbClr val="233670"/>
              </a:solidFill>
              <a:latin typeface="Arial" panose="020B0604020202020204" pitchFamily="34" charset="0"/>
              <a:cs typeface="Arial" panose="020B0604020202020204" pitchFamily="34" charset="0"/>
            </a:rPr>
            <a:t>Develops, revises, and implements procedures to improve ATC and airspace and efficiency</a:t>
          </a:r>
        </a:p>
        <a:p>
          <a:pPr marL="114300" lvl="1" indent="-114300" algn="l" defTabSz="666750">
            <a:lnSpc>
              <a:spcPct val="90000"/>
            </a:lnSpc>
            <a:spcBef>
              <a:spcPct val="0"/>
            </a:spcBef>
            <a:spcAft>
              <a:spcPct val="15000"/>
            </a:spcAft>
            <a:buChar char="••"/>
          </a:pPr>
          <a:r>
            <a:rPr lang="en-US" sz="1500" i="1" kern="1200" dirty="0">
              <a:solidFill>
                <a:srgbClr val="233670"/>
              </a:solidFill>
              <a:latin typeface="Arial" panose="020B0604020202020204" pitchFamily="34" charset="0"/>
              <a:cs typeface="Arial" panose="020B0604020202020204" pitchFamily="34" charset="0"/>
            </a:rPr>
            <a:t>Oversees the alignment of new technological and operational efforts with current and anticipated operational needs</a:t>
          </a:r>
        </a:p>
      </dsp:txBody>
      <dsp:txXfrm>
        <a:off x="6467094" y="1110993"/>
        <a:ext cx="1889521" cy="2848795"/>
      </dsp:txXfrm>
    </dsp:sp>
    <dsp:sp modelId="{B879323A-286A-44E9-BE00-55B07AD62373}">
      <dsp:nvSpPr>
        <dsp:cNvPr id="0" name=""/>
        <dsp:cNvSpPr/>
      </dsp:nvSpPr>
      <dsp:spPr>
        <a:xfrm>
          <a:off x="8621148" y="391549"/>
          <a:ext cx="1889521" cy="719443"/>
        </a:xfrm>
        <a:prstGeom prst="rect">
          <a:avLst/>
        </a:prstGeom>
        <a:solidFill>
          <a:srgbClr val="A545A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a:latin typeface="Arial" panose="020B0604020202020204" pitchFamily="34" charset="0"/>
              <a:cs typeface="Arial" panose="020B0604020202020204" pitchFamily="34" charset="0"/>
            </a:rPr>
            <a:t>NAS Systems Engineering and Integration (ANG)</a:t>
          </a:r>
        </a:p>
      </dsp:txBody>
      <dsp:txXfrm>
        <a:off x="8621148" y="391549"/>
        <a:ext cx="1889521" cy="719443"/>
      </dsp:txXfrm>
    </dsp:sp>
    <dsp:sp modelId="{0AE8A4A7-1536-4BC2-BF79-DC7FA15B81A6}">
      <dsp:nvSpPr>
        <dsp:cNvPr id="0" name=""/>
        <dsp:cNvSpPr/>
      </dsp:nvSpPr>
      <dsp:spPr>
        <a:xfrm>
          <a:off x="8621148" y="1110993"/>
          <a:ext cx="1889521" cy="2848795"/>
        </a:xfrm>
        <a:prstGeom prst="rect">
          <a:avLst/>
        </a:prstGeom>
        <a:gradFill rotWithShape="0">
          <a:gsLst>
            <a:gs pos="0">
              <a:srgbClr val="00B5EF">
                <a:tint val="44500"/>
                <a:satMod val="160000"/>
              </a:srgbClr>
            </a:gs>
            <a:gs pos="35000">
              <a:srgbClr val="00B5EF">
                <a:tint val="23500"/>
                <a:satMod val="160000"/>
              </a:srgbClr>
            </a:gs>
          </a:gsLst>
          <a:lin ang="5400000" scaled="0"/>
        </a:gra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Font typeface="Arial" panose="020B0604020202020204" pitchFamily="34" charset="0"/>
            <a:buChar char="••"/>
          </a:pPr>
          <a:r>
            <a:rPr lang="en-US" sz="1600" i="1" kern="1200" dirty="0">
              <a:solidFill>
                <a:srgbClr val="233670"/>
              </a:solidFill>
              <a:latin typeface="Arial" panose="020B0604020202020204" pitchFamily="34" charset="0"/>
              <a:cs typeface="Arial" panose="020B0604020202020204" pitchFamily="34" charset="0"/>
            </a:rPr>
            <a:t>Architects the evolution of the NAS and provides systems engineering leadership</a:t>
          </a:r>
          <a:endParaRPr lang="en-US" sz="1600" kern="1200" dirty="0">
            <a:solidFill>
              <a:srgbClr val="233670"/>
            </a:solidFill>
            <a:latin typeface="Arial" panose="020B0604020202020204" pitchFamily="34" charset="0"/>
            <a:cs typeface="Arial" panose="020B0604020202020204" pitchFamily="34" charset="0"/>
          </a:endParaRPr>
        </a:p>
      </dsp:txBody>
      <dsp:txXfrm>
        <a:off x="8621148" y="1110993"/>
        <a:ext cx="1889521" cy="284879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140BD6-6A7F-E04E-A335-C63830C91379}"/>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a:extLst>
              <a:ext uri="{FF2B5EF4-FFF2-40B4-BE49-F238E27FC236}">
                <a16:creationId xmlns:a16="http://schemas.microsoft.com/office/drawing/2014/main" id="{9C4D5E70-A3A7-304E-9F34-C8BB9BC47EF0}"/>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31162188-FCAD-EB40-AFAD-04A4B5C0375D}" type="datetimeFigureOut">
              <a:rPr lang="en-US" smtClean="0"/>
              <a:t>9/29/2021</a:t>
            </a:fld>
            <a:endParaRPr lang="en-US" dirty="0"/>
          </a:p>
        </p:txBody>
      </p:sp>
      <p:sp>
        <p:nvSpPr>
          <p:cNvPr id="4" name="Footer Placeholder 3">
            <a:extLst>
              <a:ext uri="{FF2B5EF4-FFF2-40B4-BE49-F238E27FC236}">
                <a16:creationId xmlns:a16="http://schemas.microsoft.com/office/drawing/2014/main" id="{7CA4FE2F-A4C8-4E40-9E0A-9DC1B0712734}"/>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8DFFAE66-36EC-AB46-85E4-8F8F9546E1A3}"/>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B89C039-56D5-C948-8F98-F939D8D7EA64}" type="slidenum">
              <a:rPr lang="en-US" smtClean="0"/>
              <a:t>‹#›</a:t>
            </a:fld>
            <a:endParaRPr lang="en-US" dirty="0"/>
          </a:p>
        </p:txBody>
      </p:sp>
    </p:spTree>
    <p:extLst>
      <p:ext uri="{BB962C8B-B14F-4D97-AF65-F5344CB8AC3E}">
        <p14:creationId xmlns:p14="http://schemas.microsoft.com/office/powerpoint/2010/main" val="2594487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E190F923-D230-4CB6-BF0C-EC32BDAC8548}" type="datetimeFigureOut">
              <a:rPr lang="en-US" smtClean="0"/>
              <a:t>9/29/2021</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A18E00F-3EAC-414A-92EF-E5DEA14D2150}" type="slidenum">
              <a:rPr lang="en-US" smtClean="0"/>
              <a:t>‹#›</a:t>
            </a:fld>
            <a:endParaRPr lang="en-US" dirty="0"/>
          </a:p>
        </p:txBody>
      </p:sp>
    </p:spTree>
    <p:extLst>
      <p:ext uri="{BB962C8B-B14F-4D97-AF65-F5344CB8AC3E}">
        <p14:creationId xmlns:p14="http://schemas.microsoft.com/office/powerpoint/2010/main" val="296646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Preview video – reinforcing Michelle messages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Answer questions after video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https://www.faa.gov/about/office_org/headquarters_offices/ang/offices/tc/library/Storyboard/detailedwebpages/tbo.html</a:t>
            </a:r>
            <a:endParaRPr lang="en-US" sz="180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A18E00F-3EAC-414A-92EF-E5DEA14D2150}" type="slidenum">
              <a:rPr lang="en-US" smtClean="0"/>
              <a:t>1</a:t>
            </a:fld>
            <a:endParaRPr lang="en-US" dirty="0"/>
          </a:p>
        </p:txBody>
      </p:sp>
    </p:spTree>
    <p:extLst>
      <p:ext uri="{BB962C8B-B14F-4D97-AF65-F5344CB8AC3E}">
        <p14:creationId xmlns:p14="http://schemas.microsoft.com/office/powerpoint/2010/main" val="4246178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0088" y="404813"/>
            <a:ext cx="5588000" cy="3143250"/>
          </a:xfrm>
        </p:spPr>
      </p:sp>
      <p:sp>
        <p:nvSpPr>
          <p:cNvPr id="3" name="Notes Placeholder 2"/>
          <p:cNvSpPr>
            <a:spLocks noGrp="1"/>
          </p:cNvSpPr>
          <p:nvPr>
            <p:ph type="body" idx="1"/>
          </p:nvPr>
        </p:nvSpPr>
        <p:spPr>
          <a:xfrm>
            <a:off x="701675" y="3730336"/>
            <a:ext cx="5607050" cy="5465619"/>
          </a:xfrm>
        </p:spPr>
        <p:txBody>
          <a:bodyPr/>
          <a:lstStyle/>
          <a:p>
            <a:pPr marL="0" marR="0" lvl="0" indent="0">
              <a:lnSpc>
                <a:spcPct val="150000"/>
              </a:lnSpc>
              <a:spcBef>
                <a:spcPts val="0"/>
              </a:spcBef>
              <a:spcAft>
                <a:spcPts val="600"/>
              </a:spcAft>
              <a:buFont typeface="Arial" panose="020B0604020202020204" pitchFamily="34" charset="0"/>
              <a:buNone/>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Our change strategy (led by AJT):</a:t>
            </a:r>
          </a:p>
          <a:p>
            <a:pPr marL="342900" marR="0" lvl="0" indent="-342900">
              <a:lnSpc>
                <a:spcPct val="150000"/>
              </a:lnSpc>
              <a:spcBef>
                <a:spcPts val="0"/>
              </a:spcBef>
              <a:spcAft>
                <a:spcPts val="600"/>
              </a:spcAft>
              <a:buFont typeface="Arial" panose="020B0604020202020204" pitchFamily="34" charset="0"/>
              <a:buChar char="•"/>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Prepares people to make the transition for a new way of doing business </a:t>
            </a:r>
          </a:p>
          <a:p>
            <a:pPr marL="342900" marR="0" lvl="0" indent="-342900">
              <a:lnSpc>
                <a:spcPct val="150000"/>
              </a:lnSpc>
              <a:spcBef>
                <a:spcPts val="0"/>
              </a:spcBef>
              <a:spcAft>
                <a:spcPts val="600"/>
              </a:spcAft>
              <a:buFont typeface="Arial" panose="020B0604020202020204" pitchFamily="34" charset="0"/>
              <a:buChar char="•"/>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Provides us with a structured approach and plan to effectively manage the people-related aspects of change   </a:t>
            </a:r>
          </a:p>
          <a:p>
            <a:pPr marL="342900" marR="0" lvl="0" indent="-342900">
              <a:lnSpc>
                <a:spcPct val="150000"/>
              </a:lnSpc>
              <a:spcBef>
                <a:spcPts val="0"/>
              </a:spcBef>
              <a:spcAft>
                <a:spcPts val="600"/>
              </a:spcAft>
              <a:buFont typeface="Arial" panose="020B0604020202020204" pitchFamily="34" charset="0"/>
              <a:buChar char="•"/>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It is all about adoption – at both the individual and organizational level</a:t>
            </a:r>
          </a:p>
          <a:p>
            <a:pPr marL="742950" marR="0" lvl="1" indent="-285750">
              <a:lnSpc>
                <a:spcPct val="150000"/>
              </a:lnSpc>
              <a:spcBef>
                <a:spcPts val="0"/>
              </a:spcBef>
              <a:spcAft>
                <a:spcPts val="600"/>
              </a:spcAft>
              <a:buFont typeface="Arial" panose="020B0604020202020204" pitchFamily="34" charset="0"/>
              <a:buChar char="•"/>
              <a:tabLst>
                <a:tab pos="914400" algn="l"/>
              </a:tabLst>
            </a:pPr>
            <a:r>
              <a:rPr lang="en-US" dirty="0">
                <a:effectLst/>
                <a:latin typeface="Arial" panose="020B0604020202020204" pitchFamily="34" charset="0"/>
                <a:ea typeface="Calibri" panose="020F0502020204030204" pitchFamily="34" charset="0"/>
                <a:cs typeface="Arial" panose="020B0604020202020204" pitchFamily="34" charset="0"/>
              </a:rPr>
              <a:t>Full level of adoption by as many people/organizations as possible</a:t>
            </a:r>
          </a:p>
          <a:p>
            <a:pPr marL="742950" marR="0" lvl="1" indent="-285750">
              <a:lnSpc>
                <a:spcPct val="150000"/>
              </a:lnSpc>
              <a:spcBef>
                <a:spcPts val="0"/>
              </a:spcBef>
              <a:spcAft>
                <a:spcPts val="600"/>
              </a:spcAft>
              <a:buFont typeface="Arial" panose="020B0604020202020204" pitchFamily="34" charset="0"/>
              <a:buChar char="•"/>
              <a:tabLst>
                <a:tab pos="914400" algn="l"/>
              </a:tabLst>
            </a:pPr>
            <a:r>
              <a:rPr lang="en-US" dirty="0">
                <a:effectLst/>
                <a:latin typeface="Arial" panose="020B0604020202020204" pitchFamily="34" charset="0"/>
                <a:ea typeface="Calibri" panose="020F0502020204030204" pitchFamily="34" charset="0"/>
                <a:cs typeface="Arial" panose="020B0604020202020204" pitchFamily="34" charset="0"/>
              </a:rPr>
              <a:t>Path to adoption occurs over a time period that supports accomplishing the change</a:t>
            </a:r>
          </a:p>
          <a:p>
            <a:pPr marL="342900" marR="0" lvl="0" indent="-342900">
              <a:lnSpc>
                <a:spcPct val="150000"/>
              </a:lnSpc>
              <a:spcBef>
                <a:spcPts val="0"/>
              </a:spcBef>
              <a:spcAft>
                <a:spcPts val="600"/>
              </a:spcAft>
              <a:buFont typeface="Arial" panose="020B0604020202020204" pitchFamily="34" charset="0"/>
              <a:buChar char="•"/>
              <a:tabLst>
                <a:tab pos="457200" algn="l"/>
              </a:tabLst>
            </a:pPr>
            <a:r>
              <a:rPr lang="en-US" dirty="0">
                <a:effectLst/>
                <a:latin typeface="Arial" panose="020B0604020202020204" pitchFamily="34" charset="0"/>
                <a:ea typeface="Calibri" panose="020F0502020204030204" pitchFamily="34" charset="0"/>
                <a:cs typeface="Arial" panose="020B0604020202020204" pitchFamily="34" charset="0"/>
              </a:rPr>
              <a:t>By integrating Change Strategy with TBO transformation activities, the we can:</a:t>
            </a:r>
          </a:p>
          <a:p>
            <a:pPr marL="742950" marR="0" lvl="1" indent="-285750">
              <a:lnSpc>
                <a:spcPct val="150000"/>
              </a:lnSpc>
              <a:spcBef>
                <a:spcPts val="0"/>
              </a:spcBef>
              <a:spcAft>
                <a:spcPts val="600"/>
              </a:spcAft>
              <a:buFont typeface="Arial" panose="020B0604020202020204" pitchFamily="34" charset="0"/>
              <a:buChar char="•"/>
              <a:tabLst>
                <a:tab pos="914400" algn="l"/>
              </a:tabLst>
            </a:pPr>
            <a:r>
              <a:rPr lang="en-US" dirty="0">
                <a:effectLst/>
                <a:latin typeface="Arial" panose="020B0604020202020204" pitchFamily="34" charset="0"/>
                <a:ea typeface="Calibri" panose="020F0502020204030204" pitchFamily="34" charset="0"/>
                <a:cs typeface="Arial" panose="020B0604020202020204" pitchFamily="34" charset="0"/>
              </a:rPr>
              <a:t>Help ensure a smoother and more effective rollout of all changes</a:t>
            </a:r>
          </a:p>
          <a:p>
            <a:pPr marL="742950" marR="0" lvl="1" indent="-285750">
              <a:lnSpc>
                <a:spcPct val="150000"/>
              </a:lnSpc>
              <a:spcBef>
                <a:spcPts val="0"/>
              </a:spcBef>
              <a:spcAft>
                <a:spcPts val="600"/>
              </a:spcAft>
              <a:buFont typeface="Arial" panose="020B0604020202020204" pitchFamily="34" charset="0"/>
              <a:buChar char="•"/>
              <a:tabLst>
                <a:tab pos="914400" algn="l"/>
              </a:tabLst>
            </a:pPr>
            <a:r>
              <a:rPr lang="en-US" dirty="0">
                <a:effectLst/>
                <a:latin typeface="Arial" panose="020B0604020202020204" pitchFamily="34" charset="0"/>
                <a:ea typeface="Calibri" panose="020F0502020204030204" pitchFamily="34" charset="0"/>
                <a:cs typeface="Arial" panose="020B0604020202020204" pitchFamily="34" charset="0"/>
              </a:rPr>
              <a:t>Accelerate the stabilization period after implementation</a:t>
            </a:r>
          </a:p>
          <a:p>
            <a:pPr marL="742950" marR="0" lvl="1" indent="-285750">
              <a:lnSpc>
                <a:spcPct val="150000"/>
              </a:lnSpc>
              <a:spcBef>
                <a:spcPts val="0"/>
              </a:spcBef>
              <a:spcAft>
                <a:spcPts val="600"/>
              </a:spcAft>
              <a:buFont typeface="Arial" panose="020B0604020202020204" pitchFamily="34" charset="0"/>
              <a:buChar char="•"/>
              <a:tabLst>
                <a:tab pos="914400" algn="l"/>
              </a:tabLst>
            </a:pPr>
            <a:r>
              <a:rPr lang="en-US" dirty="0">
                <a:effectLst/>
                <a:latin typeface="Arial" panose="020B0604020202020204" pitchFamily="34" charset="0"/>
                <a:ea typeface="Calibri" panose="020F0502020204030204" pitchFamily="34" charset="0"/>
                <a:cs typeface="Arial" panose="020B0604020202020204" pitchFamily="34" charset="0"/>
              </a:rPr>
              <a:t>Reduce problems, mistakes, and wasted costs associated with implementation of new technology and processes</a:t>
            </a:r>
          </a:p>
          <a:p>
            <a:pPr marL="742950" marR="0" lvl="1" indent="-285750">
              <a:lnSpc>
                <a:spcPct val="150000"/>
              </a:lnSpc>
              <a:spcBef>
                <a:spcPts val="0"/>
              </a:spcBef>
              <a:spcAft>
                <a:spcPts val="600"/>
              </a:spcAft>
              <a:buFont typeface="Arial" panose="020B0604020202020204" pitchFamily="34" charset="0"/>
              <a:buChar char="•"/>
              <a:tabLst>
                <a:tab pos="914400" algn="l"/>
              </a:tabLst>
            </a:pPr>
            <a:r>
              <a:rPr lang="en-US" dirty="0">
                <a:effectLst/>
                <a:latin typeface="Arial" panose="020B0604020202020204" pitchFamily="34" charset="0"/>
                <a:ea typeface="Calibri" panose="020F0502020204030204" pitchFamily="34" charset="0"/>
                <a:cs typeface="Arial" panose="020B0604020202020204" pitchFamily="34" charset="0"/>
              </a:rPr>
              <a:t>Accelerate the timeline required to fully leverage new capabilities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9D76E-9450-4A88-BF1D-8A5A97C04B78}"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41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mission of the TBO Integration &amp; Analysis Team is to facilitate data-driven decision-making in support of TBO evolution and implementation. Through collaboration with NATCA, industry and other stakeholders, the Team evaluates performance to isolate outcomes of planned and accomplished TBO activities, and supports early identification and resolution of challenges at the national and local levels. We develop communication artifacts and common statements of fact that translate complex technical information into plain-English to help our external and internal stakeholders prepare for using TBO capabilities as envisioned to yield TBO benefits.</a:t>
            </a:r>
          </a:p>
        </p:txBody>
      </p:sp>
      <p:sp>
        <p:nvSpPr>
          <p:cNvPr id="4" name="Slide Number Placeholder 3"/>
          <p:cNvSpPr>
            <a:spLocks noGrp="1"/>
          </p:cNvSpPr>
          <p:nvPr>
            <p:ph type="sldNum" sz="quarter" idx="10"/>
          </p:nvPr>
        </p:nvSpPr>
        <p:spPr/>
        <p:txBody>
          <a:bodyPr/>
          <a:lstStyle/>
          <a:p>
            <a:fld id="{1A18E00F-3EAC-414A-92EF-E5DEA14D2150}" type="slidenum">
              <a:rPr lang="en-US" smtClean="0"/>
              <a:t>14</a:t>
            </a:fld>
            <a:endParaRPr lang="en-US" dirty="0"/>
          </a:p>
        </p:txBody>
      </p:sp>
    </p:spTree>
    <p:extLst>
      <p:ext uri="{BB962C8B-B14F-4D97-AF65-F5344CB8AC3E}">
        <p14:creationId xmlns:p14="http://schemas.microsoft.com/office/powerpoint/2010/main" val="33511880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A9D76E-9450-4A88-BF1D-8A5A97C04B78}" type="slidenum">
              <a:rPr lang="en-US" smtClean="0"/>
              <a:t>15</a:t>
            </a:fld>
            <a:endParaRPr lang="en-US"/>
          </a:p>
        </p:txBody>
      </p:sp>
    </p:spTree>
    <p:extLst>
      <p:ext uri="{BB962C8B-B14F-4D97-AF65-F5344CB8AC3E}">
        <p14:creationId xmlns:p14="http://schemas.microsoft.com/office/powerpoint/2010/main" val="35854143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are driven by specific capabilities in specific locations</a:t>
            </a:r>
          </a:p>
          <a:p>
            <a:endParaRPr lang="en-US" dirty="0"/>
          </a:p>
        </p:txBody>
      </p:sp>
      <p:sp>
        <p:nvSpPr>
          <p:cNvPr id="4" name="Slide Number Placeholder 3"/>
          <p:cNvSpPr>
            <a:spLocks noGrp="1"/>
          </p:cNvSpPr>
          <p:nvPr>
            <p:ph type="sldNum" sz="quarter" idx="5"/>
          </p:nvPr>
        </p:nvSpPr>
        <p:spPr/>
        <p:txBody>
          <a:bodyPr/>
          <a:lstStyle/>
          <a:p>
            <a:fld id="{E8804A5C-11A9-4367-BBF0-80DE8CDE0A06}" type="slidenum">
              <a:rPr lang="en-US" smtClean="0"/>
              <a:t>16</a:t>
            </a:fld>
            <a:endParaRPr lang="en-US"/>
          </a:p>
        </p:txBody>
      </p:sp>
    </p:spTree>
    <p:extLst>
      <p:ext uri="{BB962C8B-B14F-4D97-AF65-F5344CB8AC3E}">
        <p14:creationId xmlns:p14="http://schemas.microsoft.com/office/powerpoint/2010/main" val="3355651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We know how to turn increased throughput and flight efficiency into monetary gains...</a:t>
            </a:r>
          </a:p>
          <a:p>
            <a:endParaRPr lang="en-US" dirty="0">
              <a:solidFill>
                <a:srgbClr val="FF0000"/>
              </a:solidFill>
            </a:endParaRPr>
          </a:p>
          <a:p>
            <a:r>
              <a:rPr lang="en-US" dirty="0">
                <a:solidFill>
                  <a:srgbClr val="FF0000"/>
                </a:solidFill>
              </a:rPr>
              <a:t>How to evaluate and quantify predictability (even flexibility) is lot more difficult … also, operator preferences often vary by stakeholder…</a:t>
            </a:r>
          </a:p>
        </p:txBody>
      </p:sp>
      <p:sp>
        <p:nvSpPr>
          <p:cNvPr id="4" name="Slide Number Placeholder 3"/>
          <p:cNvSpPr>
            <a:spLocks noGrp="1"/>
          </p:cNvSpPr>
          <p:nvPr>
            <p:ph type="sldNum" sz="quarter" idx="5"/>
          </p:nvPr>
        </p:nvSpPr>
        <p:spPr/>
        <p:txBody>
          <a:bodyPr/>
          <a:lstStyle/>
          <a:p>
            <a:fld id="{E8804A5C-11A9-4367-BBF0-80DE8CDE0A06}" type="slidenum">
              <a:rPr lang="en-US" smtClean="0"/>
              <a:t>17</a:t>
            </a:fld>
            <a:endParaRPr lang="en-US"/>
          </a:p>
        </p:txBody>
      </p:sp>
    </p:spTree>
    <p:extLst>
      <p:ext uri="{BB962C8B-B14F-4D97-AF65-F5344CB8AC3E}">
        <p14:creationId xmlns:p14="http://schemas.microsoft.com/office/powerpoint/2010/main" val="34265443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18E00F-3EAC-414A-92EF-E5DEA14D2150}" type="slidenum">
              <a:rPr lang="en-US" smtClean="0"/>
              <a:t>21</a:t>
            </a:fld>
            <a:endParaRPr lang="en-US" dirty="0"/>
          </a:p>
        </p:txBody>
      </p:sp>
    </p:spTree>
    <p:extLst>
      <p:ext uri="{BB962C8B-B14F-4D97-AF65-F5344CB8AC3E}">
        <p14:creationId xmlns:p14="http://schemas.microsoft.com/office/powerpoint/2010/main" val="1029717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7"/>
            <a:ext cx="5852160" cy="4761772"/>
          </a:xfrm>
        </p:spPr>
        <p:txBody>
          <a:bodyPr>
            <a:normAutofit fontScale="92500" lnSpcReduction="20000"/>
          </a:bodyPr>
          <a:lstStyle/>
          <a:p>
            <a:r>
              <a:rPr lang="en-US" sz="1300" dirty="0"/>
              <a:t>FAA has been and will continue engaging with Industry on TBO regularly through many different venues, and will continue to provide updates as new information becomes available:</a:t>
            </a:r>
          </a:p>
          <a:p>
            <a:pPr marL="181240" indent="-181240" defTabSz="966612">
              <a:buFont typeface="Arial" panose="020B0604020202020204" pitchFamily="34" charset="0"/>
              <a:buChar char="•"/>
              <a:defRPr/>
            </a:pPr>
            <a:r>
              <a:rPr lang="en-US" sz="1300" dirty="0"/>
              <a:t>We have shared information about TBO, including deployment timelines, in many different venues; this information often focused on specific TBO components – NEC and PBN plans and accomplishments; TBFM, TFMS and SWIM enhancement plans and timelines; TFDM development and deployment plans and timelines; DataComm, etc.</a:t>
            </a:r>
          </a:p>
          <a:p>
            <a:pPr marL="181240" indent="-181240" defTabSz="966612">
              <a:buFont typeface="Arial" panose="020B0604020202020204" pitchFamily="34" charset="0"/>
              <a:buChar char="•"/>
              <a:defRPr/>
            </a:pPr>
            <a:r>
              <a:rPr lang="en-US" sz="1300" dirty="0"/>
              <a:t>Sometimes we when we are talking about specific capabilities or initiatives … we may not say “TBO” …  but all of these things are connected  (e.g.,   PERTI, surface CDM,  use of TOS,   PDRR ….  )</a:t>
            </a:r>
          </a:p>
          <a:p>
            <a:pPr marL="181240" indent="-181240">
              <a:buFont typeface="Arial" panose="020B0604020202020204" pitchFamily="34" charset="0"/>
              <a:buChar char="•"/>
            </a:pPr>
            <a:r>
              <a:rPr lang="en-US" sz="1300" dirty="0"/>
              <a:t>This venue, the TBO Industry Day, aims to focus on overall TBO development, plans, deployments and accomplishments </a:t>
            </a:r>
          </a:p>
          <a:p>
            <a:pPr marL="664546" lvl="1" indent="-181240">
              <a:buFont typeface="Arial" panose="020B0604020202020204" pitchFamily="34" charset="0"/>
              <a:buChar char="•"/>
            </a:pPr>
            <a:r>
              <a:rPr lang="en-US" sz="1300" dirty="0"/>
              <a:t>We do not want to slow-down our progress by introducing unnecessary reporting requirements</a:t>
            </a:r>
          </a:p>
          <a:p>
            <a:pPr marL="664546" lvl="1" indent="-181240">
              <a:buFont typeface="Arial" panose="020B0604020202020204" pitchFamily="34" charset="0"/>
              <a:buChar char="•"/>
            </a:pPr>
            <a:r>
              <a:rPr lang="en-US" sz="1300" dirty="0"/>
              <a:t>We do not need a TBO WG, but steady information exchange and collaboration</a:t>
            </a:r>
          </a:p>
          <a:p>
            <a:pPr marL="664546" lvl="1" indent="-181240">
              <a:buFont typeface="Arial" panose="020B0604020202020204" pitchFamily="34" charset="0"/>
              <a:buChar char="•"/>
            </a:pPr>
            <a:r>
              <a:rPr lang="en-US" sz="1300" dirty="0"/>
              <a:t>How often do wee need to meet?</a:t>
            </a:r>
          </a:p>
          <a:p>
            <a:pPr marL="664546" lvl="1" indent="-181240">
              <a:buFont typeface="Arial" panose="020B0604020202020204" pitchFamily="34" charset="0"/>
              <a:buChar char="•"/>
            </a:pPr>
            <a:r>
              <a:rPr lang="en-US" sz="1300" dirty="0"/>
              <a:t>What is the best way to engage our executives?</a:t>
            </a:r>
          </a:p>
          <a:p>
            <a:pPr marL="181240" indent="-181240">
              <a:buFont typeface="Arial" panose="020B0604020202020204" pitchFamily="34" charset="0"/>
              <a:buChar char="•"/>
            </a:pPr>
            <a:r>
              <a:rPr lang="en-US" sz="1300" dirty="0"/>
              <a:t>We are already planning / thinking about….. </a:t>
            </a:r>
          </a:p>
          <a:p>
            <a:pPr>
              <a:spcBef>
                <a:spcPts val="634"/>
              </a:spcBef>
            </a:pPr>
            <a:endParaRPr lang="en-US" dirty="0">
              <a:solidFill>
                <a:srgbClr val="FF0000"/>
              </a:solidFill>
            </a:endParaRPr>
          </a:p>
          <a:p>
            <a:pPr>
              <a:spcBef>
                <a:spcPts val="634"/>
              </a:spcBef>
            </a:pPr>
            <a:r>
              <a:rPr lang="en-US" dirty="0">
                <a:solidFill>
                  <a:srgbClr val="FF0000"/>
                </a:solidFill>
              </a:rPr>
              <a:t>Possible Questions</a:t>
            </a:r>
          </a:p>
          <a:p>
            <a:pPr marL="181240" indent="-181240">
              <a:spcBef>
                <a:spcPts val="634"/>
              </a:spcBef>
              <a:buFont typeface="Arial" panose="020B0604020202020204" pitchFamily="34" charset="0"/>
              <a:buChar char="•"/>
            </a:pPr>
            <a:r>
              <a:rPr lang="en-US" dirty="0">
                <a:solidFill>
                  <a:srgbClr val="FF0000"/>
                </a:solidFill>
              </a:rPr>
              <a:t>Where can operators go to learn more about TBO and how it will impact them?</a:t>
            </a:r>
          </a:p>
          <a:p>
            <a:pPr marL="181240" indent="-181240">
              <a:spcBef>
                <a:spcPts val="634"/>
              </a:spcBef>
              <a:buFont typeface="Arial" panose="020B0604020202020204" pitchFamily="34" charset="0"/>
              <a:buChar char="•"/>
            </a:pPr>
            <a:r>
              <a:rPr lang="en-US" dirty="0">
                <a:solidFill>
                  <a:srgbClr val="FF0000"/>
                </a:solidFill>
              </a:rPr>
              <a:t>How will the FAA keep operators informed about TBO progress? </a:t>
            </a:r>
          </a:p>
          <a:p>
            <a:pPr marL="181240" indent="-181240">
              <a:spcBef>
                <a:spcPts val="634"/>
              </a:spcBef>
              <a:buFont typeface="Arial" panose="020B0604020202020204" pitchFamily="34" charset="0"/>
              <a:buChar char="•"/>
            </a:pPr>
            <a:r>
              <a:rPr lang="en-US" dirty="0">
                <a:solidFill>
                  <a:srgbClr val="FF0000"/>
                </a:solidFill>
              </a:rPr>
              <a:t>How can operators provide input and recommendation to FAA about TBO priorities?  </a:t>
            </a:r>
          </a:p>
          <a:p>
            <a:pPr marL="181240" indent="-181240">
              <a:spcBef>
                <a:spcPts val="634"/>
              </a:spcBef>
              <a:buFont typeface="Arial" panose="020B0604020202020204" pitchFamily="34" charset="0"/>
              <a:buChar char="•"/>
            </a:pPr>
            <a:r>
              <a:rPr lang="en-US" dirty="0">
                <a:solidFill>
                  <a:srgbClr val="FF0000"/>
                </a:solidFill>
              </a:rPr>
              <a:t>How do we get a regular connectivity on the TBO effort?  Need a better way to get status and understand upcoming capabilities and operator requirements.</a:t>
            </a:r>
          </a:p>
          <a:p>
            <a:pPr marL="181240" indent="-181240">
              <a:spcBef>
                <a:spcPts val="634"/>
              </a:spcBef>
              <a:buFont typeface="Arial" panose="020B0604020202020204" pitchFamily="34" charset="0"/>
              <a:buChar char="•"/>
            </a:pPr>
            <a:r>
              <a:rPr lang="en-US" dirty="0">
                <a:solidFill>
                  <a:srgbClr val="FF0000"/>
                </a:solidFill>
              </a:rPr>
              <a:t>Could operators provide a set of operational POCs?  They would be identified as TBO SMEs for the FAA – provide operator input and provide visibility for us.</a:t>
            </a:r>
          </a:p>
          <a:p>
            <a:pPr marL="181240" indent="-181240">
              <a:spcBef>
                <a:spcPts val="634"/>
              </a:spcBef>
              <a:buFont typeface="Arial" panose="020B0604020202020204" pitchFamily="34" charset="0"/>
              <a:buChar char="•"/>
            </a:pPr>
            <a:r>
              <a:rPr lang="en-US" dirty="0">
                <a:solidFill>
                  <a:srgbClr val="FF0000"/>
                </a:solidFill>
              </a:rPr>
              <a:t>Could we build on previous FAA/NATCA support for interfacing with tech pilots?</a:t>
            </a:r>
          </a:p>
          <a:p>
            <a:pPr>
              <a:spcBef>
                <a:spcPts val="634"/>
              </a:spcBef>
            </a:pPr>
            <a:endParaRPr lang="en-US" dirty="0">
              <a:solidFill>
                <a:srgbClr val="FF0000"/>
              </a:solidFill>
            </a:endParaRPr>
          </a:p>
          <a:p>
            <a:pPr>
              <a:spcBef>
                <a:spcPts val="634"/>
              </a:spcBef>
            </a:pPr>
            <a:endParaRPr lang="en-US" dirty="0">
              <a:solidFill>
                <a:srgbClr val="FF0000"/>
              </a:solidFill>
            </a:endParaRPr>
          </a:p>
        </p:txBody>
      </p:sp>
      <p:sp>
        <p:nvSpPr>
          <p:cNvPr id="4" name="Slide Number Placeholder 3"/>
          <p:cNvSpPr>
            <a:spLocks noGrp="1"/>
          </p:cNvSpPr>
          <p:nvPr>
            <p:ph type="sldNum" sz="quarter" idx="5"/>
          </p:nvPr>
        </p:nvSpPr>
        <p:spPr/>
        <p:txBody>
          <a:bodyPr/>
          <a:lstStyle/>
          <a:p>
            <a:fld id="{782E24C5-D5FA-4958-8ADA-369432AFF4AB}" type="slidenum">
              <a:rPr lang="en-US" smtClean="0"/>
              <a:t>25</a:t>
            </a:fld>
            <a:endParaRPr lang="en-US" dirty="0"/>
          </a:p>
        </p:txBody>
      </p:sp>
    </p:spTree>
    <p:extLst>
      <p:ext uri="{BB962C8B-B14F-4D97-AF65-F5344CB8AC3E}">
        <p14:creationId xmlns:p14="http://schemas.microsoft.com/office/powerpoint/2010/main" val="287309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mission of the TBO Strategy and Implementation Team is to facilitate the strategic operational implementation of </a:t>
            </a:r>
            <a:r>
              <a:rPr lang="en-US" sz="1200" kern="1200" dirty="0" err="1" smtClean="0">
                <a:solidFill>
                  <a:schemeClr val="tx1"/>
                </a:solidFill>
                <a:effectLst/>
                <a:latin typeface="+mn-lt"/>
                <a:ea typeface="+mn-ea"/>
                <a:cs typeface="+mn-cs"/>
              </a:rPr>
              <a:t>NexGen's</a:t>
            </a:r>
            <a:r>
              <a:rPr lang="en-US" sz="1200" kern="1200" dirty="0" smtClean="0">
                <a:solidFill>
                  <a:schemeClr val="tx1"/>
                </a:solidFill>
                <a:effectLst/>
                <a:latin typeface="+mn-lt"/>
                <a:ea typeface="+mn-ea"/>
                <a:cs typeface="+mn-cs"/>
              </a:rPr>
              <a:t> vision of Trajectory-Based Operational concepts into the National Airspace System.  This responsibility keenly balances cutting edge implementation of new, time-based, operational methodologies and technologies balanced with maintaining a tenable operational risk posture and practical execution in the ATC operational environment. This team also has responsibility for adjudication of GPS Testing exercise requests from the DOD, and other governmental stakeholders, to ensure safety is maintained while national security interests are supported.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18E00F-3EAC-414A-92EF-E5DEA14D2150}" type="slidenum">
              <a:rPr lang="en-US" smtClean="0"/>
              <a:t>2</a:t>
            </a:fld>
            <a:endParaRPr lang="en-US" dirty="0"/>
          </a:p>
        </p:txBody>
      </p:sp>
    </p:spTree>
    <p:extLst>
      <p:ext uri="{BB962C8B-B14F-4D97-AF65-F5344CB8AC3E}">
        <p14:creationId xmlns:p14="http://schemas.microsoft.com/office/powerpoint/2010/main" val="778991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C74B5B-4F83-234F-800A-3A2EEB14B402}" type="slidenum">
              <a:rPr lang="en-US" smtClean="0"/>
              <a:t>3</a:t>
            </a:fld>
            <a:endParaRPr lang="en-US"/>
          </a:p>
        </p:txBody>
      </p:sp>
    </p:spTree>
    <p:extLst>
      <p:ext uri="{BB962C8B-B14F-4D97-AF65-F5344CB8AC3E}">
        <p14:creationId xmlns:p14="http://schemas.microsoft.com/office/powerpoint/2010/main" val="4771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dirty="0">
                <a:latin typeface="+mn-lt"/>
              </a:rPr>
              <a:t>TBM improves use of PBN procedures </a:t>
            </a:r>
            <a:r>
              <a:rPr lang="en-US" b="0" dirty="0">
                <a:latin typeface="+mn-lt"/>
              </a:rPr>
              <a:t>to provide a structured and orderly flow.</a:t>
            </a:r>
          </a:p>
          <a:p>
            <a:pPr marL="181240" indent="-181240" defTabSz="966612">
              <a:buFont typeface="Arial" panose="020B0604020202020204" pitchFamily="34" charset="0"/>
              <a:buChar char="•"/>
              <a:defRPr/>
            </a:pPr>
            <a:r>
              <a:rPr lang="en-US" dirty="0">
                <a:latin typeface="+mn-lt"/>
              </a:rPr>
              <a:t>PBN supports TBM </a:t>
            </a:r>
            <a:r>
              <a:rPr lang="en-US" b="0" dirty="0">
                <a:latin typeface="+mn-lt"/>
              </a:rPr>
              <a:t>by providing more predictability in the horizontal path, vertical profile, and the speed profile for which ETAs may be calculated.  TBO benefits may be reduced with poorer ETA accuracy.</a:t>
            </a:r>
            <a:endParaRPr lang="en-US" dirty="0"/>
          </a:p>
          <a:p>
            <a:pPr marL="181240" indent="-181240" defTabSz="966612">
              <a:buFont typeface="Arial" panose="020B0604020202020204" pitchFamily="34" charset="0"/>
              <a:buChar char="•"/>
              <a:defRPr/>
            </a:pPr>
            <a:endParaRPr lang="en-US" dirty="0"/>
          </a:p>
          <a:p>
            <a:pPr marL="181240" indent="-181240" defTabSz="966612">
              <a:buFont typeface="Arial" panose="020B0604020202020204" pitchFamily="34" charset="0"/>
              <a:buChar char="•"/>
              <a:defRPr/>
            </a:pPr>
            <a:r>
              <a:rPr lang="en-US" dirty="0"/>
              <a:t>One important thing to note, is if an area doesn’t have PBN, you still get TBO. TBO works best when TBM and PBN work together, but if PBN procedures are not in place, the TBM adaptation must reflect the nominal paths, altitudes, and speeds expected within the terminal.  </a:t>
            </a:r>
            <a:endParaRPr lang="en-US" b="1" dirty="0">
              <a:latin typeface="+mn-lt"/>
            </a:endParaRPr>
          </a:p>
          <a:p>
            <a:pPr defTabSz="966612">
              <a:defRPr/>
            </a:pPr>
            <a:endParaRPr lang="en-US" b="1" dirty="0">
              <a:latin typeface="+mn-lt"/>
            </a:endParaRPr>
          </a:p>
          <a:p>
            <a:pPr defTabSz="966612">
              <a:defRPr/>
            </a:pP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dirty="0"/>
          </a:p>
        </p:txBody>
      </p:sp>
      <p:sp>
        <p:nvSpPr>
          <p:cNvPr id="5" name="Footer Placeholder 4">
            <a:extLst>
              <a:ext uri="{FF2B5EF4-FFF2-40B4-BE49-F238E27FC236}">
                <a16:creationId xmlns:a16="http://schemas.microsoft.com/office/drawing/2014/main" id="{0C4D71A7-ED97-4BD5-8CA8-8FB9F381726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425615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12800" y="1222375"/>
            <a:ext cx="5868988" cy="3300413"/>
          </a:xfrm>
        </p:spPr>
      </p:sp>
      <p:sp>
        <p:nvSpPr>
          <p:cNvPr id="3" name="Notes Placeholder 2"/>
          <p:cNvSpPr>
            <a:spLocks noGrp="1"/>
          </p:cNvSpPr>
          <p:nvPr>
            <p:ph type="body" idx="1"/>
          </p:nvPr>
        </p:nvSpPr>
        <p:spPr/>
        <p:txBody>
          <a:bodyPr/>
          <a:lstStyle/>
          <a:p>
            <a:pPr lvl="0"/>
            <a:endParaRPr lang="en-US" sz="1100" dirty="0">
              <a:latin typeface="+mj-lt"/>
              <a:ea typeface="ＭＳ Ｐゴシック" pitchFamily="34" charset="-128"/>
              <a:cs typeface="ＭＳ Ｐゴシック" charset="0"/>
            </a:endParaRPr>
          </a:p>
        </p:txBody>
      </p:sp>
      <p:sp>
        <p:nvSpPr>
          <p:cNvPr id="4" name="Slide Number Placeholder 3"/>
          <p:cNvSpPr>
            <a:spLocks noGrp="1"/>
          </p:cNvSpPr>
          <p:nvPr>
            <p:ph type="sldNum" sz="quarter" idx="10"/>
          </p:nvPr>
        </p:nvSpPr>
        <p:spPr/>
        <p:txBody>
          <a:bodyPr/>
          <a:lstStyle/>
          <a:p>
            <a:fld id="{5AA9D76E-9450-4A88-BF1D-8A5A97C04B78}" type="slidenum">
              <a:rPr lang="en-US" smtClean="0"/>
              <a:t>5</a:t>
            </a:fld>
            <a:endParaRPr lang="en-US" dirty="0"/>
          </a:p>
        </p:txBody>
      </p:sp>
    </p:spTree>
    <p:extLst>
      <p:ext uri="{BB962C8B-B14F-4D97-AF65-F5344CB8AC3E}">
        <p14:creationId xmlns:p14="http://schemas.microsoft.com/office/powerpoint/2010/main" val="3371590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5CEB070-6F88-47B9-A138-FC23FE6A0BA3}" type="slidenum">
              <a:rPr lang="en-US" smtClean="0"/>
              <a:t>6</a:t>
            </a:fld>
            <a:endParaRPr lang="en-US"/>
          </a:p>
        </p:txBody>
      </p:sp>
    </p:spTree>
    <p:extLst>
      <p:ext uri="{BB962C8B-B14F-4D97-AF65-F5344CB8AC3E}">
        <p14:creationId xmlns:p14="http://schemas.microsoft.com/office/powerpoint/2010/main" val="345415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620578"/>
            <a:ext cx="5852160" cy="4584573"/>
          </a:xfrm>
        </p:spPr>
        <p:txBody>
          <a:bodyPr/>
          <a:lstStyle/>
          <a:p>
            <a:pPr marL="181240" indent="-181240">
              <a:buFont typeface="Arial" panose="020B0604020202020204" pitchFamily="34" charset="0"/>
              <a:buChar char="•"/>
            </a:pPr>
            <a:r>
              <a:rPr lang="en-US" b="1" dirty="0"/>
              <a:t>The implementation for TBO has been and will continue to be based upon 4 major factors:</a:t>
            </a:r>
          </a:p>
          <a:p>
            <a:pPr marL="664546" lvl="1" indent="-181240">
              <a:buFont typeface="Arial" panose="020B0604020202020204" pitchFamily="34" charset="0"/>
              <a:buChar char="•"/>
            </a:pPr>
            <a:r>
              <a:rPr lang="en-US" dirty="0"/>
              <a:t>Geographically-Based</a:t>
            </a:r>
          </a:p>
          <a:p>
            <a:pPr marL="664546" lvl="1" indent="-181240">
              <a:buFont typeface="Arial" panose="020B0604020202020204" pitchFamily="34" charset="0"/>
              <a:buChar char="•"/>
            </a:pPr>
            <a:r>
              <a:rPr lang="en-US" dirty="0"/>
              <a:t>Holistic</a:t>
            </a:r>
          </a:p>
          <a:p>
            <a:pPr marL="664546" lvl="1" indent="-181240">
              <a:buFont typeface="Arial" panose="020B0604020202020204" pitchFamily="34" charset="0"/>
              <a:buChar char="•"/>
            </a:pPr>
            <a:r>
              <a:rPr lang="en-US" dirty="0"/>
              <a:t>Efficient </a:t>
            </a:r>
          </a:p>
          <a:p>
            <a:pPr marL="664546" lvl="1" indent="-181240">
              <a:buFont typeface="Arial" panose="020B0604020202020204" pitchFamily="34" charset="0"/>
              <a:buChar char="•"/>
            </a:pPr>
            <a:r>
              <a:rPr lang="en-US" dirty="0"/>
              <a:t>Supportive</a:t>
            </a:r>
          </a:p>
          <a:p>
            <a:pPr marL="181240" indent="-181240">
              <a:buFont typeface="Arial" panose="020B0604020202020204" pitchFamily="34" charset="0"/>
              <a:buChar char="•"/>
            </a:pPr>
            <a:r>
              <a:rPr lang="en-US" b="1" dirty="0"/>
              <a:t>These factors have shaped the steps taken to select the first 3 operating areas in 2018, and the 4 operating area that was just recently selected</a:t>
            </a:r>
          </a:p>
          <a:p>
            <a:pPr marL="664546" lvl="1" indent="-181240">
              <a:buFont typeface="Arial" panose="020B0604020202020204" pitchFamily="34" charset="0"/>
              <a:buChar char="•"/>
            </a:pPr>
            <a:r>
              <a:rPr lang="en-US" dirty="0"/>
              <a:t>With particular attention paid to ensuring the selections support being holistic (cross-facility focused and integrated, incremental, systematic) and efficient (operational effectiveness, maximizing benefits and minimizing near-term costs and risks.)</a:t>
            </a:r>
          </a:p>
          <a:p>
            <a:endParaRPr lang="en-US" dirty="0">
              <a:solidFill>
                <a:schemeClr val="tx1"/>
              </a:solidFill>
            </a:endParaRPr>
          </a:p>
          <a:p>
            <a:pPr marL="181240" indent="-181240">
              <a:buFont typeface="Arial" panose="020B0604020202020204" pitchFamily="34" charset="0"/>
              <a:buChar char="•"/>
            </a:pPr>
            <a:r>
              <a:rPr lang="en-US" b="1" dirty="0">
                <a:solidFill>
                  <a:schemeClr val="tx1"/>
                </a:solidFill>
              </a:rPr>
              <a:t>FAA performed two types of analysis to select operating areas and facilities</a:t>
            </a:r>
          </a:p>
          <a:p>
            <a:pPr marL="493375" lvl="2" indent="-181240" defTabSz="966612">
              <a:buFont typeface="Arial" panose="020B0604020202020204" pitchFamily="34" charset="0"/>
              <a:buChar char="•"/>
            </a:pPr>
            <a:r>
              <a:rPr lang="en-US" sz="1300" dirty="0"/>
              <a:t>Performed data-driven ‘Objectives-based Analysis’ </a:t>
            </a:r>
            <a:r>
              <a:rPr lang="en-US" sz="1300" i="1" dirty="0"/>
              <a:t>(Where should we go?) </a:t>
            </a:r>
          </a:p>
          <a:p>
            <a:pPr marL="976681" lvl="3" indent="-181240">
              <a:buFont typeface="Arial" panose="020B0604020202020204" pitchFamily="34" charset="0"/>
              <a:buChar char="•"/>
            </a:pPr>
            <a:r>
              <a:rPr lang="en-US" dirty="0">
                <a:solidFill>
                  <a:schemeClr val="tx1"/>
                </a:solidFill>
              </a:rPr>
              <a:t>Evaluated Benefit Opportunity, Risk, and PBN Utilization</a:t>
            </a:r>
          </a:p>
          <a:p>
            <a:pPr marL="976681" lvl="3" indent="-181240">
              <a:buFont typeface="Arial" panose="020B0604020202020204" pitchFamily="34" charset="0"/>
              <a:buChar char="•"/>
            </a:pPr>
            <a:r>
              <a:rPr lang="en-US" dirty="0">
                <a:solidFill>
                  <a:schemeClr val="tx1"/>
                </a:solidFill>
              </a:rPr>
              <a:t>Initially completed in 2018, recently updated</a:t>
            </a:r>
          </a:p>
          <a:p>
            <a:pPr marL="493375" lvl="2" indent="-181240" defTabSz="966612">
              <a:buFont typeface="Arial" panose="020B0604020202020204" pitchFamily="34" charset="0"/>
              <a:buChar char="•"/>
            </a:pPr>
            <a:r>
              <a:rPr lang="en-US" sz="1300" dirty="0"/>
              <a:t>Complemented with Executability Analysis </a:t>
            </a:r>
            <a:r>
              <a:rPr lang="en-US" sz="1300" i="1" dirty="0"/>
              <a:t>(Where can we go?)</a:t>
            </a:r>
          </a:p>
          <a:p>
            <a:pPr marL="976681" lvl="3" indent="-181240">
              <a:buFont typeface="Arial" panose="020B0604020202020204" pitchFamily="34" charset="0"/>
              <a:buChar char="•"/>
            </a:pPr>
            <a:r>
              <a:rPr lang="en-US" sz="1300" dirty="0"/>
              <a:t>What could get in the way of successful implementation?</a:t>
            </a:r>
            <a:r>
              <a:rPr lang="en-US" dirty="0">
                <a:solidFill>
                  <a:schemeClr val="tx1"/>
                </a:solidFill>
              </a:rPr>
              <a:t> </a:t>
            </a:r>
          </a:p>
          <a:p>
            <a:pPr marL="976681" lvl="3" indent="-181240">
              <a:buFont typeface="Arial" panose="020B0604020202020204" pitchFamily="34" charset="0"/>
              <a:buChar char="•"/>
            </a:pPr>
            <a:r>
              <a:rPr lang="en-US" dirty="0">
                <a:solidFill>
                  <a:schemeClr val="tx1"/>
                </a:solidFill>
              </a:rPr>
              <a:t>Comparative factors assessed:</a:t>
            </a:r>
          </a:p>
          <a:p>
            <a:pPr marL="1459987" lvl="4" indent="-181240">
              <a:buFont typeface="Arial" panose="020B0604020202020204" pitchFamily="34" charset="0"/>
              <a:buChar char="•"/>
            </a:pPr>
            <a:r>
              <a:rPr lang="en-US" dirty="0">
                <a:solidFill>
                  <a:schemeClr val="tx1"/>
                </a:solidFill>
              </a:rPr>
              <a:t>Existing Plans/Change Bandwidth</a:t>
            </a:r>
          </a:p>
          <a:p>
            <a:pPr marL="1459987" lvl="4" indent="-181240">
              <a:buFont typeface="Arial" panose="020B0604020202020204" pitchFamily="34" charset="0"/>
              <a:buChar char="•"/>
            </a:pPr>
            <a:r>
              <a:rPr lang="en-US" dirty="0">
                <a:solidFill>
                  <a:schemeClr val="tx1"/>
                </a:solidFill>
              </a:rPr>
              <a:t>Operational Complexity</a:t>
            </a:r>
            <a:endParaRPr lang="en-US" sz="1400" dirty="0"/>
          </a:p>
          <a:p>
            <a:pPr marL="1459987" lvl="4" indent="-181240">
              <a:buFont typeface="Arial" panose="020B0604020202020204" pitchFamily="34" charset="0"/>
              <a:buChar char="•"/>
            </a:pPr>
            <a:r>
              <a:rPr lang="en-US" dirty="0">
                <a:solidFill>
                  <a:schemeClr val="tx1"/>
                </a:solidFill>
              </a:rPr>
              <a:t>Qualitative Issues</a:t>
            </a:r>
            <a:r>
              <a:rPr lang="en-US" dirty="0"/>
              <a:t/>
            </a:r>
            <a:br>
              <a:rPr lang="en-US" dirty="0"/>
            </a:br>
            <a:endParaRPr lang="en-US" sz="1900" dirty="0"/>
          </a:p>
          <a:p>
            <a:endParaRPr lang="en-US" dirty="0"/>
          </a:p>
          <a:p>
            <a:pPr marL="664546" lvl="1" indent="-181240">
              <a:buFont typeface="Arial" panose="020B0604020202020204" pitchFamily="34" charset="0"/>
              <a:buChar char="•"/>
            </a:pPr>
            <a:endParaRPr lang="en-US" dirty="0"/>
          </a:p>
          <a:p>
            <a:pPr marL="664546" lvl="1" indent="-181240">
              <a:buFont typeface="Arial" panose="020B0604020202020204" pitchFamily="34" charset="0"/>
              <a:buChar char="•"/>
            </a:pPr>
            <a:endParaRPr lang="en-US" dirty="0"/>
          </a:p>
          <a:p>
            <a:pPr marL="181240" indent="-181240">
              <a:buFont typeface="Arial" panose="020B0604020202020204" pitchFamily="34" charset="0"/>
              <a:buChar char="•"/>
            </a:pPr>
            <a:endParaRPr lang="en-US" dirty="0"/>
          </a:p>
          <a:p>
            <a:pPr marL="181240" indent="-18124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63DA6FE-9131-A440-8654-6B8559CB7F0A}" type="slidenum">
              <a:rPr lang="en-US" smtClean="0"/>
              <a:t>8</a:t>
            </a:fld>
            <a:endParaRPr lang="en-US" dirty="0"/>
          </a:p>
        </p:txBody>
      </p:sp>
    </p:spTree>
    <p:extLst>
      <p:ext uri="{BB962C8B-B14F-4D97-AF65-F5344CB8AC3E}">
        <p14:creationId xmlns:p14="http://schemas.microsoft.com/office/powerpoint/2010/main" val="971534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C74B5B-4F83-234F-800A-3A2EEB14B4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9711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8000" cy="3143250"/>
          </a:xfrm>
        </p:spPr>
      </p:sp>
      <p:sp>
        <p:nvSpPr>
          <p:cNvPr id="3" name="Notes Placeholder 2"/>
          <p:cNvSpPr>
            <a:spLocks noGrp="1"/>
          </p:cNvSpPr>
          <p:nvPr>
            <p:ph type="body" idx="1"/>
          </p:nvPr>
        </p:nvSpPr>
        <p:spPr>
          <a:xfrm>
            <a:off x="685800" y="4400549"/>
            <a:ext cx="5486400" cy="4284663"/>
          </a:xfrm>
        </p:spPr>
        <p:txBody>
          <a:bodyPr/>
          <a:lstStyle/>
          <a:p>
            <a:pPr marL="0" indent="0">
              <a:spcAft>
                <a:spcPts val="400"/>
              </a:spcAft>
              <a:buFont typeface="Arial" panose="020B0604020202020204" pitchFamily="34" charset="0"/>
              <a:buNone/>
            </a:pPr>
            <a:r>
              <a:rPr lang="en-US" b="1" dirty="0"/>
              <a:t>This is the structure we have put in place to implement TBO. It consists of teams and groups of people at all levels of the ATO at Headquarters as well as in the field. </a:t>
            </a:r>
          </a:p>
          <a:p>
            <a:pPr marL="0" indent="0">
              <a:spcAft>
                <a:spcPts val="400"/>
              </a:spcAft>
              <a:buFont typeface="Arial" panose="020B0604020202020204" pitchFamily="34" charset="0"/>
              <a:buNone/>
            </a:pPr>
            <a:endParaRPr lang="en-US" dirty="0"/>
          </a:p>
          <a:p>
            <a:pPr marL="171450" indent="-171450">
              <a:spcAft>
                <a:spcPts val="400"/>
              </a:spcAft>
              <a:buFont typeface="Arial" panose="020B0604020202020204" pitchFamily="34" charset="0"/>
              <a:buChar char="•"/>
            </a:pPr>
            <a:r>
              <a:rPr lang="en-US" dirty="0"/>
              <a:t>HQ leadership and Operating Area Field Leadership</a:t>
            </a:r>
          </a:p>
          <a:p>
            <a:pPr marL="171450" indent="-171450">
              <a:spcAft>
                <a:spcPts val="400"/>
              </a:spcAft>
              <a:buFont typeface="Arial" panose="020B0604020202020204" pitchFamily="34" charset="0"/>
              <a:buChar char="•"/>
            </a:pPr>
            <a:r>
              <a:rPr lang="en-US" dirty="0"/>
              <a:t>Dedicated TBO Implementation Support Team at HQ led by AJT and NATCA, but including support key staff and SMEs across the ATO/LOBs</a:t>
            </a:r>
          </a:p>
          <a:p>
            <a:pPr marL="628650" lvl="1" indent="-171450">
              <a:spcAft>
                <a:spcPts val="400"/>
              </a:spcAft>
              <a:buFont typeface="Arial" panose="020B0604020202020204" pitchFamily="34" charset="0"/>
              <a:buChar char="•"/>
            </a:pPr>
            <a:r>
              <a:rPr lang="en-US" dirty="0"/>
              <a:t>This team includes other teams who will work and liaison directly with field, Change Strategy Teams and various Operations and Deployment Teams. You will hear a presentation from the Change Strategy with more details about their role later in this session</a:t>
            </a:r>
          </a:p>
          <a:p>
            <a:pPr marL="171450" lvl="0" indent="-171450">
              <a:spcAft>
                <a:spcPts val="400"/>
              </a:spcAft>
              <a:buFont typeface="Arial" panose="020B0604020202020204" pitchFamily="34" charset="0"/>
              <a:buChar char="•"/>
            </a:pPr>
            <a:r>
              <a:rPr lang="en-US" dirty="0"/>
              <a:t>Collaborative Working Group guiding and coordinating implementation efforts across each Operating Area</a:t>
            </a:r>
          </a:p>
          <a:p>
            <a:pPr marL="171450" lvl="0" indent="-171450">
              <a:spcAft>
                <a:spcPts val="400"/>
              </a:spcAft>
              <a:buFont typeface="Arial" panose="020B0604020202020204" pitchFamily="34" charset="0"/>
              <a:buChar char="•"/>
            </a:pPr>
            <a:r>
              <a:rPr lang="en-US" dirty="0"/>
              <a:t>Field Implementation Teams at each facility – local teams that will carry out coordination and execution of TBO implementation activities at each facility</a:t>
            </a:r>
          </a:p>
          <a:p>
            <a:pPr marL="171450" lvl="0" indent="-171450">
              <a:spcAft>
                <a:spcPts val="400"/>
              </a:spcAft>
              <a:buFont typeface="Arial" panose="020B0604020202020204" pitchFamily="34" charset="0"/>
              <a:buChar char="•"/>
            </a:pPr>
            <a:r>
              <a:rPr lang="en-US" dirty="0"/>
              <a:t>A large part of TBO success will be determined by how well as these teams and groups work with each other – in particular the TBO support team, the Collaborative Working Group, and the Field Implementation Teams.</a:t>
            </a:r>
          </a:p>
          <a:p>
            <a:pPr>
              <a:spcAft>
                <a:spcPts val="400"/>
              </a:spcAft>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A9D76E-9450-4A88-BF1D-8A5A97C04B7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934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40EC-50D7-7045-A69C-C85D78748804}"/>
              </a:ext>
            </a:extLst>
          </p:cNvPr>
          <p:cNvSpPr>
            <a:spLocks noGrp="1"/>
          </p:cNvSpPr>
          <p:nvPr>
            <p:ph type="ctrTitle"/>
          </p:nvPr>
        </p:nvSpPr>
        <p:spPr>
          <a:xfrm>
            <a:off x="1524000" y="2914092"/>
            <a:ext cx="9144000" cy="2387600"/>
          </a:xfrm>
        </p:spPr>
        <p:txBody>
          <a:bodyPr anchor="ctr"/>
          <a:lstStyle>
            <a:lvl1pPr algn="ctr">
              <a:defRPr sz="6000">
                <a:solidFill>
                  <a:srgbClr val="233670"/>
                </a:solidFill>
              </a:defRPr>
            </a:lvl1pPr>
          </a:lstStyle>
          <a:p>
            <a:r>
              <a:rPr lang="en-US" dirty="0"/>
              <a:t>Click to edit Master title</a:t>
            </a:r>
          </a:p>
        </p:txBody>
      </p:sp>
      <p:sp>
        <p:nvSpPr>
          <p:cNvPr id="3" name="Subtitle 2">
            <a:extLst>
              <a:ext uri="{FF2B5EF4-FFF2-40B4-BE49-F238E27FC236}">
                <a16:creationId xmlns:a16="http://schemas.microsoft.com/office/drawing/2014/main" id="{D90555D0-5546-E64E-8D62-C8CFFB6F9178}"/>
              </a:ext>
            </a:extLst>
          </p:cNvPr>
          <p:cNvSpPr>
            <a:spLocks noGrp="1"/>
          </p:cNvSpPr>
          <p:nvPr>
            <p:ph type="subTitle" idx="1"/>
          </p:nvPr>
        </p:nvSpPr>
        <p:spPr>
          <a:xfrm>
            <a:off x="1524000" y="5393767"/>
            <a:ext cx="9144000" cy="722827"/>
          </a:xfrm>
        </p:spPr>
        <p:txBody>
          <a:bodyPr/>
          <a:lstStyle>
            <a:lvl1pPr marL="0" indent="0" algn="ctr">
              <a:buNone/>
              <a:defRPr sz="2400">
                <a:solidFill>
                  <a:srgbClr val="00B5E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Slide Number Placeholder 5">
            <a:extLst>
              <a:ext uri="{FF2B5EF4-FFF2-40B4-BE49-F238E27FC236}">
                <a16:creationId xmlns:a16="http://schemas.microsoft.com/office/drawing/2014/main" id="{061A8B32-FD8A-E145-BF12-5DEE0A1442C9}"/>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462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5A79-C68A-1241-8F65-752AA1192C0E}"/>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B4A7E82-5C50-F74D-9AA6-F1EE1A1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BB1B18-8901-C84C-B1BA-8B14E0A75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A78ADCD0-94B5-874F-BE34-A01497D41B7D}"/>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714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51A8-4D06-344A-A4D2-23D18ED77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468D2-C371-8046-9A5D-24669AD4D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0F4EF9B4-0F01-BF42-879C-F43C99B7CE74}"/>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4167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E26A6-0E21-0C47-81F8-7B4CFD13ED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F9BA9-4CFF-CB40-B188-9A599E40B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25E49C4-12EC-494A-8A30-B76EE3508E9B}"/>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337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E63A-059D-2749-83CC-560FD2BACB66}"/>
              </a:ext>
            </a:extLst>
          </p:cNvPr>
          <p:cNvSpPr>
            <a:spLocks noGrp="1"/>
          </p:cNvSpPr>
          <p:nvPr>
            <p:ph type="title" hasCustomPrompt="1"/>
          </p:nvPr>
        </p:nvSpPr>
        <p:spPr>
          <a:xfrm>
            <a:off x="831850" y="1709738"/>
            <a:ext cx="10515600" cy="2852737"/>
          </a:xfrm>
        </p:spPr>
        <p:txBody>
          <a:bodyPr anchor="ctr"/>
          <a:lstStyle>
            <a:lvl1pPr algn="ct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CE72BE31-0240-D149-B832-167D4ED8C597}"/>
              </a:ext>
            </a:extLst>
          </p:cNvPr>
          <p:cNvSpPr>
            <a:spLocks noGrp="1"/>
          </p:cNvSpPr>
          <p:nvPr>
            <p:ph type="body" idx="1"/>
          </p:nvPr>
        </p:nvSpPr>
        <p:spPr>
          <a:xfrm>
            <a:off x="831850" y="4589463"/>
            <a:ext cx="10515600" cy="1500187"/>
          </a:xfrm>
        </p:spPr>
        <p:txBody>
          <a:bodyPr/>
          <a:lstStyle>
            <a:lvl1pPr marL="0" indent="0" algn="ctr">
              <a:buNone/>
              <a:defRPr sz="2400">
                <a:solidFill>
                  <a:srgbClr val="00B5E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12C914-1D7B-CF4D-B620-A0DEEAD5B9C4}"/>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8864B62B-0C23-3A41-BE9C-F3DEB5022E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0BC095-67A6-A44F-BAB5-393A281F53D3}"/>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341837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p:txBody>
          <a:bodyPr/>
          <a:lstStyle>
            <a:lvl1pPr marL="457200" indent="-457200">
              <a:buClr>
                <a:srgbClr val="00B5EF"/>
              </a:buClr>
              <a:buFont typeface="Arial" panose="020B0604020202020204" pitchFamily="34" charset="0"/>
              <a:buChar cha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039658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Video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a:xfrm>
            <a:off x="838200" y="136525"/>
            <a:ext cx="10515600" cy="759339"/>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a:xfrm>
            <a:off x="1611630" y="895864"/>
            <a:ext cx="8961120" cy="5036305"/>
          </a:xfrm>
        </p:spPr>
        <p:txBody>
          <a:bodyPr/>
          <a:lstStyle>
            <a:lvl1pPr marL="457200" indent="-457200">
              <a:buClr>
                <a:srgbClr val="00B5EF"/>
              </a:buClr>
              <a:buFont typeface="Arial" panose="020B0604020202020204" pitchFamily="34" charset="0"/>
              <a:buChar char="•"/>
              <a:defRPr>
                <a:solidFill>
                  <a:schemeClr val="bg1"/>
                </a:solidFill>
              </a:defRPr>
            </a:lvl1pPr>
            <a:lvl2pPr>
              <a:buClr>
                <a:srgbClr val="00B5EF"/>
              </a:buClr>
              <a:defRPr>
                <a:solidFill>
                  <a:schemeClr val="bg1"/>
                </a:solidFill>
              </a:defRPr>
            </a:lvl2pPr>
            <a:lvl3pPr>
              <a:buClr>
                <a:srgbClr val="00B5EF"/>
              </a:buClr>
              <a:defRPr>
                <a:solidFill>
                  <a:schemeClr val="bg1"/>
                </a:solidFill>
              </a:defRPr>
            </a:lvl3pPr>
            <a:lvl4pPr>
              <a:buClr>
                <a:srgbClr val="00B5EF"/>
              </a:buClr>
              <a:defRPr>
                <a:solidFill>
                  <a:schemeClr val="bg1"/>
                </a:solidFill>
              </a:defRPr>
            </a:lvl4pPr>
            <a:lvl5pPr>
              <a:buClr>
                <a:srgbClr val="00B5EF"/>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74193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2554-6E2E-4A48-8922-791A38FBC770}"/>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633A68CC-4787-2A40-908B-33ABBF7BF9D2}"/>
              </a:ext>
            </a:extLst>
          </p:cNvPr>
          <p:cNvSpPr>
            <a:spLocks noGrp="1"/>
          </p:cNvSpPr>
          <p:nvPr>
            <p:ph sz="half" idx="1"/>
          </p:nvPr>
        </p:nvSpPr>
        <p:spPr>
          <a:xfrm>
            <a:off x="838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CD6336-5900-CF41-8F63-2E93C1ABBF66}"/>
              </a:ext>
            </a:extLst>
          </p:cNvPr>
          <p:cNvSpPr>
            <a:spLocks noGrp="1"/>
          </p:cNvSpPr>
          <p:nvPr>
            <p:ph sz="half" idx="2"/>
          </p:nvPr>
        </p:nvSpPr>
        <p:spPr>
          <a:xfrm>
            <a:off x="6172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C5F407E-47AE-C44C-8837-B0C7DD3B0E61}"/>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6" name="Footer Placeholder 5">
            <a:extLst>
              <a:ext uri="{FF2B5EF4-FFF2-40B4-BE49-F238E27FC236}">
                <a16:creationId xmlns:a16="http://schemas.microsoft.com/office/drawing/2014/main" id="{24C794AC-B847-AA4C-B8FA-92B3F2A7DE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88B4F2-F4CC-4842-9F3D-CD7BCF22066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778770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DA57E-1995-4348-8299-1A6161F968A8}"/>
              </a:ext>
            </a:extLst>
          </p:cNvPr>
          <p:cNvSpPr>
            <a:spLocks noGrp="1"/>
          </p:cNvSpPr>
          <p:nvPr>
            <p:ph type="body" idx="1"/>
          </p:nvPr>
        </p:nvSpPr>
        <p:spPr>
          <a:xfrm>
            <a:off x="839788" y="1681163"/>
            <a:ext cx="5157787"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827C759-5C01-F946-BF3E-48F3E3B70F6E}"/>
              </a:ext>
            </a:extLst>
          </p:cNvPr>
          <p:cNvSpPr>
            <a:spLocks noGrp="1"/>
          </p:cNvSpPr>
          <p:nvPr>
            <p:ph sz="half" idx="2"/>
          </p:nvPr>
        </p:nvSpPr>
        <p:spPr>
          <a:xfrm>
            <a:off x="839788" y="2505075"/>
            <a:ext cx="5157787"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EDCB5F-EE2B-0345-BBB8-E9680E99C22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0ED3D0-D7A0-D34E-948D-E8EEAA32742A}"/>
              </a:ext>
            </a:extLst>
          </p:cNvPr>
          <p:cNvSpPr>
            <a:spLocks noGrp="1"/>
          </p:cNvSpPr>
          <p:nvPr>
            <p:ph sz="quarter" idx="4"/>
          </p:nvPr>
        </p:nvSpPr>
        <p:spPr>
          <a:xfrm>
            <a:off x="6172200" y="2505075"/>
            <a:ext cx="5183188"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D64C306-5460-9648-BDB6-D6FC328ACAB5}"/>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8" name="Footer Placeholder 7">
            <a:extLst>
              <a:ext uri="{FF2B5EF4-FFF2-40B4-BE49-F238E27FC236}">
                <a16:creationId xmlns:a16="http://schemas.microsoft.com/office/drawing/2014/main" id="{97706ABE-8753-F644-87C7-EF8FAF483D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76CF02-B846-FE4C-ACF3-07C9DDF3AAE8}"/>
              </a:ext>
            </a:extLst>
          </p:cNvPr>
          <p:cNvSpPr>
            <a:spLocks noGrp="1"/>
          </p:cNvSpPr>
          <p:nvPr>
            <p:ph type="sldNum" sz="quarter" idx="12"/>
          </p:nvPr>
        </p:nvSpPr>
        <p:spPr/>
        <p:txBody>
          <a:bodyPr/>
          <a:lstStyle/>
          <a:p>
            <a:fld id="{09BD0BA2-DDD1-1E47-B652-E86FAC980A23}" type="slidenum">
              <a:rPr lang="en-US" smtClean="0"/>
              <a:t>‹#›</a:t>
            </a:fld>
            <a:endParaRPr lang="en-US" dirty="0"/>
          </a:p>
        </p:txBody>
      </p:sp>
      <p:sp>
        <p:nvSpPr>
          <p:cNvPr id="10" name="Title 1">
            <a:extLst>
              <a:ext uri="{FF2B5EF4-FFF2-40B4-BE49-F238E27FC236}">
                <a16:creationId xmlns:a16="http://schemas.microsoft.com/office/drawing/2014/main" id="{22BFF539-03A4-4749-A4BD-F2CFBABFD5F9}"/>
              </a:ext>
            </a:extLst>
          </p:cNvPr>
          <p:cNvSpPr>
            <a:spLocks noGrp="1"/>
          </p:cNvSpPr>
          <p:nvPr>
            <p:ph type="title"/>
          </p:nvPr>
        </p:nvSpPr>
        <p:spPr>
          <a:xfrm>
            <a:off x="838200" y="136525"/>
            <a:ext cx="10515600" cy="759339"/>
          </a:xfrm>
        </p:spPr>
        <p:txBody>
          <a:bodyPr/>
          <a:lstStyle/>
          <a:p>
            <a:r>
              <a:rPr lang="en-US"/>
              <a:t>Click to edit Master title style</a:t>
            </a:r>
          </a:p>
        </p:txBody>
      </p:sp>
    </p:spTree>
    <p:extLst>
      <p:ext uri="{BB962C8B-B14F-4D97-AF65-F5344CB8AC3E}">
        <p14:creationId xmlns:p14="http://schemas.microsoft.com/office/powerpoint/2010/main" val="1304801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4D0B-2FEA-344E-8AB4-7A34BBDBD7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C27AC0-352B-724D-AEF4-3A5FBCDC5772}"/>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4" name="Footer Placeholder 3">
            <a:extLst>
              <a:ext uri="{FF2B5EF4-FFF2-40B4-BE49-F238E27FC236}">
                <a16:creationId xmlns:a16="http://schemas.microsoft.com/office/drawing/2014/main" id="{36DAF4DB-9E5E-2B41-870D-C726B29BDD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809531-CBA3-CA47-8952-1601C7E7B9BD}"/>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3249777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4428D-D02C-FB4E-921C-904756C33C0F}"/>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3" name="Footer Placeholder 2">
            <a:extLst>
              <a:ext uri="{FF2B5EF4-FFF2-40B4-BE49-F238E27FC236}">
                <a16:creationId xmlns:a16="http://schemas.microsoft.com/office/drawing/2014/main" id="{2FA94F2B-C4E0-FF4B-8FE4-B3A12E2CEE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FDB49A9-1BDE-4E4D-912E-29A359002135}"/>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061134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p:txBody>
          <a:bodyPr/>
          <a:lstStyle>
            <a:lvl1pPr marL="457200" indent="-457200">
              <a:buClr>
                <a:srgbClr val="00B5EF"/>
              </a:buClr>
              <a:buFont typeface="Arial" panose="020B0604020202020204" pitchFamily="34" charset="0"/>
              <a:buChar cha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DAD60BAF-2049-1F40-A9A1-93E620FEA7E1}"/>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385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F8F93-6641-8540-84B5-3E6D9E7F241B}"/>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90424A9-1560-804A-9049-87BA21C39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771D70-1E64-F842-AB3C-6E14C57BE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32F6D-DFE2-A143-BBF9-8B2992B06F96}"/>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6" name="Footer Placeholder 5">
            <a:extLst>
              <a:ext uri="{FF2B5EF4-FFF2-40B4-BE49-F238E27FC236}">
                <a16:creationId xmlns:a16="http://schemas.microsoft.com/office/drawing/2014/main" id="{C4B621E9-F753-384F-96D0-64EAE4C3AD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9F257F-EAD2-444F-9FE4-A9F6FFB9908E}"/>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31398682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5A79-C68A-1241-8F65-752AA1192C0E}"/>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B4A7E82-5C50-F74D-9AA6-F1EE1A1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BB1B18-8901-C84C-B1BA-8B14E0A75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A7F9A-B120-E04F-A182-57D9FF5AABFE}"/>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6" name="Footer Placeholder 5">
            <a:extLst>
              <a:ext uri="{FF2B5EF4-FFF2-40B4-BE49-F238E27FC236}">
                <a16:creationId xmlns:a16="http://schemas.microsoft.com/office/drawing/2014/main" id="{5A56087A-AE49-284D-A561-3DAC30231A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935B78-CE27-CF41-883E-5D9FE0EF1BB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984960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51A8-4D06-344A-A4D2-23D18ED77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468D2-C371-8046-9A5D-24669AD4D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B7050-A13C-1645-887B-2B5743D6E328}"/>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49D3D134-3B1E-864C-9053-0ECFF9EB16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F75667-951F-0044-89AB-8841B96C72A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101041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E26A6-0E21-0C47-81F8-7B4CFD13ED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F9BA9-4CFF-CB40-B188-9A599E40B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6C427-48E6-5246-A494-58A7CE64A217}"/>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BBA659D3-5E39-0F4B-9868-A2610071AB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C2A6EA-D39C-DC4F-B742-55063A964704}"/>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3920298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E63A-059D-2749-83CC-560FD2BACB66}"/>
              </a:ext>
            </a:extLst>
          </p:cNvPr>
          <p:cNvSpPr>
            <a:spLocks noGrp="1"/>
          </p:cNvSpPr>
          <p:nvPr>
            <p:ph type="title" hasCustomPrompt="1"/>
          </p:nvPr>
        </p:nvSpPr>
        <p:spPr>
          <a:xfrm>
            <a:off x="831850" y="1709738"/>
            <a:ext cx="10515600" cy="2852737"/>
          </a:xfrm>
        </p:spPr>
        <p:txBody>
          <a:bodyPr anchor="ctr"/>
          <a:lstStyle>
            <a:lvl1pPr algn="ct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CE72BE31-0240-D149-B832-167D4ED8C597}"/>
              </a:ext>
            </a:extLst>
          </p:cNvPr>
          <p:cNvSpPr>
            <a:spLocks noGrp="1"/>
          </p:cNvSpPr>
          <p:nvPr>
            <p:ph type="body" idx="1"/>
          </p:nvPr>
        </p:nvSpPr>
        <p:spPr>
          <a:xfrm>
            <a:off x="831850" y="4589463"/>
            <a:ext cx="10515600" cy="1500187"/>
          </a:xfrm>
        </p:spPr>
        <p:txBody>
          <a:bodyPr/>
          <a:lstStyle>
            <a:lvl1pPr marL="0" indent="0" algn="ctr">
              <a:buNone/>
              <a:defRPr sz="2400">
                <a:solidFill>
                  <a:srgbClr val="00B5E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12C914-1D7B-CF4D-B620-A0DEEAD5B9C4}"/>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8864B62B-0C23-3A41-BE9C-F3DEB5022E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0BC095-67A6-A44F-BAB5-393A281F53D3}"/>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2633631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p:txBody>
          <a:bodyPr/>
          <a:lstStyle>
            <a:lvl1pPr marL="457200" indent="-457200">
              <a:buClr>
                <a:srgbClr val="00B5EF"/>
              </a:buClr>
              <a:buFont typeface="Arial" panose="020B0604020202020204" pitchFamily="34" charset="0"/>
              <a:buChar cha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9539127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Video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a:xfrm>
            <a:off x="838200" y="136525"/>
            <a:ext cx="10515600" cy="759339"/>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a:xfrm>
            <a:off x="1611630" y="895864"/>
            <a:ext cx="8961120" cy="5036305"/>
          </a:xfrm>
        </p:spPr>
        <p:txBody>
          <a:bodyPr/>
          <a:lstStyle>
            <a:lvl1pPr marL="457200" indent="-457200">
              <a:buClr>
                <a:srgbClr val="00B5EF"/>
              </a:buClr>
              <a:buFont typeface="Arial" panose="020B0604020202020204" pitchFamily="34" charset="0"/>
              <a:buChar char="•"/>
              <a:defRPr>
                <a:solidFill>
                  <a:schemeClr val="bg1"/>
                </a:solidFill>
              </a:defRPr>
            </a:lvl1pPr>
            <a:lvl2pPr>
              <a:buClr>
                <a:srgbClr val="00B5EF"/>
              </a:buClr>
              <a:defRPr>
                <a:solidFill>
                  <a:schemeClr val="bg1"/>
                </a:solidFill>
              </a:defRPr>
            </a:lvl2pPr>
            <a:lvl3pPr>
              <a:buClr>
                <a:srgbClr val="00B5EF"/>
              </a:buClr>
              <a:defRPr>
                <a:solidFill>
                  <a:schemeClr val="bg1"/>
                </a:solidFill>
              </a:defRPr>
            </a:lvl3pPr>
            <a:lvl4pPr>
              <a:buClr>
                <a:srgbClr val="00B5EF"/>
              </a:buClr>
              <a:defRPr>
                <a:solidFill>
                  <a:schemeClr val="bg1"/>
                </a:solidFill>
              </a:defRPr>
            </a:lvl4pPr>
            <a:lvl5pPr>
              <a:buClr>
                <a:srgbClr val="00B5EF"/>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517196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2554-6E2E-4A48-8922-791A38FBC770}"/>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633A68CC-4787-2A40-908B-33ABBF7BF9D2}"/>
              </a:ext>
            </a:extLst>
          </p:cNvPr>
          <p:cNvSpPr>
            <a:spLocks noGrp="1"/>
          </p:cNvSpPr>
          <p:nvPr>
            <p:ph sz="half" idx="1"/>
          </p:nvPr>
        </p:nvSpPr>
        <p:spPr>
          <a:xfrm>
            <a:off x="838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CD6336-5900-CF41-8F63-2E93C1ABBF66}"/>
              </a:ext>
            </a:extLst>
          </p:cNvPr>
          <p:cNvSpPr>
            <a:spLocks noGrp="1"/>
          </p:cNvSpPr>
          <p:nvPr>
            <p:ph sz="half" idx="2"/>
          </p:nvPr>
        </p:nvSpPr>
        <p:spPr>
          <a:xfrm>
            <a:off x="6172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C5F407E-47AE-C44C-8837-B0C7DD3B0E61}"/>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6" name="Footer Placeholder 5">
            <a:extLst>
              <a:ext uri="{FF2B5EF4-FFF2-40B4-BE49-F238E27FC236}">
                <a16:creationId xmlns:a16="http://schemas.microsoft.com/office/drawing/2014/main" id="{24C794AC-B847-AA4C-B8FA-92B3F2A7DE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88B4F2-F4CC-4842-9F3D-CD7BCF22066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196301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DA57E-1995-4348-8299-1A6161F968A8}"/>
              </a:ext>
            </a:extLst>
          </p:cNvPr>
          <p:cNvSpPr>
            <a:spLocks noGrp="1"/>
          </p:cNvSpPr>
          <p:nvPr>
            <p:ph type="body" idx="1"/>
          </p:nvPr>
        </p:nvSpPr>
        <p:spPr>
          <a:xfrm>
            <a:off x="839788" y="1681163"/>
            <a:ext cx="5157787"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827C759-5C01-F946-BF3E-48F3E3B70F6E}"/>
              </a:ext>
            </a:extLst>
          </p:cNvPr>
          <p:cNvSpPr>
            <a:spLocks noGrp="1"/>
          </p:cNvSpPr>
          <p:nvPr>
            <p:ph sz="half" idx="2"/>
          </p:nvPr>
        </p:nvSpPr>
        <p:spPr>
          <a:xfrm>
            <a:off x="839788" y="2505075"/>
            <a:ext cx="5157787"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EDCB5F-EE2B-0345-BBB8-E9680E99C22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0ED3D0-D7A0-D34E-948D-E8EEAA32742A}"/>
              </a:ext>
            </a:extLst>
          </p:cNvPr>
          <p:cNvSpPr>
            <a:spLocks noGrp="1"/>
          </p:cNvSpPr>
          <p:nvPr>
            <p:ph sz="quarter" idx="4"/>
          </p:nvPr>
        </p:nvSpPr>
        <p:spPr>
          <a:xfrm>
            <a:off x="6172200" y="2505075"/>
            <a:ext cx="5183188"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D64C306-5460-9648-BDB6-D6FC328ACAB5}"/>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8" name="Footer Placeholder 7">
            <a:extLst>
              <a:ext uri="{FF2B5EF4-FFF2-40B4-BE49-F238E27FC236}">
                <a16:creationId xmlns:a16="http://schemas.microsoft.com/office/drawing/2014/main" id="{97706ABE-8753-F644-87C7-EF8FAF483D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76CF02-B846-FE4C-ACF3-07C9DDF3AAE8}"/>
              </a:ext>
            </a:extLst>
          </p:cNvPr>
          <p:cNvSpPr>
            <a:spLocks noGrp="1"/>
          </p:cNvSpPr>
          <p:nvPr>
            <p:ph type="sldNum" sz="quarter" idx="12"/>
          </p:nvPr>
        </p:nvSpPr>
        <p:spPr/>
        <p:txBody>
          <a:bodyPr/>
          <a:lstStyle/>
          <a:p>
            <a:fld id="{09BD0BA2-DDD1-1E47-B652-E86FAC980A23}" type="slidenum">
              <a:rPr lang="en-US" smtClean="0"/>
              <a:t>‹#›</a:t>
            </a:fld>
            <a:endParaRPr lang="en-US" dirty="0"/>
          </a:p>
        </p:txBody>
      </p:sp>
      <p:sp>
        <p:nvSpPr>
          <p:cNvPr id="10" name="Title 1">
            <a:extLst>
              <a:ext uri="{FF2B5EF4-FFF2-40B4-BE49-F238E27FC236}">
                <a16:creationId xmlns:a16="http://schemas.microsoft.com/office/drawing/2014/main" id="{22BFF539-03A4-4749-A4BD-F2CFBABFD5F9}"/>
              </a:ext>
            </a:extLst>
          </p:cNvPr>
          <p:cNvSpPr>
            <a:spLocks noGrp="1"/>
          </p:cNvSpPr>
          <p:nvPr>
            <p:ph type="title"/>
          </p:nvPr>
        </p:nvSpPr>
        <p:spPr>
          <a:xfrm>
            <a:off x="838200" y="136525"/>
            <a:ext cx="10515600" cy="759339"/>
          </a:xfrm>
        </p:spPr>
        <p:txBody>
          <a:bodyPr/>
          <a:lstStyle/>
          <a:p>
            <a:r>
              <a:rPr lang="en-US"/>
              <a:t>Click to edit Master title style</a:t>
            </a:r>
          </a:p>
        </p:txBody>
      </p:sp>
    </p:spTree>
    <p:extLst>
      <p:ext uri="{BB962C8B-B14F-4D97-AF65-F5344CB8AC3E}">
        <p14:creationId xmlns:p14="http://schemas.microsoft.com/office/powerpoint/2010/main" val="1227836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4D0B-2FEA-344E-8AB4-7A34BBDBD7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C27AC0-352B-724D-AEF4-3A5FBCDC5772}"/>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4" name="Footer Placeholder 3">
            <a:extLst>
              <a:ext uri="{FF2B5EF4-FFF2-40B4-BE49-F238E27FC236}">
                <a16:creationId xmlns:a16="http://schemas.microsoft.com/office/drawing/2014/main" id="{36DAF4DB-9E5E-2B41-870D-C726B29BDD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809531-CBA3-CA47-8952-1601C7E7B9BD}"/>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499318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Video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a:xfrm>
            <a:off x="838200" y="136525"/>
            <a:ext cx="10327105" cy="759339"/>
          </a:xfrm>
        </p:spPr>
        <p:txBody>
          <a:bodyPr anchor="t"/>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a:xfrm>
            <a:off x="1158240" y="895863"/>
            <a:ext cx="9875520" cy="5550408"/>
          </a:xfrm>
        </p:spPr>
        <p:txBody>
          <a:bodyPr/>
          <a:lstStyle>
            <a:lvl1pPr marL="457200" indent="-457200">
              <a:buClr>
                <a:srgbClr val="00B5EF"/>
              </a:buClr>
              <a:buFont typeface="Arial" panose="020B0604020202020204" pitchFamily="34" charset="0"/>
              <a:buChar char="•"/>
              <a:defRPr>
                <a:solidFill>
                  <a:schemeClr val="bg1"/>
                </a:solidFill>
              </a:defRPr>
            </a:lvl1pPr>
            <a:lvl2pPr>
              <a:buClr>
                <a:srgbClr val="00B5EF"/>
              </a:buClr>
              <a:defRPr>
                <a:solidFill>
                  <a:schemeClr val="bg1"/>
                </a:solidFill>
              </a:defRPr>
            </a:lvl2pPr>
            <a:lvl3pPr>
              <a:buClr>
                <a:srgbClr val="00B5EF"/>
              </a:buClr>
              <a:defRPr>
                <a:solidFill>
                  <a:schemeClr val="bg1"/>
                </a:solidFill>
              </a:defRPr>
            </a:lvl3pPr>
            <a:lvl4pPr>
              <a:buClr>
                <a:srgbClr val="00B5EF"/>
              </a:buClr>
              <a:defRPr>
                <a:solidFill>
                  <a:schemeClr val="bg1"/>
                </a:solidFill>
              </a:defRPr>
            </a:lvl4pPr>
            <a:lvl5pPr>
              <a:buClr>
                <a:srgbClr val="00B5EF"/>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F477ECB8-94DC-D748-AECA-8563E049C82C}"/>
              </a:ext>
            </a:extLst>
          </p:cNvPr>
          <p:cNvSpPr txBox="1">
            <a:spLocks/>
          </p:cNvSpPr>
          <p:nvPr userDrawn="1"/>
        </p:nvSpPr>
        <p:spPr>
          <a:xfrm>
            <a:off x="646982"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3102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4428D-D02C-FB4E-921C-904756C33C0F}"/>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3" name="Footer Placeholder 2">
            <a:extLst>
              <a:ext uri="{FF2B5EF4-FFF2-40B4-BE49-F238E27FC236}">
                <a16:creationId xmlns:a16="http://schemas.microsoft.com/office/drawing/2014/main" id="{2FA94F2B-C4E0-FF4B-8FE4-B3A12E2CEE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FDB49A9-1BDE-4E4D-912E-29A359002135}"/>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7549464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F8F93-6641-8540-84B5-3E6D9E7F241B}"/>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90424A9-1560-804A-9049-87BA21C39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771D70-1E64-F842-AB3C-6E14C57BE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32F6D-DFE2-A143-BBF9-8B2992B06F96}"/>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6" name="Footer Placeholder 5">
            <a:extLst>
              <a:ext uri="{FF2B5EF4-FFF2-40B4-BE49-F238E27FC236}">
                <a16:creationId xmlns:a16="http://schemas.microsoft.com/office/drawing/2014/main" id="{C4B621E9-F753-384F-96D0-64EAE4C3AD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9F257F-EAD2-444F-9FE4-A9F6FFB9908E}"/>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345751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5A79-C68A-1241-8F65-752AA1192C0E}"/>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AB4A7E82-5C50-F74D-9AA6-F1EE1A1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BB1B18-8901-C84C-B1BA-8B14E0A75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A7F9A-B120-E04F-A182-57D9FF5AABFE}"/>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6" name="Footer Placeholder 5">
            <a:extLst>
              <a:ext uri="{FF2B5EF4-FFF2-40B4-BE49-F238E27FC236}">
                <a16:creationId xmlns:a16="http://schemas.microsoft.com/office/drawing/2014/main" id="{5A56087A-AE49-284D-A561-3DAC30231A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935B78-CE27-CF41-883E-5D9FE0EF1BB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3913973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51A8-4D06-344A-A4D2-23D18ED77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468D2-C371-8046-9A5D-24669AD4D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B7050-A13C-1645-887B-2B5743D6E328}"/>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49D3D134-3B1E-864C-9053-0ECFF9EB16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F75667-951F-0044-89AB-8841B96C72A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381507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E26A6-0E21-0C47-81F8-7B4CFD13ED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F9BA9-4CFF-CB40-B188-9A599E40B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6C427-48E6-5246-A494-58A7CE64A217}"/>
              </a:ext>
            </a:extLst>
          </p:cNvPr>
          <p:cNvSpPr>
            <a:spLocks noGrp="1"/>
          </p:cNvSpPr>
          <p:nvPr>
            <p:ph type="dt" sz="half" idx="10"/>
          </p:nvPr>
        </p:nvSpPr>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BBA659D3-5E39-0F4B-9868-A2610071AB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C2A6EA-D39C-DC4F-B742-55063A964704}"/>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4077786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E63A-059D-2749-83CC-560FD2BACB66}"/>
              </a:ext>
            </a:extLst>
          </p:cNvPr>
          <p:cNvSpPr>
            <a:spLocks noGrp="1"/>
          </p:cNvSpPr>
          <p:nvPr>
            <p:ph type="title" hasCustomPrompt="1"/>
          </p:nvPr>
        </p:nvSpPr>
        <p:spPr>
          <a:xfrm>
            <a:off x="831850" y="1709738"/>
            <a:ext cx="10515600" cy="2852737"/>
          </a:xfrm>
        </p:spPr>
        <p:txBody>
          <a:bodyPr anchor="ctr"/>
          <a:lstStyle>
            <a:lvl1pPr algn="ctr">
              <a:defRPr sz="6000">
                <a:solidFill>
                  <a:srgbClr val="233670"/>
                </a:solidFill>
              </a:defRPr>
            </a:lvl1pPr>
          </a:lstStyle>
          <a:p>
            <a:r>
              <a:rPr lang="en-US" dirty="0"/>
              <a:t>Section title</a:t>
            </a:r>
          </a:p>
        </p:txBody>
      </p:sp>
      <p:sp>
        <p:nvSpPr>
          <p:cNvPr id="3" name="Text Placeholder 2">
            <a:extLst>
              <a:ext uri="{FF2B5EF4-FFF2-40B4-BE49-F238E27FC236}">
                <a16:creationId xmlns:a16="http://schemas.microsoft.com/office/drawing/2014/main" id="{CE72BE31-0240-D149-B832-167D4ED8C597}"/>
              </a:ext>
            </a:extLst>
          </p:cNvPr>
          <p:cNvSpPr>
            <a:spLocks noGrp="1"/>
          </p:cNvSpPr>
          <p:nvPr>
            <p:ph type="body" idx="1"/>
          </p:nvPr>
        </p:nvSpPr>
        <p:spPr>
          <a:xfrm>
            <a:off x="831850" y="4589463"/>
            <a:ext cx="10515600" cy="1500187"/>
          </a:xfrm>
        </p:spPr>
        <p:txBody>
          <a:bodyPr/>
          <a:lstStyle>
            <a:lvl1pPr marL="0" indent="0" algn="ctr">
              <a:buNone/>
              <a:defRPr sz="2400">
                <a:solidFill>
                  <a:srgbClr val="00B5E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12C914-1D7B-CF4D-B620-A0DEEAD5B9C4}"/>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8864B62B-0C23-3A41-BE9C-F3DEB5022E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0BC095-67A6-A44F-BAB5-393A281F53D3}"/>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7559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p:txBody>
          <a:bodyPr/>
          <a:lstStyle>
            <a:lvl1pPr marL="457200" indent="-457200">
              <a:buClr>
                <a:srgbClr val="00B5EF"/>
              </a:buClr>
              <a:buFont typeface="Arial" panose="020B0604020202020204" pitchFamily="34" charset="0"/>
              <a:buChar cha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814196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Video Fr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948A-3B9C-3247-B55B-472B91B2CCA5}"/>
              </a:ext>
            </a:extLst>
          </p:cNvPr>
          <p:cNvSpPr>
            <a:spLocks noGrp="1"/>
          </p:cNvSpPr>
          <p:nvPr>
            <p:ph type="title"/>
          </p:nvPr>
        </p:nvSpPr>
        <p:spPr>
          <a:xfrm>
            <a:off x="838200" y="136525"/>
            <a:ext cx="10515600" cy="759339"/>
          </a:xfrm>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0588FDD0-4F9B-0342-9D97-5505E4584460}"/>
              </a:ext>
            </a:extLst>
          </p:cNvPr>
          <p:cNvSpPr>
            <a:spLocks noGrp="1"/>
          </p:cNvSpPr>
          <p:nvPr>
            <p:ph idx="1"/>
          </p:nvPr>
        </p:nvSpPr>
        <p:spPr>
          <a:xfrm>
            <a:off x="1611630" y="895864"/>
            <a:ext cx="8961120" cy="5036305"/>
          </a:xfrm>
        </p:spPr>
        <p:txBody>
          <a:bodyPr/>
          <a:lstStyle>
            <a:lvl1pPr marL="457200" indent="-457200">
              <a:buClr>
                <a:srgbClr val="00B5EF"/>
              </a:buClr>
              <a:buFont typeface="Arial" panose="020B0604020202020204" pitchFamily="34" charset="0"/>
              <a:buChar char="•"/>
              <a:defRPr>
                <a:solidFill>
                  <a:srgbClr val="233670"/>
                </a:solidFill>
              </a:defRPr>
            </a:lvl1pPr>
            <a:lvl2pPr>
              <a:buClr>
                <a:srgbClr val="00B5EF"/>
              </a:buClr>
              <a:defRPr>
                <a:solidFill>
                  <a:srgbClr val="233670"/>
                </a:solidFill>
              </a:defRPr>
            </a:lvl2pPr>
            <a:lvl3pPr>
              <a:buClr>
                <a:srgbClr val="00B5EF"/>
              </a:buClr>
              <a:defRPr>
                <a:solidFill>
                  <a:srgbClr val="233670"/>
                </a:solidFill>
              </a:defRPr>
            </a:lvl3pPr>
            <a:lvl4pPr>
              <a:buClr>
                <a:srgbClr val="00B5EF"/>
              </a:buClr>
              <a:defRPr>
                <a:solidFill>
                  <a:srgbClr val="233670"/>
                </a:solidFill>
              </a:defRPr>
            </a:lvl4pPr>
            <a:lvl5pPr>
              <a:buClr>
                <a:srgbClr val="00B5EF"/>
              </a:buClr>
              <a:defRPr>
                <a:solidFill>
                  <a:srgbClr val="23367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C4921F-F37F-954F-8FC1-E95A03DB8C8A}"/>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4827A74A-6D7F-0C47-A4CF-C63DE8975B7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5523A9D-0834-0943-8018-07B85DFE451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6304821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2554-6E2E-4A48-8922-791A38FBC770}"/>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633A68CC-4787-2A40-908B-33ABBF7BF9D2}"/>
              </a:ext>
            </a:extLst>
          </p:cNvPr>
          <p:cNvSpPr>
            <a:spLocks noGrp="1"/>
          </p:cNvSpPr>
          <p:nvPr>
            <p:ph sz="half" idx="1"/>
          </p:nvPr>
        </p:nvSpPr>
        <p:spPr>
          <a:xfrm>
            <a:off x="838200" y="1825625"/>
            <a:ext cx="5181600" cy="4351338"/>
          </a:xfrm>
        </p:spPr>
        <p:txBody>
          <a:bodyPr/>
          <a:lstStyle>
            <a:lvl1pPr>
              <a:buClr>
                <a:srgbClr val="EE3A39"/>
              </a:buClr>
              <a:defRPr/>
            </a:lvl1pPr>
            <a:lvl2pPr>
              <a:buClr>
                <a:srgbClr val="EE3A39"/>
              </a:buClr>
              <a:defRPr/>
            </a:lvl2pPr>
            <a:lvl3pPr>
              <a:buClr>
                <a:srgbClr val="EE3A39"/>
              </a:buClr>
              <a:defRPr/>
            </a:lvl3pPr>
            <a:lvl4pPr>
              <a:buClr>
                <a:srgbClr val="EE3A39"/>
              </a:buClr>
              <a:defRPr/>
            </a:lvl4pPr>
            <a:lvl5pPr>
              <a:buClr>
                <a:srgbClr val="EE3A3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CD6336-5900-CF41-8F63-2E93C1ABBF66}"/>
              </a:ext>
            </a:extLst>
          </p:cNvPr>
          <p:cNvSpPr>
            <a:spLocks noGrp="1"/>
          </p:cNvSpPr>
          <p:nvPr>
            <p:ph sz="half" idx="2"/>
          </p:nvPr>
        </p:nvSpPr>
        <p:spPr>
          <a:xfrm>
            <a:off x="6172200" y="1825625"/>
            <a:ext cx="5181600" cy="4351338"/>
          </a:xfrm>
        </p:spPr>
        <p:txBody>
          <a:bodyPr/>
          <a:lstStyle>
            <a:lvl1pPr>
              <a:buClr>
                <a:srgbClr val="EE3A39"/>
              </a:buClr>
              <a:defRPr/>
            </a:lvl1pPr>
            <a:lvl2pPr>
              <a:buClr>
                <a:srgbClr val="EE3A39"/>
              </a:buClr>
              <a:defRPr/>
            </a:lvl2pPr>
            <a:lvl3pPr>
              <a:buClr>
                <a:srgbClr val="EE3A39"/>
              </a:buClr>
              <a:defRPr/>
            </a:lvl3pPr>
            <a:lvl4pPr>
              <a:buClr>
                <a:srgbClr val="EE3A39"/>
              </a:buClr>
              <a:defRPr/>
            </a:lvl4pPr>
            <a:lvl5pPr>
              <a:buClr>
                <a:srgbClr val="EE3A3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C5F407E-47AE-C44C-8837-B0C7DD3B0E61}"/>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6" name="Footer Placeholder 5">
            <a:extLst>
              <a:ext uri="{FF2B5EF4-FFF2-40B4-BE49-F238E27FC236}">
                <a16:creationId xmlns:a16="http://schemas.microsoft.com/office/drawing/2014/main" id="{24C794AC-B847-AA4C-B8FA-92B3F2A7DE8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88B4F2-F4CC-4842-9F3D-CD7BCF22066C}"/>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4003117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DA57E-1995-4348-8299-1A6161F968A8}"/>
              </a:ext>
            </a:extLst>
          </p:cNvPr>
          <p:cNvSpPr>
            <a:spLocks noGrp="1"/>
          </p:cNvSpPr>
          <p:nvPr>
            <p:ph type="body" idx="1"/>
          </p:nvPr>
        </p:nvSpPr>
        <p:spPr>
          <a:xfrm>
            <a:off x="839788" y="1681163"/>
            <a:ext cx="5157787"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827C759-5C01-F946-BF3E-48F3E3B70F6E}"/>
              </a:ext>
            </a:extLst>
          </p:cNvPr>
          <p:cNvSpPr>
            <a:spLocks noGrp="1"/>
          </p:cNvSpPr>
          <p:nvPr>
            <p:ph sz="half" idx="2"/>
          </p:nvPr>
        </p:nvSpPr>
        <p:spPr>
          <a:xfrm>
            <a:off x="839788" y="2505075"/>
            <a:ext cx="5157787" cy="3684588"/>
          </a:xfrm>
        </p:spPr>
        <p:txBody>
          <a:bodyPr/>
          <a:lstStyle>
            <a:lvl1pPr>
              <a:buClr>
                <a:srgbClr val="00B5EF"/>
              </a:buClr>
              <a:defRPr>
                <a:solidFill>
                  <a:srgbClr val="233670"/>
                </a:solidFill>
              </a:defRPr>
            </a:lvl1pPr>
            <a:lvl2pPr>
              <a:buClr>
                <a:srgbClr val="00B5EF"/>
              </a:buClr>
              <a:defRPr>
                <a:solidFill>
                  <a:srgbClr val="233670"/>
                </a:solidFill>
              </a:defRPr>
            </a:lvl2pPr>
            <a:lvl3pPr>
              <a:buClr>
                <a:srgbClr val="00B5EF"/>
              </a:buClr>
              <a:defRPr>
                <a:solidFill>
                  <a:srgbClr val="233670"/>
                </a:solidFill>
              </a:defRPr>
            </a:lvl3pPr>
            <a:lvl4pPr>
              <a:buClr>
                <a:srgbClr val="00B5EF"/>
              </a:buClr>
              <a:defRPr>
                <a:solidFill>
                  <a:srgbClr val="233670"/>
                </a:solidFill>
              </a:defRPr>
            </a:lvl4pPr>
            <a:lvl5pPr>
              <a:buClr>
                <a:srgbClr val="00B5EF"/>
              </a:buClr>
              <a:defRPr>
                <a:solidFill>
                  <a:srgbClr val="23367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EDCB5F-EE2B-0345-BBB8-E9680E99C22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0ED3D0-D7A0-D34E-948D-E8EEAA32742A}"/>
              </a:ext>
            </a:extLst>
          </p:cNvPr>
          <p:cNvSpPr>
            <a:spLocks noGrp="1"/>
          </p:cNvSpPr>
          <p:nvPr>
            <p:ph sz="quarter" idx="4"/>
          </p:nvPr>
        </p:nvSpPr>
        <p:spPr>
          <a:xfrm>
            <a:off x="6172200" y="2505075"/>
            <a:ext cx="5183188"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ED64C306-5460-9648-BDB6-D6FC328ACAB5}"/>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8" name="Footer Placeholder 7">
            <a:extLst>
              <a:ext uri="{FF2B5EF4-FFF2-40B4-BE49-F238E27FC236}">
                <a16:creationId xmlns:a16="http://schemas.microsoft.com/office/drawing/2014/main" id="{97706ABE-8753-F644-87C7-EF8FAF483D7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76CF02-B846-FE4C-ACF3-07C9DDF3AAE8}"/>
              </a:ext>
            </a:extLst>
          </p:cNvPr>
          <p:cNvSpPr>
            <a:spLocks noGrp="1"/>
          </p:cNvSpPr>
          <p:nvPr>
            <p:ph type="sldNum" sz="quarter" idx="12"/>
          </p:nvPr>
        </p:nvSpPr>
        <p:spPr/>
        <p:txBody>
          <a:bodyPr/>
          <a:lstStyle/>
          <a:p>
            <a:fld id="{09BD0BA2-DDD1-1E47-B652-E86FAC980A23}" type="slidenum">
              <a:rPr lang="en-US" smtClean="0"/>
              <a:t>‹#›</a:t>
            </a:fld>
            <a:endParaRPr lang="en-US" dirty="0"/>
          </a:p>
        </p:txBody>
      </p:sp>
      <p:sp>
        <p:nvSpPr>
          <p:cNvPr id="11" name="Title 1">
            <a:extLst>
              <a:ext uri="{FF2B5EF4-FFF2-40B4-BE49-F238E27FC236}">
                <a16:creationId xmlns:a16="http://schemas.microsoft.com/office/drawing/2014/main" id="{AD5030EB-7C26-9A41-811D-07258319613F}"/>
              </a:ext>
            </a:extLst>
          </p:cNvPr>
          <p:cNvSpPr txBox="1">
            <a:spLocks/>
          </p:cNvSpPr>
          <p:nvPr userDrawn="1"/>
        </p:nvSpPr>
        <p:spPr>
          <a:xfrm>
            <a:off x="838200" y="490855"/>
            <a:ext cx="10515600" cy="759339"/>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4000" b="1" kern="1200">
                <a:solidFill>
                  <a:srgbClr val="EE3A39"/>
                </a:solidFill>
                <a:latin typeface="Arial" panose="020B0604020202020204" pitchFamily="34" charset="0"/>
                <a:ea typeface="+mj-ea"/>
                <a:cs typeface="Arial" panose="020B0604020202020204" pitchFamily="34" charset="0"/>
              </a:defRPr>
            </a:lvl1pPr>
          </a:lstStyle>
          <a:p>
            <a:r>
              <a:rPr lang="en-US" dirty="0">
                <a:solidFill>
                  <a:srgbClr val="00B5EF"/>
                </a:solidFill>
              </a:rPr>
              <a:t>Click to edit Master title style</a:t>
            </a:r>
          </a:p>
        </p:txBody>
      </p:sp>
    </p:spTree>
    <p:extLst>
      <p:ext uri="{BB962C8B-B14F-4D97-AF65-F5344CB8AC3E}">
        <p14:creationId xmlns:p14="http://schemas.microsoft.com/office/powerpoint/2010/main" val="1573589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4E63A-059D-2749-83CC-560FD2BACB66}"/>
              </a:ext>
            </a:extLst>
          </p:cNvPr>
          <p:cNvSpPr>
            <a:spLocks noGrp="1"/>
          </p:cNvSpPr>
          <p:nvPr>
            <p:ph type="title" hasCustomPrompt="1"/>
          </p:nvPr>
        </p:nvSpPr>
        <p:spPr>
          <a:xfrm>
            <a:off x="831850" y="1709738"/>
            <a:ext cx="10515600" cy="2852737"/>
          </a:xfrm>
        </p:spPr>
        <p:txBody>
          <a:bodyPr anchor="ctr"/>
          <a:lstStyle>
            <a:lvl1pPr algn="ctr">
              <a:defRPr sz="6000">
                <a:solidFill>
                  <a:schemeClr val="bg1"/>
                </a:solidFill>
              </a:defRPr>
            </a:lvl1pPr>
          </a:lstStyle>
          <a:p>
            <a:r>
              <a:rPr lang="en-US" dirty="0"/>
              <a:t>Section title</a:t>
            </a:r>
          </a:p>
        </p:txBody>
      </p:sp>
      <p:sp>
        <p:nvSpPr>
          <p:cNvPr id="3" name="Text Placeholder 2">
            <a:extLst>
              <a:ext uri="{FF2B5EF4-FFF2-40B4-BE49-F238E27FC236}">
                <a16:creationId xmlns:a16="http://schemas.microsoft.com/office/drawing/2014/main" id="{CE72BE31-0240-D149-B832-167D4ED8C597}"/>
              </a:ext>
            </a:extLst>
          </p:cNvPr>
          <p:cNvSpPr>
            <a:spLocks noGrp="1"/>
          </p:cNvSpPr>
          <p:nvPr>
            <p:ph type="body" idx="1"/>
          </p:nvPr>
        </p:nvSpPr>
        <p:spPr>
          <a:xfrm>
            <a:off x="831850" y="4589463"/>
            <a:ext cx="10515600" cy="1500187"/>
          </a:xfrm>
        </p:spPr>
        <p:txBody>
          <a:bodyPr/>
          <a:lstStyle>
            <a:lvl1pPr marL="0" indent="0" algn="ctr">
              <a:buNone/>
              <a:defRPr sz="2400">
                <a:solidFill>
                  <a:srgbClr val="00B5E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0990552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4D0B-2FEA-344E-8AB4-7A34BBDBD7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C27AC0-352B-724D-AEF4-3A5FBCDC5772}"/>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4" name="Footer Placeholder 3">
            <a:extLst>
              <a:ext uri="{FF2B5EF4-FFF2-40B4-BE49-F238E27FC236}">
                <a16:creationId xmlns:a16="http://schemas.microsoft.com/office/drawing/2014/main" id="{36DAF4DB-9E5E-2B41-870D-C726B29BDD6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5809531-CBA3-CA47-8952-1601C7E7B9BD}"/>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9276548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04428D-D02C-FB4E-921C-904756C33C0F}"/>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3" name="Footer Placeholder 2">
            <a:extLst>
              <a:ext uri="{FF2B5EF4-FFF2-40B4-BE49-F238E27FC236}">
                <a16:creationId xmlns:a16="http://schemas.microsoft.com/office/drawing/2014/main" id="{2FA94F2B-C4E0-FF4B-8FE4-B3A12E2CEE4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FDB49A9-1BDE-4E4D-912E-29A359002135}"/>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538042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F8F93-6641-8540-84B5-3E6D9E7F2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0424A9-1560-804A-9049-87BA21C39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771D70-1E64-F842-AB3C-6E14C57BE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32F6D-DFE2-A143-BBF9-8B2992B06F96}"/>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6" name="Footer Placeholder 5">
            <a:extLst>
              <a:ext uri="{FF2B5EF4-FFF2-40B4-BE49-F238E27FC236}">
                <a16:creationId xmlns:a16="http://schemas.microsoft.com/office/drawing/2014/main" id="{C4B621E9-F753-384F-96D0-64EAE4C3ADE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49F257F-EAD2-444F-9FE4-A9F6FFB9908E}"/>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8120126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D5A79-C68A-1241-8F65-752AA1192C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4A7E82-5C50-F74D-9AA6-F1EE1A1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7BB1B18-8901-C84C-B1BA-8B14E0A75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A7F9A-B120-E04F-A182-57D9FF5AABFE}"/>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6" name="Footer Placeholder 5">
            <a:extLst>
              <a:ext uri="{FF2B5EF4-FFF2-40B4-BE49-F238E27FC236}">
                <a16:creationId xmlns:a16="http://schemas.microsoft.com/office/drawing/2014/main" id="{5A56087A-AE49-284D-A561-3DAC30231A6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935B78-CE27-CF41-883E-5D9FE0EF1BB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17227631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951A8-4D06-344A-A4D2-23D18ED775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F468D2-C371-8046-9A5D-24669AD4D5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DB7050-A13C-1645-887B-2B5743D6E328}"/>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49D3D134-3B1E-864C-9053-0ECFF9EB161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F75667-951F-0044-89AB-8841B96C72A7}"/>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3633219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AE26A6-0E21-0C47-81F8-7B4CFD13ED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6F9BA9-4CFF-CB40-B188-9A599E40B2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D6C427-48E6-5246-A494-58A7CE64A217}"/>
              </a:ext>
            </a:extLst>
          </p:cNvPr>
          <p:cNvSpPr>
            <a:spLocks noGrp="1"/>
          </p:cNvSpPr>
          <p:nvPr>
            <p:ph type="dt" sz="half" idx="10"/>
          </p:nvPr>
        </p:nvSpPr>
        <p:spPr>
          <a:xfrm>
            <a:off x="838200" y="6356350"/>
            <a:ext cx="2743200" cy="365125"/>
          </a:xfrm>
          <a:prstGeom prst="rect">
            <a:avLst/>
          </a:prstGeom>
        </p:spPr>
        <p:txBody>
          <a:body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BBA659D3-5E39-0F4B-9868-A2610071AB1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EC2A6EA-D39C-DC4F-B742-55063A964704}"/>
              </a:ext>
            </a:extLst>
          </p:cNvPr>
          <p:cNvSpPr>
            <a:spLocks noGrp="1"/>
          </p:cNvSpPr>
          <p:nvPr>
            <p:ph type="sldNum" sz="quarter" idx="12"/>
          </p:nvPr>
        </p:nvSpPr>
        <p:spPr/>
        <p:txBody>
          <a:bodyPr/>
          <a:lstStyle/>
          <a:p>
            <a:fld id="{09BD0BA2-DDD1-1E47-B652-E86FAC980A23}" type="slidenum">
              <a:rPr lang="en-US" smtClean="0"/>
              <a:t>‹#›</a:t>
            </a:fld>
            <a:endParaRPr lang="en-US" dirty="0"/>
          </a:p>
        </p:txBody>
      </p:sp>
    </p:spTree>
    <p:extLst>
      <p:ext uri="{BB962C8B-B14F-4D97-AF65-F5344CB8AC3E}">
        <p14:creationId xmlns:p14="http://schemas.microsoft.com/office/powerpoint/2010/main" val="2361958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2554-6E2E-4A48-8922-791A38FBC770}"/>
              </a:ext>
            </a:extLst>
          </p:cNvPr>
          <p:cNvSpPr>
            <a:spLocks noGrp="1"/>
          </p:cNvSpPr>
          <p:nvPr>
            <p:ph type="title"/>
          </p:nvPr>
        </p:nvSpPr>
        <p:spPr/>
        <p:txBody>
          <a:bodyPr anchor="t"/>
          <a:lstStyle/>
          <a:p>
            <a:r>
              <a:rPr lang="en-US" dirty="0"/>
              <a:t>Click to edit Master title style</a:t>
            </a:r>
          </a:p>
        </p:txBody>
      </p:sp>
      <p:sp>
        <p:nvSpPr>
          <p:cNvPr id="3" name="Content Placeholder 2">
            <a:extLst>
              <a:ext uri="{FF2B5EF4-FFF2-40B4-BE49-F238E27FC236}">
                <a16:creationId xmlns:a16="http://schemas.microsoft.com/office/drawing/2014/main" id="{633A68CC-4787-2A40-908B-33ABBF7BF9D2}"/>
              </a:ext>
            </a:extLst>
          </p:cNvPr>
          <p:cNvSpPr>
            <a:spLocks noGrp="1"/>
          </p:cNvSpPr>
          <p:nvPr>
            <p:ph sz="half" idx="1"/>
          </p:nvPr>
        </p:nvSpPr>
        <p:spPr>
          <a:xfrm>
            <a:off x="838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CCD6336-5900-CF41-8F63-2E93C1ABBF66}"/>
              </a:ext>
            </a:extLst>
          </p:cNvPr>
          <p:cNvSpPr>
            <a:spLocks noGrp="1"/>
          </p:cNvSpPr>
          <p:nvPr>
            <p:ph sz="half" idx="2"/>
          </p:nvPr>
        </p:nvSpPr>
        <p:spPr>
          <a:xfrm>
            <a:off x="6172200" y="1825625"/>
            <a:ext cx="5181600" cy="435133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a:extLst>
              <a:ext uri="{FF2B5EF4-FFF2-40B4-BE49-F238E27FC236}">
                <a16:creationId xmlns:a16="http://schemas.microsoft.com/office/drawing/2014/main" id="{6DF6A1FE-15CE-FD4F-95FC-EE3B42C3625D}"/>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3800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87DA57E-1995-4348-8299-1A6161F968A8}"/>
              </a:ext>
            </a:extLst>
          </p:cNvPr>
          <p:cNvSpPr>
            <a:spLocks noGrp="1"/>
          </p:cNvSpPr>
          <p:nvPr>
            <p:ph type="body" idx="1"/>
          </p:nvPr>
        </p:nvSpPr>
        <p:spPr>
          <a:xfrm>
            <a:off x="839788" y="1681163"/>
            <a:ext cx="5157787"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0827C759-5C01-F946-BF3E-48F3E3B70F6E}"/>
              </a:ext>
            </a:extLst>
          </p:cNvPr>
          <p:cNvSpPr>
            <a:spLocks noGrp="1"/>
          </p:cNvSpPr>
          <p:nvPr>
            <p:ph sz="half" idx="2"/>
          </p:nvPr>
        </p:nvSpPr>
        <p:spPr>
          <a:xfrm>
            <a:off x="839788" y="2505075"/>
            <a:ext cx="5157787"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EDCB5F-EE2B-0345-BBB8-E9680E99C22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B5E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F0ED3D0-D7A0-D34E-948D-E8EEAA32742A}"/>
              </a:ext>
            </a:extLst>
          </p:cNvPr>
          <p:cNvSpPr>
            <a:spLocks noGrp="1"/>
          </p:cNvSpPr>
          <p:nvPr>
            <p:ph sz="quarter" idx="4"/>
          </p:nvPr>
        </p:nvSpPr>
        <p:spPr>
          <a:xfrm>
            <a:off x="6172200" y="2505075"/>
            <a:ext cx="5183188" cy="3684588"/>
          </a:xfrm>
        </p:spPr>
        <p:txBody>
          <a:bodyPr/>
          <a:lstStyle>
            <a:lvl1pPr>
              <a:buClr>
                <a:srgbClr val="00B5EF"/>
              </a:buClr>
              <a:defRPr/>
            </a:lvl1pPr>
            <a:lvl2pPr>
              <a:buClr>
                <a:srgbClr val="00B5EF"/>
              </a:buClr>
              <a:defRPr/>
            </a:lvl2pPr>
            <a:lvl3pPr>
              <a:buClr>
                <a:srgbClr val="00B5EF"/>
              </a:buClr>
              <a:defRPr/>
            </a:lvl3pPr>
            <a:lvl4pPr>
              <a:buClr>
                <a:srgbClr val="00B5EF"/>
              </a:buClr>
              <a:defRPr/>
            </a:lvl4pPr>
            <a:lvl5pPr>
              <a:buClr>
                <a:srgbClr val="00B5EF"/>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22BFF539-03A4-4749-A4BD-F2CFBABFD5F9}"/>
              </a:ext>
            </a:extLst>
          </p:cNvPr>
          <p:cNvSpPr>
            <a:spLocks noGrp="1"/>
          </p:cNvSpPr>
          <p:nvPr>
            <p:ph type="title"/>
          </p:nvPr>
        </p:nvSpPr>
        <p:spPr>
          <a:xfrm>
            <a:off x="838200" y="136525"/>
            <a:ext cx="10515600" cy="759339"/>
          </a:xfrm>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2861765A-BED4-A14F-B96A-D8E0E1B88696}"/>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8485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F4D0B-2FEA-344E-8AB4-7A34BBDBD799}"/>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31E75CEB-69A3-4944-8E22-F61C8E5B20A1}"/>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3875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79C7FEE-9390-1D4A-A8E8-A5A1300E35FB}"/>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4459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F8F93-6641-8540-84B5-3E6D9E7F241B}"/>
              </a:ext>
            </a:extLst>
          </p:cNvPr>
          <p:cNvSpPr>
            <a:spLocks noGrp="1"/>
          </p:cNvSpPr>
          <p:nvPr>
            <p:ph type="title"/>
          </p:nvPr>
        </p:nvSpPr>
        <p:spPr>
          <a:xfrm>
            <a:off x="839788" y="457200"/>
            <a:ext cx="3932237" cy="1600200"/>
          </a:xfrm>
        </p:spPr>
        <p:txBody>
          <a:bodyPr anchor="b"/>
          <a:lstStyle>
            <a:lvl1pPr>
              <a:defRPr sz="3200">
                <a:solidFill>
                  <a:srgbClr val="00B5E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C90424A9-1560-804A-9049-87BA21C39E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A771D70-1E64-F842-AB3C-6E14C57BEC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916B547-559F-1C48-B27E-22127117673A}"/>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3520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6.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7.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6BDBA-8F89-594F-A466-A7EFDD70410C}"/>
              </a:ext>
            </a:extLst>
          </p:cNvPr>
          <p:cNvSpPr>
            <a:spLocks noGrp="1"/>
          </p:cNvSpPr>
          <p:nvPr>
            <p:ph type="title"/>
          </p:nvPr>
        </p:nvSpPr>
        <p:spPr>
          <a:xfrm>
            <a:off x="838200" y="136525"/>
            <a:ext cx="10515600" cy="759339"/>
          </a:xfrm>
          <a:prstGeom prst="rect">
            <a:avLst/>
          </a:prstGeom>
        </p:spPr>
        <p:txBody>
          <a:bodyPr vert="horz" lIns="91440" tIns="45720" rIns="91440" bIns="45720" rtlCol="0" anchor="t">
            <a:normAutofit/>
          </a:bodyPr>
          <a:lstStyle/>
          <a:p>
            <a:r>
              <a:rPr lang="en-US" dirty="0"/>
              <a:t>Click to edit Master title style. </a:t>
            </a:r>
          </a:p>
        </p:txBody>
      </p:sp>
      <p:sp>
        <p:nvSpPr>
          <p:cNvPr id="3" name="Text Placeholder 2">
            <a:extLst>
              <a:ext uri="{FF2B5EF4-FFF2-40B4-BE49-F238E27FC236}">
                <a16:creationId xmlns:a16="http://schemas.microsoft.com/office/drawing/2014/main" id="{08508B11-1479-BB4C-9D88-79BAF7601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5380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6BDBA-8F89-594F-A466-A7EFDD70410C}"/>
              </a:ext>
            </a:extLst>
          </p:cNvPr>
          <p:cNvSpPr>
            <a:spLocks noGrp="1"/>
          </p:cNvSpPr>
          <p:nvPr>
            <p:ph type="title"/>
          </p:nvPr>
        </p:nvSpPr>
        <p:spPr>
          <a:xfrm>
            <a:off x="838200" y="490855"/>
            <a:ext cx="10515600" cy="75933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508B11-1479-BB4C-9D88-79BAF7601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EB63115-01DC-6A42-8937-8C0CBCF720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EBB93404-B08D-E84C-83C5-67C9B1C940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B5DC22-F6FB-4846-9E6B-79D52777C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D0BA2-DDD1-1E47-B652-E86FAC980A23}" type="slidenum">
              <a:rPr lang="en-US" smtClean="0"/>
              <a:t>‹#›</a:t>
            </a:fld>
            <a:endParaRPr lang="en-US" dirty="0"/>
          </a:p>
        </p:txBody>
      </p:sp>
    </p:spTree>
    <p:extLst>
      <p:ext uri="{BB962C8B-B14F-4D97-AF65-F5344CB8AC3E}">
        <p14:creationId xmlns:p14="http://schemas.microsoft.com/office/powerpoint/2010/main" val="2024868559"/>
      </p:ext>
    </p:extLst>
  </p:cSld>
  <p:clrMap bg1="lt1" tx1="dk1" bg2="lt2" tx2="dk2" accent1="accent1" accent2="accent2" accent3="accent3" accent4="accent4" accent5="accent5" accent6="accent6" hlink="hlink" folHlink="folHlink"/>
  <p:sldLayoutIdLst>
    <p:sldLayoutId id="2147483665" r:id="rId1"/>
    <p:sldLayoutId id="2147483663" r:id="rId2"/>
    <p:sldLayoutId id="2147483664"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6BDBA-8F89-594F-A466-A7EFDD70410C}"/>
              </a:ext>
            </a:extLst>
          </p:cNvPr>
          <p:cNvSpPr>
            <a:spLocks noGrp="1"/>
          </p:cNvSpPr>
          <p:nvPr>
            <p:ph type="title"/>
          </p:nvPr>
        </p:nvSpPr>
        <p:spPr>
          <a:xfrm>
            <a:off x="838200" y="490855"/>
            <a:ext cx="10515600" cy="75933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508B11-1479-BB4C-9D88-79BAF7601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EB63115-01DC-6A42-8937-8C0CBCF720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3BA260-8B5D-2149-9A6A-AA677A5BFA16}" type="datetimeFigureOut">
              <a:rPr lang="en-US" smtClean="0"/>
              <a:t>9/29/2021</a:t>
            </a:fld>
            <a:endParaRPr lang="en-US" dirty="0"/>
          </a:p>
        </p:txBody>
      </p:sp>
      <p:sp>
        <p:nvSpPr>
          <p:cNvPr id="5" name="Footer Placeholder 4">
            <a:extLst>
              <a:ext uri="{FF2B5EF4-FFF2-40B4-BE49-F238E27FC236}">
                <a16:creationId xmlns:a16="http://schemas.microsoft.com/office/drawing/2014/main" id="{EBB93404-B08D-E84C-83C5-67C9B1C940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B5DC22-F6FB-4846-9E6B-79D52777C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D0BA2-DDD1-1E47-B652-E86FAC980A23}" type="slidenum">
              <a:rPr lang="en-US" smtClean="0"/>
              <a:t>‹#›</a:t>
            </a:fld>
            <a:endParaRPr lang="en-US" dirty="0"/>
          </a:p>
        </p:txBody>
      </p:sp>
    </p:spTree>
    <p:extLst>
      <p:ext uri="{BB962C8B-B14F-4D97-AF65-F5344CB8AC3E}">
        <p14:creationId xmlns:p14="http://schemas.microsoft.com/office/powerpoint/2010/main" val="390638888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A6BDBA-8F89-594F-A466-A7EFDD70410C}"/>
              </a:ext>
            </a:extLst>
          </p:cNvPr>
          <p:cNvSpPr>
            <a:spLocks noGrp="1"/>
          </p:cNvSpPr>
          <p:nvPr>
            <p:ph type="title"/>
          </p:nvPr>
        </p:nvSpPr>
        <p:spPr>
          <a:xfrm>
            <a:off x="838200" y="490855"/>
            <a:ext cx="10515600" cy="75933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8508B11-1479-BB4C-9D88-79BAF76017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EBB93404-B08D-E84C-83C5-67C9B1C940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B5DC22-F6FB-4846-9E6B-79D52777C4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D0BA2-DDD1-1E47-B652-E86FAC980A23}" type="slidenum">
              <a:rPr lang="en-US" smtClean="0"/>
              <a:t>‹#›</a:t>
            </a:fld>
            <a:endParaRPr lang="en-US" dirty="0"/>
          </a:p>
        </p:txBody>
      </p:sp>
      <p:sp>
        <p:nvSpPr>
          <p:cNvPr id="7" name="Slide Number Placeholder 5">
            <a:extLst>
              <a:ext uri="{FF2B5EF4-FFF2-40B4-BE49-F238E27FC236}">
                <a16:creationId xmlns:a16="http://schemas.microsoft.com/office/drawing/2014/main" id="{BE808E68-2721-7C4E-9649-79CBD2550269}"/>
              </a:ext>
            </a:extLst>
          </p:cNvPr>
          <p:cNvSpPr txBox="1">
            <a:spLocks/>
          </p:cNvSpPr>
          <p:nvPr userDrawn="1"/>
        </p:nvSpPr>
        <p:spPr>
          <a:xfrm>
            <a:off x="838200" y="6381557"/>
            <a:ext cx="63941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BD0BA2-DDD1-1E47-B652-E86FAC980A23}" type="slidenum">
              <a:rPr lang="en-US" smtClean="0">
                <a:solidFill>
                  <a:srgbClr val="233670"/>
                </a:solidFill>
                <a:latin typeface="Arial" panose="020B0604020202020204" pitchFamily="34" charset="0"/>
                <a:cs typeface="Arial" panose="020B0604020202020204" pitchFamily="34" charset="0"/>
              </a:rPr>
              <a:pPr/>
              <a:t>‹#›</a:t>
            </a:fld>
            <a:endParaRPr lang="en-US" dirty="0">
              <a:solidFill>
                <a:srgbClr val="23367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3789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r" defTabSz="914400" rtl="0" eaLnBrk="1" latinLnBrk="0" hangingPunct="1">
        <a:lnSpc>
          <a:spcPct val="90000"/>
        </a:lnSpc>
        <a:spcBef>
          <a:spcPct val="0"/>
        </a:spcBef>
        <a:buNone/>
        <a:defRPr sz="4000" b="1" kern="1200">
          <a:solidFill>
            <a:srgbClr val="00B5E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mailto:9-ajt-tbo@faa.gov"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hyperlink" Target="http://www.faa.gov/air_traffic/technology/tbo/" TargetMode="External"/><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47.svg"/><Relationship Id="rId4" Type="http://schemas.openxmlformats.org/officeDocument/2006/relationships/image" Target="../media/image32.png"/><Relationship Id="rId9" Type="http://schemas.openxmlformats.org/officeDocument/2006/relationships/hyperlink" Target="mailto:9-AJT-TBO@faa.gov"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faa.gov/air_traffic/technology/tbo/" TargetMode="External"/><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jpeg"/><Relationship Id="rId4" Type="http://schemas.openxmlformats.org/officeDocument/2006/relationships/hyperlink" Target="mailto:9-AJT-TBO@faa.gov" TargetMode="External"/><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9.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emf"/><Relationship Id="rId4" Type="http://schemas.openxmlformats.org/officeDocument/2006/relationships/image" Target="../media/image15.svg"/></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comments" Target="../comments/commen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CD8B-D4D7-5747-8055-90492B0E3BC5}"/>
              </a:ext>
            </a:extLst>
          </p:cNvPr>
          <p:cNvSpPr>
            <a:spLocks noGrp="1"/>
          </p:cNvSpPr>
          <p:nvPr>
            <p:ph type="ctrTitle"/>
          </p:nvPr>
        </p:nvSpPr>
        <p:spPr>
          <a:xfrm>
            <a:off x="470517" y="2914092"/>
            <a:ext cx="11310151" cy="2387600"/>
          </a:xfrm>
        </p:spPr>
        <p:txBody>
          <a:bodyPr>
            <a:normAutofit/>
          </a:bodyPr>
          <a:lstStyle/>
          <a:p>
            <a:r>
              <a:rPr lang="en-US" sz="4400" dirty="0"/>
              <a:t>Art and Science of Implementing </a:t>
            </a:r>
            <a:r>
              <a:rPr lang="en-US" sz="4400" dirty="0" smtClean="0"/>
              <a:t/>
            </a:r>
            <a:br>
              <a:rPr lang="en-US" sz="4400" dirty="0" smtClean="0"/>
            </a:br>
            <a:r>
              <a:rPr lang="en-US" sz="4400" dirty="0" smtClean="0"/>
              <a:t>Trajectory </a:t>
            </a:r>
            <a:r>
              <a:rPr lang="en-US" sz="4400" dirty="0"/>
              <a:t>Based </a:t>
            </a:r>
            <a:r>
              <a:rPr lang="en-US" sz="4400" dirty="0" smtClean="0"/>
              <a:t>Operations</a:t>
            </a:r>
            <a:endParaRPr lang="en-US" sz="4400" dirty="0"/>
          </a:p>
        </p:txBody>
      </p:sp>
      <p:sp>
        <p:nvSpPr>
          <p:cNvPr id="3" name="Subtitle 2">
            <a:extLst>
              <a:ext uri="{FF2B5EF4-FFF2-40B4-BE49-F238E27FC236}">
                <a16:creationId xmlns:a16="http://schemas.microsoft.com/office/drawing/2014/main" id="{EFA402C7-A71A-394F-AC86-C364EBFEFF30}"/>
              </a:ext>
            </a:extLst>
          </p:cNvPr>
          <p:cNvSpPr>
            <a:spLocks noGrp="1"/>
          </p:cNvSpPr>
          <p:nvPr>
            <p:ph type="subTitle" idx="1"/>
          </p:nvPr>
        </p:nvSpPr>
        <p:spPr>
          <a:xfrm>
            <a:off x="1524000" y="5034987"/>
            <a:ext cx="9144000" cy="1527859"/>
          </a:xfrm>
        </p:spPr>
        <p:txBody>
          <a:bodyPr>
            <a:normAutofit/>
          </a:bodyPr>
          <a:lstStyle/>
          <a:p>
            <a:r>
              <a:rPr lang="en-US" b="1" dirty="0"/>
              <a:t>Wendy O’Connor, Air Traffic </a:t>
            </a:r>
            <a:r>
              <a:rPr lang="en-US" b="1" dirty="0" smtClean="0"/>
              <a:t>Services (AJT-32)</a:t>
            </a:r>
            <a:endParaRPr lang="en-US" b="1" dirty="0"/>
          </a:p>
          <a:p>
            <a:r>
              <a:rPr lang="en-US" b="1" dirty="0" smtClean="0"/>
              <a:t>Almira </a:t>
            </a:r>
            <a:r>
              <a:rPr lang="en-US" b="1" dirty="0"/>
              <a:t>Ramadani, Air Traffic </a:t>
            </a:r>
            <a:r>
              <a:rPr lang="en-US" b="1" dirty="0" smtClean="0"/>
              <a:t>Services (AJT-3230)</a:t>
            </a:r>
            <a:endParaRPr lang="en-US" b="1" dirty="0"/>
          </a:p>
        </p:txBody>
      </p:sp>
    </p:spTree>
    <p:extLst>
      <p:ext uri="{BB962C8B-B14F-4D97-AF65-F5344CB8AC3E}">
        <p14:creationId xmlns:p14="http://schemas.microsoft.com/office/powerpoint/2010/main" val="117708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 Diagonal Corner Rectangle 31">
            <a:extLst>
              <a:ext uri="{FF2B5EF4-FFF2-40B4-BE49-F238E27FC236}">
                <a16:creationId xmlns:a16="http://schemas.microsoft.com/office/drawing/2014/main" id="{F5F0412C-88A8-454B-A41F-3A9B67355641}"/>
              </a:ext>
            </a:extLst>
          </p:cNvPr>
          <p:cNvSpPr/>
          <p:nvPr/>
        </p:nvSpPr>
        <p:spPr>
          <a:xfrm>
            <a:off x="3834145" y="2666672"/>
            <a:ext cx="7048010" cy="3814427"/>
          </a:xfrm>
          <a:prstGeom prst="round2DiagRect">
            <a:avLst/>
          </a:prstGeom>
          <a:gradFill>
            <a:gsLst>
              <a:gs pos="0">
                <a:srgbClr val="A545A2">
                  <a:alpha val="20000"/>
                </a:srgbClr>
              </a:gs>
              <a:gs pos="98000">
                <a:srgbClr val="00B5EF">
                  <a:alpha val="20000"/>
                </a:srgbClr>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fontAlgn="base">
              <a:spcBef>
                <a:spcPct val="50000"/>
              </a:spcBef>
              <a:spcAft>
                <a:spcPct val="0"/>
              </a:spcAft>
              <a:defRPr/>
            </a:pPr>
            <a:endParaRPr lang="en-US" sz="1100" kern="0" dirty="0">
              <a:solidFill>
                <a:srgbClr val="233670"/>
              </a:solidFill>
              <a:latin typeface="Arial" charset="0"/>
            </a:endParaRPr>
          </a:p>
        </p:txBody>
      </p:sp>
      <p:sp>
        <p:nvSpPr>
          <p:cNvPr id="6" name="Title 5">
            <a:extLst>
              <a:ext uri="{FF2B5EF4-FFF2-40B4-BE49-F238E27FC236}">
                <a16:creationId xmlns:a16="http://schemas.microsoft.com/office/drawing/2014/main" id="{50530EBA-B9BD-4DE3-B5B3-2821D8033EE1}"/>
              </a:ext>
            </a:extLst>
          </p:cNvPr>
          <p:cNvSpPr>
            <a:spLocks noGrp="1"/>
          </p:cNvSpPr>
          <p:nvPr>
            <p:ph type="title"/>
          </p:nvPr>
        </p:nvSpPr>
        <p:spPr>
          <a:noFill/>
          <a:ln>
            <a:noFill/>
          </a:ln>
        </p:spPr>
        <p:style>
          <a:lnRef idx="1">
            <a:schemeClr val="accent5"/>
          </a:lnRef>
          <a:fillRef idx="3">
            <a:schemeClr val="accent5"/>
          </a:fillRef>
          <a:effectRef idx="2">
            <a:schemeClr val="accent5"/>
          </a:effectRef>
          <a:fontRef idx="minor">
            <a:schemeClr val="lt1"/>
          </a:fontRef>
        </p:style>
        <p:txBody>
          <a:bodyPr vert="horz" lIns="91440" tIns="45720" rIns="91440" bIns="45720" rtlCol="0" anchor="t">
            <a:noAutofit/>
          </a:bodyPr>
          <a:lstStyle/>
          <a:p>
            <a:pPr>
              <a:lnSpc>
                <a:spcPct val="100000"/>
              </a:lnSpc>
            </a:pPr>
            <a:r>
              <a:rPr kumimoji="0" lang="en-US"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TBO Implementation Structure</a:t>
            </a:r>
            <a:endParaRPr lang="en-US" dirty="0">
              <a:solidFill>
                <a:schemeClr val="bg1"/>
              </a:solidFill>
              <a:latin typeface="Arial" panose="020B0604020202020204" pitchFamily="34" charset="0"/>
              <a:cs typeface="Arial" panose="020B0604020202020204" pitchFamily="34" charset="0"/>
            </a:endParaRPr>
          </a:p>
        </p:txBody>
      </p:sp>
      <p:cxnSp>
        <p:nvCxnSpPr>
          <p:cNvPr id="93" name="Straight Arrow Connector 92">
            <a:extLst>
              <a:ext uri="{FF2B5EF4-FFF2-40B4-BE49-F238E27FC236}">
                <a16:creationId xmlns:a16="http://schemas.microsoft.com/office/drawing/2014/main" id="{476C072F-431A-49A7-A324-35CEB6D26B92}"/>
              </a:ext>
            </a:extLst>
          </p:cNvPr>
          <p:cNvCxnSpPr/>
          <p:nvPr/>
        </p:nvCxnSpPr>
        <p:spPr bwMode="auto">
          <a:xfrm>
            <a:off x="5686359" y="1142456"/>
            <a:ext cx="819282" cy="845904"/>
          </a:xfrm>
          <a:prstGeom prst="straightConnector1">
            <a:avLst/>
          </a:prstGeom>
          <a:noFill/>
          <a:ln>
            <a:noFill/>
            <a:headEnd type="triangle"/>
            <a:tailEnd type="triangle"/>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2" name="TextBox 71">
            <a:extLst>
              <a:ext uri="{FF2B5EF4-FFF2-40B4-BE49-F238E27FC236}">
                <a16:creationId xmlns:a16="http://schemas.microsoft.com/office/drawing/2014/main" id="{2D52684C-869C-47AC-A686-281444AE838C}"/>
              </a:ext>
            </a:extLst>
          </p:cNvPr>
          <p:cNvSpPr txBox="1"/>
          <p:nvPr/>
        </p:nvSpPr>
        <p:spPr bwMode="auto">
          <a:xfrm>
            <a:off x="4057649" y="1490472"/>
            <a:ext cx="3968751" cy="1033271"/>
          </a:xfrm>
          <a:prstGeom prst="rect">
            <a:avLst/>
          </a:prstGeom>
          <a:gradFill>
            <a:gsLst>
              <a:gs pos="0">
                <a:srgbClr val="A545A2">
                  <a:alpha val="20000"/>
                </a:srgbClr>
              </a:gs>
              <a:gs pos="99000">
                <a:srgbClr val="00B5EF">
                  <a:alpha val="20000"/>
                </a:srgbClr>
              </a:gs>
            </a:gsLst>
            <a:lin ang="0" scaled="0"/>
          </a:gradFill>
          <a:ln w="28575">
            <a:noFill/>
            <a:prstDash val="solid"/>
            <a:miter lim="800000"/>
            <a:headEnd/>
            <a:tailEnd/>
          </a:ln>
          <a:effectLst/>
        </p:spPr>
        <p:txBody>
          <a:bodyPr wrap="none" rtlCol="0">
            <a:no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200" b="1" i="0" u="none" strike="noStrike" kern="0" cap="none" spc="0" normalizeH="0" baseline="0" noProof="0" dirty="0">
              <a:ln>
                <a:noFill/>
              </a:ln>
              <a:solidFill>
                <a:srgbClr val="00B5EF"/>
              </a:solidFill>
              <a:effectLst/>
              <a:uLnTx/>
              <a:uFillTx/>
              <a:latin typeface="Arial" charset="0"/>
              <a:ea typeface="+mn-ea"/>
              <a:cs typeface="+mn-cs"/>
            </a:endParaRPr>
          </a:p>
        </p:txBody>
      </p:sp>
      <p:sp>
        <p:nvSpPr>
          <p:cNvPr id="95" name="TextBox 94">
            <a:extLst>
              <a:ext uri="{FF2B5EF4-FFF2-40B4-BE49-F238E27FC236}">
                <a16:creationId xmlns:a16="http://schemas.microsoft.com/office/drawing/2014/main" id="{E6AF96BC-D00C-4E37-A045-7CF7FCF19086}"/>
              </a:ext>
            </a:extLst>
          </p:cNvPr>
          <p:cNvSpPr txBox="1"/>
          <p:nvPr/>
        </p:nvSpPr>
        <p:spPr bwMode="auto">
          <a:xfrm>
            <a:off x="5227321" y="2771474"/>
            <a:ext cx="173736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233670"/>
                </a:solidFill>
                <a:effectLst/>
                <a:uLnTx/>
                <a:uFillTx/>
                <a:latin typeface="Arial" charset="0"/>
                <a:ea typeface="+mn-ea"/>
                <a:cs typeface="+mn-cs"/>
              </a:rPr>
              <a:t>Coordination</a:t>
            </a:r>
            <a:endParaRPr kumimoji="0" lang="en-US" sz="1050" b="1" i="0" u="none" strike="noStrike" kern="1200" cap="none" spc="0" normalizeH="0" baseline="0" noProof="0" dirty="0">
              <a:ln>
                <a:noFill/>
              </a:ln>
              <a:solidFill>
                <a:srgbClr val="233670"/>
              </a:solidFill>
              <a:effectLst/>
              <a:uLnTx/>
              <a:uFillTx/>
              <a:latin typeface="Arial" charset="0"/>
              <a:ea typeface="+mn-ea"/>
              <a:cs typeface="+mn-cs"/>
            </a:endParaRPr>
          </a:p>
        </p:txBody>
      </p:sp>
      <p:sp>
        <p:nvSpPr>
          <p:cNvPr id="33" name="TextBox 32">
            <a:extLst>
              <a:ext uri="{FF2B5EF4-FFF2-40B4-BE49-F238E27FC236}">
                <a16:creationId xmlns:a16="http://schemas.microsoft.com/office/drawing/2014/main" id="{C23A8DF7-AEA9-4F14-BDCD-7AEAFCAAEE1C}"/>
              </a:ext>
            </a:extLst>
          </p:cNvPr>
          <p:cNvSpPr txBox="1"/>
          <p:nvPr/>
        </p:nvSpPr>
        <p:spPr bwMode="auto">
          <a:xfrm>
            <a:off x="4919059" y="1146418"/>
            <a:ext cx="23538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A545A2"/>
                </a:solidFill>
                <a:effectLst/>
                <a:uLnTx/>
                <a:uFillTx/>
                <a:latin typeface="Arial" charset="0"/>
                <a:ea typeface="+mn-ea"/>
                <a:cs typeface="+mn-cs"/>
              </a:rPr>
              <a:t>Guidance &amp; Oversight</a:t>
            </a:r>
            <a:endParaRPr kumimoji="0" lang="en-US" sz="1050" b="1" i="0" u="none" strike="noStrike" kern="1200" cap="none" spc="0" normalizeH="0" baseline="0" noProof="0" dirty="0">
              <a:ln>
                <a:noFill/>
              </a:ln>
              <a:solidFill>
                <a:srgbClr val="A545A2"/>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861C085B-FB88-284C-8BE4-99C44BB97D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04432" y="3118351"/>
            <a:ext cx="2583136" cy="3208088"/>
          </a:xfrm>
          <a:prstGeom prst="rect">
            <a:avLst/>
          </a:prstGeom>
        </p:spPr>
      </p:pic>
      <p:sp>
        <p:nvSpPr>
          <p:cNvPr id="24" name="Round Diagonal Corner Rectangle 23">
            <a:extLst>
              <a:ext uri="{FF2B5EF4-FFF2-40B4-BE49-F238E27FC236}">
                <a16:creationId xmlns:a16="http://schemas.microsoft.com/office/drawing/2014/main" id="{EC1A10F9-319D-5A48-8206-C364DC493064}"/>
              </a:ext>
            </a:extLst>
          </p:cNvPr>
          <p:cNvSpPr/>
          <p:nvPr/>
        </p:nvSpPr>
        <p:spPr>
          <a:xfrm>
            <a:off x="4488767" y="1501517"/>
            <a:ext cx="3143236" cy="1014872"/>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sz="1100" b="1" kern="0" dirty="0">
                <a:solidFill>
                  <a:srgbClr val="233670"/>
                </a:solidFill>
                <a:latin typeface="Arial"/>
              </a:rPr>
              <a:t>TBO Ad Hoc Working Group</a:t>
            </a:r>
            <a:br>
              <a:rPr lang="en-US" sz="1100" b="1" kern="0" dirty="0">
                <a:solidFill>
                  <a:srgbClr val="233670"/>
                </a:solidFill>
                <a:latin typeface="Arial"/>
              </a:rPr>
            </a:br>
            <a:r>
              <a:rPr lang="en-US" sz="800" kern="0" dirty="0">
                <a:solidFill>
                  <a:srgbClr val="233670"/>
                </a:solidFill>
                <a:latin typeface="Arial"/>
              </a:rPr>
              <a:t>(AJM, AJT, AJV, AJR, ANG, AJI, AJW, AVS, ARP, NATCA)</a:t>
            </a:r>
          </a:p>
          <a:p>
            <a:pPr lvl="0" algn="ctr" fontAlgn="base">
              <a:spcBef>
                <a:spcPct val="50000"/>
              </a:spcBef>
              <a:spcAft>
                <a:spcPct val="0"/>
              </a:spcAft>
              <a:defRPr/>
            </a:pPr>
            <a:r>
              <a:rPr lang="en-US" sz="1000" kern="0" dirty="0">
                <a:solidFill>
                  <a:srgbClr val="233670"/>
                </a:solidFill>
                <a:latin typeface="Arial"/>
              </a:rPr>
              <a:t>Responsible for coordinating TBO activities across FAA offices</a:t>
            </a:r>
          </a:p>
        </p:txBody>
      </p:sp>
      <p:sp>
        <p:nvSpPr>
          <p:cNvPr id="25" name="Round Diagonal Corner Rectangle 24">
            <a:extLst>
              <a:ext uri="{FF2B5EF4-FFF2-40B4-BE49-F238E27FC236}">
                <a16:creationId xmlns:a16="http://schemas.microsoft.com/office/drawing/2014/main" id="{16AAA696-985C-6D4B-AB78-889064220834}"/>
              </a:ext>
            </a:extLst>
          </p:cNvPr>
          <p:cNvSpPr/>
          <p:nvPr/>
        </p:nvSpPr>
        <p:spPr>
          <a:xfrm>
            <a:off x="1256812" y="1501517"/>
            <a:ext cx="3143236" cy="1014872"/>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sz="1100" b="1" kern="0" dirty="0">
                <a:solidFill>
                  <a:srgbClr val="233670"/>
                </a:solidFill>
                <a:latin typeface="Arial"/>
              </a:rPr>
              <a:t>HQ Leadership</a:t>
            </a:r>
            <a:br>
              <a:rPr lang="en-US" sz="1100" b="1" kern="0" dirty="0">
                <a:solidFill>
                  <a:srgbClr val="233670"/>
                </a:solidFill>
                <a:latin typeface="Arial"/>
              </a:rPr>
            </a:br>
            <a:r>
              <a:rPr lang="en-US" sz="800" kern="0" dirty="0">
                <a:solidFill>
                  <a:srgbClr val="233670"/>
                </a:solidFill>
                <a:latin typeface="Arial"/>
              </a:rPr>
              <a:t>(AJT, NATCA, VP and Director–Level Leadership Across LOBs (TBO Steering Group))</a:t>
            </a:r>
          </a:p>
          <a:p>
            <a:pPr lvl="0" algn="ctr" fontAlgn="base">
              <a:spcBef>
                <a:spcPct val="50000"/>
              </a:spcBef>
              <a:spcAft>
                <a:spcPct val="0"/>
              </a:spcAft>
              <a:defRPr/>
            </a:pPr>
            <a:r>
              <a:rPr lang="en-US" sz="1000" kern="0" dirty="0">
                <a:solidFill>
                  <a:srgbClr val="233670"/>
                </a:solidFill>
                <a:latin typeface="Arial"/>
              </a:rPr>
              <a:t>AJT accountable for championing and driving TBO change throughout ATO</a:t>
            </a:r>
            <a:endParaRPr lang="en-US" sz="1000" dirty="0"/>
          </a:p>
        </p:txBody>
      </p:sp>
      <p:sp>
        <p:nvSpPr>
          <p:cNvPr id="26" name="Round Diagonal Corner Rectangle 25">
            <a:extLst>
              <a:ext uri="{FF2B5EF4-FFF2-40B4-BE49-F238E27FC236}">
                <a16:creationId xmlns:a16="http://schemas.microsoft.com/office/drawing/2014/main" id="{1AD83CBB-78FD-754B-8368-AEBB5E22FF1F}"/>
              </a:ext>
            </a:extLst>
          </p:cNvPr>
          <p:cNvSpPr/>
          <p:nvPr/>
        </p:nvSpPr>
        <p:spPr>
          <a:xfrm>
            <a:off x="7726219" y="1501517"/>
            <a:ext cx="3143236" cy="1014872"/>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sz="1100" b="1" kern="0" dirty="0">
                <a:solidFill>
                  <a:srgbClr val="233670"/>
                </a:solidFill>
                <a:latin typeface="Arial"/>
              </a:rPr>
              <a:t>Operating Area Field Leadership</a:t>
            </a:r>
            <a:br>
              <a:rPr lang="en-US" sz="1100" b="1" kern="0" dirty="0">
                <a:solidFill>
                  <a:srgbClr val="233670"/>
                </a:solidFill>
                <a:latin typeface="Arial"/>
              </a:rPr>
            </a:br>
            <a:r>
              <a:rPr lang="en-US" sz="800" kern="0" dirty="0">
                <a:solidFill>
                  <a:srgbClr val="233670"/>
                </a:solidFill>
                <a:latin typeface="Arial"/>
              </a:rPr>
              <a:t>(DO, DDO, GM/Staff, DDSO, NATCA RVPs, etc.)</a:t>
            </a:r>
          </a:p>
          <a:p>
            <a:pPr lvl="0" algn="ctr" fontAlgn="base">
              <a:spcBef>
                <a:spcPct val="50000"/>
              </a:spcBef>
              <a:spcAft>
                <a:spcPct val="0"/>
              </a:spcAft>
              <a:defRPr/>
            </a:pPr>
            <a:r>
              <a:rPr lang="en-US" sz="1000" dirty="0">
                <a:solidFill>
                  <a:srgbClr val="233670"/>
                </a:solidFill>
                <a:latin typeface="Arial"/>
              </a:rPr>
              <a:t>AJT accountable for championing and driving TBO change throughout Operating Area FITs</a:t>
            </a:r>
          </a:p>
        </p:txBody>
      </p:sp>
      <p:sp>
        <p:nvSpPr>
          <p:cNvPr id="27" name="Round Diagonal Corner Rectangle 26">
            <a:extLst>
              <a:ext uri="{FF2B5EF4-FFF2-40B4-BE49-F238E27FC236}">
                <a16:creationId xmlns:a16="http://schemas.microsoft.com/office/drawing/2014/main" id="{302BDF8C-FB9C-9349-901C-9D4A64B68A5E}"/>
              </a:ext>
            </a:extLst>
          </p:cNvPr>
          <p:cNvSpPr/>
          <p:nvPr/>
        </p:nvSpPr>
        <p:spPr>
          <a:xfrm>
            <a:off x="1256812" y="2669917"/>
            <a:ext cx="3143236" cy="3798482"/>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fontAlgn="base">
              <a:spcBef>
                <a:spcPts val="675"/>
              </a:spcBef>
              <a:spcAft>
                <a:spcPct val="0"/>
              </a:spcAft>
              <a:defRPr/>
            </a:pPr>
            <a:r>
              <a:rPr lang="en-US" sz="1200" b="1" kern="0" dirty="0">
                <a:solidFill>
                  <a:srgbClr val="233670"/>
                </a:solidFill>
                <a:latin typeface="Arial"/>
              </a:rPr>
              <a:t>TBO Implementation Support Team</a:t>
            </a:r>
          </a:p>
          <a:p>
            <a:pPr lvl="0" algn="ctr" fontAlgn="base">
              <a:lnSpc>
                <a:spcPts val="750"/>
              </a:lnSpc>
              <a:spcAft>
                <a:spcPct val="0"/>
              </a:spcAft>
              <a:defRPr/>
            </a:pPr>
            <a:r>
              <a:rPr lang="en-US" sz="1600" kern="0" dirty="0">
                <a:solidFill>
                  <a:srgbClr val="233670"/>
                </a:solidFill>
                <a:latin typeface="Arial"/>
              </a:rPr>
              <a:t> </a:t>
            </a:r>
            <a:r>
              <a:rPr lang="en-US" sz="800" kern="0" dirty="0">
                <a:solidFill>
                  <a:srgbClr val="233670"/>
                </a:solidFill>
                <a:latin typeface="Arial"/>
              </a:rPr>
              <a:t>(AJT-3, NATCA)</a:t>
            </a:r>
          </a:p>
          <a:p>
            <a:pPr lvl="0" algn="ctr" fontAlgn="base">
              <a:lnSpc>
                <a:spcPts val="750"/>
              </a:lnSpc>
              <a:spcAft>
                <a:spcPct val="0"/>
              </a:spcAft>
              <a:defRPr/>
            </a:pPr>
            <a:r>
              <a:rPr lang="en-US" sz="800" kern="0" dirty="0">
                <a:solidFill>
                  <a:srgbClr val="233670"/>
                </a:solidFill>
                <a:latin typeface="Arial"/>
              </a:rPr>
              <a:t>(Support from AJM, AJV, AJR, AJI, AJW)</a:t>
            </a:r>
            <a:endParaRPr lang="en-US" sz="1050" kern="0" dirty="0">
              <a:solidFill>
                <a:srgbClr val="233670"/>
              </a:solidFill>
              <a:latin typeface="Arial"/>
            </a:endParaRPr>
          </a:p>
          <a:p>
            <a:pPr marL="128588" lvl="0" indent="-128588" fontAlgn="base">
              <a:spcBef>
                <a:spcPts val="169"/>
              </a:spcBef>
              <a:spcAft>
                <a:spcPct val="0"/>
              </a:spcAft>
              <a:buClr>
                <a:srgbClr val="00B5EF"/>
              </a:buClr>
              <a:buFontTx/>
              <a:buChar char="•"/>
              <a:defRPr/>
            </a:pPr>
            <a:r>
              <a:rPr lang="en-US" sz="1100" kern="0" dirty="0">
                <a:solidFill>
                  <a:srgbClr val="233670"/>
                </a:solidFill>
                <a:latin typeface="Arial"/>
              </a:rPr>
              <a:t>Liaison between HQ leadership, Operating Area leadership, oversight groups, and Field Implementation Team to support TBO implementation</a:t>
            </a:r>
          </a:p>
          <a:p>
            <a:pPr marL="128588" lvl="0" indent="-128588" fontAlgn="base">
              <a:spcBef>
                <a:spcPts val="169"/>
              </a:spcBef>
              <a:spcAft>
                <a:spcPct val="0"/>
              </a:spcAft>
              <a:buClr>
                <a:srgbClr val="00B5EF"/>
              </a:buClr>
              <a:buFontTx/>
              <a:buChar char="•"/>
              <a:defRPr/>
            </a:pPr>
            <a:r>
              <a:rPr lang="en-US" sz="1100" kern="0" dirty="0">
                <a:solidFill>
                  <a:srgbClr val="233670"/>
                </a:solidFill>
                <a:latin typeface="Arial"/>
              </a:rPr>
              <a:t>Facilitate coordination amongst facilities within the Operating Areas</a:t>
            </a:r>
          </a:p>
          <a:p>
            <a:pPr marL="128588" lvl="0" indent="-128588" fontAlgn="base">
              <a:spcBef>
                <a:spcPts val="169"/>
              </a:spcBef>
              <a:spcAft>
                <a:spcPct val="0"/>
              </a:spcAft>
              <a:buClr>
                <a:srgbClr val="00B5EF"/>
              </a:buClr>
              <a:buFontTx/>
              <a:buChar char="•"/>
              <a:defRPr/>
            </a:pPr>
            <a:r>
              <a:rPr lang="en-US" sz="1100" kern="0" dirty="0">
                <a:solidFill>
                  <a:srgbClr val="233670"/>
                </a:solidFill>
                <a:latin typeface="Arial"/>
              </a:rPr>
              <a:t>Develop and support the execution of TBO Evolution Plans</a:t>
            </a:r>
          </a:p>
          <a:p>
            <a:pPr marL="128588" lvl="0" indent="-128588" fontAlgn="base">
              <a:spcBef>
                <a:spcPts val="169"/>
              </a:spcBef>
              <a:spcAft>
                <a:spcPct val="0"/>
              </a:spcAft>
              <a:buClr>
                <a:srgbClr val="00B5EF"/>
              </a:buClr>
              <a:buFontTx/>
              <a:buChar char="•"/>
              <a:defRPr/>
            </a:pPr>
            <a:r>
              <a:rPr lang="en-US" sz="1100" kern="0" dirty="0">
                <a:solidFill>
                  <a:srgbClr val="233670"/>
                </a:solidFill>
                <a:latin typeface="Arial"/>
              </a:rPr>
              <a:t>Report implementation status to FAA leadership</a:t>
            </a:r>
          </a:p>
          <a:p>
            <a:pPr marL="128588" lvl="0" indent="-128588" algn="ctr" fontAlgn="base">
              <a:spcBef>
                <a:spcPts val="169"/>
              </a:spcBef>
              <a:spcAft>
                <a:spcPct val="0"/>
              </a:spcAft>
              <a:buFontTx/>
              <a:buChar char="•"/>
              <a:defRPr/>
            </a:pPr>
            <a:endParaRPr lang="en-US" sz="1050" b="1" i="1" kern="0" dirty="0">
              <a:solidFill>
                <a:prstClr val="black"/>
              </a:solidFill>
              <a:latin typeface="Arial"/>
            </a:endParaRPr>
          </a:p>
          <a:p>
            <a:pPr lvl="0" algn="ctr" fontAlgn="base">
              <a:spcBef>
                <a:spcPts val="338"/>
              </a:spcBef>
              <a:spcAft>
                <a:spcPct val="0"/>
              </a:spcAft>
              <a:defRPr/>
            </a:pPr>
            <a:endParaRPr lang="en-US" sz="800" kern="0" dirty="0">
              <a:solidFill>
                <a:srgbClr val="C00000"/>
              </a:solidFill>
              <a:latin typeface="Arial" charset="0"/>
            </a:endParaRPr>
          </a:p>
        </p:txBody>
      </p:sp>
      <p:sp>
        <p:nvSpPr>
          <p:cNvPr id="91" name="TextBox 90">
            <a:extLst>
              <a:ext uri="{FF2B5EF4-FFF2-40B4-BE49-F238E27FC236}">
                <a16:creationId xmlns:a16="http://schemas.microsoft.com/office/drawing/2014/main" id="{34F502DE-E855-4EAC-8A4D-ED6BA41B1988}"/>
              </a:ext>
            </a:extLst>
          </p:cNvPr>
          <p:cNvSpPr txBox="1"/>
          <p:nvPr/>
        </p:nvSpPr>
        <p:spPr bwMode="auto">
          <a:xfrm>
            <a:off x="1243878" y="5116332"/>
            <a:ext cx="3172968" cy="634530"/>
          </a:xfrm>
          <a:prstGeom prst="rect">
            <a:avLst/>
          </a:prstGeom>
          <a:solidFill>
            <a:srgbClr val="00B5EF"/>
          </a:solidFill>
          <a:ln w="57150" cap="flat" cmpd="sng" algn="ctr">
            <a:noFill/>
            <a:prstDash val="solid"/>
            <a:round/>
            <a:headEnd type="none" w="med" len="med"/>
            <a:tailEnd type="none" w="med" len="med"/>
            <a:extLst>
              <a:ext uri="{C807C97D-BFC1-408E-A445-0C87EB9F89A2}">
                <ask:lineSketchStyleProps xmlns:ask="http://schemas.microsoft.com/office/drawing/2018/sketchyshapes" xmlns="">
                  <ask:type>
                    <ask:lineSketchNone/>
                  </ask:type>
                </ask:lineSketchStyleProps>
              </a:ext>
            </a:extLst>
          </a:ln>
          <a:effectLst/>
        </p:spPr>
        <p:txBody>
          <a:bodyPr wrap="square" rtlCol="0" anchor="ctr">
            <a:noAutofit/>
          </a:bodyPr>
          <a:lstStyle/>
          <a:p>
            <a:pPr marL="0" marR="0" lvl="0" indent="0" algn="ctr" defTabSz="914400" rtl="0" eaLnBrk="1" fontAlgn="base" latinLnBrk="0" hangingPunct="1">
              <a:lnSpc>
                <a:spcPct val="100000"/>
              </a:lnSpc>
              <a:spcBef>
                <a:spcPct val="50000"/>
              </a:spcBef>
              <a:spcAft>
                <a:spcPct val="0"/>
              </a:spcAft>
              <a:buClr>
                <a:srgbClr val="00B5EF"/>
              </a:buClr>
              <a:buSzTx/>
              <a:buFontTx/>
              <a:buNone/>
              <a:tabLst/>
              <a:defRPr/>
            </a:pPr>
            <a:r>
              <a:rPr kumimoji="0" lang="en-US" sz="1050" b="1" i="0" u="none" strike="noStrike" kern="0" cap="none" spc="0" normalizeH="0" baseline="0" noProof="0" dirty="0" smtClean="0">
                <a:ln>
                  <a:noFill/>
                </a:ln>
                <a:solidFill>
                  <a:schemeClr val="bg1"/>
                </a:solidFill>
                <a:effectLst/>
                <a:uLnTx/>
                <a:uFillTx/>
                <a:latin typeface="Arial" charset="0"/>
                <a:ea typeface="+mn-ea"/>
                <a:cs typeface="+mn-cs"/>
              </a:rPr>
              <a:t>Implementation Strategy</a:t>
            </a:r>
            <a:r>
              <a:rPr lang="en-US" sz="1050" kern="0" dirty="0">
                <a:solidFill>
                  <a:schemeClr val="bg1"/>
                </a:solidFill>
                <a:latin typeface="Arial" charset="0"/>
              </a:rPr>
              <a:t/>
            </a:r>
            <a:br>
              <a:rPr lang="en-US" sz="1050" kern="0" dirty="0">
                <a:solidFill>
                  <a:schemeClr val="bg1"/>
                </a:solidFill>
                <a:latin typeface="Arial" charset="0"/>
              </a:rPr>
            </a:br>
            <a:r>
              <a:rPr kumimoji="0" lang="en-US" sz="1000" b="0" i="0" u="none" strike="noStrike" kern="0" cap="none" spc="0" normalizeH="0" baseline="0" noProof="0" dirty="0">
                <a:ln>
                  <a:noFill/>
                </a:ln>
                <a:solidFill>
                  <a:schemeClr val="bg1"/>
                </a:solidFill>
                <a:effectLst/>
                <a:uLnTx/>
                <a:uFillTx/>
                <a:latin typeface="Arial" charset="0"/>
                <a:ea typeface="+mn-ea"/>
                <a:cs typeface="+mn-cs"/>
              </a:rPr>
              <a:t>Responsible for acting as liaison between the Deployment Team and local FIT</a:t>
            </a:r>
          </a:p>
        </p:txBody>
      </p:sp>
      <p:sp>
        <p:nvSpPr>
          <p:cNvPr id="92" name="TextBox 91">
            <a:extLst>
              <a:ext uri="{FF2B5EF4-FFF2-40B4-BE49-F238E27FC236}">
                <a16:creationId xmlns:a16="http://schemas.microsoft.com/office/drawing/2014/main" id="{53F1D8BA-BF32-4351-97B7-D8DC8319A55D}"/>
              </a:ext>
            </a:extLst>
          </p:cNvPr>
          <p:cNvSpPr txBox="1"/>
          <p:nvPr/>
        </p:nvSpPr>
        <p:spPr bwMode="auto">
          <a:xfrm>
            <a:off x="1243878" y="5750862"/>
            <a:ext cx="3172968" cy="730237"/>
          </a:xfrm>
          <a:prstGeom prst="rect">
            <a:avLst/>
          </a:prstGeom>
          <a:solidFill>
            <a:srgbClr val="A545A2"/>
          </a:solidFill>
          <a:ln w="57150" cap="flat" cmpd="sng" algn="ctr">
            <a:noFill/>
            <a:prstDash val="solid"/>
            <a:round/>
            <a:headEnd type="none" w="med" len="med"/>
            <a:tailEnd type="none" w="med" len="med"/>
          </a:ln>
          <a:effectLst/>
        </p:spPr>
        <p:txBody>
          <a:bodyPr wrap="square" rtlCol="0" anchor="ctr">
            <a:noAutofit/>
          </a:bodyPr>
          <a:lstStyle/>
          <a:p>
            <a:pPr marL="0" marR="0" lvl="0" indent="0" algn="ctr" defTabSz="914400" rtl="0" eaLnBrk="1" fontAlgn="base" latinLnBrk="0" hangingPunct="1">
              <a:lnSpc>
                <a:spcPct val="100000"/>
              </a:lnSpc>
              <a:spcBef>
                <a:spcPct val="50000"/>
              </a:spcBef>
              <a:spcAft>
                <a:spcPct val="0"/>
              </a:spcAft>
              <a:buClr>
                <a:srgbClr val="00B5EF"/>
              </a:buClr>
              <a:buSzTx/>
              <a:buFontTx/>
              <a:buNone/>
              <a:tabLst/>
              <a:defRPr/>
            </a:pPr>
            <a:r>
              <a:rPr kumimoji="0" lang="en-US" sz="1050" b="1" i="0" u="none" strike="noStrike" kern="0" cap="none" spc="0" normalizeH="0" baseline="0" noProof="0" dirty="0">
                <a:ln>
                  <a:noFill/>
                </a:ln>
                <a:solidFill>
                  <a:schemeClr val="bg1"/>
                </a:solidFill>
                <a:effectLst/>
                <a:uLnTx/>
                <a:uFillTx/>
                <a:latin typeface="Arial" charset="0"/>
                <a:ea typeface="+mn-ea"/>
                <a:cs typeface="+mn-cs"/>
              </a:rPr>
              <a:t>Operations Teams</a:t>
            </a:r>
            <a:br>
              <a:rPr kumimoji="0" lang="en-US" sz="1050" b="1" i="0" u="none" strike="noStrike" kern="0" cap="none" spc="0" normalizeH="0" baseline="0" noProof="0" dirty="0">
                <a:ln>
                  <a:noFill/>
                </a:ln>
                <a:solidFill>
                  <a:schemeClr val="bg1"/>
                </a:solidFill>
                <a:effectLst/>
                <a:uLnTx/>
                <a:uFillTx/>
                <a:latin typeface="Arial" charset="0"/>
                <a:ea typeface="+mn-ea"/>
                <a:cs typeface="+mn-cs"/>
              </a:rPr>
            </a:br>
            <a:r>
              <a:rPr kumimoji="0" lang="en-US" sz="1000" b="0" i="0" u="none" strike="noStrike" kern="0" cap="none" spc="0" normalizeH="0" baseline="0" noProof="0" dirty="0">
                <a:ln>
                  <a:noFill/>
                </a:ln>
                <a:solidFill>
                  <a:schemeClr val="bg1"/>
                </a:solidFill>
                <a:effectLst/>
                <a:uLnTx/>
                <a:uFillTx/>
                <a:latin typeface="Arial" charset="0"/>
                <a:ea typeface="+mn-ea"/>
                <a:cs typeface="+mn-cs"/>
              </a:rPr>
              <a:t>Responsible for providing subject matter expertise on specific capabilities and platforms as needed</a:t>
            </a:r>
            <a:endParaRPr kumimoji="0" lang="en-US" sz="1000" b="1" i="0" u="none" strike="noStrike" kern="0" cap="none" spc="0" normalizeH="0" baseline="0" noProof="0" dirty="0">
              <a:ln>
                <a:noFill/>
              </a:ln>
              <a:solidFill>
                <a:schemeClr val="bg1"/>
              </a:solidFill>
              <a:effectLst/>
              <a:uLnTx/>
              <a:uFillTx/>
              <a:latin typeface="Arial" charset="0"/>
              <a:ea typeface="+mn-ea"/>
              <a:cs typeface="+mn-cs"/>
            </a:endParaRPr>
          </a:p>
        </p:txBody>
      </p:sp>
      <p:sp>
        <p:nvSpPr>
          <p:cNvPr id="28" name="Round Diagonal Corner Rectangle 27">
            <a:extLst>
              <a:ext uri="{FF2B5EF4-FFF2-40B4-BE49-F238E27FC236}">
                <a16:creationId xmlns:a16="http://schemas.microsoft.com/office/drawing/2014/main" id="{9C632DD6-0D37-C74A-A0C0-261D07A518AC}"/>
              </a:ext>
            </a:extLst>
          </p:cNvPr>
          <p:cNvSpPr/>
          <p:nvPr/>
        </p:nvSpPr>
        <p:spPr>
          <a:xfrm>
            <a:off x="7726219" y="2669917"/>
            <a:ext cx="3143236" cy="1466997"/>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50000"/>
              </a:spcBef>
              <a:spcAft>
                <a:spcPct val="0"/>
              </a:spcAft>
              <a:defRPr/>
            </a:pPr>
            <a:r>
              <a:rPr lang="en-US" sz="1200" b="1" kern="0" dirty="0">
                <a:solidFill>
                  <a:srgbClr val="233670"/>
                </a:solidFill>
                <a:latin typeface="Arial" charset="0"/>
              </a:rPr>
              <a:t>Collaborative Working Group</a:t>
            </a:r>
          </a:p>
          <a:p>
            <a:pPr lvl="0" algn="ctr" fontAlgn="base">
              <a:spcAft>
                <a:spcPct val="0"/>
              </a:spcAft>
              <a:defRPr/>
            </a:pPr>
            <a:r>
              <a:rPr lang="en-US" sz="800" kern="0" dirty="0">
                <a:solidFill>
                  <a:srgbClr val="233670"/>
                </a:solidFill>
                <a:latin typeface="Arial" charset="0"/>
              </a:rPr>
              <a:t>(AJT, NATCA, AJV, AJM, AJR) </a:t>
            </a:r>
          </a:p>
          <a:p>
            <a:pPr marL="128588" lvl="0" indent="-128588" fontAlgn="base">
              <a:spcBef>
                <a:spcPts val="338"/>
              </a:spcBef>
              <a:spcAft>
                <a:spcPct val="0"/>
              </a:spcAft>
              <a:buClr>
                <a:srgbClr val="00B5EF"/>
              </a:buClr>
              <a:buFontTx/>
              <a:buChar char="•"/>
              <a:defRPr/>
            </a:pPr>
            <a:r>
              <a:rPr lang="en-US" sz="1100" kern="0" dirty="0">
                <a:solidFill>
                  <a:srgbClr val="233670"/>
                </a:solidFill>
                <a:latin typeface="Arial" charset="0"/>
              </a:rPr>
              <a:t>Responsible for coordinating integration of airspace tools, procedures, and airports</a:t>
            </a:r>
          </a:p>
          <a:p>
            <a:pPr marL="128588" lvl="0" indent="-128588" fontAlgn="base">
              <a:spcBef>
                <a:spcPts val="338"/>
              </a:spcBef>
              <a:spcAft>
                <a:spcPct val="0"/>
              </a:spcAft>
              <a:buClr>
                <a:srgbClr val="00B5EF"/>
              </a:buClr>
              <a:buFontTx/>
              <a:buChar char="•"/>
              <a:defRPr/>
            </a:pPr>
            <a:r>
              <a:rPr lang="en-US" sz="1100" kern="0" dirty="0">
                <a:solidFill>
                  <a:srgbClr val="233670"/>
                </a:solidFill>
                <a:latin typeface="Arial"/>
              </a:rPr>
              <a:t>Coordinate the implementation of TBO with Industry via NAC NIWGs</a:t>
            </a:r>
            <a:endParaRPr lang="en-US" sz="1100" kern="0" dirty="0">
              <a:solidFill>
                <a:srgbClr val="233670"/>
              </a:solidFill>
              <a:latin typeface="Arial" charset="0"/>
            </a:endParaRPr>
          </a:p>
        </p:txBody>
      </p:sp>
      <p:sp>
        <p:nvSpPr>
          <p:cNvPr id="29" name="Round Diagonal Corner Rectangle 28">
            <a:extLst>
              <a:ext uri="{FF2B5EF4-FFF2-40B4-BE49-F238E27FC236}">
                <a16:creationId xmlns:a16="http://schemas.microsoft.com/office/drawing/2014/main" id="{BCD06909-4313-2A4B-A73D-DD9DA893A731}"/>
              </a:ext>
            </a:extLst>
          </p:cNvPr>
          <p:cNvSpPr/>
          <p:nvPr/>
        </p:nvSpPr>
        <p:spPr>
          <a:xfrm>
            <a:off x="7726219" y="4287197"/>
            <a:ext cx="3143236" cy="2170534"/>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defTabSz="514350">
              <a:buClr>
                <a:srgbClr val="00B5EF"/>
              </a:buClr>
              <a:defRPr/>
            </a:pPr>
            <a:r>
              <a:rPr lang="en-US" sz="1200" b="1" kern="0" dirty="0">
                <a:solidFill>
                  <a:srgbClr val="233670"/>
                </a:solidFill>
                <a:latin typeface="Arial"/>
              </a:rPr>
              <a:t>TBO Field Implementation Teams</a:t>
            </a:r>
            <a:br>
              <a:rPr lang="en-US" sz="1200" b="1" kern="0" dirty="0">
                <a:solidFill>
                  <a:srgbClr val="233670"/>
                </a:solidFill>
                <a:latin typeface="Arial"/>
              </a:rPr>
            </a:br>
            <a:r>
              <a:rPr lang="en-US" sz="1000" dirty="0">
                <a:solidFill>
                  <a:srgbClr val="233670"/>
                </a:solidFill>
                <a:latin typeface="Arial"/>
              </a:rPr>
              <a:t>Local team responsible for executing the evolution plan, troubleshooting problems, and providing on-site TBO knowledge resource</a:t>
            </a:r>
          </a:p>
          <a:p>
            <a:pPr lvl="0" algn="ctr" defTabSz="514350">
              <a:defRPr/>
            </a:pPr>
            <a:endParaRPr lang="en-US" sz="1000" b="1" i="1" kern="0" dirty="0">
              <a:solidFill>
                <a:prstClr val="black"/>
              </a:solidFill>
              <a:latin typeface="Arial"/>
            </a:endParaRPr>
          </a:p>
        </p:txBody>
      </p:sp>
      <p:grpSp>
        <p:nvGrpSpPr>
          <p:cNvPr id="5" name="Group 4">
            <a:extLst>
              <a:ext uri="{FF2B5EF4-FFF2-40B4-BE49-F238E27FC236}">
                <a16:creationId xmlns:a16="http://schemas.microsoft.com/office/drawing/2014/main" id="{4550FBA4-527A-A847-8695-FE08F76FC9A0}"/>
              </a:ext>
            </a:extLst>
          </p:cNvPr>
          <p:cNvGrpSpPr/>
          <p:nvPr/>
        </p:nvGrpSpPr>
        <p:grpSpPr>
          <a:xfrm>
            <a:off x="7967488" y="5285608"/>
            <a:ext cx="2660698" cy="1095662"/>
            <a:chOff x="7662223" y="5196427"/>
            <a:chExt cx="2660698" cy="1095662"/>
          </a:xfrm>
        </p:grpSpPr>
        <p:sp>
          <p:nvSpPr>
            <p:cNvPr id="78" name="TextBox 77">
              <a:extLst>
                <a:ext uri="{FF2B5EF4-FFF2-40B4-BE49-F238E27FC236}">
                  <a16:creationId xmlns:a16="http://schemas.microsoft.com/office/drawing/2014/main" id="{59B73F09-0147-4816-AA5C-B960D41B943D}"/>
                </a:ext>
              </a:extLst>
            </p:cNvPr>
            <p:cNvSpPr txBox="1"/>
            <p:nvPr/>
          </p:nvSpPr>
          <p:spPr>
            <a:xfrm>
              <a:off x="7901831" y="5219999"/>
              <a:ext cx="793114" cy="869826"/>
            </a:xfrm>
            <a:prstGeom prst="rect">
              <a:avLst/>
            </a:prstGeom>
          </p:spPr>
          <p:txBody>
            <a:bodyPr vert="horz" wrap="square" lIns="68580" tIns="34290" rIns="68580" bIns="34290" rtlCol="0">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prstClr val="black"/>
                </a:solidFill>
                <a:effectLst/>
                <a:uLnTx/>
                <a:uFillTx/>
                <a:latin typeface="Arial" charset="0"/>
                <a:ea typeface="+mn-ea"/>
                <a:cs typeface="+mn-cs"/>
              </a:endParaRPr>
            </a:p>
          </p:txBody>
        </p:sp>
        <p:pic>
          <p:nvPicPr>
            <p:cNvPr id="4" name="Picture 3">
              <a:extLst>
                <a:ext uri="{FF2B5EF4-FFF2-40B4-BE49-F238E27FC236}">
                  <a16:creationId xmlns:a16="http://schemas.microsoft.com/office/drawing/2014/main" id="{7D77F598-DC92-304F-B0F6-353CDBC6A8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62223" y="5196427"/>
              <a:ext cx="2660698" cy="1029804"/>
            </a:xfrm>
            <a:prstGeom prst="rect">
              <a:avLst/>
            </a:prstGeom>
          </p:spPr>
        </p:pic>
        <p:sp>
          <p:nvSpPr>
            <p:cNvPr id="87" name="TextBox 86">
              <a:extLst>
                <a:ext uri="{FF2B5EF4-FFF2-40B4-BE49-F238E27FC236}">
                  <a16:creationId xmlns:a16="http://schemas.microsoft.com/office/drawing/2014/main" id="{91951596-3580-4E8C-8EAB-902A61DC2501}"/>
                </a:ext>
              </a:extLst>
            </p:cNvPr>
            <p:cNvSpPr txBox="1"/>
            <p:nvPr/>
          </p:nvSpPr>
          <p:spPr>
            <a:xfrm>
              <a:off x="8557567" y="5263317"/>
              <a:ext cx="853878" cy="748527"/>
            </a:xfrm>
            <a:prstGeom prst="rect">
              <a:avLst/>
            </a:prstGeom>
            <a:noFill/>
            <a:ln w="28575">
              <a:noFill/>
            </a:ln>
          </p:spPr>
          <p:txBody>
            <a:bodyPr vert="horz" wrap="square" lIns="68580" tIns="34290" rIns="68580" bIns="34290" rtlCol="0">
              <a:normAutofit fontScale="6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chemeClr val="bg1"/>
                  </a:solidFill>
                  <a:effectLst/>
                  <a:uLnTx/>
                  <a:uFillTx/>
                  <a:latin typeface="Arial" charset="0"/>
                  <a:ea typeface="+mn-ea"/>
                  <a:cs typeface="+mn-cs"/>
                </a:rPr>
                <a:t>Field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schemeClr val="bg1"/>
                  </a:solidFill>
                  <a:effectLst/>
                  <a:uLnTx/>
                  <a:uFillTx/>
                  <a:latin typeface="Arial" charset="0"/>
                  <a:ea typeface="+mn-ea"/>
                  <a:cs typeface="+mn-cs"/>
                </a:rPr>
                <a:t>Leadership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0" cap="none" spc="0" normalizeH="0" baseline="0" noProof="0" dirty="0">
                  <a:ln>
                    <a:noFill/>
                  </a:ln>
                  <a:solidFill>
                    <a:schemeClr val="bg1"/>
                  </a:solidFill>
                  <a:effectLst/>
                  <a:uLnTx/>
                  <a:uFillTx/>
                  <a:latin typeface="Arial" charset="0"/>
                  <a:ea typeface="+mn-ea"/>
                  <a:cs typeface="+mn-cs"/>
                </a:rPr>
                <a:t>ATMs, TMOs, OMs,  NATCA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25" b="0" i="0" u="none" strike="noStrike" kern="0" cap="none" spc="0" normalizeH="0" baseline="0" noProof="0" dirty="0">
                  <a:ln>
                    <a:noFill/>
                  </a:ln>
                  <a:solidFill>
                    <a:schemeClr val="bg1"/>
                  </a:solidFill>
                  <a:effectLst/>
                  <a:uLnTx/>
                  <a:uFillTx/>
                  <a:latin typeface="Arial" charset="0"/>
                  <a:ea typeface="+mn-ea"/>
                  <a:cs typeface="+mn-cs"/>
                </a:rPr>
                <a:t>Fac. Rep, Training </a:t>
              </a:r>
              <a:br>
                <a:rPr kumimoji="0" lang="en-US" sz="1125" b="0" i="0" u="none" strike="noStrike" kern="0" cap="none" spc="0" normalizeH="0" baseline="0" noProof="0" dirty="0">
                  <a:ln>
                    <a:noFill/>
                  </a:ln>
                  <a:solidFill>
                    <a:schemeClr val="bg1"/>
                  </a:solidFill>
                  <a:effectLst/>
                  <a:uLnTx/>
                  <a:uFillTx/>
                  <a:latin typeface="Arial" charset="0"/>
                  <a:ea typeface="+mn-ea"/>
                  <a:cs typeface="+mn-cs"/>
                </a:rPr>
              </a:br>
              <a:r>
                <a:rPr kumimoji="0" lang="en-US" sz="1125" b="0" i="0" u="none" strike="noStrike" kern="0" cap="none" spc="0" normalizeH="0" baseline="0" noProof="0" dirty="0">
                  <a:ln>
                    <a:noFill/>
                  </a:ln>
                  <a:solidFill>
                    <a:schemeClr val="bg1"/>
                  </a:solidFill>
                  <a:effectLst/>
                  <a:uLnTx/>
                  <a:uFillTx/>
                  <a:latin typeface="Arial" charset="0"/>
                  <a:ea typeface="+mn-ea"/>
                  <a:cs typeface="+mn-cs"/>
                </a:rPr>
                <a:t>SM</a:t>
              </a:r>
            </a:p>
          </p:txBody>
        </p:sp>
        <p:sp>
          <p:nvSpPr>
            <p:cNvPr id="85" name="TextBox 84">
              <a:extLst>
                <a:ext uri="{FF2B5EF4-FFF2-40B4-BE49-F238E27FC236}">
                  <a16:creationId xmlns:a16="http://schemas.microsoft.com/office/drawing/2014/main" id="{CB197CDE-701B-495B-906F-6A4A2D444997}"/>
                </a:ext>
              </a:extLst>
            </p:cNvPr>
            <p:cNvSpPr txBox="1"/>
            <p:nvPr/>
          </p:nvSpPr>
          <p:spPr>
            <a:xfrm>
              <a:off x="7864575" y="5738162"/>
              <a:ext cx="974675" cy="553927"/>
            </a:xfrm>
            <a:prstGeom prst="rect">
              <a:avLst/>
            </a:prstGeom>
            <a:noFill/>
            <a:ln w="28575">
              <a:noFill/>
            </a:ln>
          </p:spPr>
          <p:txBody>
            <a:bodyPr vert="horz" wrap="square" lIns="68580" tIns="34290" rIns="68580" bIns="3429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Arial" charset="0"/>
                  <a:ea typeface="+mn-ea"/>
                  <a:cs typeface="+mn-cs"/>
                </a:rPr>
                <a:t>Technical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charset="0"/>
                  <a:ea typeface="+mn-ea"/>
                  <a:cs typeface="+mn-cs"/>
                </a:rPr>
                <a:t>POFM, FAST, OSF,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chemeClr val="bg1"/>
                  </a:solidFill>
                  <a:effectLst/>
                  <a:uLnTx/>
                  <a:uFillTx/>
                  <a:latin typeface="Arial" charset="0"/>
                  <a:ea typeface="+mn-ea"/>
                  <a:cs typeface="+mn-cs"/>
                </a:rPr>
                <a:t>SLE, Tech Ops</a:t>
              </a:r>
            </a:p>
          </p:txBody>
        </p:sp>
        <p:sp>
          <p:nvSpPr>
            <p:cNvPr id="83" name="TextBox 82">
              <a:extLst>
                <a:ext uri="{FF2B5EF4-FFF2-40B4-BE49-F238E27FC236}">
                  <a16:creationId xmlns:a16="http://schemas.microsoft.com/office/drawing/2014/main" id="{A8C957AC-A38D-4103-8A3C-E588D7A6FB91}"/>
                </a:ext>
              </a:extLst>
            </p:cNvPr>
            <p:cNvSpPr txBox="1"/>
            <p:nvPr/>
          </p:nvSpPr>
          <p:spPr>
            <a:xfrm>
              <a:off x="9135250" y="5738162"/>
              <a:ext cx="1035591" cy="534030"/>
            </a:xfrm>
            <a:prstGeom prst="rect">
              <a:avLst/>
            </a:prstGeom>
            <a:noFill/>
            <a:ln w="28575">
              <a:noFill/>
            </a:ln>
          </p:spPr>
          <p:txBody>
            <a:bodyPr vert="horz" wrap="square" lIns="68580" tIns="34290" rIns="68580" bIns="3429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chemeClr val="bg1"/>
                  </a:solidFill>
                  <a:effectLst/>
                  <a:uLnTx/>
                  <a:uFillTx/>
                  <a:latin typeface="Arial" charset="0"/>
                  <a:ea typeface="+mn-ea"/>
                  <a:cs typeface="+mn-cs"/>
                </a:rPr>
                <a:t>Air Traffic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charset="0"/>
                  <a:ea typeface="+mn-ea"/>
                  <a:cs typeface="+mn-cs"/>
                </a:rPr>
                <a:t>OS, STMCs, ATCs,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chemeClr val="bg1"/>
                  </a:solidFill>
                  <a:effectLst/>
                  <a:uLnTx/>
                  <a:uFillTx/>
                  <a:latin typeface="Arial" charset="0"/>
                  <a:ea typeface="+mn-ea"/>
                  <a:cs typeface="+mn-cs"/>
                </a:rPr>
                <a:t>TMCs</a:t>
              </a:r>
              <a:endParaRPr kumimoji="0" lang="en-US" sz="800" b="0" i="0" u="none" strike="noStrike" kern="0" cap="none" spc="0" normalizeH="0" baseline="0" noProof="0" dirty="0">
                <a:ln>
                  <a:noFill/>
                </a:ln>
                <a:solidFill>
                  <a:schemeClr val="bg1"/>
                </a:solidFill>
                <a:effectLst/>
                <a:uLnTx/>
                <a:uFillTx/>
                <a:latin typeface="Arial" charset="0"/>
                <a:ea typeface="+mn-ea"/>
                <a:cs typeface="+mn-cs"/>
              </a:endParaRPr>
            </a:p>
          </p:txBody>
        </p:sp>
      </p:grpSp>
    </p:spTree>
    <p:extLst>
      <p:ext uri="{BB962C8B-B14F-4D97-AF65-F5344CB8AC3E}">
        <p14:creationId xmlns:p14="http://schemas.microsoft.com/office/powerpoint/2010/main" val="28055520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FDEE-A12F-4EF1-8675-98398AC52AC0}"/>
              </a:ext>
            </a:extLst>
          </p:cNvPr>
          <p:cNvSpPr>
            <a:spLocks noGrp="1"/>
          </p:cNvSpPr>
          <p:nvPr>
            <p:ph type="title"/>
          </p:nvPr>
        </p:nvSpPr>
        <p:spPr/>
        <p:txBody>
          <a:bodyPr anchor="t">
            <a:normAutofit/>
          </a:bodyPr>
          <a:lstStyle/>
          <a:p>
            <a:pPr algn="ctr"/>
            <a:r>
              <a:rPr lang="en-US" sz="3600" dirty="0"/>
              <a:t>Field Implementation Team (FIT)</a:t>
            </a:r>
          </a:p>
        </p:txBody>
      </p:sp>
      <p:sp>
        <p:nvSpPr>
          <p:cNvPr id="6" name="Slide Number Placeholder 5">
            <a:extLst>
              <a:ext uri="{FF2B5EF4-FFF2-40B4-BE49-F238E27FC236}">
                <a16:creationId xmlns:a16="http://schemas.microsoft.com/office/drawing/2014/main" id="{82EE40A4-7CC3-4378-84D5-A83EB5AA7594}"/>
              </a:ext>
            </a:extLst>
          </p:cNvPr>
          <p:cNvSpPr>
            <a:spLocks noGrp="1"/>
          </p:cNvSpPr>
          <p:nvPr>
            <p:ph type="sldNum" sz="quarter" idx="4294967295"/>
          </p:nvPr>
        </p:nvSpPr>
        <p:spPr/>
        <p:txBody>
          <a:bodyPr/>
          <a:lstStyle/>
          <a:p>
            <a:pPr algn="l">
              <a:defRPr/>
            </a:pPr>
            <a:fld id="{74438B1A-AF1B-4C8B-993E-1BADE62A2451}" type="slidenum">
              <a:rPr lang="en-US" sz="1800">
                <a:solidFill>
                  <a:prstClr val="white"/>
                </a:solidFill>
                <a:latin typeface="Calibri" panose="020F0502020204030204"/>
              </a:rPr>
              <a:pPr algn="l">
                <a:defRPr/>
              </a:pPr>
              <a:t>11</a:t>
            </a:fld>
            <a:endParaRPr lang="en-US" sz="1800" dirty="0">
              <a:solidFill>
                <a:prstClr val="white"/>
              </a:solidFill>
              <a:latin typeface="Calibri" panose="020F0502020204030204"/>
            </a:endParaRPr>
          </a:p>
        </p:txBody>
      </p:sp>
      <p:sp>
        <p:nvSpPr>
          <p:cNvPr id="7" name="TextBox 6">
            <a:extLst>
              <a:ext uri="{FF2B5EF4-FFF2-40B4-BE49-F238E27FC236}">
                <a16:creationId xmlns:a16="http://schemas.microsoft.com/office/drawing/2014/main" id="{66ED3D72-2294-4D36-94DC-AD440417BC3C}"/>
              </a:ext>
            </a:extLst>
          </p:cNvPr>
          <p:cNvSpPr txBox="1"/>
          <p:nvPr/>
        </p:nvSpPr>
        <p:spPr>
          <a:xfrm>
            <a:off x="4365966" y="3153717"/>
            <a:ext cx="1629939" cy="2043062"/>
          </a:xfrm>
          <a:prstGeom prst="rect">
            <a:avLst/>
          </a:prstGeom>
        </p:spPr>
        <p:txBody>
          <a:bodyPr vert="horz" wrap="square" lIns="91440" tIns="45720" rIns="91440" bIns="45720" rtlCol="0">
            <a:normAutofit/>
          </a:bodyPr>
          <a:lstStyle/>
          <a:p>
            <a:pPr>
              <a:defRPr/>
            </a:pPr>
            <a:endParaRPr lang="en-US" sz="1400" dirty="0">
              <a:solidFill>
                <a:prstClr val="black"/>
              </a:solidFill>
              <a:latin typeface="Arial"/>
            </a:endParaRPr>
          </a:p>
        </p:txBody>
      </p:sp>
      <p:sp>
        <p:nvSpPr>
          <p:cNvPr id="8" name="TextBox 7">
            <a:extLst>
              <a:ext uri="{FF2B5EF4-FFF2-40B4-BE49-F238E27FC236}">
                <a16:creationId xmlns:a16="http://schemas.microsoft.com/office/drawing/2014/main" id="{9568E94F-6899-42DF-A9CB-EB341B9499DE}"/>
              </a:ext>
            </a:extLst>
          </p:cNvPr>
          <p:cNvSpPr txBox="1"/>
          <p:nvPr/>
        </p:nvSpPr>
        <p:spPr>
          <a:xfrm>
            <a:off x="7331155" y="3078791"/>
            <a:ext cx="2815467" cy="2286000"/>
          </a:xfrm>
          <a:prstGeom prst="rect">
            <a:avLst/>
          </a:prstGeom>
          <a:ln w="28575">
            <a:noFill/>
          </a:ln>
        </p:spPr>
        <p:txBody>
          <a:bodyPr vert="horz" wrap="square" lIns="91440" tIns="45720" rIns="91440" bIns="45720" rtlCol="0">
            <a:normAutofit fontScale="92500" lnSpcReduction="10000"/>
          </a:bodyPr>
          <a:lstStyle/>
          <a:p>
            <a:pPr marL="287338" indent="-171450">
              <a:buFont typeface="Arial" panose="020B0604020202020204" pitchFamily="34" charset="0"/>
              <a:buChar char="•"/>
              <a:defRPr/>
            </a:pPr>
            <a:r>
              <a:rPr lang="en-US" sz="1400" dirty="0">
                <a:solidFill>
                  <a:prstClr val="black"/>
                </a:solidFill>
                <a:latin typeface="Segoe UI Semilight" panose="020B0402040204020203" pitchFamily="34" charset="0"/>
                <a:cs typeface="Segoe UI Semilight" panose="020B0402040204020203" pitchFamily="34" charset="0"/>
              </a:rPr>
              <a:t>Responsible for collaborating across facility to integrate iTBO processes into ATM practices </a:t>
            </a:r>
          </a:p>
          <a:p>
            <a:pPr marL="574675" indent="-171450">
              <a:buFont typeface="Arial" panose="020B0604020202020204" pitchFamily="34" charset="0"/>
              <a:buChar char="•"/>
              <a:tabLst>
                <a:tab pos="574675" algn="l"/>
              </a:tabLst>
              <a:defRPr/>
            </a:pPr>
            <a:r>
              <a:rPr lang="en-US" sz="1400" dirty="0">
                <a:solidFill>
                  <a:prstClr val="black"/>
                </a:solidFill>
                <a:latin typeface="Segoe UI Semilight" panose="020B0402040204020203" pitchFamily="34" charset="0"/>
                <a:cs typeface="Segoe UI Semilight" panose="020B0402040204020203" pitchFamily="34" charset="0"/>
              </a:rPr>
              <a:t>Contains Facility Reps (TRACON, Center, and Tower)</a:t>
            </a:r>
          </a:p>
          <a:p>
            <a:pPr marL="854075" indent="-171450">
              <a:buFont typeface="Arial" panose="020B0604020202020204" pitchFamily="34" charset="0"/>
              <a:buChar char="•"/>
              <a:tabLst>
                <a:tab pos="801688" algn="l"/>
              </a:tabLst>
              <a:defRPr/>
            </a:pPr>
            <a:r>
              <a:rPr lang="en-US" sz="1400" dirty="0">
                <a:solidFill>
                  <a:prstClr val="black"/>
                </a:solidFill>
                <a:latin typeface="Segoe UI Semilight" panose="020B0402040204020203" pitchFamily="34" charset="0"/>
                <a:cs typeface="Segoe UI Semilight" panose="020B0402040204020203" pitchFamily="34" charset="0"/>
              </a:rPr>
              <a:t>Tailors air traffic change management activities to facility</a:t>
            </a:r>
          </a:p>
          <a:p>
            <a:pPr marL="1141413" indent="-171450">
              <a:buFont typeface="Arial" panose="020B0604020202020204" pitchFamily="34" charset="0"/>
              <a:buChar char="•"/>
              <a:tabLst>
                <a:tab pos="1141413" algn="l"/>
              </a:tabLst>
              <a:defRPr/>
            </a:pPr>
            <a:r>
              <a:rPr lang="en-US" sz="1400" dirty="0">
                <a:solidFill>
                  <a:prstClr val="black"/>
                </a:solidFill>
                <a:latin typeface="Segoe UI Semilight" panose="020B0402040204020203" pitchFamily="34" charset="0"/>
                <a:cs typeface="Segoe UI Semilight" panose="020B0402040204020203" pitchFamily="34" charset="0"/>
              </a:rPr>
              <a:t>Assists in training content and delivery</a:t>
            </a:r>
          </a:p>
          <a:p>
            <a:pPr>
              <a:defRPr/>
            </a:pPr>
            <a:r>
              <a:rPr lang="en-US" sz="1400" dirty="0">
                <a:solidFill>
                  <a:prstClr val="black"/>
                </a:solidFill>
                <a:latin typeface="Segoe UI Semilight" panose="020B0402040204020203" pitchFamily="34" charset="0"/>
                <a:cs typeface="Segoe UI Semilight" panose="020B0402040204020203" pitchFamily="34" charset="0"/>
              </a:rPr>
              <a:t> </a:t>
            </a:r>
          </a:p>
        </p:txBody>
      </p:sp>
      <p:sp>
        <p:nvSpPr>
          <p:cNvPr id="9" name="TextBox 8">
            <a:extLst>
              <a:ext uri="{FF2B5EF4-FFF2-40B4-BE49-F238E27FC236}">
                <a16:creationId xmlns:a16="http://schemas.microsoft.com/office/drawing/2014/main" id="{A110B5C6-C082-499A-AAAE-52F08ECF13A9}"/>
              </a:ext>
            </a:extLst>
          </p:cNvPr>
          <p:cNvSpPr txBox="1"/>
          <p:nvPr/>
        </p:nvSpPr>
        <p:spPr>
          <a:xfrm>
            <a:off x="4664586" y="1156028"/>
            <a:ext cx="2656713" cy="1919563"/>
          </a:xfrm>
          <a:prstGeom prst="rect">
            <a:avLst/>
          </a:prstGeom>
          <a:ln w="28575">
            <a:noFill/>
          </a:ln>
        </p:spPr>
        <p:txBody>
          <a:bodyPr vert="horz" wrap="square" lIns="91440" tIns="45720" rIns="91440" bIns="45720" rtlCol="0">
            <a:normAutofit lnSpcReduction="10000"/>
          </a:bodyPr>
          <a:lstStyle/>
          <a:p>
            <a:pPr marL="112713" indent="-111125">
              <a:buFont typeface="Arial" panose="020B0604020202020204" pitchFamily="34" charset="0"/>
              <a:buChar char="•"/>
              <a:defRPr/>
            </a:pPr>
            <a:r>
              <a:rPr lang="en-US" sz="1200" dirty="0">
                <a:solidFill>
                  <a:prstClr val="black"/>
                </a:solidFill>
                <a:latin typeface="Segoe UI Semilight" panose="020B0402040204020203" pitchFamily="34" charset="0"/>
                <a:cs typeface="Segoe UI Semilight" panose="020B0402040204020203" pitchFamily="34" charset="0"/>
              </a:rPr>
              <a:t>Responsible for achieving collaboration needed to integrate operations across facility boundaries</a:t>
            </a:r>
          </a:p>
          <a:p>
            <a:pPr marL="112713" indent="-111125">
              <a:buFont typeface="Arial" panose="020B0604020202020204" pitchFamily="34" charset="0"/>
              <a:buChar char="•"/>
              <a:tabLst>
                <a:tab pos="280988" algn="l"/>
              </a:tabLst>
              <a:defRPr/>
            </a:pPr>
            <a:r>
              <a:rPr lang="en-US" sz="1200" dirty="0">
                <a:solidFill>
                  <a:prstClr val="black"/>
                </a:solidFill>
                <a:latin typeface="Segoe UI Semilight" panose="020B0402040204020203" pitchFamily="34" charset="0"/>
                <a:cs typeface="Segoe UI Semilight" panose="020B0402040204020203" pitchFamily="34" charset="0"/>
              </a:rPr>
              <a:t>Leads Field Implementation Team and makes key implementation decisions at the facility</a:t>
            </a:r>
          </a:p>
          <a:p>
            <a:pPr marL="112713" indent="-111125">
              <a:buFont typeface="Arial" panose="020B0604020202020204" pitchFamily="34" charset="0"/>
              <a:buChar char="•"/>
              <a:defRPr/>
            </a:pPr>
            <a:r>
              <a:rPr lang="en-US" sz="1200" dirty="0">
                <a:solidFill>
                  <a:prstClr val="black"/>
                </a:solidFill>
                <a:latin typeface="Segoe UI Semilight" panose="020B0402040204020203" pitchFamily="34" charset="0"/>
                <a:cs typeface="Segoe UI Semilight" panose="020B0402040204020203" pitchFamily="34" charset="0"/>
              </a:rPr>
              <a:t>Champions the change and brokers collaboration and agreements within the facility, and with Operating Area Leadership</a:t>
            </a:r>
          </a:p>
        </p:txBody>
      </p:sp>
      <p:grpSp>
        <p:nvGrpSpPr>
          <p:cNvPr id="10" name="Group 9">
            <a:extLst>
              <a:ext uri="{FF2B5EF4-FFF2-40B4-BE49-F238E27FC236}">
                <a16:creationId xmlns:a16="http://schemas.microsoft.com/office/drawing/2014/main" id="{A1FD78FF-8B9D-4B17-B891-5999DAC6419C}"/>
              </a:ext>
            </a:extLst>
          </p:cNvPr>
          <p:cNvGrpSpPr/>
          <p:nvPr/>
        </p:nvGrpSpPr>
        <p:grpSpPr>
          <a:xfrm>
            <a:off x="4656225" y="3075591"/>
            <a:ext cx="2627876" cy="2436199"/>
            <a:chOff x="3139320" y="3350962"/>
            <a:chExt cx="2627876" cy="2286000"/>
          </a:xfr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p:grpSpPr>
        <p:sp>
          <p:nvSpPr>
            <p:cNvPr id="11" name="Isosceles Triangle 10">
              <a:extLst>
                <a:ext uri="{FF2B5EF4-FFF2-40B4-BE49-F238E27FC236}">
                  <a16:creationId xmlns:a16="http://schemas.microsoft.com/office/drawing/2014/main" id="{AA4379F6-4019-497C-870D-1A0963D4F70F}"/>
                </a:ext>
              </a:extLst>
            </p:cNvPr>
            <p:cNvSpPr/>
            <p:nvPr/>
          </p:nvSpPr>
          <p:spPr>
            <a:xfrm flipV="1">
              <a:off x="3139320" y="3350962"/>
              <a:ext cx="2627876" cy="2286000"/>
            </a:xfrm>
            <a:prstGeom prst="triangle">
              <a:avLst/>
            </a:prstGeom>
            <a:grp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black"/>
                </a:solidFill>
                <a:latin typeface="Segoe UI Semibold" panose="020B0702040204020203" pitchFamily="34" charset="0"/>
                <a:cs typeface="Segoe UI Semibold" panose="020B0702040204020203" pitchFamily="34" charset="0"/>
              </a:endParaRPr>
            </a:p>
          </p:txBody>
        </p:sp>
        <p:sp>
          <p:nvSpPr>
            <p:cNvPr id="12" name="TextBox 11">
              <a:extLst>
                <a:ext uri="{FF2B5EF4-FFF2-40B4-BE49-F238E27FC236}">
                  <a16:creationId xmlns:a16="http://schemas.microsoft.com/office/drawing/2014/main" id="{600F969B-68B5-4D21-919A-DADD4FC29190}"/>
                </a:ext>
              </a:extLst>
            </p:cNvPr>
            <p:cNvSpPr txBox="1"/>
            <p:nvPr/>
          </p:nvSpPr>
          <p:spPr>
            <a:xfrm>
              <a:off x="3719363" y="3551121"/>
              <a:ext cx="1467791" cy="1432263"/>
            </a:xfrm>
            <a:prstGeom prst="rect">
              <a:avLst/>
            </a:prstGeom>
            <a:noFill/>
            <a:ln w="28575">
              <a:noFill/>
            </a:ln>
          </p:spPr>
          <p:txBody>
            <a:bodyPr vert="horz" wrap="square" lIns="91440" tIns="45720" rIns="91440" bIns="45720" rtlCol="0">
              <a:normAutofit/>
            </a:bodyPr>
            <a:lstStyle/>
            <a:p>
              <a:pPr algn="ctr">
                <a:defRPr/>
              </a:pPr>
              <a:r>
                <a:rPr lang="en-US" sz="1400" dirty="0">
                  <a:solidFill>
                    <a:prstClr val="black"/>
                  </a:solidFill>
                  <a:latin typeface="Segoe UI Semibold" panose="020B0702040204020203" pitchFamily="34" charset="0"/>
                  <a:cs typeface="Segoe UI Semibold" panose="020B0702040204020203" pitchFamily="34" charset="0"/>
                </a:rPr>
                <a:t>Facility </a:t>
              </a:r>
            </a:p>
            <a:p>
              <a:pPr algn="ctr">
                <a:defRPr/>
              </a:pPr>
              <a:r>
                <a:rPr lang="en-US" sz="1400" dirty="0">
                  <a:solidFill>
                    <a:prstClr val="black"/>
                  </a:solidFill>
                  <a:latin typeface="Segoe UI Semibold" panose="020B0702040204020203" pitchFamily="34" charset="0"/>
                  <a:cs typeface="Segoe UI Semibold" panose="020B0702040204020203" pitchFamily="34" charset="0"/>
                </a:rPr>
                <a:t>Leadership</a:t>
              </a:r>
            </a:p>
            <a:p>
              <a:pPr algn="ctr">
                <a:defRPr/>
              </a:pPr>
              <a:r>
                <a:rPr lang="en-US" sz="1100" dirty="0">
                  <a:solidFill>
                    <a:prstClr val="black"/>
                  </a:solidFill>
                  <a:latin typeface="Segoe UI Semibold" panose="020B0702040204020203" pitchFamily="34" charset="0"/>
                  <a:cs typeface="Segoe UI Semibold" panose="020B0702040204020203" pitchFamily="34" charset="0"/>
                </a:rPr>
                <a:t>ATMs, TMOs, OMs,  NATCA </a:t>
              </a:r>
            </a:p>
            <a:p>
              <a:pPr algn="ctr">
                <a:defRPr/>
              </a:pPr>
              <a:r>
                <a:rPr lang="en-US" sz="1100" dirty="0">
                  <a:solidFill>
                    <a:prstClr val="black"/>
                  </a:solidFill>
                  <a:latin typeface="Segoe UI Semibold" panose="020B0702040204020203" pitchFamily="34" charset="0"/>
                  <a:cs typeface="Segoe UI Semibold" panose="020B0702040204020203" pitchFamily="34" charset="0"/>
                </a:rPr>
                <a:t>Fac. Reps </a:t>
              </a:r>
            </a:p>
            <a:p>
              <a:pPr algn="ctr">
                <a:defRPr/>
              </a:pPr>
              <a:endParaRPr lang="en-US" sz="1000" dirty="0">
                <a:solidFill>
                  <a:prstClr val="black"/>
                </a:solidFill>
                <a:latin typeface="Segoe UI Semibold" panose="020B0702040204020203" pitchFamily="34" charset="0"/>
                <a:cs typeface="Segoe UI Semibold" panose="020B0702040204020203" pitchFamily="34" charset="0"/>
              </a:endParaRPr>
            </a:p>
          </p:txBody>
        </p:sp>
      </p:grpSp>
      <p:grpSp>
        <p:nvGrpSpPr>
          <p:cNvPr id="13" name="Group 12">
            <a:extLst>
              <a:ext uri="{FF2B5EF4-FFF2-40B4-BE49-F238E27FC236}">
                <a16:creationId xmlns:a16="http://schemas.microsoft.com/office/drawing/2014/main" id="{B4045CAB-9751-4BE2-A690-1F6EBCC0E6BD}"/>
              </a:ext>
            </a:extLst>
          </p:cNvPr>
          <p:cNvGrpSpPr/>
          <p:nvPr/>
        </p:nvGrpSpPr>
        <p:grpSpPr>
          <a:xfrm>
            <a:off x="3297007" y="3075591"/>
            <a:ext cx="2624328" cy="2461609"/>
            <a:chOff x="1944915" y="3375912"/>
            <a:chExt cx="2286000" cy="2286000"/>
          </a:xfrm>
          <a:solidFill>
            <a:srgbClr val="00B050"/>
          </a:solidFill>
        </p:grpSpPr>
        <p:sp>
          <p:nvSpPr>
            <p:cNvPr id="14" name="Isosceles Triangle 13">
              <a:extLst>
                <a:ext uri="{FF2B5EF4-FFF2-40B4-BE49-F238E27FC236}">
                  <a16:creationId xmlns:a16="http://schemas.microsoft.com/office/drawing/2014/main" id="{17627DAF-6962-4B68-AEB0-D19B420F0174}"/>
                </a:ext>
              </a:extLst>
            </p:cNvPr>
            <p:cNvSpPr/>
            <p:nvPr/>
          </p:nvSpPr>
          <p:spPr>
            <a:xfrm>
              <a:off x="1944915" y="3375912"/>
              <a:ext cx="2286000" cy="2286000"/>
            </a:xfrm>
            <a:prstGeom prst="triangle">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2700000" scaled="1"/>
              <a:tileRect/>
            </a:gra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defRPr/>
              </a:pPr>
              <a:endParaRPr lang="en-US" sz="1400" dirty="0">
                <a:solidFill>
                  <a:prstClr val="black"/>
                </a:solidFill>
                <a:latin typeface="Segoe UI Semibold" panose="020B0702040204020203" pitchFamily="34" charset="0"/>
                <a:cs typeface="Segoe UI Semibold" panose="020B0702040204020203" pitchFamily="34" charset="0"/>
              </a:endParaRPr>
            </a:p>
          </p:txBody>
        </p:sp>
        <p:sp>
          <p:nvSpPr>
            <p:cNvPr id="15" name="TextBox 14">
              <a:extLst>
                <a:ext uri="{FF2B5EF4-FFF2-40B4-BE49-F238E27FC236}">
                  <a16:creationId xmlns:a16="http://schemas.microsoft.com/office/drawing/2014/main" id="{2B60A922-A217-47D4-9B27-D988B6929C05}"/>
                </a:ext>
              </a:extLst>
            </p:cNvPr>
            <p:cNvSpPr txBox="1"/>
            <p:nvPr/>
          </p:nvSpPr>
          <p:spPr>
            <a:xfrm>
              <a:off x="2234549" y="4360837"/>
              <a:ext cx="1706733" cy="1107709"/>
            </a:xfrm>
            <a:prstGeom prst="rect">
              <a:avLst/>
            </a:prstGeom>
            <a:noFill/>
            <a:ln w="28575">
              <a:noFill/>
            </a:ln>
          </p:spPr>
          <p:txBody>
            <a:bodyPr vert="horz" wrap="square" lIns="91440" tIns="45720" rIns="91440" bIns="45720" rtlCol="0">
              <a:normAutofit/>
            </a:bodyPr>
            <a:lstStyle/>
            <a:p>
              <a:pPr algn="ctr">
                <a:defRPr/>
              </a:pPr>
              <a:r>
                <a:rPr lang="en-US" sz="1400" dirty="0">
                  <a:solidFill>
                    <a:prstClr val="black"/>
                  </a:solidFill>
                  <a:latin typeface="Segoe UI Semibold" panose="020B0702040204020203" pitchFamily="34" charset="0"/>
                  <a:cs typeface="Segoe UI Semibold" panose="020B0702040204020203" pitchFamily="34" charset="0"/>
                </a:rPr>
                <a:t>Technical</a:t>
              </a:r>
            </a:p>
            <a:p>
              <a:pPr algn="ctr">
                <a:defRPr/>
              </a:pPr>
              <a:r>
                <a:rPr lang="en-US" sz="1100" dirty="0">
                  <a:solidFill>
                    <a:prstClr val="black"/>
                  </a:solidFill>
                  <a:latin typeface="Segoe UI Semibold" panose="020B0702040204020203" pitchFamily="34" charset="0"/>
                  <a:cs typeface="Segoe UI Semibold" panose="020B0702040204020203" pitchFamily="34" charset="0"/>
                </a:rPr>
                <a:t>POFM, FAST, OSF, </a:t>
              </a:r>
            </a:p>
            <a:p>
              <a:pPr algn="ctr">
                <a:defRPr/>
              </a:pPr>
              <a:r>
                <a:rPr lang="en-US" sz="1100" dirty="0">
                  <a:solidFill>
                    <a:prstClr val="black"/>
                  </a:solidFill>
                  <a:latin typeface="Segoe UI Semibold" panose="020B0702040204020203" pitchFamily="34" charset="0"/>
                  <a:cs typeface="Segoe UI Semibold" panose="020B0702040204020203" pitchFamily="34" charset="0"/>
                </a:rPr>
                <a:t>SLE, Tech Ops</a:t>
              </a:r>
            </a:p>
          </p:txBody>
        </p:sp>
      </p:grpSp>
      <p:grpSp>
        <p:nvGrpSpPr>
          <p:cNvPr id="16" name="Group 15">
            <a:extLst>
              <a:ext uri="{FF2B5EF4-FFF2-40B4-BE49-F238E27FC236}">
                <a16:creationId xmlns:a16="http://schemas.microsoft.com/office/drawing/2014/main" id="{767EA088-0569-4D92-BE8B-74FEADA5F745}"/>
              </a:ext>
            </a:extLst>
          </p:cNvPr>
          <p:cNvGrpSpPr/>
          <p:nvPr/>
        </p:nvGrpSpPr>
        <p:grpSpPr>
          <a:xfrm>
            <a:off x="6018992" y="3089805"/>
            <a:ext cx="2624328" cy="2461609"/>
            <a:chOff x="4333725" y="3350962"/>
            <a:chExt cx="2286000" cy="2286000"/>
          </a:xfrm>
          <a:solidFill>
            <a:schemeClr val="bg1">
              <a:lumMod val="95000"/>
            </a:schemeClr>
          </a:solidFill>
        </p:grpSpPr>
        <p:sp>
          <p:nvSpPr>
            <p:cNvPr id="17" name="Isosceles Triangle 16">
              <a:extLst>
                <a:ext uri="{FF2B5EF4-FFF2-40B4-BE49-F238E27FC236}">
                  <a16:creationId xmlns:a16="http://schemas.microsoft.com/office/drawing/2014/main" id="{F603E015-3BB5-4C34-8766-BAEC6FC91DB4}"/>
                </a:ext>
              </a:extLst>
            </p:cNvPr>
            <p:cNvSpPr/>
            <p:nvPr/>
          </p:nvSpPr>
          <p:spPr>
            <a:xfrm>
              <a:off x="4333725" y="3350962"/>
              <a:ext cx="2286000" cy="2286000"/>
            </a:xfrm>
            <a:prstGeom prst="triangle">
              <a:avLst/>
            </a:prstGeom>
            <a:grpFill/>
            <a:ln w="28575">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black"/>
                </a:solidFill>
                <a:latin typeface="Segoe UI Semibold" panose="020B0702040204020203"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0C2DEB59-6C90-4C82-9E31-BE53E9619B76}"/>
                </a:ext>
              </a:extLst>
            </p:cNvPr>
            <p:cNvSpPr txBox="1"/>
            <p:nvPr/>
          </p:nvSpPr>
          <p:spPr>
            <a:xfrm>
              <a:off x="4623358" y="4360837"/>
              <a:ext cx="1706733" cy="1107709"/>
            </a:xfrm>
            <a:prstGeom prst="rect">
              <a:avLst/>
            </a:prstGeom>
            <a:noFill/>
            <a:ln w="28575">
              <a:noFill/>
            </a:ln>
          </p:spPr>
          <p:txBody>
            <a:bodyPr vert="horz" wrap="square" lIns="91440" tIns="45720" rIns="91440" bIns="45720" rtlCol="0">
              <a:normAutofit/>
            </a:bodyPr>
            <a:lstStyle/>
            <a:p>
              <a:pPr algn="ctr">
                <a:defRPr/>
              </a:pPr>
              <a:r>
                <a:rPr lang="en-US" sz="1400" dirty="0">
                  <a:solidFill>
                    <a:prstClr val="black"/>
                  </a:solidFill>
                  <a:latin typeface="Segoe UI Semibold" panose="020B0702040204020203" pitchFamily="34" charset="0"/>
                  <a:cs typeface="Segoe UI Semibold" panose="020B0702040204020203" pitchFamily="34" charset="0"/>
                </a:rPr>
                <a:t>Air Traffic</a:t>
              </a:r>
            </a:p>
            <a:p>
              <a:pPr algn="ctr">
                <a:defRPr/>
              </a:pPr>
              <a:r>
                <a:rPr lang="en-US" sz="1100" dirty="0">
                  <a:solidFill>
                    <a:prstClr val="black"/>
                  </a:solidFill>
                  <a:latin typeface="Segoe UI Semibold" panose="020B0702040204020203" pitchFamily="34" charset="0"/>
                  <a:cs typeface="Segoe UI Semibold" panose="020B0702040204020203" pitchFamily="34" charset="0"/>
                </a:rPr>
                <a:t>FLMs, STMCs, ATCs, </a:t>
              </a:r>
            </a:p>
            <a:p>
              <a:pPr algn="ctr">
                <a:defRPr/>
              </a:pPr>
              <a:r>
                <a:rPr lang="en-US" sz="1100" dirty="0">
                  <a:solidFill>
                    <a:prstClr val="black"/>
                  </a:solidFill>
                  <a:latin typeface="Segoe UI Semibold" panose="020B0702040204020203" pitchFamily="34" charset="0"/>
                  <a:cs typeface="Segoe UI Semibold" panose="020B0702040204020203" pitchFamily="34" charset="0"/>
                </a:rPr>
                <a:t>TMCs</a:t>
              </a:r>
            </a:p>
          </p:txBody>
        </p:sp>
      </p:grpSp>
      <p:cxnSp>
        <p:nvCxnSpPr>
          <p:cNvPr id="19" name="Straight Connector 18">
            <a:extLst>
              <a:ext uri="{FF2B5EF4-FFF2-40B4-BE49-F238E27FC236}">
                <a16:creationId xmlns:a16="http://schemas.microsoft.com/office/drawing/2014/main" id="{F6FD16E2-4C7D-4186-9073-27A5F037130B}"/>
              </a:ext>
            </a:extLst>
          </p:cNvPr>
          <p:cNvCxnSpPr>
            <a:cxnSpLocks/>
            <a:stCxn id="11" idx="2"/>
          </p:cNvCxnSpPr>
          <p:nvPr/>
        </p:nvCxnSpPr>
        <p:spPr>
          <a:xfrm flipV="1">
            <a:off x="4656225" y="1158220"/>
            <a:ext cx="0" cy="1917371"/>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C3A055-E78D-4297-8C6C-E50FF700108B}"/>
              </a:ext>
            </a:extLst>
          </p:cNvPr>
          <p:cNvCxnSpPr>
            <a:cxnSpLocks/>
          </p:cNvCxnSpPr>
          <p:nvPr/>
        </p:nvCxnSpPr>
        <p:spPr>
          <a:xfrm>
            <a:off x="4664587" y="1158219"/>
            <a:ext cx="262936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AC0D004-95E3-4508-A165-AACA09C43504}"/>
              </a:ext>
            </a:extLst>
          </p:cNvPr>
          <p:cNvCxnSpPr>
            <a:cxnSpLocks/>
          </p:cNvCxnSpPr>
          <p:nvPr/>
        </p:nvCxnSpPr>
        <p:spPr>
          <a:xfrm>
            <a:off x="7284101" y="1158219"/>
            <a:ext cx="9854" cy="191737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A2705F-4106-4D42-9F44-1C45D659DF30}"/>
              </a:ext>
            </a:extLst>
          </p:cNvPr>
          <p:cNvCxnSpPr>
            <a:stCxn id="17" idx="0"/>
          </p:cNvCxnSpPr>
          <p:nvPr/>
        </p:nvCxnSpPr>
        <p:spPr>
          <a:xfrm>
            <a:off x="7331156" y="3089805"/>
            <a:ext cx="2815466" cy="1"/>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9FB3BD-1DFF-40B0-AA4B-75B13D8C0AA6}"/>
              </a:ext>
            </a:extLst>
          </p:cNvPr>
          <p:cNvCxnSpPr>
            <a:cxnSpLocks/>
          </p:cNvCxnSpPr>
          <p:nvPr/>
        </p:nvCxnSpPr>
        <p:spPr>
          <a:xfrm>
            <a:off x="10146621" y="3089805"/>
            <a:ext cx="0" cy="24688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337FF8F-D3A4-484F-99AB-0A5A94243904}"/>
              </a:ext>
            </a:extLst>
          </p:cNvPr>
          <p:cNvCxnSpPr>
            <a:cxnSpLocks/>
          </p:cNvCxnSpPr>
          <p:nvPr/>
        </p:nvCxnSpPr>
        <p:spPr>
          <a:xfrm flipH="1" flipV="1">
            <a:off x="8605221" y="5553605"/>
            <a:ext cx="1541401" cy="50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38F216-99EF-49A9-A043-91C57AB3D862}"/>
              </a:ext>
            </a:extLst>
          </p:cNvPr>
          <p:cNvCxnSpPr>
            <a:cxnSpLocks/>
            <a:stCxn id="14" idx="0"/>
          </p:cNvCxnSpPr>
          <p:nvPr/>
        </p:nvCxnSpPr>
        <p:spPr>
          <a:xfrm flipH="1">
            <a:off x="1845185" y="3075591"/>
            <a:ext cx="2763986" cy="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4640375-7C62-474A-BBFC-E1B7C4C20F62}"/>
              </a:ext>
            </a:extLst>
          </p:cNvPr>
          <p:cNvCxnSpPr>
            <a:cxnSpLocks/>
          </p:cNvCxnSpPr>
          <p:nvPr/>
        </p:nvCxnSpPr>
        <p:spPr>
          <a:xfrm flipH="1">
            <a:off x="1845186" y="3075591"/>
            <a:ext cx="9015" cy="24489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EB61CF6-47D1-4BDE-A661-53B3E9839A62}"/>
              </a:ext>
            </a:extLst>
          </p:cNvPr>
          <p:cNvCxnSpPr>
            <a:cxnSpLocks/>
            <a:endCxn id="14" idx="2"/>
          </p:cNvCxnSpPr>
          <p:nvPr/>
        </p:nvCxnSpPr>
        <p:spPr>
          <a:xfrm>
            <a:off x="1854201" y="5511800"/>
            <a:ext cx="144280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F36905B-95BC-4E4F-A51B-E851D0F9EA84}"/>
              </a:ext>
            </a:extLst>
          </p:cNvPr>
          <p:cNvSpPr txBox="1"/>
          <p:nvPr/>
        </p:nvSpPr>
        <p:spPr>
          <a:xfrm>
            <a:off x="1844585" y="3090217"/>
            <a:ext cx="2239356" cy="2286000"/>
          </a:xfrm>
          <a:prstGeom prst="rect">
            <a:avLst/>
          </a:prstGeom>
          <a:ln w="28575">
            <a:noFill/>
          </a:ln>
        </p:spPr>
        <p:txBody>
          <a:bodyPr vert="horz" wrap="square" lIns="91440" tIns="45720" rIns="91440" bIns="45720" rtlCol="0">
            <a:noAutofit/>
          </a:bodyPr>
          <a:lstStyle/>
          <a:p>
            <a:pPr marL="112713" lvl="1" indent="-112713">
              <a:buFont typeface="Arial" panose="020B0604020202020204" pitchFamily="34" charset="0"/>
              <a:buChar char="•"/>
              <a:defRPr/>
            </a:pPr>
            <a:r>
              <a:rPr lang="en-US" sz="1200" dirty="0">
                <a:solidFill>
                  <a:prstClr val="black"/>
                </a:solidFill>
                <a:latin typeface="Segoe UI Semilight" panose="020B0402040204020203" pitchFamily="34" charset="0"/>
                <a:cs typeface="Segoe UI Semilight" panose="020B0402040204020203" pitchFamily="34" charset="0"/>
              </a:rPr>
              <a:t>Responsible for installing and maintaining needed hardware and software at the facility </a:t>
            </a:r>
          </a:p>
          <a:p>
            <a:pPr marL="112713" lvl="1" indent="-112713">
              <a:buFont typeface="Arial" panose="020B0604020202020204" pitchFamily="34" charset="0"/>
              <a:buChar char="•"/>
              <a:defRPr/>
            </a:pPr>
            <a:r>
              <a:rPr lang="en-US" sz="1200" dirty="0">
                <a:solidFill>
                  <a:prstClr val="black"/>
                </a:solidFill>
                <a:latin typeface="Segoe UI Semilight" panose="020B0402040204020203" pitchFamily="34" charset="0"/>
                <a:cs typeface="Segoe UI Semilight" panose="020B0402040204020203" pitchFamily="34" charset="0"/>
              </a:rPr>
              <a:t>Develop the site-specific adaptation data that </a:t>
            </a:r>
          </a:p>
          <a:p>
            <a:pPr marL="115888" lvl="1">
              <a:defRPr/>
            </a:pPr>
            <a:r>
              <a:rPr lang="en-US" sz="1200" dirty="0">
                <a:solidFill>
                  <a:prstClr val="black"/>
                </a:solidFill>
                <a:latin typeface="Segoe UI Semilight" panose="020B0402040204020203" pitchFamily="34" charset="0"/>
                <a:cs typeface="Segoe UI Semilight" panose="020B0402040204020203" pitchFamily="34" charset="0"/>
              </a:rPr>
              <a:t>configures the facility’s airspace and operations</a:t>
            </a:r>
          </a:p>
          <a:p>
            <a:pPr marL="112713" indent="-112713">
              <a:buFont typeface="Arial" panose="020B0604020202020204" pitchFamily="34" charset="0"/>
              <a:buChar char="•"/>
              <a:defRPr/>
            </a:pPr>
            <a:r>
              <a:rPr lang="en-US" sz="1200" dirty="0">
                <a:solidFill>
                  <a:prstClr val="black"/>
                </a:solidFill>
                <a:latin typeface="Segoe UI Semilight" panose="020B0402040204020203" pitchFamily="34" charset="0"/>
                <a:cs typeface="Segoe UI Semilight" panose="020B0402040204020203" pitchFamily="34" charset="0"/>
              </a:rPr>
              <a:t>Assists in site surveys, ordering equipment, </a:t>
            </a:r>
          </a:p>
          <a:p>
            <a:pPr marL="115888">
              <a:defRPr/>
            </a:pPr>
            <a:r>
              <a:rPr lang="en-US" sz="1200" dirty="0">
                <a:solidFill>
                  <a:prstClr val="black"/>
                </a:solidFill>
                <a:latin typeface="Segoe UI Semilight" panose="020B0402040204020203" pitchFamily="34" charset="0"/>
                <a:cs typeface="Segoe UI Semilight" panose="020B0402040204020203" pitchFamily="34" charset="0"/>
              </a:rPr>
              <a:t>and integrating </a:t>
            </a:r>
          </a:p>
          <a:p>
            <a:pPr marL="112713">
              <a:defRPr/>
            </a:pPr>
            <a:r>
              <a:rPr lang="en-US" sz="1200" dirty="0">
                <a:solidFill>
                  <a:prstClr val="black"/>
                </a:solidFill>
                <a:latin typeface="Segoe UI Semilight" panose="020B0402040204020203" pitchFamily="34" charset="0"/>
                <a:cs typeface="Segoe UI Semilight" panose="020B0402040204020203" pitchFamily="34" charset="0"/>
              </a:rPr>
              <a:t>hardware and</a:t>
            </a:r>
          </a:p>
          <a:p>
            <a:pPr marL="112713">
              <a:defRPr/>
            </a:pPr>
            <a:r>
              <a:rPr lang="en-US" sz="1200" dirty="0">
                <a:solidFill>
                  <a:prstClr val="black"/>
                </a:solidFill>
                <a:latin typeface="Segoe UI Semilight" panose="020B0402040204020203" pitchFamily="34" charset="0"/>
                <a:cs typeface="Segoe UI Semilight" panose="020B0402040204020203" pitchFamily="34" charset="0"/>
              </a:rPr>
              <a:t>software</a:t>
            </a:r>
          </a:p>
          <a:p>
            <a:pPr marL="285750" indent="-285750">
              <a:buFont typeface="Arial" panose="020B0604020202020204" pitchFamily="34" charset="0"/>
              <a:buChar char="•"/>
              <a:defRPr/>
            </a:pPr>
            <a:endParaRPr lang="en-US" sz="1400" dirty="0">
              <a:solidFill>
                <a:prstClr val="black"/>
              </a:solidFill>
              <a:latin typeface="Segoe UI Semilight" panose="020B0402040204020203" pitchFamily="34" charset="0"/>
              <a:cs typeface="Segoe UI Semilight" panose="020B0402040204020203" pitchFamily="34" charset="0"/>
            </a:endParaRPr>
          </a:p>
          <a:p>
            <a:pPr marL="285750" indent="-285750">
              <a:buFont typeface="Arial" panose="020B0604020202020204" pitchFamily="34" charset="0"/>
              <a:buChar char="•"/>
              <a:defRPr/>
            </a:pPr>
            <a:endParaRPr lang="en-US" sz="1400" dirty="0">
              <a:solidFill>
                <a:prstClr val="black"/>
              </a:soli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42221523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7176F-2611-40BD-89CD-DE072ACDAA8E}"/>
              </a:ext>
            </a:extLst>
          </p:cNvPr>
          <p:cNvSpPr txBox="1">
            <a:spLocks/>
          </p:cNvSpPr>
          <p:nvPr/>
        </p:nvSpPr>
        <p:spPr>
          <a:xfrm>
            <a:off x="2133600" y="1329432"/>
            <a:ext cx="8229600" cy="5228302"/>
          </a:xfrm>
          <a:prstGeom prst="rect">
            <a:avLst/>
          </a:prstGeom>
        </p:spPr>
        <p:txBody>
          <a:bodyPr>
            <a:normAutofit/>
          </a:bodyPr>
          <a:lstStyle>
            <a:lvl1pPr marL="231775" indent="-231775" algn="l" defTabSz="914400" rtl="0" eaLnBrk="1" latinLnBrk="0" hangingPunct="1">
              <a:spcBef>
                <a:spcPts val="0"/>
              </a:spcBef>
              <a:spcAft>
                <a:spcPts val="600"/>
              </a:spcAft>
              <a:buClr>
                <a:schemeClr val="tx2"/>
              </a:buClr>
              <a:buSzPct val="120000"/>
              <a:buFont typeface="Wingdings" pitchFamily="2" charset="2"/>
              <a:buChar char="§"/>
              <a:defRPr sz="2400" b="1" kern="1200">
                <a:solidFill>
                  <a:schemeClr val="tx1"/>
                </a:solidFill>
                <a:latin typeface="Arial" pitchFamily="34" charset="0"/>
                <a:ea typeface="+mn-ea"/>
                <a:cs typeface="Arial" pitchFamily="34" charset="0"/>
              </a:defRPr>
            </a:lvl1pPr>
            <a:lvl2pPr marL="515938" indent="-228600" algn="l" defTabSz="914400" rtl="0" eaLnBrk="1" latinLnBrk="0" hangingPunct="1">
              <a:spcBef>
                <a:spcPts val="0"/>
              </a:spcBef>
              <a:spcAft>
                <a:spcPts val="600"/>
              </a:spcAft>
              <a:buClr>
                <a:schemeClr val="tx2"/>
              </a:buClr>
              <a:buFont typeface="Arial" pitchFamily="34" charset="0"/>
              <a:buChar char="–"/>
              <a:defRPr sz="2000" kern="1200">
                <a:solidFill>
                  <a:schemeClr val="tx1"/>
                </a:solidFill>
                <a:latin typeface="Arial" pitchFamily="34" charset="0"/>
                <a:ea typeface="+mn-ea"/>
                <a:cs typeface="Arial" pitchFamily="34" charset="0"/>
              </a:defRPr>
            </a:lvl2pPr>
            <a:lvl3pPr marL="747713" indent="-231775" algn="l" defTabSz="914400" rtl="0" eaLnBrk="1" latinLnBrk="0" hangingPunct="1">
              <a:spcBef>
                <a:spcPts val="0"/>
              </a:spcBef>
              <a:spcAft>
                <a:spcPts val="600"/>
              </a:spcAft>
              <a:buClr>
                <a:schemeClr val="tx2"/>
              </a:buClr>
              <a:buSzPct val="110000"/>
              <a:buFont typeface="Wingdings" pitchFamily="2" charset="2"/>
              <a:buChar char="§"/>
              <a:defRPr sz="1800" kern="1200">
                <a:solidFill>
                  <a:schemeClr val="tx1"/>
                </a:solidFill>
                <a:latin typeface="Arial" pitchFamily="34" charset="0"/>
                <a:ea typeface="+mn-ea"/>
                <a:cs typeface="Arial" pitchFamily="34" charset="0"/>
              </a:defRPr>
            </a:lvl3pPr>
            <a:lvl4pPr marL="1030288" indent="-228600" algn="l" defTabSz="914400" rtl="0" eaLnBrk="1" latinLnBrk="0" hangingPunct="1">
              <a:spcBef>
                <a:spcPts val="0"/>
              </a:spcBef>
              <a:spcAft>
                <a:spcPts val="600"/>
              </a:spcAft>
              <a:buClr>
                <a:schemeClr val="tx2"/>
              </a:buClr>
              <a:buFont typeface="Arial" pitchFamily="34" charset="0"/>
              <a:buChar char="–"/>
              <a:defRPr sz="1800" kern="1200">
                <a:solidFill>
                  <a:schemeClr val="tx1"/>
                </a:solidFill>
                <a:latin typeface="Arial" pitchFamily="34" charset="0"/>
                <a:ea typeface="+mn-ea"/>
                <a:cs typeface="Arial" pitchFamily="34" charset="0"/>
              </a:defRPr>
            </a:lvl4pPr>
            <a:lvl5pPr marL="1319213" indent="-228600" algn="l" defTabSz="914400" rtl="0" eaLnBrk="1" latinLnBrk="0" hangingPunct="1">
              <a:spcBef>
                <a:spcPts val="0"/>
              </a:spcBef>
              <a:spcAft>
                <a:spcPts val="600"/>
              </a:spcAft>
              <a:buClr>
                <a:schemeClr val="tx2"/>
              </a:buClr>
              <a:buSzPct val="60000"/>
              <a:buFont typeface="Wingdings" pitchFamily="2" charset="2"/>
              <a:buChar char="q"/>
              <a:defRPr sz="1800" kern="1200">
                <a:solidFill>
                  <a:schemeClr val="tx1"/>
                </a:solidFill>
                <a:latin typeface="Arial" pitchFamily="34" charset="0"/>
                <a:ea typeface="+mn-ea"/>
                <a:cs typeface="Arial" pitchFamily="34" charset="0"/>
              </a:defRPr>
            </a:lvl5pPr>
            <a:lvl6pPr marL="1608138" indent="-228600" algn="l" defTabSz="914400" rtl="0" eaLnBrk="1" latinLnBrk="0" hangingPunct="1">
              <a:spcBef>
                <a:spcPts val="0"/>
              </a:spcBef>
              <a:spcAft>
                <a:spcPts val="600"/>
              </a:spcAft>
              <a:buClr>
                <a:schemeClr val="tx2"/>
              </a:buClr>
              <a:buFont typeface="Helvetica LT Std" pitchFamily="34" charset="0"/>
              <a:buChar char="–"/>
              <a:defRPr sz="1800" kern="1200">
                <a:solidFill>
                  <a:schemeClr val="tx1"/>
                </a:solidFill>
                <a:latin typeface="Arial" pitchFamily="34" charset="0"/>
                <a:ea typeface="+mn-ea"/>
                <a:cs typeface="Arial" pitchFamily="34" charset="0"/>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005B94"/>
              </a:buClr>
              <a:defRPr/>
            </a:pPr>
            <a:endParaRPr lang="en-US" dirty="0">
              <a:solidFill>
                <a:prstClr val="black"/>
              </a:solidFill>
            </a:endParaRPr>
          </a:p>
          <a:p>
            <a:pPr lvl="1">
              <a:lnSpc>
                <a:spcPct val="150000"/>
              </a:lnSpc>
              <a:buClr>
                <a:srgbClr val="005B94"/>
              </a:buClr>
              <a:defRPr/>
            </a:pPr>
            <a:endParaRPr lang="en-US" dirty="0">
              <a:solidFill>
                <a:prstClr val="black"/>
              </a:solidFill>
            </a:endParaRPr>
          </a:p>
          <a:p>
            <a:pPr marL="287338" lvl="1" indent="0">
              <a:lnSpc>
                <a:spcPct val="150000"/>
              </a:lnSpc>
              <a:buClr>
                <a:srgbClr val="005B94"/>
              </a:buClr>
              <a:buNone/>
              <a:defRPr/>
            </a:pPr>
            <a:endParaRPr lang="en-US" sz="2800" dirty="0">
              <a:solidFill>
                <a:prstClr val="black"/>
              </a:solidFill>
            </a:endParaRPr>
          </a:p>
          <a:p>
            <a:pPr>
              <a:lnSpc>
                <a:spcPct val="150000"/>
              </a:lnSpc>
              <a:buClr>
                <a:srgbClr val="005B94"/>
              </a:buClr>
              <a:defRPr/>
            </a:pPr>
            <a:endParaRPr lang="en-US" sz="3200" dirty="0">
              <a:solidFill>
                <a:prstClr val="black"/>
              </a:solidFill>
            </a:endParaRPr>
          </a:p>
        </p:txBody>
      </p:sp>
      <p:grpSp>
        <p:nvGrpSpPr>
          <p:cNvPr id="2" name="Group 1">
            <a:extLst>
              <a:ext uri="{FF2B5EF4-FFF2-40B4-BE49-F238E27FC236}">
                <a16:creationId xmlns:a16="http://schemas.microsoft.com/office/drawing/2014/main" id="{D2B90B17-5492-4C18-B214-90B95A70D7E6}"/>
              </a:ext>
            </a:extLst>
          </p:cNvPr>
          <p:cNvGrpSpPr/>
          <p:nvPr/>
        </p:nvGrpSpPr>
        <p:grpSpPr>
          <a:xfrm>
            <a:off x="3864789" y="2821719"/>
            <a:ext cx="3670218" cy="1244491"/>
            <a:chOff x="2404753" y="2953867"/>
            <a:chExt cx="3670218" cy="1244491"/>
          </a:xfrm>
        </p:grpSpPr>
        <p:pic>
          <p:nvPicPr>
            <p:cNvPr id="10" name="Picture 9">
              <a:extLst>
                <a:ext uri="{FF2B5EF4-FFF2-40B4-BE49-F238E27FC236}">
                  <a16:creationId xmlns:a16="http://schemas.microsoft.com/office/drawing/2014/main" id="{ADB1437E-A3E6-4C90-87C8-818760E901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63"/>
            <a:stretch/>
          </p:blipFill>
          <p:spPr>
            <a:xfrm>
              <a:off x="2404753" y="2953867"/>
              <a:ext cx="1814423" cy="1244491"/>
            </a:xfrm>
            <a:prstGeom prst="rect">
              <a:avLst/>
            </a:prstGeom>
            <a:effectLst>
              <a:outerShdw blurRad="50800" dist="63500" dir="2700000" algn="tl" rotWithShape="0">
                <a:prstClr val="black">
                  <a:alpha val="40000"/>
                </a:prstClr>
              </a:outerShdw>
            </a:effectLst>
          </p:spPr>
        </p:pic>
        <p:pic>
          <p:nvPicPr>
            <p:cNvPr id="11" name="Picture 10">
              <a:hlinkClick r:id="" action="ppaction://noaction"/>
              <a:hlinkHover r:id="" action="ppaction://noaction" highlightClick="1"/>
              <a:extLst>
                <a:ext uri="{FF2B5EF4-FFF2-40B4-BE49-F238E27FC236}">
                  <a16:creationId xmlns:a16="http://schemas.microsoft.com/office/drawing/2014/main" id="{9BFCC2CB-DC6A-47E3-8E65-575149FAAA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61" r="14764" b="6372"/>
            <a:stretch/>
          </p:blipFill>
          <p:spPr>
            <a:xfrm>
              <a:off x="4350312" y="2954177"/>
              <a:ext cx="1724659" cy="1241716"/>
            </a:xfrm>
            <a:prstGeom prst="rect">
              <a:avLst/>
            </a:prstGeom>
            <a:effectLst>
              <a:outerShdw blurRad="50800" dist="63500" dir="2700000" algn="tl" rotWithShape="0">
                <a:prstClr val="black">
                  <a:alpha val="40000"/>
                </a:prstClr>
              </a:outerShdw>
            </a:effectLst>
            <a:scene3d>
              <a:camera prst="orthographicFront"/>
              <a:lightRig rig="threePt" dir="t"/>
            </a:scene3d>
            <a:sp3d>
              <a:bevelT/>
            </a:sp3d>
          </p:spPr>
        </p:pic>
      </p:grpSp>
      <p:sp>
        <p:nvSpPr>
          <p:cNvPr id="9" name="Title 8">
            <a:extLst>
              <a:ext uri="{FF2B5EF4-FFF2-40B4-BE49-F238E27FC236}">
                <a16:creationId xmlns:a16="http://schemas.microsoft.com/office/drawing/2014/main" id="{DCDD75E0-AB36-4E23-AAA4-028D17B2DDE7}"/>
              </a:ext>
            </a:extLst>
          </p:cNvPr>
          <p:cNvSpPr>
            <a:spLocks noGrp="1"/>
          </p:cNvSpPr>
          <p:nvPr>
            <p:ph type="title"/>
          </p:nvPr>
        </p:nvSpPr>
        <p:spPr/>
        <p:txBody>
          <a:bodyPr anchor="t">
            <a:normAutofit/>
          </a:bodyPr>
          <a:lstStyle/>
          <a:p>
            <a:r>
              <a:rPr lang="en-US" sz="3600" dirty="0" smtClean="0"/>
              <a:t>TBO Implementation </a:t>
            </a:r>
            <a:r>
              <a:rPr lang="en-US" sz="3600" dirty="0"/>
              <a:t>Strategy</a:t>
            </a:r>
          </a:p>
        </p:txBody>
      </p:sp>
      <p:sp>
        <p:nvSpPr>
          <p:cNvPr id="30" name="Content Placeholder 11">
            <a:extLst>
              <a:ext uri="{FF2B5EF4-FFF2-40B4-BE49-F238E27FC236}">
                <a16:creationId xmlns:a16="http://schemas.microsoft.com/office/drawing/2014/main" id="{7311155D-4882-4668-938E-5FB9BB6BE80E}"/>
              </a:ext>
            </a:extLst>
          </p:cNvPr>
          <p:cNvSpPr>
            <a:spLocks noGrp="1"/>
          </p:cNvSpPr>
          <p:nvPr>
            <p:ph idx="4294967295"/>
          </p:nvPr>
        </p:nvSpPr>
        <p:spPr>
          <a:xfrm>
            <a:off x="1524000" y="5049838"/>
            <a:ext cx="7886700" cy="1420812"/>
          </a:xfrm>
        </p:spPr>
        <p:txBody>
          <a:bodyPr>
            <a:normAutofit/>
          </a:bodyPr>
          <a:lstStyle/>
          <a:p>
            <a:pPr marL="288925">
              <a:lnSpc>
                <a:spcPct val="110000"/>
              </a:lnSpc>
              <a:spcBef>
                <a:spcPts val="0"/>
              </a:spcBef>
              <a:spcAft>
                <a:spcPts val="1200"/>
              </a:spcAft>
              <a:buClr>
                <a:srgbClr val="005B94"/>
              </a:buClr>
              <a:buSzPct val="120000"/>
              <a:defRPr/>
            </a:pPr>
            <a:endParaRPr lang="en-US" sz="2900" dirty="0"/>
          </a:p>
          <a:p>
            <a:pPr marL="288925">
              <a:lnSpc>
                <a:spcPct val="110000"/>
              </a:lnSpc>
              <a:spcBef>
                <a:spcPts val="0"/>
              </a:spcBef>
              <a:spcAft>
                <a:spcPts val="1200"/>
              </a:spcAft>
              <a:buClr>
                <a:srgbClr val="005B94"/>
              </a:buClr>
              <a:buSzPct val="120000"/>
              <a:defRPr/>
            </a:pPr>
            <a:endParaRPr lang="en-US" sz="2900" dirty="0"/>
          </a:p>
          <a:p>
            <a:pPr marL="515938" lvl="1">
              <a:spcBef>
                <a:spcPts val="0"/>
              </a:spcBef>
              <a:spcAft>
                <a:spcPts val="1200"/>
              </a:spcAft>
              <a:buClr>
                <a:srgbClr val="005B94"/>
              </a:buClr>
              <a:buFont typeface="Arial" pitchFamily="34" charset="0"/>
              <a:buChar char="–"/>
              <a:defRPr/>
            </a:pPr>
            <a:endParaRPr lang="en-US" sz="1800" dirty="0">
              <a:solidFill>
                <a:prstClr val="black"/>
              </a:solidFill>
            </a:endParaRPr>
          </a:p>
          <a:p>
            <a:endParaRPr lang="en-US" dirty="0"/>
          </a:p>
        </p:txBody>
      </p:sp>
      <p:sp>
        <p:nvSpPr>
          <p:cNvPr id="4" name="TextBox 3">
            <a:extLst>
              <a:ext uri="{FF2B5EF4-FFF2-40B4-BE49-F238E27FC236}">
                <a16:creationId xmlns:a16="http://schemas.microsoft.com/office/drawing/2014/main" id="{219ED39B-460C-41F1-9BC4-72CA2ED35C37}"/>
              </a:ext>
            </a:extLst>
          </p:cNvPr>
          <p:cNvSpPr txBox="1"/>
          <p:nvPr/>
        </p:nvSpPr>
        <p:spPr>
          <a:xfrm>
            <a:off x="1488124" y="1129377"/>
            <a:ext cx="4472392" cy="400110"/>
          </a:xfrm>
          <a:prstGeom prst="rect">
            <a:avLst/>
          </a:prstGeom>
          <a:noFill/>
        </p:spPr>
        <p:txBody>
          <a:bodyPr wrap="square" rtlCol="0">
            <a:spAutoFit/>
          </a:bodyPr>
          <a:lstStyle/>
          <a:p>
            <a:pPr algn="ctr">
              <a:defRPr/>
            </a:pPr>
            <a:r>
              <a:rPr lang="en-US" sz="2000" b="1" dirty="0">
                <a:solidFill>
                  <a:prstClr val="black"/>
                </a:solidFill>
                <a:latin typeface="Segoe UI Semibold" panose="020B0702040204020203" pitchFamily="34" charset="0"/>
                <a:cs typeface="Segoe UI Semibold" panose="020B0702040204020203" pitchFamily="34" charset="0"/>
              </a:rPr>
              <a:t>What is a </a:t>
            </a:r>
            <a:r>
              <a:rPr lang="en-US" sz="2000" b="1" dirty="0" smtClean="0">
                <a:solidFill>
                  <a:prstClr val="black"/>
                </a:solidFill>
                <a:latin typeface="Segoe UI Semibold" panose="020B0702040204020203" pitchFamily="34" charset="0"/>
                <a:cs typeface="Segoe UI Semibold" panose="020B0702040204020203" pitchFamily="34" charset="0"/>
              </a:rPr>
              <a:t>Implementation </a:t>
            </a:r>
            <a:r>
              <a:rPr lang="en-US" sz="2000" b="1" dirty="0">
                <a:solidFill>
                  <a:prstClr val="black"/>
                </a:solidFill>
                <a:latin typeface="Segoe UI Semibold" panose="020B0702040204020203" pitchFamily="34" charset="0"/>
                <a:cs typeface="Segoe UI Semibold" panose="020B0702040204020203" pitchFamily="34" charset="0"/>
              </a:rPr>
              <a:t>Strategy?</a:t>
            </a:r>
          </a:p>
        </p:txBody>
      </p:sp>
      <p:sp>
        <p:nvSpPr>
          <p:cNvPr id="25" name="Rectangle: Rounded Corners 24">
            <a:extLst>
              <a:ext uri="{FF2B5EF4-FFF2-40B4-BE49-F238E27FC236}">
                <a16:creationId xmlns:a16="http://schemas.microsoft.com/office/drawing/2014/main" id="{3319093E-B59B-4F61-85EF-DEECDA1C8507}"/>
              </a:ext>
            </a:extLst>
          </p:cNvPr>
          <p:cNvSpPr/>
          <p:nvPr/>
        </p:nvSpPr>
        <p:spPr>
          <a:xfrm>
            <a:off x="6582391" y="1510189"/>
            <a:ext cx="3238269" cy="1154367"/>
          </a:xfrm>
          <a:prstGeom prst="roundRect">
            <a:avLst/>
          </a:prstGeom>
          <a:solidFill>
            <a:srgbClr val="0070C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Segoe UI Semilight" panose="020B0402040204020203" pitchFamily="34" charset="0"/>
                <a:cs typeface="Segoe UI Semilight" panose="020B0402040204020203" pitchFamily="34" charset="0"/>
              </a:rPr>
              <a:t>Ultimately, the success of TBO depends upon </a:t>
            </a:r>
            <a:r>
              <a:rPr lang="en-US" sz="1600" b="1" dirty="0">
                <a:solidFill>
                  <a:srgbClr val="C1CD23"/>
                </a:solidFill>
                <a:latin typeface="Segoe UI Semilight" panose="020B0402040204020203" pitchFamily="34" charset="0"/>
                <a:cs typeface="Segoe UI Semilight" panose="020B0402040204020203" pitchFamily="34" charset="0"/>
              </a:rPr>
              <a:t>people</a:t>
            </a:r>
            <a:r>
              <a:rPr lang="en-US" sz="1600" b="1" dirty="0">
                <a:solidFill>
                  <a:prstClr val="white"/>
                </a:solidFill>
                <a:latin typeface="Segoe UI Semilight" panose="020B0402040204020203" pitchFamily="34" charset="0"/>
                <a:cs typeface="Segoe UI Semilight" panose="020B0402040204020203" pitchFamily="34" charset="0"/>
              </a:rPr>
              <a:t>. Most significant challenges will center around people factors.</a:t>
            </a:r>
          </a:p>
        </p:txBody>
      </p:sp>
      <p:sp>
        <p:nvSpPr>
          <p:cNvPr id="26" name="TextBox 25">
            <a:extLst>
              <a:ext uri="{FF2B5EF4-FFF2-40B4-BE49-F238E27FC236}">
                <a16:creationId xmlns:a16="http://schemas.microsoft.com/office/drawing/2014/main" id="{4305D37B-FB42-43D1-8663-ED0E0A373E6D}"/>
              </a:ext>
            </a:extLst>
          </p:cNvPr>
          <p:cNvSpPr txBox="1"/>
          <p:nvPr/>
        </p:nvSpPr>
        <p:spPr>
          <a:xfrm>
            <a:off x="6575979" y="1140855"/>
            <a:ext cx="3251090" cy="400110"/>
          </a:xfrm>
          <a:prstGeom prst="rect">
            <a:avLst/>
          </a:prstGeom>
          <a:noFill/>
        </p:spPr>
        <p:txBody>
          <a:bodyPr wrap="square" rtlCol="0">
            <a:spAutoFit/>
          </a:bodyPr>
          <a:lstStyle/>
          <a:p>
            <a:pPr algn="ctr">
              <a:defRPr/>
            </a:pPr>
            <a:r>
              <a:rPr lang="en-US" sz="2000" b="1" dirty="0">
                <a:solidFill>
                  <a:prstClr val="black"/>
                </a:solidFill>
                <a:latin typeface="Segoe UI Semibold" panose="020B0702040204020203" pitchFamily="34" charset="0"/>
                <a:cs typeface="Segoe UI Semibold" panose="020B0702040204020203" pitchFamily="34" charset="0"/>
              </a:rPr>
              <a:t>Why do we need one?</a:t>
            </a:r>
          </a:p>
        </p:txBody>
      </p:sp>
      <p:sp>
        <p:nvSpPr>
          <p:cNvPr id="28" name="TextBox 27">
            <a:extLst>
              <a:ext uri="{FF2B5EF4-FFF2-40B4-BE49-F238E27FC236}">
                <a16:creationId xmlns:a16="http://schemas.microsoft.com/office/drawing/2014/main" id="{1881FEE6-5484-4993-8785-A3BC86832221}"/>
              </a:ext>
            </a:extLst>
          </p:cNvPr>
          <p:cNvSpPr txBox="1"/>
          <p:nvPr/>
        </p:nvSpPr>
        <p:spPr>
          <a:xfrm>
            <a:off x="2203887" y="4223371"/>
            <a:ext cx="7539306" cy="400110"/>
          </a:xfrm>
          <a:prstGeom prst="rect">
            <a:avLst/>
          </a:prstGeom>
          <a:noFill/>
        </p:spPr>
        <p:txBody>
          <a:bodyPr wrap="square" rtlCol="0">
            <a:spAutoFit/>
          </a:bodyPr>
          <a:lstStyle/>
          <a:p>
            <a:pPr algn="ctr">
              <a:defRPr/>
            </a:pPr>
            <a:r>
              <a:rPr lang="en-US" sz="2000" b="1" dirty="0">
                <a:solidFill>
                  <a:prstClr val="black"/>
                </a:solidFill>
                <a:latin typeface="Segoe UI Semibold" panose="020B0702040204020203" pitchFamily="34" charset="0"/>
                <a:cs typeface="Segoe UI Semibold" panose="020B0702040204020203" pitchFamily="34" charset="0"/>
              </a:rPr>
              <a:t>How do we use the TBO </a:t>
            </a:r>
            <a:r>
              <a:rPr lang="en-US" sz="2000" b="1" dirty="0" smtClean="0">
                <a:solidFill>
                  <a:prstClr val="black"/>
                </a:solidFill>
                <a:latin typeface="Segoe UI Semibold" panose="020B0702040204020203" pitchFamily="34" charset="0"/>
                <a:cs typeface="Segoe UI Semibold" panose="020B0702040204020203" pitchFamily="34" charset="0"/>
              </a:rPr>
              <a:t>Implementation </a:t>
            </a:r>
            <a:r>
              <a:rPr lang="en-US" sz="2000" b="1" dirty="0">
                <a:solidFill>
                  <a:prstClr val="black"/>
                </a:solidFill>
                <a:latin typeface="Segoe UI Semibold" panose="020B0702040204020203" pitchFamily="34" charset="0"/>
                <a:cs typeface="Segoe UI Semibold" panose="020B0702040204020203" pitchFamily="34" charset="0"/>
              </a:rPr>
              <a:t>Strategy? </a:t>
            </a:r>
          </a:p>
        </p:txBody>
      </p:sp>
      <p:sp>
        <p:nvSpPr>
          <p:cNvPr id="29" name="Rectangle: Rounded Corners 28">
            <a:extLst>
              <a:ext uri="{FF2B5EF4-FFF2-40B4-BE49-F238E27FC236}">
                <a16:creationId xmlns:a16="http://schemas.microsoft.com/office/drawing/2014/main" id="{9B6AA36D-972B-4FFC-84A2-ADD1B61F4E21}"/>
              </a:ext>
            </a:extLst>
          </p:cNvPr>
          <p:cNvSpPr/>
          <p:nvPr/>
        </p:nvSpPr>
        <p:spPr>
          <a:xfrm>
            <a:off x="2151173" y="1510189"/>
            <a:ext cx="3238269" cy="987959"/>
          </a:xfrm>
          <a:prstGeom prst="roundRect">
            <a:avLst/>
          </a:prstGeom>
          <a:solidFill>
            <a:srgbClr val="0070C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Segoe UI Semilight" panose="020B0402040204020203" pitchFamily="34" charset="0"/>
                <a:cs typeface="Segoe UI Semilight" panose="020B0402040204020203" pitchFamily="34" charset="0"/>
              </a:rPr>
              <a:t>A systematic approach that aligns </a:t>
            </a:r>
            <a:r>
              <a:rPr lang="en-US" sz="1600" b="1" dirty="0">
                <a:solidFill>
                  <a:srgbClr val="C1CD23"/>
                </a:solidFill>
                <a:latin typeface="Segoe UI Semilight" panose="020B0402040204020203" pitchFamily="34" charset="0"/>
                <a:cs typeface="Segoe UI Semilight" panose="020B0402040204020203" pitchFamily="34" charset="0"/>
              </a:rPr>
              <a:t>people</a:t>
            </a:r>
            <a:r>
              <a:rPr lang="en-US" sz="1600" b="1" dirty="0">
                <a:solidFill>
                  <a:prstClr val="white"/>
                </a:solidFill>
                <a:latin typeface="Segoe UI Semilight" panose="020B0402040204020203" pitchFamily="34" charset="0"/>
                <a:cs typeface="Segoe UI Semilight" panose="020B0402040204020203" pitchFamily="34" charset="0"/>
              </a:rPr>
              <a:t> to changes in operations, process, and technology</a:t>
            </a:r>
          </a:p>
        </p:txBody>
      </p:sp>
      <p:sp>
        <p:nvSpPr>
          <p:cNvPr id="15" name="Rectangle: Rounded Corners 14">
            <a:extLst>
              <a:ext uri="{FF2B5EF4-FFF2-40B4-BE49-F238E27FC236}">
                <a16:creationId xmlns:a16="http://schemas.microsoft.com/office/drawing/2014/main" id="{69B3CD3F-7056-4203-8ADB-24E4D404316E}"/>
              </a:ext>
            </a:extLst>
          </p:cNvPr>
          <p:cNvSpPr/>
          <p:nvPr/>
        </p:nvSpPr>
        <p:spPr>
          <a:xfrm>
            <a:off x="2151173" y="4639899"/>
            <a:ext cx="3238269" cy="987959"/>
          </a:xfrm>
          <a:prstGeom prst="roundRect">
            <a:avLst/>
          </a:prstGeom>
          <a:solidFill>
            <a:srgbClr val="0070C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Segoe UI Semilight" panose="020B0402040204020203" pitchFamily="34" charset="0"/>
                <a:cs typeface="Segoe UI Semilight" panose="020B0402040204020203" pitchFamily="34" charset="0"/>
              </a:rPr>
              <a:t>Effectively incorporate the </a:t>
            </a:r>
            <a:r>
              <a:rPr lang="en-US" sz="1600" b="1" dirty="0">
                <a:solidFill>
                  <a:srgbClr val="C1CD23"/>
                </a:solidFill>
                <a:latin typeface="Segoe UI Semilight" panose="020B0402040204020203" pitchFamily="34" charset="0"/>
                <a:cs typeface="Segoe UI Semilight" panose="020B0402040204020203" pitchFamily="34" charset="0"/>
              </a:rPr>
              <a:t>people</a:t>
            </a:r>
            <a:r>
              <a:rPr lang="en-US" sz="1600" b="1" dirty="0">
                <a:solidFill>
                  <a:prstClr val="white"/>
                </a:solidFill>
                <a:latin typeface="Segoe UI Semilight" panose="020B0402040204020203" pitchFamily="34" charset="0"/>
                <a:cs typeface="Segoe UI Semilight" panose="020B0402040204020203" pitchFamily="34" charset="0"/>
              </a:rPr>
              <a:t> component into TBO planning and implementation </a:t>
            </a:r>
          </a:p>
        </p:txBody>
      </p:sp>
      <p:sp>
        <p:nvSpPr>
          <p:cNvPr id="16" name="Rectangle: Rounded Corners 15">
            <a:extLst>
              <a:ext uri="{FF2B5EF4-FFF2-40B4-BE49-F238E27FC236}">
                <a16:creationId xmlns:a16="http://schemas.microsoft.com/office/drawing/2014/main" id="{77D5D9E4-4661-4872-8EE7-1EE7737CCA22}"/>
              </a:ext>
            </a:extLst>
          </p:cNvPr>
          <p:cNvSpPr/>
          <p:nvPr/>
        </p:nvSpPr>
        <p:spPr>
          <a:xfrm>
            <a:off x="6582391" y="4639899"/>
            <a:ext cx="3238269" cy="987959"/>
          </a:xfrm>
          <a:prstGeom prst="roundRect">
            <a:avLst/>
          </a:prstGeom>
          <a:solidFill>
            <a:srgbClr val="0070C0"/>
          </a:solidFill>
          <a:ln w="1905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1600" b="1" dirty="0">
                <a:solidFill>
                  <a:prstClr val="white"/>
                </a:solidFill>
                <a:latin typeface="Segoe UI Semilight" panose="020B0402040204020203" pitchFamily="34" charset="0"/>
                <a:cs typeface="Segoe UI Semilight" panose="020B0402040204020203" pitchFamily="34" charset="0"/>
              </a:rPr>
              <a:t>Drive activities that will prepare </a:t>
            </a:r>
            <a:r>
              <a:rPr lang="en-US" sz="1600" b="1" dirty="0">
                <a:solidFill>
                  <a:srgbClr val="C1CD23"/>
                </a:solidFill>
                <a:latin typeface="Segoe UI Semilight" panose="020B0402040204020203" pitchFamily="34" charset="0"/>
                <a:cs typeface="Segoe UI Semilight" panose="020B0402040204020203" pitchFamily="34" charset="0"/>
              </a:rPr>
              <a:t>people</a:t>
            </a:r>
            <a:r>
              <a:rPr lang="en-US" sz="1600" b="1" dirty="0">
                <a:solidFill>
                  <a:prstClr val="white"/>
                </a:solidFill>
                <a:latin typeface="Segoe UI Semilight" panose="020B0402040204020203" pitchFamily="34" charset="0"/>
                <a:cs typeface="Segoe UI Semilight" panose="020B0402040204020203" pitchFamily="34" charset="0"/>
              </a:rPr>
              <a:t> to adopt a new way of doing business </a:t>
            </a:r>
          </a:p>
        </p:txBody>
      </p:sp>
    </p:spTree>
    <p:extLst>
      <p:ext uri="{BB962C8B-B14F-4D97-AF65-F5344CB8AC3E}">
        <p14:creationId xmlns:p14="http://schemas.microsoft.com/office/powerpoint/2010/main" val="10688985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8CB8684-0E36-43BD-A515-45A0081ACCB3}"/>
              </a:ext>
            </a:extLst>
          </p:cNvPr>
          <p:cNvGrpSpPr/>
          <p:nvPr/>
        </p:nvGrpSpPr>
        <p:grpSpPr>
          <a:xfrm>
            <a:off x="3393434" y="1879796"/>
            <a:ext cx="5441408" cy="3905677"/>
            <a:chOff x="3444107" y="1739074"/>
            <a:chExt cx="5267798" cy="4003950"/>
          </a:xfrm>
        </p:grpSpPr>
        <p:pic>
          <p:nvPicPr>
            <p:cNvPr id="48" name="Picture 47">
              <a:extLst>
                <a:ext uri="{FF2B5EF4-FFF2-40B4-BE49-F238E27FC236}">
                  <a16:creationId xmlns:a16="http://schemas.microsoft.com/office/drawing/2014/main" id="{C6109E24-2CE9-45BA-8267-EE2B1CC9D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4107" y="2064986"/>
              <a:ext cx="5267798" cy="3678038"/>
            </a:xfrm>
            <a:prstGeom prst="rect">
              <a:avLst/>
            </a:prstGeom>
            <a:ln w="28575">
              <a:solidFill>
                <a:schemeClr val="tx1"/>
              </a:solidFill>
            </a:ln>
          </p:spPr>
        </p:pic>
        <p:sp>
          <p:nvSpPr>
            <p:cNvPr id="16" name="TextBox 15">
              <a:extLst>
                <a:ext uri="{FF2B5EF4-FFF2-40B4-BE49-F238E27FC236}">
                  <a16:creationId xmlns:a16="http://schemas.microsoft.com/office/drawing/2014/main" id="{BDD081CD-BFBC-4E06-A4C1-002B24329709}"/>
                </a:ext>
              </a:extLst>
            </p:cNvPr>
            <p:cNvSpPr txBox="1"/>
            <p:nvPr/>
          </p:nvSpPr>
          <p:spPr>
            <a:xfrm>
              <a:off x="3460096" y="1739074"/>
              <a:ext cx="5243732" cy="347073"/>
            </a:xfrm>
            <a:prstGeom prst="rect">
              <a:avLst/>
            </a:prstGeom>
            <a:solidFill>
              <a:srgbClr val="233670"/>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Verdana" pitchFamily="34" charset="0"/>
                  <a:cs typeface="Arial" panose="020B0604020202020204" pitchFamily="34" charset="0"/>
                </a:rPr>
                <a:t>Transition</a:t>
              </a:r>
            </a:p>
          </p:txBody>
        </p:sp>
      </p:grpSp>
      <p:pic>
        <p:nvPicPr>
          <p:cNvPr id="19" name="Picture 18">
            <a:extLst>
              <a:ext uri="{FF2B5EF4-FFF2-40B4-BE49-F238E27FC236}">
                <a16:creationId xmlns:a16="http://schemas.microsoft.com/office/drawing/2014/main" id="{4F821A57-4AA7-054D-AEB2-D767EFF17FF2}"/>
              </a:ext>
            </a:extLst>
          </p:cNvPr>
          <p:cNvPicPr>
            <a:picLocks noChangeAspect="1"/>
          </p:cNvPicPr>
          <p:nvPr/>
        </p:nvPicPr>
        <p:blipFill>
          <a:blip r:embed="rId4"/>
          <a:stretch>
            <a:fillRect/>
          </a:stretch>
        </p:blipFill>
        <p:spPr>
          <a:xfrm>
            <a:off x="3355508" y="2167892"/>
            <a:ext cx="5524500" cy="3670300"/>
          </a:xfrm>
          <a:prstGeom prst="rect">
            <a:avLst/>
          </a:prstGeom>
        </p:spPr>
      </p:pic>
      <p:grpSp>
        <p:nvGrpSpPr>
          <p:cNvPr id="5" name="Group 4">
            <a:extLst>
              <a:ext uri="{FF2B5EF4-FFF2-40B4-BE49-F238E27FC236}">
                <a16:creationId xmlns:a16="http://schemas.microsoft.com/office/drawing/2014/main" id="{4BED32EE-0A63-49D2-B166-E70267457DC5}"/>
              </a:ext>
            </a:extLst>
          </p:cNvPr>
          <p:cNvGrpSpPr/>
          <p:nvPr/>
        </p:nvGrpSpPr>
        <p:grpSpPr>
          <a:xfrm>
            <a:off x="8858250" y="1879796"/>
            <a:ext cx="2338083" cy="3930454"/>
            <a:chOff x="8701914" y="1735446"/>
            <a:chExt cx="1572769" cy="3892506"/>
          </a:xfrm>
        </p:grpSpPr>
        <p:sp>
          <p:nvSpPr>
            <p:cNvPr id="17" name="TextBox 16">
              <a:extLst>
                <a:ext uri="{FF2B5EF4-FFF2-40B4-BE49-F238E27FC236}">
                  <a16:creationId xmlns:a16="http://schemas.microsoft.com/office/drawing/2014/main" id="{CF07808F-0BA9-4183-ADBC-3FAE0E5124A6}"/>
                </a:ext>
              </a:extLst>
            </p:cNvPr>
            <p:cNvSpPr txBox="1"/>
            <p:nvPr/>
          </p:nvSpPr>
          <p:spPr>
            <a:xfrm>
              <a:off x="8701914" y="1735446"/>
              <a:ext cx="1572768" cy="338554"/>
            </a:xfrm>
            <a:prstGeom prst="rect">
              <a:avLst/>
            </a:prstGeom>
            <a:solidFill>
              <a:srgbClr val="233670"/>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Verdana" pitchFamily="34" charset="0"/>
                  <a:cs typeface="Arial" panose="020B0604020202020204" pitchFamily="34" charset="0"/>
                </a:rPr>
                <a:t>Future</a:t>
              </a:r>
            </a:p>
          </p:txBody>
        </p:sp>
        <p:sp>
          <p:nvSpPr>
            <p:cNvPr id="10" name="TextBox 9">
              <a:extLst>
                <a:ext uri="{FF2B5EF4-FFF2-40B4-BE49-F238E27FC236}">
                  <a16:creationId xmlns:a16="http://schemas.microsoft.com/office/drawing/2014/main" id="{037B3F31-38BD-4D46-ADA2-6B08DB2218FB}"/>
                </a:ext>
              </a:extLst>
            </p:cNvPr>
            <p:cNvSpPr txBox="1"/>
            <p:nvPr/>
          </p:nvSpPr>
          <p:spPr>
            <a:xfrm>
              <a:off x="8701915" y="2077634"/>
              <a:ext cx="1572768" cy="3550318"/>
            </a:xfrm>
            <a:prstGeom prst="rect">
              <a:avLst/>
            </a:prstGeom>
            <a:noFill/>
            <a:ln w="28575">
              <a:solidFill>
                <a:srgbClr val="233670"/>
              </a:solidFill>
            </a:ln>
          </p:spPr>
          <p:txBody>
            <a:bodyPr wrap="square" rtlCol="0" anchor="ctr">
              <a:normAutofit fontScale="92500" lnSpcReduction="10000"/>
            </a:bodyPr>
            <a:lstStyle/>
            <a:p>
              <a:pPr marL="171450" marR="0" lvl="0" indent="-171450" algn="l" defTabSz="914400" rtl="0" eaLnBrk="1" fontAlgn="auto" latinLnBrk="0" hangingPunct="1">
                <a:lnSpc>
                  <a:spcPct val="100000"/>
                </a:lnSpc>
                <a:spcBef>
                  <a:spcPts val="0"/>
                </a:spcBef>
                <a:spcAft>
                  <a:spcPts val="3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Segoe UI Semilight" panose="020B0402040204020203" pitchFamily="34" charset="0"/>
                  <a:ea typeface="Verdana" pitchFamily="34" charset="0"/>
                  <a:cs typeface="Segoe UI Semilight" panose="020B0402040204020203" pitchFamily="34" charset="0"/>
                </a:rPr>
                <a:t>More efficient use of available airport and airspace capacity</a:t>
              </a:r>
            </a:p>
            <a:p>
              <a:pPr marL="171450" marR="0" lvl="0" indent="-171450" algn="l" defTabSz="914400" rtl="0" eaLnBrk="1" fontAlgn="auto" latinLnBrk="0" hangingPunct="1">
                <a:lnSpc>
                  <a:spcPct val="100000"/>
                </a:lnSpc>
                <a:spcBef>
                  <a:spcPts val="0"/>
                </a:spcBef>
                <a:spcAft>
                  <a:spcPts val="3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Segoe UI Semilight" panose="020B0402040204020203" pitchFamily="34" charset="0"/>
                  <a:ea typeface="Verdana" pitchFamily="34" charset="0"/>
                  <a:cs typeface="Segoe UI Semilight" panose="020B0402040204020203" pitchFamily="34" charset="0"/>
                </a:rPr>
                <a:t>Reduced environmental impact and fuel burn </a:t>
              </a:r>
            </a:p>
            <a:p>
              <a:pPr marL="171450" marR="0" lvl="0" indent="-171450" algn="l" defTabSz="914400" rtl="0" eaLnBrk="1" fontAlgn="auto" latinLnBrk="0" hangingPunct="1">
                <a:lnSpc>
                  <a:spcPct val="100000"/>
                </a:lnSpc>
                <a:spcBef>
                  <a:spcPts val="0"/>
                </a:spcBef>
                <a:spcAft>
                  <a:spcPts val="3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Segoe UI Semilight" panose="020B0402040204020203" pitchFamily="34" charset="0"/>
                  <a:ea typeface="Verdana" pitchFamily="34" charset="0"/>
                  <a:cs typeface="Segoe UI Semilight" panose="020B0402040204020203" pitchFamily="34" charset="0"/>
                </a:rPr>
                <a:t>Uninterrupted ascents and descents </a:t>
              </a:r>
            </a:p>
            <a:p>
              <a:pPr marL="171450" marR="0" lvl="0" indent="-171450" algn="l" defTabSz="914400" rtl="0" eaLnBrk="1" fontAlgn="auto" latinLnBrk="0" hangingPunct="1">
                <a:lnSpc>
                  <a:spcPct val="100000"/>
                </a:lnSpc>
                <a:spcBef>
                  <a:spcPts val="0"/>
                </a:spcBef>
                <a:spcAft>
                  <a:spcPts val="3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Segoe UI Semilight" panose="020B0402040204020203" pitchFamily="34" charset="0"/>
                  <a:ea typeface="Verdana" pitchFamily="34" charset="0"/>
                  <a:cs typeface="Segoe UI Semilight" panose="020B0402040204020203" pitchFamily="34" charset="0"/>
                </a:rPr>
                <a:t>Reduced wait times in physical departure queues </a:t>
              </a:r>
            </a:p>
            <a:p>
              <a:pPr marL="171450" marR="0" lvl="0" indent="-171450" algn="l" defTabSz="914400" rtl="0" eaLnBrk="1" fontAlgn="auto" latinLnBrk="0" hangingPunct="1">
                <a:lnSpc>
                  <a:spcPct val="100000"/>
                </a:lnSpc>
                <a:spcBef>
                  <a:spcPts val="0"/>
                </a:spcBef>
                <a:spcAft>
                  <a:spcPts val="3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Segoe UI Semilight" panose="020B0402040204020203" pitchFamily="34" charset="0"/>
                  <a:ea typeface="Verdana" pitchFamily="34" charset="0"/>
                  <a:cs typeface="Segoe UI Semilight" panose="020B0402040204020203" pitchFamily="34" charset="0"/>
                </a:rPr>
                <a:t>Greater use of advanced PBN procedures</a:t>
              </a:r>
            </a:p>
            <a:p>
              <a:pPr marL="171450" marR="0" lvl="0" indent="-171450" algn="l" defTabSz="914400" rtl="0" eaLnBrk="1" fontAlgn="auto" latinLnBrk="0" hangingPunct="1">
                <a:lnSpc>
                  <a:spcPct val="100000"/>
                </a:lnSpc>
                <a:spcBef>
                  <a:spcPts val="0"/>
                </a:spcBef>
                <a:spcAft>
                  <a:spcPts val="3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Segoe UI Semilight" panose="020B0402040204020203" pitchFamily="34" charset="0"/>
                  <a:ea typeface="Verdana" pitchFamily="34" charset="0"/>
                  <a:cs typeface="Segoe UI Semilight" panose="020B0402040204020203" pitchFamily="34" charset="0"/>
                </a:rPr>
                <a:t>More effective use of airport and operator resources</a:t>
              </a:r>
            </a:p>
            <a:p>
              <a:pPr marL="171450" marR="0" lvl="0" indent="-171450" algn="l" defTabSz="914400" rtl="0" eaLnBrk="1" fontAlgn="auto" latinLnBrk="0" hangingPunct="1">
                <a:lnSpc>
                  <a:spcPct val="100000"/>
                </a:lnSpc>
                <a:spcBef>
                  <a:spcPts val="0"/>
                </a:spcBef>
                <a:spcAft>
                  <a:spcPts val="3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Segoe UI Semilight" panose="020B0402040204020203" pitchFamily="34" charset="0"/>
                  <a:ea typeface="Verdana" pitchFamily="34" charset="0"/>
                  <a:cs typeface="Segoe UI Semilight" panose="020B0402040204020203" pitchFamily="34" charset="0"/>
                </a:rPr>
                <a:t>Consistent and reliable schedule and travel times </a:t>
              </a:r>
            </a:p>
            <a:p>
              <a:pPr marL="171450" marR="0" lvl="0" indent="-171450" algn="l" defTabSz="914400" rtl="0" eaLnBrk="1" fontAlgn="auto" latinLnBrk="0" hangingPunct="1">
                <a:lnSpc>
                  <a:spcPct val="100000"/>
                </a:lnSpc>
                <a:spcBef>
                  <a:spcPts val="0"/>
                </a:spcBef>
                <a:spcAft>
                  <a:spcPts val="3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Segoe UI Semilight" panose="020B0402040204020203" pitchFamily="34" charset="0"/>
                  <a:ea typeface="Verdana" pitchFamily="34" charset="0"/>
                  <a:cs typeface="Segoe UI Semilight" panose="020B0402040204020203" pitchFamily="34" charset="0"/>
                </a:rPr>
                <a:t>Better business decisions concerning fleet management and fuel-loading</a:t>
              </a:r>
            </a:p>
            <a:p>
              <a:pPr marL="171450" marR="0" lvl="0" indent="-171450" algn="l" defTabSz="914400" rtl="0" eaLnBrk="1" fontAlgn="auto" latinLnBrk="0" hangingPunct="1">
                <a:lnSpc>
                  <a:spcPct val="100000"/>
                </a:lnSpc>
                <a:spcBef>
                  <a:spcPts val="0"/>
                </a:spcBef>
                <a:spcAft>
                  <a:spcPts val="3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Segoe UI Semilight" panose="020B0402040204020203" pitchFamily="34" charset="0"/>
                  <a:ea typeface="Verdana" pitchFamily="34" charset="0"/>
                  <a:cs typeface="Segoe UI Semilight" panose="020B0402040204020203" pitchFamily="34" charset="0"/>
                </a:rPr>
                <a:t>Improved understanding of flight operator intent, readiness, routing, and capabilities</a:t>
              </a:r>
            </a:p>
          </p:txBody>
        </p:sp>
      </p:grpSp>
      <p:grpSp>
        <p:nvGrpSpPr>
          <p:cNvPr id="4" name="Group 3">
            <a:extLst>
              <a:ext uri="{FF2B5EF4-FFF2-40B4-BE49-F238E27FC236}">
                <a16:creationId xmlns:a16="http://schemas.microsoft.com/office/drawing/2014/main" id="{543E0743-5333-4209-A205-D759A362AE51}"/>
              </a:ext>
            </a:extLst>
          </p:cNvPr>
          <p:cNvGrpSpPr/>
          <p:nvPr/>
        </p:nvGrpSpPr>
        <p:grpSpPr>
          <a:xfrm>
            <a:off x="986137" y="1879796"/>
            <a:ext cx="2389479" cy="3930454"/>
            <a:chOff x="1852064" y="1739074"/>
            <a:chExt cx="1590996" cy="3892505"/>
          </a:xfrm>
        </p:grpSpPr>
        <p:sp>
          <p:nvSpPr>
            <p:cNvPr id="15" name="TextBox 14">
              <a:extLst>
                <a:ext uri="{FF2B5EF4-FFF2-40B4-BE49-F238E27FC236}">
                  <a16:creationId xmlns:a16="http://schemas.microsoft.com/office/drawing/2014/main" id="{CCA5A2FE-326D-4F54-96A3-DEB458E2558C}"/>
                </a:ext>
              </a:extLst>
            </p:cNvPr>
            <p:cNvSpPr txBox="1"/>
            <p:nvPr/>
          </p:nvSpPr>
          <p:spPr>
            <a:xfrm>
              <a:off x="1852064" y="1739074"/>
              <a:ext cx="1590996" cy="338554"/>
            </a:xfrm>
            <a:prstGeom prst="rect">
              <a:avLst/>
            </a:prstGeom>
            <a:solidFill>
              <a:srgbClr val="233670"/>
            </a:solidFill>
            <a:ln w="28575">
              <a:no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Arial" panose="020B0604020202020204" pitchFamily="34" charset="0"/>
                  <a:ea typeface="Verdana" pitchFamily="34" charset="0"/>
                  <a:cs typeface="Arial" panose="020B0604020202020204" pitchFamily="34" charset="0"/>
                </a:rPr>
                <a:t>Present</a:t>
              </a:r>
            </a:p>
          </p:txBody>
        </p:sp>
        <p:sp>
          <p:nvSpPr>
            <p:cNvPr id="7" name="TextBox 6">
              <a:extLst>
                <a:ext uri="{FF2B5EF4-FFF2-40B4-BE49-F238E27FC236}">
                  <a16:creationId xmlns:a16="http://schemas.microsoft.com/office/drawing/2014/main" id="{26C8F708-51D2-45BD-8861-17AB92148B34}"/>
                </a:ext>
              </a:extLst>
            </p:cNvPr>
            <p:cNvSpPr txBox="1"/>
            <p:nvPr/>
          </p:nvSpPr>
          <p:spPr>
            <a:xfrm>
              <a:off x="1854238" y="2073252"/>
              <a:ext cx="1582051" cy="3558327"/>
            </a:xfrm>
            <a:prstGeom prst="rect">
              <a:avLst/>
            </a:prstGeom>
            <a:noFill/>
            <a:ln w="28575">
              <a:solidFill>
                <a:srgbClr val="233670"/>
              </a:solidFill>
            </a:ln>
          </p:spPr>
          <p:txBody>
            <a:bodyPr wrap="square" rtlCol="0" anchor="ctr">
              <a:normAutofit/>
            </a:bodyPr>
            <a:lstStyle/>
            <a:p>
              <a:pPr marL="171450" marR="0" lvl="0" indent="-171450" algn="l" defTabSz="914400" rtl="0" eaLnBrk="1" fontAlgn="auto" latinLnBrk="0" hangingPunct="1">
                <a:lnSpc>
                  <a:spcPct val="100000"/>
                </a:lnSpc>
                <a:spcBef>
                  <a:spcPts val="0"/>
                </a:spcBef>
                <a:spcAft>
                  <a:spcPts val="6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Arial" panose="020B0604020202020204" pitchFamily="34" charset="0"/>
                  <a:cs typeface="Arial" panose="020B0604020202020204" pitchFamily="34" charset="0"/>
                </a:rPr>
                <a:t>Inefficient aircraft traffic management techniques  </a:t>
              </a:r>
            </a:p>
            <a:p>
              <a:pPr marL="171450" marR="0" lvl="0" indent="-171450" algn="l" defTabSz="914400" rtl="0" eaLnBrk="1" fontAlgn="auto" latinLnBrk="0" hangingPunct="1">
                <a:lnSpc>
                  <a:spcPct val="100000"/>
                </a:lnSpc>
                <a:spcBef>
                  <a:spcPts val="0"/>
                </a:spcBef>
                <a:spcAft>
                  <a:spcPts val="6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Arial" panose="020B0604020202020204" pitchFamily="34" charset="0"/>
                  <a:cs typeface="Arial" panose="020B0604020202020204" pitchFamily="34" charset="0"/>
                </a:rPr>
                <a:t>Unpredictable flow adjustments and flight impacts </a:t>
              </a:r>
            </a:p>
            <a:p>
              <a:pPr marL="171450" marR="0" lvl="0" indent="-171450" algn="l" defTabSz="914400" rtl="0" eaLnBrk="1" fontAlgn="auto" latinLnBrk="0" hangingPunct="1">
                <a:lnSpc>
                  <a:spcPct val="100000"/>
                </a:lnSpc>
                <a:spcBef>
                  <a:spcPts val="0"/>
                </a:spcBef>
                <a:spcAft>
                  <a:spcPts val="6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Arial" panose="020B0604020202020204" pitchFamily="34" charset="0"/>
                  <a:cs typeface="Arial" panose="020B0604020202020204" pitchFamily="34" charset="0"/>
                </a:rPr>
                <a:t>Inconsistent use of available PBN procedures</a:t>
              </a:r>
            </a:p>
            <a:p>
              <a:pPr marL="171450" marR="0" lvl="0" indent="-171450" algn="l" defTabSz="914400" rtl="0" eaLnBrk="1" fontAlgn="auto" latinLnBrk="0" hangingPunct="1">
                <a:lnSpc>
                  <a:spcPct val="100000"/>
                </a:lnSpc>
                <a:spcBef>
                  <a:spcPts val="0"/>
                </a:spcBef>
                <a:spcAft>
                  <a:spcPts val="6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Arial" panose="020B0604020202020204" pitchFamily="34" charset="0"/>
                  <a:cs typeface="Arial" panose="020B0604020202020204" pitchFamily="34" charset="0"/>
                </a:rPr>
                <a:t>Current tools and available flight data precludes optimal flight planning and operations </a:t>
              </a:r>
            </a:p>
            <a:p>
              <a:pPr marL="171450" marR="0" lvl="0" indent="-171450" algn="l" defTabSz="914400" rtl="0" eaLnBrk="1" fontAlgn="auto" latinLnBrk="0" hangingPunct="1">
                <a:lnSpc>
                  <a:spcPct val="100000"/>
                </a:lnSpc>
                <a:spcBef>
                  <a:spcPts val="0"/>
                </a:spcBef>
                <a:spcAft>
                  <a:spcPts val="6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Arial" panose="020B0604020202020204" pitchFamily="34" charset="0"/>
                  <a:cs typeface="Arial" panose="020B0604020202020204" pitchFamily="34" charset="0"/>
                </a:rPr>
                <a:t>Inefficient static distance-based spacing goals </a:t>
              </a:r>
            </a:p>
            <a:p>
              <a:pPr marL="171450" marR="0" lvl="0" indent="-171450" algn="l" defTabSz="914400" rtl="0" eaLnBrk="1" fontAlgn="auto" latinLnBrk="0" hangingPunct="1">
                <a:lnSpc>
                  <a:spcPct val="100000"/>
                </a:lnSpc>
                <a:spcBef>
                  <a:spcPts val="0"/>
                </a:spcBef>
                <a:spcAft>
                  <a:spcPts val="6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Arial" panose="020B0604020202020204" pitchFamily="34" charset="0"/>
                  <a:cs typeface="Arial" panose="020B0604020202020204" pitchFamily="34" charset="0"/>
                </a:rPr>
                <a:t>Ineffective integration of time-based management tools </a:t>
              </a:r>
            </a:p>
            <a:p>
              <a:pPr marL="171450" marR="0" lvl="0" indent="-171450" algn="l" defTabSz="914400" rtl="0" eaLnBrk="1" fontAlgn="auto" latinLnBrk="0" hangingPunct="1">
                <a:lnSpc>
                  <a:spcPct val="100000"/>
                </a:lnSpc>
                <a:spcBef>
                  <a:spcPts val="0"/>
                </a:spcBef>
                <a:spcAft>
                  <a:spcPts val="600"/>
                </a:spcAft>
                <a:buClr>
                  <a:srgbClr val="00B5EF"/>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233670"/>
                  </a:solidFill>
                  <a:effectLst/>
                  <a:uLnTx/>
                  <a:uFillTx/>
                  <a:latin typeface="Arial" panose="020B0604020202020204" pitchFamily="34" charset="0"/>
                  <a:cs typeface="Arial" panose="020B0604020202020204" pitchFamily="34" charset="0"/>
                </a:rPr>
                <a:t>Limited data sharing</a:t>
              </a:r>
              <a:endParaRPr kumimoji="0" lang="en-US" sz="1100" b="0" i="0" u="none" strike="noStrike" kern="1200" cap="none" spc="0" normalizeH="0" baseline="0" noProof="0" dirty="0">
                <a:ln>
                  <a:noFill/>
                </a:ln>
                <a:solidFill>
                  <a:srgbClr val="233670"/>
                </a:solidFill>
                <a:effectLst/>
                <a:uLnTx/>
                <a:uFillTx/>
                <a:latin typeface="Arial" panose="020B0604020202020204" pitchFamily="34" charset="0"/>
                <a:cs typeface="Arial" panose="020B0604020202020204" pitchFamily="34" charset="0"/>
              </a:endParaRPr>
            </a:p>
          </p:txBody>
        </p:sp>
      </p:grpSp>
      <p:sp>
        <p:nvSpPr>
          <p:cNvPr id="2" name="Rectangle 1">
            <a:extLst>
              <a:ext uri="{FF2B5EF4-FFF2-40B4-BE49-F238E27FC236}">
                <a16:creationId xmlns:a16="http://schemas.microsoft.com/office/drawing/2014/main" id="{70D123CD-294B-4641-A0F3-970F030E2B9C}"/>
              </a:ext>
            </a:extLst>
          </p:cNvPr>
          <p:cNvSpPr/>
          <p:nvPr/>
        </p:nvSpPr>
        <p:spPr>
          <a:xfrm>
            <a:off x="989402" y="5868009"/>
            <a:ext cx="10206932" cy="338554"/>
          </a:xfrm>
          <a:prstGeom prst="rect">
            <a:avLst/>
          </a:prstGeom>
          <a:solidFill>
            <a:srgbClr val="233670"/>
          </a:solidFill>
          <a:ln w="28575">
            <a:no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Change strategy is a systematic approach that aligns people to changes in strategy, process, and technology</a:t>
            </a:r>
          </a:p>
        </p:txBody>
      </p:sp>
      <p:sp>
        <p:nvSpPr>
          <p:cNvPr id="8" name="TextBox 7">
            <a:extLst>
              <a:ext uri="{FF2B5EF4-FFF2-40B4-BE49-F238E27FC236}">
                <a16:creationId xmlns:a16="http://schemas.microsoft.com/office/drawing/2014/main" id="{CB61585C-10FD-4110-9B1B-8D503C74C2C2}"/>
              </a:ext>
            </a:extLst>
          </p:cNvPr>
          <p:cNvSpPr txBox="1"/>
          <p:nvPr/>
        </p:nvSpPr>
        <p:spPr>
          <a:xfrm>
            <a:off x="982486" y="1182246"/>
            <a:ext cx="10210198" cy="615039"/>
          </a:xfrm>
          <a:prstGeom prst="rect">
            <a:avLst/>
          </a:prstGeom>
          <a:solidFill>
            <a:srgbClr val="00B5EF"/>
          </a:solidFill>
          <a:ln w="28575">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w="0"/>
                <a:solidFill>
                  <a:schemeClr val="bg1"/>
                </a:solidFill>
                <a:effectLst/>
                <a:uLnTx/>
                <a:uFillTx/>
                <a:latin typeface="Calibri" panose="020F0502020204030204"/>
                <a:ea typeface="+mn-ea"/>
                <a:cs typeface="+mn-cs"/>
              </a:rPr>
              <a:t>Intended Outcome</a:t>
            </a:r>
            <a:r>
              <a:rPr kumimoji="0" lang="en-US" sz="2400" b="0" i="0" u="none" strike="noStrike" kern="1200" cap="none" spc="0" normalizeH="0" baseline="0" noProof="0" dirty="0">
                <a:ln w="0"/>
                <a:solidFill>
                  <a:schemeClr val="bg1"/>
                </a:solidFill>
                <a:effectLst/>
                <a:uLnTx/>
                <a:uFillTx/>
                <a:latin typeface="Calibri" panose="020F0502020204030204"/>
                <a:ea typeface="+mn-ea"/>
                <a:cs typeface="+mn-cs"/>
              </a:rPr>
              <a:t>: Preparing people to do business differently</a:t>
            </a:r>
          </a:p>
        </p:txBody>
      </p:sp>
      <p:sp>
        <p:nvSpPr>
          <p:cNvPr id="3" name="Title 2">
            <a:extLst>
              <a:ext uri="{FF2B5EF4-FFF2-40B4-BE49-F238E27FC236}">
                <a16:creationId xmlns:a16="http://schemas.microsoft.com/office/drawing/2014/main" id="{30598095-A2E7-4EBE-9E7C-27616ED4A944}"/>
              </a:ext>
            </a:extLst>
          </p:cNvPr>
          <p:cNvSpPr>
            <a:spLocks noGrp="1"/>
          </p:cNvSpPr>
          <p:nvPr>
            <p:ph type="title"/>
          </p:nvPr>
        </p:nvSpPr>
        <p:spPr>
          <a:xfrm>
            <a:off x="1514606" y="41403"/>
            <a:ext cx="10515600" cy="759339"/>
          </a:xfrm>
        </p:spPr>
        <p:txBody>
          <a:bodyPr vert="horz" lIns="91440" tIns="45720" rIns="91440" bIns="45720" rtlCol="0" anchor="ctr">
            <a:normAutofit fontScale="90000"/>
          </a:bodyPr>
          <a:lstStyle/>
          <a:p>
            <a:r>
              <a:rPr lang="en-US" sz="4000" dirty="0"/>
              <a:t>Key Elements of TBO </a:t>
            </a:r>
            <a:r>
              <a:rPr lang="en-US" sz="4000" dirty="0" smtClean="0"/>
              <a:t>Implementation </a:t>
            </a:r>
            <a:r>
              <a:rPr lang="en-US" sz="4000" dirty="0"/>
              <a:t>Strategy</a:t>
            </a:r>
          </a:p>
        </p:txBody>
      </p:sp>
    </p:spTree>
    <p:extLst>
      <p:ext uri="{BB962C8B-B14F-4D97-AF65-F5344CB8AC3E}">
        <p14:creationId xmlns:p14="http://schemas.microsoft.com/office/powerpoint/2010/main" val="3873850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3FB7C-680E-437C-8458-3AD3959AFA1F}"/>
              </a:ext>
            </a:extLst>
          </p:cNvPr>
          <p:cNvSpPr>
            <a:spLocks noGrp="1"/>
          </p:cNvSpPr>
          <p:nvPr>
            <p:ph type="title"/>
          </p:nvPr>
        </p:nvSpPr>
        <p:spPr>
          <a:xfrm>
            <a:off x="816750" y="1709738"/>
            <a:ext cx="10646114" cy="2852737"/>
          </a:xfrm>
        </p:spPr>
        <p:txBody>
          <a:bodyPr/>
          <a:lstStyle/>
          <a:p>
            <a:r>
              <a:rPr lang="en-US" dirty="0" smtClean="0"/>
              <a:t>Data-driven Decision Making and TBO Communications</a:t>
            </a:r>
            <a:endParaRPr lang="en-US" dirty="0"/>
          </a:p>
        </p:txBody>
      </p:sp>
      <p:sp>
        <p:nvSpPr>
          <p:cNvPr id="2" name="Text Placeholder 1"/>
          <p:cNvSpPr>
            <a:spLocks noGrp="1"/>
          </p:cNvSpPr>
          <p:nvPr>
            <p:ph type="body" idx="1"/>
          </p:nvPr>
        </p:nvSpPr>
        <p:spPr/>
        <p:txBody>
          <a:bodyPr/>
          <a:lstStyle/>
          <a:p>
            <a:r>
              <a:rPr lang="en-US" b="1" dirty="0"/>
              <a:t>Almira Ramadani, Air Traffic Services (AJT-3230</a:t>
            </a:r>
            <a:r>
              <a:rPr lang="en-US" b="1" dirty="0" smtClean="0"/>
              <a:t>)</a:t>
            </a:r>
            <a:endParaRPr lang="en-US" b="1" dirty="0"/>
          </a:p>
        </p:txBody>
      </p:sp>
    </p:spTree>
    <p:extLst>
      <p:ext uri="{BB962C8B-B14F-4D97-AF65-F5344CB8AC3E}">
        <p14:creationId xmlns:p14="http://schemas.microsoft.com/office/powerpoint/2010/main" val="2694394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67597-3DE3-6944-A952-AD35F5897641}"/>
              </a:ext>
            </a:extLst>
          </p:cNvPr>
          <p:cNvSpPr>
            <a:spLocks noGrp="1"/>
          </p:cNvSpPr>
          <p:nvPr>
            <p:ph type="title"/>
          </p:nvPr>
        </p:nvSpPr>
        <p:spPr/>
        <p:txBody>
          <a:bodyPr>
            <a:normAutofit/>
          </a:bodyPr>
          <a:lstStyle/>
          <a:p>
            <a:r>
              <a:rPr lang="en-US" sz="3600" dirty="0"/>
              <a:t>TBO Objectives</a:t>
            </a:r>
          </a:p>
        </p:txBody>
      </p:sp>
      <p:sp>
        <p:nvSpPr>
          <p:cNvPr id="3" name="TextBox 2">
            <a:extLst>
              <a:ext uri="{FF2B5EF4-FFF2-40B4-BE49-F238E27FC236}">
                <a16:creationId xmlns:a16="http://schemas.microsoft.com/office/drawing/2014/main" id="{61BAF6A4-AC17-4054-AFC6-F5042C9F4116}"/>
              </a:ext>
            </a:extLst>
          </p:cNvPr>
          <p:cNvSpPr txBox="1"/>
          <p:nvPr/>
        </p:nvSpPr>
        <p:spPr>
          <a:xfrm>
            <a:off x="1217288" y="1551924"/>
            <a:ext cx="8419279" cy="523220"/>
          </a:xfrm>
          <a:prstGeom prst="rect">
            <a:avLst/>
          </a:prstGeom>
          <a:noFill/>
        </p:spPr>
        <p:txBody>
          <a:bodyPr wrap="square" rtlCol="0">
            <a:spAutoFit/>
          </a:bodyPr>
          <a:lstStyle/>
          <a:p>
            <a:pPr algn="ctr"/>
            <a:r>
              <a:rPr lang="en-US" sz="2800" b="1" dirty="0">
                <a:solidFill>
                  <a:srgbClr val="A545A2"/>
                </a:solidFill>
                <a:latin typeface="Arial" panose="020B0604020202020204" pitchFamily="34" charset="0"/>
                <a:cs typeface="Arial" panose="020B0604020202020204" pitchFamily="34" charset="0"/>
              </a:rPr>
              <a:t>What are we trying to improve?</a:t>
            </a:r>
          </a:p>
        </p:txBody>
      </p:sp>
      <p:grpSp>
        <p:nvGrpSpPr>
          <p:cNvPr id="11" name="Group 10">
            <a:extLst>
              <a:ext uri="{FF2B5EF4-FFF2-40B4-BE49-F238E27FC236}">
                <a16:creationId xmlns:a16="http://schemas.microsoft.com/office/drawing/2014/main" id="{E1D9F1F6-5B52-A349-A94E-824C664A9419}"/>
              </a:ext>
            </a:extLst>
          </p:cNvPr>
          <p:cNvGrpSpPr/>
          <p:nvPr/>
        </p:nvGrpSpPr>
        <p:grpSpPr>
          <a:xfrm>
            <a:off x="3250739" y="2529581"/>
            <a:ext cx="5845361" cy="3334716"/>
            <a:chOff x="3911682" y="2529581"/>
            <a:chExt cx="5845361" cy="3334716"/>
          </a:xfrm>
        </p:grpSpPr>
        <p:pic>
          <p:nvPicPr>
            <p:cNvPr id="4" name="Picture 3">
              <a:extLst>
                <a:ext uri="{FF2B5EF4-FFF2-40B4-BE49-F238E27FC236}">
                  <a16:creationId xmlns:a16="http://schemas.microsoft.com/office/drawing/2014/main" id="{29F9E4E0-BF52-9744-9538-90F2D8063573}"/>
                </a:ext>
              </a:extLst>
            </p:cNvPr>
            <p:cNvPicPr>
              <a:picLocks noChangeAspect="1"/>
            </p:cNvPicPr>
            <p:nvPr/>
          </p:nvPicPr>
          <p:blipFill>
            <a:blip r:embed="rId3"/>
            <a:stretch>
              <a:fillRect/>
            </a:stretch>
          </p:blipFill>
          <p:spPr>
            <a:xfrm>
              <a:off x="3911682" y="4266410"/>
              <a:ext cx="796330" cy="675035"/>
            </a:xfrm>
            <a:prstGeom prst="rect">
              <a:avLst/>
            </a:prstGeom>
          </p:spPr>
        </p:pic>
        <p:pic>
          <p:nvPicPr>
            <p:cNvPr id="5" name="Picture 4">
              <a:extLst>
                <a:ext uri="{FF2B5EF4-FFF2-40B4-BE49-F238E27FC236}">
                  <a16:creationId xmlns:a16="http://schemas.microsoft.com/office/drawing/2014/main" id="{EB3F3FB8-219B-8A4F-921F-485AB21CE944}"/>
                </a:ext>
              </a:extLst>
            </p:cNvPr>
            <p:cNvPicPr>
              <a:picLocks noChangeAspect="1"/>
            </p:cNvPicPr>
            <p:nvPr/>
          </p:nvPicPr>
          <p:blipFill>
            <a:blip r:embed="rId4"/>
            <a:stretch>
              <a:fillRect/>
            </a:stretch>
          </p:blipFill>
          <p:spPr>
            <a:xfrm>
              <a:off x="3911682" y="2529581"/>
              <a:ext cx="663404" cy="651966"/>
            </a:xfrm>
            <a:prstGeom prst="rect">
              <a:avLst/>
            </a:prstGeom>
          </p:spPr>
        </p:pic>
        <p:pic>
          <p:nvPicPr>
            <p:cNvPr id="7" name="Picture 6">
              <a:extLst>
                <a:ext uri="{FF2B5EF4-FFF2-40B4-BE49-F238E27FC236}">
                  <a16:creationId xmlns:a16="http://schemas.microsoft.com/office/drawing/2014/main" id="{4F3E343F-3445-DE41-9B84-E878A8A62B14}"/>
                </a:ext>
              </a:extLst>
            </p:cNvPr>
            <p:cNvPicPr>
              <a:picLocks noChangeAspect="1"/>
            </p:cNvPicPr>
            <p:nvPr/>
          </p:nvPicPr>
          <p:blipFill>
            <a:blip r:embed="rId5"/>
            <a:stretch>
              <a:fillRect/>
            </a:stretch>
          </p:blipFill>
          <p:spPr>
            <a:xfrm>
              <a:off x="3946824" y="3458231"/>
              <a:ext cx="628262" cy="628262"/>
            </a:xfrm>
            <a:prstGeom prst="rect">
              <a:avLst/>
            </a:prstGeom>
          </p:spPr>
        </p:pic>
        <p:pic>
          <p:nvPicPr>
            <p:cNvPr id="8" name="Picture 7">
              <a:extLst>
                <a:ext uri="{FF2B5EF4-FFF2-40B4-BE49-F238E27FC236}">
                  <a16:creationId xmlns:a16="http://schemas.microsoft.com/office/drawing/2014/main" id="{CC014BD8-6603-A848-A521-65E4C2C302B3}"/>
                </a:ext>
              </a:extLst>
            </p:cNvPr>
            <p:cNvPicPr>
              <a:picLocks noChangeAspect="1"/>
            </p:cNvPicPr>
            <p:nvPr/>
          </p:nvPicPr>
          <p:blipFill>
            <a:blip r:embed="rId6"/>
            <a:stretch>
              <a:fillRect/>
            </a:stretch>
          </p:blipFill>
          <p:spPr>
            <a:xfrm>
              <a:off x="4065851" y="5144172"/>
              <a:ext cx="522316" cy="692869"/>
            </a:xfrm>
            <a:prstGeom prst="rect">
              <a:avLst/>
            </a:prstGeom>
          </p:spPr>
        </p:pic>
        <p:sp>
          <p:nvSpPr>
            <p:cNvPr id="17" name="Title 1">
              <a:extLst>
                <a:ext uri="{FF2B5EF4-FFF2-40B4-BE49-F238E27FC236}">
                  <a16:creationId xmlns:a16="http://schemas.microsoft.com/office/drawing/2014/main" id="{7FB4F844-9E28-F54D-B979-ABAE0B721E14}"/>
                </a:ext>
              </a:extLst>
            </p:cNvPr>
            <p:cNvSpPr txBox="1">
              <a:spLocks/>
            </p:cNvSpPr>
            <p:nvPr/>
          </p:nvSpPr>
          <p:spPr>
            <a:xfrm>
              <a:off x="4883721" y="4320843"/>
              <a:ext cx="3573780" cy="646331"/>
            </a:xfrm>
            <a:prstGeom prst="rect">
              <a:avLst/>
            </a:prstGeom>
          </p:spPr>
          <p:txBody>
            <a:bodyPr vert="horz" wrap="square" lIns="91440" tIns="45720" rIns="91440" bIns="45720" rtlCol="0" anchor="t">
              <a:spAutoFit/>
            </a:bodyPr>
            <a:lst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l"/>
              <a:r>
                <a:rPr lang="en-US" dirty="0">
                  <a:solidFill>
                    <a:srgbClr val="233670"/>
                  </a:solidFill>
                </a:rPr>
                <a:t>Throughput</a:t>
              </a:r>
            </a:p>
          </p:txBody>
        </p:sp>
        <p:sp>
          <p:nvSpPr>
            <p:cNvPr id="18" name="Title 1">
              <a:extLst>
                <a:ext uri="{FF2B5EF4-FFF2-40B4-BE49-F238E27FC236}">
                  <a16:creationId xmlns:a16="http://schemas.microsoft.com/office/drawing/2014/main" id="{E14642E2-D56A-5E4F-BD6F-C80F202FE387}"/>
                </a:ext>
              </a:extLst>
            </p:cNvPr>
            <p:cNvSpPr txBox="1">
              <a:spLocks/>
            </p:cNvSpPr>
            <p:nvPr/>
          </p:nvSpPr>
          <p:spPr>
            <a:xfrm>
              <a:off x="4883721" y="2578857"/>
              <a:ext cx="3573780" cy="646331"/>
            </a:xfrm>
            <a:prstGeom prst="rect">
              <a:avLst/>
            </a:prstGeom>
          </p:spPr>
          <p:txBody>
            <a:bodyPr vert="horz" wrap="square" lIns="91440" tIns="45720" rIns="91440" bIns="45720" rtlCol="0" anchor="t">
              <a:spAutoFit/>
            </a:bodyPr>
            <a:lst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l"/>
              <a:r>
                <a:rPr lang="en-US" dirty="0">
                  <a:solidFill>
                    <a:srgbClr val="233670"/>
                  </a:solidFill>
                </a:rPr>
                <a:t>Predictability</a:t>
              </a:r>
            </a:p>
          </p:txBody>
        </p:sp>
        <p:sp>
          <p:nvSpPr>
            <p:cNvPr id="19" name="Title 1">
              <a:extLst>
                <a:ext uri="{FF2B5EF4-FFF2-40B4-BE49-F238E27FC236}">
                  <a16:creationId xmlns:a16="http://schemas.microsoft.com/office/drawing/2014/main" id="{DF098281-EBDB-BF4D-AC64-A739511AE9FB}"/>
                </a:ext>
              </a:extLst>
            </p:cNvPr>
            <p:cNvSpPr txBox="1">
              <a:spLocks/>
            </p:cNvSpPr>
            <p:nvPr/>
          </p:nvSpPr>
          <p:spPr>
            <a:xfrm>
              <a:off x="4883721" y="3458231"/>
              <a:ext cx="4187522" cy="646331"/>
            </a:xfrm>
            <a:prstGeom prst="rect">
              <a:avLst/>
            </a:prstGeom>
          </p:spPr>
          <p:txBody>
            <a:bodyPr vert="horz" wrap="square" lIns="91440" tIns="45720" rIns="91440" bIns="45720" rtlCol="0" anchor="t">
              <a:spAutoFit/>
            </a:bodyPr>
            <a:lst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l"/>
              <a:r>
                <a:rPr lang="en-US" dirty="0">
                  <a:solidFill>
                    <a:srgbClr val="233670"/>
                  </a:solidFill>
                </a:rPr>
                <a:t>Flight Efficiency</a:t>
              </a:r>
            </a:p>
          </p:txBody>
        </p:sp>
        <p:sp>
          <p:nvSpPr>
            <p:cNvPr id="20" name="Title 1">
              <a:extLst>
                <a:ext uri="{FF2B5EF4-FFF2-40B4-BE49-F238E27FC236}">
                  <a16:creationId xmlns:a16="http://schemas.microsoft.com/office/drawing/2014/main" id="{3A019066-91EA-3B42-9472-069483E68A05}"/>
                </a:ext>
              </a:extLst>
            </p:cNvPr>
            <p:cNvSpPr txBox="1">
              <a:spLocks/>
            </p:cNvSpPr>
            <p:nvPr/>
          </p:nvSpPr>
          <p:spPr>
            <a:xfrm>
              <a:off x="4883721" y="5217966"/>
              <a:ext cx="4873322" cy="646331"/>
            </a:xfrm>
            <a:prstGeom prst="rect">
              <a:avLst/>
            </a:prstGeom>
          </p:spPr>
          <p:txBody>
            <a:bodyPr vert="horz" wrap="square" lIns="91440" tIns="45720" rIns="91440" bIns="45720" rtlCol="0" anchor="t">
              <a:spAutoFit/>
            </a:bodyPr>
            <a:lst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lgn="l"/>
              <a:r>
                <a:rPr lang="en-US" dirty="0">
                  <a:solidFill>
                    <a:srgbClr val="233670"/>
                  </a:solidFill>
                </a:rPr>
                <a:t>Operator Flexibility</a:t>
              </a:r>
            </a:p>
          </p:txBody>
        </p:sp>
      </p:grpSp>
    </p:spTree>
    <p:extLst>
      <p:ext uri="{BB962C8B-B14F-4D97-AF65-F5344CB8AC3E}">
        <p14:creationId xmlns:p14="http://schemas.microsoft.com/office/powerpoint/2010/main" val="11867164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C1E1A020-7694-4553-85E6-D2375E67384E}"/>
              </a:ext>
            </a:extLst>
          </p:cNvPr>
          <p:cNvGraphicFramePr>
            <a:graphicFrameLocks noGrp="1"/>
          </p:cNvGraphicFramePr>
          <p:nvPr/>
        </p:nvGraphicFramePr>
        <p:xfrm>
          <a:off x="604210" y="1099813"/>
          <a:ext cx="10942886" cy="4881880"/>
        </p:xfrm>
        <a:graphic>
          <a:graphicData uri="http://schemas.openxmlformats.org/drawingml/2006/table">
            <a:tbl>
              <a:tblPr firstRow="1" bandRow="1">
                <a:tableStyleId>{5C22544A-7EE6-4342-B048-85BDC9FD1C3A}</a:tableStyleId>
              </a:tblPr>
              <a:tblGrid>
                <a:gridCol w="4562150">
                  <a:extLst>
                    <a:ext uri="{9D8B030D-6E8A-4147-A177-3AD203B41FA5}">
                      <a16:colId xmlns:a16="http://schemas.microsoft.com/office/drawing/2014/main" val="900538846"/>
                    </a:ext>
                  </a:extLst>
                </a:gridCol>
                <a:gridCol w="4180651">
                  <a:extLst>
                    <a:ext uri="{9D8B030D-6E8A-4147-A177-3AD203B41FA5}">
                      <a16:colId xmlns:a16="http://schemas.microsoft.com/office/drawing/2014/main" val="4049924169"/>
                    </a:ext>
                  </a:extLst>
                </a:gridCol>
                <a:gridCol w="2200085">
                  <a:extLst>
                    <a:ext uri="{9D8B030D-6E8A-4147-A177-3AD203B41FA5}">
                      <a16:colId xmlns:a16="http://schemas.microsoft.com/office/drawing/2014/main" val="1546084529"/>
                    </a:ext>
                  </a:extLst>
                </a:gridCol>
              </a:tblGrid>
              <a:tr h="370840">
                <a:tc>
                  <a:txBody>
                    <a:bodyPr/>
                    <a:lstStyle/>
                    <a:p>
                      <a:pPr algn="ctr"/>
                      <a:r>
                        <a:rPr lang="en-US" sz="1300" dirty="0">
                          <a:latin typeface="Arial" panose="020B0604020202020204" pitchFamily="34" charset="0"/>
                          <a:cs typeface="Arial" panose="020B0604020202020204" pitchFamily="34" charset="0"/>
                        </a:rPr>
                        <a:t>TBO Capability</a:t>
                      </a:r>
                    </a:p>
                  </a:txBody>
                  <a:tcPr>
                    <a:solidFill>
                      <a:srgbClr val="A545A2"/>
                    </a:solidFill>
                  </a:tcPr>
                </a:tc>
                <a:tc>
                  <a:txBody>
                    <a:bodyPr/>
                    <a:lstStyle/>
                    <a:p>
                      <a:pPr algn="ctr"/>
                      <a:r>
                        <a:rPr lang="en-US" sz="1300" dirty="0">
                          <a:latin typeface="Arial" panose="020B0604020202020204" pitchFamily="34" charset="0"/>
                          <a:cs typeface="Arial" panose="020B0604020202020204" pitchFamily="34" charset="0"/>
                        </a:rPr>
                        <a:t>Key Operational Improvements</a:t>
                      </a:r>
                    </a:p>
                  </a:txBody>
                  <a:tcPr>
                    <a:solidFill>
                      <a:srgbClr val="A545A2"/>
                    </a:solidFill>
                  </a:tcPr>
                </a:tc>
                <a:tc>
                  <a:txBody>
                    <a:bodyPr/>
                    <a:lstStyle/>
                    <a:p>
                      <a:pPr algn="ctr"/>
                      <a:r>
                        <a:rPr lang="en-US" sz="1300" dirty="0">
                          <a:latin typeface="Arial" panose="020B0604020202020204" pitchFamily="34" charset="0"/>
                          <a:cs typeface="Arial" panose="020B0604020202020204" pitchFamily="34" charset="0"/>
                        </a:rPr>
                        <a:t>Related TBO Objectives</a:t>
                      </a:r>
                    </a:p>
                  </a:txBody>
                  <a:tcPr>
                    <a:solidFill>
                      <a:srgbClr val="A545A2"/>
                    </a:solidFill>
                  </a:tcPr>
                </a:tc>
                <a:extLst>
                  <a:ext uri="{0D108BD9-81ED-4DB2-BD59-A6C34878D82A}">
                    <a16:rowId xmlns:a16="http://schemas.microsoft.com/office/drawing/2014/main" val="12827202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u="sng" dirty="0">
                          <a:solidFill>
                            <a:srgbClr val="233670"/>
                          </a:solidFill>
                          <a:latin typeface="Arial" panose="020B0604020202020204" pitchFamily="34" charset="0"/>
                          <a:cs typeface="Arial" panose="020B0604020202020204" pitchFamily="34" charset="0"/>
                        </a:rPr>
                        <a:t>Departure Scheduling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233670"/>
                          </a:solidFill>
                          <a:latin typeface="Arial" panose="020B0604020202020204" pitchFamily="34" charset="0"/>
                          <a:cs typeface="Arial" panose="020B0604020202020204" pitchFamily="34" charset="0"/>
                        </a:rPr>
                        <a:t>In regular</a:t>
                      </a:r>
                      <a:r>
                        <a:rPr lang="en-US" sz="1300" baseline="0" dirty="0">
                          <a:solidFill>
                            <a:srgbClr val="233670"/>
                          </a:solidFill>
                          <a:latin typeface="Arial" panose="020B0604020202020204" pitchFamily="34" charset="0"/>
                          <a:cs typeface="Arial" panose="020B0604020202020204" pitchFamily="34" charset="0"/>
                        </a:rPr>
                        <a:t> use for </a:t>
                      </a:r>
                      <a:r>
                        <a:rPr lang="en-US" sz="1300" dirty="0">
                          <a:solidFill>
                            <a:srgbClr val="233670"/>
                          </a:solidFill>
                          <a:latin typeface="Arial" panose="020B0604020202020204" pitchFamily="34" charset="0"/>
                          <a:cs typeface="Arial" panose="020B0604020202020204" pitchFamily="34" charset="0"/>
                        </a:rPr>
                        <a:t>constrained flows at every ARTCC</a:t>
                      </a:r>
                    </a:p>
                  </a:txBody>
                  <a:tcPr anchor="ctr"/>
                </a:tc>
                <a:tc>
                  <a:txBody>
                    <a:bodyPr/>
                    <a:lstStyle/>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Ensures smooth merge with airborne traffic</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Reduces vectoring and other maneuvers</a:t>
                      </a:r>
                    </a:p>
                  </a:txBody>
                  <a:tcPr anchor="ctr"/>
                </a:tc>
                <a:tc>
                  <a:txBody>
                    <a:bodyPr/>
                    <a:lstStyle/>
                    <a:p>
                      <a:pPr marL="171450" indent="-171450" algn="l" defTabSz="914400" rtl="0" eaLnBrk="1" latinLnBrk="0" hangingPunct="1">
                        <a:buFont typeface="Arial" panose="020B0604020202020204" pitchFamily="34" charset="0"/>
                        <a:buChar char="•"/>
                      </a:pPr>
                      <a:r>
                        <a:rPr lang="en-US" sz="1300" kern="1200" dirty="0">
                          <a:solidFill>
                            <a:srgbClr val="233670"/>
                          </a:solidFill>
                          <a:latin typeface="Arial" panose="020B0604020202020204" pitchFamily="34" charset="0"/>
                          <a:ea typeface="+mn-ea"/>
                          <a:cs typeface="Arial" panose="020B0604020202020204" pitchFamily="34" charset="0"/>
                        </a:rPr>
                        <a:t>Increased throughput</a:t>
                      </a:r>
                    </a:p>
                    <a:p>
                      <a:pPr marL="171450" indent="-171450" algn="l" defTabSz="914400" rtl="0" eaLnBrk="1" latinLnBrk="0" hangingPunct="1">
                        <a:buFont typeface="Arial" panose="020B0604020202020204" pitchFamily="34" charset="0"/>
                        <a:buChar char="•"/>
                      </a:pPr>
                      <a:r>
                        <a:rPr lang="en-US" sz="1300" kern="1200" dirty="0">
                          <a:solidFill>
                            <a:srgbClr val="233670"/>
                          </a:solidFill>
                          <a:latin typeface="Arial" panose="020B0604020202020204" pitchFamily="34" charset="0"/>
                          <a:ea typeface="+mn-ea"/>
                          <a:cs typeface="Arial" panose="020B0604020202020204" pitchFamily="34" charset="0"/>
                        </a:rPr>
                        <a:t>Increased efficiency</a:t>
                      </a:r>
                    </a:p>
                    <a:p>
                      <a:pPr marL="171450" indent="-171450" algn="l" defTabSz="914400" rtl="0" eaLnBrk="1" latinLnBrk="0" hangingPunct="1">
                        <a:buFont typeface="Arial" panose="020B0604020202020204" pitchFamily="34" charset="0"/>
                        <a:buChar char="•"/>
                      </a:pPr>
                      <a:r>
                        <a:rPr lang="en-US" sz="1300" kern="1200" dirty="0">
                          <a:solidFill>
                            <a:srgbClr val="233670"/>
                          </a:solidFill>
                          <a:latin typeface="Arial" panose="020B0604020202020204" pitchFamily="34" charset="0"/>
                          <a:ea typeface="+mn-ea"/>
                          <a:cs typeface="Arial" panose="020B0604020202020204" pitchFamily="34" charset="0"/>
                        </a:rPr>
                        <a:t>Increased predictability</a:t>
                      </a:r>
                    </a:p>
                  </a:txBody>
                  <a:tcPr anchor="ctr"/>
                </a:tc>
                <a:extLst>
                  <a:ext uri="{0D108BD9-81ED-4DB2-BD59-A6C34878D82A}">
                    <a16:rowId xmlns:a16="http://schemas.microsoft.com/office/drawing/2014/main" val="3902794449"/>
                  </a:ext>
                </a:extLst>
              </a:tr>
              <a:tr h="637705">
                <a:tc>
                  <a:txBody>
                    <a:bodyPr/>
                    <a:lstStyle/>
                    <a:p>
                      <a:pPr algn="l"/>
                      <a:r>
                        <a:rPr lang="en-US" sz="1300" b="1" u="sng" dirty="0">
                          <a:solidFill>
                            <a:srgbClr val="233670"/>
                          </a:solidFill>
                          <a:latin typeface="Arial" panose="020B0604020202020204" pitchFamily="34" charset="0"/>
                          <a:cs typeface="Arial" panose="020B0604020202020204" pitchFamily="34" charset="0"/>
                        </a:rPr>
                        <a:t>Arrival Metering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300" b="0" dirty="0">
                          <a:solidFill>
                            <a:srgbClr val="233670"/>
                          </a:solidFill>
                          <a:latin typeface="Arial" panose="020B0604020202020204" pitchFamily="34" charset="0"/>
                          <a:cs typeface="Arial" panose="020B0604020202020204" pitchFamily="34" charset="0"/>
                        </a:rPr>
                        <a:t>As of Feb 2020, in regular use for ATL, CLT, IAH, HOU, DFW, MSP, LAX, DEN, SEA, SAN, PHX, SFO, SLC.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300" b="0" baseline="0" dirty="0">
                          <a:solidFill>
                            <a:srgbClr val="233670"/>
                          </a:solidFill>
                          <a:latin typeface="Arial" panose="020B0604020202020204" pitchFamily="34" charset="0"/>
                          <a:cs typeface="Arial" panose="020B0604020202020204" pitchFamily="34" charset="0"/>
                        </a:rPr>
                        <a:t>P</a:t>
                      </a:r>
                      <a:r>
                        <a:rPr lang="en-US" altLang="en-US" sz="1300" b="0" dirty="0">
                          <a:solidFill>
                            <a:srgbClr val="233670"/>
                          </a:solidFill>
                          <a:latin typeface="Arial" panose="020B0604020202020204" pitchFamily="34" charset="0"/>
                          <a:cs typeface="Arial" panose="020B0604020202020204" pitchFamily="34" charset="0"/>
                        </a:rPr>
                        <a:t>lanned PHL (2022), EWR (2023)</a:t>
                      </a:r>
                    </a:p>
                  </a:txBody>
                  <a:tcPr anchor="ctr"/>
                </a:tc>
                <a:tc>
                  <a:txBody>
                    <a:bodyPr/>
                    <a:lstStyle/>
                    <a:p>
                      <a:pPr marL="171450" indent="-171450" algn="l" defTabSz="914400" rtl="0" eaLnBrk="1" latinLnBrk="0" hangingPunct="1">
                        <a:buFont typeface="Arial" panose="020B0604020202020204" pitchFamily="34" charset="0"/>
                        <a:buChar char="•"/>
                      </a:pPr>
                      <a:r>
                        <a:rPr lang="en-US" sz="1300" kern="1200" dirty="0">
                          <a:solidFill>
                            <a:srgbClr val="233670"/>
                          </a:solidFill>
                          <a:latin typeface="Arial" panose="020B0604020202020204" pitchFamily="34" charset="0"/>
                          <a:ea typeface="+mn-ea"/>
                          <a:cs typeface="Arial" panose="020B0604020202020204" pitchFamily="34" charset="0"/>
                        </a:rPr>
                        <a:t>Spreads airborne delay over greater distance at high altitude</a:t>
                      </a:r>
                    </a:p>
                    <a:p>
                      <a:pPr marL="171450" indent="-171450" algn="l" defTabSz="914400" rtl="0" eaLnBrk="1" latinLnBrk="0" hangingPunct="1">
                        <a:buFont typeface="Arial" panose="020B0604020202020204" pitchFamily="34" charset="0"/>
                        <a:buChar char="•"/>
                      </a:pPr>
                      <a:r>
                        <a:rPr lang="en-US" sz="1300" kern="1200" dirty="0">
                          <a:solidFill>
                            <a:srgbClr val="233670"/>
                          </a:solidFill>
                          <a:latin typeface="Arial" panose="020B0604020202020204" pitchFamily="34" charset="0"/>
                          <a:ea typeface="+mn-ea"/>
                          <a:cs typeface="Arial" panose="020B0604020202020204" pitchFamily="34" charset="0"/>
                        </a:rPr>
                        <a:t>Reduces holding</a:t>
                      </a:r>
                    </a:p>
                    <a:p>
                      <a:pPr marL="171450" indent="-171450" algn="l" defTabSz="914400" rtl="0" eaLnBrk="1" latinLnBrk="0" hangingPunct="1">
                        <a:buFont typeface="Arial" panose="020B0604020202020204" pitchFamily="34" charset="0"/>
                        <a:buChar char="•"/>
                      </a:pPr>
                      <a:r>
                        <a:rPr lang="en-US" sz="1300" kern="1200" dirty="0">
                          <a:solidFill>
                            <a:srgbClr val="233670"/>
                          </a:solidFill>
                          <a:latin typeface="Arial" panose="020B0604020202020204" pitchFamily="34" charset="0"/>
                          <a:ea typeface="+mn-ea"/>
                          <a:cs typeface="Arial" panose="020B0604020202020204" pitchFamily="34" charset="0"/>
                        </a:rPr>
                        <a:t>Reduces reliance on static MIT restrictions</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solidFill>
                            <a:srgbClr val="233670"/>
                          </a:solidFill>
                          <a:latin typeface="Arial" panose="020B0604020202020204" pitchFamily="34" charset="0"/>
                          <a:ea typeface="+mn-ea"/>
                          <a:cs typeface="Arial" panose="020B0604020202020204" pitchFamily="34" charset="0"/>
                        </a:rPr>
                        <a:t>Increased throughput</a:t>
                      </a:r>
                    </a:p>
                    <a:p>
                      <a:pPr marL="171450" indent="-171450" algn="l" defTabSz="914400" rtl="0" eaLnBrk="1" latinLnBrk="0" hangingPunct="1">
                        <a:buFont typeface="Arial" panose="020B0604020202020204" pitchFamily="34" charset="0"/>
                        <a:buChar char="•"/>
                      </a:pPr>
                      <a:r>
                        <a:rPr lang="en-US" sz="1300" kern="1200" dirty="0">
                          <a:solidFill>
                            <a:srgbClr val="233670"/>
                          </a:solidFill>
                          <a:latin typeface="Arial" panose="020B0604020202020204" pitchFamily="34" charset="0"/>
                          <a:ea typeface="+mn-ea"/>
                          <a:cs typeface="Arial" panose="020B0604020202020204" pitchFamily="34" charset="0"/>
                        </a:rPr>
                        <a:t>Increased efficiency</a:t>
                      </a:r>
                    </a:p>
                  </a:txBody>
                  <a:tcPr anchor="ctr"/>
                </a:tc>
                <a:extLst>
                  <a:ext uri="{0D108BD9-81ED-4DB2-BD59-A6C34878D82A}">
                    <a16:rowId xmlns:a16="http://schemas.microsoft.com/office/drawing/2014/main" val="2863005434"/>
                  </a:ext>
                </a:extLst>
              </a:tr>
              <a:tr h="370840">
                <a:tc>
                  <a:txBody>
                    <a:bodyPr/>
                    <a:lstStyle/>
                    <a:p>
                      <a:pPr algn="l"/>
                      <a:r>
                        <a:rPr lang="en-US" sz="1300" b="1" u="sng" dirty="0">
                          <a:solidFill>
                            <a:srgbClr val="233670"/>
                          </a:solidFill>
                          <a:latin typeface="Arial" panose="020B0604020202020204" pitchFamily="34" charset="0"/>
                          <a:cs typeface="Arial" panose="020B0604020202020204" pitchFamily="34" charset="0"/>
                        </a:rPr>
                        <a:t>Extended Metering</a:t>
                      </a:r>
                    </a:p>
                    <a:p>
                      <a:pPr algn="l"/>
                      <a:r>
                        <a:rPr lang="en-US" sz="1300" dirty="0">
                          <a:solidFill>
                            <a:srgbClr val="233670"/>
                          </a:solidFill>
                          <a:latin typeface="Arial" panose="020B0604020202020204" pitchFamily="34" charset="0"/>
                          <a:cs typeface="Arial" panose="020B0604020202020204" pitchFamily="34" charset="0"/>
                        </a:rPr>
                        <a:t>In regular use at DEN and PHX,   Planned for PHL (2022)</a:t>
                      </a:r>
                    </a:p>
                  </a:txBody>
                  <a:tcPr anchor="ctr"/>
                </a:tc>
                <a:tc>
                  <a:txBody>
                    <a:bodyPr/>
                    <a:lstStyle/>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Increases scope of airborne metering across greater distances</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Added constraint points for merges</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Increased meter list stability and predictability</a:t>
                      </a:r>
                    </a:p>
                  </a:txBody>
                  <a:tcPr anchor="ctr"/>
                </a:tc>
                <a:tc>
                  <a:txBody>
                    <a:bodyPr/>
                    <a:lstStyle/>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Increased efficiency</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Increased predictability</a:t>
                      </a:r>
                    </a:p>
                  </a:txBody>
                  <a:tcPr anchor="ctr"/>
                </a:tc>
                <a:extLst>
                  <a:ext uri="{0D108BD9-81ED-4DB2-BD59-A6C34878D82A}">
                    <a16:rowId xmlns:a16="http://schemas.microsoft.com/office/drawing/2014/main" val="3826611568"/>
                  </a:ext>
                </a:extLst>
              </a:tr>
              <a:tr h="370840">
                <a:tc>
                  <a:txBody>
                    <a:bodyPr/>
                    <a:lstStyle/>
                    <a:p>
                      <a:pPr algn="l"/>
                      <a:r>
                        <a:rPr lang="en-US" sz="1300" b="1" u="sng" dirty="0">
                          <a:solidFill>
                            <a:srgbClr val="233670"/>
                          </a:solidFill>
                          <a:latin typeface="Arial" panose="020B0604020202020204" pitchFamily="34" charset="0"/>
                          <a:cs typeface="Arial" panose="020B0604020202020204" pitchFamily="34" charset="0"/>
                        </a:rPr>
                        <a:t>Terminal Metering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233670"/>
                          </a:solidFill>
                          <a:latin typeface="Arial" panose="020B0604020202020204" pitchFamily="34" charset="0"/>
                          <a:cs typeface="Arial" panose="020B0604020202020204" pitchFamily="34" charset="0"/>
                        </a:rPr>
                        <a:t>Planned DEN (2022)  and LAX (2023)</a:t>
                      </a:r>
                    </a:p>
                  </a:txBody>
                  <a:tcPr anchor="ctr"/>
                </a:tc>
                <a:tc>
                  <a:txBody>
                    <a:bodyPr/>
                    <a:lstStyle/>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Extends metering into terminal</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Reduces low altitude vectoring and holding</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Increased use of RNP approaches</a:t>
                      </a:r>
                    </a:p>
                  </a:txBody>
                  <a:tcPr anchor="ctr"/>
                </a:tc>
                <a:tc>
                  <a:txBody>
                    <a:bodyPr/>
                    <a:lstStyle/>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Increased efficiency</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Increased predictability</a:t>
                      </a:r>
                    </a:p>
                  </a:txBody>
                  <a:tcPr anchor="ctr"/>
                </a:tc>
                <a:extLst>
                  <a:ext uri="{0D108BD9-81ED-4DB2-BD59-A6C34878D82A}">
                    <a16:rowId xmlns:a16="http://schemas.microsoft.com/office/drawing/2014/main" val="2677687718"/>
                  </a:ext>
                </a:extLst>
              </a:tr>
              <a:tr h="370840">
                <a:tc>
                  <a:txBody>
                    <a:bodyPr/>
                    <a:lstStyle/>
                    <a:p>
                      <a:pPr algn="l"/>
                      <a:r>
                        <a:rPr lang="en-US" sz="1300" b="1" u="sng" dirty="0">
                          <a:solidFill>
                            <a:srgbClr val="233670"/>
                          </a:solidFill>
                          <a:latin typeface="Arial" panose="020B0604020202020204" pitchFamily="34" charset="0"/>
                          <a:cs typeface="Arial" panose="020B0604020202020204" pitchFamily="34" charset="0"/>
                        </a:rPr>
                        <a:t>Surface Management </a:t>
                      </a:r>
                    </a:p>
                    <a:p>
                      <a:pPr algn="l"/>
                      <a:r>
                        <a:rPr lang="en-US" sz="1300" dirty="0">
                          <a:solidFill>
                            <a:srgbClr val="233670"/>
                          </a:solidFill>
                          <a:latin typeface="Arial" panose="020B0604020202020204" pitchFamily="34" charset="0"/>
                          <a:cs typeface="Arial" panose="020B0604020202020204" pitchFamily="34" charset="0"/>
                        </a:rPr>
                        <a:t>Planned</a:t>
                      </a:r>
                      <a:r>
                        <a:rPr lang="en-US" sz="1300" baseline="0" dirty="0">
                          <a:solidFill>
                            <a:srgbClr val="233670"/>
                          </a:solidFill>
                          <a:latin typeface="Arial" panose="020B0604020202020204" pitchFamily="34" charset="0"/>
                          <a:cs typeface="Arial" panose="020B0604020202020204" pitchFamily="34" charset="0"/>
                        </a:rPr>
                        <a:t> at </a:t>
                      </a:r>
                      <a:r>
                        <a:rPr lang="en-US" sz="1300" dirty="0">
                          <a:solidFill>
                            <a:srgbClr val="233670"/>
                          </a:solidFill>
                          <a:latin typeface="Arial" panose="020B0604020202020204" pitchFamily="34" charset="0"/>
                          <a:cs typeface="Arial" panose="020B0604020202020204" pitchFamily="34" charset="0"/>
                        </a:rPr>
                        <a:t>89 Towers (2021-2023)</a:t>
                      </a:r>
                    </a:p>
                    <a:p>
                      <a:pPr algn="l"/>
                      <a:endParaRPr lang="en-US" sz="1300" dirty="0">
                        <a:solidFill>
                          <a:srgbClr val="233670"/>
                        </a:solidFill>
                        <a:latin typeface="Arial" panose="020B0604020202020204" pitchFamily="34" charset="0"/>
                        <a:cs typeface="Arial" panose="020B0604020202020204" pitchFamily="34" charset="0"/>
                      </a:endParaRPr>
                    </a:p>
                  </a:txBody>
                  <a:tcPr anchor="ctr"/>
                </a:tc>
                <a:tc>
                  <a:txBody>
                    <a:bodyPr/>
                    <a:lstStyle/>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Virtual runway queues</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Runway balancing</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Integrated scheduling with TBFM</a:t>
                      </a:r>
                    </a:p>
                  </a:txBody>
                  <a:tcPr anchor="ctr"/>
                </a:tc>
                <a:tc>
                  <a:txBody>
                    <a:bodyPr/>
                    <a:lstStyle/>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Increased efficiency</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Increased predictability</a:t>
                      </a:r>
                    </a:p>
                  </a:txBody>
                  <a:tcPr anchor="ctr"/>
                </a:tc>
                <a:extLst>
                  <a:ext uri="{0D108BD9-81ED-4DB2-BD59-A6C34878D82A}">
                    <a16:rowId xmlns:a16="http://schemas.microsoft.com/office/drawing/2014/main" val="4287321951"/>
                  </a:ext>
                </a:extLst>
              </a:tr>
              <a:tr h="370840">
                <a:tc>
                  <a:txBody>
                    <a:bodyPr/>
                    <a:lstStyle/>
                    <a:p>
                      <a:pPr algn="l"/>
                      <a:r>
                        <a:rPr lang="en-US" sz="1300" b="1" u="sng" dirty="0">
                          <a:solidFill>
                            <a:srgbClr val="233670"/>
                          </a:solidFill>
                          <a:latin typeface="Arial" panose="020B0604020202020204" pitchFamily="34" charset="0"/>
                          <a:cs typeface="Arial" panose="020B0604020202020204" pitchFamily="34" charset="0"/>
                        </a:rPr>
                        <a:t>Strategic Planning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rgbClr val="233670"/>
                          </a:solidFill>
                          <a:latin typeface="Arial" panose="020B0604020202020204" pitchFamily="34" charset="0"/>
                          <a:cs typeface="Arial" panose="020B0604020202020204" pitchFamily="34" charset="0"/>
                        </a:rPr>
                        <a:t>NAS-wide, incremental improvements over</a:t>
                      </a:r>
                      <a:r>
                        <a:rPr lang="en-US" sz="1300" baseline="0" dirty="0">
                          <a:solidFill>
                            <a:srgbClr val="233670"/>
                          </a:solidFill>
                          <a:latin typeface="Arial" panose="020B0604020202020204" pitchFamily="34" charset="0"/>
                          <a:cs typeface="Arial" panose="020B0604020202020204" pitchFamily="34" charset="0"/>
                        </a:rPr>
                        <a:t> </a:t>
                      </a:r>
                      <a:r>
                        <a:rPr lang="en-US" sz="1300" dirty="0">
                          <a:solidFill>
                            <a:srgbClr val="233670"/>
                          </a:solidFill>
                          <a:latin typeface="Arial" panose="020B0604020202020204" pitchFamily="34" charset="0"/>
                          <a:cs typeface="Arial" panose="020B0604020202020204" pitchFamily="34" charset="0"/>
                        </a:rPr>
                        <a:t>years</a:t>
                      </a:r>
                    </a:p>
                  </a:txBody>
                  <a:tcPr anchor="ctr"/>
                </a:tc>
                <a:tc>
                  <a:txBody>
                    <a:bodyPr/>
                    <a:lstStyle/>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Greater Emphasis on Strategic Decisions</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Earlier planning</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Operator provided inputs and preferences</a:t>
                      </a: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dirty="0">
                          <a:solidFill>
                            <a:srgbClr val="233670"/>
                          </a:solidFill>
                          <a:latin typeface="Arial" panose="020B0604020202020204" pitchFamily="34" charset="0"/>
                          <a:cs typeface="Arial" panose="020B0604020202020204" pitchFamily="34" charset="0"/>
                        </a:rPr>
                        <a:t>Increased predictability</a:t>
                      </a:r>
                    </a:p>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Increased flexibility</a:t>
                      </a:r>
                    </a:p>
                  </a:txBody>
                  <a:tcPr anchor="ctr"/>
                </a:tc>
                <a:extLst>
                  <a:ext uri="{0D108BD9-81ED-4DB2-BD59-A6C34878D82A}">
                    <a16:rowId xmlns:a16="http://schemas.microsoft.com/office/drawing/2014/main" val="563690452"/>
                  </a:ext>
                </a:extLst>
              </a:tr>
            </a:tbl>
          </a:graphicData>
        </a:graphic>
      </p:graphicFrame>
      <p:sp>
        <p:nvSpPr>
          <p:cNvPr id="8" name="TextBox 7">
            <a:extLst>
              <a:ext uri="{FF2B5EF4-FFF2-40B4-BE49-F238E27FC236}">
                <a16:creationId xmlns:a16="http://schemas.microsoft.com/office/drawing/2014/main" id="{0DF6F7B7-BB5F-43B7-8EBA-D3B6E0702467}"/>
              </a:ext>
            </a:extLst>
          </p:cNvPr>
          <p:cNvSpPr txBox="1"/>
          <p:nvPr/>
        </p:nvSpPr>
        <p:spPr>
          <a:xfrm>
            <a:off x="1689211" y="6162273"/>
            <a:ext cx="8029323" cy="584775"/>
          </a:xfrm>
          <a:prstGeom prst="rect">
            <a:avLst/>
          </a:prstGeom>
          <a:noFill/>
        </p:spPr>
        <p:txBody>
          <a:bodyPr wrap="square">
            <a:spAutoFit/>
          </a:bodyPr>
          <a:lstStyle/>
          <a:p>
            <a:pPr algn="ctr"/>
            <a:r>
              <a:rPr lang="en-US" sz="1600" dirty="0">
                <a:solidFill>
                  <a:srgbClr val="A545A2"/>
                </a:solidFill>
                <a:latin typeface="Arial" panose="020B0604020202020204" pitchFamily="34" charset="0"/>
                <a:cs typeface="Arial" panose="020B0604020202020204" pitchFamily="34" charset="0"/>
              </a:rPr>
              <a:t>Benefits are driven by specific capabilities in specific locations.     </a:t>
            </a:r>
          </a:p>
          <a:p>
            <a:pPr algn="ctr"/>
            <a:r>
              <a:rPr lang="en-US" sz="1600" dirty="0">
                <a:solidFill>
                  <a:srgbClr val="A545A2"/>
                </a:solidFill>
                <a:latin typeface="Arial" panose="020B0604020202020204" pitchFamily="34" charset="0"/>
                <a:cs typeface="Arial" panose="020B0604020202020204" pitchFamily="34" charset="0"/>
              </a:rPr>
              <a:t>Capabilities work together synergistically to drive overall outcomes.</a:t>
            </a:r>
          </a:p>
        </p:txBody>
      </p:sp>
      <p:sp>
        <p:nvSpPr>
          <p:cNvPr id="17" name="Title 5">
            <a:extLst>
              <a:ext uri="{FF2B5EF4-FFF2-40B4-BE49-F238E27FC236}">
                <a16:creationId xmlns:a16="http://schemas.microsoft.com/office/drawing/2014/main" id="{4B621968-D503-444F-9F96-C2B987E53DC8}"/>
              </a:ext>
            </a:extLst>
          </p:cNvPr>
          <p:cNvSpPr>
            <a:spLocks noGrp="1"/>
          </p:cNvSpPr>
          <p:nvPr>
            <p:ph type="title"/>
          </p:nvPr>
        </p:nvSpPr>
        <p:spPr>
          <a:xfrm>
            <a:off x="838200" y="136525"/>
            <a:ext cx="10515600" cy="759339"/>
          </a:xfrm>
        </p:spPr>
        <p:txBody>
          <a:bodyPr>
            <a:normAutofit/>
          </a:bodyPr>
          <a:lstStyle/>
          <a:p>
            <a:r>
              <a:rPr lang="en-US" sz="3600" dirty="0"/>
              <a:t>TBO Benefits</a:t>
            </a:r>
          </a:p>
        </p:txBody>
      </p:sp>
    </p:spTree>
    <p:extLst>
      <p:ext uri="{BB962C8B-B14F-4D97-AF65-F5344CB8AC3E}">
        <p14:creationId xmlns:p14="http://schemas.microsoft.com/office/powerpoint/2010/main" val="1354074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C1E1A020-7694-4553-85E6-D2375E67384E}"/>
              </a:ext>
            </a:extLst>
          </p:cNvPr>
          <p:cNvGraphicFramePr>
            <a:graphicFrameLocks noGrp="1"/>
          </p:cNvGraphicFramePr>
          <p:nvPr>
            <p:extLst/>
          </p:nvPr>
        </p:nvGraphicFramePr>
        <p:xfrm>
          <a:off x="1391480" y="1128275"/>
          <a:ext cx="10360486" cy="4912136"/>
        </p:xfrm>
        <a:graphic>
          <a:graphicData uri="http://schemas.openxmlformats.org/drawingml/2006/table">
            <a:tbl>
              <a:tblPr firstRow="1" bandRow="1">
                <a:tableStyleId>{5C22544A-7EE6-4342-B048-85BDC9FD1C3A}</a:tableStyleId>
              </a:tblPr>
              <a:tblGrid>
                <a:gridCol w="1432748">
                  <a:extLst>
                    <a:ext uri="{9D8B030D-6E8A-4147-A177-3AD203B41FA5}">
                      <a16:colId xmlns:a16="http://schemas.microsoft.com/office/drawing/2014/main" val="900538846"/>
                    </a:ext>
                  </a:extLst>
                </a:gridCol>
                <a:gridCol w="2824072">
                  <a:extLst>
                    <a:ext uri="{9D8B030D-6E8A-4147-A177-3AD203B41FA5}">
                      <a16:colId xmlns:a16="http://schemas.microsoft.com/office/drawing/2014/main" val="4049924169"/>
                    </a:ext>
                  </a:extLst>
                </a:gridCol>
                <a:gridCol w="6103666">
                  <a:extLst>
                    <a:ext uri="{9D8B030D-6E8A-4147-A177-3AD203B41FA5}">
                      <a16:colId xmlns:a16="http://schemas.microsoft.com/office/drawing/2014/main" val="1546084529"/>
                    </a:ext>
                  </a:extLst>
                </a:gridCol>
              </a:tblGrid>
              <a:tr h="384186">
                <a:tc>
                  <a:txBody>
                    <a:bodyPr/>
                    <a:lstStyle/>
                    <a:p>
                      <a:pPr algn="ctr"/>
                      <a:r>
                        <a:rPr lang="en-US" sz="1400" dirty="0">
                          <a:solidFill>
                            <a:schemeClr val="bg1"/>
                          </a:solidFill>
                          <a:latin typeface="Arial" panose="020B0604020202020204" pitchFamily="34" charset="0"/>
                          <a:cs typeface="Arial" panose="020B0604020202020204" pitchFamily="34" charset="0"/>
                        </a:rPr>
                        <a:t>TBO Objective</a:t>
                      </a:r>
                    </a:p>
                  </a:txBody>
                  <a:tcPr>
                    <a:solidFill>
                      <a:srgbClr val="A545A2"/>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Outcomes</a:t>
                      </a:r>
                    </a:p>
                  </a:txBody>
                  <a:tcPr>
                    <a:solidFill>
                      <a:srgbClr val="A545A2"/>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Key Metric of Value</a:t>
                      </a:r>
                    </a:p>
                  </a:txBody>
                  <a:tcPr>
                    <a:solidFill>
                      <a:srgbClr val="A545A2"/>
                    </a:solidFill>
                  </a:tcPr>
                </a:tc>
                <a:extLst>
                  <a:ext uri="{0D108BD9-81ED-4DB2-BD59-A6C34878D82A}">
                    <a16:rowId xmlns:a16="http://schemas.microsoft.com/office/drawing/2014/main" val="1282720218"/>
                  </a:ext>
                </a:extLst>
              </a:tr>
              <a:tr h="436814">
                <a:tc rowSpan="3">
                  <a:txBody>
                    <a:bodyPr/>
                    <a:lstStyle/>
                    <a:p>
                      <a:pPr algn="l"/>
                      <a:r>
                        <a:rPr lang="en-US" sz="1400" b="1" u="sng" dirty="0">
                          <a:solidFill>
                            <a:srgbClr val="233670"/>
                          </a:solidFill>
                          <a:latin typeface="Arial" panose="020B0604020202020204" pitchFamily="34" charset="0"/>
                          <a:cs typeface="Arial" panose="020B0604020202020204" pitchFamily="34" charset="0"/>
                        </a:rPr>
                        <a:t>Increased Predictability</a:t>
                      </a:r>
                    </a:p>
                  </a:txBody>
                  <a:tcPr anchor="ctr"/>
                </a:tc>
                <a:tc>
                  <a:txBody>
                    <a:bodyPr/>
                    <a:lstStyle/>
                    <a:p>
                      <a:pPr marL="171450" indent="-171450" algn="l" defTabSz="914400" rtl="0" eaLnBrk="1" latinLnBrk="0" hangingPunct="1">
                        <a:buFont typeface="Arial" panose="020B0604020202020204" pitchFamily="34" charset="0"/>
                        <a:buChar char="•"/>
                      </a:pPr>
                      <a:r>
                        <a:rPr lang="en-US" sz="1400" kern="1200" dirty="0">
                          <a:solidFill>
                            <a:srgbClr val="233670"/>
                          </a:solidFill>
                          <a:latin typeface="Arial" panose="020B0604020202020204" pitchFamily="34" charset="0"/>
                          <a:ea typeface="+mn-ea"/>
                          <a:cs typeface="Arial" panose="020B0604020202020204" pitchFamily="34" charset="0"/>
                        </a:rPr>
                        <a:t>Increased Day-of-Operation Schedule Integrity</a:t>
                      </a:r>
                    </a:p>
                  </a:txBody>
                  <a:tcPr anchor="ctr"/>
                </a:tc>
                <a:tc>
                  <a:txBody>
                    <a:bodyPr/>
                    <a:lstStyle/>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Proportion of “on-time” arrivals relative to ETAs on the day-of-operation</a:t>
                      </a:r>
                    </a:p>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Proportion of cancellations and diversions on the day-of-operation</a:t>
                      </a:r>
                    </a:p>
                  </a:txBody>
                  <a:tcPr anchor="ctr"/>
                </a:tc>
                <a:extLst>
                  <a:ext uri="{0D108BD9-81ED-4DB2-BD59-A6C34878D82A}">
                    <a16:rowId xmlns:a16="http://schemas.microsoft.com/office/drawing/2014/main" val="3649659087"/>
                  </a:ext>
                </a:extLst>
              </a:tr>
              <a:tr h="436814">
                <a:tc vMerge="1">
                  <a:txBody>
                    <a:bodyPr/>
                    <a:lstStyle/>
                    <a:p>
                      <a:endParaRPr lang="en-US"/>
                    </a:p>
                  </a:txBody>
                  <a:tcPr/>
                </a:tc>
                <a:tc>
                  <a:txBody>
                    <a:bodyPr/>
                    <a:lstStyle/>
                    <a:p>
                      <a:pPr marL="171450" indent="-171450" algn="l" defTabSz="914400" rtl="0" eaLnBrk="1" latinLnBrk="0" hangingPunct="1">
                        <a:buFont typeface="Arial" panose="020B0604020202020204" pitchFamily="34" charset="0"/>
                        <a:buChar char="•"/>
                      </a:pPr>
                      <a:r>
                        <a:rPr lang="en-US" sz="1400" kern="1200" dirty="0">
                          <a:solidFill>
                            <a:srgbClr val="233670"/>
                          </a:solidFill>
                          <a:latin typeface="Arial" panose="020B0604020202020204" pitchFamily="34" charset="0"/>
                          <a:ea typeface="+mn-ea"/>
                          <a:cs typeface="Arial" panose="020B0604020202020204" pitchFamily="34" charset="0"/>
                        </a:rPr>
                        <a:t>Increased Flight Path Confidence </a:t>
                      </a:r>
                    </a:p>
                  </a:txBody>
                  <a:tcPr anchor="ctr"/>
                </a:tc>
                <a:tc>
                  <a:txBody>
                    <a:bodyPr/>
                    <a:lstStyle/>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Use of</a:t>
                      </a:r>
                      <a:r>
                        <a:rPr lang="en-US" sz="1400" baseline="0" dirty="0">
                          <a:solidFill>
                            <a:srgbClr val="233670"/>
                          </a:solidFill>
                          <a:latin typeface="Arial" panose="020B0604020202020204" pitchFamily="34" charset="0"/>
                          <a:cs typeface="Arial" panose="020B0604020202020204" pitchFamily="34" charset="0"/>
                        </a:rPr>
                        <a:t> RNP IAP w/RF</a:t>
                      </a:r>
                    </a:p>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Procedure Conformance</a:t>
                      </a:r>
                    </a:p>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Filed vs. flown</a:t>
                      </a:r>
                    </a:p>
                  </a:txBody>
                  <a:tcPr anchor="ctr"/>
                </a:tc>
                <a:extLst>
                  <a:ext uri="{0D108BD9-81ED-4DB2-BD59-A6C34878D82A}">
                    <a16:rowId xmlns:a16="http://schemas.microsoft.com/office/drawing/2014/main" val="3281742466"/>
                  </a:ext>
                </a:extLst>
              </a:tr>
              <a:tr h="436814">
                <a:tc vMerge="1">
                  <a:txBody>
                    <a:bodyPr/>
                    <a:lstStyle/>
                    <a:p>
                      <a:endParaRPr lang="en-US"/>
                    </a:p>
                  </a:txBody>
                  <a:tcPr/>
                </a:tc>
                <a:tc>
                  <a:txBody>
                    <a:bodyPr/>
                    <a:lstStyle/>
                    <a:p>
                      <a:pPr marL="171450" indent="-171450" algn="l" defTabSz="914400" rtl="0" eaLnBrk="1" latinLnBrk="0" hangingPunct="1">
                        <a:buFont typeface="Arial" panose="020B0604020202020204" pitchFamily="34" charset="0"/>
                        <a:buChar char="•"/>
                      </a:pPr>
                      <a:r>
                        <a:rPr lang="en-US" sz="1400" kern="1200" dirty="0">
                          <a:solidFill>
                            <a:srgbClr val="233670"/>
                          </a:solidFill>
                          <a:latin typeface="Arial" panose="020B0604020202020204" pitchFamily="34" charset="0"/>
                          <a:ea typeface="+mn-ea"/>
                          <a:cs typeface="Arial" panose="020B0604020202020204" pitchFamily="34" charset="0"/>
                        </a:rPr>
                        <a:t>Reduced</a:t>
                      </a:r>
                      <a:r>
                        <a:rPr lang="en-US" sz="1400" kern="1200" baseline="0" dirty="0">
                          <a:solidFill>
                            <a:srgbClr val="233670"/>
                          </a:solidFill>
                          <a:latin typeface="Arial" panose="020B0604020202020204" pitchFamily="34" charset="0"/>
                          <a:ea typeface="+mn-ea"/>
                          <a:cs typeface="Arial" panose="020B0604020202020204" pitchFamily="34" charset="0"/>
                        </a:rPr>
                        <a:t> </a:t>
                      </a:r>
                      <a:r>
                        <a:rPr lang="en-US" sz="1400" kern="1200" dirty="0">
                          <a:solidFill>
                            <a:srgbClr val="233670"/>
                          </a:solidFill>
                          <a:latin typeface="Arial" panose="020B0604020202020204" pitchFamily="34" charset="0"/>
                          <a:ea typeface="+mn-ea"/>
                          <a:cs typeface="Arial" panose="020B0604020202020204" pitchFamily="34" charset="0"/>
                        </a:rPr>
                        <a:t>End-to-End Variability</a:t>
                      </a:r>
                    </a:p>
                  </a:txBody>
                  <a:tcPr anchor="ctr"/>
                </a:tc>
                <a:tc>
                  <a:txBody>
                    <a:bodyPr/>
                    <a:lstStyle/>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Variance in end-to-end times</a:t>
                      </a:r>
                    </a:p>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Distribution of flights (by magnitude of delay)</a:t>
                      </a:r>
                    </a:p>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Occurrences and the amount of “double” delays</a:t>
                      </a:r>
                    </a:p>
                  </a:txBody>
                  <a:tcPr anchor="ctr"/>
                </a:tc>
                <a:extLst>
                  <a:ext uri="{0D108BD9-81ED-4DB2-BD59-A6C34878D82A}">
                    <a16:rowId xmlns:a16="http://schemas.microsoft.com/office/drawing/2014/main" val="762423143"/>
                  </a:ext>
                </a:extLst>
              </a:tr>
              <a:tr h="436814">
                <a:tc rowSpan="2">
                  <a:txBody>
                    <a:bodyPr/>
                    <a:lstStyle/>
                    <a:p>
                      <a:pPr algn="l"/>
                      <a:r>
                        <a:rPr lang="en-US" sz="1400" b="1" u="sng" dirty="0">
                          <a:solidFill>
                            <a:srgbClr val="233670"/>
                          </a:solidFill>
                          <a:latin typeface="Arial" panose="020B0604020202020204" pitchFamily="34" charset="0"/>
                          <a:cs typeface="Arial" panose="020B0604020202020204" pitchFamily="34" charset="0"/>
                        </a:rPr>
                        <a:t>Increased Efficiency</a:t>
                      </a:r>
                    </a:p>
                  </a:txBody>
                  <a:tcPr anchor="ctr"/>
                </a:tc>
                <a:tc>
                  <a:txBody>
                    <a:bodyPr/>
                    <a:lstStyle/>
                    <a:p>
                      <a:pPr marL="171450" indent="-171450" algn="l" defTabSz="914400" rtl="0" eaLnBrk="1" latinLnBrk="0" hangingPunct="1">
                        <a:buFont typeface="Arial" panose="020B0604020202020204" pitchFamily="34" charset="0"/>
                        <a:buChar char="•"/>
                      </a:pPr>
                      <a:r>
                        <a:rPr lang="en-US" sz="1400" kern="1200" dirty="0">
                          <a:solidFill>
                            <a:srgbClr val="233670"/>
                          </a:solidFill>
                          <a:latin typeface="Arial" panose="020B0604020202020204" pitchFamily="34" charset="0"/>
                          <a:ea typeface="+mn-ea"/>
                          <a:cs typeface="Arial" panose="020B0604020202020204" pitchFamily="34" charset="0"/>
                        </a:rPr>
                        <a:t>More Efficient Delay Redistribution</a:t>
                      </a:r>
                    </a:p>
                  </a:txBody>
                  <a:tcPr anchor="ctr"/>
                </a:tc>
                <a:tc>
                  <a:txBody>
                    <a:bodyPr/>
                    <a:lstStyle/>
                    <a:p>
                      <a:pPr marL="171450" indent="-171450" algn="l">
                        <a:buFont typeface="Arial" panose="020B0604020202020204" pitchFamily="34" charset="0"/>
                        <a:buChar char="•"/>
                      </a:pPr>
                      <a:r>
                        <a:rPr lang="en-US" sz="1300" dirty="0">
                          <a:solidFill>
                            <a:srgbClr val="233670"/>
                          </a:solidFill>
                          <a:latin typeface="Arial" panose="020B0604020202020204" pitchFamily="34" charset="0"/>
                          <a:cs typeface="Arial" panose="020B0604020202020204" pitchFamily="34" charset="0"/>
                        </a:rPr>
                        <a:t>Distance over nominal in terminal airspace </a:t>
                      </a:r>
                      <a:r>
                        <a:rPr lang="en-US" sz="1300" baseline="0" dirty="0">
                          <a:solidFill>
                            <a:srgbClr val="233670"/>
                          </a:solidFill>
                          <a:latin typeface="Arial" panose="020B0604020202020204" pitchFamily="34" charset="0"/>
                          <a:cs typeface="Arial" panose="020B0604020202020204" pitchFamily="34" charset="0"/>
                        </a:rPr>
                        <a:t>during periods of high-demand</a:t>
                      </a:r>
                      <a:endParaRPr lang="en-US" sz="1300" dirty="0">
                        <a:solidFill>
                          <a:srgbClr val="233670"/>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Ground delays during nominal operations</a:t>
                      </a:r>
                    </a:p>
                  </a:txBody>
                  <a:tcPr anchor="ctr"/>
                </a:tc>
                <a:extLst>
                  <a:ext uri="{0D108BD9-81ED-4DB2-BD59-A6C34878D82A}">
                    <a16:rowId xmlns:a16="http://schemas.microsoft.com/office/drawing/2014/main" val="44388145"/>
                  </a:ext>
                </a:extLst>
              </a:tr>
              <a:tr h="436814">
                <a:tc vMerge="1">
                  <a:txBody>
                    <a:bodyPr/>
                    <a:lstStyle/>
                    <a:p>
                      <a:pPr algn="l"/>
                      <a:endParaRPr lang="en-US" sz="1400" b="1" u="sng" dirty="0"/>
                    </a:p>
                  </a:txBody>
                  <a:tcPr anchor="ctr"/>
                </a:tc>
                <a:tc>
                  <a:txBody>
                    <a:bodyPr/>
                    <a:lstStyle/>
                    <a:p>
                      <a:pPr marL="171450" indent="-171450" algn="l" defTabSz="914400" rtl="0" eaLnBrk="1" latinLnBrk="0" hangingPunct="1">
                        <a:buFont typeface="Arial" panose="020B0604020202020204" pitchFamily="34" charset="0"/>
                        <a:buChar char="•"/>
                      </a:pPr>
                      <a:r>
                        <a:rPr lang="en-US" sz="1400" kern="1200" dirty="0">
                          <a:solidFill>
                            <a:srgbClr val="233670"/>
                          </a:solidFill>
                          <a:latin typeface="Arial" panose="020B0604020202020204" pitchFamily="34" charset="0"/>
                          <a:ea typeface="+mn-ea"/>
                          <a:cs typeface="Arial" panose="020B0604020202020204" pitchFamily="34" charset="0"/>
                        </a:rPr>
                        <a:t>Add’ Efficiency Gains</a:t>
                      </a:r>
                    </a:p>
                  </a:txBody>
                  <a:tcPr anchor="ctr"/>
                </a:tc>
                <a:tc>
                  <a:txBody>
                    <a:bodyPr/>
                    <a:lstStyle/>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Descent efficiency: time and distance in level-flight at low altitude</a:t>
                      </a:r>
                    </a:p>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Distance in Terminal Airspace (reduction via use of RNP IAP w/RF)</a:t>
                      </a:r>
                    </a:p>
                  </a:txBody>
                  <a:tcPr anchor="ctr"/>
                </a:tc>
                <a:extLst>
                  <a:ext uri="{0D108BD9-81ED-4DB2-BD59-A6C34878D82A}">
                    <a16:rowId xmlns:a16="http://schemas.microsoft.com/office/drawing/2014/main" val="4159979115"/>
                  </a:ext>
                </a:extLst>
              </a:tr>
              <a:tr h="436814">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dirty="0">
                          <a:solidFill>
                            <a:srgbClr val="233670"/>
                          </a:solidFill>
                          <a:latin typeface="Arial" panose="020B0604020202020204" pitchFamily="34" charset="0"/>
                          <a:cs typeface="Arial" panose="020B0604020202020204" pitchFamily="34" charset="0"/>
                        </a:rPr>
                        <a:t>Increased Throughput</a:t>
                      </a:r>
                    </a:p>
                  </a:txBody>
                  <a:tcPr anchor="ctr"/>
                </a:tc>
                <a:tc>
                  <a:txBody>
                    <a:bodyPr/>
                    <a:lstStyle/>
                    <a:p>
                      <a:pPr marL="171450" marR="0" lvl="0" indent="-171450" algn="l" defTabSz="914400" rtl="0" eaLnBrk="1" fontAlgn="auto" latinLnBrk="0" hangingPunct="1">
                        <a:lnSpc>
                          <a:spcPts val="1275"/>
                        </a:lnSpc>
                        <a:spcBef>
                          <a:spcPts val="0"/>
                        </a:spcBef>
                        <a:spcAft>
                          <a:spcPts val="0"/>
                        </a:spcAft>
                        <a:buClrTx/>
                        <a:buSzTx/>
                        <a:buFont typeface="Arial" panose="020B0604020202020204" pitchFamily="34" charset="0"/>
                        <a:buChar char="•"/>
                        <a:tabLst/>
                        <a:defRPr/>
                      </a:pPr>
                      <a:r>
                        <a:rPr lang="en-US" sz="1400" kern="1200" noProof="0" dirty="0">
                          <a:solidFill>
                            <a:srgbClr val="233670"/>
                          </a:solidFill>
                          <a:latin typeface="Arial" panose="020B0604020202020204" pitchFamily="34" charset="0"/>
                          <a:ea typeface="+mn-ea"/>
                          <a:cs typeface="Arial" panose="020B0604020202020204" pitchFamily="34" charset="0"/>
                        </a:rPr>
                        <a:t>More Efficient Use of Available Capacity</a:t>
                      </a:r>
                    </a:p>
                  </a:txBody>
                  <a:tcPr anchor="ctr"/>
                </a:tc>
                <a:tc>
                  <a:txBody>
                    <a:bodyPr/>
                    <a:lstStyle/>
                    <a:p>
                      <a:pPr marL="171450" indent="-171450" algn="l" defTabSz="914400" rtl="0" eaLnBrk="1" latinLnBrk="0" hangingPunct="1">
                        <a:buFont typeface="Arial" panose="020B0604020202020204" pitchFamily="34" charset="0"/>
                        <a:buChar char="•"/>
                      </a:pPr>
                      <a:r>
                        <a:rPr lang="en-US" sz="1400" kern="1200" dirty="0">
                          <a:solidFill>
                            <a:srgbClr val="233670"/>
                          </a:solidFill>
                          <a:latin typeface="Arial" panose="020B0604020202020204" pitchFamily="34" charset="0"/>
                          <a:ea typeface="+mn-ea"/>
                          <a:cs typeface="Arial" panose="020B0604020202020204" pitchFamily="34" charset="0"/>
                        </a:rPr>
                        <a:t>Throughput and spacing between aircraft during periods of high-demand</a:t>
                      </a:r>
                    </a:p>
                  </a:txBody>
                  <a:tcPr anchor="ctr"/>
                </a:tc>
                <a:extLst>
                  <a:ext uri="{0D108BD9-81ED-4DB2-BD59-A6C34878D82A}">
                    <a16:rowId xmlns:a16="http://schemas.microsoft.com/office/drawing/2014/main" val="3902794449"/>
                  </a:ext>
                </a:extLst>
              </a:tr>
              <a:tr h="536808">
                <a:tc vMerge="1">
                  <a:txBody>
                    <a:bodyPr/>
                    <a:lstStyle/>
                    <a:p>
                      <a:endParaRPr lang="en-US"/>
                    </a:p>
                  </a:txBody>
                  <a:tcPr/>
                </a:tc>
                <a:tc>
                  <a:txBody>
                    <a:bodyPr/>
                    <a:lstStyle/>
                    <a:p>
                      <a:pPr marL="171450" indent="-171450" algn="l" defTabSz="914400" rtl="0" eaLnBrk="1" latinLnBrk="0" hangingPunct="1">
                        <a:buFont typeface="Arial" panose="020B0604020202020204" pitchFamily="34" charset="0"/>
                        <a:buChar char="•"/>
                      </a:pPr>
                      <a:r>
                        <a:rPr lang="en-US" sz="1400" kern="1200" dirty="0">
                          <a:solidFill>
                            <a:srgbClr val="233670"/>
                          </a:solidFill>
                          <a:latin typeface="Arial" panose="020B0604020202020204" pitchFamily="34" charset="0"/>
                          <a:ea typeface="+mn-ea"/>
                          <a:cs typeface="Arial" panose="020B0604020202020204" pitchFamily="34" charset="0"/>
                        </a:rPr>
                        <a:t>Increased Capacity in Certain ops conditions</a:t>
                      </a:r>
                    </a:p>
                  </a:txBody>
                  <a:tcPr anchor="ctr"/>
                </a:tc>
                <a:tc>
                  <a:txBody>
                    <a:bodyPr/>
                    <a:lstStyle/>
                    <a:p>
                      <a:pPr marL="171450" indent="-171450" algn="l" defTabSz="914400" rtl="0" eaLnBrk="1" latinLnBrk="0" hangingPunct="1">
                        <a:buFont typeface="Arial" panose="020B0604020202020204" pitchFamily="34" charset="0"/>
                        <a:buChar char="•"/>
                      </a:pPr>
                      <a:r>
                        <a:rPr lang="en-US" sz="1400" kern="1200" dirty="0">
                          <a:solidFill>
                            <a:srgbClr val="233670"/>
                          </a:solidFill>
                          <a:latin typeface="Arial" panose="020B0604020202020204" pitchFamily="34" charset="0"/>
                          <a:ea typeface="+mn-ea"/>
                          <a:cs typeface="Arial" panose="020B0604020202020204" pitchFamily="34" charset="0"/>
                        </a:rPr>
                        <a:t>AARs under the same operating conditions</a:t>
                      </a:r>
                    </a:p>
                  </a:txBody>
                  <a:tcPr anchor="ctr"/>
                </a:tc>
                <a:extLst>
                  <a:ext uri="{0D108BD9-81ED-4DB2-BD59-A6C34878D82A}">
                    <a16:rowId xmlns:a16="http://schemas.microsoft.com/office/drawing/2014/main" val="265449531"/>
                  </a:ext>
                </a:extLst>
              </a:tr>
              <a:tr h="536808">
                <a:tc>
                  <a:txBody>
                    <a:bodyPr/>
                    <a:lstStyle/>
                    <a:p>
                      <a:pPr algn="l"/>
                      <a:r>
                        <a:rPr lang="en-US" sz="1400" b="1" u="sng" dirty="0">
                          <a:solidFill>
                            <a:srgbClr val="233670"/>
                          </a:solidFill>
                          <a:latin typeface="Arial" panose="020B0604020202020204" pitchFamily="34" charset="0"/>
                          <a:cs typeface="Arial" panose="020B0604020202020204" pitchFamily="34" charset="0"/>
                        </a:rPr>
                        <a:t>Increased Flexibility</a:t>
                      </a:r>
                    </a:p>
                  </a:txBody>
                  <a:tcPr anchor="ctr"/>
                </a:tc>
                <a:tc>
                  <a:txBody>
                    <a:bodyPr/>
                    <a:lstStyle/>
                    <a:p>
                      <a:pPr marL="171450" indent="-171450" algn="l" defTabSz="914400" rtl="0" eaLnBrk="1" latinLnBrk="0" hangingPunct="1">
                        <a:buFont typeface="Arial" panose="020B0604020202020204" pitchFamily="34" charset="0"/>
                        <a:buChar char="•"/>
                      </a:pPr>
                      <a:r>
                        <a:rPr lang="en-US" sz="1400" kern="1200" dirty="0">
                          <a:solidFill>
                            <a:srgbClr val="233670"/>
                          </a:solidFill>
                          <a:latin typeface="Arial" panose="020B0604020202020204" pitchFamily="34" charset="0"/>
                          <a:ea typeface="+mn-ea"/>
                          <a:cs typeface="Arial" panose="020B0604020202020204" pitchFamily="34" charset="0"/>
                        </a:rPr>
                        <a:t>Increased Route Flexibility</a:t>
                      </a:r>
                    </a:p>
                  </a:txBody>
                  <a:tcPr anchor="ctr"/>
                </a:tc>
                <a:tc>
                  <a:txBody>
                    <a:bodyPr/>
                    <a:lstStyle/>
                    <a:p>
                      <a:pPr marL="171450" indent="-171450" algn="l">
                        <a:buFont typeface="Arial" panose="020B0604020202020204" pitchFamily="34" charset="0"/>
                        <a:buChar char="•"/>
                      </a:pPr>
                      <a:r>
                        <a:rPr lang="en-US" sz="1400" dirty="0">
                          <a:solidFill>
                            <a:srgbClr val="233670"/>
                          </a:solidFill>
                          <a:latin typeface="Arial" panose="020B0604020202020204" pitchFamily="34" charset="0"/>
                          <a:cs typeface="Arial" panose="020B0604020202020204" pitchFamily="34" charset="0"/>
                        </a:rPr>
                        <a:t>How often do operators provide and get their rerouting (vs delay) preferences</a:t>
                      </a:r>
                    </a:p>
                  </a:txBody>
                  <a:tcPr anchor="ctr"/>
                </a:tc>
                <a:extLst>
                  <a:ext uri="{0D108BD9-81ED-4DB2-BD59-A6C34878D82A}">
                    <a16:rowId xmlns:a16="http://schemas.microsoft.com/office/drawing/2014/main" val="563690452"/>
                  </a:ext>
                </a:extLst>
              </a:tr>
            </a:tbl>
          </a:graphicData>
        </a:graphic>
      </p:graphicFrame>
      <p:sp>
        <p:nvSpPr>
          <p:cNvPr id="11" name="Title 5">
            <a:extLst>
              <a:ext uri="{FF2B5EF4-FFF2-40B4-BE49-F238E27FC236}">
                <a16:creationId xmlns:a16="http://schemas.microsoft.com/office/drawing/2014/main" id="{3CF3E880-872B-2D47-B0FB-68B15068C0A5}"/>
              </a:ext>
            </a:extLst>
          </p:cNvPr>
          <p:cNvSpPr>
            <a:spLocks noGrp="1"/>
          </p:cNvSpPr>
          <p:nvPr>
            <p:ph type="title"/>
          </p:nvPr>
        </p:nvSpPr>
        <p:spPr/>
        <p:txBody>
          <a:bodyPr>
            <a:normAutofit/>
          </a:bodyPr>
          <a:lstStyle/>
          <a:p>
            <a:r>
              <a:rPr lang="en-US" sz="3600" dirty="0"/>
              <a:t>Key Metrics of Value</a:t>
            </a:r>
          </a:p>
        </p:txBody>
      </p:sp>
      <p:pic>
        <p:nvPicPr>
          <p:cNvPr id="6" name="Picture 5">
            <a:extLst>
              <a:ext uri="{FF2B5EF4-FFF2-40B4-BE49-F238E27FC236}">
                <a16:creationId xmlns:a16="http://schemas.microsoft.com/office/drawing/2014/main" id="{4BFEC399-3489-5B47-9AE5-8F642F89AA8D}"/>
              </a:ext>
            </a:extLst>
          </p:cNvPr>
          <p:cNvPicPr>
            <a:picLocks noChangeAspect="1"/>
          </p:cNvPicPr>
          <p:nvPr/>
        </p:nvPicPr>
        <p:blipFill>
          <a:blip r:embed="rId3"/>
          <a:stretch>
            <a:fillRect/>
          </a:stretch>
        </p:blipFill>
        <p:spPr>
          <a:xfrm>
            <a:off x="440035" y="4501999"/>
            <a:ext cx="796330" cy="675035"/>
          </a:xfrm>
          <a:prstGeom prst="rect">
            <a:avLst/>
          </a:prstGeom>
        </p:spPr>
      </p:pic>
      <p:pic>
        <p:nvPicPr>
          <p:cNvPr id="7" name="Picture 6">
            <a:extLst>
              <a:ext uri="{FF2B5EF4-FFF2-40B4-BE49-F238E27FC236}">
                <a16:creationId xmlns:a16="http://schemas.microsoft.com/office/drawing/2014/main" id="{04D7C64C-DD9F-7F4E-80C1-C787A2259F35}"/>
              </a:ext>
            </a:extLst>
          </p:cNvPr>
          <p:cNvPicPr>
            <a:picLocks noChangeAspect="1"/>
          </p:cNvPicPr>
          <p:nvPr/>
        </p:nvPicPr>
        <p:blipFill>
          <a:blip r:embed="rId4"/>
          <a:stretch>
            <a:fillRect/>
          </a:stretch>
        </p:blipFill>
        <p:spPr>
          <a:xfrm>
            <a:off x="450553" y="2215172"/>
            <a:ext cx="663404" cy="651966"/>
          </a:xfrm>
          <a:prstGeom prst="rect">
            <a:avLst/>
          </a:prstGeom>
        </p:spPr>
      </p:pic>
      <p:pic>
        <p:nvPicPr>
          <p:cNvPr id="8" name="Picture 7">
            <a:extLst>
              <a:ext uri="{FF2B5EF4-FFF2-40B4-BE49-F238E27FC236}">
                <a16:creationId xmlns:a16="http://schemas.microsoft.com/office/drawing/2014/main" id="{6CC56BA4-ED15-4A47-BB7B-1B42351DC219}"/>
              </a:ext>
            </a:extLst>
          </p:cNvPr>
          <p:cNvPicPr>
            <a:picLocks noChangeAspect="1"/>
          </p:cNvPicPr>
          <p:nvPr/>
        </p:nvPicPr>
        <p:blipFill>
          <a:blip r:embed="rId5"/>
          <a:stretch>
            <a:fillRect/>
          </a:stretch>
        </p:blipFill>
        <p:spPr>
          <a:xfrm>
            <a:off x="495837" y="3597595"/>
            <a:ext cx="628262" cy="628262"/>
          </a:xfrm>
          <a:prstGeom prst="rect">
            <a:avLst/>
          </a:prstGeom>
        </p:spPr>
      </p:pic>
      <p:pic>
        <p:nvPicPr>
          <p:cNvPr id="10" name="Picture 9">
            <a:extLst>
              <a:ext uri="{FF2B5EF4-FFF2-40B4-BE49-F238E27FC236}">
                <a16:creationId xmlns:a16="http://schemas.microsoft.com/office/drawing/2014/main" id="{CC014BD8-6603-A848-A521-65E4C2C302B3}"/>
              </a:ext>
            </a:extLst>
          </p:cNvPr>
          <p:cNvPicPr>
            <a:picLocks noChangeAspect="1"/>
          </p:cNvPicPr>
          <p:nvPr/>
        </p:nvPicPr>
        <p:blipFill>
          <a:blip r:embed="rId6"/>
          <a:stretch>
            <a:fillRect/>
          </a:stretch>
        </p:blipFill>
        <p:spPr>
          <a:xfrm>
            <a:off x="530449" y="5347542"/>
            <a:ext cx="522316" cy="692869"/>
          </a:xfrm>
          <a:prstGeom prst="rect">
            <a:avLst/>
          </a:prstGeom>
        </p:spPr>
      </p:pic>
    </p:spTree>
    <p:extLst>
      <p:ext uri="{BB962C8B-B14F-4D97-AF65-F5344CB8AC3E}">
        <p14:creationId xmlns:p14="http://schemas.microsoft.com/office/powerpoint/2010/main" val="205426084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TBO Dashboard Prototype Overview</a:t>
            </a:r>
          </a:p>
        </p:txBody>
      </p:sp>
      <p:sp>
        <p:nvSpPr>
          <p:cNvPr id="3" name="Text Placeholder 3">
            <a:extLst>
              <a:ext uri="{FF2B5EF4-FFF2-40B4-BE49-F238E27FC236}">
                <a16:creationId xmlns:a16="http://schemas.microsoft.com/office/drawing/2014/main" id="{A38A1B35-92F7-BD44-A965-25DA1845A6D8}"/>
              </a:ext>
            </a:extLst>
          </p:cNvPr>
          <p:cNvSpPr txBox="1">
            <a:spLocks/>
          </p:cNvSpPr>
          <p:nvPr/>
        </p:nvSpPr>
        <p:spPr>
          <a:xfrm>
            <a:off x="419100" y="1783080"/>
            <a:ext cx="5965056" cy="799612"/>
          </a:xfrm>
          <a:prstGeom prst="rect">
            <a:avLst/>
          </a:prstGeom>
        </p:spPr>
        <p:txBody>
          <a:bodyPr>
            <a:normAutofit/>
          </a:bodyPr>
          <a:lst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rgbClr val="A545A2"/>
                </a:solidFill>
              </a:rPr>
              <a:t>TBO Dashboard aims to evaluate outcomes from </a:t>
            </a:r>
            <a:r>
              <a:rPr lang="en-US" sz="2000" b="1" i="1" dirty="0">
                <a:solidFill>
                  <a:srgbClr val="A545A2"/>
                </a:solidFill>
              </a:rPr>
              <a:t>TBO deployment and use</a:t>
            </a:r>
          </a:p>
        </p:txBody>
      </p:sp>
      <p:sp>
        <p:nvSpPr>
          <p:cNvPr id="4" name="Text Placeholder 4">
            <a:extLst>
              <a:ext uri="{FF2B5EF4-FFF2-40B4-BE49-F238E27FC236}">
                <a16:creationId xmlns:a16="http://schemas.microsoft.com/office/drawing/2014/main" id="{DA63B964-039A-5C44-87E8-7164AA474A40}"/>
              </a:ext>
            </a:extLst>
          </p:cNvPr>
          <p:cNvSpPr txBox="1">
            <a:spLocks/>
          </p:cNvSpPr>
          <p:nvPr/>
        </p:nvSpPr>
        <p:spPr>
          <a:xfrm>
            <a:off x="941832" y="2726228"/>
            <a:ext cx="4963668" cy="343327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Airports</a:t>
            </a:r>
            <a:endParaRPr lang="en-US" sz="2000" dirty="0"/>
          </a:p>
          <a:p>
            <a:pPr marL="0" indent="0">
              <a:buFont typeface="Arial" panose="020B0604020202020204" pitchFamily="34" charset="0"/>
              <a:buNone/>
            </a:pPr>
            <a:r>
              <a:rPr lang="en-US" sz="2000" dirty="0"/>
              <a:t>	ATL, DEN, EWR, PHL, LAX</a:t>
            </a:r>
          </a:p>
          <a:p>
            <a:r>
              <a:rPr lang="en-US" sz="2000" b="1" dirty="0"/>
              <a:t>Data Range </a:t>
            </a:r>
          </a:p>
          <a:p>
            <a:pPr marL="0" indent="0">
              <a:buFont typeface="Arial" panose="020B0604020202020204" pitchFamily="34" charset="0"/>
              <a:buNone/>
            </a:pPr>
            <a:r>
              <a:rPr lang="en-US" sz="2000" dirty="0"/>
              <a:t>	1/1/2019 – 9/14/2021</a:t>
            </a:r>
          </a:p>
          <a:p>
            <a:r>
              <a:rPr lang="en-US" sz="2000" b="1" dirty="0"/>
              <a:t>Data Sources: </a:t>
            </a:r>
          </a:p>
          <a:p>
            <a:pPr marL="800100" lvl="2" indent="-342900">
              <a:buFont typeface="Wingdings" panose="05000000000000000000" pitchFamily="2" charset="2"/>
              <a:buChar char="§"/>
            </a:pPr>
            <a:r>
              <a:rPr lang="en-US" sz="1600" dirty="0"/>
              <a:t>FAA ASPM: Flight and airport performance</a:t>
            </a:r>
          </a:p>
          <a:p>
            <a:pPr marL="800100" lvl="2" indent="-342900">
              <a:buFont typeface="Wingdings" panose="05000000000000000000" pitchFamily="2" charset="2"/>
              <a:buChar char="§"/>
            </a:pPr>
            <a:r>
              <a:rPr lang="en-US" sz="1600" dirty="0"/>
              <a:t>CAASD TBFM Data Acquisition System: Flight performance and active use </a:t>
            </a:r>
          </a:p>
          <a:p>
            <a:pPr marL="342900" lvl="1" indent="-342900">
              <a:buFont typeface="Wingdings" panose="05000000000000000000" pitchFamily="2" charset="2"/>
              <a:buChar char="§"/>
            </a:pPr>
            <a:r>
              <a:rPr lang="en-US" sz="2000" b="1" dirty="0"/>
              <a:t>“Living Tool”</a:t>
            </a:r>
          </a:p>
          <a:p>
            <a:pPr marL="457200" lvl="2" indent="0">
              <a:buNone/>
            </a:pPr>
            <a:r>
              <a:rPr lang="en-US" sz="1600" b="1" dirty="0"/>
              <a:t>	</a:t>
            </a:r>
            <a:r>
              <a:rPr lang="en-US" sz="1600" dirty="0"/>
              <a:t>Enhancements will be prioritized and 	implemented based on user-feedback</a:t>
            </a:r>
          </a:p>
        </p:txBody>
      </p:sp>
      <p:grpSp>
        <p:nvGrpSpPr>
          <p:cNvPr id="16" name="Group 15">
            <a:extLst>
              <a:ext uri="{FF2B5EF4-FFF2-40B4-BE49-F238E27FC236}">
                <a16:creationId xmlns:a16="http://schemas.microsoft.com/office/drawing/2014/main" id="{6668EFA0-54C5-42E8-944F-6A8EE6B2E6D0}"/>
              </a:ext>
            </a:extLst>
          </p:cNvPr>
          <p:cNvGrpSpPr/>
          <p:nvPr/>
        </p:nvGrpSpPr>
        <p:grpSpPr>
          <a:xfrm>
            <a:off x="6153150" y="1060192"/>
            <a:ext cx="4749800" cy="2537104"/>
            <a:chOff x="6153150" y="1060192"/>
            <a:chExt cx="4749800" cy="2537104"/>
          </a:xfrm>
        </p:grpSpPr>
        <p:grpSp>
          <p:nvGrpSpPr>
            <p:cNvPr id="17" name="Group 16"/>
            <p:cNvGrpSpPr/>
            <p:nvPr/>
          </p:nvGrpSpPr>
          <p:grpSpPr>
            <a:xfrm>
              <a:off x="6153150" y="1060192"/>
              <a:ext cx="4749800" cy="2537104"/>
              <a:chOff x="6286500" y="126673"/>
              <a:chExt cx="5588000" cy="2984827"/>
            </a:xfrm>
          </p:grpSpPr>
          <p:sp>
            <p:nvSpPr>
              <p:cNvPr id="19" name="Rectangle 18"/>
              <p:cNvSpPr/>
              <p:nvPr/>
            </p:nvSpPr>
            <p:spPr>
              <a:xfrm>
                <a:off x="6286500" y="126673"/>
                <a:ext cx="5588000" cy="2984827"/>
              </a:xfrm>
              <a:prstGeom prst="rect">
                <a:avLst/>
              </a:prstGeom>
              <a:noFill/>
              <a:ln w="25400" cap="flat">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6382131" y="126673"/>
                <a:ext cx="4108071" cy="434508"/>
              </a:xfrm>
              <a:prstGeom prst="rect">
                <a:avLst/>
              </a:prstGeom>
              <a:noFill/>
            </p:spPr>
            <p:txBody>
              <a:bodyPr wrap="square" rtlCol="0">
                <a:spAutoFit/>
              </a:bodyPr>
              <a:lstStyle/>
              <a:p>
                <a:r>
                  <a:rPr lang="en-US" b="1" dirty="0">
                    <a:solidFill>
                      <a:srgbClr val="A545A2"/>
                    </a:solidFill>
                  </a:rPr>
                  <a:t>Individual Flight Data</a:t>
                </a:r>
              </a:p>
            </p:txBody>
          </p:sp>
        </p:grpSp>
        <p:pic>
          <p:nvPicPr>
            <p:cNvPr id="18" name="Picture 17">
              <a:extLst>
                <a:ext uri="{FF2B5EF4-FFF2-40B4-BE49-F238E27FC236}">
                  <a16:creationId xmlns:a16="http://schemas.microsoft.com/office/drawing/2014/main" id="{23BF88AB-B5B9-4F70-8EF2-6CF4A53EC330}"/>
                </a:ext>
              </a:extLst>
            </p:cNvPr>
            <p:cNvPicPr>
              <a:picLocks noChangeAspect="1"/>
            </p:cNvPicPr>
            <p:nvPr/>
          </p:nvPicPr>
          <p:blipFill>
            <a:blip r:embed="rId2"/>
            <a:stretch>
              <a:fillRect/>
            </a:stretch>
          </p:blipFill>
          <p:spPr>
            <a:xfrm>
              <a:off x="6195517" y="1474517"/>
              <a:ext cx="4665066" cy="2022385"/>
            </a:xfrm>
            <a:prstGeom prst="rect">
              <a:avLst/>
            </a:prstGeom>
          </p:spPr>
        </p:pic>
      </p:grpSp>
      <p:grpSp>
        <p:nvGrpSpPr>
          <p:cNvPr id="21" name="Group 20">
            <a:extLst>
              <a:ext uri="{FF2B5EF4-FFF2-40B4-BE49-F238E27FC236}">
                <a16:creationId xmlns:a16="http://schemas.microsoft.com/office/drawing/2014/main" id="{851A09A9-CD8C-468E-AAEF-2A46941BF51A}"/>
              </a:ext>
            </a:extLst>
          </p:cNvPr>
          <p:cNvGrpSpPr/>
          <p:nvPr/>
        </p:nvGrpSpPr>
        <p:grpSpPr>
          <a:xfrm>
            <a:off x="6153150" y="3633755"/>
            <a:ext cx="4749800" cy="2891821"/>
            <a:chOff x="6153150" y="3633755"/>
            <a:chExt cx="4749800" cy="2891821"/>
          </a:xfrm>
        </p:grpSpPr>
        <p:grpSp>
          <p:nvGrpSpPr>
            <p:cNvPr id="22" name="Group 21"/>
            <p:cNvGrpSpPr/>
            <p:nvPr/>
          </p:nvGrpSpPr>
          <p:grpSpPr>
            <a:xfrm>
              <a:off x="6153150" y="3633755"/>
              <a:ext cx="4749800" cy="2891821"/>
              <a:chOff x="6286274" y="3455858"/>
              <a:chExt cx="5588000" cy="3402142"/>
            </a:xfrm>
          </p:grpSpPr>
          <p:sp>
            <p:nvSpPr>
              <p:cNvPr id="24" name="TextBox 23"/>
              <p:cNvSpPr txBox="1"/>
              <p:nvPr/>
            </p:nvSpPr>
            <p:spPr>
              <a:xfrm>
                <a:off x="6382130" y="3455858"/>
                <a:ext cx="4108071" cy="434508"/>
              </a:xfrm>
              <a:prstGeom prst="rect">
                <a:avLst/>
              </a:prstGeom>
              <a:noFill/>
            </p:spPr>
            <p:txBody>
              <a:bodyPr wrap="square" rtlCol="0">
                <a:spAutoFit/>
              </a:bodyPr>
              <a:lstStyle/>
              <a:p>
                <a:r>
                  <a:rPr lang="en-US" b="1" dirty="0">
                    <a:solidFill>
                      <a:srgbClr val="A545A2"/>
                    </a:solidFill>
                  </a:rPr>
                  <a:t>Quarter Hour Airport Data</a:t>
                </a:r>
              </a:p>
            </p:txBody>
          </p:sp>
          <p:sp>
            <p:nvSpPr>
              <p:cNvPr id="25" name="Rectangle 24"/>
              <p:cNvSpPr/>
              <p:nvPr/>
            </p:nvSpPr>
            <p:spPr>
              <a:xfrm>
                <a:off x="6286274" y="3495282"/>
                <a:ext cx="5588000" cy="3362718"/>
              </a:xfrm>
              <a:prstGeom prst="rect">
                <a:avLst/>
              </a:prstGeom>
              <a:noFill/>
              <a:ln w="25400" cap="flat">
                <a:solidFill>
                  <a:schemeClr val="tx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a:extLst>
                <a:ext uri="{FF2B5EF4-FFF2-40B4-BE49-F238E27FC236}">
                  <a16:creationId xmlns:a16="http://schemas.microsoft.com/office/drawing/2014/main" id="{9F300B6F-920B-4B25-9053-B696FBCC6004}"/>
                </a:ext>
              </a:extLst>
            </p:cNvPr>
            <p:cNvPicPr>
              <a:picLocks noChangeAspect="1"/>
            </p:cNvPicPr>
            <p:nvPr/>
          </p:nvPicPr>
          <p:blipFill>
            <a:blip r:embed="rId3"/>
            <a:stretch>
              <a:fillRect/>
            </a:stretch>
          </p:blipFill>
          <p:spPr>
            <a:xfrm>
              <a:off x="6195516" y="4011621"/>
              <a:ext cx="3854005" cy="2455525"/>
            </a:xfrm>
            <a:prstGeom prst="rect">
              <a:avLst/>
            </a:prstGeom>
          </p:spPr>
        </p:pic>
      </p:grpSp>
    </p:spTree>
    <p:extLst>
      <p:ext uri="{BB962C8B-B14F-4D97-AF65-F5344CB8AC3E}">
        <p14:creationId xmlns:p14="http://schemas.microsoft.com/office/powerpoint/2010/main" val="36151227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TBO Dashboard: Key Sections</a:t>
            </a:r>
          </a:p>
        </p:txBody>
      </p:sp>
      <p:sp>
        <p:nvSpPr>
          <p:cNvPr id="6" name="Text Placeholder 4">
            <a:extLst>
              <a:ext uri="{FF2B5EF4-FFF2-40B4-BE49-F238E27FC236}">
                <a16:creationId xmlns:a16="http://schemas.microsoft.com/office/drawing/2014/main" id="{761A13A9-3A8D-41DD-9545-E4BC172F14B5}"/>
              </a:ext>
            </a:extLst>
          </p:cNvPr>
          <p:cNvSpPr txBox="1">
            <a:spLocks/>
          </p:cNvSpPr>
          <p:nvPr/>
        </p:nvSpPr>
        <p:spPr>
          <a:xfrm>
            <a:off x="838200" y="2738140"/>
            <a:ext cx="5161156" cy="3320147"/>
          </a:xfrm>
          <a:prstGeom prst="rect">
            <a:avLst/>
          </a:prstGeom>
        </p:spPr>
        <p:txBody>
          <a:bodyPr>
            <a:normAutofit/>
          </a:bodyPr>
          <a:lst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Available within the AJR-G Analytical Suite</a:t>
            </a:r>
          </a:p>
          <a:p>
            <a:r>
              <a:rPr lang="en-US" sz="1800" dirty="0"/>
              <a:t>Three key sections displayed on one page</a:t>
            </a:r>
          </a:p>
          <a:p>
            <a:pPr lvl="1"/>
            <a:r>
              <a:rPr lang="en-US" sz="1800" b="1" dirty="0"/>
              <a:t>Airport Context: </a:t>
            </a:r>
            <a:r>
              <a:rPr lang="en-US" sz="1800" dirty="0"/>
              <a:t>high level information for the airport during each time range </a:t>
            </a:r>
          </a:p>
          <a:p>
            <a:pPr lvl="1"/>
            <a:r>
              <a:rPr lang="en-US" sz="1800" b="1" dirty="0"/>
              <a:t>Arrival Metering System Overview: </a:t>
            </a:r>
            <a:r>
              <a:rPr lang="en-US" sz="1800" dirty="0"/>
              <a:t>high level metering overview at the airport during each time range</a:t>
            </a:r>
          </a:p>
          <a:p>
            <a:pPr lvl="1"/>
            <a:r>
              <a:rPr lang="en-US" sz="1800" b="1" dirty="0"/>
              <a:t>Operational Topics of Interests: </a:t>
            </a:r>
            <a:r>
              <a:rPr lang="en-US" sz="1800" dirty="0"/>
              <a:t>deeper dive into topics and conditions of interest</a:t>
            </a:r>
          </a:p>
        </p:txBody>
      </p:sp>
      <p:sp>
        <p:nvSpPr>
          <p:cNvPr id="7" name="Text Placeholder 3">
            <a:extLst>
              <a:ext uri="{FF2B5EF4-FFF2-40B4-BE49-F238E27FC236}">
                <a16:creationId xmlns:a16="http://schemas.microsoft.com/office/drawing/2014/main" id="{A38A1B35-92F7-BD44-A965-25DA1845A6D8}"/>
              </a:ext>
            </a:extLst>
          </p:cNvPr>
          <p:cNvSpPr txBox="1">
            <a:spLocks/>
          </p:cNvSpPr>
          <p:nvPr/>
        </p:nvSpPr>
        <p:spPr>
          <a:xfrm>
            <a:off x="419100" y="1783080"/>
            <a:ext cx="5965056" cy="799612"/>
          </a:xfrm>
          <a:prstGeom prst="rect">
            <a:avLst/>
          </a:prstGeom>
        </p:spPr>
        <p:txBody>
          <a:bodyPr>
            <a:normAutofit/>
          </a:bodyPr>
          <a:lst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rgbClr val="A545A2"/>
                </a:solidFill>
              </a:rPr>
              <a:t>TBO Dashboard aims to evaluate outcomes from </a:t>
            </a:r>
            <a:r>
              <a:rPr lang="en-US" sz="2000" b="1" i="1" dirty="0">
                <a:solidFill>
                  <a:srgbClr val="A545A2"/>
                </a:solidFill>
              </a:rPr>
              <a:t>TBO deployment and use</a:t>
            </a:r>
          </a:p>
        </p:txBody>
      </p:sp>
      <p:pic>
        <p:nvPicPr>
          <p:cNvPr id="8" name="Picture 7"/>
          <p:cNvPicPr>
            <a:picLocks noChangeAspect="1"/>
          </p:cNvPicPr>
          <p:nvPr/>
        </p:nvPicPr>
        <p:blipFill>
          <a:blip r:embed="rId2"/>
          <a:stretch>
            <a:fillRect/>
          </a:stretch>
        </p:blipFill>
        <p:spPr>
          <a:xfrm>
            <a:off x="6501608" y="1198880"/>
            <a:ext cx="3982667" cy="5394960"/>
          </a:xfrm>
          <a:prstGeom prst="rect">
            <a:avLst/>
          </a:prstGeom>
        </p:spPr>
      </p:pic>
    </p:spTree>
    <p:extLst>
      <p:ext uri="{BB962C8B-B14F-4D97-AF65-F5344CB8AC3E}">
        <p14:creationId xmlns:p14="http://schemas.microsoft.com/office/powerpoint/2010/main" val="3625793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3FB7C-680E-437C-8458-3AD3959AFA1F}"/>
              </a:ext>
            </a:extLst>
          </p:cNvPr>
          <p:cNvSpPr>
            <a:spLocks noGrp="1"/>
          </p:cNvSpPr>
          <p:nvPr>
            <p:ph type="title"/>
          </p:nvPr>
        </p:nvSpPr>
        <p:spPr/>
        <p:txBody>
          <a:bodyPr/>
          <a:lstStyle/>
          <a:p>
            <a:r>
              <a:rPr lang="en-US" dirty="0"/>
              <a:t>TBO </a:t>
            </a:r>
            <a:r>
              <a:rPr lang="en-US" dirty="0" smtClean="0"/>
              <a:t>Concept and Integration into the NAS</a:t>
            </a:r>
            <a:endParaRPr lang="en-US" dirty="0"/>
          </a:p>
        </p:txBody>
      </p:sp>
      <p:sp>
        <p:nvSpPr>
          <p:cNvPr id="2" name="Text Placeholder 1"/>
          <p:cNvSpPr>
            <a:spLocks noGrp="1"/>
          </p:cNvSpPr>
          <p:nvPr>
            <p:ph type="body" idx="1"/>
          </p:nvPr>
        </p:nvSpPr>
        <p:spPr/>
        <p:txBody>
          <a:bodyPr/>
          <a:lstStyle/>
          <a:p>
            <a:r>
              <a:rPr lang="en-US" dirty="0"/>
              <a:t>Wendy O’Connor, Air Traffic Services (AJT-32</a:t>
            </a:r>
            <a:r>
              <a:rPr lang="en-US" dirty="0" smtClean="0"/>
              <a:t>)</a:t>
            </a:r>
            <a:endParaRPr lang="en-US" dirty="0"/>
          </a:p>
        </p:txBody>
      </p:sp>
    </p:spTree>
    <p:extLst>
      <p:ext uri="{BB962C8B-B14F-4D97-AF65-F5344CB8AC3E}">
        <p14:creationId xmlns:p14="http://schemas.microsoft.com/office/powerpoint/2010/main" val="3650590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96E76C7A-8046-5A4F-AC0D-9E3DE0ED169E}"/>
              </a:ext>
            </a:extLst>
          </p:cNvPr>
          <p:cNvSpPr>
            <a:spLocks noGrp="1"/>
          </p:cNvSpPr>
          <p:nvPr>
            <p:ph type="title"/>
          </p:nvPr>
        </p:nvSpPr>
        <p:spPr/>
        <p:txBody>
          <a:bodyPr>
            <a:normAutofit/>
          </a:bodyPr>
          <a:lstStyle/>
          <a:p>
            <a:r>
              <a:rPr lang="en-US" sz="3600" dirty="0"/>
              <a:t>TBO Dashboard: Example #1</a:t>
            </a:r>
          </a:p>
        </p:txBody>
      </p:sp>
      <p:pic>
        <p:nvPicPr>
          <p:cNvPr id="10" name="Picture 9">
            <a:extLst>
              <a:ext uri="{FF2B5EF4-FFF2-40B4-BE49-F238E27FC236}">
                <a16:creationId xmlns:a16="http://schemas.microsoft.com/office/drawing/2014/main" id="{97A7F267-D286-534F-A545-8F7F88373677}"/>
              </a:ext>
            </a:extLst>
          </p:cNvPr>
          <p:cNvPicPr>
            <a:picLocks noChangeAspect="1"/>
          </p:cNvPicPr>
          <p:nvPr/>
        </p:nvPicPr>
        <p:blipFill rotWithShape="1">
          <a:blip r:embed="rId2"/>
          <a:srcRect t="45101" b="22551"/>
          <a:stretch/>
        </p:blipFill>
        <p:spPr>
          <a:xfrm>
            <a:off x="6352341" y="1384655"/>
            <a:ext cx="4857989" cy="4714364"/>
          </a:xfrm>
          <a:prstGeom prst="rect">
            <a:avLst/>
          </a:prstGeom>
        </p:spPr>
      </p:pic>
      <p:sp>
        <p:nvSpPr>
          <p:cNvPr id="12" name="Text Placeholder 4">
            <a:extLst>
              <a:ext uri="{FF2B5EF4-FFF2-40B4-BE49-F238E27FC236}">
                <a16:creationId xmlns:a16="http://schemas.microsoft.com/office/drawing/2014/main" id="{407CEC1F-A317-9B41-8D52-2BC1DF624400}"/>
              </a:ext>
            </a:extLst>
          </p:cNvPr>
          <p:cNvSpPr txBox="1">
            <a:spLocks/>
          </p:cNvSpPr>
          <p:nvPr/>
        </p:nvSpPr>
        <p:spPr>
          <a:xfrm>
            <a:off x="731520" y="1600200"/>
            <a:ext cx="5526776" cy="4283275"/>
          </a:xfrm>
          <a:prstGeom prst="rect">
            <a:avLst/>
          </a:prstGeom>
        </p:spPr>
        <p:txBody>
          <a:bodyPr wrap="square">
            <a:normAutofit fontScale="92500"/>
          </a:bodyPr>
          <a:lst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buNone/>
            </a:pPr>
            <a:r>
              <a:rPr lang="en-US" sz="2200" b="1" dirty="0">
                <a:solidFill>
                  <a:srgbClr val="A545A2"/>
                </a:solidFill>
              </a:rPr>
              <a:t>Operational Topics of Interests</a:t>
            </a:r>
            <a:endParaRPr lang="en-US" sz="2200" dirty="0">
              <a:solidFill>
                <a:srgbClr val="A545A2"/>
              </a:solidFill>
            </a:endParaRPr>
          </a:p>
          <a:p>
            <a:pPr fontAlgn="t">
              <a:lnSpc>
                <a:spcPct val="120000"/>
              </a:lnSpc>
            </a:pPr>
            <a:r>
              <a:rPr lang="en-US" sz="1600" b="1" i="1" dirty="0"/>
              <a:t>TBFM Arrival System Metering Delay and Compliance</a:t>
            </a:r>
          </a:p>
          <a:p>
            <a:pPr fontAlgn="t">
              <a:lnSpc>
                <a:spcPct val="120000"/>
              </a:lnSpc>
            </a:pPr>
            <a:r>
              <a:rPr lang="en-US" sz="1600" dirty="0">
                <a:solidFill>
                  <a:schemeClr val="accent1">
                    <a:lumMod val="75000"/>
                  </a:schemeClr>
                </a:solidFill>
              </a:rPr>
              <a:t>TBFM Extended Metering Delay and Compliance</a:t>
            </a:r>
          </a:p>
          <a:p>
            <a:pPr fontAlgn="t">
              <a:lnSpc>
                <a:spcPct val="120000"/>
              </a:lnSpc>
            </a:pPr>
            <a:r>
              <a:rPr lang="en-US" sz="1600" dirty="0">
                <a:solidFill>
                  <a:schemeClr val="accent1">
                    <a:lumMod val="75000"/>
                  </a:schemeClr>
                </a:solidFill>
              </a:rPr>
              <a:t>TBFM Departure Scheduling Delay and Compliance</a:t>
            </a:r>
          </a:p>
          <a:p>
            <a:pPr fontAlgn="t">
              <a:lnSpc>
                <a:spcPct val="120000"/>
              </a:lnSpc>
            </a:pPr>
            <a:r>
              <a:rPr lang="en-US" sz="1600" dirty="0">
                <a:solidFill>
                  <a:schemeClr val="accent1">
                    <a:lumMod val="75000"/>
                  </a:schemeClr>
                </a:solidFill>
              </a:rPr>
              <a:t>Time in TRACON For Metered Flights</a:t>
            </a:r>
          </a:p>
          <a:p>
            <a:pPr fontAlgn="t">
              <a:lnSpc>
                <a:spcPct val="120000"/>
              </a:lnSpc>
            </a:pPr>
            <a:r>
              <a:rPr lang="en-US" sz="1600" dirty="0">
                <a:solidFill>
                  <a:schemeClr val="accent1">
                    <a:lumMod val="75000"/>
                  </a:schemeClr>
                </a:solidFill>
              </a:rPr>
              <a:t>Runway Inter-Arrival Times and Quarter Hour Throughput</a:t>
            </a:r>
          </a:p>
          <a:p>
            <a:pPr fontAlgn="t">
              <a:lnSpc>
                <a:spcPct val="120000"/>
              </a:lnSpc>
            </a:pPr>
            <a:r>
              <a:rPr lang="en-US" sz="1600" dirty="0">
                <a:solidFill>
                  <a:schemeClr val="accent1">
                    <a:lumMod val="75000"/>
                  </a:schemeClr>
                </a:solidFill>
              </a:rPr>
              <a:t>Time Between Aircraft Through the Meter Fix</a:t>
            </a:r>
          </a:p>
          <a:p>
            <a:pPr fontAlgn="t">
              <a:lnSpc>
                <a:spcPct val="120000"/>
              </a:lnSpc>
            </a:pPr>
            <a:r>
              <a:rPr lang="en-US" sz="1600" dirty="0">
                <a:solidFill>
                  <a:schemeClr val="accent1">
                    <a:lumMod val="75000"/>
                  </a:schemeClr>
                </a:solidFill>
              </a:rPr>
              <a:t>Taxi Out and Departure Times at Origin Airports</a:t>
            </a:r>
          </a:p>
          <a:p>
            <a:pPr fontAlgn="t">
              <a:lnSpc>
                <a:spcPct val="120000"/>
              </a:lnSpc>
            </a:pPr>
            <a:r>
              <a:rPr lang="en-US" sz="1600" dirty="0">
                <a:solidFill>
                  <a:schemeClr val="accent1">
                    <a:lumMod val="75000"/>
                  </a:schemeClr>
                </a:solidFill>
              </a:rPr>
              <a:t>Go-Arounds</a:t>
            </a:r>
          </a:p>
          <a:p>
            <a:pPr fontAlgn="t">
              <a:lnSpc>
                <a:spcPct val="120000"/>
              </a:lnSpc>
            </a:pPr>
            <a:r>
              <a:rPr lang="en-US" sz="1600" dirty="0">
                <a:solidFill>
                  <a:schemeClr val="accent1">
                    <a:lumMod val="75000"/>
                  </a:schemeClr>
                </a:solidFill>
              </a:rPr>
              <a:t>TBFM Assigned Runway Compared to Arrival Runway Used</a:t>
            </a:r>
          </a:p>
        </p:txBody>
      </p:sp>
    </p:spTree>
    <p:extLst>
      <p:ext uri="{BB962C8B-B14F-4D97-AF65-F5344CB8AC3E}">
        <p14:creationId xmlns:p14="http://schemas.microsoft.com/office/powerpoint/2010/main" val="23933450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709B8C-79C0-4711-ABEE-EF159640B6F0}"/>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381561E8-8200-4318-8AC2-1497D7A82B35}"/>
              </a:ext>
            </a:extLst>
          </p:cNvPr>
          <p:cNvPicPr>
            <a:picLocks noChangeAspect="1"/>
          </p:cNvPicPr>
          <p:nvPr/>
        </p:nvPicPr>
        <p:blipFill rotWithShape="1">
          <a:blip r:embed="rId3"/>
          <a:srcRect t="44985" b="37660"/>
          <a:stretch/>
        </p:blipFill>
        <p:spPr>
          <a:xfrm>
            <a:off x="6258296" y="2257250"/>
            <a:ext cx="5702833" cy="2969173"/>
          </a:xfrm>
          <a:prstGeom prst="rect">
            <a:avLst/>
          </a:prstGeom>
        </p:spPr>
      </p:pic>
      <p:sp>
        <p:nvSpPr>
          <p:cNvPr id="11" name="Text Placeholder 4">
            <a:extLst>
              <a:ext uri="{FF2B5EF4-FFF2-40B4-BE49-F238E27FC236}">
                <a16:creationId xmlns:a16="http://schemas.microsoft.com/office/drawing/2014/main" id="{D8E96963-1A0F-5743-9411-DCE65E5FC6B6}"/>
              </a:ext>
            </a:extLst>
          </p:cNvPr>
          <p:cNvSpPr txBox="1">
            <a:spLocks/>
          </p:cNvSpPr>
          <p:nvPr/>
        </p:nvSpPr>
        <p:spPr>
          <a:xfrm>
            <a:off x="731520" y="1600200"/>
            <a:ext cx="5526776" cy="4283275"/>
          </a:xfrm>
          <a:prstGeom prst="rect">
            <a:avLst/>
          </a:prstGeom>
        </p:spPr>
        <p:txBody>
          <a:bodyPr wrap="square">
            <a:normAutofit fontScale="92500"/>
          </a:bodyPr>
          <a:lst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buNone/>
            </a:pPr>
            <a:r>
              <a:rPr lang="en-US" sz="2200" b="1" dirty="0">
                <a:solidFill>
                  <a:srgbClr val="A545A2"/>
                </a:solidFill>
              </a:rPr>
              <a:t>Operational Topics of Interests</a:t>
            </a:r>
            <a:endParaRPr lang="en-US" sz="2200" dirty="0">
              <a:solidFill>
                <a:srgbClr val="A545A2"/>
              </a:solidFill>
            </a:endParaRPr>
          </a:p>
          <a:p>
            <a:pPr fontAlgn="t">
              <a:lnSpc>
                <a:spcPct val="120000"/>
              </a:lnSpc>
            </a:pPr>
            <a:r>
              <a:rPr lang="en-US" sz="1600" dirty="0">
                <a:solidFill>
                  <a:schemeClr val="accent1">
                    <a:lumMod val="75000"/>
                  </a:schemeClr>
                </a:solidFill>
              </a:rPr>
              <a:t>TBFM Arrival System Metering Delay and Compliance</a:t>
            </a:r>
          </a:p>
          <a:p>
            <a:pPr fontAlgn="t">
              <a:lnSpc>
                <a:spcPct val="120000"/>
              </a:lnSpc>
            </a:pPr>
            <a:r>
              <a:rPr lang="en-US" sz="1600" dirty="0">
                <a:solidFill>
                  <a:schemeClr val="accent1">
                    <a:lumMod val="75000"/>
                  </a:schemeClr>
                </a:solidFill>
              </a:rPr>
              <a:t>TBFM Extended Metering Delay and Compliance</a:t>
            </a:r>
          </a:p>
          <a:p>
            <a:pPr fontAlgn="t">
              <a:lnSpc>
                <a:spcPct val="120000"/>
              </a:lnSpc>
            </a:pPr>
            <a:r>
              <a:rPr lang="en-US" sz="1600" dirty="0">
                <a:solidFill>
                  <a:schemeClr val="accent1">
                    <a:lumMod val="75000"/>
                  </a:schemeClr>
                </a:solidFill>
              </a:rPr>
              <a:t>TBFM Departure Scheduling Delay and Compliance</a:t>
            </a:r>
          </a:p>
          <a:p>
            <a:pPr fontAlgn="t">
              <a:lnSpc>
                <a:spcPct val="120000"/>
              </a:lnSpc>
            </a:pPr>
            <a:r>
              <a:rPr lang="en-US" sz="1600" b="1" i="1" dirty="0"/>
              <a:t>Time in TRACON For Metered Flights</a:t>
            </a:r>
            <a:endParaRPr lang="en-US" sz="1600" i="1" dirty="0"/>
          </a:p>
          <a:p>
            <a:pPr fontAlgn="t">
              <a:lnSpc>
                <a:spcPct val="120000"/>
              </a:lnSpc>
            </a:pPr>
            <a:r>
              <a:rPr lang="en-US" sz="1600" dirty="0">
                <a:solidFill>
                  <a:schemeClr val="accent1">
                    <a:lumMod val="75000"/>
                  </a:schemeClr>
                </a:solidFill>
              </a:rPr>
              <a:t>Runway Inter-Arrival Times and Quarter Hour Throughput</a:t>
            </a:r>
          </a:p>
          <a:p>
            <a:pPr fontAlgn="t">
              <a:lnSpc>
                <a:spcPct val="120000"/>
              </a:lnSpc>
            </a:pPr>
            <a:r>
              <a:rPr lang="en-US" sz="1600" dirty="0">
                <a:solidFill>
                  <a:schemeClr val="accent1">
                    <a:lumMod val="75000"/>
                  </a:schemeClr>
                </a:solidFill>
              </a:rPr>
              <a:t>Time Between Aircraft Through the Meter Fix</a:t>
            </a:r>
          </a:p>
          <a:p>
            <a:pPr fontAlgn="t">
              <a:lnSpc>
                <a:spcPct val="120000"/>
              </a:lnSpc>
            </a:pPr>
            <a:r>
              <a:rPr lang="en-US" sz="1600" dirty="0">
                <a:solidFill>
                  <a:schemeClr val="accent1">
                    <a:lumMod val="75000"/>
                  </a:schemeClr>
                </a:solidFill>
              </a:rPr>
              <a:t>Taxi Out and Departure Times at Origin Airports</a:t>
            </a:r>
          </a:p>
          <a:p>
            <a:pPr fontAlgn="t">
              <a:lnSpc>
                <a:spcPct val="120000"/>
              </a:lnSpc>
            </a:pPr>
            <a:r>
              <a:rPr lang="en-US" sz="1600" dirty="0">
                <a:solidFill>
                  <a:schemeClr val="accent1">
                    <a:lumMod val="75000"/>
                  </a:schemeClr>
                </a:solidFill>
              </a:rPr>
              <a:t>Go-Arounds</a:t>
            </a:r>
          </a:p>
          <a:p>
            <a:pPr fontAlgn="t">
              <a:lnSpc>
                <a:spcPct val="120000"/>
              </a:lnSpc>
            </a:pPr>
            <a:r>
              <a:rPr lang="en-US" sz="1600" dirty="0">
                <a:solidFill>
                  <a:schemeClr val="accent1">
                    <a:lumMod val="75000"/>
                  </a:schemeClr>
                </a:solidFill>
              </a:rPr>
              <a:t>TBFM Assigned Runway Compared to Arrival Runway Used</a:t>
            </a:r>
          </a:p>
        </p:txBody>
      </p:sp>
      <p:sp>
        <p:nvSpPr>
          <p:cNvPr id="18" name="Title 2">
            <a:extLst>
              <a:ext uri="{FF2B5EF4-FFF2-40B4-BE49-F238E27FC236}">
                <a16:creationId xmlns:a16="http://schemas.microsoft.com/office/drawing/2014/main" id="{D456BAA9-B822-874C-A41D-6E60E1AA3CDE}"/>
              </a:ext>
            </a:extLst>
          </p:cNvPr>
          <p:cNvSpPr>
            <a:spLocks noGrp="1"/>
          </p:cNvSpPr>
          <p:nvPr>
            <p:ph type="title"/>
          </p:nvPr>
        </p:nvSpPr>
        <p:spPr>
          <a:xfrm>
            <a:off x="838200" y="136525"/>
            <a:ext cx="10515600" cy="759339"/>
          </a:xfrm>
        </p:spPr>
        <p:txBody>
          <a:bodyPr>
            <a:normAutofit/>
          </a:bodyPr>
          <a:lstStyle/>
          <a:p>
            <a:r>
              <a:rPr lang="en-US" sz="3600" dirty="0"/>
              <a:t>TBO Dashboard: Example #2</a:t>
            </a:r>
          </a:p>
        </p:txBody>
      </p:sp>
    </p:spTree>
    <p:extLst>
      <p:ext uri="{BB962C8B-B14F-4D97-AF65-F5344CB8AC3E}">
        <p14:creationId xmlns:p14="http://schemas.microsoft.com/office/powerpoint/2010/main" val="23674461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6BFD9A-AF57-46C0-B346-79D7497BFF4A}"/>
              </a:ext>
            </a:extLst>
          </p:cNvPr>
          <p:cNvSpPr>
            <a:spLocks noGrp="1"/>
          </p:cNvSpPr>
          <p:nvPr>
            <p:ph type="title"/>
          </p:nvPr>
        </p:nvSpPr>
        <p:spPr/>
        <p:txBody>
          <a:bodyPr>
            <a:normAutofit/>
          </a:bodyPr>
          <a:lstStyle/>
          <a:p>
            <a:r>
              <a:rPr lang="en-US" sz="3600" dirty="0"/>
              <a:t>TBO Dashboard: Example #3</a:t>
            </a:r>
          </a:p>
        </p:txBody>
      </p:sp>
      <p:sp>
        <p:nvSpPr>
          <p:cNvPr id="2" name="Slide Number Placeholder 1">
            <a:extLst>
              <a:ext uri="{FF2B5EF4-FFF2-40B4-BE49-F238E27FC236}">
                <a16:creationId xmlns:a16="http://schemas.microsoft.com/office/drawing/2014/main" id="{BF709B8C-79C0-4711-ABEE-EF159640B6F0}"/>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CF63ED-5365-0347-943C-46237B9951C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FFDDFBE-9453-4F0B-B4BB-A94E9350F651}"/>
              </a:ext>
            </a:extLst>
          </p:cNvPr>
          <p:cNvPicPr>
            <a:picLocks noChangeAspect="1"/>
          </p:cNvPicPr>
          <p:nvPr/>
        </p:nvPicPr>
        <p:blipFill rotWithShape="1">
          <a:blip r:embed="rId2"/>
          <a:srcRect t="45121" b="31003"/>
          <a:stretch/>
        </p:blipFill>
        <p:spPr>
          <a:xfrm>
            <a:off x="6656348" y="1863103"/>
            <a:ext cx="5246028" cy="3757468"/>
          </a:xfrm>
          <a:prstGeom prst="rect">
            <a:avLst/>
          </a:prstGeom>
        </p:spPr>
      </p:pic>
      <p:sp>
        <p:nvSpPr>
          <p:cNvPr id="7" name="Text Placeholder 4">
            <a:extLst>
              <a:ext uri="{FF2B5EF4-FFF2-40B4-BE49-F238E27FC236}">
                <a16:creationId xmlns:a16="http://schemas.microsoft.com/office/drawing/2014/main" id="{EA11CDE4-BE2F-7F40-B461-60B68A9CA46C}"/>
              </a:ext>
            </a:extLst>
          </p:cNvPr>
          <p:cNvSpPr txBox="1">
            <a:spLocks/>
          </p:cNvSpPr>
          <p:nvPr/>
        </p:nvSpPr>
        <p:spPr>
          <a:xfrm>
            <a:off x="731519" y="1600200"/>
            <a:ext cx="5752407" cy="4283275"/>
          </a:xfrm>
          <a:prstGeom prst="rect">
            <a:avLst/>
          </a:prstGeom>
        </p:spPr>
        <p:txBody>
          <a:bodyPr wrap="square">
            <a:normAutofit fontScale="92500"/>
          </a:bodyPr>
          <a:lstStyle>
            <a:lvl1pPr marL="228600" indent="-228600" algn="l" defTabSz="914400" rtl="0" eaLnBrk="1" latinLnBrk="0" hangingPunct="1">
              <a:lnSpc>
                <a:spcPct val="90000"/>
              </a:lnSpc>
              <a:spcBef>
                <a:spcPts val="1000"/>
              </a:spcBef>
              <a:buClr>
                <a:srgbClr val="00B5EF"/>
              </a:buClr>
              <a:buFont typeface="Arial" panose="020B0604020202020204" pitchFamily="34" charset="0"/>
              <a:buChar char="•"/>
              <a:defRPr sz="2800" kern="1200">
                <a:solidFill>
                  <a:srgbClr val="23367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5EF"/>
              </a:buClr>
              <a:buFont typeface="Arial" panose="020B0604020202020204" pitchFamily="34" charset="0"/>
              <a:buChar char="•"/>
              <a:defRPr sz="2400" kern="1200">
                <a:solidFill>
                  <a:srgbClr val="23367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5EF"/>
              </a:buClr>
              <a:buFont typeface="Arial" panose="020B0604020202020204" pitchFamily="34" charset="0"/>
              <a:buChar char="•"/>
              <a:defRPr sz="2000" kern="1200">
                <a:solidFill>
                  <a:srgbClr val="23367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5EF"/>
              </a:buClr>
              <a:buFont typeface="Arial" panose="020B0604020202020204" pitchFamily="34" charset="0"/>
              <a:buChar char="•"/>
              <a:defRPr sz="1800" kern="1200">
                <a:solidFill>
                  <a:srgbClr val="23367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t">
              <a:buNone/>
            </a:pPr>
            <a:r>
              <a:rPr lang="en-US" sz="2200" b="1" dirty="0">
                <a:solidFill>
                  <a:srgbClr val="A545A2"/>
                </a:solidFill>
              </a:rPr>
              <a:t>Operational Topics of Interests</a:t>
            </a:r>
            <a:endParaRPr lang="en-US" sz="2200" dirty="0">
              <a:solidFill>
                <a:srgbClr val="A545A2"/>
              </a:solidFill>
            </a:endParaRPr>
          </a:p>
          <a:p>
            <a:pPr fontAlgn="t">
              <a:lnSpc>
                <a:spcPct val="120000"/>
              </a:lnSpc>
            </a:pPr>
            <a:r>
              <a:rPr lang="en-US" sz="1600" dirty="0">
                <a:solidFill>
                  <a:schemeClr val="accent1">
                    <a:lumMod val="75000"/>
                  </a:schemeClr>
                </a:solidFill>
              </a:rPr>
              <a:t>TBFM Arrival System Metering Delay and Compliance</a:t>
            </a:r>
          </a:p>
          <a:p>
            <a:pPr fontAlgn="t">
              <a:lnSpc>
                <a:spcPct val="120000"/>
              </a:lnSpc>
            </a:pPr>
            <a:r>
              <a:rPr lang="en-US" sz="1600" dirty="0">
                <a:solidFill>
                  <a:schemeClr val="accent1">
                    <a:lumMod val="75000"/>
                  </a:schemeClr>
                </a:solidFill>
              </a:rPr>
              <a:t>TBFM Extended Metering Delay and Compliance</a:t>
            </a:r>
          </a:p>
          <a:p>
            <a:pPr fontAlgn="t">
              <a:lnSpc>
                <a:spcPct val="120000"/>
              </a:lnSpc>
            </a:pPr>
            <a:r>
              <a:rPr lang="en-US" sz="1600" dirty="0">
                <a:solidFill>
                  <a:schemeClr val="accent1">
                    <a:lumMod val="75000"/>
                  </a:schemeClr>
                </a:solidFill>
              </a:rPr>
              <a:t>TBFM Departure Scheduling Delay and Compliance</a:t>
            </a:r>
          </a:p>
          <a:p>
            <a:pPr fontAlgn="t">
              <a:lnSpc>
                <a:spcPct val="120000"/>
              </a:lnSpc>
            </a:pPr>
            <a:r>
              <a:rPr lang="en-US" sz="1600" dirty="0">
                <a:solidFill>
                  <a:schemeClr val="accent1">
                    <a:lumMod val="75000"/>
                  </a:schemeClr>
                </a:solidFill>
              </a:rPr>
              <a:t>Time in TRACON For Metered Flights</a:t>
            </a:r>
          </a:p>
          <a:p>
            <a:pPr fontAlgn="t">
              <a:lnSpc>
                <a:spcPct val="120000"/>
              </a:lnSpc>
            </a:pPr>
            <a:r>
              <a:rPr lang="en-US" sz="1600" b="1" i="1" dirty="0"/>
              <a:t>Runway Inter-Arrival Times and Quarter Hour Throughput</a:t>
            </a:r>
          </a:p>
          <a:p>
            <a:pPr fontAlgn="t">
              <a:lnSpc>
                <a:spcPct val="120000"/>
              </a:lnSpc>
            </a:pPr>
            <a:r>
              <a:rPr lang="en-US" sz="1600" dirty="0">
                <a:solidFill>
                  <a:schemeClr val="accent1">
                    <a:lumMod val="75000"/>
                  </a:schemeClr>
                </a:solidFill>
              </a:rPr>
              <a:t>Time Between Aircraft Through the Meter Fix</a:t>
            </a:r>
          </a:p>
          <a:p>
            <a:pPr fontAlgn="t">
              <a:lnSpc>
                <a:spcPct val="120000"/>
              </a:lnSpc>
            </a:pPr>
            <a:r>
              <a:rPr lang="en-US" sz="1600" dirty="0">
                <a:solidFill>
                  <a:schemeClr val="accent1">
                    <a:lumMod val="75000"/>
                  </a:schemeClr>
                </a:solidFill>
              </a:rPr>
              <a:t>Taxi Out and Departure Times at Origin Airports</a:t>
            </a:r>
          </a:p>
          <a:p>
            <a:pPr fontAlgn="t">
              <a:lnSpc>
                <a:spcPct val="120000"/>
              </a:lnSpc>
            </a:pPr>
            <a:r>
              <a:rPr lang="en-US" sz="1600" dirty="0">
                <a:solidFill>
                  <a:schemeClr val="accent1">
                    <a:lumMod val="75000"/>
                  </a:schemeClr>
                </a:solidFill>
              </a:rPr>
              <a:t>Go-Arounds</a:t>
            </a:r>
          </a:p>
          <a:p>
            <a:pPr fontAlgn="t">
              <a:lnSpc>
                <a:spcPct val="120000"/>
              </a:lnSpc>
            </a:pPr>
            <a:r>
              <a:rPr lang="en-US" sz="1600" dirty="0">
                <a:solidFill>
                  <a:schemeClr val="accent1">
                    <a:lumMod val="75000"/>
                  </a:schemeClr>
                </a:solidFill>
              </a:rPr>
              <a:t>TBFM Assigned Runway Compared to Arrival Runway Used</a:t>
            </a:r>
          </a:p>
        </p:txBody>
      </p:sp>
    </p:spTree>
    <p:extLst>
      <p:ext uri="{BB962C8B-B14F-4D97-AF65-F5344CB8AC3E}">
        <p14:creationId xmlns:p14="http://schemas.microsoft.com/office/powerpoint/2010/main" val="2456636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Future Enhancements</a:t>
            </a:r>
          </a:p>
        </p:txBody>
      </p:sp>
      <p:sp>
        <p:nvSpPr>
          <p:cNvPr id="3" name="Content Placeholder 2"/>
          <p:cNvSpPr>
            <a:spLocks noGrp="1"/>
          </p:cNvSpPr>
          <p:nvPr>
            <p:ph idx="1"/>
          </p:nvPr>
        </p:nvSpPr>
        <p:spPr/>
        <p:txBody>
          <a:bodyPr>
            <a:noAutofit/>
          </a:bodyPr>
          <a:lstStyle/>
          <a:p>
            <a:r>
              <a:rPr lang="en-US" sz="1800" dirty="0"/>
              <a:t>Enhance filters</a:t>
            </a:r>
          </a:p>
          <a:p>
            <a:pPr lvl="1"/>
            <a:r>
              <a:rPr lang="en-US" sz="1400" dirty="0"/>
              <a:t>Improve ability to select or exclude flights that occurred during specific conditions (weather, demand, etc.) </a:t>
            </a:r>
          </a:p>
          <a:p>
            <a:pPr lvl="1"/>
            <a:r>
              <a:rPr lang="en-US" sz="1400" dirty="0"/>
              <a:t>Introduce new filters (e.g. time of day, congestion level, etc.)</a:t>
            </a:r>
          </a:p>
          <a:p>
            <a:pPr lvl="1"/>
            <a:r>
              <a:rPr lang="en-US" sz="1400" dirty="0"/>
              <a:t>Customize filters by operational question of interest</a:t>
            </a:r>
          </a:p>
          <a:p>
            <a:r>
              <a:rPr lang="en-US" sz="1800" dirty="0"/>
              <a:t>Integrate additional </a:t>
            </a:r>
            <a:r>
              <a:rPr lang="en-US" sz="1800" dirty="0" smtClean="0"/>
              <a:t>traffic </a:t>
            </a:r>
            <a:r>
              <a:rPr lang="en-US" sz="1800" dirty="0"/>
              <a:t>flow management (TFM) capabilities</a:t>
            </a:r>
          </a:p>
          <a:p>
            <a:pPr lvl="1"/>
            <a:r>
              <a:rPr lang="en-US" sz="1400" dirty="0"/>
              <a:t>Support analysis of specific traffic flows </a:t>
            </a:r>
          </a:p>
          <a:p>
            <a:pPr lvl="1"/>
            <a:r>
              <a:rPr lang="en-US" sz="1400" dirty="0"/>
              <a:t>Expand filters, metrics and displays for Departure Scheduling analysis</a:t>
            </a:r>
          </a:p>
          <a:p>
            <a:pPr lvl="1"/>
            <a:r>
              <a:rPr lang="en-US" sz="1400" dirty="0"/>
              <a:t>Integrate delays across TBFM capabilities</a:t>
            </a:r>
          </a:p>
          <a:p>
            <a:pPr lvl="1"/>
            <a:r>
              <a:rPr lang="en-US" sz="1400" dirty="0"/>
              <a:t>Integrate use and outcomes associated with TFM initiatives (MITs, GDPs, etc.)</a:t>
            </a:r>
          </a:p>
          <a:p>
            <a:r>
              <a:rPr lang="en-US" sz="1800" dirty="0"/>
              <a:t>Integrate additional metrics and displays</a:t>
            </a:r>
          </a:p>
          <a:p>
            <a:pPr lvl="1"/>
            <a:r>
              <a:rPr lang="en-US" sz="1400" dirty="0"/>
              <a:t>Distance-based metrics </a:t>
            </a:r>
          </a:p>
          <a:p>
            <a:pPr lvl="1"/>
            <a:r>
              <a:rPr lang="en-US" sz="1400" dirty="0"/>
              <a:t>PBN use and outcomes</a:t>
            </a:r>
          </a:p>
          <a:p>
            <a:pPr lvl="1"/>
            <a:r>
              <a:rPr lang="en-US" sz="1400" dirty="0"/>
              <a:t>Metrics of interest to flight operators</a:t>
            </a:r>
          </a:p>
          <a:p>
            <a:r>
              <a:rPr lang="en-US" sz="1800" dirty="0"/>
              <a:t>Your needs: please send an email to </a:t>
            </a:r>
            <a:r>
              <a:rPr lang="en-US" sz="1800" dirty="0">
                <a:hlinkClick r:id="rId2"/>
              </a:rPr>
              <a:t>9-ajt-tbo@faa.gov</a:t>
            </a:r>
            <a:r>
              <a:rPr lang="en-US" sz="1800" dirty="0"/>
              <a:t> </a:t>
            </a:r>
          </a:p>
          <a:p>
            <a:endParaRPr lang="en-US" sz="1800" dirty="0"/>
          </a:p>
        </p:txBody>
      </p:sp>
    </p:spTree>
    <p:extLst>
      <p:ext uri="{BB962C8B-B14F-4D97-AF65-F5344CB8AC3E}">
        <p14:creationId xmlns:p14="http://schemas.microsoft.com/office/powerpoint/2010/main" val="71728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53A1B2-2A82-4EA0-A676-AFCEBEC89565}"/>
              </a:ext>
            </a:extLst>
          </p:cNvPr>
          <p:cNvSpPr>
            <a:spLocks noGrp="1"/>
          </p:cNvSpPr>
          <p:nvPr>
            <p:ph type="title"/>
          </p:nvPr>
        </p:nvSpPr>
        <p:spPr/>
        <p:txBody>
          <a:bodyPr anchor="ctr">
            <a:normAutofit/>
          </a:bodyPr>
          <a:lstStyle/>
          <a:p>
            <a:r>
              <a:rPr lang="en-US" dirty="0"/>
              <a:t>TBO Integrated Communication Team</a:t>
            </a:r>
          </a:p>
        </p:txBody>
      </p:sp>
      <p:sp>
        <p:nvSpPr>
          <p:cNvPr id="4" name="Content Placeholder 3">
            <a:extLst>
              <a:ext uri="{FF2B5EF4-FFF2-40B4-BE49-F238E27FC236}">
                <a16:creationId xmlns:a16="http://schemas.microsoft.com/office/drawing/2014/main" id="{A3A1D425-92CE-4C3C-82C2-C08B3C76AE14}"/>
              </a:ext>
            </a:extLst>
          </p:cNvPr>
          <p:cNvSpPr>
            <a:spLocks noGrp="1"/>
          </p:cNvSpPr>
          <p:nvPr>
            <p:ph idx="1"/>
          </p:nvPr>
        </p:nvSpPr>
        <p:spPr>
          <a:xfrm>
            <a:off x="2152650" y="2449070"/>
            <a:ext cx="7886700" cy="3321537"/>
          </a:xfrm>
        </p:spPr>
        <p:txBody>
          <a:bodyPr>
            <a:normAutofit fontScale="55000" lnSpcReduction="20000"/>
          </a:bodyPr>
          <a:lstStyle/>
          <a:p>
            <a:pPr marL="0" indent="0">
              <a:buNone/>
            </a:pPr>
            <a:r>
              <a:rPr lang="en-US" sz="2900" dirty="0">
                <a:solidFill>
                  <a:schemeClr val="tx1"/>
                </a:solidFill>
              </a:rPr>
              <a:t>Team has representatives from: AJT, ANG, AJM, AJR, and NATCA</a:t>
            </a:r>
          </a:p>
          <a:p>
            <a:r>
              <a:rPr lang="en-US" sz="2900" dirty="0">
                <a:solidFill>
                  <a:schemeClr val="tx1"/>
                </a:solidFill>
              </a:rPr>
              <a:t>Mobilizes member’s respective leadership to provide input and approval for TBO messaging, and prepares them to be active communicators</a:t>
            </a:r>
          </a:p>
          <a:p>
            <a:pPr>
              <a:spcAft>
                <a:spcPts val="600"/>
              </a:spcAft>
            </a:pPr>
            <a:r>
              <a:rPr lang="en-US" sz="2900" dirty="0">
                <a:solidFill>
                  <a:schemeClr val="tx1"/>
                </a:solidFill>
              </a:rPr>
              <a:t>Collaborates to ensure TBO messages are consistent, accurate, relevant, resonant, and tailored to stakeholder needs, preferences, and interests</a:t>
            </a:r>
          </a:p>
          <a:p>
            <a:pPr>
              <a:spcAft>
                <a:spcPts val="600"/>
              </a:spcAft>
            </a:pPr>
            <a:r>
              <a:rPr lang="en-US" sz="2900" dirty="0">
                <a:solidFill>
                  <a:schemeClr val="tx1"/>
                </a:solidFill>
              </a:rPr>
              <a:t>Coordinates to ensure communication activities are timely, non-duplicative, and meet stakeholder information needs</a:t>
            </a:r>
          </a:p>
          <a:p>
            <a:pPr>
              <a:spcAft>
                <a:spcPts val="600"/>
              </a:spcAft>
            </a:pPr>
            <a:r>
              <a:rPr lang="en-US" sz="2900" dirty="0">
                <a:solidFill>
                  <a:schemeClr val="tx1"/>
                </a:solidFill>
              </a:rPr>
              <a:t>Identifies and leverages appropriate communication channels and vehicles to distribute TBO messaging</a:t>
            </a:r>
          </a:p>
          <a:p>
            <a:pPr>
              <a:spcAft>
                <a:spcPts val="600"/>
              </a:spcAft>
            </a:pPr>
            <a:r>
              <a:rPr lang="en-US" sz="2900" dirty="0">
                <a:solidFill>
                  <a:schemeClr val="tx1"/>
                </a:solidFill>
              </a:rPr>
              <a:t>Develops and monitors feedback mechanisms to evaluate the effectiveness of communication activities, and incorporating feedback as appropriate to improve TBO communications</a:t>
            </a:r>
          </a:p>
        </p:txBody>
      </p:sp>
      <p:grpSp>
        <p:nvGrpSpPr>
          <p:cNvPr id="19" name="Group 18">
            <a:extLst>
              <a:ext uri="{FF2B5EF4-FFF2-40B4-BE49-F238E27FC236}">
                <a16:creationId xmlns:a16="http://schemas.microsoft.com/office/drawing/2014/main" id="{BBB29F2E-8678-452A-A5AB-1E5E16563324}"/>
              </a:ext>
            </a:extLst>
          </p:cNvPr>
          <p:cNvGrpSpPr/>
          <p:nvPr/>
        </p:nvGrpSpPr>
        <p:grpSpPr>
          <a:xfrm>
            <a:off x="1995763" y="1588269"/>
            <a:ext cx="1248832" cy="699082"/>
            <a:chOff x="2477480" y="2374726"/>
            <a:chExt cx="1248832" cy="699082"/>
          </a:xfrm>
        </p:grpSpPr>
        <p:pic>
          <p:nvPicPr>
            <p:cNvPr id="20" name="Graphic 19" descr="Meeting">
              <a:extLst>
                <a:ext uri="{FF2B5EF4-FFF2-40B4-BE49-F238E27FC236}">
                  <a16:creationId xmlns:a16="http://schemas.microsoft.com/office/drawing/2014/main" id="{CE90D3E1-2DF5-41C1-BE51-1BC1EB9B0C8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827576" y="2525168"/>
              <a:ext cx="548640" cy="548640"/>
            </a:xfrm>
            <a:prstGeom prst="rect">
              <a:avLst/>
            </a:prstGeom>
          </p:spPr>
        </p:pic>
        <p:sp>
          <p:nvSpPr>
            <p:cNvPr id="21" name="TextBox 20">
              <a:extLst>
                <a:ext uri="{FF2B5EF4-FFF2-40B4-BE49-F238E27FC236}">
                  <a16:creationId xmlns:a16="http://schemas.microsoft.com/office/drawing/2014/main" id="{2B3A2D81-B40F-4C97-AE44-1F1D37DB13AA}"/>
                </a:ext>
              </a:extLst>
            </p:cNvPr>
            <p:cNvSpPr txBox="1"/>
            <p:nvPr/>
          </p:nvSpPr>
          <p:spPr>
            <a:xfrm>
              <a:off x="2477480" y="2374726"/>
              <a:ext cx="1248832" cy="307777"/>
            </a:xfrm>
            <a:prstGeom prst="rect">
              <a:avLst/>
            </a:prstGeom>
            <a:noFill/>
          </p:spPr>
          <p:txBody>
            <a:bodyPr wrap="square" rtlCol="0">
              <a:spAutoFit/>
            </a:bodyPr>
            <a:lstStyle/>
            <a:p>
              <a:pPr algn="ctr">
                <a:spcAft>
                  <a:spcPts val="600"/>
                </a:spcAft>
                <a:defRPr/>
              </a:pPr>
              <a:r>
                <a:rPr lang="en-US" sz="1400" dirty="0">
                  <a:solidFill>
                    <a:prstClr val="black"/>
                  </a:solidFill>
                  <a:latin typeface="Calibri" panose="020F0502020204030204"/>
                  <a:ea typeface="Verdana" pitchFamily="34" charset="0"/>
                  <a:cs typeface="Verdana" pitchFamily="34" charset="0"/>
                </a:rPr>
                <a:t>Leadership</a:t>
              </a:r>
            </a:p>
          </p:txBody>
        </p:sp>
      </p:grpSp>
      <p:grpSp>
        <p:nvGrpSpPr>
          <p:cNvPr id="22" name="Group 21">
            <a:extLst>
              <a:ext uri="{FF2B5EF4-FFF2-40B4-BE49-F238E27FC236}">
                <a16:creationId xmlns:a16="http://schemas.microsoft.com/office/drawing/2014/main" id="{A092E7ED-4E5E-4AA1-8608-A385FF1167C6}"/>
              </a:ext>
            </a:extLst>
          </p:cNvPr>
          <p:cNvGrpSpPr/>
          <p:nvPr/>
        </p:nvGrpSpPr>
        <p:grpSpPr>
          <a:xfrm>
            <a:off x="5163368" y="1488546"/>
            <a:ext cx="1341824" cy="898531"/>
            <a:chOff x="2451804" y="3071699"/>
            <a:chExt cx="1341824" cy="898531"/>
          </a:xfrm>
        </p:grpSpPr>
        <p:pic>
          <p:nvPicPr>
            <p:cNvPr id="23" name="Graphic 22" descr="Handshake">
              <a:extLst>
                <a:ext uri="{FF2B5EF4-FFF2-40B4-BE49-F238E27FC236}">
                  <a16:creationId xmlns:a16="http://schemas.microsoft.com/office/drawing/2014/main" id="{D5D06DFA-6454-4679-9D80-5EE0FC43900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32526" y="3421590"/>
              <a:ext cx="548640" cy="548640"/>
            </a:xfrm>
            <a:prstGeom prst="rect">
              <a:avLst/>
            </a:prstGeom>
          </p:spPr>
        </p:pic>
        <p:sp>
          <p:nvSpPr>
            <p:cNvPr id="24" name="TextBox 23">
              <a:extLst>
                <a:ext uri="{FF2B5EF4-FFF2-40B4-BE49-F238E27FC236}">
                  <a16:creationId xmlns:a16="http://schemas.microsoft.com/office/drawing/2014/main" id="{D7910EBA-98E3-4238-A3BA-B55719972234}"/>
                </a:ext>
              </a:extLst>
            </p:cNvPr>
            <p:cNvSpPr txBox="1"/>
            <p:nvPr/>
          </p:nvSpPr>
          <p:spPr>
            <a:xfrm>
              <a:off x="2451804" y="3071699"/>
              <a:ext cx="1341824" cy="523220"/>
            </a:xfrm>
            <a:prstGeom prst="rect">
              <a:avLst/>
            </a:prstGeom>
            <a:noFill/>
          </p:spPr>
          <p:txBody>
            <a:bodyPr wrap="square" rtlCol="0">
              <a:spAutoFit/>
            </a:bodyPr>
            <a:lstStyle/>
            <a:p>
              <a:pPr algn="ctr">
                <a:spcAft>
                  <a:spcPts val="600"/>
                </a:spcAft>
                <a:defRPr/>
              </a:pPr>
              <a:r>
                <a:rPr lang="en-US" sz="1400" dirty="0">
                  <a:solidFill>
                    <a:prstClr val="black"/>
                  </a:solidFill>
                  <a:latin typeface="Calibri" panose="020F0502020204030204"/>
                  <a:ea typeface="Verdana" pitchFamily="34" charset="0"/>
                  <a:cs typeface="Verdana" pitchFamily="34" charset="0"/>
                </a:rPr>
                <a:t>Stakeholder Engagement</a:t>
              </a:r>
            </a:p>
          </p:txBody>
        </p:sp>
      </p:grpSp>
      <p:grpSp>
        <p:nvGrpSpPr>
          <p:cNvPr id="25" name="Group 24">
            <a:extLst>
              <a:ext uri="{FF2B5EF4-FFF2-40B4-BE49-F238E27FC236}">
                <a16:creationId xmlns:a16="http://schemas.microsoft.com/office/drawing/2014/main" id="{7F7A1967-C046-4D62-BACB-8E0BC7F38B6C}"/>
              </a:ext>
            </a:extLst>
          </p:cNvPr>
          <p:cNvGrpSpPr/>
          <p:nvPr/>
        </p:nvGrpSpPr>
        <p:grpSpPr>
          <a:xfrm>
            <a:off x="8423965" y="1487413"/>
            <a:ext cx="1433298" cy="900797"/>
            <a:chOff x="2423882" y="4046191"/>
            <a:chExt cx="1433298" cy="900797"/>
          </a:xfrm>
        </p:grpSpPr>
        <p:pic>
          <p:nvPicPr>
            <p:cNvPr id="26" name="Graphic 25" descr="Chat">
              <a:extLst>
                <a:ext uri="{FF2B5EF4-FFF2-40B4-BE49-F238E27FC236}">
                  <a16:creationId xmlns:a16="http://schemas.microsoft.com/office/drawing/2014/main" id="{2B88B6BC-371E-4DD3-86A3-A666DDC4DE0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774771" y="4215468"/>
              <a:ext cx="731520" cy="731520"/>
            </a:xfrm>
            <a:prstGeom prst="rect">
              <a:avLst/>
            </a:prstGeom>
          </p:spPr>
        </p:pic>
        <p:sp>
          <p:nvSpPr>
            <p:cNvPr id="27" name="TextBox 26">
              <a:extLst>
                <a:ext uri="{FF2B5EF4-FFF2-40B4-BE49-F238E27FC236}">
                  <a16:creationId xmlns:a16="http://schemas.microsoft.com/office/drawing/2014/main" id="{CC3123BD-367F-4703-859F-1313FD3A5012}"/>
                </a:ext>
              </a:extLst>
            </p:cNvPr>
            <p:cNvSpPr txBox="1"/>
            <p:nvPr/>
          </p:nvSpPr>
          <p:spPr>
            <a:xfrm>
              <a:off x="2423882" y="4046191"/>
              <a:ext cx="1433298" cy="307777"/>
            </a:xfrm>
            <a:prstGeom prst="rect">
              <a:avLst/>
            </a:prstGeom>
            <a:noFill/>
          </p:spPr>
          <p:txBody>
            <a:bodyPr wrap="square" rtlCol="0">
              <a:spAutoFit/>
            </a:bodyPr>
            <a:lstStyle/>
            <a:p>
              <a:pPr>
                <a:spcAft>
                  <a:spcPts val="600"/>
                </a:spcAft>
                <a:defRPr/>
              </a:pPr>
              <a:r>
                <a:rPr lang="en-US" sz="1400" dirty="0">
                  <a:solidFill>
                    <a:prstClr val="black"/>
                  </a:solidFill>
                  <a:latin typeface="Calibri" panose="020F0502020204030204"/>
                  <a:ea typeface="Verdana" pitchFamily="34" charset="0"/>
                  <a:cs typeface="Verdana" pitchFamily="34" charset="0"/>
                </a:rPr>
                <a:t>Communication</a:t>
              </a:r>
            </a:p>
          </p:txBody>
        </p:sp>
      </p:grpSp>
      <p:sp>
        <p:nvSpPr>
          <p:cNvPr id="13" name="TextBox 12">
            <a:extLst>
              <a:ext uri="{FF2B5EF4-FFF2-40B4-BE49-F238E27FC236}">
                <a16:creationId xmlns:a16="http://schemas.microsoft.com/office/drawing/2014/main" id="{DE6176A3-B3CE-43E2-92D1-B796DBE40CFA}"/>
              </a:ext>
            </a:extLst>
          </p:cNvPr>
          <p:cNvSpPr txBox="1"/>
          <p:nvPr/>
        </p:nvSpPr>
        <p:spPr>
          <a:xfrm>
            <a:off x="3331913" y="5828179"/>
            <a:ext cx="6454192" cy="646331"/>
          </a:xfrm>
          <a:prstGeom prst="rect">
            <a:avLst/>
          </a:prstGeom>
          <a:noFill/>
        </p:spPr>
        <p:txBody>
          <a:bodyPr wrap="square" rtlCol="0">
            <a:spAutoFit/>
          </a:bodyPr>
          <a:lstStyle/>
          <a:p>
            <a:r>
              <a:rPr lang="en-US" b="1" dirty="0">
                <a:solidFill>
                  <a:srgbClr val="A545A2"/>
                </a:solidFill>
                <a:latin typeface="Arial" panose="020B0604020202020204" pitchFamily="34" charset="0"/>
                <a:cs typeface="Arial" panose="020B0604020202020204" pitchFamily="34" charset="0"/>
              </a:rPr>
              <a:t>More information: </a:t>
            </a:r>
            <a:r>
              <a:rPr lang="en-US" u="sng" dirty="0">
                <a:solidFill>
                  <a:srgbClr val="A545A2"/>
                </a:solidFill>
                <a:latin typeface="Arial" panose="020B0604020202020204" pitchFamily="34" charset="0"/>
                <a:cs typeface="Arial" panose="020B0604020202020204" pitchFamily="34" charset="0"/>
                <a:hlinkClick r:id="rId8"/>
              </a:rPr>
              <a:t>www.faa.gov/air_traffic/technology/tbo/</a:t>
            </a:r>
            <a:endParaRPr lang="en-US" dirty="0">
              <a:solidFill>
                <a:srgbClr val="A545A2"/>
              </a:solidFill>
              <a:latin typeface="Arial" panose="020B0604020202020204" pitchFamily="34" charset="0"/>
              <a:cs typeface="Arial" panose="020B0604020202020204" pitchFamily="34" charset="0"/>
            </a:endParaRPr>
          </a:p>
          <a:p>
            <a:r>
              <a:rPr lang="en-US" b="1" dirty="0">
                <a:solidFill>
                  <a:srgbClr val="A545A2"/>
                </a:solidFill>
                <a:latin typeface="Arial" panose="020B0604020202020204" pitchFamily="34" charset="0"/>
                <a:cs typeface="Arial" panose="020B0604020202020204" pitchFamily="34" charset="0"/>
              </a:rPr>
              <a:t>Questions: </a:t>
            </a:r>
            <a:r>
              <a:rPr lang="en-US" dirty="0">
                <a:solidFill>
                  <a:srgbClr val="A545A2"/>
                </a:solidFill>
                <a:latin typeface="Arial" panose="020B0604020202020204" pitchFamily="34" charset="0"/>
                <a:cs typeface="Arial" panose="020B0604020202020204" pitchFamily="34" charset="0"/>
                <a:hlinkClick r:id="rId9"/>
              </a:rPr>
              <a:t>9-AJT-TBO@faa.gov</a:t>
            </a:r>
            <a:r>
              <a:rPr lang="en-US" dirty="0">
                <a:solidFill>
                  <a:srgbClr val="A545A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82691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42975-B3DE-4315-BF9D-FB66E7A4C039}"/>
              </a:ext>
            </a:extLst>
          </p:cNvPr>
          <p:cNvSpPr>
            <a:spLocks noGrp="1"/>
          </p:cNvSpPr>
          <p:nvPr>
            <p:ph type="title"/>
          </p:nvPr>
        </p:nvSpPr>
        <p:spPr/>
        <p:txBody>
          <a:bodyPr>
            <a:normAutofit/>
          </a:bodyPr>
          <a:lstStyle/>
          <a:p>
            <a:r>
              <a:rPr lang="en-US" sz="3200" dirty="0"/>
              <a:t>Venues for Industry Engagement on TBO</a:t>
            </a:r>
            <a:endParaRPr lang="en-US" sz="3200" b="1" dirty="0"/>
          </a:p>
        </p:txBody>
      </p:sp>
      <p:sp>
        <p:nvSpPr>
          <p:cNvPr id="12" name="TextBox 11">
            <a:extLst>
              <a:ext uri="{FF2B5EF4-FFF2-40B4-BE49-F238E27FC236}">
                <a16:creationId xmlns:a16="http://schemas.microsoft.com/office/drawing/2014/main" id="{E8EF508F-191D-489D-8231-2FEFA05E7B44}"/>
              </a:ext>
            </a:extLst>
          </p:cNvPr>
          <p:cNvSpPr txBox="1"/>
          <p:nvPr/>
        </p:nvSpPr>
        <p:spPr>
          <a:xfrm>
            <a:off x="758897" y="2602056"/>
            <a:ext cx="1516251" cy="369332"/>
          </a:xfrm>
          <a:prstGeom prst="rect">
            <a:avLst/>
          </a:prstGeom>
          <a:noFill/>
        </p:spPr>
        <p:txBody>
          <a:bodyPr wrap="square" rtlCol="0">
            <a:spAutoFit/>
          </a:bodyPr>
          <a:lstStyle/>
          <a:p>
            <a:pPr algn="ctr"/>
            <a:r>
              <a:rPr lang="en-US" b="1" dirty="0">
                <a:solidFill>
                  <a:schemeClr val="bg1"/>
                </a:solidFill>
              </a:rPr>
              <a:t>Train</a:t>
            </a:r>
          </a:p>
        </p:txBody>
      </p:sp>
      <p:sp>
        <p:nvSpPr>
          <p:cNvPr id="13" name="TextBox 12">
            <a:extLst>
              <a:ext uri="{FF2B5EF4-FFF2-40B4-BE49-F238E27FC236}">
                <a16:creationId xmlns:a16="http://schemas.microsoft.com/office/drawing/2014/main" id="{B3E3CC87-8A2C-434E-9176-F2178759421C}"/>
              </a:ext>
            </a:extLst>
          </p:cNvPr>
          <p:cNvSpPr txBox="1"/>
          <p:nvPr/>
        </p:nvSpPr>
        <p:spPr>
          <a:xfrm>
            <a:off x="4200686" y="2602056"/>
            <a:ext cx="1516251" cy="369332"/>
          </a:xfrm>
          <a:prstGeom prst="rect">
            <a:avLst/>
          </a:prstGeom>
          <a:noFill/>
        </p:spPr>
        <p:txBody>
          <a:bodyPr wrap="square" rtlCol="0">
            <a:spAutoFit/>
          </a:bodyPr>
          <a:lstStyle/>
          <a:p>
            <a:pPr algn="ctr"/>
            <a:r>
              <a:rPr lang="en-US" b="1" dirty="0">
                <a:solidFill>
                  <a:schemeClr val="bg1"/>
                </a:solidFill>
              </a:rPr>
              <a:t>Connect</a:t>
            </a:r>
          </a:p>
        </p:txBody>
      </p:sp>
      <p:sp>
        <p:nvSpPr>
          <p:cNvPr id="14" name="TextBox 13">
            <a:extLst>
              <a:ext uri="{FF2B5EF4-FFF2-40B4-BE49-F238E27FC236}">
                <a16:creationId xmlns:a16="http://schemas.microsoft.com/office/drawing/2014/main" id="{A0B38AF8-B158-4334-9813-7A07DBC4074F}"/>
              </a:ext>
            </a:extLst>
          </p:cNvPr>
          <p:cNvSpPr txBox="1"/>
          <p:nvPr/>
        </p:nvSpPr>
        <p:spPr>
          <a:xfrm>
            <a:off x="7649428" y="2602056"/>
            <a:ext cx="1516251" cy="369332"/>
          </a:xfrm>
          <a:prstGeom prst="rect">
            <a:avLst/>
          </a:prstGeom>
          <a:noFill/>
        </p:spPr>
        <p:txBody>
          <a:bodyPr wrap="square" rtlCol="0">
            <a:spAutoFit/>
          </a:bodyPr>
          <a:lstStyle/>
          <a:p>
            <a:pPr algn="ctr"/>
            <a:r>
              <a:rPr lang="en-US" b="1" dirty="0">
                <a:solidFill>
                  <a:schemeClr val="bg1"/>
                </a:solidFill>
              </a:rPr>
              <a:t>Engage</a:t>
            </a:r>
          </a:p>
        </p:txBody>
      </p:sp>
      <p:sp>
        <p:nvSpPr>
          <p:cNvPr id="4" name="TextBox 3">
            <a:extLst>
              <a:ext uri="{FF2B5EF4-FFF2-40B4-BE49-F238E27FC236}">
                <a16:creationId xmlns:a16="http://schemas.microsoft.com/office/drawing/2014/main" id="{DE6176A3-B3CE-43E2-92D1-B796DBE40CFA}"/>
              </a:ext>
            </a:extLst>
          </p:cNvPr>
          <p:cNvSpPr txBox="1"/>
          <p:nvPr/>
        </p:nvSpPr>
        <p:spPr>
          <a:xfrm>
            <a:off x="3331913" y="5828179"/>
            <a:ext cx="6454192" cy="646331"/>
          </a:xfrm>
          <a:prstGeom prst="rect">
            <a:avLst/>
          </a:prstGeom>
          <a:noFill/>
        </p:spPr>
        <p:txBody>
          <a:bodyPr wrap="square" rtlCol="0">
            <a:spAutoFit/>
          </a:bodyPr>
          <a:lstStyle/>
          <a:p>
            <a:r>
              <a:rPr lang="en-US" b="1" dirty="0">
                <a:solidFill>
                  <a:srgbClr val="A545A2"/>
                </a:solidFill>
                <a:latin typeface="Arial" panose="020B0604020202020204" pitchFamily="34" charset="0"/>
                <a:cs typeface="Arial" panose="020B0604020202020204" pitchFamily="34" charset="0"/>
              </a:rPr>
              <a:t>More information: </a:t>
            </a:r>
            <a:r>
              <a:rPr lang="en-US" u="sng" dirty="0">
                <a:solidFill>
                  <a:srgbClr val="A545A2"/>
                </a:solidFill>
                <a:latin typeface="Arial" panose="020B0604020202020204" pitchFamily="34" charset="0"/>
                <a:cs typeface="Arial" panose="020B0604020202020204" pitchFamily="34" charset="0"/>
                <a:hlinkClick r:id="rId3"/>
              </a:rPr>
              <a:t>www.faa.gov/air_traffic/technology/tbo/</a:t>
            </a:r>
            <a:endParaRPr lang="en-US" dirty="0">
              <a:solidFill>
                <a:srgbClr val="A545A2"/>
              </a:solidFill>
              <a:latin typeface="Arial" panose="020B0604020202020204" pitchFamily="34" charset="0"/>
              <a:cs typeface="Arial" panose="020B0604020202020204" pitchFamily="34" charset="0"/>
            </a:endParaRPr>
          </a:p>
          <a:p>
            <a:r>
              <a:rPr lang="en-US" b="1" dirty="0">
                <a:solidFill>
                  <a:srgbClr val="A545A2"/>
                </a:solidFill>
                <a:latin typeface="Arial" panose="020B0604020202020204" pitchFamily="34" charset="0"/>
                <a:cs typeface="Arial" panose="020B0604020202020204" pitchFamily="34" charset="0"/>
              </a:rPr>
              <a:t>Questions: </a:t>
            </a:r>
            <a:r>
              <a:rPr lang="en-US" dirty="0">
                <a:solidFill>
                  <a:srgbClr val="A545A2"/>
                </a:solidFill>
                <a:latin typeface="Arial" panose="020B0604020202020204" pitchFamily="34" charset="0"/>
                <a:cs typeface="Arial" panose="020B0604020202020204" pitchFamily="34" charset="0"/>
                <a:hlinkClick r:id="rId4"/>
              </a:rPr>
              <a:t>9-AJT-TBO@faa.gov</a:t>
            </a:r>
            <a:r>
              <a:rPr lang="en-US" dirty="0">
                <a:solidFill>
                  <a:srgbClr val="A545A2"/>
                </a:solidFill>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40C6D308-C5D7-4185-BD41-F177B3705F24}"/>
              </a:ext>
            </a:extLst>
          </p:cNvPr>
          <p:cNvPicPr>
            <a:picLocks noChangeAspect="1"/>
          </p:cNvPicPr>
          <p:nvPr/>
        </p:nvPicPr>
        <p:blipFill rotWithShape="1">
          <a:blip r:embed="rId5"/>
          <a:srcRect t="13733" r="6360"/>
          <a:stretch/>
        </p:blipFill>
        <p:spPr>
          <a:xfrm>
            <a:off x="2827877" y="1601082"/>
            <a:ext cx="1379762" cy="1138573"/>
          </a:xfrm>
          <a:prstGeom prst="rect">
            <a:avLst/>
          </a:prstGeom>
        </p:spPr>
      </p:pic>
      <p:pic>
        <p:nvPicPr>
          <p:cNvPr id="5" name="Picture 4">
            <a:extLst>
              <a:ext uri="{FF2B5EF4-FFF2-40B4-BE49-F238E27FC236}">
                <a16:creationId xmlns:a16="http://schemas.microsoft.com/office/drawing/2014/main" id="{D0B58A87-FF37-497D-93E7-FFCB21BD7BDA}"/>
              </a:ext>
            </a:extLst>
          </p:cNvPr>
          <p:cNvPicPr>
            <a:picLocks noChangeAspect="1"/>
          </p:cNvPicPr>
          <p:nvPr/>
        </p:nvPicPr>
        <p:blipFill>
          <a:blip r:embed="rId6"/>
          <a:stretch>
            <a:fillRect/>
          </a:stretch>
        </p:blipFill>
        <p:spPr>
          <a:xfrm>
            <a:off x="4970482" y="4748876"/>
            <a:ext cx="1842063" cy="466208"/>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85ECF084-6454-A04F-B82F-9E512DCD62AE}"/>
              </a:ext>
            </a:extLst>
          </p:cNvPr>
          <p:cNvPicPr>
            <a:picLocks noChangeAspect="1"/>
          </p:cNvPicPr>
          <p:nvPr/>
        </p:nvPicPr>
        <p:blipFill>
          <a:blip r:embed="rId7"/>
          <a:stretch>
            <a:fillRect/>
          </a:stretch>
        </p:blipFill>
        <p:spPr>
          <a:xfrm>
            <a:off x="7232999" y="1813464"/>
            <a:ext cx="2065265" cy="451846"/>
          </a:xfrm>
          <a:prstGeom prst="rect">
            <a:avLst/>
          </a:prstGeom>
        </p:spPr>
      </p:pic>
      <p:pic>
        <p:nvPicPr>
          <p:cNvPr id="9" name="Picture 8">
            <a:extLst>
              <a:ext uri="{FF2B5EF4-FFF2-40B4-BE49-F238E27FC236}">
                <a16:creationId xmlns:a16="http://schemas.microsoft.com/office/drawing/2014/main" id="{EFAD5AB4-5042-F149-B176-27C23D248890}"/>
              </a:ext>
            </a:extLst>
          </p:cNvPr>
          <p:cNvPicPr>
            <a:picLocks noChangeAspect="1"/>
          </p:cNvPicPr>
          <p:nvPr/>
        </p:nvPicPr>
        <p:blipFill>
          <a:blip r:embed="rId8"/>
          <a:stretch>
            <a:fillRect/>
          </a:stretch>
        </p:blipFill>
        <p:spPr>
          <a:xfrm>
            <a:off x="1874825" y="3683758"/>
            <a:ext cx="1814784" cy="764120"/>
          </a:xfrm>
          <a:prstGeom prst="rect">
            <a:avLst/>
          </a:prstGeom>
        </p:spPr>
      </p:pic>
      <p:pic>
        <p:nvPicPr>
          <p:cNvPr id="6" name="Picture 5">
            <a:extLst>
              <a:ext uri="{FF2B5EF4-FFF2-40B4-BE49-F238E27FC236}">
                <a16:creationId xmlns:a16="http://schemas.microsoft.com/office/drawing/2014/main" id="{5D37B88A-11BB-40E1-A3EE-67D5C82B9FD8}"/>
              </a:ext>
            </a:extLst>
          </p:cNvPr>
          <p:cNvPicPr>
            <a:picLocks noChangeAspect="1"/>
          </p:cNvPicPr>
          <p:nvPr/>
        </p:nvPicPr>
        <p:blipFill>
          <a:blip r:embed="rId9"/>
          <a:stretch>
            <a:fillRect/>
          </a:stretch>
        </p:blipFill>
        <p:spPr>
          <a:xfrm>
            <a:off x="7942782" y="3817396"/>
            <a:ext cx="2445793" cy="704388"/>
          </a:xfrm>
          <a:prstGeom prst="rect">
            <a:avLst/>
          </a:prstGeom>
        </p:spPr>
      </p:pic>
      <p:pic>
        <p:nvPicPr>
          <p:cNvPr id="15" name="Picture 1" descr="TBO Sig ta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8420" y="2673352"/>
            <a:ext cx="3786188"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308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DFED3D-6E45-4EBA-A4DD-7070B2FD4ED5}"/>
              </a:ext>
            </a:extLst>
          </p:cNvPr>
          <p:cNvSpPr>
            <a:spLocks noGrp="1"/>
          </p:cNvSpPr>
          <p:nvPr>
            <p:ph type="title"/>
          </p:nvPr>
        </p:nvSpPr>
        <p:spPr>
          <a:xfrm>
            <a:off x="831850" y="758536"/>
            <a:ext cx="10515600" cy="5746173"/>
          </a:xfrm>
        </p:spPr>
        <p:txBody>
          <a:bodyPr>
            <a:normAutofit fontScale="90000"/>
          </a:bodyPr>
          <a:lstStyle/>
          <a:p>
            <a:r>
              <a:rPr lang="en-US" dirty="0"/>
              <a:t/>
            </a:r>
            <a:br>
              <a:rPr lang="en-US" dirty="0"/>
            </a:br>
            <a:r>
              <a:rPr lang="en-US" dirty="0"/>
              <a:t>Wrap-up and Questions</a:t>
            </a:r>
            <a:br>
              <a:rPr lang="en-US" dirty="0"/>
            </a:br>
            <a:r>
              <a:rPr lang="en-US" dirty="0"/>
              <a:t/>
            </a:r>
            <a:br>
              <a:rPr lang="en-US" dirty="0"/>
            </a:br>
            <a:r>
              <a:rPr lang="en-US" dirty="0"/>
              <a:t/>
            </a:r>
            <a:br>
              <a:rPr lang="en-US" dirty="0"/>
            </a:br>
            <a:r>
              <a:rPr lang="en-US" dirty="0"/>
              <a:t/>
            </a:r>
            <a:br>
              <a:rPr lang="en-US" dirty="0"/>
            </a:br>
            <a:r>
              <a:rPr lang="en-US" sz="3600" dirty="0"/>
              <a:t>https://www.faa.gov/air_traffic/technology/tbo/</a:t>
            </a:r>
            <a:br>
              <a:rPr lang="en-US" sz="3600" dirty="0"/>
            </a:br>
            <a:r>
              <a:rPr lang="en-US" sz="3600" dirty="0"/>
              <a:t/>
            </a:r>
            <a:br>
              <a:rPr lang="en-US" sz="3600" dirty="0"/>
            </a:br>
            <a:r>
              <a:rPr lang="en-US" sz="3600" u="sng" dirty="0"/>
              <a:t>9-AJT-TBO@faa.gov</a:t>
            </a:r>
            <a:r>
              <a:rPr lang="en-US" sz="7200" dirty="0"/>
              <a:t/>
            </a:r>
            <a:br>
              <a:rPr lang="en-US" sz="7200" dirty="0"/>
            </a:br>
            <a:endParaRPr lang="en-US" dirty="0"/>
          </a:p>
        </p:txBody>
      </p:sp>
    </p:spTree>
    <p:extLst>
      <p:ext uri="{BB962C8B-B14F-4D97-AF65-F5344CB8AC3E}">
        <p14:creationId xmlns:p14="http://schemas.microsoft.com/office/powerpoint/2010/main" val="800127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D46CD-A340-BE49-ADDE-5E048E23DDB1}"/>
              </a:ext>
            </a:extLst>
          </p:cNvPr>
          <p:cNvSpPr>
            <a:spLocks noGrp="1"/>
          </p:cNvSpPr>
          <p:nvPr>
            <p:ph type="title"/>
          </p:nvPr>
        </p:nvSpPr>
        <p:spPr>
          <a:xfrm>
            <a:off x="1466353" y="136525"/>
            <a:ext cx="10054968" cy="759339"/>
          </a:xfrm>
        </p:spPr>
        <p:txBody>
          <a:bodyPr>
            <a:normAutofit/>
          </a:bodyPr>
          <a:lstStyle/>
          <a:p>
            <a:r>
              <a:rPr lang="en-US" dirty="0"/>
              <a:t>TBO</a:t>
            </a:r>
            <a:r>
              <a:rPr lang="en-US" sz="3200" dirty="0"/>
              <a:t> </a:t>
            </a:r>
            <a:r>
              <a:rPr lang="en-US" dirty="0"/>
              <a:t>Overview</a:t>
            </a:r>
            <a:endParaRPr lang="en-US" sz="3200" dirty="0"/>
          </a:p>
        </p:txBody>
      </p:sp>
      <p:sp>
        <p:nvSpPr>
          <p:cNvPr id="18" name="TextBox 17">
            <a:extLst>
              <a:ext uri="{FF2B5EF4-FFF2-40B4-BE49-F238E27FC236}">
                <a16:creationId xmlns:a16="http://schemas.microsoft.com/office/drawing/2014/main" id="{084C14C3-4063-FE4B-B80C-99EB7DF593B8}"/>
              </a:ext>
            </a:extLst>
          </p:cNvPr>
          <p:cNvSpPr txBox="1"/>
          <p:nvPr/>
        </p:nvSpPr>
        <p:spPr bwMode="auto">
          <a:xfrm>
            <a:off x="8815889" y="3512002"/>
            <a:ext cx="27054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Enabling</a:t>
            </a:r>
            <a:r>
              <a:rPr kumimoji="0" lang="en-US" sz="1800" b="1" i="0" u="none" strike="noStrike" kern="1200" cap="none" spc="0" normalizeH="0" noProof="0" dirty="0">
                <a:ln>
                  <a:noFill/>
                </a:ln>
                <a:solidFill>
                  <a:srgbClr val="00B0F0"/>
                </a:solidFill>
                <a:effectLst/>
                <a:uLnTx/>
                <a:uFillTx/>
                <a:latin typeface="Arial" panose="020B0604020202020204" pitchFamily="34" charset="0"/>
                <a:cs typeface="Arial" panose="020B0604020202020204" pitchFamily="34" charset="0"/>
              </a:rPr>
              <a:t> Technologies</a:t>
            </a:r>
            <a:endPar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588B0471-A8A6-6E44-BF38-C0756C97D0AE}"/>
              </a:ext>
            </a:extLst>
          </p:cNvPr>
          <p:cNvCxnSpPr>
            <a:cxnSpLocks/>
          </p:cNvCxnSpPr>
          <p:nvPr/>
        </p:nvCxnSpPr>
        <p:spPr>
          <a:xfrm>
            <a:off x="4080009" y="2531833"/>
            <a:ext cx="0" cy="3777831"/>
          </a:xfrm>
          <a:prstGeom prst="line">
            <a:avLst/>
          </a:prstGeom>
          <a:ln w="28575">
            <a:solidFill>
              <a:srgbClr val="A545A2"/>
            </a:solidFill>
          </a:ln>
        </p:spPr>
        <p:style>
          <a:lnRef idx="3">
            <a:schemeClr val="accent1"/>
          </a:lnRef>
          <a:fillRef idx="0">
            <a:schemeClr val="accent1"/>
          </a:fillRef>
          <a:effectRef idx="2">
            <a:schemeClr val="accent1"/>
          </a:effectRef>
          <a:fontRef idx="minor">
            <a:schemeClr val="tx1"/>
          </a:fontRef>
        </p:style>
      </p:cxnSp>
      <p:cxnSp>
        <p:nvCxnSpPr>
          <p:cNvPr id="21" name="Straight Connector 20">
            <a:extLst>
              <a:ext uri="{FF2B5EF4-FFF2-40B4-BE49-F238E27FC236}">
                <a16:creationId xmlns:a16="http://schemas.microsoft.com/office/drawing/2014/main" id="{25483BE0-624B-974B-8F37-C66AF5744962}"/>
              </a:ext>
            </a:extLst>
          </p:cNvPr>
          <p:cNvCxnSpPr>
            <a:cxnSpLocks/>
          </p:cNvCxnSpPr>
          <p:nvPr/>
        </p:nvCxnSpPr>
        <p:spPr>
          <a:xfrm>
            <a:off x="8107096" y="2531833"/>
            <a:ext cx="0" cy="3762442"/>
          </a:xfrm>
          <a:prstGeom prst="line">
            <a:avLst/>
          </a:prstGeom>
          <a:ln w="28575">
            <a:solidFill>
              <a:srgbClr val="A545A2"/>
            </a:solidFill>
          </a:ln>
        </p:spPr>
        <p:style>
          <a:lnRef idx="3">
            <a:schemeClr val="accent1"/>
          </a:lnRef>
          <a:fillRef idx="0">
            <a:schemeClr val="accent1"/>
          </a:fillRef>
          <a:effectRef idx="2">
            <a:schemeClr val="accent1"/>
          </a:effectRef>
          <a:fontRef idx="minor">
            <a:schemeClr val="tx1"/>
          </a:fontRef>
        </p:style>
      </p:cxnSp>
      <p:pic>
        <p:nvPicPr>
          <p:cNvPr id="22" name="Picture 21">
            <a:extLst>
              <a:ext uri="{FF2B5EF4-FFF2-40B4-BE49-F238E27FC236}">
                <a16:creationId xmlns:a16="http://schemas.microsoft.com/office/drawing/2014/main" id="{F062628E-20E1-FD41-9C51-16E2E09527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3422" y="2288299"/>
            <a:ext cx="1732967" cy="1061637"/>
          </a:xfrm>
          <a:prstGeom prst="rect">
            <a:avLst/>
          </a:prstGeom>
        </p:spPr>
      </p:pic>
      <p:pic>
        <p:nvPicPr>
          <p:cNvPr id="23" name="Picture 22">
            <a:extLst>
              <a:ext uri="{FF2B5EF4-FFF2-40B4-BE49-F238E27FC236}">
                <a16:creationId xmlns:a16="http://schemas.microsoft.com/office/drawing/2014/main" id="{4EC5BCEC-C560-2243-A4F4-F842C40E60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62203" y="2195807"/>
            <a:ext cx="875406" cy="1246621"/>
          </a:xfrm>
          <a:prstGeom prst="rect">
            <a:avLst/>
          </a:prstGeom>
        </p:spPr>
      </p:pic>
      <p:sp>
        <p:nvSpPr>
          <p:cNvPr id="24" name="TextBox 4">
            <a:extLst>
              <a:ext uri="{FF2B5EF4-FFF2-40B4-BE49-F238E27FC236}">
                <a16:creationId xmlns:a16="http://schemas.microsoft.com/office/drawing/2014/main" id="{FB2B4ED2-EB3E-466B-84D4-614C07673D9A}"/>
              </a:ext>
            </a:extLst>
          </p:cNvPr>
          <p:cNvSpPr txBox="1"/>
          <p:nvPr/>
        </p:nvSpPr>
        <p:spPr bwMode="auto">
          <a:xfrm>
            <a:off x="334690" y="3420212"/>
            <a:ext cx="37476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Time-Based 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(TBM)</a:t>
            </a:r>
          </a:p>
        </p:txBody>
      </p:sp>
      <p:sp>
        <p:nvSpPr>
          <p:cNvPr id="28" name="TextBox 27">
            <a:extLst>
              <a:ext uri="{FF2B5EF4-FFF2-40B4-BE49-F238E27FC236}">
                <a16:creationId xmlns:a16="http://schemas.microsoft.com/office/drawing/2014/main" id="{90CB9F7A-1861-4A2A-853C-BB42F63D4ADC}"/>
              </a:ext>
            </a:extLst>
          </p:cNvPr>
          <p:cNvSpPr txBox="1"/>
          <p:nvPr/>
        </p:nvSpPr>
        <p:spPr>
          <a:xfrm>
            <a:off x="4077684" y="3465758"/>
            <a:ext cx="402940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Performance Based Navigation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F0"/>
                </a:solidFill>
                <a:effectLst/>
                <a:uLnTx/>
                <a:uFillTx/>
                <a:latin typeface="Arial" panose="020B0604020202020204" pitchFamily="34" charset="0"/>
                <a:cs typeface="Arial" panose="020B0604020202020204" pitchFamily="34" charset="0"/>
              </a:rPr>
              <a:t>(PBN)</a:t>
            </a:r>
          </a:p>
        </p:txBody>
      </p:sp>
      <p:sp>
        <p:nvSpPr>
          <p:cNvPr id="29" name="TextBox 18">
            <a:extLst>
              <a:ext uri="{FF2B5EF4-FFF2-40B4-BE49-F238E27FC236}">
                <a16:creationId xmlns:a16="http://schemas.microsoft.com/office/drawing/2014/main" id="{A0961633-0F1A-475C-BB2F-8241E0276751}"/>
              </a:ext>
            </a:extLst>
          </p:cNvPr>
          <p:cNvSpPr txBox="1"/>
          <p:nvPr/>
        </p:nvSpPr>
        <p:spPr>
          <a:xfrm>
            <a:off x="237907" y="5375321"/>
            <a:ext cx="3844428" cy="107721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i="1" dirty="0">
                <a:solidFill>
                  <a:srgbClr val="A545A2"/>
                </a:solidFill>
                <a:latin typeface="Arial" panose="020B0604020202020204" pitchFamily="34" charset="0"/>
                <a:cs typeface="Arial" panose="020B0604020202020204" pitchFamily="34" charset="0"/>
              </a:rPr>
              <a:t>Helps Manage Trajectories by Scheduling and Metering Aircraft Through Constraint Points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A545A2"/>
              </a:solidFill>
              <a:effectLst/>
              <a:uLnTx/>
              <a:uFillTx/>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44B35156-12D6-42A2-983B-F94E2AB48F6B}"/>
              </a:ext>
            </a:extLst>
          </p:cNvPr>
          <p:cNvSpPr txBox="1"/>
          <p:nvPr/>
        </p:nvSpPr>
        <p:spPr>
          <a:xfrm>
            <a:off x="8425848" y="5375321"/>
            <a:ext cx="3301837" cy="830997"/>
          </a:xfrm>
          <a:prstGeom prst="rect">
            <a:avLst/>
          </a:prstGeom>
          <a:noFill/>
        </p:spPr>
        <p:txBody>
          <a:bodyPr wrap="square">
            <a:spAutoFit/>
          </a:bodyPr>
          <a:lstStyle/>
          <a:p>
            <a:pPr algn="ctr"/>
            <a:r>
              <a:rPr lang="en-US" sz="1600" b="1" i="1" dirty="0">
                <a:solidFill>
                  <a:srgbClr val="A545A2"/>
                </a:solidFill>
                <a:latin typeface="Arial" panose="020B0604020202020204" pitchFamily="34" charset="0"/>
                <a:cs typeface="Arial" panose="020B0604020202020204" pitchFamily="34" charset="0"/>
              </a:rPr>
              <a:t>Expands and Automates Sharing of Common Information About Aircraft Trajectories</a:t>
            </a:r>
          </a:p>
        </p:txBody>
      </p:sp>
      <p:sp>
        <p:nvSpPr>
          <p:cNvPr id="33" name="TextBox 32">
            <a:extLst>
              <a:ext uri="{FF2B5EF4-FFF2-40B4-BE49-F238E27FC236}">
                <a16:creationId xmlns:a16="http://schemas.microsoft.com/office/drawing/2014/main" id="{E4EC84F3-104C-40C9-BD86-59761BA665D2}"/>
              </a:ext>
            </a:extLst>
          </p:cNvPr>
          <p:cNvSpPr txBox="1"/>
          <p:nvPr/>
        </p:nvSpPr>
        <p:spPr>
          <a:xfrm>
            <a:off x="4498348" y="5375321"/>
            <a:ext cx="3301852" cy="1061829"/>
          </a:xfrm>
          <a:prstGeom prst="rect">
            <a:avLst/>
          </a:prstGeom>
          <a:noFill/>
        </p:spPr>
        <p:txBody>
          <a:bodyPr wrap="square">
            <a:spAutoFit/>
          </a:bodyPr>
          <a:lstStyle/>
          <a:p>
            <a:pPr algn="ctr"/>
            <a:r>
              <a:rPr lang="en-US" sz="1600" b="1" i="1" dirty="0">
                <a:solidFill>
                  <a:srgbClr val="A545A2"/>
                </a:solidFill>
                <a:latin typeface="Arial" panose="020B0604020202020204" pitchFamily="34" charset="0"/>
                <a:cs typeface="Arial" panose="020B0604020202020204" pitchFamily="34" charset="0"/>
              </a:rPr>
              <a:t>Enables Aircraft to More Accurately Navigate Along </a:t>
            </a:r>
            <a:br>
              <a:rPr lang="en-US" sz="1600" b="1" i="1" dirty="0">
                <a:solidFill>
                  <a:srgbClr val="A545A2"/>
                </a:solidFill>
                <a:latin typeface="Arial" panose="020B0604020202020204" pitchFamily="34" charset="0"/>
                <a:cs typeface="Arial" panose="020B0604020202020204" pitchFamily="34" charset="0"/>
              </a:rPr>
            </a:br>
            <a:r>
              <a:rPr lang="en-US" sz="1600" b="1" i="1" dirty="0">
                <a:solidFill>
                  <a:srgbClr val="A545A2"/>
                </a:solidFill>
                <a:latin typeface="Arial" panose="020B0604020202020204" pitchFamily="34" charset="0"/>
                <a:cs typeface="Arial" panose="020B0604020202020204" pitchFamily="34" charset="0"/>
              </a:rPr>
              <a:t>Their Trajectories</a:t>
            </a:r>
          </a:p>
          <a:p>
            <a:pPr algn="ctr"/>
            <a:endParaRPr lang="en-US" sz="1500" b="1" i="1" dirty="0">
              <a:solidFill>
                <a:srgbClr val="A545A2"/>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7169FFD-968D-4EC3-AF02-EA5732148850}"/>
              </a:ext>
            </a:extLst>
          </p:cNvPr>
          <p:cNvSpPr txBox="1"/>
          <p:nvPr/>
        </p:nvSpPr>
        <p:spPr>
          <a:xfrm>
            <a:off x="4399740" y="4279852"/>
            <a:ext cx="342558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rgbClr val="233670"/>
                </a:solidFill>
                <a:latin typeface="Arial" panose="020B0604020202020204" pitchFamily="34" charset="0"/>
                <a:cs typeface="Arial" panose="020B0604020202020204" pitchFamily="34" charset="0"/>
              </a:rPr>
              <a:t>Metroplex </a:t>
            </a:r>
            <a:br>
              <a:rPr lang="en-US" b="1" dirty="0">
                <a:solidFill>
                  <a:srgbClr val="233670"/>
                </a:solidFill>
                <a:latin typeface="Arial" panose="020B0604020202020204" pitchFamily="34" charset="0"/>
                <a:cs typeface="Arial" panose="020B0604020202020204" pitchFamily="34" charset="0"/>
              </a:rPr>
            </a:br>
            <a:r>
              <a:rPr lang="en-US" b="1" dirty="0">
                <a:solidFill>
                  <a:srgbClr val="233670"/>
                </a:solidFill>
                <a:latin typeface="Arial" panose="020B0604020202020204" pitchFamily="34" charset="0"/>
                <a:cs typeface="Arial" panose="020B0604020202020204" pitchFamily="34" charset="0"/>
              </a:rPr>
              <a:t>RNP w/RF Turns</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rgbClr val="233670"/>
                </a:solidFill>
                <a:latin typeface="Arial" panose="020B0604020202020204" pitchFamily="34" charset="0"/>
                <a:cs typeface="Arial" panose="020B0604020202020204" pitchFamily="34" charset="0"/>
              </a:rPr>
              <a:t>Etc.</a:t>
            </a:r>
          </a:p>
        </p:txBody>
      </p:sp>
      <p:sp>
        <p:nvSpPr>
          <p:cNvPr id="35" name="TextBox 34">
            <a:extLst>
              <a:ext uri="{FF2B5EF4-FFF2-40B4-BE49-F238E27FC236}">
                <a16:creationId xmlns:a16="http://schemas.microsoft.com/office/drawing/2014/main" id="{7BD84386-9EFA-4FC5-9355-B5E4DBE321B1}"/>
              </a:ext>
            </a:extLst>
          </p:cNvPr>
          <p:cNvSpPr txBox="1"/>
          <p:nvPr/>
        </p:nvSpPr>
        <p:spPr>
          <a:xfrm>
            <a:off x="8132225" y="4106926"/>
            <a:ext cx="3874857" cy="1200329"/>
          </a:xfrm>
          <a:prstGeom prst="rect">
            <a:avLst/>
          </a:prstGeom>
          <a:noFill/>
        </p:spPr>
        <p:txBody>
          <a:bodyPr wrap="square">
            <a:spAutoFit/>
          </a:bodyPr>
          <a:lstStyle/>
          <a:p>
            <a:pPr lvl="0" algn="ctr">
              <a:defRPr/>
            </a:pPr>
            <a:r>
              <a:rPr lang="en-US" b="1" dirty="0">
                <a:solidFill>
                  <a:srgbClr val="233670"/>
                </a:solidFill>
                <a:latin typeface="Arial" panose="020B0604020202020204" pitchFamily="34" charset="0"/>
                <a:cs typeface="Arial" panose="020B0604020202020204" pitchFamily="34" charset="0"/>
              </a:rPr>
              <a:t>SWIM</a:t>
            </a:r>
          </a:p>
          <a:p>
            <a:pPr lvl="0" algn="ctr">
              <a:defRPr/>
            </a:pPr>
            <a:r>
              <a:rPr lang="en-US" b="1" dirty="0">
                <a:solidFill>
                  <a:srgbClr val="233670"/>
                </a:solidFill>
                <a:latin typeface="Arial" panose="020B0604020202020204" pitchFamily="34" charset="0"/>
                <a:cs typeface="Arial" panose="020B0604020202020204" pitchFamily="34" charset="0"/>
              </a:rPr>
              <a:t>DataComm</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rgbClr val="233670"/>
                </a:solidFill>
                <a:latin typeface="Arial" panose="020B0604020202020204" pitchFamily="34" charset="0"/>
                <a:cs typeface="Arial" panose="020B0604020202020204" pitchFamily="34" charset="0"/>
              </a:rPr>
              <a:t>Web-based Planning Tool</a:t>
            </a:r>
            <a:br>
              <a:rPr lang="en-US" b="1" dirty="0">
                <a:solidFill>
                  <a:srgbClr val="233670"/>
                </a:solidFill>
                <a:latin typeface="Arial" panose="020B0604020202020204" pitchFamily="34" charset="0"/>
                <a:cs typeface="Arial" panose="020B0604020202020204" pitchFamily="34" charset="0"/>
              </a:rPr>
            </a:br>
            <a:r>
              <a:rPr lang="en-US" b="1" dirty="0">
                <a:solidFill>
                  <a:srgbClr val="233670"/>
                </a:solidFill>
                <a:latin typeface="Arial" panose="020B0604020202020204" pitchFamily="34" charset="0"/>
                <a:cs typeface="Arial" panose="020B0604020202020204" pitchFamily="34" charset="0"/>
              </a:rPr>
              <a:t>Etc.</a:t>
            </a:r>
          </a:p>
        </p:txBody>
      </p:sp>
      <p:sp>
        <p:nvSpPr>
          <p:cNvPr id="37" name="TextBox 7">
            <a:extLst>
              <a:ext uri="{FF2B5EF4-FFF2-40B4-BE49-F238E27FC236}">
                <a16:creationId xmlns:a16="http://schemas.microsoft.com/office/drawing/2014/main" id="{72A382F3-EF80-4B46-A1FD-F5B7590198DA}"/>
              </a:ext>
            </a:extLst>
          </p:cNvPr>
          <p:cNvSpPr txBox="1"/>
          <p:nvPr/>
        </p:nvSpPr>
        <p:spPr bwMode="auto">
          <a:xfrm>
            <a:off x="434297" y="4199258"/>
            <a:ext cx="36205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600" b="1" dirty="0">
                <a:solidFill>
                  <a:srgbClr val="1D2F68"/>
                </a:solidFill>
                <a:latin typeface="Arial" panose="020B0604020202020204" pitchFamily="34" charset="0"/>
                <a:cs typeface="Arial" panose="020B0604020202020204" pitchFamily="34" charset="0"/>
              </a:rPr>
              <a:t>Dep Scheduling, Airborne Metering and Automated Surface </a:t>
            </a:r>
            <a:r>
              <a:rPr lang="en-US" sz="1600" b="1" dirty="0" err="1">
                <a:solidFill>
                  <a:srgbClr val="1D2F68"/>
                </a:solidFill>
                <a:latin typeface="Arial" panose="020B0604020202020204" pitchFamily="34" charset="0"/>
                <a:cs typeface="Arial" panose="020B0604020202020204" pitchFamily="34" charset="0"/>
              </a:rPr>
              <a:t>Mngmt</a:t>
            </a:r>
            <a:r>
              <a:rPr lang="en-US" sz="1600" b="1" dirty="0">
                <a:solidFill>
                  <a:srgbClr val="1D2F68"/>
                </a:solidFill>
                <a:latin typeface="Arial" panose="020B0604020202020204" pitchFamily="34" charset="0"/>
                <a:cs typeface="Arial" panose="020B0604020202020204" pitchFamily="34" charset="0"/>
              </a:rPr>
              <a:t>. </a:t>
            </a:r>
            <a:br>
              <a:rPr lang="en-US" sz="1600" b="1" dirty="0">
                <a:solidFill>
                  <a:srgbClr val="1D2F68"/>
                </a:solidFill>
                <a:latin typeface="Arial" panose="020B0604020202020204" pitchFamily="34" charset="0"/>
                <a:cs typeface="Arial" panose="020B0604020202020204" pitchFamily="34" charset="0"/>
              </a:rPr>
            </a:br>
            <a:r>
              <a:rPr lang="en-US" sz="1600" b="1" i="1" dirty="0">
                <a:solidFill>
                  <a:srgbClr val="00B0F0"/>
                </a:solidFill>
                <a:latin typeface="Arial" panose="020B0604020202020204" pitchFamily="34" charset="0"/>
                <a:cs typeface="Arial" panose="020B0604020202020204" pitchFamily="34" charset="0"/>
              </a:rPr>
              <a:t>Complemented by </a:t>
            </a:r>
            <a:br>
              <a:rPr lang="en-US" sz="1600" b="1" i="1" dirty="0">
                <a:solidFill>
                  <a:srgbClr val="00B0F0"/>
                </a:solidFill>
                <a:latin typeface="Arial" panose="020B0604020202020204" pitchFamily="34" charset="0"/>
                <a:cs typeface="Arial" panose="020B0604020202020204" pitchFamily="34" charset="0"/>
              </a:rPr>
            </a:br>
            <a:r>
              <a:rPr lang="en-US" sz="1600" b="1" i="1" dirty="0">
                <a:solidFill>
                  <a:srgbClr val="00B0F0"/>
                </a:solidFill>
                <a:latin typeface="Arial" panose="020B0604020202020204" pitchFamily="34" charset="0"/>
                <a:cs typeface="Arial" panose="020B0604020202020204" pitchFamily="34" charset="0"/>
              </a:rPr>
              <a:t>Conventional TMIs as Needed</a:t>
            </a:r>
          </a:p>
        </p:txBody>
      </p:sp>
      <p:pic>
        <p:nvPicPr>
          <p:cNvPr id="39" name="Picture 38">
            <a:extLst>
              <a:ext uri="{FF2B5EF4-FFF2-40B4-BE49-F238E27FC236}">
                <a16:creationId xmlns:a16="http://schemas.microsoft.com/office/drawing/2014/main" id="{B99FBF9C-C39E-2440-A830-ADD82DB3ECBE}"/>
              </a:ext>
            </a:extLst>
          </p:cNvPr>
          <p:cNvPicPr>
            <a:picLocks noChangeAspect="1"/>
          </p:cNvPicPr>
          <p:nvPr/>
        </p:nvPicPr>
        <p:blipFill>
          <a:blip r:embed="rId5"/>
          <a:stretch>
            <a:fillRect/>
          </a:stretch>
        </p:blipFill>
        <p:spPr>
          <a:xfrm>
            <a:off x="5038346" y="2387893"/>
            <a:ext cx="2105390" cy="940523"/>
          </a:xfrm>
          <a:prstGeom prst="rect">
            <a:avLst/>
          </a:prstGeom>
        </p:spPr>
      </p:pic>
      <p:sp>
        <p:nvSpPr>
          <p:cNvPr id="42" name="Rectangle 41">
            <a:extLst>
              <a:ext uri="{FF2B5EF4-FFF2-40B4-BE49-F238E27FC236}">
                <a16:creationId xmlns:a16="http://schemas.microsoft.com/office/drawing/2014/main" id="{F5CBDF54-435F-E741-87EB-6D1F4C3F2143}"/>
              </a:ext>
            </a:extLst>
          </p:cNvPr>
          <p:cNvSpPr/>
          <p:nvPr/>
        </p:nvSpPr>
        <p:spPr>
          <a:xfrm>
            <a:off x="140677" y="1339701"/>
            <a:ext cx="11841275" cy="707886"/>
          </a:xfrm>
          <a:prstGeom prst="rect">
            <a:avLst/>
          </a:prstGeom>
        </p:spPr>
        <p:txBody>
          <a:bodyPr wrap="square">
            <a:spAutoFit/>
          </a:bodyPr>
          <a:lstStyle/>
          <a:p>
            <a:pPr lvl="0" algn="ctr">
              <a:spcBef>
                <a:spcPts val="1200"/>
              </a:spcBef>
              <a:spcAft>
                <a:spcPts val="1200"/>
              </a:spcAft>
              <a:defRPr/>
            </a:pPr>
            <a:r>
              <a:rPr lang="en-US" sz="2000" b="1" dirty="0">
                <a:solidFill>
                  <a:srgbClr val="233670"/>
                </a:solidFill>
                <a:latin typeface="Arial" panose="020B0604020202020204" pitchFamily="34" charset="0"/>
                <a:cs typeface="Arial" panose="020B0604020202020204" pitchFamily="34" charset="0"/>
              </a:rPr>
              <a:t>TBO is a collection of systems, capabilities, processes, </a:t>
            </a:r>
            <a:br>
              <a:rPr lang="en-US" sz="2000" b="1" dirty="0">
                <a:solidFill>
                  <a:srgbClr val="233670"/>
                </a:solidFill>
                <a:latin typeface="Arial" panose="020B0604020202020204" pitchFamily="34" charset="0"/>
                <a:cs typeface="Arial" panose="020B0604020202020204" pitchFamily="34" charset="0"/>
              </a:rPr>
            </a:br>
            <a:r>
              <a:rPr lang="en-US" sz="2000" b="1" dirty="0">
                <a:solidFill>
                  <a:srgbClr val="233670"/>
                </a:solidFill>
                <a:latin typeface="Arial" panose="020B0604020202020204" pitchFamily="34" charset="0"/>
                <a:cs typeface="Arial" panose="020B0604020202020204" pitchFamily="34" charset="0"/>
              </a:rPr>
              <a:t>and people working together to achieve operational objectives</a:t>
            </a:r>
          </a:p>
        </p:txBody>
      </p:sp>
    </p:spTree>
    <p:extLst>
      <p:ext uri="{BB962C8B-B14F-4D97-AF65-F5344CB8AC3E}">
        <p14:creationId xmlns:p14="http://schemas.microsoft.com/office/powerpoint/2010/main" val="3044212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A1AC3-8A18-4270-814D-6C2E3DB2940C}"/>
              </a:ext>
            </a:extLst>
          </p:cNvPr>
          <p:cNvSpPr>
            <a:spLocks noGrp="1"/>
          </p:cNvSpPr>
          <p:nvPr>
            <p:ph type="title"/>
          </p:nvPr>
        </p:nvSpPr>
        <p:spPr/>
        <p:txBody>
          <a:bodyPr>
            <a:normAutofit/>
          </a:bodyPr>
          <a:lstStyle/>
          <a:p>
            <a:r>
              <a:rPr lang="en-US" sz="3600" dirty="0"/>
              <a:t>Synergy between TBM and PBN</a:t>
            </a:r>
          </a:p>
        </p:txBody>
      </p:sp>
      <p:sp>
        <p:nvSpPr>
          <p:cNvPr id="8" name="Slide Number Placeholder 7">
            <a:extLst>
              <a:ext uri="{FF2B5EF4-FFF2-40B4-BE49-F238E27FC236}">
                <a16:creationId xmlns:a16="http://schemas.microsoft.com/office/drawing/2014/main" id="{416F5F39-4D68-4DC4-971C-B88BC115130C}"/>
              </a:ext>
            </a:extLst>
          </p:cNvPr>
          <p:cNvSpPr>
            <a:spLocks noGrp="1"/>
          </p:cNvSpPr>
          <p:nvPr>
            <p:ph type="sldNum" sz="quarter" idx="4294967295"/>
          </p:nvPr>
        </p:nvSpPr>
        <p:spPr>
          <a:xfrm>
            <a:off x="10426700" y="65088"/>
            <a:ext cx="1765300" cy="252412"/>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Arial" pitchFamily="34" charset="0"/>
              </a:rPr>
              <a:t>| </a:t>
            </a:r>
            <a:fld id="{295008BC-DA31-4D19-837B-EFA4386B05F5}" type="slidenum">
              <a:rPr lang="en-US" smtClean="0">
                <a:latin typeface="Arial" pitchFamily="34" charset="0"/>
              </a:rPr>
              <a:pPr/>
              <a:t>4</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grpSp>
        <p:nvGrpSpPr>
          <p:cNvPr id="29" name="Group 28">
            <a:extLst>
              <a:ext uri="{FF2B5EF4-FFF2-40B4-BE49-F238E27FC236}">
                <a16:creationId xmlns:a16="http://schemas.microsoft.com/office/drawing/2014/main" id="{E016FF64-8C06-41DB-B7E2-0A0799186AA3}"/>
              </a:ext>
            </a:extLst>
          </p:cNvPr>
          <p:cNvGrpSpPr/>
          <p:nvPr/>
        </p:nvGrpSpPr>
        <p:grpSpPr>
          <a:xfrm>
            <a:off x="759655" y="1367189"/>
            <a:ext cx="9826526" cy="4188907"/>
            <a:chOff x="285652" y="2081830"/>
            <a:chExt cx="9826526" cy="4188907"/>
          </a:xfrm>
        </p:grpSpPr>
        <p:sp>
          <p:nvSpPr>
            <p:cNvPr id="17" name="Oval 16">
              <a:extLst>
                <a:ext uri="{FF2B5EF4-FFF2-40B4-BE49-F238E27FC236}">
                  <a16:creationId xmlns:a16="http://schemas.microsoft.com/office/drawing/2014/main" id="{583E5304-410B-4AB3-8C8F-BC1AB111A97D}"/>
                </a:ext>
              </a:extLst>
            </p:cNvPr>
            <p:cNvSpPr/>
            <p:nvPr/>
          </p:nvSpPr>
          <p:spPr>
            <a:xfrm>
              <a:off x="1962661" y="2324504"/>
              <a:ext cx="6739482" cy="3350658"/>
            </a:xfrm>
            <a:prstGeom prst="ellipse">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Semilight" panose="020B0402040204020203" pitchFamily="34" charset="0"/>
                <a:cs typeface="Segoe UI Semilight" panose="020B0402040204020203" pitchFamily="34" charset="0"/>
              </a:endParaRPr>
            </a:p>
          </p:txBody>
        </p:sp>
        <p:grpSp>
          <p:nvGrpSpPr>
            <p:cNvPr id="11" name="Group 10">
              <a:extLst>
                <a:ext uri="{FF2B5EF4-FFF2-40B4-BE49-F238E27FC236}">
                  <a16:creationId xmlns:a16="http://schemas.microsoft.com/office/drawing/2014/main" id="{F16B76CF-A1E8-413F-BBED-CBC441A76C0B}"/>
                </a:ext>
              </a:extLst>
            </p:cNvPr>
            <p:cNvGrpSpPr/>
            <p:nvPr/>
          </p:nvGrpSpPr>
          <p:grpSpPr>
            <a:xfrm>
              <a:off x="285652" y="3026717"/>
              <a:ext cx="3840337" cy="1739656"/>
              <a:chOff x="85521" y="2101942"/>
              <a:chExt cx="3840337" cy="1739656"/>
            </a:xfrm>
          </p:grpSpPr>
          <p:pic>
            <p:nvPicPr>
              <p:cNvPr id="5" name="Graphic 4" descr="Watch">
                <a:extLst>
                  <a:ext uri="{FF2B5EF4-FFF2-40B4-BE49-F238E27FC236}">
                    <a16:creationId xmlns:a16="http://schemas.microsoft.com/office/drawing/2014/main" id="{6D53D890-9D91-4CA8-ADDE-2FE95C173D30}"/>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572442" y="2101942"/>
                <a:ext cx="914400" cy="914400"/>
              </a:xfrm>
              <a:prstGeom prst="rect">
                <a:avLst/>
              </a:prstGeom>
              <a:solidFill>
                <a:schemeClr val="bg1"/>
              </a:solidFill>
              <a:effectLst/>
            </p:spPr>
          </p:pic>
          <p:sp>
            <p:nvSpPr>
              <p:cNvPr id="9" name="Rectangle 8">
                <a:extLst>
                  <a:ext uri="{FF2B5EF4-FFF2-40B4-BE49-F238E27FC236}">
                    <a16:creationId xmlns:a16="http://schemas.microsoft.com/office/drawing/2014/main" id="{89E3C43E-EEE2-4422-B210-F6A901601855}"/>
                  </a:ext>
                </a:extLst>
              </p:cNvPr>
              <p:cNvSpPr/>
              <p:nvPr/>
            </p:nvSpPr>
            <p:spPr>
              <a:xfrm>
                <a:off x="85521" y="3010601"/>
                <a:ext cx="3840337" cy="830997"/>
              </a:xfrm>
              <a:prstGeom prst="rect">
                <a:avLst/>
              </a:prstGeom>
              <a:solidFill>
                <a:schemeClr val="bg1"/>
              </a:solidFill>
            </p:spPr>
            <p:txBody>
              <a:bodyPr wrap="square">
                <a:spAutoFit/>
              </a:bodyPr>
              <a:lstStyle/>
              <a:p>
                <a:pPr algn="ctr">
                  <a:lnSpc>
                    <a:spcPct val="100000"/>
                  </a:lnSpc>
                </a:pPr>
                <a:r>
                  <a:rPr lang="en-US" sz="1600" b="1" dirty="0">
                    <a:solidFill>
                      <a:srgbClr val="A545A2"/>
                    </a:solidFill>
                    <a:latin typeface="Arial" panose="020B0604020202020204" pitchFamily="34" charset="0"/>
                    <a:cs typeface="Arial" panose="020B0604020202020204" pitchFamily="34" charset="0"/>
                  </a:rPr>
                  <a:t>TBM</a:t>
                </a:r>
                <a:r>
                  <a:rPr lang="en-US" sz="1600" dirty="0">
                    <a:latin typeface="Segoe UI Semilight" panose="020B0402040204020203" pitchFamily="34" charset="0"/>
                    <a:cs typeface="Segoe UI Semilight" panose="020B0402040204020203" pitchFamily="34" charset="0"/>
                  </a:rPr>
                  <a:t> </a:t>
                </a:r>
                <a:r>
                  <a:rPr lang="en-US" sz="1600" dirty="0">
                    <a:solidFill>
                      <a:srgbClr val="233670"/>
                    </a:solidFill>
                    <a:latin typeface="Arial" panose="020B0604020202020204" pitchFamily="34" charset="0"/>
                    <a:cs typeface="Arial" panose="020B0604020202020204" pitchFamily="34" charset="0"/>
                  </a:rPr>
                  <a:t>enables more accurate scheduling and metering of aircraft between their origin and destination airports.</a:t>
                </a:r>
              </a:p>
            </p:txBody>
          </p:sp>
        </p:grpSp>
        <p:sp>
          <p:nvSpPr>
            <p:cNvPr id="10" name="Rectangle 9">
              <a:extLst>
                <a:ext uri="{FF2B5EF4-FFF2-40B4-BE49-F238E27FC236}">
                  <a16:creationId xmlns:a16="http://schemas.microsoft.com/office/drawing/2014/main" id="{E2DA88FB-DF4B-4349-A55E-51A7869F35DF}"/>
                </a:ext>
              </a:extLst>
            </p:cNvPr>
            <p:cNvSpPr/>
            <p:nvPr/>
          </p:nvSpPr>
          <p:spPr>
            <a:xfrm>
              <a:off x="7292107" y="3957224"/>
              <a:ext cx="2820071" cy="830997"/>
            </a:xfrm>
            <a:prstGeom prst="rect">
              <a:avLst/>
            </a:prstGeom>
            <a:solidFill>
              <a:schemeClr val="bg1"/>
            </a:solidFill>
          </p:spPr>
          <p:txBody>
            <a:bodyPr wrap="square">
              <a:spAutoFit/>
            </a:bodyPr>
            <a:lstStyle/>
            <a:p>
              <a:pPr algn="ctr">
                <a:lnSpc>
                  <a:spcPct val="100000"/>
                </a:lnSpc>
              </a:pPr>
              <a:r>
                <a:rPr lang="en-US" sz="1600" b="1" dirty="0">
                  <a:solidFill>
                    <a:srgbClr val="A545A2"/>
                  </a:solidFill>
                  <a:latin typeface="Arial" panose="020B0604020202020204" pitchFamily="34" charset="0"/>
                  <a:cs typeface="Arial" panose="020B0604020202020204" pitchFamily="34" charset="0"/>
                </a:rPr>
                <a:t>PBN</a:t>
              </a:r>
              <a:r>
                <a:rPr lang="en-US" sz="1600" dirty="0">
                  <a:latin typeface="Arial" panose="020B0604020202020204" pitchFamily="34" charset="0"/>
                  <a:cs typeface="Arial" panose="020B0604020202020204" pitchFamily="34" charset="0"/>
                </a:rPr>
                <a:t> </a:t>
              </a:r>
              <a:r>
                <a:rPr lang="en-US" sz="1600" dirty="0">
                  <a:solidFill>
                    <a:srgbClr val="233670"/>
                  </a:solidFill>
                  <a:latin typeface="Arial" panose="020B0604020202020204" pitchFamily="34" charset="0"/>
                  <a:cs typeface="Arial" panose="020B0604020202020204" pitchFamily="34" charset="0"/>
                </a:rPr>
                <a:t>enables aircraft to more accurately navigate along </a:t>
              </a:r>
              <a:br>
                <a:rPr lang="en-US" sz="1600" dirty="0">
                  <a:solidFill>
                    <a:srgbClr val="233670"/>
                  </a:solidFill>
                  <a:latin typeface="Arial" panose="020B0604020202020204" pitchFamily="34" charset="0"/>
                  <a:cs typeface="Arial" panose="020B0604020202020204" pitchFamily="34" charset="0"/>
                </a:rPr>
              </a:br>
              <a:r>
                <a:rPr lang="en-US" sz="1600" dirty="0">
                  <a:solidFill>
                    <a:srgbClr val="233670"/>
                  </a:solidFill>
                  <a:latin typeface="Arial" panose="020B0604020202020204" pitchFamily="34" charset="0"/>
                  <a:cs typeface="Arial" panose="020B0604020202020204" pitchFamily="34" charset="0"/>
                </a:rPr>
                <a:t>their trajectories.</a:t>
              </a:r>
            </a:p>
          </p:txBody>
        </p:sp>
        <p:sp>
          <p:nvSpPr>
            <p:cNvPr id="22" name="Rectangle 21">
              <a:extLst>
                <a:ext uri="{FF2B5EF4-FFF2-40B4-BE49-F238E27FC236}">
                  <a16:creationId xmlns:a16="http://schemas.microsoft.com/office/drawing/2014/main" id="{500E40F5-BAB7-489B-A279-CDE6BF783FD2}"/>
                </a:ext>
              </a:extLst>
            </p:cNvPr>
            <p:cNvSpPr/>
            <p:nvPr/>
          </p:nvSpPr>
          <p:spPr>
            <a:xfrm>
              <a:off x="4264162" y="2081830"/>
              <a:ext cx="2692975" cy="1149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Semilight" panose="020B0402040204020203" pitchFamily="34" charset="0"/>
                <a:cs typeface="Segoe UI Semilight" panose="020B0402040204020203" pitchFamily="34" charset="0"/>
              </a:endParaRPr>
            </a:p>
          </p:txBody>
        </p:sp>
        <p:sp>
          <p:nvSpPr>
            <p:cNvPr id="6" name="Rectangle 5">
              <a:extLst>
                <a:ext uri="{FF2B5EF4-FFF2-40B4-BE49-F238E27FC236}">
                  <a16:creationId xmlns:a16="http://schemas.microsoft.com/office/drawing/2014/main" id="{E703A50E-8816-4BFA-92CD-B3529BA7943A}"/>
                </a:ext>
              </a:extLst>
            </p:cNvPr>
            <p:cNvSpPr/>
            <p:nvPr/>
          </p:nvSpPr>
          <p:spPr>
            <a:xfrm>
              <a:off x="3308944" y="2081831"/>
              <a:ext cx="4246628" cy="1384995"/>
            </a:xfrm>
            <a:prstGeom prst="rect">
              <a:avLst/>
            </a:prstGeom>
            <a:solidFill>
              <a:schemeClr val="bg1"/>
            </a:solidFill>
          </p:spPr>
          <p:txBody>
            <a:bodyPr wrap="square">
              <a:spAutoFit/>
            </a:bodyPr>
            <a:lstStyle/>
            <a:p>
              <a:pPr algn="ctr"/>
              <a:r>
                <a:rPr lang="en-US" sz="1400" b="1" i="1" dirty="0">
                  <a:solidFill>
                    <a:srgbClr val="A545A2"/>
                  </a:solidFill>
                  <a:latin typeface="Arial" panose="020B0604020202020204" pitchFamily="34" charset="0"/>
                  <a:cs typeface="Arial" panose="020B0604020202020204" pitchFamily="34" charset="0"/>
                </a:rPr>
                <a:t>TBM complements PBN</a:t>
              </a:r>
              <a:r>
                <a:rPr lang="en-US" sz="1400" b="1" i="1" dirty="0">
                  <a:latin typeface="Arial" panose="020B0604020202020204" pitchFamily="34" charset="0"/>
                  <a:cs typeface="Arial" panose="020B0604020202020204" pitchFamily="34" charset="0"/>
                </a:rPr>
                <a:t> </a:t>
              </a:r>
              <a:r>
                <a:rPr lang="en-US" sz="1400" dirty="0">
                  <a:solidFill>
                    <a:srgbClr val="233670"/>
                  </a:solidFill>
                  <a:latin typeface="Arial" panose="020B0604020202020204" pitchFamily="34" charset="0"/>
                  <a:cs typeface="Arial" panose="020B0604020202020204" pitchFamily="34" charset="0"/>
                </a:rPr>
                <a:t>by improving the predictability of where aircraft will be and at what time, resulting in reduced need for ATC intervention to assure safe merging and spacing, and in</a:t>
              </a:r>
              <a:br>
                <a:rPr lang="en-US" sz="1400" dirty="0">
                  <a:solidFill>
                    <a:srgbClr val="233670"/>
                  </a:solidFill>
                  <a:latin typeface="Arial" panose="020B0604020202020204" pitchFamily="34" charset="0"/>
                  <a:cs typeface="Arial" panose="020B0604020202020204" pitchFamily="34" charset="0"/>
                </a:rPr>
              </a:br>
              <a:r>
                <a:rPr lang="en-US" sz="1400" b="1" i="1" dirty="0">
                  <a:solidFill>
                    <a:srgbClr val="233670"/>
                  </a:solidFill>
                  <a:latin typeface="Arial" panose="020B0604020202020204" pitchFamily="34" charset="0"/>
                  <a:cs typeface="Arial" panose="020B0604020202020204" pitchFamily="34" charset="0"/>
                </a:rPr>
                <a:t>increased utilization of PBN procedures </a:t>
              </a:r>
            </a:p>
            <a:p>
              <a:pPr algn="ctr"/>
              <a:r>
                <a:rPr lang="en-US" sz="1400" b="1" i="1" dirty="0">
                  <a:solidFill>
                    <a:srgbClr val="233670"/>
                  </a:solidFill>
                  <a:latin typeface="Arial" panose="020B0604020202020204" pitchFamily="34" charset="0"/>
                  <a:cs typeface="Arial" panose="020B0604020202020204" pitchFamily="34" charset="0"/>
                </a:rPr>
                <a:t>and routes</a:t>
              </a:r>
              <a:r>
                <a:rPr lang="en-US" sz="1400" dirty="0">
                  <a:solidFill>
                    <a:srgbClr val="233670"/>
                  </a:solidFill>
                  <a:latin typeface="Arial" panose="020B0604020202020204" pitchFamily="34" charset="0"/>
                  <a:cs typeface="Arial" panose="020B0604020202020204" pitchFamily="34" charset="0"/>
                </a:rPr>
                <a:t>.</a:t>
              </a:r>
            </a:p>
          </p:txBody>
        </p:sp>
        <p:sp>
          <p:nvSpPr>
            <p:cNvPr id="25" name="Rectangle 24">
              <a:extLst>
                <a:ext uri="{FF2B5EF4-FFF2-40B4-BE49-F238E27FC236}">
                  <a16:creationId xmlns:a16="http://schemas.microsoft.com/office/drawing/2014/main" id="{E0919546-5D5A-4C4E-903F-466C5DAD8CD7}"/>
                </a:ext>
              </a:extLst>
            </p:cNvPr>
            <p:cNvSpPr/>
            <p:nvPr/>
          </p:nvSpPr>
          <p:spPr>
            <a:xfrm>
              <a:off x="4347304" y="4837777"/>
              <a:ext cx="2526689" cy="143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Semilight" panose="020B0402040204020203" pitchFamily="34" charset="0"/>
                <a:cs typeface="Segoe UI Semilight" panose="020B0402040204020203" pitchFamily="34" charset="0"/>
              </a:endParaRPr>
            </a:p>
          </p:txBody>
        </p:sp>
        <p:sp>
          <p:nvSpPr>
            <p:cNvPr id="16" name="Rectangle 15">
              <a:extLst>
                <a:ext uri="{FF2B5EF4-FFF2-40B4-BE49-F238E27FC236}">
                  <a16:creationId xmlns:a16="http://schemas.microsoft.com/office/drawing/2014/main" id="{9C4F2A90-C2AB-44D6-BCED-1849493F342F}"/>
                </a:ext>
              </a:extLst>
            </p:cNvPr>
            <p:cNvSpPr/>
            <p:nvPr/>
          </p:nvSpPr>
          <p:spPr>
            <a:xfrm>
              <a:off x="3277931" y="4948247"/>
              <a:ext cx="4169756" cy="1169551"/>
            </a:xfrm>
            <a:prstGeom prst="rect">
              <a:avLst/>
            </a:prstGeom>
            <a:solidFill>
              <a:schemeClr val="bg1"/>
            </a:solidFill>
          </p:spPr>
          <p:txBody>
            <a:bodyPr wrap="square">
              <a:spAutoFit/>
            </a:bodyPr>
            <a:lstStyle/>
            <a:p>
              <a:pPr algn="ctr"/>
              <a:r>
                <a:rPr lang="en-US" sz="1400" b="1" i="1" dirty="0">
                  <a:solidFill>
                    <a:srgbClr val="A545A2"/>
                  </a:solidFill>
                  <a:latin typeface="Arial" panose="020B0604020202020204" pitchFamily="34" charset="0"/>
                  <a:cs typeface="Arial" panose="020B0604020202020204" pitchFamily="34" charset="0"/>
                </a:rPr>
                <a:t>PBN complements TBM</a:t>
              </a:r>
              <a:r>
                <a:rPr lang="en-US" sz="1400" b="1" i="1" dirty="0">
                  <a:latin typeface="Arial" panose="020B0604020202020204" pitchFamily="34" charset="0"/>
                  <a:cs typeface="Arial" panose="020B0604020202020204" pitchFamily="34" charset="0"/>
                </a:rPr>
                <a:t> </a:t>
              </a:r>
              <a:r>
                <a:rPr lang="en-US" sz="1400" dirty="0">
                  <a:solidFill>
                    <a:srgbClr val="233670"/>
                  </a:solidFill>
                  <a:latin typeface="Arial" panose="020B0604020202020204" pitchFamily="34" charset="0"/>
                  <a:cs typeface="Arial" panose="020B0604020202020204" pitchFamily="34" charset="0"/>
                </a:rPr>
                <a:t>by providing a network of routes and procedures that helps create more feasible schedules for constraint points to which aircraft adhere with higher compliance, resulting in </a:t>
              </a:r>
              <a:br>
                <a:rPr lang="en-US" sz="1400" dirty="0">
                  <a:solidFill>
                    <a:srgbClr val="233670"/>
                  </a:solidFill>
                  <a:latin typeface="Arial" panose="020B0604020202020204" pitchFamily="34" charset="0"/>
                  <a:cs typeface="Arial" panose="020B0604020202020204" pitchFamily="34" charset="0"/>
                </a:rPr>
              </a:br>
              <a:r>
                <a:rPr lang="en-US" sz="1400" b="1" i="1" dirty="0">
                  <a:solidFill>
                    <a:srgbClr val="233670"/>
                  </a:solidFill>
                  <a:latin typeface="Arial" panose="020B0604020202020204" pitchFamily="34" charset="0"/>
                  <a:cs typeface="Arial" panose="020B0604020202020204" pitchFamily="34" charset="0"/>
                </a:rPr>
                <a:t>improved predictability of operations</a:t>
              </a:r>
              <a:r>
                <a:rPr lang="en-US" sz="1400" dirty="0">
                  <a:latin typeface="Arial" panose="020B0604020202020204" pitchFamily="34" charset="0"/>
                  <a:cs typeface="Arial" panose="020B0604020202020204" pitchFamily="34" charset="0"/>
                </a:rPr>
                <a:t>. </a:t>
              </a:r>
            </a:p>
          </p:txBody>
        </p:sp>
      </p:grpSp>
      <p:sp>
        <p:nvSpPr>
          <p:cNvPr id="4" name="Rectangle 3">
            <a:extLst>
              <a:ext uri="{FF2B5EF4-FFF2-40B4-BE49-F238E27FC236}">
                <a16:creationId xmlns:a16="http://schemas.microsoft.com/office/drawing/2014/main" id="{A6D6A052-4404-CD46-A674-E095CC527579}"/>
              </a:ext>
            </a:extLst>
          </p:cNvPr>
          <p:cNvSpPr/>
          <p:nvPr/>
        </p:nvSpPr>
        <p:spPr>
          <a:xfrm>
            <a:off x="8511170" y="2424686"/>
            <a:ext cx="913329" cy="83099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2D9B07F-1443-984B-923F-C9E2FBBA775A}"/>
              </a:ext>
            </a:extLst>
          </p:cNvPr>
          <p:cNvPicPr>
            <a:picLocks noChangeAspect="1"/>
          </p:cNvPicPr>
          <p:nvPr/>
        </p:nvPicPr>
        <p:blipFill>
          <a:blip r:embed="rId5"/>
          <a:stretch>
            <a:fillRect/>
          </a:stretch>
        </p:blipFill>
        <p:spPr>
          <a:xfrm>
            <a:off x="8137018" y="2344210"/>
            <a:ext cx="2040362" cy="911473"/>
          </a:xfrm>
          <a:prstGeom prst="rect">
            <a:avLst/>
          </a:prstGeom>
        </p:spPr>
      </p:pic>
      <p:sp>
        <p:nvSpPr>
          <p:cNvPr id="27" name="TextBox 26">
            <a:extLst>
              <a:ext uri="{FF2B5EF4-FFF2-40B4-BE49-F238E27FC236}">
                <a16:creationId xmlns:a16="http://schemas.microsoft.com/office/drawing/2014/main" id="{710F6DCC-CB5D-FF45-B5F6-5151C8DEDAA4}"/>
              </a:ext>
            </a:extLst>
          </p:cNvPr>
          <p:cNvSpPr txBox="1"/>
          <p:nvPr/>
        </p:nvSpPr>
        <p:spPr>
          <a:xfrm>
            <a:off x="1055076" y="5804800"/>
            <a:ext cx="10369062" cy="830997"/>
          </a:xfrm>
          <a:prstGeom prst="rect">
            <a:avLst/>
          </a:prstGeom>
          <a:noFill/>
        </p:spPr>
        <p:txBody>
          <a:bodyPr wrap="square" rtlCol="0">
            <a:spAutoFit/>
          </a:bodyPr>
          <a:lstStyle/>
          <a:p>
            <a:pPr algn="ctr"/>
            <a:r>
              <a:rPr lang="en-US" sz="2400" b="1" i="1" dirty="0">
                <a:solidFill>
                  <a:srgbClr val="A545A2"/>
                </a:solidFill>
                <a:latin typeface="Arial" panose="020B0604020202020204" pitchFamily="34" charset="0"/>
                <a:cs typeface="Arial" panose="020B0604020202020204" pitchFamily="34" charset="0"/>
              </a:rPr>
              <a:t>TBO works best when PBN and TBM complement each other. </a:t>
            </a:r>
            <a:br>
              <a:rPr lang="en-US" sz="2400" b="1" i="1" dirty="0">
                <a:solidFill>
                  <a:srgbClr val="A545A2"/>
                </a:solidFill>
                <a:latin typeface="Arial" panose="020B0604020202020204" pitchFamily="34" charset="0"/>
                <a:cs typeface="Arial" panose="020B0604020202020204" pitchFamily="34" charset="0"/>
              </a:rPr>
            </a:br>
            <a:r>
              <a:rPr lang="en-US" sz="2400" b="1" i="1" dirty="0">
                <a:solidFill>
                  <a:srgbClr val="A545A2"/>
                </a:solidFill>
                <a:latin typeface="Arial" panose="020B0604020202020204" pitchFamily="34" charset="0"/>
                <a:cs typeface="Arial" panose="020B0604020202020204" pitchFamily="34" charset="0"/>
              </a:rPr>
              <a:t>PBN aircraft equipage is encouraged but not required.</a:t>
            </a:r>
          </a:p>
        </p:txBody>
      </p:sp>
    </p:spTree>
    <p:extLst>
      <p:ext uri="{BB962C8B-B14F-4D97-AF65-F5344CB8AC3E}">
        <p14:creationId xmlns:p14="http://schemas.microsoft.com/office/powerpoint/2010/main" val="2379337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845050-51BD-AF43-8243-3F98684405D6}"/>
              </a:ext>
            </a:extLst>
          </p:cNvPr>
          <p:cNvPicPr>
            <a:picLocks noChangeAspect="1"/>
          </p:cNvPicPr>
          <p:nvPr/>
        </p:nvPicPr>
        <p:blipFill>
          <a:blip r:embed="rId3"/>
          <a:stretch>
            <a:fillRect/>
          </a:stretch>
        </p:blipFill>
        <p:spPr>
          <a:xfrm>
            <a:off x="743024" y="968375"/>
            <a:ext cx="6438900" cy="5753100"/>
          </a:xfrm>
          <a:prstGeom prst="rect">
            <a:avLst/>
          </a:prstGeom>
        </p:spPr>
      </p:pic>
      <p:sp>
        <p:nvSpPr>
          <p:cNvPr id="13" name="Content Placeholder 2">
            <a:extLst>
              <a:ext uri="{FF2B5EF4-FFF2-40B4-BE49-F238E27FC236}">
                <a16:creationId xmlns:a16="http://schemas.microsoft.com/office/drawing/2014/main" id="{9DF2873D-66CB-4841-8CCF-EEC262F1F8F6}"/>
              </a:ext>
            </a:extLst>
          </p:cNvPr>
          <p:cNvSpPr>
            <a:spLocks noGrp="1"/>
          </p:cNvSpPr>
          <p:nvPr>
            <p:ph idx="1"/>
          </p:nvPr>
        </p:nvSpPr>
        <p:spPr>
          <a:xfrm>
            <a:off x="302926" y="3241289"/>
            <a:ext cx="5399373" cy="1862339"/>
          </a:xfrm>
        </p:spPr>
        <p:txBody>
          <a:bodyPr anchor="ctr">
            <a:noAutofit/>
          </a:bodyPr>
          <a:lstStyle/>
          <a:p>
            <a:pPr marL="0" indent="0" algn="ctr">
              <a:buNone/>
            </a:pPr>
            <a:r>
              <a:rPr lang="en-US" sz="1800" b="1" dirty="0"/>
              <a:t>Trajectory Based Operations (TBO) provides a suite of capabilities that </a:t>
            </a:r>
            <a:r>
              <a:rPr lang="en-US" sz="1800" b="1" i="1" u="sng" dirty="0"/>
              <a:t>enhance strategic planning of traffic flows</a:t>
            </a:r>
            <a:r>
              <a:rPr lang="en-US" sz="1800" b="1" dirty="0"/>
              <a:t>, and provides tools to traffic management personnel and air traffic controllers to </a:t>
            </a:r>
            <a:r>
              <a:rPr lang="en-US" sz="1800" b="1" i="1" u="sng" dirty="0"/>
              <a:t>improve management of flights via use of 4D trajectories.</a:t>
            </a:r>
          </a:p>
        </p:txBody>
      </p:sp>
      <p:sp>
        <p:nvSpPr>
          <p:cNvPr id="11" name="Title 1">
            <a:extLst>
              <a:ext uri="{FF2B5EF4-FFF2-40B4-BE49-F238E27FC236}">
                <a16:creationId xmlns:a16="http://schemas.microsoft.com/office/drawing/2014/main" id="{28CD46CD-A340-BE49-ADDE-5E048E23DDB1}"/>
              </a:ext>
            </a:extLst>
          </p:cNvPr>
          <p:cNvSpPr txBox="1">
            <a:spLocks/>
          </p:cNvSpPr>
          <p:nvPr/>
        </p:nvSpPr>
        <p:spPr>
          <a:xfrm>
            <a:off x="838200" y="136525"/>
            <a:ext cx="10515600" cy="759339"/>
          </a:xfrm>
          <a:prstGeom prst="rect">
            <a:avLst/>
          </a:prstGeom>
        </p:spPr>
        <p:txBody>
          <a:bodyPr vert="horz" lIns="91440" tIns="45720" rIns="91440" bIns="45720" rtlCol="0" anchor="t">
            <a:normAutofit/>
          </a:bodyPr>
          <a:lst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r>
              <a:rPr lang="en-US" dirty="0"/>
              <a:t>Key Elements of TBO</a:t>
            </a:r>
          </a:p>
        </p:txBody>
      </p:sp>
      <p:sp>
        <p:nvSpPr>
          <p:cNvPr id="17" name="Rectangle 16">
            <a:extLst>
              <a:ext uri="{FF2B5EF4-FFF2-40B4-BE49-F238E27FC236}">
                <a16:creationId xmlns:a16="http://schemas.microsoft.com/office/drawing/2014/main" id="{0C03C141-9137-8744-A766-9D55CC2D5B4F}"/>
              </a:ext>
            </a:extLst>
          </p:cNvPr>
          <p:cNvSpPr/>
          <p:nvPr/>
        </p:nvSpPr>
        <p:spPr>
          <a:xfrm>
            <a:off x="7250654" y="4570897"/>
            <a:ext cx="4267618" cy="943335"/>
          </a:xfrm>
          <a:prstGeom prst="rect">
            <a:avLst/>
          </a:prstGeom>
        </p:spPr>
        <p:txBody>
          <a:bodyPr wrap="square">
            <a:spAutoFit/>
          </a:bodyPr>
          <a:lstStyle/>
          <a:p>
            <a:pPr defTabSz="666750">
              <a:lnSpc>
                <a:spcPct val="90000"/>
              </a:lnSpc>
              <a:spcAft>
                <a:spcPct val="35000"/>
              </a:spcAft>
            </a:pPr>
            <a:r>
              <a:rPr lang="en-US" sz="1400" b="1" dirty="0">
                <a:solidFill>
                  <a:srgbClr val="E48FCE"/>
                </a:solidFill>
                <a:latin typeface="Arial" panose="020B0604020202020204" pitchFamily="34" charset="0"/>
                <a:cs typeface="Arial" panose="020B0604020202020204" pitchFamily="34" charset="0"/>
              </a:rPr>
              <a:t>Complimentary Use of TBM and Conventional Traffic Management Initiatives (TMIs) </a:t>
            </a:r>
          </a:p>
          <a:p>
            <a:pPr defTabSz="666750">
              <a:lnSpc>
                <a:spcPct val="90000"/>
              </a:lnSpc>
              <a:spcAft>
                <a:spcPct val="35000"/>
              </a:spcAft>
            </a:pPr>
            <a:r>
              <a:rPr lang="en-US" sz="1400" dirty="0">
                <a:solidFill>
                  <a:srgbClr val="233670"/>
                </a:solidFill>
                <a:latin typeface="Arial" panose="020B0604020202020204" pitchFamily="34" charset="0"/>
                <a:cs typeface="Arial" panose="020B0604020202020204" pitchFamily="34" charset="0"/>
              </a:rPr>
              <a:t>Addresses large imbalances between capacity and demand through flexible use of conventional TMIs</a:t>
            </a:r>
          </a:p>
        </p:txBody>
      </p:sp>
      <p:sp>
        <p:nvSpPr>
          <p:cNvPr id="18" name="Rectangle 17">
            <a:extLst>
              <a:ext uri="{FF2B5EF4-FFF2-40B4-BE49-F238E27FC236}">
                <a16:creationId xmlns:a16="http://schemas.microsoft.com/office/drawing/2014/main" id="{7327CC26-35DE-9246-A0E5-5A424707D754}"/>
              </a:ext>
            </a:extLst>
          </p:cNvPr>
          <p:cNvSpPr/>
          <p:nvPr/>
        </p:nvSpPr>
        <p:spPr>
          <a:xfrm>
            <a:off x="7250654" y="3459241"/>
            <a:ext cx="4703966" cy="943335"/>
          </a:xfrm>
          <a:prstGeom prst="rect">
            <a:avLst/>
          </a:prstGeom>
        </p:spPr>
        <p:txBody>
          <a:bodyPr wrap="square">
            <a:spAutoFit/>
          </a:bodyPr>
          <a:lstStyle/>
          <a:p>
            <a:pPr defTabSz="666750">
              <a:lnSpc>
                <a:spcPct val="90000"/>
              </a:lnSpc>
              <a:spcAft>
                <a:spcPct val="35000"/>
              </a:spcAft>
            </a:pPr>
            <a:r>
              <a:rPr lang="en-US" sz="1400" b="1" dirty="0">
                <a:solidFill>
                  <a:srgbClr val="00B5EF"/>
                </a:solidFill>
                <a:latin typeface="Arial" panose="020B0604020202020204" pitchFamily="34" charset="0"/>
                <a:cs typeface="Arial" panose="020B0604020202020204" pitchFamily="34" charset="0"/>
              </a:rPr>
              <a:t>Synergy between TBM and PBN</a:t>
            </a:r>
          </a:p>
          <a:p>
            <a:pPr defTabSz="666750">
              <a:lnSpc>
                <a:spcPct val="90000"/>
              </a:lnSpc>
              <a:spcAft>
                <a:spcPct val="35000"/>
              </a:spcAft>
            </a:pPr>
            <a:r>
              <a:rPr lang="en-US" sz="1400" dirty="0">
                <a:solidFill>
                  <a:srgbClr val="233670"/>
                </a:solidFill>
                <a:latin typeface="Arial" panose="020B0604020202020204" pitchFamily="34" charset="0"/>
                <a:cs typeface="Arial" panose="020B0604020202020204" pitchFamily="34" charset="0"/>
              </a:rPr>
              <a:t>Creates more feasible time-based schedules to which aircraft adhere with higher compliance and increases utilization of PBN procedures and routes.</a:t>
            </a:r>
          </a:p>
        </p:txBody>
      </p:sp>
      <p:sp>
        <p:nvSpPr>
          <p:cNvPr id="19" name="Rectangle 18">
            <a:extLst>
              <a:ext uri="{FF2B5EF4-FFF2-40B4-BE49-F238E27FC236}">
                <a16:creationId xmlns:a16="http://schemas.microsoft.com/office/drawing/2014/main" id="{908DC520-A036-7D45-816C-9151747DDB58}"/>
              </a:ext>
            </a:extLst>
          </p:cNvPr>
          <p:cNvSpPr/>
          <p:nvPr/>
        </p:nvSpPr>
        <p:spPr>
          <a:xfrm>
            <a:off x="7250654" y="1069729"/>
            <a:ext cx="4267619" cy="943335"/>
          </a:xfrm>
          <a:prstGeom prst="rect">
            <a:avLst/>
          </a:prstGeom>
        </p:spPr>
        <p:txBody>
          <a:bodyPr wrap="square">
            <a:spAutoFit/>
          </a:bodyPr>
          <a:lstStyle/>
          <a:p>
            <a:pPr defTabSz="666750">
              <a:lnSpc>
                <a:spcPct val="90000"/>
              </a:lnSpc>
              <a:spcAft>
                <a:spcPct val="35000"/>
              </a:spcAft>
            </a:pPr>
            <a:r>
              <a:rPr lang="en-US" sz="1400" b="1" dirty="0">
                <a:solidFill>
                  <a:srgbClr val="233670"/>
                </a:solidFill>
                <a:latin typeface="Arial" panose="020B0604020202020204" pitchFamily="34" charset="0"/>
                <a:cs typeface="Arial" panose="020B0604020202020204" pitchFamily="34" charset="0"/>
              </a:rPr>
              <a:t>Increased Data Sharing and Collaboration  </a:t>
            </a:r>
          </a:p>
          <a:p>
            <a:pPr defTabSz="666750">
              <a:lnSpc>
                <a:spcPct val="90000"/>
              </a:lnSpc>
              <a:spcAft>
                <a:spcPct val="35000"/>
              </a:spcAft>
            </a:pPr>
            <a:r>
              <a:rPr lang="en-US" sz="1400" dirty="0">
                <a:solidFill>
                  <a:srgbClr val="233670"/>
                </a:solidFill>
                <a:latin typeface="Arial" panose="020B0604020202020204" pitchFamily="34" charset="0"/>
                <a:cs typeface="Arial" panose="020B0604020202020204" pitchFamily="34" charset="0"/>
              </a:rPr>
              <a:t>Ensures all systems and shareholders have a common understanding of trajectories and flight status information</a:t>
            </a:r>
          </a:p>
        </p:txBody>
      </p:sp>
      <p:sp>
        <p:nvSpPr>
          <p:cNvPr id="20" name="Rectangle 19">
            <a:extLst>
              <a:ext uri="{FF2B5EF4-FFF2-40B4-BE49-F238E27FC236}">
                <a16:creationId xmlns:a16="http://schemas.microsoft.com/office/drawing/2014/main" id="{349EE93B-D3A5-7A45-9E13-62615B64674E}"/>
              </a:ext>
            </a:extLst>
          </p:cNvPr>
          <p:cNvSpPr/>
          <p:nvPr/>
        </p:nvSpPr>
        <p:spPr>
          <a:xfrm>
            <a:off x="7250654" y="5765652"/>
            <a:ext cx="4167283" cy="943335"/>
          </a:xfrm>
          <a:prstGeom prst="rect">
            <a:avLst/>
          </a:prstGeom>
        </p:spPr>
        <p:txBody>
          <a:bodyPr wrap="square">
            <a:spAutoFit/>
          </a:bodyPr>
          <a:lstStyle/>
          <a:p>
            <a:pPr defTabSz="666750">
              <a:lnSpc>
                <a:spcPct val="90000"/>
              </a:lnSpc>
              <a:spcAft>
                <a:spcPct val="35000"/>
              </a:spcAft>
            </a:pPr>
            <a:r>
              <a:rPr lang="en-US" sz="1400" b="1" dirty="0">
                <a:solidFill>
                  <a:srgbClr val="A545A2"/>
                </a:solidFill>
                <a:latin typeface="Arial" panose="020B0604020202020204" pitchFamily="34" charset="0"/>
                <a:cs typeface="Arial" panose="020B0604020202020204" pitchFamily="34" charset="0"/>
              </a:rPr>
              <a:t>Improved Decision Support Tools</a:t>
            </a:r>
          </a:p>
          <a:p>
            <a:pPr defTabSz="666750">
              <a:lnSpc>
                <a:spcPct val="90000"/>
              </a:lnSpc>
              <a:spcAft>
                <a:spcPct val="35000"/>
              </a:spcAft>
            </a:pPr>
            <a:r>
              <a:rPr lang="en-US" sz="1400" dirty="0">
                <a:solidFill>
                  <a:srgbClr val="233670"/>
                </a:solidFill>
                <a:latin typeface="Arial" panose="020B0604020202020204" pitchFamily="34" charset="0"/>
                <a:cs typeface="Arial" panose="020B0604020202020204" pitchFamily="34" charset="0"/>
              </a:rPr>
              <a:t>Supports NAS-wide capacity-to-demand management with flexible adaptation and use based on the local needs and constraints</a:t>
            </a:r>
          </a:p>
        </p:txBody>
      </p:sp>
      <p:sp>
        <p:nvSpPr>
          <p:cNvPr id="21" name="Rectangle 20">
            <a:extLst>
              <a:ext uri="{FF2B5EF4-FFF2-40B4-BE49-F238E27FC236}">
                <a16:creationId xmlns:a16="http://schemas.microsoft.com/office/drawing/2014/main" id="{DDB9FEC1-BADC-8A48-B98A-838B41610F35}"/>
              </a:ext>
            </a:extLst>
          </p:cNvPr>
          <p:cNvSpPr/>
          <p:nvPr/>
        </p:nvSpPr>
        <p:spPr>
          <a:xfrm>
            <a:off x="7250654" y="2264485"/>
            <a:ext cx="4638420" cy="943335"/>
          </a:xfrm>
          <a:prstGeom prst="rect">
            <a:avLst/>
          </a:prstGeom>
        </p:spPr>
        <p:txBody>
          <a:bodyPr wrap="square">
            <a:spAutoFit/>
          </a:bodyPr>
          <a:lstStyle/>
          <a:p>
            <a:pPr defTabSz="666750">
              <a:lnSpc>
                <a:spcPct val="90000"/>
              </a:lnSpc>
              <a:spcAft>
                <a:spcPct val="35000"/>
              </a:spcAft>
            </a:pPr>
            <a:r>
              <a:rPr lang="en-US" sz="1400" b="1" dirty="0">
                <a:solidFill>
                  <a:srgbClr val="1688C9"/>
                </a:solidFill>
                <a:latin typeface="Arial" panose="020B0604020202020204" pitchFamily="34" charset="0"/>
                <a:cs typeface="Arial" panose="020B0604020202020204" pitchFamily="34" charset="0"/>
              </a:rPr>
              <a:t>Predominant Use of Time-Based Management (TBM)</a:t>
            </a:r>
          </a:p>
          <a:p>
            <a:pPr defTabSz="666750">
              <a:lnSpc>
                <a:spcPct val="90000"/>
              </a:lnSpc>
              <a:spcAft>
                <a:spcPct val="35000"/>
              </a:spcAft>
            </a:pPr>
            <a:r>
              <a:rPr lang="en-US" sz="1400" dirty="0">
                <a:solidFill>
                  <a:srgbClr val="233670"/>
                </a:solidFill>
                <a:latin typeface="Arial" panose="020B0604020202020204" pitchFamily="34" charset="0"/>
                <a:cs typeface="Arial" panose="020B0604020202020204" pitchFamily="34" charset="0"/>
              </a:rPr>
              <a:t>Schedules and meters aircraft through key constraint points when needed. Integrates traffic management across systems, traffic flows, facilities, and domains. </a:t>
            </a:r>
          </a:p>
        </p:txBody>
      </p:sp>
    </p:spTree>
    <p:extLst>
      <p:ext uri="{BB962C8B-B14F-4D97-AF65-F5344CB8AC3E}">
        <p14:creationId xmlns:p14="http://schemas.microsoft.com/office/powerpoint/2010/main" val="135432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2E7D24A8-8682-474D-A512-A5F083F9F194}"/>
              </a:ext>
            </a:extLst>
          </p:cNvPr>
          <p:cNvSpPr/>
          <p:nvPr/>
        </p:nvSpPr>
        <p:spPr>
          <a:xfrm rot="16200000">
            <a:off x="796901" y="2429045"/>
            <a:ext cx="2608094" cy="2432125"/>
          </a:xfrm>
          <a:prstGeom prst="rect">
            <a:avLst/>
          </a:prstGeom>
          <a:solidFill>
            <a:srgbClr val="00B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AF830CDB-7813-E940-859E-DF6920B3B9C5}"/>
              </a:ext>
            </a:extLst>
          </p:cNvPr>
          <p:cNvSpPr/>
          <p:nvPr/>
        </p:nvSpPr>
        <p:spPr>
          <a:xfrm rot="16200000">
            <a:off x="3418044" y="2429045"/>
            <a:ext cx="2608094" cy="2432125"/>
          </a:xfrm>
          <a:prstGeom prst="rect">
            <a:avLst/>
          </a:prstGeom>
          <a:solidFill>
            <a:srgbClr val="16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89902A0-9EAC-1442-AD0E-3812897D7287}"/>
              </a:ext>
            </a:extLst>
          </p:cNvPr>
          <p:cNvSpPr/>
          <p:nvPr/>
        </p:nvSpPr>
        <p:spPr>
          <a:xfrm rot="16200000">
            <a:off x="7321511" y="1127781"/>
            <a:ext cx="2608094" cy="5034651"/>
          </a:xfrm>
          <a:prstGeom prst="rect">
            <a:avLst/>
          </a:prstGeom>
          <a:gradFill flip="none" rotWithShape="1">
            <a:gsLst>
              <a:gs pos="0">
                <a:srgbClr val="A545A2"/>
              </a:gs>
              <a:gs pos="100000">
                <a:srgbClr val="23367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98D06-8C66-4CD3-9613-3F857EDB0F6A}"/>
              </a:ext>
            </a:extLst>
          </p:cNvPr>
          <p:cNvSpPr>
            <a:spLocks noGrp="1"/>
          </p:cNvSpPr>
          <p:nvPr>
            <p:ph type="title"/>
          </p:nvPr>
        </p:nvSpPr>
        <p:spPr/>
        <p:txBody>
          <a:bodyPr/>
          <a:lstStyle/>
          <a:p>
            <a:r>
              <a:rPr lang="en-US" dirty="0"/>
              <a:t>TBO Evolution</a:t>
            </a:r>
          </a:p>
        </p:txBody>
      </p:sp>
      <p:sp>
        <p:nvSpPr>
          <p:cNvPr id="14" name="Rectangle 13">
            <a:extLst>
              <a:ext uri="{FF2B5EF4-FFF2-40B4-BE49-F238E27FC236}">
                <a16:creationId xmlns:a16="http://schemas.microsoft.com/office/drawing/2014/main" id="{FB73D739-1810-4D3D-A80B-BBFFF553207A}"/>
              </a:ext>
            </a:extLst>
          </p:cNvPr>
          <p:cNvSpPr/>
          <p:nvPr/>
        </p:nvSpPr>
        <p:spPr>
          <a:xfrm>
            <a:off x="888122" y="2483461"/>
            <a:ext cx="2432125" cy="23950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b="1" dirty="0">
                <a:solidFill>
                  <a:schemeClr val="bg1"/>
                </a:solidFill>
              </a:rPr>
              <a:t>En Route &amp; Terminal Automation </a:t>
            </a:r>
          </a:p>
          <a:p>
            <a:pPr marL="285750" indent="-285750">
              <a:buFont typeface="Wingdings" panose="05000000000000000000" pitchFamily="2" charset="2"/>
              <a:buChar char="ü"/>
            </a:pPr>
            <a:r>
              <a:rPr lang="en-US" sz="1200" b="1" dirty="0">
                <a:solidFill>
                  <a:schemeClr val="bg1"/>
                </a:solidFill>
              </a:rPr>
              <a:t>TBFM</a:t>
            </a:r>
          </a:p>
          <a:p>
            <a:pPr marL="285750" indent="-285750">
              <a:buFont typeface="Wingdings" panose="05000000000000000000" pitchFamily="2" charset="2"/>
              <a:buChar char="ü"/>
            </a:pPr>
            <a:r>
              <a:rPr lang="en-US" sz="1200" b="1" dirty="0">
                <a:solidFill>
                  <a:schemeClr val="bg1"/>
                </a:solidFill>
              </a:rPr>
              <a:t>TFMS</a:t>
            </a:r>
          </a:p>
          <a:p>
            <a:pPr marL="285750" indent="-285750">
              <a:buFont typeface="Wingdings" panose="05000000000000000000" pitchFamily="2" charset="2"/>
              <a:buChar char="ü"/>
            </a:pPr>
            <a:r>
              <a:rPr lang="en-US" sz="1200" b="1" dirty="0">
                <a:solidFill>
                  <a:schemeClr val="bg1"/>
                </a:solidFill>
              </a:rPr>
              <a:t>SWIM</a:t>
            </a:r>
          </a:p>
          <a:p>
            <a:pPr marL="285750" indent="-285750">
              <a:buFont typeface="Wingdings" panose="05000000000000000000" pitchFamily="2" charset="2"/>
              <a:buChar char="ü"/>
            </a:pPr>
            <a:r>
              <a:rPr lang="en-US" sz="1200" b="1" dirty="0">
                <a:solidFill>
                  <a:schemeClr val="bg1"/>
                </a:solidFill>
              </a:rPr>
              <a:t>AIMM</a:t>
            </a:r>
          </a:p>
          <a:p>
            <a:pPr marL="285750" indent="-285750">
              <a:buFont typeface="Wingdings" panose="05000000000000000000" pitchFamily="2" charset="2"/>
              <a:buChar char="ü"/>
            </a:pPr>
            <a:r>
              <a:rPr lang="en-US" sz="1200" b="1" dirty="0">
                <a:solidFill>
                  <a:schemeClr val="bg1"/>
                </a:solidFill>
              </a:rPr>
              <a:t>Data Communications</a:t>
            </a:r>
          </a:p>
          <a:p>
            <a:pPr marL="285750" indent="-285750">
              <a:buFont typeface="Wingdings" panose="05000000000000000000" pitchFamily="2" charset="2"/>
              <a:buChar char="ü"/>
            </a:pPr>
            <a:r>
              <a:rPr lang="en-US" sz="1200" b="1" dirty="0">
                <a:solidFill>
                  <a:schemeClr val="bg1"/>
                </a:solidFill>
              </a:rPr>
              <a:t>ADS-B</a:t>
            </a:r>
          </a:p>
          <a:p>
            <a:pPr marL="285750" indent="-285750">
              <a:buFont typeface="Wingdings" panose="05000000000000000000" pitchFamily="2" charset="2"/>
              <a:buChar char="ü"/>
            </a:pPr>
            <a:r>
              <a:rPr lang="en-US" sz="1200" b="1" dirty="0">
                <a:solidFill>
                  <a:schemeClr val="bg1"/>
                </a:solidFill>
              </a:rPr>
              <a:t>PBN/Metroplex</a:t>
            </a:r>
          </a:p>
          <a:p>
            <a:pPr marL="285750" indent="-285750">
              <a:buFont typeface="Courier New" panose="02070309020205020404" pitchFamily="49" charset="0"/>
              <a:buChar char="o"/>
            </a:pPr>
            <a:r>
              <a:rPr lang="en-US" sz="1200" b="1" dirty="0">
                <a:solidFill>
                  <a:schemeClr val="bg1"/>
                </a:solidFill>
                <a:sym typeface="Wingdings" panose="05000000000000000000" pitchFamily="2" charset="2"/>
              </a:rPr>
              <a:t>CSS-Wx/NWP</a:t>
            </a:r>
          </a:p>
          <a:p>
            <a:pPr marL="285750" indent="-285750">
              <a:buFont typeface="Courier New" panose="02070309020205020404" pitchFamily="49" charset="0"/>
              <a:buChar char="o"/>
            </a:pPr>
            <a:r>
              <a:rPr lang="en-US" sz="1200" b="1" dirty="0">
                <a:solidFill>
                  <a:schemeClr val="bg1"/>
                </a:solidFill>
                <a:sym typeface="Wingdings" panose="05000000000000000000" pitchFamily="2" charset="2"/>
              </a:rPr>
              <a:t>TFDM</a:t>
            </a:r>
            <a:endParaRPr lang="en-US" sz="1200" b="1" dirty="0">
              <a:solidFill>
                <a:schemeClr val="bg1"/>
              </a:solidFill>
            </a:endParaRPr>
          </a:p>
        </p:txBody>
      </p:sp>
      <p:sp>
        <p:nvSpPr>
          <p:cNvPr id="15" name="Rectangle 14">
            <a:extLst>
              <a:ext uri="{FF2B5EF4-FFF2-40B4-BE49-F238E27FC236}">
                <a16:creationId xmlns:a16="http://schemas.microsoft.com/office/drawing/2014/main" id="{031FEF75-799E-4365-AFCB-2C0C32B72F7A}"/>
              </a:ext>
            </a:extLst>
          </p:cNvPr>
          <p:cNvSpPr/>
          <p:nvPr/>
        </p:nvSpPr>
        <p:spPr>
          <a:xfrm>
            <a:off x="3506027" y="2449999"/>
            <a:ext cx="2589995" cy="242852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ü"/>
            </a:pPr>
            <a:r>
              <a:rPr lang="en-US" sz="1200" b="1" dirty="0">
                <a:solidFill>
                  <a:schemeClr val="bg1"/>
                </a:solidFill>
              </a:rPr>
              <a:t>Arrival Metering</a:t>
            </a:r>
          </a:p>
          <a:p>
            <a:pPr marL="285750" indent="-285750">
              <a:buFont typeface="Wingdings" panose="05000000000000000000" pitchFamily="2" charset="2"/>
              <a:buChar char="ü"/>
            </a:pPr>
            <a:r>
              <a:rPr lang="en-US" sz="1200" b="1" dirty="0">
                <a:solidFill>
                  <a:schemeClr val="bg1"/>
                </a:solidFill>
              </a:rPr>
              <a:t>Extended Metering</a:t>
            </a:r>
          </a:p>
          <a:p>
            <a:pPr marL="285750" indent="-285750">
              <a:buFont typeface="Wingdings" panose="05000000000000000000" pitchFamily="2" charset="2"/>
              <a:buChar char="ü"/>
            </a:pPr>
            <a:r>
              <a:rPr lang="en-US" sz="1200" b="1" dirty="0">
                <a:solidFill>
                  <a:schemeClr val="bg1"/>
                </a:solidFill>
              </a:rPr>
              <a:t>RNAV STARS and SIDs</a:t>
            </a:r>
          </a:p>
          <a:p>
            <a:pPr marL="285750" indent="-285750">
              <a:buFont typeface="Wingdings" panose="05000000000000000000" pitchFamily="2" charset="2"/>
              <a:buChar char="ü"/>
            </a:pPr>
            <a:r>
              <a:rPr lang="en-US" sz="1200" b="1" dirty="0">
                <a:solidFill>
                  <a:schemeClr val="bg1"/>
                </a:solidFill>
              </a:rPr>
              <a:t>RNP/RNP with RF</a:t>
            </a:r>
          </a:p>
          <a:p>
            <a:pPr marL="285750" indent="-285750">
              <a:buFont typeface="Wingdings" panose="05000000000000000000" pitchFamily="2" charset="2"/>
              <a:buChar char="ü"/>
            </a:pPr>
            <a:r>
              <a:rPr lang="en-US" sz="1200" b="1" dirty="0">
                <a:solidFill>
                  <a:schemeClr val="bg1"/>
                </a:solidFill>
              </a:rPr>
              <a:t>Established on RNP</a:t>
            </a:r>
          </a:p>
          <a:p>
            <a:pPr marL="285750" indent="-285750">
              <a:buFont typeface="Wingdings" panose="05000000000000000000" pitchFamily="2" charset="2"/>
              <a:buChar char="ü"/>
            </a:pPr>
            <a:r>
              <a:rPr lang="en-US" sz="1200" b="1" dirty="0">
                <a:solidFill>
                  <a:schemeClr val="bg1"/>
                </a:solidFill>
              </a:rPr>
              <a:t>Time based Dep Management </a:t>
            </a:r>
          </a:p>
          <a:p>
            <a:pPr marL="285750" indent="-285750">
              <a:buFont typeface="Wingdings" panose="05000000000000000000" pitchFamily="2" charset="2"/>
              <a:buChar char="ü"/>
            </a:pPr>
            <a:r>
              <a:rPr lang="en-US" sz="1200" b="1" dirty="0">
                <a:solidFill>
                  <a:schemeClr val="bg1"/>
                </a:solidFill>
              </a:rPr>
              <a:t>Dep Clearances and Initial En Route Services via Data Comm</a:t>
            </a:r>
          </a:p>
          <a:p>
            <a:pPr marL="285750" indent="-285750">
              <a:buFont typeface="Wingdings" panose="05000000000000000000" pitchFamily="2" charset="2"/>
              <a:buChar char="ü"/>
            </a:pPr>
            <a:r>
              <a:rPr lang="en-US" sz="1200" b="1" dirty="0">
                <a:solidFill>
                  <a:schemeClr val="bg1"/>
                </a:solidFill>
              </a:rPr>
              <a:t>Airborne Reroutes</a:t>
            </a:r>
          </a:p>
          <a:p>
            <a:pPr marL="285750" indent="-285750">
              <a:buFont typeface="Wingdings" panose="05000000000000000000" pitchFamily="2" charset="2"/>
              <a:buChar char="ü"/>
            </a:pPr>
            <a:r>
              <a:rPr lang="en-US" sz="1200" b="1" dirty="0">
                <a:solidFill>
                  <a:schemeClr val="bg1"/>
                </a:solidFill>
              </a:rPr>
              <a:t>Pre-Departure Reroutes</a:t>
            </a:r>
          </a:p>
          <a:p>
            <a:pPr marL="285750" indent="-285750">
              <a:buFont typeface="Wingdings" panose="05000000000000000000" pitchFamily="2" charset="2"/>
              <a:buChar char="ü"/>
            </a:pPr>
            <a:r>
              <a:rPr lang="en-US" sz="1200" b="1" dirty="0">
                <a:solidFill>
                  <a:schemeClr val="bg1"/>
                </a:solidFill>
              </a:rPr>
              <a:t>CTOP</a:t>
            </a:r>
          </a:p>
          <a:p>
            <a:pPr marL="285750" indent="-285750">
              <a:buFont typeface="Courier New" panose="02070309020205020404" pitchFamily="49" charset="0"/>
              <a:buChar char="o"/>
            </a:pPr>
            <a:r>
              <a:rPr lang="en-US" sz="1200" b="1" dirty="0">
                <a:solidFill>
                  <a:schemeClr val="bg1"/>
                </a:solidFill>
              </a:rPr>
              <a:t>Terminal Metering</a:t>
            </a:r>
          </a:p>
          <a:p>
            <a:pPr marL="285750" indent="-285750">
              <a:buFont typeface="Courier New" panose="02070309020205020404" pitchFamily="49" charset="0"/>
              <a:buChar char="o"/>
            </a:pPr>
            <a:r>
              <a:rPr lang="en-US" sz="1200" b="1" dirty="0">
                <a:solidFill>
                  <a:schemeClr val="bg1"/>
                </a:solidFill>
              </a:rPr>
              <a:t>Automated Surface </a:t>
            </a:r>
            <a:r>
              <a:rPr lang="en-US" sz="1200" b="1" dirty="0" err="1">
                <a:solidFill>
                  <a:schemeClr val="bg1"/>
                </a:solidFill>
              </a:rPr>
              <a:t>Mngt</a:t>
            </a:r>
            <a:endParaRPr lang="en-US" sz="1200" b="1" dirty="0">
              <a:solidFill>
                <a:schemeClr val="bg1"/>
              </a:solidFill>
            </a:endParaRPr>
          </a:p>
        </p:txBody>
      </p:sp>
      <p:sp>
        <p:nvSpPr>
          <p:cNvPr id="16" name="Rectangle 15">
            <a:extLst>
              <a:ext uri="{FF2B5EF4-FFF2-40B4-BE49-F238E27FC236}">
                <a16:creationId xmlns:a16="http://schemas.microsoft.com/office/drawing/2014/main" id="{E4337CD8-98E8-4CFC-9DAC-C26DB0A4C4F6}"/>
              </a:ext>
            </a:extLst>
          </p:cNvPr>
          <p:cNvSpPr/>
          <p:nvPr/>
        </p:nvSpPr>
        <p:spPr>
          <a:xfrm>
            <a:off x="6096024" y="2483461"/>
            <a:ext cx="2655251" cy="23950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v"/>
            </a:pPr>
            <a:r>
              <a:rPr lang="en-US" sz="1200" b="1" dirty="0">
                <a:solidFill>
                  <a:schemeClr val="bg1"/>
                </a:solidFill>
              </a:rPr>
              <a:t>Improved Dep Planning</a:t>
            </a:r>
          </a:p>
          <a:p>
            <a:pPr marL="285750" indent="-285750">
              <a:buFont typeface="Wingdings" panose="05000000000000000000" pitchFamily="2" charset="2"/>
              <a:buChar char="v"/>
            </a:pPr>
            <a:r>
              <a:rPr lang="en-US" sz="1200" b="1" dirty="0">
                <a:solidFill>
                  <a:schemeClr val="bg1"/>
                </a:solidFill>
              </a:rPr>
              <a:t>Path Stretch</a:t>
            </a:r>
          </a:p>
          <a:p>
            <a:pPr marL="285750" lvl="0" indent="-285750">
              <a:buFont typeface="Wingdings" panose="05000000000000000000" pitchFamily="2" charset="2"/>
              <a:buChar char="v"/>
            </a:pPr>
            <a:r>
              <a:rPr lang="en-US" sz="1200" b="1" dirty="0">
                <a:solidFill>
                  <a:prstClr val="white"/>
                </a:solidFill>
              </a:rPr>
              <a:t>Enhanced Time-Based Arrival Metering</a:t>
            </a:r>
          </a:p>
          <a:p>
            <a:pPr marL="285750" lvl="0" indent="-285750">
              <a:buFont typeface="Wingdings" panose="05000000000000000000" pitchFamily="2" charset="2"/>
              <a:buChar char="v"/>
            </a:pPr>
            <a:r>
              <a:rPr lang="en-US" sz="1200" b="1" dirty="0">
                <a:solidFill>
                  <a:prstClr val="white"/>
                </a:solidFill>
              </a:rPr>
              <a:t>Improved Metering in Off-Nominal Conditions</a:t>
            </a:r>
          </a:p>
          <a:p>
            <a:pPr marL="285750" indent="-285750">
              <a:buFont typeface="Wingdings" panose="05000000000000000000" pitchFamily="2" charset="2"/>
              <a:buChar char="v"/>
            </a:pPr>
            <a:r>
              <a:rPr lang="en-US" sz="1200" b="1" dirty="0">
                <a:solidFill>
                  <a:prstClr val="white"/>
                </a:solidFill>
              </a:rPr>
              <a:t>Improved Departure Operations Using Mobile Applications</a:t>
            </a:r>
          </a:p>
          <a:p>
            <a:pPr marL="285750" indent="-285750">
              <a:buFont typeface="Wingdings" panose="05000000000000000000" pitchFamily="2" charset="2"/>
              <a:buChar char="v"/>
            </a:pPr>
            <a:r>
              <a:rPr lang="en-US" sz="1200" b="1" dirty="0"/>
              <a:t>Improved Strategic Flow Management</a:t>
            </a:r>
            <a:endParaRPr lang="en-US" sz="1200" b="1" dirty="0">
              <a:solidFill>
                <a:prstClr val="white"/>
              </a:solidFill>
            </a:endParaRPr>
          </a:p>
        </p:txBody>
      </p:sp>
      <p:sp>
        <p:nvSpPr>
          <p:cNvPr id="17" name="Rectangle 16">
            <a:extLst>
              <a:ext uri="{FF2B5EF4-FFF2-40B4-BE49-F238E27FC236}">
                <a16:creationId xmlns:a16="http://schemas.microsoft.com/office/drawing/2014/main" id="{19289872-A64D-4F67-ABE9-5D2535F57681}"/>
              </a:ext>
            </a:extLst>
          </p:cNvPr>
          <p:cNvSpPr/>
          <p:nvPr/>
        </p:nvSpPr>
        <p:spPr>
          <a:xfrm>
            <a:off x="8710757" y="2483462"/>
            <a:ext cx="2432125" cy="23950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Wingdings" panose="05000000000000000000" pitchFamily="2" charset="2"/>
              <a:buChar char="v"/>
            </a:pPr>
            <a:r>
              <a:rPr lang="en-US" sz="1200" b="1" dirty="0">
                <a:solidFill>
                  <a:prstClr val="white"/>
                </a:solidFill>
              </a:rPr>
              <a:t>Multiple Airport Route Separation</a:t>
            </a:r>
            <a:endParaRPr lang="en-US" sz="1200" b="1" dirty="0">
              <a:solidFill>
                <a:srgbClr val="FFC000"/>
              </a:solidFill>
            </a:endParaRPr>
          </a:p>
          <a:p>
            <a:pPr marL="285750" indent="-285750">
              <a:buFont typeface="Wingdings" panose="05000000000000000000" pitchFamily="2" charset="2"/>
              <a:buChar char="v"/>
            </a:pPr>
            <a:r>
              <a:rPr lang="en-US" sz="1200" b="1" dirty="0"/>
              <a:t>Improved Strategic Flight Planning</a:t>
            </a:r>
          </a:p>
          <a:p>
            <a:pPr marL="285750" indent="-285750">
              <a:buFont typeface="Wingdings" panose="05000000000000000000" pitchFamily="2" charset="2"/>
              <a:buChar char="v"/>
            </a:pPr>
            <a:r>
              <a:rPr lang="en-US" sz="1200" b="1" dirty="0">
                <a:solidFill>
                  <a:schemeClr val="bg1"/>
                </a:solidFill>
              </a:rPr>
              <a:t>Airborne Flight Negotiation</a:t>
            </a:r>
          </a:p>
          <a:p>
            <a:pPr marL="285750" indent="-285750">
              <a:buFont typeface="Wingdings" panose="05000000000000000000" pitchFamily="2" charset="2"/>
              <a:buChar char="v"/>
            </a:pPr>
            <a:r>
              <a:rPr lang="en-US" sz="1200" b="1" dirty="0"/>
              <a:t>ADS-B In enabled spacing applications</a:t>
            </a:r>
          </a:p>
          <a:p>
            <a:pPr marL="285750" indent="-285750">
              <a:buFont typeface="Wingdings" panose="05000000000000000000" pitchFamily="2" charset="2"/>
              <a:buChar char="v"/>
            </a:pPr>
            <a:r>
              <a:rPr lang="en-US" sz="1200" b="1" dirty="0"/>
              <a:t>Dynamic Wake Separation</a:t>
            </a:r>
          </a:p>
          <a:p>
            <a:pPr marL="285750" indent="-285750">
              <a:buFont typeface="Wingdings" panose="05000000000000000000" pitchFamily="2" charset="2"/>
              <a:buChar char="v"/>
            </a:pPr>
            <a:r>
              <a:rPr lang="en-US" sz="1200" b="1" dirty="0"/>
              <a:t>Dynamic RNP</a:t>
            </a:r>
          </a:p>
          <a:p>
            <a:pPr marL="285750" indent="-285750">
              <a:buFont typeface="Wingdings" panose="05000000000000000000" pitchFamily="2" charset="2"/>
              <a:buChar char="v"/>
            </a:pPr>
            <a:r>
              <a:rPr lang="en-US" sz="1200" b="1" dirty="0"/>
              <a:t>4D Trajectory Management</a:t>
            </a:r>
          </a:p>
          <a:p>
            <a:pPr algn="ctr"/>
            <a:endParaRPr lang="en-US" sz="12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983AFBE6-64B4-004D-A3BE-AAD40A7300D2}"/>
              </a:ext>
            </a:extLst>
          </p:cNvPr>
          <p:cNvSpPr/>
          <p:nvPr/>
        </p:nvSpPr>
        <p:spPr>
          <a:xfrm>
            <a:off x="673968" y="2247014"/>
            <a:ext cx="10692063" cy="1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A6A2EF5-DB72-8A44-A0FA-2E3C76E37E22}"/>
              </a:ext>
            </a:extLst>
          </p:cNvPr>
          <p:cNvSpPr/>
          <p:nvPr/>
        </p:nvSpPr>
        <p:spPr>
          <a:xfrm>
            <a:off x="673968" y="4978183"/>
            <a:ext cx="10692063" cy="12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Single Corner Rectangle 10">
            <a:extLst>
              <a:ext uri="{FF2B5EF4-FFF2-40B4-BE49-F238E27FC236}">
                <a16:creationId xmlns:a16="http://schemas.microsoft.com/office/drawing/2014/main" id="{2F8C5105-B6FA-154F-965F-D701A108B6B7}"/>
              </a:ext>
            </a:extLst>
          </p:cNvPr>
          <p:cNvSpPr/>
          <p:nvPr/>
        </p:nvSpPr>
        <p:spPr>
          <a:xfrm rot="16200000">
            <a:off x="1766376" y="690365"/>
            <a:ext cx="669141" cy="2432125"/>
          </a:xfrm>
          <a:prstGeom prst="round1Rect">
            <a:avLst/>
          </a:prstGeom>
          <a:solidFill>
            <a:srgbClr val="00B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 Single Corner Rectangle 25">
            <a:extLst>
              <a:ext uri="{FF2B5EF4-FFF2-40B4-BE49-F238E27FC236}">
                <a16:creationId xmlns:a16="http://schemas.microsoft.com/office/drawing/2014/main" id="{BE11EA3A-716E-8C46-B104-DA1C902BBF3B}"/>
              </a:ext>
            </a:extLst>
          </p:cNvPr>
          <p:cNvSpPr/>
          <p:nvPr/>
        </p:nvSpPr>
        <p:spPr>
          <a:xfrm rot="16200000">
            <a:off x="4387519" y="690365"/>
            <a:ext cx="669141" cy="2432125"/>
          </a:xfrm>
          <a:prstGeom prst="round1Rect">
            <a:avLst/>
          </a:prstGeom>
          <a:solidFill>
            <a:srgbClr val="16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Single Corner Rectangle 26">
            <a:extLst>
              <a:ext uri="{FF2B5EF4-FFF2-40B4-BE49-F238E27FC236}">
                <a16:creationId xmlns:a16="http://schemas.microsoft.com/office/drawing/2014/main" id="{6A0BFC56-68F8-3B49-BAD6-E64F9CA1FC0A}"/>
              </a:ext>
            </a:extLst>
          </p:cNvPr>
          <p:cNvSpPr/>
          <p:nvPr/>
        </p:nvSpPr>
        <p:spPr>
          <a:xfrm rot="16200000">
            <a:off x="8290986" y="-610898"/>
            <a:ext cx="669141" cy="5034651"/>
          </a:xfrm>
          <a:prstGeom prst="round1Rect">
            <a:avLst/>
          </a:prstGeom>
          <a:gradFill flip="none" rotWithShape="1">
            <a:gsLst>
              <a:gs pos="0">
                <a:srgbClr val="A545A2"/>
              </a:gs>
              <a:gs pos="100000">
                <a:srgbClr val="23367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 Single Corner Rectangle 30">
            <a:extLst>
              <a:ext uri="{FF2B5EF4-FFF2-40B4-BE49-F238E27FC236}">
                <a16:creationId xmlns:a16="http://schemas.microsoft.com/office/drawing/2014/main" id="{522373A6-F2AC-1944-BEA2-5B31297A31E6}"/>
              </a:ext>
            </a:extLst>
          </p:cNvPr>
          <p:cNvSpPr/>
          <p:nvPr/>
        </p:nvSpPr>
        <p:spPr>
          <a:xfrm rot="5400000">
            <a:off x="1658977" y="4296230"/>
            <a:ext cx="908400" cy="2432125"/>
          </a:xfrm>
          <a:prstGeom prst="round1Rect">
            <a:avLst/>
          </a:prstGeom>
          <a:solidFill>
            <a:srgbClr val="00B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 Single Corner Rectangle 31">
            <a:extLst>
              <a:ext uri="{FF2B5EF4-FFF2-40B4-BE49-F238E27FC236}">
                <a16:creationId xmlns:a16="http://schemas.microsoft.com/office/drawing/2014/main" id="{830B7E8B-39B9-B740-A814-85290312BEE9}"/>
              </a:ext>
            </a:extLst>
          </p:cNvPr>
          <p:cNvSpPr/>
          <p:nvPr/>
        </p:nvSpPr>
        <p:spPr>
          <a:xfrm rot="5400000">
            <a:off x="4280120" y="4296230"/>
            <a:ext cx="908400" cy="2432125"/>
          </a:xfrm>
          <a:prstGeom prst="round1Rect">
            <a:avLst/>
          </a:prstGeom>
          <a:solidFill>
            <a:srgbClr val="16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 Single Corner Rectangle 32">
            <a:extLst>
              <a:ext uri="{FF2B5EF4-FFF2-40B4-BE49-F238E27FC236}">
                <a16:creationId xmlns:a16="http://schemas.microsoft.com/office/drawing/2014/main" id="{805F1989-5E41-3B43-A183-E1F2297BDA20}"/>
              </a:ext>
            </a:extLst>
          </p:cNvPr>
          <p:cNvSpPr/>
          <p:nvPr/>
        </p:nvSpPr>
        <p:spPr>
          <a:xfrm rot="5400000">
            <a:off x="8183587" y="2994966"/>
            <a:ext cx="908400" cy="5034651"/>
          </a:xfrm>
          <a:prstGeom prst="round1Rect">
            <a:avLst/>
          </a:prstGeom>
          <a:gradFill flip="none" rotWithShape="1">
            <a:gsLst>
              <a:gs pos="100000">
                <a:srgbClr val="A545A2"/>
              </a:gs>
              <a:gs pos="0">
                <a:srgbClr val="233670"/>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A15783E-1E9E-461E-8189-B4DA0BE36741}"/>
              </a:ext>
            </a:extLst>
          </p:cNvPr>
          <p:cNvSpPr/>
          <p:nvPr/>
        </p:nvSpPr>
        <p:spPr>
          <a:xfrm>
            <a:off x="888122" y="5019429"/>
            <a:ext cx="2432125" cy="103048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82B0"/>
              </a:buClr>
              <a:buSzPct val="75000"/>
              <a:buFontTx/>
              <a:buNone/>
              <a:tabLst>
                <a:tab pos="1087438" algn="ctr"/>
              </a:tabLst>
              <a:defRPr/>
            </a:pPr>
            <a:r>
              <a:rPr lang="en-US" sz="1200" b="1" dirty="0">
                <a:latin typeface="Arial" panose="020B0604020202020204" pitchFamily="34" charset="0"/>
                <a:cs typeface="Arial" panose="020B0604020202020204" pitchFamily="34" charset="0"/>
              </a:rPr>
              <a:t>Common Framework for Collaboration, Operations, </a:t>
            </a:r>
            <a:br>
              <a:rPr lang="en-US" sz="1200" b="1" dirty="0">
                <a:latin typeface="Arial" panose="020B0604020202020204" pitchFamily="34" charset="0"/>
                <a:cs typeface="Arial" panose="020B0604020202020204" pitchFamily="34" charset="0"/>
              </a:rPr>
            </a:br>
            <a:r>
              <a:rPr lang="en-US" sz="1200" b="1" dirty="0">
                <a:latin typeface="Arial" panose="020B0604020202020204" pitchFamily="34" charset="0"/>
                <a:cs typeface="Arial" panose="020B0604020202020204" pitchFamily="34" charset="0"/>
              </a:rPr>
              <a:t>and Performance Based Navigation</a:t>
            </a:r>
          </a:p>
        </p:txBody>
      </p:sp>
      <p:sp>
        <p:nvSpPr>
          <p:cNvPr id="20" name="Rectangle 19">
            <a:extLst>
              <a:ext uri="{FF2B5EF4-FFF2-40B4-BE49-F238E27FC236}">
                <a16:creationId xmlns:a16="http://schemas.microsoft.com/office/drawing/2014/main" id="{E98C0D78-62DA-4399-8DFD-593D76390993}"/>
              </a:ext>
            </a:extLst>
          </p:cNvPr>
          <p:cNvSpPr/>
          <p:nvPr/>
        </p:nvSpPr>
        <p:spPr>
          <a:xfrm>
            <a:off x="3506027" y="5019429"/>
            <a:ext cx="2432125" cy="103048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Capabilities for integrated arrival and departure operations</a:t>
            </a:r>
          </a:p>
        </p:txBody>
      </p:sp>
      <p:sp>
        <p:nvSpPr>
          <p:cNvPr id="21" name="Rectangle 20">
            <a:extLst>
              <a:ext uri="{FF2B5EF4-FFF2-40B4-BE49-F238E27FC236}">
                <a16:creationId xmlns:a16="http://schemas.microsoft.com/office/drawing/2014/main" id="{EBEE2180-2281-4AC6-9386-086CF26C554B}"/>
              </a:ext>
            </a:extLst>
          </p:cNvPr>
          <p:cNvSpPr/>
          <p:nvPr/>
        </p:nvSpPr>
        <p:spPr>
          <a:xfrm>
            <a:off x="6083793" y="5019429"/>
            <a:ext cx="5046858" cy="103048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Arial" panose="020B0604020202020204" pitchFamily="34" charset="0"/>
                <a:cs typeface="Arial" panose="020B0604020202020204" pitchFamily="34" charset="0"/>
              </a:rPr>
              <a:t>Integrated Automation Capabilities for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Advanced Trajectory Management,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and Individual Aircraft Solutions</a:t>
            </a:r>
          </a:p>
        </p:txBody>
      </p:sp>
      <p:sp>
        <p:nvSpPr>
          <p:cNvPr id="4" name="Rectangle: Top Corners Rounded 3">
            <a:extLst>
              <a:ext uri="{FF2B5EF4-FFF2-40B4-BE49-F238E27FC236}">
                <a16:creationId xmlns:a16="http://schemas.microsoft.com/office/drawing/2014/main" id="{E19E8E3F-6FEA-4365-A0EA-3EF54A983304}"/>
              </a:ext>
            </a:extLst>
          </p:cNvPr>
          <p:cNvSpPr/>
          <p:nvPr/>
        </p:nvSpPr>
        <p:spPr>
          <a:xfrm>
            <a:off x="888122" y="1557250"/>
            <a:ext cx="2432125" cy="677732"/>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Infrastructure</a:t>
            </a:r>
          </a:p>
        </p:txBody>
      </p:sp>
      <p:sp>
        <p:nvSpPr>
          <p:cNvPr id="5" name="Rectangle: Top Corners Rounded 4">
            <a:extLst>
              <a:ext uri="{FF2B5EF4-FFF2-40B4-BE49-F238E27FC236}">
                <a16:creationId xmlns:a16="http://schemas.microsoft.com/office/drawing/2014/main" id="{505092E9-35A5-404E-AF53-435DD0A39988}"/>
              </a:ext>
            </a:extLst>
          </p:cNvPr>
          <p:cNvSpPr/>
          <p:nvPr/>
        </p:nvSpPr>
        <p:spPr>
          <a:xfrm>
            <a:off x="3506027" y="1557250"/>
            <a:ext cx="2432125" cy="677732"/>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Initial</a:t>
            </a:r>
          </a:p>
        </p:txBody>
      </p:sp>
      <p:sp>
        <p:nvSpPr>
          <p:cNvPr id="8" name="Rectangle: Top Corners Rounded 7">
            <a:extLst>
              <a:ext uri="{FF2B5EF4-FFF2-40B4-BE49-F238E27FC236}">
                <a16:creationId xmlns:a16="http://schemas.microsoft.com/office/drawing/2014/main" id="{D50AFA32-72A9-4FBF-A9E7-24D7DFAE52DC}"/>
              </a:ext>
            </a:extLst>
          </p:cNvPr>
          <p:cNvSpPr/>
          <p:nvPr/>
        </p:nvSpPr>
        <p:spPr>
          <a:xfrm>
            <a:off x="6096024" y="1557250"/>
            <a:ext cx="4965206" cy="677732"/>
          </a:xfrm>
          <a:prstGeom prst="round2Same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Full and Dynamic</a:t>
            </a:r>
          </a:p>
        </p:txBody>
      </p:sp>
      <p:sp>
        <p:nvSpPr>
          <p:cNvPr id="29" name="TextBox 28">
            <a:extLst>
              <a:ext uri="{FF2B5EF4-FFF2-40B4-BE49-F238E27FC236}">
                <a16:creationId xmlns:a16="http://schemas.microsoft.com/office/drawing/2014/main" id="{E138B189-A995-4D7D-9716-1A97CC8F3D14}"/>
              </a:ext>
            </a:extLst>
          </p:cNvPr>
          <p:cNvSpPr txBox="1"/>
          <p:nvPr/>
        </p:nvSpPr>
        <p:spPr>
          <a:xfrm>
            <a:off x="129977" y="5966493"/>
            <a:ext cx="2457360" cy="868954"/>
          </a:xfrm>
          <a:prstGeom prst="rect">
            <a:avLst/>
          </a:prstGeom>
          <a:solidFill>
            <a:schemeClr val="bg1"/>
          </a:solidFill>
        </p:spPr>
        <p:txBody>
          <a:bodyPr wrap="square" rtlCol="0">
            <a:noAutofit/>
          </a:bodyPr>
          <a:lstStyle/>
          <a:p>
            <a:pPr marL="285750" indent="-285750">
              <a:buFont typeface="Wingdings" panose="05000000000000000000" pitchFamily="2" charset="2"/>
              <a:buChar char="ü"/>
            </a:pPr>
            <a:r>
              <a:rPr lang="en-US" sz="1200" b="1" dirty="0">
                <a:solidFill>
                  <a:srgbClr val="1688C9"/>
                </a:solidFill>
                <a:sym typeface="Wingdings" panose="05000000000000000000" pitchFamily="2" charset="2"/>
              </a:rPr>
              <a:t>Operationally Available in at least one location</a:t>
            </a:r>
          </a:p>
          <a:p>
            <a:pPr marL="285750" indent="-285750">
              <a:buFont typeface="Courier New" panose="02070309020205020404" pitchFamily="49" charset="0"/>
              <a:buChar char="o"/>
            </a:pPr>
            <a:r>
              <a:rPr lang="en-US" sz="1200" b="1" dirty="0">
                <a:solidFill>
                  <a:srgbClr val="1688C9"/>
                </a:solidFill>
                <a:sym typeface="Wingdings" panose="05000000000000000000" pitchFamily="2" charset="2"/>
              </a:rPr>
              <a:t>In Acquisition</a:t>
            </a:r>
          </a:p>
          <a:p>
            <a:pPr marL="285750" indent="-285750">
              <a:buFont typeface="Wingdings" panose="05000000000000000000" pitchFamily="2" charset="2"/>
              <a:buChar char="v"/>
            </a:pPr>
            <a:r>
              <a:rPr lang="en-US" sz="1200" b="1" dirty="0">
                <a:solidFill>
                  <a:srgbClr val="1688C9"/>
                </a:solidFill>
                <a:sym typeface="Wingdings" panose="05000000000000000000" pitchFamily="2" charset="2"/>
              </a:rPr>
              <a:t>Planned or In Research</a:t>
            </a:r>
            <a:endParaRPr lang="en-US" sz="1200" b="1" dirty="0">
              <a:solidFill>
                <a:srgbClr val="1688C9"/>
              </a:solidFill>
            </a:endParaRPr>
          </a:p>
        </p:txBody>
      </p:sp>
      <p:sp>
        <p:nvSpPr>
          <p:cNvPr id="25" name="TextBox 24">
            <a:extLst>
              <a:ext uri="{FF2B5EF4-FFF2-40B4-BE49-F238E27FC236}">
                <a16:creationId xmlns:a16="http://schemas.microsoft.com/office/drawing/2014/main" id="{79A0425C-1053-4F28-B465-CBBCF861799B}"/>
              </a:ext>
            </a:extLst>
          </p:cNvPr>
          <p:cNvSpPr txBox="1">
            <a:spLocks noChangeAspect="1"/>
          </p:cNvSpPr>
          <p:nvPr/>
        </p:nvSpPr>
        <p:spPr>
          <a:xfrm>
            <a:off x="2965840" y="6005154"/>
            <a:ext cx="9226159" cy="852846"/>
          </a:xfrm>
          <a:prstGeom prst="rect">
            <a:avLst/>
          </a:prstGeom>
          <a:solidFill>
            <a:schemeClr val="bg1"/>
          </a:solidFill>
          <a:ln w="3175">
            <a:noFill/>
          </a:ln>
        </p:spPr>
        <p:txBody>
          <a:bodyPr wrap="square" rtlCol="0" anchor="ctr">
            <a:noAutofit/>
          </a:bodyPr>
          <a:lstStyle/>
          <a:p>
            <a:r>
              <a:rPr lang="en-US" sz="1200" b="1" dirty="0">
                <a:solidFill>
                  <a:srgbClr val="1688C9"/>
                </a:solidFill>
              </a:rPr>
              <a:t>Note:  Implementation timeframes are in flux due to COVID impacts.  Deployment decisions on future capabilities will depend on research results, shortfalls that remain after initial implementation and other constraints such as budget, workforce training and sustainment needs.</a:t>
            </a:r>
          </a:p>
        </p:txBody>
      </p:sp>
      <p:sp>
        <p:nvSpPr>
          <p:cNvPr id="3" name="Arrow: Right 2">
            <a:extLst>
              <a:ext uri="{FF2B5EF4-FFF2-40B4-BE49-F238E27FC236}">
                <a16:creationId xmlns:a16="http://schemas.microsoft.com/office/drawing/2014/main" id="{850DC106-11F2-4171-A38A-850FC3D57D48}"/>
              </a:ext>
            </a:extLst>
          </p:cNvPr>
          <p:cNvSpPr/>
          <p:nvPr/>
        </p:nvSpPr>
        <p:spPr>
          <a:xfrm>
            <a:off x="884884" y="978491"/>
            <a:ext cx="10270230" cy="562028"/>
          </a:xfrm>
          <a:prstGeom prst="rightArrow">
            <a:avLst>
              <a:gd name="adj1" fmla="val 50000"/>
              <a:gd name="adj2" fmla="val 155383"/>
            </a:avLst>
          </a:prstGeom>
          <a:solidFill>
            <a:srgbClr val="1688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688C9"/>
              </a:solidFill>
            </a:endParaRPr>
          </a:p>
        </p:txBody>
      </p:sp>
      <p:sp>
        <p:nvSpPr>
          <p:cNvPr id="12" name="TextBox 11">
            <a:extLst>
              <a:ext uri="{FF2B5EF4-FFF2-40B4-BE49-F238E27FC236}">
                <a16:creationId xmlns:a16="http://schemas.microsoft.com/office/drawing/2014/main" id="{A870F575-9E46-E949-8ABF-CD984F31E5EC}"/>
              </a:ext>
            </a:extLst>
          </p:cNvPr>
          <p:cNvSpPr txBox="1"/>
          <p:nvPr/>
        </p:nvSpPr>
        <p:spPr>
          <a:xfrm>
            <a:off x="3938321" y="1092747"/>
            <a:ext cx="1999831" cy="338554"/>
          </a:xfrm>
          <a:prstGeom prst="rect">
            <a:avLst/>
          </a:prstGeom>
          <a:noFill/>
        </p:spPr>
        <p:txBody>
          <a:bodyPr wrap="square" rtlCol="0">
            <a:spAutoFit/>
          </a:bodyPr>
          <a:lstStyle/>
          <a:p>
            <a:r>
              <a:rPr lang="en-US" sz="1600" b="1" dirty="0">
                <a:solidFill>
                  <a:srgbClr val="233670"/>
                </a:solidFill>
              </a:rPr>
              <a:t>(We are Here)</a:t>
            </a:r>
          </a:p>
        </p:txBody>
      </p:sp>
    </p:spTree>
    <p:extLst>
      <p:ext uri="{BB962C8B-B14F-4D97-AF65-F5344CB8AC3E}">
        <p14:creationId xmlns:p14="http://schemas.microsoft.com/office/powerpoint/2010/main" val="2090271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F7125-D0BA-49F6-B9E9-3E68451E97DF}"/>
              </a:ext>
            </a:extLst>
          </p:cNvPr>
          <p:cNvSpPr>
            <a:spLocks noGrp="1"/>
          </p:cNvSpPr>
          <p:nvPr>
            <p:ph type="title"/>
          </p:nvPr>
        </p:nvSpPr>
        <p:spPr/>
        <p:txBody>
          <a:bodyPr>
            <a:normAutofit fontScale="90000"/>
          </a:bodyPr>
          <a:lstStyle/>
          <a:p>
            <a:r>
              <a:rPr lang="en-US" dirty="0"/>
              <a:t>Who’s Who in TBO</a:t>
            </a:r>
            <a:br>
              <a:rPr lang="en-US" dirty="0"/>
            </a:br>
            <a:endParaRPr lang="en-US" dirty="0"/>
          </a:p>
        </p:txBody>
      </p:sp>
      <p:graphicFrame>
        <p:nvGraphicFramePr>
          <p:cNvPr id="4" name="Content Placeholder 3">
            <a:extLst>
              <a:ext uri="{FF2B5EF4-FFF2-40B4-BE49-F238E27FC236}">
                <a16:creationId xmlns:a16="http://schemas.microsoft.com/office/drawing/2014/main" id="{9DFEB879-6988-4A3F-AE4C-84DC1BB0438A}"/>
              </a:ext>
            </a:extLst>
          </p:cNvPr>
          <p:cNvGraphicFramePr>
            <a:graphicFrameLocks noGrp="1"/>
          </p:cNvGraphicFramePr>
          <p:nvPr>
            <p:ph idx="1"/>
          </p:nvPr>
        </p:nvGraphicFramePr>
        <p:xfrm>
          <a:off x="924261" y="192694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3E10619C-9CBE-46CE-BB05-99F290D487B6}"/>
              </a:ext>
            </a:extLst>
          </p:cNvPr>
          <p:cNvSpPr txBox="1"/>
          <p:nvPr/>
        </p:nvSpPr>
        <p:spPr>
          <a:xfrm>
            <a:off x="924261" y="1594792"/>
            <a:ext cx="8347330" cy="461665"/>
          </a:xfrm>
          <a:prstGeom prst="rect">
            <a:avLst/>
          </a:prstGeom>
          <a:solidFill>
            <a:srgbClr val="1688C9"/>
          </a:solid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Air Traffic Operations</a:t>
            </a:r>
          </a:p>
        </p:txBody>
      </p:sp>
      <p:sp>
        <p:nvSpPr>
          <p:cNvPr id="7" name="TextBox 6">
            <a:extLst>
              <a:ext uri="{FF2B5EF4-FFF2-40B4-BE49-F238E27FC236}">
                <a16:creationId xmlns:a16="http://schemas.microsoft.com/office/drawing/2014/main" id="{50959861-4019-4636-9E4C-52D066EA14E7}"/>
              </a:ext>
            </a:extLst>
          </p:cNvPr>
          <p:cNvSpPr txBox="1"/>
          <p:nvPr/>
        </p:nvSpPr>
        <p:spPr>
          <a:xfrm>
            <a:off x="9548037" y="1594792"/>
            <a:ext cx="1891823" cy="461665"/>
          </a:xfrm>
          <a:prstGeom prst="rect">
            <a:avLst/>
          </a:prstGeom>
          <a:solidFill>
            <a:srgbClr val="00B5EF"/>
          </a:solidFill>
        </p:spPr>
        <p:txBody>
          <a:bodyPr wrap="square" rtlCol="0">
            <a:spAutoFit/>
          </a:bodyPr>
          <a:lstStyle/>
          <a:p>
            <a:pPr algn="ctr"/>
            <a:r>
              <a:rPr lang="en-US" sz="2400" b="1" dirty="0">
                <a:solidFill>
                  <a:schemeClr val="bg1"/>
                </a:solidFill>
                <a:latin typeface="Arial" panose="020B0604020202020204" pitchFamily="34" charset="0"/>
                <a:cs typeface="Arial" panose="020B0604020202020204" pitchFamily="34" charset="0"/>
              </a:rPr>
              <a:t>NextGen</a:t>
            </a:r>
          </a:p>
        </p:txBody>
      </p:sp>
    </p:spTree>
    <p:extLst>
      <p:ext uri="{BB962C8B-B14F-4D97-AF65-F5344CB8AC3E}">
        <p14:creationId xmlns:p14="http://schemas.microsoft.com/office/powerpoint/2010/main" val="35291187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 Diagonal Corner Rectangle 27">
            <a:extLst>
              <a:ext uri="{FF2B5EF4-FFF2-40B4-BE49-F238E27FC236}">
                <a16:creationId xmlns:a16="http://schemas.microsoft.com/office/drawing/2014/main" id="{F5E7F1D4-0749-BC42-BA07-972C6BB4E6BE}"/>
              </a:ext>
            </a:extLst>
          </p:cNvPr>
          <p:cNvSpPr/>
          <p:nvPr/>
        </p:nvSpPr>
        <p:spPr>
          <a:xfrm>
            <a:off x="4231589" y="1243141"/>
            <a:ext cx="7401193" cy="3071402"/>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buClr>
                <a:srgbClr val="00B5EF"/>
              </a:buClr>
            </a:pPr>
            <a:endParaRPr lang="en-US" sz="1600" b="1" dirty="0">
              <a:solidFill>
                <a:srgbClr val="233670"/>
              </a:solidFill>
              <a:cs typeface="Segoe UI Semilight" panose="020B0402040204020203" pitchFamily="34" charset="0"/>
            </a:endParaRPr>
          </a:p>
        </p:txBody>
      </p:sp>
      <p:grpSp>
        <p:nvGrpSpPr>
          <p:cNvPr id="19" name="Group 18">
            <a:extLst>
              <a:ext uri="{FF2B5EF4-FFF2-40B4-BE49-F238E27FC236}">
                <a16:creationId xmlns:a16="http://schemas.microsoft.com/office/drawing/2014/main" id="{0C4FCB55-3D0B-CA43-BC48-DF0B386BB528}"/>
              </a:ext>
            </a:extLst>
          </p:cNvPr>
          <p:cNvGrpSpPr/>
          <p:nvPr/>
        </p:nvGrpSpPr>
        <p:grpSpPr>
          <a:xfrm>
            <a:off x="4267682" y="500811"/>
            <a:ext cx="7365101" cy="5168182"/>
            <a:chOff x="5355588" y="680168"/>
            <a:chExt cx="6741163" cy="4730357"/>
          </a:xfrm>
        </p:grpSpPr>
        <p:pic>
          <p:nvPicPr>
            <p:cNvPr id="20" name="Picture 19">
              <a:extLst>
                <a:ext uri="{FF2B5EF4-FFF2-40B4-BE49-F238E27FC236}">
                  <a16:creationId xmlns:a16="http://schemas.microsoft.com/office/drawing/2014/main" id="{FBFF2C3F-0DBD-BD4F-80E7-D4F8A9220A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5588" y="680168"/>
              <a:ext cx="6741163" cy="4730357"/>
            </a:xfrm>
            <a:prstGeom prst="rect">
              <a:avLst/>
            </a:prstGeom>
          </p:spPr>
        </p:pic>
        <p:sp>
          <p:nvSpPr>
            <p:cNvPr id="21" name="Rectangle 20">
              <a:extLst>
                <a:ext uri="{FF2B5EF4-FFF2-40B4-BE49-F238E27FC236}">
                  <a16:creationId xmlns:a16="http://schemas.microsoft.com/office/drawing/2014/main" id="{6BDCCB1E-284E-334D-A96E-2FCFD1D45713}"/>
                </a:ext>
              </a:extLst>
            </p:cNvPr>
            <p:cNvSpPr/>
            <p:nvPr/>
          </p:nvSpPr>
          <p:spPr>
            <a:xfrm>
              <a:off x="6506930" y="3155551"/>
              <a:ext cx="1852668" cy="915738"/>
            </a:xfrm>
            <a:prstGeom prst="rect">
              <a:avLst/>
            </a:prstGeom>
            <a:noFill/>
            <a:ln w="38100">
              <a:solidFill>
                <a:srgbClr val="A545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A0F373B4-8CA7-D747-99D5-F7FFBDB86877}"/>
                </a:ext>
              </a:extLst>
            </p:cNvPr>
            <p:cNvSpPr/>
            <p:nvPr/>
          </p:nvSpPr>
          <p:spPr>
            <a:xfrm>
              <a:off x="8143132" y="1918639"/>
              <a:ext cx="1323974" cy="915738"/>
            </a:xfrm>
            <a:prstGeom prst="rect">
              <a:avLst/>
            </a:prstGeom>
            <a:noFill/>
            <a:ln w="38100">
              <a:solidFill>
                <a:srgbClr val="A54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792171FE-EAD0-3547-8670-2899024588F9}"/>
                </a:ext>
              </a:extLst>
            </p:cNvPr>
            <p:cNvSpPr/>
            <p:nvPr/>
          </p:nvSpPr>
          <p:spPr>
            <a:xfrm>
              <a:off x="10714882" y="1690039"/>
              <a:ext cx="1143000" cy="1323975"/>
            </a:xfrm>
            <a:prstGeom prst="rect">
              <a:avLst/>
            </a:prstGeom>
            <a:noFill/>
            <a:ln w="38100">
              <a:solidFill>
                <a:srgbClr val="A54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B545FBE-F1A9-DD44-A164-18210126A607}"/>
                </a:ext>
              </a:extLst>
            </p:cNvPr>
            <p:cNvSpPr/>
            <p:nvPr/>
          </p:nvSpPr>
          <p:spPr>
            <a:xfrm>
              <a:off x="9543307" y="3014014"/>
              <a:ext cx="1084922" cy="828675"/>
            </a:xfrm>
            <a:prstGeom prst="rect">
              <a:avLst/>
            </a:prstGeom>
            <a:noFill/>
            <a:ln w="38100">
              <a:solidFill>
                <a:srgbClr val="A54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Title 11">
            <a:extLst>
              <a:ext uri="{FF2B5EF4-FFF2-40B4-BE49-F238E27FC236}">
                <a16:creationId xmlns:a16="http://schemas.microsoft.com/office/drawing/2014/main" id="{1FBFDB47-DFC7-405A-9FC2-757608858504}"/>
              </a:ext>
            </a:extLst>
          </p:cNvPr>
          <p:cNvSpPr>
            <a:spLocks noGrp="1"/>
          </p:cNvSpPr>
          <p:nvPr>
            <p:ph type="title"/>
          </p:nvPr>
        </p:nvSpPr>
        <p:spPr>
          <a:xfrm>
            <a:off x="1463040" y="136525"/>
            <a:ext cx="10515600" cy="759339"/>
          </a:xfrm>
        </p:spPr>
        <p:txBody>
          <a:bodyPr anchor="t">
            <a:normAutofit/>
          </a:bodyPr>
          <a:lstStyle>
            <a:lvl1pPr>
              <a:defRPr sz="3200">
                <a:solidFill>
                  <a:schemeClr val="tx2"/>
                </a:solidFill>
              </a:defRPr>
            </a:lvl1pPr>
          </a:lstStyle>
          <a:p>
            <a:r>
              <a:rPr lang="en-US" dirty="0">
                <a:solidFill>
                  <a:schemeClr val="bg1"/>
                </a:solidFill>
              </a:rPr>
              <a:t>Implementation Approach</a:t>
            </a:r>
          </a:p>
        </p:txBody>
      </p:sp>
      <p:sp>
        <p:nvSpPr>
          <p:cNvPr id="25" name="TextBox 8">
            <a:extLst>
              <a:ext uri="{FF2B5EF4-FFF2-40B4-BE49-F238E27FC236}">
                <a16:creationId xmlns:a16="http://schemas.microsoft.com/office/drawing/2014/main" id="{CDF271D4-27A7-494C-AF13-6598C7DAE51F}"/>
              </a:ext>
            </a:extLst>
          </p:cNvPr>
          <p:cNvSpPr txBox="1">
            <a:spLocks noChangeArrowheads="1"/>
          </p:cNvSpPr>
          <p:nvPr/>
        </p:nvSpPr>
        <p:spPr bwMode="auto">
          <a:xfrm>
            <a:off x="4263673" y="1862198"/>
            <a:ext cx="186972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rgbClr val="9BBB59"/>
              </a:buClr>
              <a:buFont typeface="Arial" charset="0"/>
              <a:buChar char="•"/>
              <a:defRPr sz="2800">
                <a:solidFill>
                  <a:srgbClr val="7F7F7F"/>
                </a:solidFill>
                <a:latin typeface="Arial" charset="0"/>
                <a:cs typeface="Arial" charset="0"/>
              </a:defRPr>
            </a:lvl1pPr>
            <a:lvl2pPr marL="742950" indent="-285750" eaLnBrk="0" hangingPunct="0">
              <a:spcBef>
                <a:spcPct val="20000"/>
              </a:spcBef>
              <a:buClr>
                <a:srgbClr val="CC9933"/>
              </a:buClr>
              <a:buSzPct val="50000"/>
              <a:buFont typeface="Wingdings" pitchFamily="2" charset="2"/>
              <a:buChar char=""/>
              <a:defRPr sz="2400">
                <a:solidFill>
                  <a:srgbClr val="7F7F7F"/>
                </a:solidFill>
                <a:latin typeface="Arial" charset="0"/>
                <a:cs typeface="Arial" charset="0"/>
              </a:defRPr>
            </a:lvl2pPr>
            <a:lvl3pPr marL="1143000" indent="-228600" eaLnBrk="0" hangingPunct="0">
              <a:spcBef>
                <a:spcPct val="20000"/>
              </a:spcBef>
              <a:buClr>
                <a:srgbClr val="9BBB59"/>
              </a:buClr>
              <a:buFont typeface="Arial" charset="0"/>
              <a:buChar char="•"/>
              <a:defRPr sz="2000">
                <a:solidFill>
                  <a:srgbClr val="7F7F7F"/>
                </a:solidFill>
                <a:latin typeface="Arial" charset="0"/>
                <a:cs typeface="Arial" charset="0"/>
              </a:defRPr>
            </a:lvl3pPr>
            <a:lvl4pPr marL="1600200" indent="-228600" eaLnBrk="0" hangingPunct="0">
              <a:spcBef>
                <a:spcPct val="20000"/>
              </a:spcBef>
              <a:buClr>
                <a:srgbClr val="CC9933"/>
              </a:buClr>
              <a:buSzPct val="50000"/>
              <a:buFont typeface="Wingdings" pitchFamily="2" charset="2"/>
              <a:buChar char=""/>
              <a:defRPr>
                <a:solidFill>
                  <a:srgbClr val="7F7F7F"/>
                </a:solidFill>
                <a:latin typeface="Arial" charset="0"/>
                <a:cs typeface="Arial" charset="0"/>
              </a:defRPr>
            </a:lvl4pPr>
            <a:lvl5pPr marL="2057400" indent="-228600" eaLnBrk="0" hangingPunct="0">
              <a:spcBef>
                <a:spcPct val="20000"/>
              </a:spcBef>
              <a:buClr>
                <a:srgbClr val="558ED5"/>
              </a:buClr>
              <a:buSzPct val="80000"/>
              <a:buFont typeface="Arial" charset="0"/>
              <a:buChar char="»"/>
              <a:defRPr>
                <a:solidFill>
                  <a:srgbClr val="7F7F7F"/>
                </a:solidFill>
                <a:latin typeface="Arial" charset="0"/>
                <a:cs typeface="Arial" charset="0"/>
              </a:defRPr>
            </a:lvl5pPr>
            <a:lvl6pPr marL="25146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6pPr>
            <a:lvl7pPr marL="29718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7pPr>
            <a:lvl8pPr marL="34290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8pPr>
            <a:lvl9pPr marL="38862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9pPr>
          </a:lstStyle>
          <a:p>
            <a:pPr algn="ctr" eaLnBrk="1" hangingPunct="1">
              <a:spcBef>
                <a:spcPct val="0"/>
              </a:spcBef>
              <a:buClrTx/>
              <a:buFontTx/>
              <a:buNone/>
            </a:pPr>
            <a:r>
              <a:rPr lang="en-US" altLang="en-US" b="1" dirty="0">
                <a:solidFill>
                  <a:srgbClr val="233670"/>
                </a:solidFill>
                <a:latin typeface="Arial" panose="020B0604020202020204" pitchFamily="34" charset="0"/>
                <a:cs typeface="Arial" panose="020B0604020202020204" pitchFamily="34" charset="0"/>
              </a:rPr>
              <a:t>Operating </a:t>
            </a:r>
            <a:br>
              <a:rPr lang="en-US" altLang="en-US" b="1" dirty="0">
                <a:solidFill>
                  <a:srgbClr val="233670"/>
                </a:solidFill>
                <a:latin typeface="Arial" panose="020B0604020202020204" pitchFamily="34" charset="0"/>
                <a:cs typeface="Arial" panose="020B0604020202020204" pitchFamily="34" charset="0"/>
              </a:rPr>
            </a:br>
            <a:r>
              <a:rPr lang="en-US" altLang="en-US" b="1" dirty="0">
                <a:solidFill>
                  <a:srgbClr val="233670"/>
                </a:solidFill>
                <a:latin typeface="Arial" panose="020B0604020202020204" pitchFamily="34" charset="0"/>
                <a:cs typeface="Arial" panose="020B0604020202020204" pitchFamily="34" charset="0"/>
              </a:rPr>
              <a:t>Areas</a:t>
            </a:r>
          </a:p>
        </p:txBody>
      </p:sp>
      <p:sp>
        <p:nvSpPr>
          <p:cNvPr id="17" name="Round Diagonal Corner Rectangle 16">
            <a:extLst>
              <a:ext uri="{FF2B5EF4-FFF2-40B4-BE49-F238E27FC236}">
                <a16:creationId xmlns:a16="http://schemas.microsoft.com/office/drawing/2014/main" id="{AD5F8FDE-62AE-6D43-BAE1-484B40E9D062}"/>
              </a:ext>
            </a:extLst>
          </p:cNvPr>
          <p:cNvSpPr/>
          <p:nvPr/>
        </p:nvSpPr>
        <p:spPr>
          <a:xfrm>
            <a:off x="472760" y="1708150"/>
            <a:ext cx="3610132" cy="2606392"/>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buClr>
                <a:srgbClr val="00B5EF"/>
              </a:buClr>
            </a:pPr>
            <a:r>
              <a:rPr lang="en-US" sz="2000" b="1" dirty="0">
                <a:solidFill>
                  <a:srgbClr val="A545A2"/>
                </a:solidFill>
                <a:latin typeface="Arial" panose="020B0604020202020204" pitchFamily="34" charset="0"/>
                <a:cs typeface="Arial" panose="020B0604020202020204" pitchFamily="34" charset="0"/>
              </a:rPr>
              <a:t>Geographically-based</a:t>
            </a:r>
          </a:p>
          <a:p>
            <a:pPr marL="285750" indent="-285750">
              <a:spcBef>
                <a:spcPts val="600"/>
              </a:spcBef>
              <a:spcAft>
                <a:spcPts val="600"/>
              </a:spcAft>
              <a:buClr>
                <a:srgbClr val="00B5EF"/>
              </a:buClr>
              <a:buFont typeface="Arial" panose="020B0604020202020204" pitchFamily="34" charset="0"/>
              <a:buChar char="•"/>
            </a:pPr>
            <a:r>
              <a:rPr lang="en-US" sz="1600" dirty="0">
                <a:solidFill>
                  <a:srgbClr val="233670"/>
                </a:solidFill>
                <a:latin typeface="Arial" panose="020B0604020202020204" pitchFamily="34" charset="0"/>
                <a:cs typeface="Arial" panose="020B0604020202020204" pitchFamily="34" charset="0"/>
              </a:rPr>
              <a:t>Areas reflect logical and inter-dependent TBM and PBN operational relationships</a:t>
            </a:r>
          </a:p>
          <a:p>
            <a:pPr marL="285750" indent="-285750">
              <a:spcAft>
                <a:spcPts val="600"/>
              </a:spcAft>
              <a:buClr>
                <a:srgbClr val="00B5EF"/>
              </a:buClr>
              <a:buFont typeface="Arial" panose="020B0604020202020204" pitchFamily="34" charset="0"/>
              <a:buChar char="•"/>
            </a:pPr>
            <a:r>
              <a:rPr lang="en-US" sz="1600" dirty="0">
                <a:solidFill>
                  <a:srgbClr val="233670"/>
                </a:solidFill>
                <a:latin typeface="Arial" panose="020B0604020202020204" pitchFamily="34" charset="0"/>
                <a:cs typeface="Arial" panose="020B0604020202020204" pitchFamily="34" charset="0"/>
              </a:rPr>
              <a:t>Operational geographic scope is flexible and not necessarily aligned with existing airspace or organizational boundaries</a:t>
            </a:r>
            <a:endParaRPr lang="en-US" sz="1600" b="1" dirty="0">
              <a:solidFill>
                <a:srgbClr val="233670"/>
              </a:solidFill>
              <a:latin typeface="Arial" panose="020B0604020202020204" pitchFamily="34" charset="0"/>
              <a:cs typeface="Arial" panose="020B0604020202020204" pitchFamily="34" charset="0"/>
            </a:endParaRPr>
          </a:p>
        </p:txBody>
      </p:sp>
      <p:sp>
        <p:nvSpPr>
          <p:cNvPr id="18" name="Round Diagonal Corner Rectangle 17">
            <a:extLst>
              <a:ext uri="{FF2B5EF4-FFF2-40B4-BE49-F238E27FC236}">
                <a16:creationId xmlns:a16="http://schemas.microsoft.com/office/drawing/2014/main" id="{A1BA8DF6-45D1-854A-A01F-BF4DD9658353}"/>
              </a:ext>
            </a:extLst>
          </p:cNvPr>
          <p:cNvSpPr/>
          <p:nvPr/>
        </p:nvSpPr>
        <p:spPr>
          <a:xfrm>
            <a:off x="440528" y="4476878"/>
            <a:ext cx="3610132" cy="1656987"/>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B5EF"/>
              </a:buClr>
            </a:pPr>
            <a:r>
              <a:rPr lang="en-US" sz="2000" b="1" dirty="0">
                <a:solidFill>
                  <a:srgbClr val="A545A2"/>
                </a:solidFill>
                <a:latin typeface="Arial" panose="020B0604020202020204" pitchFamily="34" charset="0"/>
                <a:cs typeface="Arial" panose="020B0604020202020204" pitchFamily="34" charset="0"/>
              </a:rPr>
              <a:t>Holistic </a:t>
            </a:r>
          </a:p>
          <a:p>
            <a:pPr marL="285750" indent="-285750">
              <a:spcBef>
                <a:spcPts val="600"/>
              </a:spcBef>
              <a:spcAft>
                <a:spcPts val="600"/>
              </a:spcAft>
              <a:buClr>
                <a:srgbClr val="00B5EF"/>
              </a:buClr>
              <a:buFont typeface="Arial" panose="020B0604020202020204" pitchFamily="34" charset="0"/>
              <a:buChar char="•"/>
            </a:pPr>
            <a:r>
              <a:rPr lang="en-US" sz="1600" dirty="0">
                <a:solidFill>
                  <a:srgbClr val="233670"/>
                </a:solidFill>
                <a:latin typeface="Arial" panose="020B0604020202020204" pitchFamily="34" charset="0"/>
                <a:cs typeface="Arial" panose="020B0604020202020204" pitchFamily="34" charset="0"/>
              </a:rPr>
              <a:t>Cross-facility focused for NAS wide benefits</a:t>
            </a:r>
          </a:p>
          <a:p>
            <a:pPr marL="285750" indent="-285750">
              <a:spcAft>
                <a:spcPts val="600"/>
              </a:spcAft>
              <a:buClr>
                <a:srgbClr val="00B5EF"/>
              </a:buClr>
              <a:buFont typeface="Arial" panose="020B0604020202020204" pitchFamily="34" charset="0"/>
              <a:buChar char="•"/>
            </a:pPr>
            <a:r>
              <a:rPr lang="en-US" sz="1600" dirty="0">
                <a:solidFill>
                  <a:srgbClr val="233670"/>
                </a:solidFill>
                <a:latin typeface="Arial" panose="020B0604020202020204" pitchFamily="34" charset="0"/>
                <a:cs typeface="Arial" panose="020B0604020202020204" pitchFamily="34" charset="0"/>
              </a:rPr>
              <a:t>Integrated, incremental and systematic deployment </a:t>
            </a:r>
          </a:p>
        </p:txBody>
      </p:sp>
      <p:sp>
        <p:nvSpPr>
          <p:cNvPr id="26" name="Round Diagonal Corner Rectangle 25">
            <a:extLst>
              <a:ext uri="{FF2B5EF4-FFF2-40B4-BE49-F238E27FC236}">
                <a16:creationId xmlns:a16="http://schemas.microsoft.com/office/drawing/2014/main" id="{9D40C6F2-9CC0-9E48-81EE-1A927B359DA7}"/>
              </a:ext>
            </a:extLst>
          </p:cNvPr>
          <p:cNvSpPr/>
          <p:nvPr/>
        </p:nvSpPr>
        <p:spPr>
          <a:xfrm>
            <a:off x="4231590" y="4476878"/>
            <a:ext cx="3610132" cy="1656987"/>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B5EF"/>
              </a:buClr>
            </a:pPr>
            <a:r>
              <a:rPr lang="en-US" sz="2000" b="1" dirty="0">
                <a:solidFill>
                  <a:srgbClr val="A545A2"/>
                </a:solidFill>
                <a:latin typeface="Arial" panose="020B0604020202020204" pitchFamily="34" charset="0"/>
                <a:cs typeface="Arial" panose="020B0604020202020204" pitchFamily="34" charset="0"/>
              </a:rPr>
              <a:t>Opportunity-driven</a:t>
            </a:r>
          </a:p>
          <a:p>
            <a:pPr marL="285750" indent="-285750">
              <a:spcBef>
                <a:spcPts val="600"/>
              </a:spcBef>
              <a:spcAft>
                <a:spcPts val="600"/>
              </a:spcAft>
              <a:buClr>
                <a:srgbClr val="00B5EF"/>
              </a:buClr>
              <a:buFont typeface="Arial" panose="020B0604020202020204" pitchFamily="34" charset="0"/>
              <a:buChar char="•"/>
            </a:pPr>
            <a:r>
              <a:rPr lang="en-US" sz="1600" dirty="0">
                <a:solidFill>
                  <a:srgbClr val="233670"/>
                </a:solidFill>
                <a:latin typeface="Arial" panose="020B0604020202020204" pitchFamily="34" charset="0"/>
                <a:cs typeface="Arial" panose="020B0604020202020204" pitchFamily="34" charset="0"/>
              </a:rPr>
              <a:t>Based on operational readiness, benefit opportunities, and anticipated costs and risks</a:t>
            </a:r>
          </a:p>
        </p:txBody>
      </p:sp>
      <p:sp>
        <p:nvSpPr>
          <p:cNvPr id="27" name="Round Diagonal Corner Rectangle 26">
            <a:extLst>
              <a:ext uri="{FF2B5EF4-FFF2-40B4-BE49-F238E27FC236}">
                <a16:creationId xmlns:a16="http://schemas.microsoft.com/office/drawing/2014/main" id="{0DC0231A-A6A0-284C-BB9E-6DC074389060}"/>
              </a:ext>
            </a:extLst>
          </p:cNvPr>
          <p:cNvSpPr/>
          <p:nvPr/>
        </p:nvSpPr>
        <p:spPr>
          <a:xfrm>
            <a:off x="8022651" y="4476878"/>
            <a:ext cx="3610132" cy="1656987"/>
          </a:xfrm>
          <a:prstGeom prst="round2DiagRect">
            <a:avLst/>
          </a:prstGeom>
          <a:solidFill>
            <a:schemeClr val="bg1"/>
          </a:solidFill>
          <a:ln w="28575">
            <a:solidFill>
              <a:srgbClr val="233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B5EF"/>
              </a:buClr>
            </a:pPr>
            <a:r>
              <a:rPr lang="en-US" sz="2000" b="1" dirty="0">
                <a:solidFill>
                  <a:srgbClr val="A545A2"/>
                </a:solidFill>
                <a:latin typeface="Arial" panose="020B0604020202020204" pitchFamily="34" charset="0"/>
                <a:cs typeface="Arial" panose="020B0604020202020204" pitchFamily="34" charset="0"/>
              </a:rPr>
              <a:t>Supportive</a:t>
            </a:r>
          </a:p>
          <a:p>
            <a:pPr marL="285750" indent="-285750">
              <a:spcBef>
                <a:spcPts val="600"/>
              </a:spcBef>
              <a:spcAft>
                <a:spcPts val="600"/>
              </a:spcAft>
              <a:buClr>
                <a:srgbClr val="00B5EF"/>
              </a:buClr>
              <a:buFont typeface="Arial" panose="020B0604020202020204" pitchFamily="34" charset="0"/>
              <a:buChar char="•"/>
            </a:pPr>
            <a:r>
              <a:rPr lang="en-US" sz="1600" dirty="0">
                <a:solidFill>
                  <a:srgbClr val="233670"/>
                </a:solidFill>
                <a:latin typeface="Arial" panose="020B0604020202020204" pitchFamily="34" charset="0"/>
                <a:cs typeface="Arial" panose="020B0604020202020204" pitchFamily="34" charset="0"/>
              </a:rPr>
              <a:t>Sustained communication, training, and technical support</a:t>
            </a:r>
          </a:p>
          <a:p>
            <a:pPr marL="285750" indent="-285750">
              <a:spcBef>
                <a:spcPts val="600"/>
              </a:spcBef>
              <a:spcAft>
                <a:spcPts val="600"/>
              </a:spcAft>
              <a:buClr>
                <a:srgbClr val="00B5EF"/>
              </a:buClr>
              <a:buFont typeface="Arial" panose="020B0604020202020204" pitchFamily="34" charset="0"/>
              <a:buChar char="•"/>
            </a:pPr>
            <a:r>
              <a:rPr lang="en-US" sz="1600" dirty="0">
                <a:solidFill>
                  <a:srgbClr val="233670"/>
                </a:solidFill>
                <a:latin typeface="Arial" panose="020B0604020202020204" pitchFamily="34" charset="0"/>
                <a:cs typeface="Arial" panose="020B0604020202020204" pitchFamily="34" charset="0"/>
              </a:rPr>
              <a:t>Planning and execution will be collaborative</a:t>
            </a:r>
          </a:p>
        </p:txBody>
      </p:sp>
    </p:spTree>
    <p:extLst>
      <p:ext uri="{BB962C8B-B14F-4D97-AF65-F5344CB8AC3E}">
        <p14:creationId xmlns:p14="http://schemas.microsoft.com/office/powerpoint/2010/main" val="3431148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0F864E-51B6-C140-933D-B02B616EC656}"/>
              </a:ext>
            </a:extLst>
          </p:cNvPr>
          <p:cNvSpPr txBox="1"/>
          <p:nvPr/>
        </p:nvSpPr>
        <p:spPr>
          <a:xfrm>
            <a:off x="4001914" y="4686828"/>
            <a:ext cx="4188173" cy="1384995"/>
          </a:xfrm>
          <a:prstGeom prst="rect">
            <a:avLst/>
          </a:prstGeom>
          <a:noFill/>
        </p:spPr>
        <p:txBody>
          <a:bodyPr wrap="square" numCol="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A545A2"/>
                </a:solidFill>
                <a:effectLst/>
                <a:uLnTx/>
                <a:uFillTx/>
                <a:latin typeface="Arial" panose="020B0604020202020204" pitchFamily="34" charset="0"/>
                <a:ea typeface="+mn-ea"/>
                <a:cs typeface="Arial" panose="020B0604020202020204" pitchFamily="34" charset="0"/>
              </a:rPr>
              <a:t>Deconfliction across all operating areas and FAA projects </a:t>
            </a:r>
          </a:p>
        </p:txBody>
      </p:sp>
      <p:sp>
        <p:nvSpPr>
          <p:cNvPr id="6" name="TextBox 8">
            <a:extLst>
              <a:ext uri="{FF2B5EF4-FFF2-40B4-BE49-F238E27FC236}">
                <a16:creationId xmlns:a16="http://schemas.microsoft.com/office/drawing/2014/main" id="{19EE3CCB-8147-7441-9CBB-73DF1C8F4D84}"/>
              </a:ext>
            </a:extLst>
          </p:cNvPr>
          <p:cNvSpPr txBox="1">
            <a:spLocks noChangeArrowheads="1"/>
          </p:cNvSpPr>
          <p:nvPr/>
        </p:nvSpPr>
        <p:spPr bwMode="auto">
          <a:xfrm>
            <a:off x="4654051" y="1289074"/>
            <a:ext cx="32329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9BBB59"/>
              </a:buClr>
              <a:buFont typeface="Arial" charset="0"/>
              <a:buChar char="•"/>
              <a:defRPr sz="2800">
                <a:solidFill>
                  <a:srgbClr val="7F7F7F"/>
                </a:solidFill>
                <a:latin typeface="Arial" charset="0"/>
                <a:cs typeface="Arial" charset="0"/>
              </a:defRPr>
            </a:lvl1pPr>
            <a:lvl2pPr marL="742950" indent="-285750" eaLnBrk="0" hangingPunct="0">
              <a:spcBef>
                <a:spcPct val="20000"/>
              </a:spcBef>
              <a:buClr>
                <a:srgbClr val="CC9933"/>
              </a:buClr>
              <a:buSzPct val="50000"/>
              <a:buFont typeface="Wingdings" pitchFamily="2" charset="2"/>
              <a:buChar char=""/>
              <a:defRPr sz="2400">
                <a:solidFill>
                  <a:srgbClr val="7F7F7F"/>
                </a:solidFill>
                <a:latin typeface="Arial" charset="0"/>
                <a:cs typeface="Arial" charset="0"/>
              </a:defRPr>
            </a:lvl2pPr>
            <a:lvl3pPr marL="1143000" indent="-228600" eaLnBrk="0" hangingPunct="0">
              <a:spcBef>
                <a:spcPct val="20000"/>
              </a:spcBef>
              <a:buClr>
                <a:srgbClr val="9BBB59"/>
              </a:buClr>
              <a:buFont typeface="Arial" charset="0"/>
              <a:buChar char="•"/>
              <a:defRPr sz="2000">
                <a:solidFill>
                  <a:srgbClr val="7F7F7F"/>
                </a:solidFill>
                <a:latin typeface="Arial" charset="0"/>
                <a:cs typeface="Arial" charset="0"/>
              </a:defRPr>
            </a:lvl3pPr>
            <a:lvl4pPr marL="1600200" indent="-228600" eaLnBrk="0" hangingPunct="0">
              <a:spcBef>
                <a:spcPct val="20000"/>
              </a:spcBef>
              <a:buClr>
                <a:srgbClr val="CC9933"/>
              </a:buClr>
              <a:buSzPct val="50000"/>
              <a:buFont typeface="Wingdings" pitchFamily="2" charset="2"/>
              <a:buChar char=""/>
              <a:defRPr>
                <a:solidFill>
                  <a:srgbClr val="7F7F7F"/>
                </a:solidFill>
                <a:latin typeface="Arial" charset="0"/>
                <a:cs typeface="Arial" charset="0"/>
              </a:defRPr>
            </a:lvl4pPr>
            <a:lvl5pPr marL="2057400" indent="-228600" eaLnBrk="0" hangingPunct="0">
              <a:spcBef>
                <a:spcPct val="20000"/>
              </a:spcBef>
              <a:buClr>
                <a:srgbClr val="558ED5"/>
              </a:buClr>
              <a:buSzPct val="80000"/>
              <a:buFont typeface="Arial" charset="0"/>
              <a:buChar char="»"/>
              <a:defRPr>
                <a:solidFill>
                  <a:srgbClr val="7F7F7F"/>
                </a:solidFill>
                <a:latin typeface="Arial" charset="0"/>
                <a:cs typeface="Arial" charset="0"/>
              </a:defRPr>
            </a:lvl5pPr>
            <a:lvl6pPr marL="25146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6pPr>
            <a:lvl7pPr marL="29718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7pPr>
            <a:lvl8pPr marL="34290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8pPr>
            <a:lvl9pPr marL="3886200" indent="-228600" eaLnBrk="0" fontAlgn="base" hangingPunct="0">
              <a:spcBef>
                <a:spcPct val="20000"/>
              </a:spcBef>
              <a:spcAft>
                <a:spcPct val="0"/>
              </a:spcAft>
              <a:buClr>
                <a:srgbClr val="558ED5"/>
              </a:buClr>
              <a:buSzPct val="80000"/>
              <a:buFont typeface="Arial" charset="0"/>
              <a:buChar char="»"/>
              <a:defRPr>
                <a:solidFill>
                  <a:srgbClr val="7F7F7F"/>
                </a:solidFill>
                <a:latin typeface="Arial" charset="0"/>
                <a:cs typeface="Arial"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400" b="1"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Operating Areas</a:t>
            </a:r>
          </a:p>
        </p:txBody>
      </p:sp>
      <p:sp>
        <p:nvSpPr>
          <p:cNvPr id="20" name="Title 1">
            <a:extLst>
              <a:ext uri="{FF2B5EF4-FFF2-40B4-BE49-F238E27FC236}">
                <a16:creationId xmlns:a16="http://schemas.microsoft.com/office/drawing/2014/main" id="{7A77D4FF-90D7-1642-A544-F0CDE70D4E2F}"/>
              </a:ext>
            </a:extLst>
          </p:cNvPr>
          <p:cNvSpPr txBox="1">
            <a:spLocks/>
          </p:cNvSpPr>
          <p:nvPr/>
        </p:nvSpPr>
        <p:spPr>
          <a:xfrm>
            <a:off x="1463040" y="137160"/>
            <a:ext cx="10515600" cy="759339"/>
          </a:xfrm>
          <a:prstGeom prst="rect">
            <a:avLst/>
          </a:prstGeom>
        </p:spPr>
        <p:txBody>
          <a:bodyPr>
            <a:normAutofit/>
          </a:bodyPr>
          <a:lstStyle>
            <a:lvl1pPr algn="r"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Key TBO Implementation Milestones</a:t>
            </a:r>
          </a:p>
        </p:txBody>
      </p:sp>
      <p:sp>
        <p:nvSpPr>
          <p:cNvPr id="10" name="TextBox 9">
            <a:extLst>
              <a:ext uri="{FF2B5EF4-FFF2-40B4-BE49-F238E27FC236}">
                <a16:creationId xmlns:a16="http://schemas.microsoft.com/office/drawing/2014/main" id="{AC8DE5C7-4D70-294E-9DEE-3BFB14DF2AF2}"/>
              </a:ext>
            </a:extLst>
          </p:cNvPr>
          <p:cNvSpPr txBox="1"/>
          <p:nvPr/>
        </p:nvSpPr>
        <p:spPr>
          <a:xfrm>
            <a:off x="9219457" y="1386341"/>
            <a:ext cx="2537479" cy="2031325"/>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
                <a:srgbClr val="00B5EF"/>
              </a:buClr>
              <a:buSzTx/>
              <a:buFontTx/>
              <a:buNone/>
              <a:tabLst/>
              <a:defRPr/>
            </a:pPr>
            <a:r>
              <a:rPr kumimoji="0" lang="en-US" sz="1400" b="1" i="0" u="none" strike="noStrike" kern="1200" cap="none" spc="0" normalizeH="0" baseline="0" noProof="0" dirty="0">
                <a:ln>
                  <a:noFill/>
                </a:ln>
                <a:solidFill>
                  <a:srgbClr val="A545A2"/>
                </a:solidFill>
                <a:effectLst/>
                <a:uLnTx/>
                <a:uFillTx/>
                <a:latin typeface="Arial" panose="020B0604020202020204" pitchFamily="34" charset="0"/>
                <a:ea typeface="+mn-ea"/>
                <a:cs typeface="Arial" panose="020B0604020202020204" pitchFamily="34" charset="0"/>
              </a:rPr>
              <a:t>North East Corridor </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Extended Metering to PHL, EWR</a:t>
            </a:r>
          </a:p>
          <a:p>
            <a:pPr marL="742950" marR="0" lvl="1" indent="-285750" algn="l" defTabSz="914400" rtl="0" eaLnBrk="1" fontAlgn="auto" latinLnBrk="0" hangingPunct="1">
              <a:lnSpc>
                <a:spcPct val="100000"/>
              </a:lnSpc>
              <a:spcBef>
                <a:spcPts val="0"/>
              </a:spcBef>
              <a:spcAft>
                <a:spcPts val="0"/>
              </a:spcAft>
              <a:buClr>
                <a:srgbClr val="00B5EF"/>
              </a:buClr>
              <a:buSzTx/>
              <a:buFont typeface="Wingdings" pitchFamily="2" charset="2"/>
              <a:buChar char="ü"/>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Infrastructure (PHL) </a:t>
            </a:r>
          </a:p>
          <a:p>
            <a:pPr marL="742950" marR="0" lvl="1"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Dep Scheduling</a:t>
            </a:r>
          </a:p>
          <a:p>
            <a:pPr marL="742950" marR="0" lvl="1"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Arrival Metering</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Atlantic Coast Routes</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TFDM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8C44DC6D-51C2-5948-AD50-25A4147F73F8}"/>
              </a:ext>
            </a:extLst>
          </p:cNvPr>
          <p:cNvSpPr txBox="1"/>
          <p:nvPr/>
        </p:nvSpPr>
        <p:spPr>
          <a:xfrm>
            <a:off x="397865" y="1386341"/>
            <a:ext cx="3010420" cy="289310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
                <a:srgbClr val="00B5EF"/>
              </a:buClr>
              <a:buSzTx/>
              <a:buFontTx/>
              <a:buNone/>
              <a:tabLst/>
              <a:defRPr/>
            </a:pPr>
            <a:r>
              <a:rPr kumimoji="0" lang="en-US" sz="1400" b="1" i="0" u="none" strike="noStrike" kern="1200" cap="none" spc="0" normalizeH="0" baseline="0" noProof="0" dirty="0">
                <a:ln>
                  <a:noFill/>
                </a:ln>
                <a:solidFill>
                  <a:srgbClr val="A545A2"/>
                </a:solidFill>
                <a:effectLst/>
                <a:uLnTx/>
                <a:uFillTx/>
                <a:latin typeface="Arial" panose="020B0604020202020204" pitchFamily="34" charset="0"/>
                <a:ea typeface="+mn-ea"/>
                <a:cs typeface="Arial" panose="020B0604020202020204" pitchFamily="34" charset="0"/>
              </a:rPr>
              <a:t>North West Mountain</a:t>
            </a:r>
          </a:p>
          <a:p>
            <a:pPr marL="285750" marR="0" lvl="0" indent="-285750" algn="l" defTabSz="914400" rtl="0" eaLnBrk="1" fontAlgn="auto" latinLnBrk="0" hangingPunct="1">
              <a:lnSpc>
                <a:spcPct val="100000"/>
              </a:lnSpc>
              <a:spcBef>
                <a:spcPts val="0"/>
              </a:spcBef>
              <a:spcAft>
                <a:spcPts val="0"/>
              </a:spcAft>
              <a:buClr>
                <a:srgbClr val="00B5EF"/>
              </a:buClr>
              <a:buSzTx/>
              <a:buFont typeface="Wingdings" pitchFamily="2" charset="2"/>
              <a:buChar char="ü"/>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DEN Metroplex </a:t>
            </a:r>
          </a:p>
          <a:p>
            <a:pPr marL="285750" marR="0" lvl="0" indent="-285750" algn="l" defTabSz="914400" rtl="0" eaLnBrk="1" fontAlgn="auto" latinLnBrk="0" hangingPunct="1">
              <a:lnSpc>
                <a:spcPct val="100000"/>
              </a:lnSpc>
              <a:spcBef>
                <a:spcPts val="0"/>
              </a:spcBef>
              <a:spcAft>
                <a:spcPts val="0"/>
              </a:spcAft>
              <a:buClr>
                <a:srgbClr val="00B5EF"/>
              </a:buClr>
              <a:buSzTx/>
              <a:buFont typeface="Wingdings" pitchFamily="2" charset="2"/>
              <a:buChar char="ü"/>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Extended Metering to DEN</a:t>
            </a:r>
          </a:p>
          <a:p>
            <a:pPr marL="742950" marR="0" lvl="1" indent="-285750" algn="l" defTabSz="914400" rtl="0" eaLnBrk="1" fontAlgn="auto" latinLnBrk="0" hangingPunct="1">
              <a:lnSpc>
                <a:spcPct val="100000"/>
              </a:lnSpc>
              <a:spcBef>
                <a:spcPts val="0"/>
              </a:spcBef>
              <a:spcAft>
                <a:spcPts val="0"/>
              </a:spcAft>
              <a:buClr>
                <a:srgbClr val="00B5EF"/>
              </a:buClr>
              <a:buSzTx/>
              <a:buFont typeface="Wingdings" pitchFamily="2" charset="2"/>
              <a:buChar char="ü"/>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Infrastructure </a:t>
            </a:r>
          </a:p>
          <a:p>
            <a:pPr marL="742950" marR="0" lvl="1" indent="-285750" algn="l" defTabSz="914400" rtl="0" eaLnBrk="1" fontAlgn="auto" latinLnBrk="0" hangingPunct="1">
              <a:lnSpc>
                <a:spcPct val="100000"/>
              </a:lnSpc>
              <a:spcBef>
                <a:spcPts val="0"/>
              </a:spcBef>
              <a:spcAft>
                <a:spcPts val="0"/>
              </a:spcAft>
              <a:buClr>
                <a:srgbClr val="00B5EF"/>
              </a:buClr>
              <a:buSzTx/>
              <a:buFont typeface="Wingdings" pitchFamily="2" charset="2"/>
              <a:buChar char="ü"/>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Dep Scheduling</a:t>
            </a:r>
          </a:p>
          <a:p>
            <a:pPr marL="742950" marR="0" lvl="1" indent="-285750" algn="l" defTabSz="914400" rtl="0" eaLnBrk="1" fontAlgn="auto" latinLnBrk="0" hangingPunct="1">
              <a:lnSpc>
                <a:spcPct val="100000"/>
              </a:lnSpc>
              <a:spcBef>
                <a:spcPts val="0"/>
              </a:spcBef>
              <a:spcAft>
                <a:spcPts val="0"/>
              </a:spcAft>
              <a:buClr>
                <a:srgbClr val="00B5EF"/>
              </a:buClr>
              <a:buSzTx/>
              <a:buFont typeface="Wingdings" pitchFamily="2" charset="2"/>
              <a:buChar char="ü"/>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Arrival Metering </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Integrated Departure Arrival Capability (IDAC)</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DEN Terminal Sequencing and Spacing  (TSAS)</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Terminal Flight Data Manager (TFDM)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F67A316-CFD3-DE42-AF2D-896DF2610FCE}"/>
              </a:ext>
            </a:extLst>
          </p:cNvPr>
          <p:cNvSpPr txBox="1"/>
          <p:nvPr/>
        </p:nvSpPr>
        <p:spPr>
          <a:xfrm>
            <a:off x="397865" y="4279441"/>
            <a:ext cx="3402610" cy="2677656"/>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
                <a:srgbClr val="00B5EF"/>
              </a:buClr>
              <a:buSzTx/>
              <a:buFontTx/>
              <a:buNone/>
              <a:tabLst/>
              <a:defRPr/>
            </a:pPr>
            <a:r>
              <a:rPr kumimoji="0" lang="en-US" sz="1400" b="1" i="0" u="none" strike="noStrike" kern="1200" cap="none" spc="0" normalizeH="0" baseline="0" noProof="0" dirty="0">
                <a:ln>
                  <a:noFill/>
                </a:ln>
                <a:solidFill>
                  <a:srgbClr val="A545A2"/>
                </a:solidFill>
                <a:effectLst/>
                <a:uLnTx/>
                <a:uFillTx/>
                <a:latin typeface="Arial" panose="020B0604020202020204" pitchFamily="34" charset="0"/>
                <a:ea typeface="+mn-ea"/>
                <a:cs typeface="Arial" panose="020B0604020202020204" pitchFamily="34" charset="0"/>
              </a:rPr>
              <a:t>South West</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LAS Metroplex</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Update airspace/procedures infrastructure </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Extended Metering for LAX</a:t>
            </a:r>
          </a:p>
          <a:p>
            <a:pPr marL="742950" marR="0" lvl="1"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Infrastructure </a:t>
            </a:r>
          </a:p>
          <a:p>
            <a:pPr marL="742950" marR="0" lvl="1"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Dep Scheduling</a:t>
            </a:r>
          </a:p>
          <a:p>
            <a:pPr marL="742950" marR="0" lvl="1"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Arrival Metering</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LAX TSAS</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TFDM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0F0FCC47-B6C2-3D4A-830D-7D2FE0C10740}"/>
              </a:ext>
            </a:extLst>
          </p:cNvPr>
          <p:cNvSpPr txBox="1"/>
          <p:nvPr/>
        </p:nvSpPr>
        <p:spPr>
          <a:xfrm>
            <a:off x="9219457" y="3403183"/>
            <a:ext cx="2893061" cy="2893100"/>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
                <a:srgbClr val="00B5EF"/>
              </a:buClr>
              <a:buSzTx/>
              <a:buFontTx/>
              <a:buNone/>
              <a:tabLst/>
              <a:defRPr/>
            </a:pPr>
            <a:r>
              <a:rPr kumimoji="0" lang="en-US" sz="1400" b="1" i="0" u="none" strike="noStrike" kern="1200" cap="none" spc="0" normalizeH="0" baseline="0" noProof="0" dirty="0">
                <a:ln>
                  <a:noFill/>
                </a:ln>
                <a:solidFill>
                  <a:srgbClr val="A545A2"/>
                </a:solidFill>
                <a:effectLst/>
                <a:uLnTx/>
                <a:uFillTx/>
                <a:latin typeface="Arial" panose="020B0604020202020204" pitchFamily="34" charset="0"/>
                <a:ea typeface="+mn-ea"/>
                <a:cs typeface="Arial" panose="020B0604020202020204" pitchFamily="34" charset="0"/>
              </a:rPr>
              <a:t>Mid Atlantic</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Airspace/procedures infrastructure update</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Evaluate extended metering for ATL</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Extended Metering for ATL</a:t>
            </a:r>
          </a:p>
          <a:p>
            <a:pPr marL="742950" marR="0" lvl="1" indent="-285750" algn="l" defTabSz="914400" rtl="0" eaLnBrk="1" fontAlgn="auto" latinLnBrk="0" hangingPunct="1">
              <a:lnSpc>
                <a:spcPct val="100000"/>
              </a:lnSpc>
              <a:spcBef>
                <a:spcPts val="0"/>
              </a:spcBef>
              <a:spcAft>
                <a:spcPts val="0"/>
              </a:spcAft>
              <a:buClr>
                <a:srgbClr val="00B5EF"/>
              </a:buClr>
              <a:buSzTx/>
              <a:buFont typeface="Wingdings" pitchFamily="2" charset="2"/>
              <a:buChar char="ü"/>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Infrastructure</a:t>
            </a:r>
          </a:p>
          <a:p>
            <a:pPr marL="742950" marR="0" lvl="1" indent="-285750" algn="l" defTabSz="914400" rtl="0" eaLnBrk="1" fontAlgn="auto" latinLnBrk="0" hangingPunct="1">
              <a:lnSpc>
                <a:spcPct val="100000"/>
              </a:lnSpc>
              <a:spcBef>
                <a:spcPts val="0"/>
              </a:spcBef>
              <a:spcAft>
                <a:spcPts val="0"/>
              </a:spcAft>
              <a:buClr>
                <a:srgbClr val="00B5EF"/>
              </a:buClr>
              <a:buSzTx/>
              <a:buFont typeface="Wingdings" pitchFamily="2" charset="2"/>
              <a:buChar char="ü"/>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Dep Scheduling</a:t>
            </a:r>
          </a:p>
          <a:p>
            <a:pPr marL="742950" marR="0" lvl="1"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Arrival Metering </a:t>
            </a:r>
          </a:p>
          <a:p>
            <a:pPr marL="285750" marR="0" lvl="0" indent="-285750" algn="l" defTabSz="914400" rtl="0" eaLnBrk="1" fontAlgn="auto" latinLnBrk="0" hangingPunct="1">
              <a:lnSpc>
                <a:spcPct val="100000"/>
              </a:lnSpc>
              <a:spcBef>
                <a:spcPts val="0"/>
              </a:spcBef>
              <a:spcAft>
                <a:spcPts val="0"/>
              </a:spcAft>
              <a:buClr>
                <a:srgbClr val="00B5EF"/>
              </a:buClr>
              <a:buSzTx/>
              <a:buFont typeface="Wingdings" pitchFamily="2" charset="2"/>
              <a:buChar char="ü"/>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IDAC</a:t>
            </a:r>
          </a:p>
          <a:p>
            <a:pPr marL="28575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rPr>
              <a:t>TFDM</a:t>
            </a:r>
          </a:p>
          <a:p>
            <a:pPr marL="0" marR="0" lvl="0" indent="-285750" algn="l" defTabSz="914400" rtl="0" eaLnBrk="1" fontAlgn="auto" latinLnBrk="0" hangingPunct="1">
              <a:lnSpc>
                <a:spcPct val="100000"/>
              </a:lnSpc>
              <a:spcBef>
                <a:spcPts val="0"/>
              </a:spcBef>
              <a:spcAft>
                <a:spcPts val="0"/>
              </a:spcAft>
              <a:buClr>
                <a:srgbClr val="00B5EF"/>
              </a:buClr>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3367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A40FC712-C95A-2F40-BCFB-7C633AC3AB52}"/>
              </a:ext>
            </a:extLst>
          </p:cNvPr>
          <p:cNvCxnSpPr>
            <a:cxnSpLocks/>
          </p:cNvCxnSpPr>
          <p:nvPr/>
        </p:nvCxnSpPr>
        <p:spPr>
          <a:xfrm>
            <a:off x="3360660" y="1416972"/>
            <a:ext cx="0" cy="5183853"/>
          </a:xfrm>
          <a:prstGeom prst="line">
            <a:avLst/>
          </a:prstGeom>
          <a:ln w="28575">
            <a:solidFill>
              <a:srgbClr val="A545A2"/>
            </a:solidFill>
          </a:ln>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D915B9F5-45D1-C740-9533-D4FDEB28E957}"/>
              </a:ext>
            </a:extLst>
          </p:cNvPr>
          <p:cNvCxnSpPr>
            <a:cxnSpLocks/>
          </p:cNvCxnSpPr>
          <p:nvPr/>
        </p:nvCxnSpPr>
        <p:spPr>
          <a:xfrm>
            <a:off x="9132810" y="1416972"/>
            <a:ext cx="0" cy="5183853"/>
          </a:xfrm>
          <a:prstGeom prst="line">
            <a:avLst/>
          </a:prstGeom>
          <a:ln w="28575">
            <a:solidFill>
              <a:srgbClr val="A545A2"/>
            </a:solidFill>
          </a:ln>
        </p:spPr>
        <p:style>
          <a:lnRef idx="3">
            <a:schemeClr val="accent1"/>
          </a:lnRef>
          <a:fillRef idx="0">
            <a:schemeClr val="accent1"/>
          </a:fillRef>
          <a:effectRef idx="2">
            <a:schemeClr val="accent1"/>
          </a:effectRef>
          <a:fontRef idx="minor">
            <a:schemeClr val="tx1"/>
          </a:fontRef>
        </p:style>
      </p:cxnSp>
      <p:grpSp>
        <p:nvGrpSpPr>
          <p:cNvPr id="14" name="Group 13">
            <a:extLst>
              <a:ext uri="{FF2B5EF4-FFF2-40B4-BE49-F238E27FC236}">
                <a16:creationId xmlns:a16="http://schemas.microsoft.com/office/drawing/2014/main" id="{B826D91A-B904-5B41-8640-EDCE01C284E9}"/>
              </a:ext>
            </a:extLst>
          </p:cNvPr>
          <p:cNvGrpSpPr/>
          <p:nvPr/>
        </p:nvGrpSpPr>
        <p:grpSpPr>
          <a:xfrm>
            <a:off x="2474531" y="1009680"/>
            <a:ext cx="6614956" cy="4641796"/>
            <a:chOff x="5355588" y="680168"/>
            <a:chExt cx="6741163" cy="4730357"/>
          </a:xfrm>
        </p:grpSpPr>
        <p:pic>
          <p:nvPicPr>
            <p:cNvPr id="16" name="Picture 15">
              <a:extLst>
                <a:ext uri="{FF2B5EF4-FFF2-40B4-BE49-F238E27FC236}">
                  <a16:creationId xmlns:a16="http://schemas.microsoft.com/office/drawing/2014/main" id="{8C4DD98F-48DC-4A47-AE6A-830BB306A1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55588" y="680168"/>
              <a:ext cx="6741163" cy="4730357"/>
            </a:xfrm>
            <a:prstGeom prst="rect">
              <a:avLst/>
            </a:prstGeom>
          </p:spPr>
        </p:pic>
        <p:sp>
          <p:nvSpPr>
            <p:cNvPr id="17" name="Rectangle 16">
              <a:extLst>
                <a:ext uri="{FF2B5EF4-FFF2-40B4-BE49-F238E27FC236}">
                  <a16:creationId xmlns:a16="http://schemas.microsoft.com/office/drawing/2014/main" id="{439E5171-6D40-4847-950A-515730AA4751}"/>
                </a:ext>
              </a:extLst>
            </p:cNvPr>
            <p:cNvSpPr/>
            <p:nvPr/>
          </p:nvSpPr>
          <p:spPr>
            <a:xfrm>
              <a:off x="6506930" y="3155551"/>
              <a:ext cx="1852668" cy="915738"/>
            </a:xfrm>
            <a:prstGeom prst="rect">
              <a:avLst/>
            </a:prstGeom>
            <a:noFill/>
            <a:ln w="38100">
              <a:solidFill>
                <a:srgbClr val="A545A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2FA7481-5407-7243-B1D8-22A75E3FB080}"/>
                </a:ext>
              </a:extLst>
            </p:cNvPr>
            <p:cNvSpPr/>
            <p:nvPr/>
          </p:nvSpPr>
          <p:spPr>
            <a:xfrm>
              <a:off x="8143132" y="1918639"/>
              <a:ext cx="1323974" cy="915738"/>
            </a:xfrm>
            <a:prstGeom prst="rect">
              <a:avLst/>
            </a:prstGeom>
            <a:noFill/>
            <a:ln w="38100">
              <a:solidFill>
                <a:srgbClr val="A54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B54B1C7-95C4-F54D-91CE-FAB4B536552B}"/>
                </a:ext>
              </a:extLst>
            </p:cNvPr>
            <p:cNvSpPr/>
            <p:nvPr/>
          </p:nvSpPr>
          <p:spPr>
            <a:xfrm>
              <a:off x="10714882" y="1690039"/>
              <a:ext cx="1143000" cy="1323975"/>
            </a:xfrm>
            <a:prstGeom prst="rect">
              <a:avLst/>
            </a:prstGeom>
            <a:noFill/>
            <a:ln w="38100">
              <a:solidFill>
                <a:srgbClr val="A54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8B1E6A25-945E-434B-8233-BF28FFF69C9A}"/>
                </a:ext>
              </a:extLst>
            </p:cNvPr>
            <p:cNvSpPr/>
            <p:nvPr/>
          </p:nvSpPr>
          <p:spPr>
            <a:xfrm>
              <a:off x="9543307" y="3014014"/>
              <a:ext cx="1084922" cy="828675"/>
            </a:xfrm>
            <a:prstGeom prst="rect">
              <a:avLst/>
            </a:prstGeom>
            <a:noFill/>
            <a:ln w="38100">
              <a:solidFill>
                <a:srgbClr val="A54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434423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Contributor xmlns="http://schemas.microsoft.com/sharepoint/v3/fields"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ct:contentTypeSchema xmlns:ct="http://schemas.microsoft.com/office/2006/metadata/contentType" xmlns:ma="http://schemas.microsoft.com/office/2006/metadata/properties/metaAttributes" ct:_="" ma:_="" ma:contentTypeName="Reference Material" ma:contentTypeID="0x01010077BF0F970D6F4346ADC91BA9346FBA68000C338BA7EC82C94F98C45389556FC2B8" ma:contentTypeVersion="2" ma:contentTypeDescription="Materials and documents authored outside this community or project (or outside MITRE) which serve as reference, background, and ancillary material" ma:contentTypeScope="" ma:versionID="423f91d5493f6ca619bf1f6e75ee2a32">
  <xsd:schema xmlns:xsd="http://www.w3.org/2001/XMLSchema" xmlns:xs="http://www.w3.org/2001/XMLSchema" xmlns:p="http://schemas.microsoft.com/office/2006/metadata/properties" xmlns:ns2="http://schemas.microsoft.com/sharepoint/v3/fields" targetNamespace="http://schemas.microsoft.com/office/2006/metadata/properties" ma:root="true" ma:fieldsID="93d839f6996e0011cfe7f72bf84e458f" ns2:_="">
    <xsd:import namespace="http://schemas.microsoft.com/sharepoint/v3/fields"/>
    <xsd:element name="properties">
      <xsd:complexType>
        <xsd:sequence>
          <xsd:element name="documentManagement">
            <xsd:complexType>
              <xsd:all>
                <xsd:element ref="ns2:_Contribu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ntributor" ma:index="9" nillable="true" ma:displayName="Contributor" ma:description="One or more people or organizations that contributed to this resource" ma:internalName="_Contributor">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9715A2-C63D-4A1E-8D9C-03C8406642AC}">
  <ds:schemaRefs>
    <ds:schemaRef ds:uri="http://schemas.microsoft.com/office/2006/documentManagement/types"/>
    <ds:schemaRef ds:uri="http://purl.org/dc/elements/1.1/"/>
    <ds:schemaRef ds:uri="http://www.w3.org/XML/1998/namespace"/>
    <ds:schemaRef ds:uri="http://schemas.openxmlformats.org/package/2006/metadata/core-properties"/>
    <ds:schemaRef ds:uri="http://purl.org/dc/dcmitype/"/>
    <ds:schemaRef ds:uri="http://schemas.microsoft.com/office/2006/metadata/properties"/>
    <ds:schemaRef ds:uri="http://schemas.microsoft.com/office/infopath/2007/PartnerControls"/>
    <ds:schemaRef ds:uri="http://schemas.microsoft.com/sharepoint/v3/fields"/>
    <ds:schemaRef ds:uri="http://purl.org/dc/terms/"/>
  </ds:schemaRefs>
</ds:datastoreItem>
</file>

<file path=customXml/itemProps2.xml><?xml version="1.0" encoding="utf-8"?>
<ds:datastoreItem xmlns:ds="http://schemas.openxmlformats.org/officeDocument/2006/customXml" ds:itemID="{A95330A2-BD24-4E61-9431-73D0580966DD}">
  <ds:schemaRefs>
    <ds:schemaRef ds:uri="http://schemas.microsoft.com/sharepoint/v3/contenttype/forms"/>
  </ds:schemaRefs>
</ds:datastoreItem>
</file>

<file path=customXml/itemProps3.xml><?xml version="1.0" encoding="utf-8"?>
<ds:datastoreItem xmlns:ds="http://schemas.openxmlformats.org/officeDocument/2006/customXml" ds:itemID="{E39C0DB1-1EFA-4967-9FE1-9A5C7BFD3DB7}">
  <ds:schemaRefs>
    <ds:schemaRef ds:uri="http://schemas.microsoft.com/office/2006/metadata/customXsn"/>
  </ds:schemaRefs>
</ds:datastoreItem>
</file>

<file path=customXml/itemProps4.xml><?xml version="1.0" encoding="utf-8"?>
<ds:datastoreItem xmlns:ds="http://schemas.openxmlformats.org/officeDocument/2006/customXml" ds:itemID="{4D1C3B9A-D358-491D-95C8-F93075C0DD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14256</TotalTime>
  <Words>3846</Words>
  <Application>Microsoft Office PowerPoint</Application>
  <PresentationFormat>Widescreen</PresentationFormat>
  <Paragraphs>510</Paragraphs>
  <Slides>26</Slides>
  <Notes>16</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26</vt:i4>
      </vt:variant>
    </vt:vector>
  </HeadingPairs>
  <TitlesOfParts>
    <vt:vector size="40" baseType="lpstr">
      <vt:lpstr>ＭＳ Ｐゴシック</vt:lpstr>
      <vt:lpstr>Arial</vt:lpstr>
      <vt:lpstr>Calibri</vt:lpstr>
      <vt:lpstr>Calibri Light</vt:lpstr>
      <vt:lpstr>Courier New</vt:lpstr>
      <vt:lpstr>Segoe UI</vt:lpstr>
      <vt:lpstr>Segoe UI Semibold</vt:lpstr>
      <vt:lpstr>Segoe UI Semilight</vt:lpstr>
      <vt:lpstr>Verdana</vt:lpstr>
      <vt:lpstr>Wingdings</vt:lpstr>
      <vt:lpstr>Office Theme</vt:lpstr>
      <vt:lpstr>1_Office Theme</vt:lpstr>
      <vt:lpstr>2_Office Theme</vt:lpstr>
      <vt:lpstr>3_Office Theme</vt:lpstr>
      <vt:lpstr>Art and Science of Implementing  Trajectory Based Operations</vt:lpstr>
      <vt:lpstr>TBO Concept and Integration into the NAS</vt:lpstr>
      <vt:lpstr>TBO Overview</vt:lpstr>
      <vt:lpstr>Synergy between TBM and PBN</vt:lpstr>
      <vt:lpstr>PowerPoint Presentation</vt:lpstr>
      <vt:lpstr>TBO Evolution</vt:lpstr>
      <vt:lpstr>Who’s Who in TBO </vt:lpstr>
      <vt:lpstr>Implementation Approach</vt:lpstr>
      <vt:lpstr>PowerPoint Presentation</vt:lpstr>
      <vt:lpstr>TBO Implementation Structure</vt:lpstr>
      <vt:lpstr>Field Implementation Team (FIT)</vt:lpstr>
      <vt:lpstr>TBO Implementation Strategy</vt:lpstr>
      <vt:lpstr>Key Elements of TBO Implementation Strategy</vt:lpstr>
      <vt:lpstr>Data-driven Decision Making and TBO Communications</vt:lpstr>
      <vt:lpstr>TBO Objectives</vt:lpstr>
      <vt:lpstr>TBO Benefits</vt:lpstr>
      <vt:lpstr>Key Metrics of Value</vt:lpstr>
      <vt:lpstr>TBO Dashboard Prototype Overview</vt:lpstr>
      <vt:lpstr>TBO Dashboard: Key Sections</vt:lpstr>
      <vt:lpstr>TBO Dashboard: Example #1</vt:lpstr>
      <vt:lpstr>TBO Dashboard: Example #2</vt:lpstr>
      <vt:lpstr>TBO Dashboard: Example #3</vt:lpstr>
      <vt:lpstr>Future Enhancements</vt:lpstr>
      <vt:lpstr>TBO Integrated Communication Team</vt:lpstr>
      <vt:lpstr>Venues for Industry Engagement on TBO</vt:lpstr>
      <vt:lpstr> Wrap-up and Questions    https://www.faa.gov/air_traffic/technology/tbo/  9-AJT-TBO@faa.gov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Lacher</dc:creator>
  <cp:lastModifiedBy>Ramadani, Almira (FAA)</cp:lastModifiedBy>
  <cp:revision>273</cp:revision>
  <cp:lastPrinted>2021-01-26T16:12:14Z</cp:lastPrinted>
  <dcterms:created xsi:type="dcterms:W3CDTF">2020-09-21T18:01:43Z</dcterms:created>
  <dcterms:modified xsi:type="dcterms:W3CDTF">2021-09-29T17:21:58Z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0x01010077BF0F970D6F4346ADC91BA9346FBA68000C338BA7EC82C94F98C45389556FC2B8</vt:lpwstr>
  </property>
</Properties>
</file>