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5" r:id="rId3"/>
    <p:sldId id="305" r:id="rId4"/>
    <p:sldId id="314" r:id="rId5"/>
    <p:sldId id="307" r:id="rId6"/>
    <p:sldId id="316" r:id="rId7"/>
    <p:sldId id="317" r:id="rId8"/>
    <p:sldId id="308" r:id="rId9"/>
    <p:sldId id="309" r:id="rId10"/>
    <p:sldId id="311" r:id="rId11"/>
    <p:sldId id="312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pos="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2094" y="954"/>
      </p:cViewPr>
      <p:guideLst>
        <p:guide orient="horz" pos="456"/>
        <p:guide pos="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o, George (Serco NA)" userId="32857422-8a8f-4293-9cb9-f9446a77b9f8" providerId="ADAL" clId="{830665A1-D16F-48F0-82C8-5E98A6A68A52}"/>
    <pc:docChg chg="delSld">
      <pc:chgData name="Emilio, George (Serco NA)" userId="32857422-8a8f-4293-9cb9-f9446a77b9f8" providerId="ADAL" clId="{830665A1-D16F-48F0-82C8-5E98A6A68A52}" dt="2021-09-17T17:59:59.216" v="0" actId="47"/>
      <pc:docMkLst>
        <pc:docMk/>
      </pc:docMkLst>
      <pc:sldChg chg="del">
        <pc:chgData name="Emilio, George (Serco NA)" userId="32857422-8a8f-4293-9cb9-f9446a77b9f8" providerId="ADAL" clId="{830665A1-D16F-48F0-82C8-5E98A6A68A52}" dt="2021-09-17T17:59:59.216" v="0" actId="47"/>
        <pc:sldMkLst>
          <pc:docMk/>
          <pc:sldMk cId="1734253426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84EF9-E64E-480A-9D35-4E276A0F0BC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77204-AF5E-4BE6-998F-046F6820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2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8958-500A-45E1-9886-86CC3007F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D70B-4D78-4B63-B7B4-5F144DE6A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C0F5A-04C2-4F66-9957-3A08D414A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4B63D-BDBD-4888-B34E-E202728F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528A9-D722-45B0-8F3C-BD3DE0C4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1C1D7-EE7A-4BBE-A0CF-9B6136E6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A521-4014-4097-9E9E-C7396C90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5DC2F-E661-4A2B-BA18-C69384E1B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10A63-A067-444A-9C4B-134463AF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17C38-C4F8-4298-8A13-2601D127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3EF32-12CC-404D-A27C-7D91ADBC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4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CEE11-75CC-4145-8B17-FF701F030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B4DA7-ACD2-4A46-BE97-A42D48CC5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F22D9-3DFC-4DE3-A60E-C2BC4CEC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078EE-0DC6-4550-BE77-14ED58896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EE3F7-8F90-43FA-B32C-AC316556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616F-0311-4814-86BE-37C58384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C3D9C-0FE5-4EF8-9A16-196989008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72D0A-18DE-4ECA-9351-6BDD60B2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B233-CD9E-4197-A2AF-609A5256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1F7E1-22AC-4EE6-8608-1E49E4CB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6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8E1A4-78A9-4F5D-AA6B-C2C25A197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5CB4A-45A4-4813-834E-28C84BACD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DE11C-5483-4ED3-832B-1A5B4120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5792B-5765-4640-8E33-C55918E0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97229-6BFB-4096-A33F-57B0D360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95C1-A1FA-47F4-8A06-3BCCE027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4FDB-5342-4308-9EEC-4DAC084F6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96A55-7A11-4C26-9889-CF9F5407E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5F61A-DE9A-4F71-BD78-64C60F51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A3C95-8246-4CB4-86A5-11AF8272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E1DA6-5F81-4F77-A14D-376C8867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31A-65D6-4D68-8446-C06ACAB9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59E-D0E3-492C-98FF-C24B4324C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80B70-2D95-4D01-8A03-9724DBE76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CE370-5F04-4AEC-93D5-4DA8D0D78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8AB49-7692-4AD9-8F4A-A4874C31D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7715B-A177-492C-89AC-0B2A460F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D6E37-6C85-4E81-84E3-AB349362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DCE4A-A56E-40A3-9E6D-D8A5CAF2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6CBF-04D8-498E-9292-F86B39A7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72102-6A3F-4B9C-AF22-B5413F25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BB5FE-1A5E-4974-95B4-B85086B5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9B092-8FD6-4F17-ADB9-505E2550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8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22BE9-4A1F-4B73-AA14-AC0F0599A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48AB5-FDF3-4D50-A99C-BA22008F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94F66-C43F-4637-AF12-044F93FD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0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DFC5-15E5-4E43-B312-0D673217C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D37F-417E-4619-94EC-F3FAC7AC0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7703A-1BBF-466E-9E7C-9AA9487D5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FAE33-1E9F-4413-8A5C-AB300F63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AC25B-7788-491F-B728-A04CF221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0F470-429A-4480-BB2C-C17894FF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4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AD71-8FB0-4704-BCC7-38A46409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5A4EC-FADF-4299-9CCC-7C47954E5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DFBA8-AED5-4DC8-9833-55BB18250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4D972-CC43-4329-BD3A-B726157D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2252F-6C04-432B-9790-83B92606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4D3CE-B1DA-4159-A450-39DC55D7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2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A88E7-D91A-454C-ADFF-E80DCB9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EB02C-AB9A-4F30-9AD8-5D056ADC6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F884A-3DD9-4740-AD55-171F24922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7564-EFF2-4871-AD64-6B22C17ECE7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EE5C7-374B-45DB-8062-17DD9C926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95692-A103-4196-9E7E-5CCBE318D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24E6-AB6E-45F2-9C72-DFB9B19F0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eorge.emilio@serco-na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85082F-F1D4-44C8-90EB-C5C43761A5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0D4B99-89CF-48F9-BF36-95EA21DDF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960" y="2235200"/>
            <a:ext cx="9144000" cy="2387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vs. Intuition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B9521-053B-41FD-8EDC-3EC763E0D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" y="5605009"/>
            <a:ext cx="9144000" cy="813208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George Emilio</a:t>
            </a:r>
          </a:p>
          <a:p>
            <a:pPr algn="l"/>
            <a:r>
              <a:rPr lang="en-US" sz="1800" dirty="0"/>
              <a:t>Serco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AA5D0-F6C1-46D7-AEBE-BF014917AB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9485" y="954315"/>
            <a:ext cx="4572000" cy="28575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DF854CA7-F8AA-413F-8A88-EB35560F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511" y="5441785"/>
            <a:ext cx="2165685" cy="92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CF67F-4267-42A9-80E6-D1A4075BD787}"/>
              </a:ext>
            </a:extLst>
          </p:cNvPr>
          <p:cNvSpPr txBox="1"/>
          <p:nvPr/>
        </p:nvSpPr>
        <p:spPr>
          <a:xfrm>
            <a:off x="2589196" y="4622800"/>
            <a:ext cx="725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Decision-Making in the Aviation Environment</a:t>
            </a:r>
          </a:p>
        </p:txBody>
      </p:sp>
    </p:spTree>
    <p:extLst>
      <p:ext uri="{BB962C8B-B14F-4D97-AF65-F5344CB8AC3E}">
        <p14:creationId xmlns:p14="http://schemas.microsoft.com/office/powerpoint/2010/main" val="427402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86C580-F085-49A2-BFEF-FD6636B5A6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BF73A-1ACF-4786-B2F6-E12E658B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29"/>
            <a:ext cx="12192000" cy="728829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230FC-F21A-471B-8630-8E86DCC3C9F8}"/>
              </a:ext>
            </a:extLst>
          </p:cNvPr>
          <p:cNvSpPr txBox="1"/>
          <p:nvPr/>
        </p:nvSpPr>
        <p:spPr>
          <a:xfrm>
            <a:off x="365760" y="1184366"/>
            <a:ext cx="113211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AutoNum type="arabicPeriod"/>
            </a:pPr>
            <a:r>
              <a:rPr lang="en-US" dirty="0"/>
              <a:t>Visually dense information (data density) appeals to System 1.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US" dirty="0"/>
              <a:t>…But System 1 can’t read a spreadsheet.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US" dirty="0"/>
              <a:t>System 1 is vulnerable to impulsive decisions.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US" dirty="0"/>
              <a:t>…But System 2 can “bulldoze” System 1 into submission missing System 1 contributions.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US" dirty="0"/>
              <a:t>So, first ask “what does your gut say?” to get a System 1 contribution before System 2 overtakes the conversation.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US" dirty="0"/>
              <a:t>System 1 doesn’t speak.  Its language is in rapid mental projections.  You need time for System 1 and System 2 to get in synch…sleep on it.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US" dirty="0"/>
              <a:t>Proper analysis needs System 2.  But decisions need System 1.</a:t>
            </a:r>
          </a:p>
          <a:p>
            <a:pPr marL="342900" indent="-342900">
              <a:spcAft>
                <a:spcPts val="2400"/>
              </a:spcAft>
              <a:buFontTx/>
              <a:buAutoNum type="arabicPeriod"/>
            </a:pPr>
            <a:r>
              <a:rPr lang="en-US" dirty="0"/>
              <a:t>Analysis Camp -- Analysis outperforms intuition due to better consistency and lower bias. </a:t>
            </a:r>
          </a:p>
          <a:p>
            <a:pPr marL="342900" indent="-342900">
              <a:spcAft>
                <a:spcPts val="2400"/>
              </a:spcAft>
              <a:buFontTx/>
              <a:buAutoNum type="arabicPeriod"/>
            </a:pPr>
            <a:r>
              <a:rPr lang="en-US" dirty="0"/>
              <a:t>Intuitive Camp -- In complex, uncertain, and fast-paced environments naturalistic decisions outperform analysis.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40DE5-7CD1-4E95-BBE9-76BBC01C7725}"/>
              </a:ext>
            </a:extLst>
          </p:cNvPr>
          <p:cNvSpPr/>
          <p:nvPr/>
        </p:nvSpPr>
        <p:spPr>
          <a:xfrm>
            <a:off x="0" y="722256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ABF18-6771-4F7E-A0E5-5250A46075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001" y="349099"/>
            <a:ext cx="4100043" cy="2367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37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8199C0-2A08-47B4-910B-E773299838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27E88A8-FE6A-489F-9133-66F94142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80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DCE962-1105-4892-BE7C-0998FFD47291}"/>
              </a:ext>
            </a:extLst>
          </p:cNvPr>
          <p:cNvGrpSpPr/>
          <p:nvPr/>
        </p:nvGrpSpPr>
        <p:grpSpPr>
          <a:xfrm>
            <a:off x="461381" y="3253797"/>
            <a:ext cx="10598046" cy="1587139"/>
            <a:chOff x="461381" y="2926544"/>
            <a:chExt cx="10598046" cy="15871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991DDF-1C83-45F2-9A62-F62A5D7A5E77}"/>
                </a:ext>
              </a:extLst>
            </p:cNvPr>
            <p:cNvSpPr txBox="1"/>
            <p:nvPr/>
          </p:nvSpPr>
          <p:spPr>
            <a:xfrm>
              <a:off x="2215874" y="3398112"/>
              <a:ext cx="88435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7200"/>
                </a:spcAft>
              </a:pPr>
              <a:r>
                <a:rPr lang="en-US" sz="2400" dirty="0"/>
                <a:t>Understanding the strengths and weaknesses of your System 1 and System 2 brain can make you a better decision-maker.</a:t>
              </a:r>
            </a:p>
          </p:txBody>
        </p:sp>
        <p:pic>
          <p:nvPicPr>
            <p:cNvPr id="2050" name="Picture 2" descr="See the source image">
              <a:extLst>
                <a:ext uri="{FF2B5EF4-FFF2-40B4-BE49-F238E27FC236}">
                  <a16:creationId xmlns:a16="http://schemas.microsoft.com/office/drawing/2014/main" id="{5884432C-315A-49A5-9A89-9F034F255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81" y="2926544"/>
              <a:ext cx="1587139" cy="1587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748CA6A-FE63-4043-9E4E-F9843BDA4866}"/>
              </a:ext>
            </a:extLst>
          </p:cNvPr>
          <p:cNvSpPr txBox="1"/>
          <p:nvPr/>
        </p:nvSpPr>
        <p:spPr>
          <a:xfrm>
            <a:off x="1834530" y="1026671"/>
            <a:ext cx="3865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accent1"/>
                </a:solidFill>
              </a:rPr>
              <a:t>Analysis Viewpoint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Traditional scientific thought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Traditional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Kahneman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Avoid cognitive biases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29475-DE6C-40A5-B764-343577B28BB8}"/>
              </a:ext>
            </a:extLst>
          </p:cNvPr>
          <p:cNvSpPr txBox="1"/>
          <p:nvPr/>
        </p:nvSpPr>
        <p:spPr>
          <a:xfrm>
            <a:off x="6492241" y="1026671"/>
            <a:ext cx="3865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accent1"/>
                </a:solidFill>
              </a:rPr>
              <a:t>Intuition Viewpoint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Naturalistic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Recognition-Primed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Gigerenzer, Klein, Gladwell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System 1 also has its place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6485F6-4A72-4F6F-A8DE-D7AA7C83994A}"/>
              </a:ext>
            </a:extLst>
          </p:cNvPr>
          <p:cNvSpPr/>
          <p:nvPr/>
        </p:nvSpPr>
        <p:spPr>
          <a:xfrm>
            <a:off x="0" y="712631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AA54EC-F41D-4F29-9F6C-BC9F0D822716}"/>
              </a:ext>
            </a:extLst>
          </p:cNvPr>
          <p:cNvGrpSpPr/>
          <p:nvPr/>
        </p:nvGrpSpPr>
        <p:grpSpPr>
          <a:xfrm>
            <a:off x="753118" y="5144589"/>
            <a:ext cx="10306308" cy="1200329"/>
            <a:chOff x="753118" y="4817336"/>
            <a:chExt cx="10306308" cy="1200329"/>
          </a:xfrm>
        </p:grpSpPr>
        <p:pic>
          <p:nvPicPr>
            <p:cNvPr id="2052" name="Picture 4" descr="See the source image">
              <a:extLst>
                <a:ext uri="{FF2B5EF4-FFF2-40B4-BE49-F238E27FC236}">
                  <a16:creationId xmlns:a16="http://schemas.microsoft.com/office/drawing/2014/main" id="{D36D04A2-8437-465F-9B9A-B788707CB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18" y="4915668"/>
              <a:ext cx="1003663" cy="1003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7B3D11-3ED5-429F-AFA0-C6C4F20AB906}"/>
                </a:ext>
              </a:extLst>
            </p:cNvPr>
            <p:cNvSpPr txBox="1"/>
            <p:nvPr/>
          </p:nvSpPr>
          <p:spPr>
            <a:xfrm>
              <a:off x="2215873" y="4817336"/>
              <a:ext cx="884355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7200"/>
                </a:spcAft>
              </a:pPr>
              <a:r>
                <a:rPr lang="en-US" sz="2400" dirty="0"/>
                <a:t>When designing aviation systems, remember things move fast and the clock never stops.  System 2 won’t always be able to keep up.  Design for System 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7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20A4EF-DBAA-4563-B50A-5F780EA84201}"/>
              </a:ext>
            </a:extLst>
          </p:cNvPr>
          <p:cNvSpPr txBox="1"/>
          <p:nvPr/>
        </p:nvSpPr>
        <p:spPr>
          <a:xfrm>
            <a:off x="415893" y="813786"/>
            <a:ext cx="1090095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/>
              <a:t>[1] 	D. Kahneman, </a:t>
            </a:r>
            <a:r>
              <a:rPr lang="en-US" sz="1400" i="1" dirty="0"/>
              <a:t>Thinking, Fast and Slow</a:t>
            </a:r>
            <a:r>
              <a:rPr lang="en-US" sz="1400" dirty="0"/>
              <a:t>, New York: Farrar, Straus, and Giroux, 2010. 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[2] 	G. Gigerenzer, </a:t>
            </a:r>
            <a:r>
              <a:rPr lang="en-US" sz="1400" i="1" dirty="0"/>
              <a:t>Gut Feelings: The Intelligence of the Unconscious</a:t>
            </a:r>
            <a:r>
              <a:rPr lang="en-US" sz="1400" dirty="0"/>
              <a:t>, New York: Viking, 2007. 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[3] 	M. Gladwell, </a:t>
            </a:r>
            <a:r>
              <a:rPr lang="en-US" sz="1400" i="1" dirty="0"/>
              <a:t>Blink: The Power of Thinking Without Thinking</a:t>
            </a:r>
            <a:r>
              <a:rPr lang="en-US" sz="1400" dirty="0"/>
              <a:t>, New York: Little, Brown and Company, 2005. 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[4] 	A. Damasio, </a:t>
            </a:r>
            <a:r>
              <a:rPr lang="en-US" sz="1400" i="1" dirty="0"/>
              <a:t>Descartes Error: Emotion, Reason and the Human Brain</a:t>
            </a:r>
            <a:r>
              <a:rPr lang="en-US" sz="1400" dirty="0"/>
              <a:t>, New York: G.P. Putnam's Sons, 1994. 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[5] 	S. Dekker, </a:t>
            </a:r>
            <a:r>
              <a:rPr lang="en-US" sz="1400" i="1" dirty="0"/>
              <a:t>Drift into Failure: From Hunting Broken Components to Understanding Complex Systems</a:t>
            </a:r>
            <a:r>
              <a:rPr lang="en-US" sz="1400" dirty="0"/>
              <a:t>, Surrey, England: Ashgate, 2011. 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[6] 	N. </a:t>
            </a:r>
            <a:r>
              <a:rPr lang="en-US" sz="1400" dirty="0" err="1"/>
              <a:t>Taleb</a:t>
            </a:r>
            <a:r>
              <a:rPr lang="en-US" sz="1400" dirty="0"/>
              <a:t>, </a:t>
            </a:r>
            <a:r>
              <a:rPr lang="en-US" sz="1400" i="1" dirty="0"/>
              <a:t>The Black Swan: The Impact of the Highly Improbable</a:t>
            </a:r>
            <a:r>
              <a:rPr lang="en-US" sz="1400" dirty="0"/>
              <a:t>, New York: Random House, 2010. 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[7] 	G. Klein, </a:t>
            </a:r>
            <a:r>
              <a:rPr lang="en-US" sz="1400" i="1" dirty="0"/>
              <a:t>Streetlights and Shadows: Searching for the Keys to Adaptive Decision Making</a:t>
            </a:r>
            <a:r>
              <a:rPr lang="en-US" sz="1400" dirty="0"/>
              <a:t>, Cambridge, MA: MIT Press, 2009. 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[8] 	E. Tufte, </a:t>
            </a:r>
            <a:r>
              <a:rPr lang="en-US" sz="1400" i="1" dirty="0"/>
              <a:t>The Visual Display of Quantitative Information</a:t>
            </a:r>
            <a:r>
              <a:rPr lang="en-US" sz="1400" dirty="0"/>
              <a:t>, Cheshire, CT: Graphics Press, 2001. 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[9]	G. Klein, </a:t>
            </a:r>
            <a:r>
              <a:rPr lang="en-US" sz="1400" i="1" dirty="0"/>
              <a:t>Sources of Power: How People Make Decisions</a:t>
            </a:r>
            <a:r>
              <a:rPr lang="en-US" sz="1400" dirty="0"/>
              <a:t>, Cambridge, MA: MIT Press, 1998.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A3347-14E8-403A-9CC6-624102F2AF4D}"/>
              </a:ext>
            </a:extLst>
          </p:cNvPr>
          <p:cNvSpPr txBox="1"/>
          <p:nvPr/>
        </p:nvSpPr>
        <p:spPr>
          <a:xfrm>
            <a:off x="0" y="0"/>
            <a:ext cx="12191999" cy="701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Bibliography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DE10E-47FF-4DA8-A20F-E171DCB08301}"/>
              </a:ext>
            </a:extLst>
          </p:cNvPr>
          <p:cNvSpPr txBox="1"/>
          <p:nvPr/>
        </p:nvSpPr>
        <p:spPr>
          <a:xfrm>
            <a:off x="1" y="4188273"/>
            <a:ext cx="12191999" cy="701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9CBAD-05B5-4E1B-B594-AA5A0E67DF41}"/>
              </a:ext>
            </a:extLst>
          </p:cNvPr>
          <p:cNvSpPr/>
          <p:nvPr/>
        </p:nvSpPr>
        <p:spPr>
          <a:xfrm>
            <a:off x="0" y="703006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C7F22-7B16-4AC0-A638-98BA980F807B}"/>
              </a:ext>
            </a:extLst>
          </p:cNvPr>
          <p:cNvSpPr/>
          <p:nvPr/>
        </p:nvSpPr>
        <p:spPr>
          <a:xfrm>
            <a:off x="0" y="4124551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AE23AA-7D9D-40AE-9690-911D3A5E9519}"/>
              </a:ext>
            </a:extLst>
          </p:cNvPr>
          <p:cNvSpPr/>
          <p:nvPr/>
        </p:nvSpPr>
        <p:spPr>
          <a:xfrm>
            <a:off x="0" y="4890136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394B5-F475-4FAC-B8FF-51E3B0732442}"/>
              </a:ext>
            </a:extLst>
          </p:cNvPr>
          <p:cNvSpPr txBox="1"/>
          <p:nvPr/>
        </p:nvSpPr>
        <p:spPr>
          <a:xfrm>
            <a:off x="924026" y="5265020"/>
            <a:ext cx="5842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George Emilio</a:t>
            </a:r>
          </a:p>
          <a:p>
            <a:r>
              <a:rPr lang="en-US" sz="2000" dirty="0">
                <a:hlinkClick r:id="rId2"/>
              </a:rPr>
              <a:t>george.emilio@serco-na.com</a:t>
            </a:r>
            <a:endParaRPr lang="en-US" sz="2000" dirty="0"/>
          </a:p>
          <a:p>
            <a:r>
              <a:rPr lang="en-US" sz="2000" dirty="0"/>
              <a:t>703-725-7156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D9F00FE-62B5-458E-8718-49038AAA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475" y="5042022"/>
            <a:ext cx="3426594" cy="14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3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501D01-3481-487D-9899-89B7FD2CC9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82E2238-AA9F-4E11-A459-1A7D685A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4668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The Two Systems Model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445C3A-50BE-4A31-BE7C-CFE03F8BA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211" y="1081823"/>
            <a:ext cx="5157787" cy="823912"/>
          </a:xfrm>
        </p:spPr>
        <p:txBody>
          <a:bodyPr/>
          <a:lstStyle/>
          <a:p>
            <a:r>
              <a:rPr lang="en-US" dirty="0"/>
              <a:t>System 1 (Intuitive)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8BD831-7598-4409-92EA-3D2AF12AA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9623" y="1081823"/>
            <a:ext cx="5183188" cy="823912"/>
          </a:xfrm>
        </p:spPr>
        <p:txBody>
          <a:bodyPr/>
          <a:lstStyle/>
          <a:p>
            <a:r>
              <a:rPr lang="en-US" dirty="0"/>
              <a:t>System 2 (Analytic)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858E2-83C6-4748-8F79-568C7A2E02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1746">
            <a:off x="9938918" y="1703096"/>
            <a:ext cx="1881059" cy="22685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3360DB-5311-44AF-BF8D-0AB4C9A0331F}"/>
              </a:ext>
            </a:extLst>
          </p:cNvPr>
          <p:cNvSpPr txBox="1"/>
          <p:nvPr/>
        </p:nvSpPr>
        <p:spPr>
          <a:xfrm>
            <a:off x="2154176" y="5007940"/>
            <a:ext cx="7147102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From an evolutionary standpoint, humans will generally defer to System 1 unless they need help solving the problem at hand.</a:t>
            </a:r>
          </a:p>
          <a:p>
            <a:endParaRPr lang="en-US" sz="2000" dirty="0"/>
          </a:p>
          <a:p>
            <a:r>
              <a:rPr lang="en-US" sz="2000" dirty="0"/>
              <a:t>Cognitive biases often occur when System 1 fails to “wake up” System 2 for help.  </a:t>
            </a:r>
            <a:r>
              <a:rPr lang="en-US" sz="2000" i="1" dirty="0">
                <a:solidFill>
                  <a:srgbClr val="0070C0"/>
                </a:solidFill>
              </a:rPr>
              <a:t>Watch out for System 1 fast, impulsive decisions.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DA9DC8-63AF-445A-B22A-DB1F8EA7D70E}"/>
              </a:ext>
            </a:extLst>
          </p:cNvPr>
          <p:cNvSpPr txBox="1"/>
          <p:nvPr/>
        </p:nvSpPr>
        <p:spPr>
          <a:xfrm>
            <a:off x="5841453" y="1969518"/>
            <a:ext cx="3632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800" dirty="0"/>
              <a:t>Our evolved scientific brain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468ED-03E5-4F95-A106-CA8CDEEB813D}"/>
              </a:ext>
            </a:extLst>
          </p:cNvPr>
          <p:cNvSpPr txBox="1"/>
          <p:nvPr/>
        </p:nvSpPr>
        <p:spPr>
          <a:xfrm>
            <a:off x="516374" y="1969518"/>
            <a:ext cx="3602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800" dirty="0"/>
              <a:t>Our primitive, animal brain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9F962F-03CA-4887-8809-93BC77B9F75B}"/>
              </a:ext>
            </a:extLst>
          </p:cNvPr>
          <p:cNvSpPr txBox="1"/>
          <p:nvPr/>
        </p:nvSpPr>
        <p:spPr>
          <a:xfrm>
            <a:off x="516374" y="2403443"/>
            <a:ext cx="3846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Highly connected to our senses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F48C7-1358-473E-89B3-FF980B2A67C1}"/>
              </a:ext>
            </a:extLst>
          </p:cNvPr>
          <p:cNvSpPr txBox="1"/>
          <p:nvPr/>
        </p:nvSpPr>
        <p:spPr>
          <a:xfrm>
            <a:off x="5841453" y="2397945"/>
            <a:ext cx="3389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Isolated from our senses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32288-305A-4F64-849A-48396B5B480A}"/>
              </a:ext>
            </a:extLst>
          </p:cNvPr>
          <p:cNvSpPr txBox="1"/>
          <p:nvPr/>
        </p:nvSpPr>
        <p:spPr>
          <a:xfrm>
            <a:off x="516374" y="2837368"/>
            <a:ext cx="3602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Parallel processing = fast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B26EA-B223-4BF6-BC72-B26BE448D03C}"/>
              </a:ext>
            </a:extLst>
          </p:cNvPr>
          <p:cNvSpPr txBox="1"/>
          <p:nvPr/>
        </p:nvSpPr>
        <p:spPr>
          <a:xfrm>
            <a:off x="5841453" y="2826372"/>
            <a:ext cx="3389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Serial processing = slow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8E7F57-F28F-47B3-9C23-455D4893AF87}"/>
              </a:ext>
            </a:extLst>
          </p:cNvPr>
          <p:cNvSpPr txBox="1"/>
          <p:nvPr/>
        </p:nvSpPr>
        <p:spPr>
          <a:xfrm>
            <a:off x="521820" y="3271294"/>
            <a:ext cx="3100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Frugal calorie demands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DBD91C-9E87-487B-AEFD-0DB25ECFD17C}"/>
              </a:ext>
            </a:extLst>
          </p:cNvPr>
          <p:cNvSpPr txBox="1"/>
          <p:nvPr/>
        </p:nvSpPr>
        <p:spPr>
          <a:xfrm>
            <a:off x="5841453" y="3254800"/>
            <a:ext cx="2893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Intense calorie demands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0645EE-15D0-4C8D-B893-59923381308D}"/>
              </a:ext>
            </a:extLst>
          </p:cNvPr>
          <p:cNvGrpSpPr/>
          <p:nvPr/>
        </p:nvGrpSpPr>
        <p:grpSpPr>
          <a:xfrm>
            <a:off x="230866" y="3765754"/>
            <a:ext cx="8999720" cy="1011039"/>
            <a:chOff x="230866" y="3765754"/>
            <a:chExt cx="8999720" cy="101103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23935ED-ECAD-43CF-A57A-848986BB1470}"/>
                </a:ext>
              </a:extLst>
            </p:cNvPr>
            <p:cNvCxnSpPr/>
            <p:nvPr/>
          </p:nvCxnSpPr>
          <p:spPr>
            <a:xfrm>
              <a:off x="365760" y="3765754"/>
              <a:ext cx="3359217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20ABAB-DB8B-4F3E-A284-B89DEBA95130}"/>
                </a:ext>
              </a:extLst>
            </p:cNvPr>
            <p:cNvSpPr txBox="1"/>
            <p:nvPr/>
          </p:nvSpPr>
          <p:spPr>
            <a:xfrm>
              <a:off x="230866" y="3884241"/>
              <a:ext cx="3846621" cy="8925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Naturalistic Decision Making</a:t>
              </a:r>
            </a:p>
            <a:p>
              <a:pPr algn="ctr"/>
              <a:r>
                <a:rPr lang="en-US" dirty="0"/>
                <a:t> </a:t>
              </a:r>
              <a:r>
                <a:rPr lang="en-US" sz="1600" i="1" dirty="0"/>
                <a:t>Rapid mental simulations based on experience of what mostly works</a:t>
              </a:r>
              <a:endParaRPr lang="en-US" i="1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9F068A3-F51C-40FE-B95E-F09E9FA832CD}"/>
                </a:ext>
              </a:extLst>
            </p:cNvPr>
            <p:cNvCxnSpPr/>
            <p:nvPr/>
          </p:nvCxnSpPr>
          <p:spPr>
            <a:xfrm>
              <a:off x="5608645" y="3765754"/>
              <a:ext cx="3359217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08ED25-93FF-42DE-8494-E2A3AA46F016}"/>
                </a:ext>
              </a:extLst>
            </p:cNvPr>
            <p:cNvSpPr txBox="1"/>
            <p:nvPr/>
          </p:nvSpPr>
          <p:spPr>
            <a:xfrm>
              <a:off x="5553736" y="3868496"/>
              <a:ext cx="3676850" cy="8925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Multi - Attribute Utility Theory</a:t>
              </a:r>
            </a:p>
            <a:p>
              <a:pPr algn="ctr"/>
              <a:r>
                <a:rPr lang="en-US" sz="1600" i="1" dirty="0"/>
                <a:t>Deliberative trade-off analysis</a:t>
              </a:r>
            </a:p>
            <a:p>
              <a:endParaRPr lang="en-US" i="1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BE6BBFF-5913-41C4-B43F-ED5A5552A039}"/>
              </a:ext>
            </a:extLst>
          </p:cNvPr>
          <p:cNvSpPr/>
          <p:nvPr/>
        </p:nvSpPr>
        <p:spPr>
          <a:xfrm>
            <a:off x="0" y="712269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24" grpId="0"/>
      <p:bldP spid="26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DF5CC3-42B6-48B4-ABEA-C89739A1FD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30701"/>
              </p:ext>
            </p:extLst>
          </p:nvPr>
        </p:nvGraphicFramePr>
        <p:xfrm>
          <a:off x="477630" y="1135437"/>
          <a:ext cx="10798629" cy="4658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5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Ambiguity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“Better the Devil you know.” – a person is more likely to select a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known risk </a:t>
                      </a:r>
                      <a:r>
                        <a:rPr lang="en-US" sz="1600" dirty="0"/>
                        <a:t>over an unknown risk; even if it’s riskier.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Anchoring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Rely excessively on the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first piece of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Attention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Previous significant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events </a:t>
                      </a:r>
                      <a:r>
                        <a:rPr lang="en-US" sz="1600" baseline="0" dirty="0"/>
                        <a:t>considered more important even when unlikely.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Attention Tunneling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Excessive focus on a single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Automaticity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“Going through the motions” and</a:t>
                      </a:r>
                      <a:r>
                        <a:rPr lang="en-US" sz="1600" baseline="0" dirty="0"/>
                        <a:t> missing relevant information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Availability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Fiction</a:t>
                      </a:r>
                      <a:r>
                        <a:rPr lang="en-US" sz="1600" baseline="0" dirty="0"/>
                        <a:t> repeated often enough becomes fact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Base Rate Fallacy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Failure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to consider base rate </a:t>
                      </a:r>
                      <a:r>
                        <a:rPr lang="en-US" sz="1600" baseline="0" dirty="0"/>
                        <a:t>when considering new evidence.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Confirmation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Only looking for information that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confirms a previously held model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Overconfidence</a:t>
                      </a:r>
                      <a:r>
                        <a:rPr lang="en-US" sz="1600" dirty="0"/>
                        <a:t>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“It can’t happen to me”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Plan Continuation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Forge ahead with the original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Prospective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Preoccupation</a:t>
                      </a:r>
                      <a:r>
                        <a:rPr lang="en-US" sz="1600" baseline="0" dirty="0"/>
                        <a:t> with immediate tasks.  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Urgent over important</a:t>
                      </a:r>
                      <a:r>
                        <a:rPr lang="en-US" sz="1600" baseline="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770"/>
            <a:ext cx="12192000" cy="722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Cognitive Biases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9384A-6FE3-42AA-9DD6-790F99A9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27B14-6742-4CEE-8467-FDA3A9239D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0958">
            <a:off x="9045217" y="3315176"/>
            <a:ext cx="2529549" cy="30506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5C9DD1-DC8F-4D9E-8DF1-073E2A63CC96}"/>
              </a:ext>
            </a:extLst>
          </p:cNvPr>
          <p:cNvSpPr/>
          <p:nvPr/>
        </p:nvSpPr>
        <p:spPr>
          <a:xfrm>
            <a:off x="0" y="712269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1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D41913-05A0-4904-ADC5-06B637D5CE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31AE3F61-18FA-4420-A16A-8D25C5E5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3900"/>
            <a:ext cx="12192000" cy="722810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But….System 2 can also be fooled…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7DEBA-7815-4EA7-9011-9DC002166BD9}"/>
              </a:ext>
            </a:extLst>
          </p:cNvPr>
          <p:cNvSpPr txBox="1"/>
          <p:nvPr/>
        </p:nvSpPr>
        <p:spPr>
          <a:xfrm>
            <a:off x="2081348" y="5626228"/>
            <a:ext cx="879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“Allure of Technology”– bulldozing System 1 into submission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5CDA69-C349-4B73-A0E2-9CE000DACB61}"/>
              </a:ext>
            </a:extLst>
          </p:cNvPr>
          <p:cNvGrpSpPr/>
          <p:nvPr/>
        </p:nvGrpSpPr>
        <p:grpSpPr>
          <a:xfrm>
            <a:off x="2611654" y="2159245"/>
            <a:ext cx="7611750" cy="3240769"/>
            <a:chOff x="2428774" y="2277896"/>
            <a:chExt cx="7611750" cy="32407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C7C749-97E8-42D2-82FE-D8F40A430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8774" y="3257643"/>
              <a:ext cx="2807368" cy="206227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B40D78-35C3-41CB-9FA9-7529365F6A3D}"/>
                </a:ext>
              </a:extLst>
            </p:cNvPr>
            <p:cNvGrpSpPr/>
            <p:nvPr/>
          </p:nvGrpSpPr>
          <p:grpSpPr>
            <a:xfrm>
              <a:off x="3927795" y="2277896"/>
              <a:ext cx="6112729" cy="3240769"/>
              <a:chOff x="4032298" y="1519129"/>
              <a:chExt cx="6112729" cy="3240769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A989608F-BE7B-4C25-81D1-91C06CCCF5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78468" y="2669596"/>
                <a:ext cx="2147662" cy="2090302"/>
              </a:xfrm>
              <a:prstGeom prst="rect">
                <a:avLst/>
              </a:prstGeom>
            </p:spPr>
          </p:pic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5E5D741B-962F-42E4-92A7-561154CD6A23}"/>
                  </a:ext>
                </a:extLst>
              </p:cNvPr>
              <p:cNvSpPr/>
              <p:nvPr/>
            </p:nvSpPr>
            <p:spPr>
              <a:xfrm>
                <a:off x="8681987" y="1521658"/>
                <a:ext cx="1463040" cy="722811"/>
              </a:xfrm>
              <a:prstGeom prst="wedgeEllipseCallout">
                <a:avLst>
                  <a:gd name="adj1" fmla="val -63690"/>
                  <a:gd name="adj2" fmla="val 13237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Sell 30 shares</a:t>
                </a:r>
              </a:p>
            </p:txBody>
          </p:sp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926BC7B1-ED2C-4386-BF00-822F05966026}"/>
                  </a:ext>
                </a:extLst>
              </p:cNvPr>
              <p:cNvSpPr/>
              <p:nvPr/>
            </p:nvSpPr>
            <p:spPr>
              <a:xfrm>
                <a:off x="4032298" y="1519129"/>
                <a:ext cx="1463040" cy="722811"/>
              </a:xfrm>
              <a:prstGeom prst="wedgeEllipseCallout">
                <a:avLst>
                  <a:gd name="adj1" fmla="val -23214"/>
                  <a:gd name="adj2" fmla="val 10948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Buy 30 shares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4DBEA-1B52-40D0-91FD-6A05BFE86F2A}"/>
              </a:ext>
            </a:extLst>
          </p:cNvPr>
          <p:cNvSpPr/>
          <p:nvPr/>
        </p:nvSpPr>
        <p:spPr>
          <a:xfrm>
            <a:off x="0" y="1446710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5252FD-8E7C-479D-9AC6-60C405473F51}"/>
              </a:ext>
            </a:extLst>
          </p:cNvPr>
          <p:cNvSpPr/>
          <p:nvPr/>
        </p:nvSpPr>
        <p:spPr>
          <a:xfrm>
            <a:off x="0" y="660178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02BC0D-998E-4F01-97B6-24F1DC49184C}"/>
              </a:ext>
            </a:extLst>
          </p:cNvPr>
          <p:cNvSpPr txBox="1"/>
          <p:nvPr/>
        </p:nvSpPr>
        <p:spPr>
          <a:xfrm>
            <a:off x="5736657" y="3759088"/>
            <a:ext cx="114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98975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7494DD-CEAE-47D8-82D3-479D60C991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6D46B534-678D-49CF-9C30-51257B75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7850"/>
            <a:ext cx="12192000" cy="7295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dirty="0"/>
              <a:t>System 1 is remarkably adept at assessing risk…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7D1AE9A-E16E-4066-9B89-C9F40C9E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09" y="1593185"/>
            <a:ext cx="6670536" cy="500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1B0293-CC4F-4DF1-956B-E9300FDD7844}"/>
              </a:ext>
            </a:extLst>
          </p:cNvPr>
          <p:cNvSpPr/>
          <p:nvPr/>
        </p:nvSpPr>
        <p:spPr>
          <a:xfrm>
            <a:off x="0" y="1377365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DBAB7-0527-4252-8FDF-C5BABE794A27}"/>
              </a:ext>
            </a:extLst>
          </p:cNvPr>
          <p:cNvSpPr/>
          <p:nvPr/>
        </p:nvSpPr>
        <p:spPr>
          <a:xfrm>
            <a:off x="0" y="584128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9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7494DD-CEAE-47D8-82D3-479D60C991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6D46B534-678D-49CF-9C30-51257B75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89148"/>
            <a:ext cx="12191999" cy="737508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…and remarkably adept at visual interpretation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3E9DF-DB8B-4391-8926-E51EAF2D6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1811111"/>
            <a:ext cx="5905500" cy="340995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F815F2-2E41-449D-8E92-7917EA15D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47" y="1636939"/>
            <a:ext cx="8096250" cy="393382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CACD4ABA-6B05-452B-89E5-75561C998350}"/>
              </a:ext>
            </a:extLst>
          </p:cNvPr>
          <p:cNvSpPr txBox="1">
            <a:spLocks/>
          </p:cNvSpPr>
          <p:nvPr/>
        </p:nvSpPr>
        <p:spPr>
          <a:xfrm>
            <a:off x="1" y="5765346"/>
            <a:ext cx="12191999" cy="737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System 1 can’t understand a spreadsheet.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EE74-3578-4864-8ECC-BD7ED42BE3DA}"/>
              </a:ext>
            </a:extLst>
          </p:cNvPr>
          <p:cNvSpPr/>
          <p:nvPr/>
        </p:nvSpPr>
        <p:spPr>
          <a:xfrm>
            <a:off x="0" y="525426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9F8D0D-5012-4B8D-B670-050C9C4D6273}"/>
              </a:ext>
            </a:extLst>
          </p:cNvPr>
          <p:cNvSpPr/>
          <p:nvPr/>
        </p:nvSpPr>
        <p:spPr>
          <a:xfrm>
            <a:off x="0" y="1329238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C592FD-592D-4841-BE49-789C493E3203}"/>
              </a:ext>
            </a:extLst>
          </p:cNvPr>
          <p:cNvGrpSpPr/>
          <p:nvPr/>
        </p:nvGrpSpPr>
        <p:grpSpPr>
          <a:xfrm>
            <a:off x="0" y="5701624"/>
            <a:ext cx="12192000" cy="859665"/>
            <a:chOff x="0" y="5701624"/>
            <a:chExt cx="12192000" cy="859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160624-4A35-4B7A-8370-E62BA3D74402}"/>
                </a:ext>
              </a:extLst>
            </p:cNvPr>
            <p:cNvSpPr/>
            <p:nvPr/>
          </p:nvSpPr>
          <p:spPr>
            <a:xfrm>
              <a:off x="0" y="5701624"/>
              <a:ext cx="12192000" cy="6372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909FF2-FE98-44B9-A7C0-BB85F26AE5FA}"/>
                </a:ext>
              </a:extLst>
            </p:cNvPr>
            <p:cNvSpPr/>
            <p:nvPr/>
          </p:nvSpPr>
          <p:spPr>
            <a:xfrm>
              <a:off x="0" y="6497567"/>
              <a:ext cx="12192000" cy="6372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89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7494DD-CEAE-47D8-82D3-479D60C991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6D46B534-678D-49CF-9C30-51257B75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1221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So, where does this fit it?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1552E-6B55-4BD3-B787-1F3C0FACC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57" y="1281339"/>
            <a:ext cx="5119356" cy="3112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8646EE-6BFE-47B1-9BD1-9382C7ABF0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5"/>
          <a:stretch/>
        </p:blipFill>
        <p:spPr>
          <a:xfrm>
            <a:off x="6253789" y="3429000"/>
            <a:ext cx="5133618" cy="3112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CDAD1-E734-4088-8B21-BDB0A075AA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7"/>
          <a:stretch/>
        </p:blipFill>
        <p:spPr>
          <a:xfrm>
            <a:off x="575481" y="885036"/>
            <a:ext cx="11041037" cy="58835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4D39F1-09C0-4A6C-856A-22237FD75131}"/>
              </a:ext>
            </a:extLst>
          </p:cNvPr>
          <p:cNvSpPr/>
          <p:nvPr/>
        </p:nvSpPr>
        <p:spPr>
          <a:xfrm>
            <a:off x="0" y="731881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D5626E-1363-42C5-9D1F-910ECDF96C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80BE7-681F-4C80-9F9C-E9AE4EA1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"/>
            <a:ext cx="12192000" cy="723911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System 1 vs. System 2: University of Iowa Experiment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18506-7275-426D-8ECD-95BCA7B6BE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806" y="1240358"/>
            <a:ext cx="2890339" cy="1919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ED342A-4EA5-4C60-9C85-1ADBDF89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895" y="1240358"/>
            <a:ext cx="2890339" cy="1919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762A84-27F2-4983-BE1F-E0C2C64BDD9C}"/>
              </a:ext>
            </a:extLst>
          </p:cNvPr>
          <p:cNvSpPr txBox="1"/>
          <p:nvPr/>
        </p:nvSpPr>
        <p:spPr>
          <a:xfrm>
            <a:off x="4999781" y="868680"/>
            <a:ext cx="2656114" cy="37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GAME A -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6BCB9-7F9A-46E1-AB6D-2E4B5D2491F3}"/>
              </a:ext>
            </a:extLst>
          </p:cNvPr>
          <p:cNvSpPr txBox="1"/>
          <p:nvPr/>
        </p:nvSpPr>
        <p:spPr>
          <a:xfrm>
            <a:off x="7741920" y="868680"/>
            <a:ext cx="2656114" cy="37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GAME B – Unfairly Rigged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A87A4-8A4B-4D14-AD6F-1348206020BF}"/>
              </a:ext>
            </a:extLst>
          </p:cNvPr>
          <p:cNvSpPr txBox="1"/>
          <p:nvPr/>
        </p:nvSpPr>
        <p:spPr>
          <a:xfrm>
            <a:off x="269965" y="3698277"/>
            <a:ext cx="115736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sample population is given a choice to play either of two card games (Game A or Game B) where they gamble to make money.  They can play either game and can switch games at any time.  What participants don’t know is that Game B is rigged; they will lose money.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On average, participants of Game B begin to verbalize misgivings at the 50th card.  By the 80th card, they’ve had enough and make the decision to switch to Game A.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Participants are connected to sensors to measure stress and brain activity.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Participants begin showing signs of stress by about the 10th card.  This is System  1.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It takes another 40 cards for System 2, with its thoughtful, serial, and slow processes to catch on and another 30 cards to make the rational decision to stop playing.  System 1 was ready to bail at card 10.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01DC79-86E6-4265-AA57-24045ADA63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4843">
            <a:off x="1052675" y="1061517"/>
            <a:ext cx="1482583" cy="22770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2D3273-89A2-4238-9CA9-50B1F93E5D68}"/>
              </a:ext>
            </a:extLst>
          </p:cNvPr>
          <p:cNvSpPr/>
          <p:nvPr/>
        </p:nvSpPr>
        <p:spPr>
          <a:xfrm>
            <a:off x="0" y="722256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CA8443-95DC-498D-AE24-43328C89F9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9112F-73AA-46E8-97D4-F77D84ED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62"/>
            <a:ext cx="12192000" cy="734062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System 1 Brain Activity Scans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96E51-ADF9-49E6-9504-99A299320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0" b="4919"/>
          <a:stretch/>
        </p:blipFill>
        <p:spPr>
          <a:xfrm>
            <a:off x="6850050" y="994981"/>
            <a:ext cx="3084619" cy="2055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200B99-F946-4200-B286-00E4555DA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52" y="996923"/>
            <a:ext cx="3810000" cy="206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1887DF-B838-445C-889A-F8F4B19A96E7}"/>
              </a:ext>
            </a:extLst>
          </p:cNvPr>
          <p:cNvSpPr txBox="1"/>
          <p:nvPr/>
        </p:nvSpPr>
        <p:spPr>
          <a:xfrm>
            <a:off x="3983186" y="3315162"/>
            <a:ext cx="447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Ventromedial Prefrontal Cortex (VPC)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B05191-AC7D-48FA-A511-F237767AC5FF}"/>
              </a:ext>
            </a:extLst>
          </p:cNvPr>
          <p:cNvSpPr txBox="1"/>
          <p:nvPr/>
        </p:nvSpPr>
        <p:spPr>
          <a:xfrm>
            <a:off x="354462" y="4847362"/>
            <a:ext cx="6164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US" dirty="0"/>
              <a:t>People with VPC damage have difficultly making decisions.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18302-F43E-440B-820E-709D6FFD2AE2}"/>
              </a:ext>
            </a:extLst>
          </p:cNvPr>
          <p:cNvSpPr txBox="1"/>
          <p:nvPr/>
        </p:nvSpPr>
        <p:spPr>
          <a:xfrm>
            <a:off x="354462" y="5709953"/>
            <a:ext cx="6164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US" dirty="0"/>
              <a:t>System 2 is a thinker….not a doer.</a:t>
            </a:r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E09BC512-D3B0-42BB-88F1-8C6C9345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373" y="3456690"/>
            <a:ext cx="2504333" cy="187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625A9-CDC0-4910-8065-67BEC1EA6F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442" y="4756845"/>
            <a:ext cx="3274854" cy="1706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3D9D1D-9F6A-4B7F-AA9B-0F15EA855F4F}"/>
              </a:ext>
            </a:extLst>
          </p:cNvPr>
          <p:cNvSpPr/>
          <p:nvPr/>
        </p:nvSpPr>
        <p:spPr>
          <a:xfrm>
            <a:off x="0" y="731881"/>
            <a:ext cx="12192000" cy="6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6C76E9-BB36-4C60-BF5A-E716DD044D17}"/>
              </a:ext>
            </a:extLst>
          </p:cNvPr>
          <p:cNvSpPr txBox="1"/>
          <p:nvPr/>
        </p:nvSpPr>
        <p:spPr>
          <a:xfrm>
            <a:off x="354461" y="3927930"/>
            <a:ext cx="9076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VPC is closely associated with the sense of smell…we actually </a:t>
            </a:r>
            <a:r>
              <a:rPr lang="en-US" u="sng" dirty="0"/>
              <a:t>smell</a:t>
            </a:r>
            <a:r>
              <a:rPr lang="en-US" dirty="0"/>
              <a:t> risk </a:t>
            </a:r>
          </a:p>
          <a:p>
            <a:r>
              <a:rPr lang="en-US" dirty="0"/>
              <a:t>      “</a:t>
            </a:r>
            <a:r>
              <a:rPr lang="en-US" i="1" dirty="0"/>
              <a:t>Something doesn’t smell right</a:t>
            </a:r>
            <a:r>
              <a:rPr lang="en-US" dirty="0"/>
              <a:t>”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2BDEBB-3755-47F9-B65B-2D4F5A208354}"/>
              </a:ext>
            </a:extLst>
          </p:cNvPr>
          <p:cNvSpPr/>
          <p:nvPr/>
        </p:nvSpPr>
        <p:spPr>
          <a:xfrm>
            <a:off x="6747310" y="1741077"/>
            <a:ext cx="1480500" cy="14805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5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1052</Words>
  <Application>Microsoft Office PowerPoint</Application>
  <PresentationFormat>Widescreen</PresentationFormat>
  <Paragraphs>111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Analysis vs. Intuition</vt:lpstr>
      <vt:lpstr>The Two Systems Model</vt:lpstr>
      <vt:lpstr>PowerPoint Presentation</vt:lpstr>
      <vt:lpstr>But….System 2 can also be fooled…</vt:lpstr>
      <vt:lpstr>System 1 is remarkably adept at assessing risk…</vt:lpstr>
      <vt:lpstr>…and remarkably adept at visual interpretation</vt:lpstr>
      <vt:lpstr>So, where does this fit it?</vt:lpstr>
      <vt:lpstr>System 1 vs. System 2: University of Iowa Experiment</vt:lpstr>
      <vt:lpstr>System 1 Brain Activity Scans</vt:lpstr>
      <vt:lpstr>Recommendations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vs. Intuition</dc:title>
  <dc:creator>Emilio, George (Serco NA)</dc:creator>
  <cp:lastModifiedBy>Emilio, George (Serco NA)</cp:lastModifiedBy>
  <cp:revision>2</cp:revision>
  <dcterms:created xsi:type="dcterms:W3CDTF">2021-09-14T15:35:17Z</dcterms:created>
  <dcterms:modified xsi:type="dcterms:W3CDTF">2021-09-17T18:00:08Z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a18db4-4881-470a-a192-6fae2c1afcd6_Enabled">
    <vt:lpwstr>true</vt:lpwstr>
  </property>
  <property fmtid="{D5CDD505-2E9C-101B-9397-08002B2CF9AE}" pid="3" name="MSIP_Label_dda18db4-4881-470a-a192-6fae2c1afcd6_SetDate">
    <vt:lpwstr>2021-09-16T12:46:38Z</vt:lpwstr>
  </property>
  <property fmtid="{D5CDD505-2E9C-101B-9397-08002B2CF9AE}" pid="4" name="MSIP_Label_dda18db4-4881-470a-a192-6fae2c1afcd6_Method">
    <vt:lpwstr>Privileged</vt:lpwstr>
  </property>
  <property fmtid="{D5CDD505-2E9C-101B-9397-08002B2CF9AE}" pid="5" name="MSIP_Label_dda18db4-4881-470a-a192-6fae2c1afcd6_Name">
    <vt:lpwstr>dda18db4-4881-470a-a192-6fae2c1afcd6</vt:lpwstr>
  </property>
  <property fmtid="{D5CDD505-2E9C-101B-9397-08002B2CF9AE}" pid="6" name="MSIP_Label_dda18db4-4881-470a-a192-6fae2c1afcd6_SiteId">
    <vt:lpwstr>f93616dd-45a6-40c8-9e29-adab2fb5f25c</vt:lpwstr>
  </property>
  <property fmtid="{D5CDD505-2E9C-101B-9397-08002B2CF9AE}" pid="7" name="MSIP_Label_dda18db4-4881-470a-a192-6fae2c1afcd6_ActionId">
    <vt:lpwstr>1c34839c-a510-4c9f-855c-84151c31b0e8</vt:lpwstr>
  </property>
  <property fmtid="{D5CDD505-2E9C-101B-9397-08002B2CF9AE}" pid="8" name="MSIP_Label_dda18db4-4881-470a-a192-6fae2c1afcd6_ContentBits">
    <vt:lpwstr>0</vt:lpwstr>
  </property>
</Properties>
</file>