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handoutMasterIdLst>
    <p:handoutMasterId r:id="rId33"/>
  </p:handoutMasterIdLst>
  <p:sldIdLst>
    <p:sldId id="1224" r:id="rId5"/>
    <p:sldId id="2761" r:id="rId6"/>
    <p:sldId id="2877" r:id="rId7"/>
    <p:sldId id="2763" r:id="rId8"/>
    <p:sldId id="2851" r:id="rId9"/>
    <p:sldId id="2852" r:id="rId10"/>
    <p:sldId id="2853" r:id="rId11"/>
    <p:sldId id="2854" r:id="rId12"/>
    <p:sldId id="2794" r:id="rId13"/>
    <p:sldId id="1183" r:id="rId14"/>
    <p:sldId id="2855" r:id="rId15"/>
    <p:sldId id="2856" r:id="rId16"/>
    <p:sldId id="2857" r:id="rId17"/>
    <p:sldId id="2858" r:id="rId18"/>
    <p:sldId id="2805" r:id="rId19"/>
    <p:sldId id="2859" r:id="rId20"/>
    <p:sldId id="2551" r:id="rId21"/>
    <p:sldId id="2766" r:id="rId22"/>
    <p:sldId id="2847" r:id="rId23"/>
    <p:sldId id="2774" r:id="rId24"/>
    <p:sldId id="2765" r:id="rId25"/>
    <p:sldId id="2829" r:id="rId26"/>
    <p:sldId id="2846" r:id="rId27"/>
    <p:sldId id="2775" r:id="rId28"/>
    <p:sldId id="2860" r:id="rId29"/>
    <p:sldId id="2869" r:id="rId30"/>
    <p:sldId id="2803" r:id="rId31"/>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880">
          <p15:clr>
            <a:srgbClr val="A4A3A4"/>
          </p15:clr>
        </p15:guide>
        <p15:guide id="7" orient="horz" pos="2364"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midt, Douglas C" initials="SDC" lastIdx="4" clrIdx="0">
    <p:extLst>
      <p:ext uri="{19B8F6BF-5375-455C-9EA6-DF929625EA0E}">
        <p15:presenceInfo xmlns:p15="http://schemas.microsoft.com/office/powerpoint/2012/main" userId="Schmidt, Douglas C" providerId="None"/>
      </p:ext>
    </p:extLst>
  </p:cmAuthor>
  <p:cmAuthor id="2" name="Erin Harper" initials="EH" lastIdx="1" clrIdx="1">
    <p:extLst>
      <p:ext uri="{19B8F6BF-5375-455C-9EA6-DF929625EA0E}">
        <p15:presenceInfo xmlns:p15="http://schemas.microsoft.com/office/powerpoint/2012/main" userId="S-1-5-21-79331101-1198936889-320618023-2266" providerId="AD"/>
      </p:ext>
    </p:extLst>
  </p:cmAuthor>
  <p:cmAuthor id="3" name="Anita D Carleton" initials="ADC" lastIdx="1" clrIdx="2">
    <p:extLst>
      <p:ext uri="{19B8F6BF-5375-455C-9EA6-DF929625EA0E}">
        <p15:presenceInfo xmlns:p15="http://schemas.microsoft.com/office/powerpoint/2012/main" userId="S-1-5-21-79331101-1198936889-320618023-1082" providerId="AD"/>
      </p:ext>
    </p:extLst>
  </p:cmAuthor>
  <p:cmAuthor id="4" name="John E Robert" initials="JER" lastIdx="3" clrIdx="3">
    <p:extLst>
      <p:ext uri="{19B8F6BF-5375-455C-9EA6-DF929625EA0E}">
        <p15:presenceInfo xmlns:p15="http://schemas.microsoft.com/office/powerpoint/2012/main" userId="S-1-5-21-79331101-1198936889-320618023-1823" providerId="AD"/>
      </p:ext>
    </p:extLst>
  </p:cmAuthor>
  <p:cmAuthor id="5" name="Ipek Ozkaya" initials="IO" lastIdx="11" clrIdx="4">
    <p:extLst>
      <p:ext uri="{19B8F6BF-5375-455C-9EA6-DF929625EA0E}">
        <p15:presenceInfo xmlns:p15="http://schemas.microsoft.com/office/powerpoint/2012/main" userId="Ipek Ozkay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EC8"/>
    <a:srgbClr val="FDB515"/>
    <a:srgbClr val="F4F173"/>
    <a:srgbClr val="003300"/>
    <a:srgbClr val="755101"/>
    <a:srgbClr val="D09002"/>
    <a:srgbClr val="306FC2"/>
    <a:srgbClr val="C5D8F1"/>
    <a:srgbClr val="34A3D1"/>
    <a:srgbClr val="4EA4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235" autoAdjust="0"/>
    <p:restoredTop sz="96374" autoAdjust="0"/>
  </p:normalViewPr>
  <p:slideViewPr>
    <p:cSldViewPr snapToGrid="0" showGuides="1">
      <p:cViewPr varScale="1">
        <p:scale>
          <a:sx n="115" d="100"/>
          <a:sy n="115" d="100"/>
        </p:scale>
        <p:origin x="69" y="399"/>
      </p:cViewPr>
      <p:guideLst>
        <p:guide pos="2880"/>
        <p:guide orient="horz" pos="2364"/>
      </p:guideLst>
    </p:cSldViewPr>
  </p:slideViewPr>
  <p:outlineViewPr>
    <p:cViewPr>
      <p:scale>
        <a:sx n="33" d="100"/>
        <a:sy n="33" d="100"/>
      </p:scale>
      <p:origin x="0" y="-4794"/>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p:scale>
          <a:sx n="148" d="100"/>
          <a:sy n="148" d="100"/>
        </p:scale>
        <p:origin x="645" y="-24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827520" y="9119474"/>
            <a:ext cx="487680" cy="481726"/>
          </a:xfrm>
          <a:prstGeom prst="rect">
            <a:avLst/>
          </a:prstGeom>
        </p:spPr>
        <p:txBody>
          <a:bodyPr vert="horz" lIns="96661" tIns="48331" rIns="96661" bIns="48331" rtlCol="0" anchor="ctr"/>
          <a:lstStyle>
            <a:lvl1pPr algn="r">
              <a:defRPr sz="1300"/>
            </a:lvl1pPr>
          </a:lstStyle>
          <a:p>
            <a:pPr algn="l"/>
            <a:fld id="{697B12D4-4E44-48C5-B3AA-ECDAF4D2CE64}" type="slidenum">
              <a:rPr lang="en-US" b="1" smtClean="0"/>
              <a:pPr algn="l"/>
              <a:t>‹#›</a:t>
            </a:fld>
            <a:endParaRPr lang="en-US" b="1" dirty="0"/>
          </a:p>
        </p:txBody>
      </p:sp>
      <p:sp>
        <p:nvSpPr>
          <p:cNvPr id="7" name="Header Placeholder 6"/>
          <p:cNvSpPr>
            <a:spLocks noGrp="1"/>
          </p:cNvSpPr>
          <p:nvPr>
            <p:ph type="hdr" sz="quarter"/>
          </p:nvPr>
        </p:nvSpPr>
        <p:spPr>
          <a:xfrm>
            <a:off x="590710" y="108175"/>
            <a:ext cx="6110755" cy="481727"/>
          </a:xfrm>
          <a:prstGeom prst="rect">
            <a:avLst/>
          </a:prstGeom>
        </p:spPr>
        <p:txBody>
          <a:bodyPr vert="horz" lIns="0" tIns="96661" rIns="0" bIns="96661" rtlCol="0"/>
          <a:lstStyle>
            <a:lvl1pPr algn="l">
              <a:defRPr sz="1300"/>
            </a:lvl1pPr>
          </a:lstStyle>
          <a:p>
            <a:endParaRPr lang="en-US" dirty="0">
              <a:latin typeface="Arial"/>
              <a:cs typeface="Arial"/>
            </a:endParaRPr>
          </a:p>
        </p:txBody>
      </p:sp>
      <p:cxnSp>
        <p:nvCxnSpPr>
          <p:cNvPr id="10" name="Straight Connector 9"/>
          <p:cNvCxnSpPr/>
          <p:nvPr/>
        </p:nvCxnSpPr>
        <p:spPr>
          <a:xfrm>
            <a:off x="590712" y="9119474"/>
            <a:ext cx="61475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AE0F038-4C1D-CD4E-9C9E-0FB982274A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0710" y="9228920"/>
            <a:ext cx="1435608" cy="243783"/>
          </a:xfrm>
          <a:prstGeom prst="rect">
            <a:avLst/>
          </a:prstGeom>
        </p:spPr>
      </p:pic>
    </p:spTree>
    <p:extLst>
      <p:ext uri="{BB962C8B-B14F-4D97-AF65-F5344CB8AC3E}">
        <p14:creationId xmlns:p14="http://schemas.microsoft.com/office/powerpoint/2010/main" val="185921843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pos="35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828076" y="9119474"/>
            <a:ext cx="487680" cy="481726"/>
          </a:xfrm>
          <a:prstGeom prst="rect">
            <a:avLst/>
          </a:prstGeom>
        </p:spPr>
        <p:txBody>
          <a:bodyPr vert="horz" lIns="96661" tIns="48331" rIns="96661" bIns="48331" rtlCol="0" anchor="ctr"/>
          <a:lstStyle>
            <a:lvl1pPr algn="l">
              <a:defRPr sz="1300" b="1"/>
            </a:lvl1pPr>
          </a:lstStyle>
          <a:p>
            <a:fld id="{30F18498-1159-498D-8DC7-E1A69C582DF5}" type="slidenum">
              <a:rPr lang="en-US" smtClean="0"/>
              <a:pPr/>
              <a:t>‹#›</a:t>
            </a:fld>
            <a:endParaRPr lang="en-US" dirty="0"/>
          </a:p>
        </p:txBody>
      </p:sp>
      <p:cxnSp>
        <p:nvCxnSpPr>
          <p:cNvPr id="13" name="Straight Connector 12"/>
          <p:cNvCxnSpPr/>
          <p:nvPr/>
        </p:nvCxnSpPr>
        <p:spPr>
          <a:xfrm>
            <a:off x="590712" y="9119474"/>
            <a:ext cx="61475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Header Placeholder 13"/>
          <p:cNvSpPr>
            <a:spLocks noGrp="1"/>
          </p:cNvSpPr>
          <p:nvPr>
            <p:ph type="hdr" sz="quarter"/>
          </p:nvPr>
        </p:nvSpPr>
        <p:spPr>
          <a:xfrm>
            <a:off x="568959" y="101414"/>
            <a:ext cx="5022188" cy="481727"/>
          </a:xfrm>
          <a:prstGeom prst="rect">
            <a:avLst/>
          </a:prstGeom>
        </p:spPr>
        <p:txBody>
          <a:bodyPr vert="horz" lIns="0" tIns="96661" rIns="0" bIns="96661" rtlCol="0"/>
          <a:lstStyle>
            <a:lvl1pPr algn="l">
              <a:defRPr sz="1300">
                <a:latin typeface="Arial"/>
                <a:cs typeface="Arial"/>
              </a:defRPr>
            </a:lvl1pPr>
          </a:lstStyle>
          <a:p>
            <a:endParaRPr lang="en-US" dirty="0"/>
          </a:p>
        </p:txBody>
      </p:sp>
      <p:pic>
        <p:nvPicPr>
          <p:cNvPr id="8" name="Picture 7">
            <a:extLst>
              <a:ext uri="{FF2B5EF4-FFF2-40B4-BE49-F238E27FC236}">
                <a16:creationId xmlns:a16="http://schemas.microsoft.com/office/drawing/2014/main" id="{ECEA3029-8E47-AC42-9782-585AAF5DE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710" y="9228920"/>
            <a:ext cx="1435608" cy="243783"/>
          </a:xfrm>
          <a:prstGeom prst="rect">
            <a:avLst/>
          </a:prstGeom>
        </p:spPr>
      </p:pic>
    </p:spTree>
    <p:extLst>
      <p:ext uri="{BB962C8B-B14F-4D97-AF65-F5344CB8AC3E}">
        <p14:creationId xmlns:p14="http://schemas.microsoft.com/office/powerpoint/2010/main" val="3950295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35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t>1</a:t>
            </a:fld>
            <a:endParaRPr lang="en-US" dirty="0"/>
          </a:p>
        </p:txBody>
      </p:sp>
    </p:spTree>
    <p:extLst>
      <p:ext uri="{BB962C8B-B14F-4D97-AF65-F5344CB8AC3E}">
        <p14:creationId xmlns:p14="http://schemas.microsoft.com/office/powerpoint/2010/main" val="618738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20</a:t>
            </a:fld>
            <a:endParaRPr lang="en-US" dirty="0"/>
          </a:p>
        </p:txBody>
      </p:sp>
    </p:spTree>
    <p:extLst>
      <p:ext uri="{BB962C8B-B14F-4D97-AF65-F5344CB8AC3E}">
        <p14:creationId xmlns:p14="http://schemas.microsoft.com/office/powerpoint/2010/main" val="803416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2</a:t>
            </a:fld>
            <a:endParaRPr lang="en-US" dirty="0"/>
          </a:p>
        </p:txBody>
      </p:sp>
    </p:spTree>
    <p:extLst>
      <p:ext uri="{BB962C8B-B14F-4D97-AF65-F5344CB8AC3E}">
        <p14:creationId xmlns:p14="http://schemas.microsoft.com/office/powerpoint/2010/main" val="3552027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213475" cy="3495675"/>
          </a:xfrm>
        </p:spPr>
      </p:sp>
      <p:sp>
        <p:nvSpPr>
          <p:cNvPr id="3" name="Notes Placeholder 2"/>
          <p:cNvSpPr>
            <a:spLocks noGrp="1"/>
          </p:cNvSpPr>
          <p:nvPr>
            <p:ph type="body" idx="1"/>
          </p:nvPr>
        </p:nvSpPr>
        <p:spPr>
          <a:xfrm>
            <a:off x="394809" y="4442981"/>
            <a:ext cx="5845094" cy="3635165"/>
          </a:xfrm>
        </p:spPr>
        <p:txBody>
          <a:bodyPr/>
          <a:lstStyle/>
          <a:p>
            <a:pPr marL="0" lvl="1" indent="0">
              <a:spcBef>
                <a:spcPts val="600"/>
              </a:spcBef>
              <a:spcAft>
                <a:spcPts val="600"/>
              </a:spcAft>
              <a:buNone/>
            </a:pPr>
            <a:endParaRPr lang="en-US" dirty="0"/>
          </a:p>
        </p:txBody>
      </p:sp>
      <p:sp>
        <p:nvSpPr>
          <p:cNvPr id="4" name="Slide Number Placeholder 3"/>
          <p:cNvSpPr>
            <a:spLocks noGrp="1"/>
          </p:cNvSpPr>
          <p:nvPr>
            <p:ph type="sldNum" sz="quarter" idx="10"/>
          </p:nvPr>
        </p:nvSpPr>
        <p:spPr>
          <a:xfrm>
            <a:off x="3970858" y="8854209"/>
            <a:ext cx="3037780" cy="467714"/>
          </a:xfrm>
          <a:prstGeom prst="rect">
            <a:avLst/>
          </a:prstGeom>
        </p:spPr>
        <p:txBody>
          <a:bodyPr/>
          <a:lstStyle/>
          <a:p>
            <a:pPr marL="0" marR="0" lvl="0" indent="0" algn="l" defTabSz="923631" rtl="0" eaLnBrk="1" fontAlgn="auto" latinLnBrk="0" hangingPunct="1">
              <a:lnSpc>
                <a:spcPct val="100000"/>
              </a:lnSpc>
              <a:spcBef>
                <a:spcPts val="0"/>
              </a:spcBef>
              <a:spcAft>
                <a:spcPts val="0"/>
              </a:spcAft>
              <a:buClrTx/>
              <a:buSzTx/>
              <a:buFontTx/>
              <a:buNone/>
              <a:tabLst/>
              <a:defRPr/>
            </a:pPr>
            <a:fld id="{1FD38001-20E0-4D27-9A63-CDFA4980CA58}" type="slidenum">
              <a:rPr kumimoji="0" lang="en-US" sz="1200" b="1" i="0" u="none" strike="noStrike" kern="1200" cap="none" spc="0" normalizeH="0" baseline="0" noProof="0">
                <a:ln>
                  <a:noFill/>
                </a:ln>
                <a:solidFill>
                  <a:prstClr val="black"/>
                </a:solidFill>
                <a:effectLst/>
                <a:uLnTx/>
                <a:uFillTx/>
                <a:latin typeface="Calibri"/>
                <a:ea typeface="+mn-ea"/>
                <a:cs typeface="+mn-cs"/>
              </a:rPr>
              <a:pPr marL="0" marR="0" lvl="0" indent="0" algn="l" defTabSz="923631"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7125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4</a:t>
            </a:fld>
            <a:endParaRPr lang="en-US" dirty="0"/>
          </a:p>
        </p:txBody>
      </p:sp>
    </p:spTree>
    <p:extLst>
      <p:ext uri="{BB962C8B-B14F-4D97-AF65-F5344CB8AC3E}">
        <p14:creationId xmlns:p14="http://schemas.microsoft.com/office/powerpoint/2010/main" val="3156127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5</a:t>
            </a:fld>
            <a:endParaRPr lang="en-US" dirty="0"/>
          </a:p>
        </p:txBody>
      </p:sp>
    </p:spTree>
    <p:extLst>
      <p:ext uri="{BB962C8B-B14F-4D97-AF65-F5344CB8AC3E}">
        <p14:creationId xmlns:p14="http://schemas.microsoft.com/office/powerpoint/2010/main" val="2373864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6</a:t>
            </a:fld>
            <a:endParaRPr lang="en-US" dirty="0"/>
          </a:p>
        </p:txBody>
      </p:sp>
    </p:spTree>
    <p:extLst>
      <p:ext uri="{BB962C8B-B14F-4D97-AF65-F5344CB8AC3E}">
        <p14:creationId xmlns:p14="http://schemas.microsoft.com/office/powerpoint/2010/main" val="1981054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7</a:t>
            </a:fld>
            <a:endParaRPr lang="en-US" dirty="0"/>
          </a:p>
        </p:txBody>
      </p:sp>
    </p:spTree>
    <p:extLst>
      <p:ext uri="{BB962C8B-B14F-4D97-AF65-F5344CB8AC3E}">
        <p14:creationId xmlns:p14="http://schemas.microsoft.com/office/powerpoint/2010/main" val="71030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8</a:t>
            </a:fld>
            <a:endParaRPr lang="en-US" dirty="0"/>
          </a:p>
        </p:txBody>
      </p:sp>
    </p:spTree>
    <p:extLst>
      <p:ext uri="{BB962C8B-B14F-4D97-AF65-F5344CB8AC3E}">
        <p14:creationId xmlns:p14="http://schemas.microsoft.com/office/powerpoint/2010/main" val="2536016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16</a:t>
            </a:fld>
            <a:endParaRPr lang="en-US" dirty="0"/>
          </a:p>
        </p:txBody>
      </p:sp>
    </p:spTree>
    <p:extLst>
      <p:ext uri="{BB962C8B-B14F-4D97-AF65-F5344CB8AC3E}">
        <p14:creationId xmlns:p14="http://schemas.microsoft.com/office/powerpoint/2010/main" val="33456534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No Seal">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38"/>
            <a:ext cx="9144000" cy="4727734"/>
          </a:xfrm>
          <a:prstGeom prst="rect">
            <a:avLst/>
          </a:prstGeom>
        </p:spPr>
      </p:pic>
      <p:sp>
        <p:nvSpPr>
          <p:cNvPr id="2" name="Rectangle 1"/>
          <p:cNvSpPr/>
          <p:nvPr userDrawn="1"/>
        </p:nvSpPr>
        <p:spPr>
          <a:xfrm>
            <a:off x="0" y="4767477"/>
            <a:ext cx="9144000" cy="411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hasCustomPrompt="1"/>
          </p:nvPr>
        </p:nvSpPr>
        <p:spPr>
          <a:xfrm>
            <a:off x="381000" y="1538380"/>
            <a:ext cx="4800601" cy="162139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9" name="TextBox 8"/>
          <p:cNvSpPr txBox="1"/>
          <p:nvPr userDrawn="1"/>
        </p:nvSpPr>
        <p:spPr>
          <a:xfrm>
            <a:off x="381001" y="4002817"/>
            <a:ext cx="1981199" cy="369332"/>
          </a:xfrm>
          <a:prstGeom prst="rect">
            <a:avLst/>
          </a:prstGeom>
          <a:noFill/>
        </p:spPr>
        <p:txBody>
          <a:bodyPr wrap="square" lIns="0" tIns="0" rIns="0" bIns="0" rtlCol="0">
            <a:spAutoFit/>
          </a:bodyPr>
          <a:lstStyle/>
          <a:p>
            <a:r>
              <a:rPr lang="en-US" sz="800" dirty="0">
                <a:solidFill>
                  <a:schemeClr val="bg2"/>
                </a:solidFill>
                <a:latin typeface="Arial" panose="020B0604020202020204" pitchFamily="34" charset="0"/>
                <a:cs typeface="Arial" panose="020B0604020202020204" pitchFamily="34" charset="0"/>
              </a:rPr>
              <a:t>Software Engineering Institute</a:t>
            </a:r>
          </a:p>
          <a:p>
            <a:r>
              <a:rPr lang="en-US" sz="800" dirty="0">
                <a:solidFill>
                  <a:schemeClr val="bg2"/>
                </a:solidFill>
                <a:latin typeface="Arial" panose="020B0604020202020204" pitchFamily="34" charset="0"/>
                <a:cs typeface="Arial" panose="020B0604020202020204" pitchFamily="34" charset="0"/>
              </a:rPr>
              <a:t>Carnegie Mellon University</a:t>
            </a:r>
          </a:p>
          <a:p>
            <a:r>
              <a:rPr lang="en-US" sz="800" dirty="0">
                <a:solidFill>
                  <a:schemeClr val="bg2"/>
                </a:solidFill>
                <a:latin typeface="Arial" panose="020B0604020202020204" pitchFamily="34" charset="0"/>
                <a:cs typeface="Arial" panose="020B0604020202020204" pitchFamily="34" charset="0"/>
              </a:rPr>
              <a:t>Pittsburgh, PA  15213</a:t>
            </a:r>
          </a:p>
        </p:txBody>
      </p:sp>
      <p:sp>
        <p:nvSpPr>
          <p:cNvPr id="10" name="Subtitle 2"/>
          <p:cNvSpPr>
            <a:spLocks noGrp="1"/>
          </p:cNvSpPr>
          <p:nvPr>
            <p:ph type="subTitle" idx="1"/>
          </p:nvPr>
        </p:nvSpPr>
        <p:spPr>
          <a:xfrm>
            <a:off x="381001" y="324356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Rectangle 7"/>
          <p:cNvSpPr/>
          <p:nvPr userDrawn="1"/>
        </p:nvSpPr>
        <p:spPr>
          <a:xfrm>
            <a:off x="0" y="4739072"/>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0" y="4836583"/>
            <a:ext cx="1435608" cy="243783"/>
          </a:xfrm>
          <a:prstGeom prst="rect">
            <a:avLst/>
          </a:prstGeom>
        </p:spPr>
      </p:pic>
      <p:sp>
        <p:nvSpPr>
          <p:cNvPr id="13" name="Rectangle 12">
            <a:extLst>
              <a:ext uri="{FF2B5EF4-FFF2-40B4-BE49-F238E27FC236}">
                <a16:creationId xmlns:a16="http://schemas.microsoft.com/office/drawing/2014/main" id="{EAA8C662-B0DE-4FF3-B31E-E1BEBF816BF3}"/>
              </a:ext>
            </a:extLst>
          </p:cNvPr>
          <p:cNvSpPr/>
          <p:nvPr userDrawn="1"/>
        </p:nvSpPr>
        <p:spPr>
          <a:xfrm>
            <a:off x="5190805" y="4837980"/>
            <a:ext cx="3389069" cy="200055"/>
          </a:xfrm>
          <a:prstGeom prst="rect">
            <a:avLst/>
          </a:prstGeom>
        </p:spPr>
        <p:txBody>
          <a:bodyPr wrap="none">
            <a:spAutoFit/>
          </a:bodyPr>
          <a:lstStyle/>
          <a:p>
            <a:r>
              <a:rPr lang="en-US" sz="700" dirty="0">
                <a:latin typeface="Arial" panose="020B0604020202020204" pitchFamily="34" charset="0"/>
                <a:ea typeface="Times New Roman" panose="02020603050405020304" pitchFamily="18" charset="0"/>
                <a:cs typeface="Arial" panose="020B0604020202020204" pitchFamily="34" charset="0"/>
              </a:rPr>
              <a:t> [Distribution Statement A] Approved for public release and unlimited distribution </a:t>
            </a:r>
            <a:endParaRPr lang="en-US"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5696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1" y="924503"/>
            <a:ext cx="8340968" cy="366265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
        <p:nvSpPr>
          <p:cNvPr id="6"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86351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 2 Col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6"/>
            <a:ext cx="4114800" cy="369928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1" y="918186"/>
            <a:ext cx="4076699" cy="369928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367020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Content - 3 Cols">
    <p:spTree>
      <p:nvGrpSpPr>
        <p:cNvPr id="1" name=""/>
        <p:cNvGrpSpPr/>
        <p:nvPr/>
      </p:nvGrpSpPr>
      <p:grpSpPr>
        <a:xfrm>
          <a:off x="0" y="0"/>
          <a:ext cx="0" cy="0"/>
          <a:chOff x="0" y="0"/>
          <a:chExt cx="0" cy="0"/>
        </a:xfrm>
      </p:grpSpPr>
      <p:sp>
        <p:nvSpPr>
          <p:cNvPr id="2" name="Title 1"/>
          <p:cNvSpPr>
            <a:spLocks noGrp="1"/>
          </p:cNvSpPr>
          <p:nvPr>
            <p:ph type="title"/>
          </p:nvPr>
        </p:nvSpPr>
        <p:spPr>
          <a:xfrm>
            <a:off x="381000" y="171740"/>
            <a:ext cx="7620000" cy="68550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6"/>
            <a:ext cx="2705100" cy="370433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half" idx="13"/>
          </p:nvPr>
        </p:nvSpPr>
        <p:spPr>
          <a:xfrm>
            <a:off x="3238501" y="918186"/>
            <a:ext cx="2666999" cy="370433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half" idx="14"/>
          </p:nvPr>
        </p:nvSpPr>
        <p:spPr>
          <a:xfrm>
            <a:off x="6057900" y="918186"/>
            <a:ext cx="2667000" cy="370433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3"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48712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 4 Col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5"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
        <p:nvSpPr>
          <p:cNvPr id="17" name="Content Placeholder 2"/>
          <p:cNvSpPr>
            <a:spLocks noGrp="1"/>
          </p:cNvSpPr>
          <p:nvPr>
            <p:ph sz="half" idx="12"/>
          </p:nvPr>
        </p:nvSpPr>
        <p:spPr>
          <a:xfrm>
            <a:off x="25146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Edit Master text styles</a:t>
            </a:r>
          </a:p>
          <a:p>
            <a:pPr lvl="1"/>
            <a:r>
              <a:rPr lang="en-US"/>
              <a:t>Second level</a:t>
            </a:r>
          </a:p>
          <a:p>
            <a:pPr lvl="2"/>
            <a:r>
              <a:rPr lang="en-US"/>
              <a:t>Third level</a:t>
            </a:r>
          </a:p>
          <a:p>
            <a:pPr lvl="3"/>
            <a:r>
              <a:rPr lang="en-US"/>
              <a:t>Fourth level</a:t>
            </a:r>
          </a:p>
        </p:txBody>
      </p:sp>
      <p:sp>
        <p:nvSpPr>
          <p:cNvPr id="19" name="Content Placeholder 2"/>
          <p:cNvSpPr>
            <a:spLocks noGrp="1"/>
          </p:cNvSpPr>
          <p:nvPr>
            <p:ph sz="half" idx="13"/>
          </p:nvPr>
        </p:nvSpPr>
        <p:spPr>
          <a:xfrm>
            <a:off x="46482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Edit Master text styles</a:t>
            </a:r>
          </a:p>
          <a:p>
            <a:pPr lvl="1"/>
            <a:r>
              <a:rPr lang="en-US"/>
              <a:t>Second level</a:t>
            </a:r>
          </a:p>
          <a:p>
            <a:pPr lvl="2"/>
            <a:r>
              <a:rPr lang="en-US"/>
              <a:t>Third level</a:t>
            </a:r>
          </a:p>
          <a:p>
            <a:pPr lvl="3"/>
            <a:r>
              <a:rPr lang="en-US"/>
              <a:t>Fourth level</a:t>
            </a:r>
          </a:p>
        </p:txBody>
      </p:sp>
      <p:sp>
        <p:nvSpPr>
          <p:cNvPr id="20" name="Content Placeholder 2"/>
          <p:cNvSpPr>
            <a:spLocks noGrp="1"/>
          </p:cNvSpPr>
          <p:nvPr>
            <p:ph sz="half" idx="14"/>
          </p:nvPr>
        </p:nvSpPr>
        <p:spPr>
          <a:xfrm>
            <a:off x="6781800" y="915259"/>
            <a:ext cx="19431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75094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 2 Cols - Wide Righ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81000" y="971550"/>
            <a:ext cx="2705100" cy="3543300"/>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3238501" y="918187"/>
            <a:ext cx="5486399" cy="368917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7"/>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1"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02465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 2 Cols - Wide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381001" y="967763"/>
            <a:ext cx="5524499" cy="3547087"/>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6057901" y="918187"/>
            <a:ext cx="2666999" cy="369422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312680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1" y="924503"/>
            <a:ext cx="8340968" cy="366265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
        <p:nvSpPr>
          <p:cNvPr id="6"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8" name="Rectangle 7">
            <a:extLst>
              <a:ext uri="{FF2B5EF4-FFF2-40B4-BE49-F238E27FC236}">
                <a16:creationId xmlns:a16="http://schemas.microsoft.com/office/drawing/2014/main" id="{891682EC-39F7-43A5-BEA2-B4E084674F86}"/>
              </a:ext>
            </a:extLst>
          </p:cNvPr>
          <p:cNvSpPr/>
          <p:nvPr userDrawn="1"/>
        </p:nvSpPr>
        <p:spPr>
          <a:xfrm>
            <a:off x="5190805" y="4837980"/>
            <a:ext cx="3389069" cy="200055"/>
          </a:xfrm>
          <a:prstGeom prst="rect">
            <a:avLst/>
          </a:prstGeom>
        </p:spPr>
        <p:txBody>
          <a:bodyPr wrap="none">
            <a:spAutoFit/>
          </a:bodyPr>
          <a:lstStyle/>
          <a:p>
            <a:r>
              <a:rPr lang="en-US" sz="700" dirty="0">
                <a:latin typeface="Arial" panose="020B0604020202020204" pitchFamily="34" charset="0"/>
                <a:ea typeface="Times New Roman" panose="02020603050405020304" pitchFamily="18" charset="0"/>
                <a:cs typeface="Arial" panose="020B0604020202020204" pitchFamily="34" charset="0"/>
              </a:rPr>
              <a:t> [Distribution Statement A] Approved for public release and unlimited distribution </a:t>
            </a:r>
            <a:endParaRPr lang="en-US"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4125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3238502" y="807674"/>
            <a:ext cx="5486399" cy="3764327"/>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3786855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7"/>
            <a:ext cx="4114800" cy="3699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2" y="918187"/>
            <a:ext cx="4076699" cy="369928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3754882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381000" y="171740"/>
            <a:ext cx="7620000" cy="685509"/>
          </a:xfrm>
        </p:spPr>
        <p:txBody>
          <a:bodyPr/>
          <a:lstStyle/>
          <a:p>
            <a:r>
              <a:rPr lang="en-US" dirty="0"/>
              <a:t>Click to edit Master title style</a:t>
            </a:r>
          </a:p>
        </p:txBody>
      </p:sp>
      <p:sp>
        <p:nvSpPr>
          <p:cNvPr id="3" name="Content Placeholder 2"/>
          <p:cNvSpPr>
            <a:spLocks noGrp="1"/>
          </p:cNvSpPr>
          <p:nvPr>
            <p:ph sz="half" idx="1"/>
          </p:nvPr>
        </p:nvSpPr>
        <p:spPr>
          <a:xfrm>
            <a:off x="381000" y="918187"/>
            <a:ext cx="2705100" cy="37043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2"/>
          <p:cNvSpPr>
            <a:spLocks noGrp="1"/>
          </p:cNvSpPr>
          <p:nvPr>
            <p:ph sz="half" idx="13"/>
          </p:nvPr>
        </p:nvSpPr>
        <p:spPr>
          <a:xfrm>
            <a:off x="3238502" y="918187"/>
            <a:ext cx="2666999"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half" idx="14"/>
          </p:nvPr>
        </p:nvSpPr>
        <p:spPr>
          <a:xfrm>
            <a:off x="6057900" y="918187"/>
            <a:ext cx="2667000"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125947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EI Se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C48D38-2ABB-FC4D-8080-E631958601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05097"/>
            <a:ext cx="9144000" cy="4638403"/>
          </a:xfrm>
          <a:prstGeom prst="rect">
            <a:avLst/>
          </a:prstGeom>
        </p:spPr>
      </p:pic>
      <p:sp>
        <p:nvSpPr>
          <p:cNvPr id="7" name="TextBox 6">
            <a:extLst>
              <a:ext uri="{FF2B5EF4-FFF2-40B4-BE49-F238E27FC236}">
                <a16:creationId xmlns:a16="http://schemas.microsoft.com/office/drawing/2014/main" id="{F2137CFC-5E77-CA4F-8CA6-E068941F9F9A}"/>
              </a:ext>
            </a:extLst>
          </p:cNvPr>
          <p:cNvSpPr txBox="1"/>
          <p:nvPr userDrawn="1"/>
        </p:nvSpPr>
        <p:spPr>
          <a:xfrm>
            <a:off x="6057900" y="141626"/>
            <a:ext cx="2095500" cy="115416"/>
          </a:xfrm>
          <a:prstGeom prst="rect">
            <a:avLst/>
          </a:prstGeom>
          <a:noFill/>
        </p:spPr>
        <p:txBody>
          <a:bodyPr wrap="square" lIns="0" tIns="0" rIns="0" bIns="0" rtlCol="0">
            <a:spAutoFit/>
          </a:bodyPr>
          <a:lstStyle/>
          <a:p>
            <a:r>
              <a:rPr lang="en-US" sz="375" dirty="0">
                <a:solidFill>
                  <a:srgbClr val="000000"/>
                </a:solidFill>
                <a:latin typeface="Arial"/>
                <a:cs typeface="Arial"/>
              </a:rPr>
              <a:t>This material was prepared for the exclusive use of NA4SE &amp; may not be used for any other purpose without the written consent of permission@sei.cmu.edu.</a:t>
            </a:r>
          </a:p>
        </p:txBody>
      </p:sp>
      <p:sp>
        <p:nvSpPr>
          <p:cNvPr id="11" name="Rectangle 10">
            <a:extLst>
              <a:ext uri="{FF2B5EF4-FFF2-40B4-BE49-F238E27FC236}">
                <a16:creationId xmlns:a16="http://schemas.microsoft.com/office/drawing/2014/main" id="{EB1C11B9-3EFF-1F4D-BF45-10D774766DB9}"/>
              </a:ext>
            </a:extLst>
          </p:cNvPr>
          <p:cNvSpPr/>
          <p:nvPr userDrawn="1"/>
        </p:nvSpPr>
        <p:spPr>
          <a:xfrm>
            <a:off x="0" y="492397"/>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a:extLst>
              <a:ext uri="{FF2B5EF4-FFF2-40B4-BE49-F238E27FC236}">
                <a16:creationId xmlns:a16="http://schemas.microsoft.com/office/drawing/2014/main" id="{CCDE3EDC-EBA3-3C42-8017-AC4860FA9D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0" y="144560"/>
            <a:ext cx="1435608" cy="243783"/>
          </a:xfrm>
          <a:prstGeom prst="rect">
            <a:avLst/>
          </a:prstGeom>
        </p:spPr>
      </p:pic>
      <p:pic>
        <p:nvPicPr>
          <p:cNvPr id="9" name="Picture 8"/>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81002" y="848868"/>
            <a:ext cx="859536" cy="857471"/>
          </a:xfrm>
          <a:prstGeom prst="rect">
            <a:avLst/>
          </a:prstGeom>
        </p:spPr>
      </p:pic>
      <p:sp>
        <p:nvSpPr>
          <p:cNvPr id="8" name="Title 1"/>
          <p:cNvSpPr>
            <a:spLocks noGrp="1"/>
          </p:cNvSpPr>
          <p:nvPr>
            <p:ph type="ctrTitle" hasCustomPrompt="1"/>
          </p:nvPr>
        </p:nvSpPr>
        <p:spPr>
          <a:xfrm>
            <a:off x="381000" y="2040255"/>
            <a:ext cx="4800601" cy="1589912"/>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10" name="Subtitle 2"/>
          <p:cNvSpPr>
            <a:spLocks noGrp="1"/>
          </p:cNvSpPr>
          <p:nvPr>
            <p:ph type="subTitle" idx="1"/>
          </p:nvPr>
        </p:nvSpPr>
        <p:spPr>
          <a:xfrm>
            <a:off x="381001" y="371157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Box 12"/>
          <p:cNvSpPr txBox="1"/>
          <p:nvPr userDrawn="1"/>
        </p:nvSpPr>
        <p:spPr>
          <a:xfrm>
            <a:off x="381001" y="4470827"/>
            <a:ext cx="1981199" cy="369332"/>
          </a:xfrm>
          <a:prstGeom prst="rect">
            <a:avLst/>
          </a:prstGeom>
          <a:noFill/>
        </p:spPr>
        <p:txBody>
          <a:bodyPr wrap="square" lIns="0" tIns="0" rIns="0" bIns="0" rtlCol="0">
            <a:spAutoFit/>
          </a:bodyPr>
          <a:lstStyle/>
          <a:p>
            <a:r>
              <a:rPr lang="en-US" sz="800" dirty="0">
                <a:solidFill>
                  <a:schemeClr val="bg2"/>
                </a:solidFill>
                <a:latin typeface="Arial" panose="020B0604020202020204" pitchFamily="34" charset="0"/>
                <a:cs typeface="Arial" panose="020B0604020202020204" pitchFamily="34" charset="0"/>
              </a:rPr>
              <a:t>Software Engineering Institute</a:t>
            </a:r>
          </a:p>
          <a:p>
            <a:r>
              <a:rPr lang="en-US" sz="800" dirty="0">
                <a:solidFill>
                  <a:schemeClr val="bg2"/>
                </a:solidFill>
                <a:latin typeface="Arial" panose="020B0604020202020204" pitchFamily="34" charset="0"/>
                <a:cs typeface="Arial" panose="020B0604020202020204" pitchFamily="34" charset="0"/>
              </a:rPr>
              <a:t>Carnegie Mellon University</a:t>
            </a:r>
          </a:p>
          <a:p>
            <a:r>
              <a:rPr lang="en-US" sz="800" dirty="0">
                <a:solidFill>
                  <a:schemeClr val="bg2"/>
                </a:solidFill>
                <a:latin typeface="Arial" panose="020B0604020202020204" pitchFamily="34" charset="0"/>
                <a:cs typeface="Arial" panose="020B0604020202020204" pitchFamily="34" charset="0"/>
              </a:rPr>
              <a:t>Pittsburgh, PA  15213</a:t>
            </a:r>
          </a:p>
        </p:txBody>
      </p:sp>
    </p:spTree>
    <p:extLst>
      <p:ext uri="{BB962C8B-B14F-4D97-AF65-F5344CB8AC3E}">
        <p14:creationId xmlns:p14="http://schemas.microsoft.com/office/powerpoint/2010/main" val="1749493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5260"/>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7" name="Content Placeholder 2"/>
          <p:cNvSpPr>
            <a:spLocks noGrp="1"/>
          </p:cNvSpPr>
          <p:nvPr>
            <p:ph sz="half" idx="12"/>
          </p:nvPr>
        </p:nvSpPr>
        <p:spPr>
          <a:xfrm>
            <a:off x="2514600" y="915260"/>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2"/>
          <p:cNvSpPr>
            <a:spLocks noGrp="1"/>
          </p:cNvSpPr>
          <p:nvPr>
            <p:ph sz="half" idx="13"/>
          </p:nvPr>
        </p:nvSpPr>
        <p:spPr>
          <a:xfrm>
            <a:off x="4648200" y="915260"/>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Content Placeholder 2"/>
          <p:cNvSpPr>
            <a:spLocks noGrp="1"/>
          </p:cNvSpPr>
          <p:nvPr>
            <p:ph sz="half" idx="14"/>
          </p:nvPr>
        </p:nvSpPr>
        <p:spPr>
          <a:xfrm>
            <a:off x="6781800" y="915260"/>
            <a:ext cx="19431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78824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inor 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81000" y="971550"/>
            <a:ext cx="2705100" cy="3543300"/>
          </a:xfrm>
          <a:solidFill>
            <a:schemeClr val="bg1">
              <a:lumMod val="8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3238502" y="918187"/>
            <a:ext cx="5486399" cy="368917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7"/>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997220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jo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381002" y="967764"/>
            <a:ext cx="5524499" cy="3547087"/>
          </a:xfrm>
          <a:solidFill>
            <a:schemeClr val="bg1">
              <a:lumMod val="8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6057902" y="918188"/>
            <a:ext cx="2666999" cy="369422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3246720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grpSp>
        <p:nvGrpSpPr>
          <p:cNvPr id="3" name="Group 2"/>
          <p:cNvGrpSpPr/>
          <p:nvPr userDrawn="1"/>
        </p:nvGrpSpPr>
        <p:grpSpPr>
          <a:xfrm>
            <a:off x="364971" y="904297"/>
            <a:ext cx="8359931" cy="3613387"/>
            <a:chOff x="364971" y="679174"/>
            <a:chExt cx="8359930" cy="3838509"/>
          </a:xfrm>
        </p:grpSpPr>
        <p:sp>
          <p:nvSpPr>
            <p:cNvPr id="7" name="Rectangle 6"/>
            <p:cNvSpPr/>
            <p:nvPr userDrawn="1"/>
          </p:nvSpPr>
          <p:spPr>
            <a:xfrm>
              <a:off x="1117410" y="951718"/>
              <a:ext cx="554274" cy="41570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8" name="Rectangle 7"/>
            <p:cNvSpPr/>
            <p:nvPr userDrawn="1"/>
          </p:nvSpPr>
          <p:spPr>
            <a:xfrm>
              <a:off x="1117410" y="1505930"/>
              <a:ext cx="554274" cy="41570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9" name="Rectangle 8"/>
            <p:cNvSpPr/>
            <p:nvPr userDrawn="1"/>
          </p:nvSpPr>
          <p:spPr>
            <a:xfrm>
              <a:off x="1117410" y="2074778"/>
              <a:ext cx="554274" cy="41570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0" name="Rectangle 9"/>
            <p:cNvSpPr/>
            <p:nvPr userDrawn="1"/>
          </p:nvSpPr>
          <p:spPr>
            <a:xfrm>
              <a:off x="1117410" y="2771106"/>
              <a:ext cx="554274" cy="41570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1" name="Rectangle 10"/>
            <p:cNvSpPr/>
            <p:nvPr userDrawn="1"/>
          </p:nvSpPr>
          <p:spPr>
            <a:xfrm>
              <a:off x="1117410" y="3504011"/>
              <a:ext cx="554274" cy="41570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2" name="Rectangle 11"/>
            <p:cNvSpPr/>
            <p:nvPr userDrawn="1"/>
          </p:nvSpPr>
          <p:spPr>
            <a:xfrm>
              <a:off x="1117410" y="4101977"/>
              <a:ext cx="554274" cy="41570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3" name="Rectangle 12"/>
            <p:cNvSpPr/>
            <p:nvPr userDrawn="1"/>
          </p:nvSpPr>
          <p:spPr>
            <a:xfrm>
              <a:off x="1804310" y="951718"/>
              <a:ext cx="554274" cy="41570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4" name="Rectangle 13"/>
            <p:cNvSpPr/>
            <p:nvPr userDrawn="1"/>
          </p:nvSpPr>
          <p:spPr>
            <a:xfrm>
              <a:off x="1804310" y="1505930"/>
              <a:ext cx="554274" cy="41570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5" name="Rectangle 14"/>
            <p:cNvSpPr/>
            <p:nvPr userDrawn="1"/>
          </p:nvSpPr>
          <p:spPr>
            <a:xfrm>
              <a:off x="1804310" y="2074778"/>
              <a:ext cx="554274" cy="41570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6" name="Rectangle 15"/>
            <p:cNvSpPr/>
            <p:nvPr userDrawn="1"/>
          </p:nvSpPr>
          <p:spPr>
            <a:xfrm>
              <a:off x="1804310" y="2771106"/>
              <a:ext cx="554274" cy="41570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7" name="Rectangle 16"/>
            <p:cNvSpPr/>
            <p:nvPr userDrawn="1"/>
          </p:nvSpPr>
          <p:spPr>
            <a:xfrm>
              <a:off x="1804310" y="3504011"/>
              <a:ext cx="554274" cy="41570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8" name="Rectangle 17"/>
            <p:cNvSpPr/>
            <p:nvPr userDrawn="1"/>
          </p:nvSpPr>
          <p:spPr>
            <a:xfrm>
              <a:off x="1804310" y="4101977"/>
              <a:ext cx="554274" cy="41570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9" name="Rectangle 18"/>
            <p:cNvSpPr/>
            <p:nvPr userDrawn="1"/>
          </p:nvSpPr>
          <p:spPr>
            <a:xfrm>
              <a:off x="2491210" y="951718"/>
              <a:ext cx="554274" cy="415706"/>
            </a:xfrm>
            <a:prstGeom prst="rect">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0" name="Rectangle 19"/>
            <p:cNvSpPr/>
            <p:nvPr userDrawn="1"/>
          </p:nvSpPr>
          <p:spPr>
            <a:xfrm>
              <a:off x="2491210" y="1505930"/>
              <a:ext cx="554274" cy="415706"/>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1" name="Rectangle 20"/>
            <p:cNvSpPr/>
            <p:nvPr userDrawn="1"/>
          </p:nvSpPr>
          <p:spPr>
            <a:xfrm>
              <a:off x="2491210" y="2074778"/>
              <a:ext cx="554274" cy="415706"/>
            </a:xfrm>
            <a:prstGeom prst="rect">
              <a:avLst/>
            </a:prstGeom>
            <a:solidFill>
              <a:schemeClr val="bg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2" name="Rectangle 21"/>
            <p:cNvSpPr/>
            <p:nvPr userDrawn="1"/>
          </p:nvSpPr>
          <p:spPr>
            <a:xfrm>
              <a:off x="2491210" y="2771106"/>
              <a:ext cx="554274" cy="415706"/>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3" name="Rectangle 22"/>
            <p:cNvSpPr/>
            <p:nvPr userDrawn="1"/>
          </p:nvSpPr>
          <p:spPr>
            <a:xfrm>
              <a:off x="2491210" y="3504011"/>
              <a:ext cx="554274" cy="415706"/>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4" name="Rectangle 23"/>
            <p:cNvSpPr/>
            <p:nvPr userDrawn="1"/>
          </p:nvSpPr>
          <p:spPr>
            <a:xfrm>
              <a:off x="2491210" y="4101977"/>
              <a:ext cx="554274" cy="415706"/>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5" name="Rectangle 24"/>
            <p:cNvSpPr/>
            <p:nvPr userDrawn="1"/>
          </p:nvSpPr>
          <p:spPr>
            <a:xfrm>
              <a:off x="3234302" y="951718"/>
              <a:ext cx="554274" cy="415706"/>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6" name="Rectangle 25"/>
            <p:cNvSpPr/>
            <p:nvPr userDrawn="1"/>
          </p:nvSpPr>
          <p:spPr>
            <a:xfrm>
              <a:off x="3234302" y="1505930"/>
              <a:ext cx="554274" cy="415706"/>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7" name="Rectangle 26"/>
            <p:cNvSpPr/>
            <p:nvPr userDrawn="1"/>
          </p:nvSpPr>
          <p:spPr>
            <a:xfrm>
              <a:off x="3234302" y="2074778"/>
              <a:ext cx="554274" cy="415706"/>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8" name="Rectangle 27"/>
            <p:cNvSpPr/>
            <p:nvPr userDrawn="1"/>
          </p:nvSpPr>
          <p:spPr>
            <a:xfrm>
              <a:off x="3234302" y="2771106"/>
              <a:ext cx="554274" cy="415706"/>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9" name="Rectangle 28"/>
            <p:cNvSpPr/>
            <p:nvPr userDrawn="1"/>
          </p:nvSpPr>
          <p:spPr>
            <a:xfrm>
              <a:off x="3234302" y="3504011"/>
              <a:ext cx="554274" cy="415706"/>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0" name="Rectangle 29"/>
            <p:cNvSpPr/>
            <p:nvPr userDrawn="1"/>
          </p:nvSpPr>
          <p:spPr>
            <a:xfrm>
              <a:off x="3234302" y="4101977"/>
              <a:ext cx="554274" cy="415706"/>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1" name="Rectangle 30"/>
            <p:cNvSpPr/>
            <p:nvPr userDrawn="1"/>
          </p:nvSpPr>
          <p:spPr>
            <a:xfrm>
              <a:off x="4294863" y="951718"/>
              <a:ext cx="554274" cy="415706"/>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2" name="Rectangle 31"/>
            <p:cNvSpPr/>
            <p:nvPr userDrawn="1"/>
          </p:nvSpPr>
          <p:spPr>
            <a:xfrm>
              <a:off x="4294863" y="1505930"/>
              <a:ext cx="554274" cy="415706"/>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3" name="Rectangle 32"/>
            <p:cNvSpPr/>
            <p:nvPr userDrawn="1"/>
          </p:nvSpPr>
          <p:spPr>
            <a:xfrm>
              <a:off x="4294863" y="2074778"/>
              <a:ext cx="554274" cy="415706"/>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4" name="Rectangle 33"/>
            <p:cNvSpPr/>
            <p:nvPr userDrawn="1"/>
          </p:nvSpPr>
          <p:spPr>
            <a:xfrm>
              <a:off x="4294863" y="2771106"/>
              <a:ext cx="554274" cy="41570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5" name="Rectangle 34"/>
            <p:cNvSpPr/>
            <p:nvPr userDrawn="1"/>
          </p:nvSpPr>
          <p:spPr>
            <a:xfrm>
              <a:off x="4294863" y="3504011"/>
              <a:ext cx="554274" cy="415706"/>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6" name="Rectangle 35"/>
            <p:cNvSpPr/>
            <p:nvPr userDrawn="1"/>
          </p:nvSpPr>
          <p:spPr>
            <a:xfrm>
              <a:off x="4294863" y="4101977"/>
              <a:ext cx="554274" cy="415706"/>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7" name="Rectangle 36"/>
            <p:cNvSpPr/>
            <p:nvPr userDrawn="1"/>
          </p:nvSpPr>
          <p:spPr>
            <a:xfrm>
              <a:off x="5032903" y="951718"/>
              <a:ext cx="554274" cy="415706"/>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8" name="Rectangle 37"/>
            <p:cNvSpPr/>
            <p:nvPr userDrawn="1"/>
          </p:nvSpPr>
          <p:spPr>
            <a:xfrm>
              <a:off x="5032903" y="1505930"/>
              <a:ext cx="554274" cy="415706"/>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9" name="Rectangle 38"/>
            <p:cNvSpPr/>
            <p:nvPr userDrawn="1"/>
          </p:nvSpPr>
          <p:spPr>
            <a:xfrm>
              <a:off x="5032903" y="2074778"/>
              <a:ext cx="554274" cy="415706"/>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0" name="Rectangle 39"/>
            <p:cNvSpPr/>
            <p:nvPr userDrawn="1"/>
          </p:nvSpPr>
          <p:spPr>
            <a:xfrm>
              <a:off x="5032903" y="2771106"/>
              <a:ext cx="554274" cy="415706"/>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1" name="Rectangle 40"/>
            <p:cNvSpPr/>
            <p:nvPr userDrawn="1"/>
          </p:nvSpPr>
          <p:spPr>
            <a:xfrm>
              <a:off x="5032903" y="3504011"/>
              <a:ext cx="554274" cy="4157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2" name="Rectangle 41"/>
            <p:cNvSpPr/>
            <p:nvPr userDrawn="1"/>
          </p:nvSpPr>
          <p:spPr>
            <a:xfrm>
              <a:off x="5032903" y="4101977"/>
              <a:ext cx="554274" cy="415706"/>
            </a:xfrm>
            <a:prstGeom prst="rect">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3" name="Rectangle 42"/>
            <p:cNvSpPr/>
            <p:nvPr userDrawn="1"/>
          </p:nvSpPr>
          <p:spPr>
            <a:xfrm>
              <a:off x="5770943" y="951718"/>
              <a:ext cx="554274" cy="415706"/>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4" name="Rectangle 43"/>
            <p:cNvSpPr/>
            <p:nvPr userDrawn="1"/>
          </p:nvSpPr>
          <p:spPr>
            <a:xfrm>
              <a:off x="5770943" y="1505930"/>
              <a:ext cx="554274" cy="415706"/>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5" name="Rectangle 44"/>
            <p:cNvSpPr/>
            <p:nvPr userDrawn="1"/>
          </p:nvSpPr>
          <p:spPr>
            <a:xfrm>
              <a:off x="5770943" y="2074778"/>
              <a:ext cx="554274" cy="415706"/>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6" name="Rectangle 45"/>
            <p:cNvSpPr/>
            <p:nvPr userDrawn="1"/>
          </p:nvSpPr>
          <p:spPr>
            <a:xfrm>
              <a:off x="5770943" y="2771106"/>
              <a:ext cx="554274" cy="41570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7" name="Rectangle 46"/>
            <p:cNvSpPr/>
            <p:nvPr userDrawn="1"/>
          </p:nvSpPr>
          <p:spPr>
            <a:xfrm>
              <a:off x="5770943" y="3504011"/>
              <a:ext cx="554274" cy="415706"/>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8" name="Rectangle 47"/>
            <p:cNvSpPr/>
            <p:nvPr userDrawn="1"/>
          </p:nvSpPr>
          <p:spPr>
            <a:xfrm>
              <a:off x="5770943" y="4101977"/>
              <a:ext cx="554274" cy="415706"/>
            </a:xfrm>
            <a:prstGeom prst="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9" name="Rectangle 48"/>
            <p:cNvSpPr/>
            <p:nvPr userDrawn="1"/>
          </p:nvSpPr>
          <p:spPr>
            <a:xfrm>
              <a:off x="6508983" y="951718"/>
              <a:ext cx="554274" cy="415706"/>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0" name="Rectangle 49"/>
            <p:cNvSpPr/>
            <p:nvPr userDrawn="1"/>
          </p:nvSpPr>
          <p:spPr>
            <a:xfrm>
              <a:off x="6508983" y="1505930"/>
              <a:ext cx="554274" cy="415706"/>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1" name="Rectangle 50"/>
            <p:cNvSpPr/>
            <p:nvPr userDrawn="1"/>
          </p:nvSpPr>
          <p:spPr>
            <a:xfrm>
              <a:off x="6508983" y="2074778"/>
              <a:ext cx="554274" cy="415706"/>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2" name="Rectangle 51"/>
            <p:cNvSpPr/>
            <p:nvPr userDrawn="1"/>
          </p:nvSpPr>
          <p:spPr>
            <a:xfrm>
              <a:off x="6508983" y="2771106"/>
              <a:ext cx="554274" cy="415706"/>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3" name="Rectangle 52"/>
            <p:cNvSpPr/>
            <p:nvPr userDrawn="1"/>
          </p:nvSpPr>
          <p:spPr>
            <a:xfrm>
              <a:off x="6508983" y="3504011"/>
              <a:ext cx="554274" cy="415706"/>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4" name="Rectangle 53"/>
            <p:cNvSpPr/>
            <p:nvPr userDrawn="1"/>
          </p:nvSpPr>
          <p:spPr>
            <a:xfrm>
              <a:off x="6508983" y="4101977"/>
              <a:ext cx="554274" cy="415706"/>
            </a:xfrm>
            <a:prstGeom prst="rect">
              <a:avLst/>
            </a:prstGeom>
            <a:solidFill>
              <a:schemeClr val="accent4">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5" name="Rectangle 54"/>
            <p:cNvSpPr/>
            <p:nvPr userDrawn="1"/>
          </p:nvSpPr>
          <p:spPr>
            <a:xfrm>
              <a:off x="7247023" y="951718"/>
              <a:ext cx="554274" cy="415706"/>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6" name="Rectangle 55"/>
            <p:cNvSpPr/>
            <p:nvPr userDrawn="1"/>
          </p:nvSpPr>
          <p:spPr>
            <a:xfrm>
              <a:off x="7247023" y="1505930"/>
              <a:ext cx="554274" cy="415706"/>
            </a:xfrm>
            <a:prstGeom prst="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7" name="Rectangle 56"/>
            <p:cNvSpPr/>
            <p:nvPr userDrawn="1"/>
          </p:nvSpPr>
          <p:spPr>
            <a:xfrm>
              <a:off x="7247023" y="2074778"/>
              <a:ext cx="554274" cy="415706"/>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8" name="Rectangle 57"/>
            <p:cNvSpPr/>
            <p:nvPr userDrawn="1"/>
          </p:nvSpPr>
          <p:spPr>
            <a:xfrm>
              <a:off x="7247023" y="2771106"/>
              <a:ext cx="554274" cy="415706"/>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9" name="Rectangle 58"/>
            <p:cNvSpPr/>
            <p:nvPr userDrawn="1"/>
          </p:nvSpPr>
          <p:spPr>
            <a:xfrm>
              <a:off x="7247023" y="3504011"/>
              <a:ext cx="554274" cy="4157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0" name="Rectangle 59"/>
            <p:cNvSpPr/>
            <p:nvPr userDrawn="1"/>
          </p:nvSpPr>
          <p:spPr>
            <a:xfrm>
              <a:off x="7247023" y="4101977"/>
              <a:ext cx="554274" cy="415706"/>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1" name="Rectangle 60"/>
            <p:cNvSpPr/>
            <p:nvPr userDrawn="1"/>
          </p:nvSpPr>
          <p:spPr>
            <a:xfrm>
              <a:off x="7985061" y="951718"/>
              <a:ext cx="554274" cy="415706"/>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2" name="Rectangle 61"/>
            <p:cNvSpPr/>
            <p:nvPr userDrawn="1"/>
          </p:nvSpPr>
          <p:spPr>
            <a:xfrm>
              <a:off x="7985061" y="1505930"/>
              <a:ext cx="554274" cy="415706"/>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3" name="Rectangle 62"/>
            <p:cNvSpPr/>
            <p:nvPr userDrawn="1"/>
          </p:nvSpPr>
          <p:spPr>
            <a:xfrm>
              <a:off x="7985061" y="2074778"/>
              <a:ext cx="554274" cy="415706"/>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4" name="Rectangle 63"/>
            <p:cNvSpPr/>
            <p:nvPr userDrawn="1"/>
          </p:nvSpPr>
          <p:spPr>
            <a:xfrm>
              <a:off x="7985061" y="2771106"/>
              <a:ext cx="554274" cy="415706"/>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5" name="Rectangle 64"/>
            <p:cNvSpPr/>
            <p:nvPr userDrawn="1"/>
          </p:nvSpPr>
          <p:spPr>
            <a:xfrm>
              <a:off x="7985061" y="3504011"/>
              <a:ext cx="554274" cy="4157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6" name="Rectangle 65"/>
            <p:cNvSpPr/>
            <p:nvPr userDrawn="1"/>
          </p:nvSpPr>
          <p:spPr>
            <a:xfrm>
              <a:off x="7985061" y="4101977"/>
              <a:ext cx="554274" cy="415706"/>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7" name="Rectangle 66"/>
            <p:cNvSpPr/>
            <p:nvPr userDrawn="1"/>
          </p:nvSpPr>
          <p:spPr>
            <a:xfrm>
              <a:off x="952500" y="2647940"/>
              <a:ext cx="7772401" cy="673811"/>
            </a:xfrm>
            <a:prstGeom prst="rect">
              <a:avLst/>
            </a:prstGeom>
            <a:noFill/>
            <a:ln w="9525">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8" name="TextBox 67"/>
            <p:cNvSpPr txBox="1"/>
            <p:nvPr userDrawn="1"/>
          </p:nvSpPr>
          <p:spPr>
            <a:xfrm>
              <a:off x="364971" y="2766392"/>
              <a:ext cx="333425" cy="294257"/>
            </a:xfrm>
            <a:prstGeom prst="rect">
              <a:avLst/>
            </a:prstGeom>
            <a:noFill/>
          </p:spPr>
          <p:txBody>
            <a:bodyPr wrap="none" lIns="0" tIns="0" rIns="0" bIns="0" rtlCol="0">
              <a:spAutoFit/>
            </a:bodyPr>
            <a:lstStyle/>
            <a:p>
              <a:r>
                <a:rPr lang="en-US" sz="900" dirty="0">
                  <a:latin typeface="Arial" charset="0"/>
                  <a:ea typeface="Arial" charset="0"/>
                  <a:cs typeface="Arial" charset="0"/>
                </a:rPr>
                <a:t>Basic </a:t>
              </a:r>
            </a:p>
            <a:p>
              <a:r>
                <a:rPr lang="en-US" sz="900" dirty="0">
                  <a:latin typeface="Arial" charset="0"/>
                  <a:ea typeface="Arial" charset="0"/>
                  <a:cs typeface="Arial" charset="0"/>
                </a:rPr>
                <a:t>Colors</a:t>
              </a:r>
            </a:p>
          </p:txBody>
        </p:sp>
        <p:sp>
          <p:nvSpPr>
            <p:cNvPr id="69" name="TextBox 68"/>
            <p:cNvSpPr txBox="1"/>
            <p:nvPr userDrawn="1"/>
          </p:nvSpPr>
          <p:spPr>
            <a:xfrm>
              <a:off x="368577" y="1601888"/>
              <a:ext cx="468077" cy="294257"/>
            </a:xfrm>
            <a:prstGeom prst="rect">
              <a:avLst/>
            </a:prstGeom>
            <a:noFill/>
          </p:spPr>
          <p:txBody>
            <a:bodyPr wrap="none" lIns="0" tIns="0" rIns="0" bIns="0" rtlCol="0">
              <a:spAutoFit/>
            </a:bodyPr>
            <a:lstStyle/>
            <a:p>
              <a:r>
                <a:rPr lang="en-US" sz="900" dirty="0">
                  <a:latin typeface="Arial" charset="0"/>
                  <a:ea typeface="Arial" charset="0"/>
                  <a:cs typeface="Arial" charset="0"/>
                </a:rPr>
                <a:t>3 shades</a:t>
              </a:r>
            </a:p>
            <a:p>
              <a:r>
                <a:rPr lang="en-US" sz="900" dirty="0">
                  <a:latin typeface="Arial" charset="0"/>
                  <a:ea typeface="Arial" charset="0"/>
                  <a:cs typeface="Arial" charset="0"/>
                </a:rPr>
                <a:t>lighter</a:t>
              </a:r>
            </a:p>
          </p:txBody>
        </p:sp>
        <p:sp>
          <p:nvSpPr>
            <p:cNvPr id="70" name="TextBox 69"/>
            <p:cNvSpPr txBox="1"/>
            <p:nvPr userDrawn="1"/>
          </p:nvSpPr>
          <p:spPr>
            <a:xfrm>
              <a:off x="368577" y="3890576"/>
              <a:ext cx="468077" cy="294257"/>
            </a:xfrm>
            <a:prstGeom prst="rect">
              <a:avLst/>
            </a:prstGeom>
            <a:noFill/>
          </p:spPr>
          <p:txBody>
            <a:bodyPr wrap="none" lIns="0" tIns="0" rIns="0" bIns="0" rtlCol="0">
              <a:spAutoFit/>
            </a:bodyPr>
            <a:lstStyle/>
            <a:p>
              <a:r>
                <a:rPr lang="en-US" sz="900" dirty="0">
                  <a:latin typeface="Arial" charset="0"/>
                  <a:ea typeface="Arial" charset="0"/>
                  <a:cs typeface="Arial" charset="0"/>
                </a:rPr>
                <a:t>2 shades</a:t>
              </a:r>
              <a:br>
                <a:rPr lang="en-US" sz="900" dirty="0">
                  <a:latin typeface="Arial" charset="0"/>
                  <a:ea typeface="Arial" charset="0"/>
                  <a:cs typeface="Arial" charset="0"/>
                </a:rPr>
              </a:br>
              <a:r>
                <a:rPr lang="en-US" sz="900" dirty="0">
                  <a:latin typeface="Arial" charset="0"/>
                  <a:ea typeface="Arial" charset="0"/>
                  <a:cs typeface="Arial" charset="0"/>
                </a:rPr>
                <a:t>darker</a:t>
              </a:r>
            </a:p>
          </p:txBody>
        </p:sp>
        <p:sp>
          <p:nvSpPr>
            <p:cNvPr id="71" name="TextBox 70"/>
            <p:cNvSpPr txBox="1"/>
            <p:nvPr userDrawn="1"/>
          </p:nvSpPr>
          <p:spPr>
            <a:xfrm>
              <a:off x="1579219" y="679174"/>
              <a:ext cx="1711739" cy="245213"/>
            </a:xfrm>
            <a:prstGeom prst="rect">
              <a:avLst/>
            </a:prstGeom>
            <a:noFill/>
          </p:spPr>
          <p:txBody>
            <a:bodyPr wrap="square" rtlCol="0">
              <a:spAutoFit/>
            </a:bodyPr>
            <a:lstStyle/>
            <a:p>
              <a:pPr algn="ctr"/>
              <a:r>
                <a:rPr lang="en-US" sz="900" dirty="0">
                  <a:latin typeface="Arial" charset="0"/>
                  <a:ea typeface="Arial" charset="0"/>
                  <a:cs typeface="Arial" charset="0"/>
                </a:rPr>
                <a:t>Corporate colors</a:t>
              </a:r>
            </a:p>
          </p:txBody>
        </p:sp>
        <p:sp>
          <p:nvSpPr>
            <p:cNvPr id="72" name="TextBox 71"/>
            <p:cNvSpPr txBox="1"/>
            <p:nvPr userDrawn="1"/>
          </p:nvSpPr>
          <p:spPr>
            <a:xfrm>
              <a:off x="4294863" y="679174"/>
              <a:ext cx="4244472" cy="245213"/>
            </a:xfrm>
            <a:prstGeom prst="rect">
              <a:avLst/>
            </a:prstGeom>
            <a:noFill/>
          </p:spPr>
          <p:txBody>
            <a:bodyPr wrap="square" rtlCol="0">
              <a:spAutoFit/>
            </a:bodyPr>
            <a:lstStyle/>
            <a:p>
              <a:pPr algn="ctr"/>
              <a:r>
                <a:rPr lang="en-US" sz="900" dirty="0">
                  <a:latin typeface="Arial" charset="0"/>
                  <a:ea typeface="Arial" charset="0"/>
                  <a:cs typeface="Arial" charset="0"/>
                </a:rPr>
                <a:t>Accent colors (used in charts &amp; tables)</a:t>
              </a:r>
            </a:p>
          </p:txBody>
        </p:sp>
      </p:grpSp>
    </p:spTree>
    <p:extLst>
      <p:ext uri="{BB962C8B-B14F-4D97-AF65-F5344CB8AC3E}">
        <p14:creationId xmlns:p14="http://schemas.microsoft.com/office/powerpoint/2010/main" val="2797893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381000" y="171740"/>
            <a:ext cx="7620000" cy="68550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8"/>
            <a:ext cx="2705100"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half" idx="13"/>
          </p:nvPr>
        </p:nvSpPr>
        <p:spPr>
          <a:xfrm>
            <a:off x="3238504" y="918188"/>
            <a:ext cx="2666999"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half" idx="14"/>
          </p:nvPr>
        </p:nvSpPr>
        <p:spPr>
          <a:xfrm>
            <a:off x="6057900" y="918188"/>
            <a:ext cx="2667000"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9"/>
          <p:cNvSpPr>
            <a:spLocks noGrp="1"/>
          </p:cNvSpPr>
          <p:nvPr>
            <p:ph type="pic" sz="quarter" idx="11" hasCustomPrompt="1"/>
          </p:nvPr>
        </p:nvSpPr>
        <p:spPr>
          <a:xfrm>
            <a:off x="8657618" y="1"/>
            <a:ext cx="486383" cy="480061"/>
          </a:xfrm>
        </p:spPr>
        <p:txBody>
          <a:bodyPr anchor="ctr" anchorCtr="0">
            <a:normAutofit/>
          </a:bodyPr>
          <a:lstStyle>
            <a:lvl1pPr algn="ctr">
              <a:defRPr sz="599"/>
            </a:lvl1pPr>
          </a:lstStyle>
          <a:p>
            <a:r>
              <a:rPr lang="en-US" dirty="0"/>
              <a:t>Picture (Optional)</a:t>
            </a:r>
          </a:p>
        </p:txBody>
      </p:sp>
    </p:spTree>
    <p:extLst>
      <p:ext uri="{BB962C8B-B14F-4D97-AF65-F5344CB8AC3E}">
        <p14:creationId xmlns:p14="http://schemas.microsoft.com/office/powerpoint/2010/main" val="1488780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9" name="Picture 8"/>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381002" y="848869"/>
            <a:ext cx="859536" cy="857471"/>
          </a:xfrm>
          <a:prstGeom prst="rect">
            <a:avLst/>
          </a:prstGeom>
        </p:spPr>
      </p:pic>
      <p:sp>
        <p:nvSpPr>
          <p:cNvPr id="8" name="Title 1"/>
          <p:cNvSpPr>
            <a:spLocks noGrp="1"/>
          </p:cNvSpPr>
          <p:nvPr>
            <p:ph type="ctrTitle" hasCustomPrompt="1"/>
          </p:nvPr>
        </p:nvSpPr>
        <p:spPr>
          <a:xfrm>
            <a:off x="381001" y="2040255"/>
            <a:ext cx="4800601" cy="1550670"/>
          </a:xfrm>
          <a:prstGeom prst="rect">
            <a:avLst/>
          </a:prstGeom>
        </p:spPr>
        <p:txBody>
          <a:bodyPr lIns="0" tIns="0" rIns="0" bIns="0" anchor="t" anchorCtr="0">
            <a:normAutofit/>
          </a:bodyPr>
          <a:lstStyle>
            <a:lvl1pPr marL="0" marR="0" indent="0" algn="l" defTabSz="685783"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10" name="Subtitle 2"/>
          <p:cNvSpPr>
            <a:spLocks noGrp="1"/>
          </p:cNvSpPr>
          <p:nvPr>
            <p:ph type="subTitle" idx="1"/>
          </p:nvPr>
        </p:nvSpPr>
        <p:spPr>
          <a:xfrm>
            <a:off x="381001" y="3711576"/>
            <a:ext cx="3390900" cy="615950"/>
          </a:xfrm>
          <a:prstGeom prst="rect">
            <a:avLst/>
          </a:prstGeom>
        </p:spPr>
        <p:txBody>
          <a:bodyPr lIns="0" tIns="0" rIns="0" bIns="0">
            <a:normAutofit/>
          </a:bodyPr>
          <a:lstStyle>
            <a:lvl1pPr marL="0" indent="0" algn="l">
              <a:buNone/>
              <a:defRPr sz="12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13" name="TextBox 12"/>
          <p:cNvSpPr txBox="1"/>
          <p:nvPr userDrawn="1"/>
        </p:nvSpPr>
        <p:spPr>
          <a:xfrm>
            <a:off x="381002" y="4470827"/>
            <a:ext cx="1981199" cy="369332"/>
          </a:xfrm>
          <a:prstGeom prst="rect">
            <a:avLst/>
          </a:prstGeom>
          <a:noFill/>
        </p:spPr>
        <p:txBody>
          <a:bodyPr wrap="square" lIns="0" tIns="0" rIns="0" bIns="0"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A4A4A4"/>
                </a:solidFill>
                <a:effectLst/>
                <a:uLnTx/>
                <a:uFillTx/>
                <a:latin typeface="Arial" panose="020B0604020202020204" pitchFamily="34" charset="0"/>
                <a:ea typeface="+mn-ea"/>
                <a:cs typeface="Arial" panose="020B0604020202020204" pitchFamily="34" charset="0"/>
              </a:rPr>
              <a:t>Software Engineering Institute</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A4A4A4"/>
                </a:solidFill>
                <a:effectLst/>
                <a:uLnTx/>
                <a:uFillTx/>
                <a:latin typeface="Arial" panose="020B0604020202020204" pitchFamily="34" charset="0"/>
                <a:ea typeface="+mn-ea"/>
                <a:cs typeface="Arial" panose="020B0604020202020204" pitchFamily="34" charset="0"/>
              </a:rPr>
              <a:t>Carnegie Mellon University</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A4A4A4"/>
                </a:solidFill>
                <a:effectLst/>
                <a:uLnTx/>
                <a:uFillTx/>
                <a:latin typeface="Arial" panose="020B0604020202020204" pitchFamily="34" charset="0"/>
                <a:ea typeface="+mn-ea"/>
                <a:cs typeface="Arial" panose="020B0604020202020204" pitchFamily="34" charset="0"/>
              </a:rPr>
              <a:t>Pittsburgh, PA  15213</a:t>
            </a:r>
          </a:p>
        </p:txBody>
      </p:sp>
    </p:spTree>
    <p:extLst>
      <p:ext uri="{BB962C8B-B14F-4D97-AF65-F5344CB8AC3E}">
        <p14:creationId xmlns:p14="http://schemas.microsoft.com/office/powerpoint/2010/main" val="2347879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Section Header plain">
    <p:bg>
      <p:bgPr>
        <a:solidFill>
          <a:schemeClr val="bg1"/>
        </a:solidFill>
        <a:effectLst/>
      </p:bgPr>
    </p:bg>
    <p:spTree>
      <p:nvGrpSpPr>
        <p:cNvPr id="1" name=""/>
        <p:cNvGrpSpPr/>
        <p:nvPr/>
      </p:nvGrpSpPr>
      <p:grpSpPr>
        <a:xfrm>
          <a:off x="0" y="0"/>
          <a:ext cx="0" cy="0"/>
          <a:chOff x="0" y="0"/>
          <a:chExt cx="0" cy="0"/>
        </a:xfrm>
      </p:grpSpPr>
      <p:sp>
        <p:nvSpPr>
          <p:cNvPr id="16" name="Picture Placeholder 7"/>
          <p:cNvSpPr>
            <a:spLocks noGrp="1"/>
          </p:cNvSpPr>
          <p:nvPr>
            <p:ph type="pic" sz="quarter" idx="11"/>
          </p:nvPr>
        </p:nvSpPr>
        <p:spPr>
          <a:xfrm>
            <a:off x="0" y="0"/>
            <a:ext cx="9144000" cy="4752594"/>
          </a:xfrm>
          <a:prstGeom prst="rect">
            <a:avLst/>
          </a:prstGeom>
          <a:solidFill>
            <a:schemeClr val="bg2">
              <a:lumMod val="60000"/>
              <a:lumOff val="40000"/>
            </a:schemeClr>
          </a:solidFill>
        </p:spPr>
        <p:txBody>
          <a:bodyPr/>
          <a:lstStyle/>
          <a:p>
            <a:r>
              <a:rPr lang="en-US" dirty="0"/>
              <a:t>Drag picture to placeholder or click icon to add</a:t>
            </a:r>
          </a:p>
        </p:txBody>
      </p:sp>
      <p:sp>
        <p:nvSpPr>
          <p:cNvPr id="12" name="Title 1"/>
          <p:cNvSpPr>
            <a:spLocks noGrp="1"/>
          </p:cNvSpPr>
          <p:nvPr>
            <p:ph type="title" hasCustomPrompt="1"/>
          </p:nvPr>
        </p:nvSpPr>
        <p:spPr>
          <a:xfrm>
            <a:off x="381001" y="2093457"/>
            <a:ext cx="5143500" cy="211597"/>
          </a:xfrm>
          <a:prstGeom prst="rect">
            <a:avLst/>
          </a:prstGeom>
        </p:spPr>
        <p:txBody>
          <a:bodyPr lIns="0" tIns="0" rIns="0" bIns="0" anchor="b" anchorCtr="0"/>
          <a:lstStyle>
            <a:lvl1pPr algn="l">
              <a:defRPr sz="1125" b="0" cap="none">
                <a:solidFill>
                  <a:schemeClr val="tx1"/>
                </a:solidFill>
              </a:defRPr>
            </a:lvl1pPr>
          </a:lstStyle>
          <a:p>
            <a:r>
              <a:rPr lang="en-US" dirty="0"/>
              <a:t>Click To Edit Presentation Title</a:t>
            </a:r>
          </a:p>
        </p:txBody>
      </p:sp>
      <p:sp>
        <p:nvSpPr>
          <p:cNvPr id="13" name="Text Placeholder 3"/>
          <p:cNvSpPr>
            <a:spLocks noGrp="1"/>
          </p:cNvSpPr>
          <p:nvPr>
            <p:ph type="body" sz="quarter" idx="10" hasCustomPrompt="1"/>
          </p:nvPr>
        </p:nvSpPr>
        <p:spPr>
          <a:xfrm>
            <a:off x="381004" y="2332031"/>
            <a:ext cx="5143501" cy="352425"/>
          </a:xfrm>
          <a:prstGeom prst="rect">
            <a:avLst/>
          </a:prstGeom>
        </p:spPr>
        <p:txBody>
          <a:bodyPr lIns="0" tIns="0" rIns="0" bIns="0"/>
          <a:lstStyle>
            <a:lvl1pPr>
              <a:defRPr sz="1800" b="1">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2524071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lain">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7625" r="3587" b="1704"/>
          <a:stretch/>
        </p:blipFill>
        <p:spPr>
          <a:xfrm>
            <a:off x="0" y="2"/>
            <a:ext cx="9144000" cy="4738279"/>
          </a:xfrm>
          <a:prstGeom prst="rect">
            <a:avLst/>
          </a:prstGeom>
        </p:spPr>
      </p:pic>
      <p:sp>
        <p:nvSpPr>
          <p:cNvPr id="12" name="Title 1"/>
          <p:cNvSpPr>
            <a:spLocks noGrp="1"/>
          </p:cNvSpPr>
          <p:nvPr>
            <p:ph type="title" hasCustomPrompt="1"/>
          </p:nvPr>
        </p:nvSpPr>
        <p:spPr bwMode="white">
          <a:xfrm>
            <a:off x="381003" y="1898254"/>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131718"/>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904444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Divider plain">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7625" r="3587" b="1704"/>
          <a:stretch/>
        </p:blipFill>
        <p:spPr>
          <a:xfrm>
            <a:off x="0" y="2"/>
            <a:ext cx="9144000" cy="4738279"/>
          </a:xfrm>
          <a:prstGeom prst="rect">
            <a:avLst/>
          </a:prstGeom>
        </p:spPr>
      </p:pic>
      <p:sp>
        <p:nvSpPr>
          <p:cNvPr id="12" name="Title 1"/>
          <p:cNvSpPr>
            <a:spLocks noGrp="1"/>
          </p:cNvSpPr>
          <p:nvPr>
            <p:ph type="title" hasCustomPrompt="1"/>
          </p:nvPr>
        </p:nvSpPr>
        <p:spPr bwMode="white">
          <a:xfrm>
            <a:off x="381003" y="1901045"/>
            <a:ext cx="4800599" cy="211597"/>
          </a:xfrm>
          <a:prstGeom prst="rect">
            <a:avLst/>
          </a:prstGeom>
        </p:spPr>
        <p:txBody>
          <a:bodyPr lIns="0" tIns="0" rIns="0" bIns="0" anchor="b" anchorCtr="0"/>
          <a:lstStyle>
            <a:lvl1pPr algn="l">
              <a:defRPr sz="1200" b="0" cap="none">
                <a:solidFill>
                  <a:schemeClr val="bg2"/>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353289"/>
            <a:ext cx="4800600" cy="352425"/>
          </a:xfrm>
          <a:prstGeom prst="rect">
            <a:avLst/>
          </a:prstGeom>
        </p:spPr>
        <p:txBody>
          <a:bodyPr lIns="0" tIns="0" rIns="0" bIns="0"/>
          <a:lstStyle>
            <a:lvl1pPr>
              <a:defRPr sz="2400" b="0">
                <a:solidFill>
                  <a:schemeClr val="tx1"/>
                </a:solidFill>
              </a:defRPr>
            </a:lvl1pPr>
          </a:lstStyle>
          <a:p>
            <a:pPr lvl="0"/>
            <a:r>
              <a:rPr lang="en-US" dirty="0"/>
              <a:t>Click to edit Subsection Title</a:t>
            </a:r>
          </a:p>
        </p:txBody>
      </p:sp>
      <p:sp>
        <p:nvSpPr>
          <p:cNvPr id="3" name="Text Placeholder 2">
            <a:extLst>
              <a:ext uri="{FF2B5EF4-FFF2-40B4-BE49-F238E27FC236}">
                <a16:creationId xmlns:a16="http://schemas.microsoft.com/office/drawing/2014/main" id="{4190BC8F-04C7-224D-8AA8-C634AF08907C}"/>
              </a:ext>
            </a:extLst>
          </p:cNvPr>
          <p:cNvSpPr>
            <a:spLocks noGrp="1"/>
          </p:cNvSpPr>
          <p:nvPr>
            <p:ph type="body" sz="quarter" idx="11" hasCustomPrompt="1"/>
          </p:nvPr>
        </p:nvSpPr>
        <p:spPr>
          <a:xfrm>
            <a:off x="381000" y="2143371"/>
            <a:ext cx="4800600" cy="184150"/>
          </a:xfrm>
        </p:spPr>
        <p:txBody>
          <a:bodyPr/>
          <a:lstStyle>
            <a:lvl1pPr>
              <a:defRPr sz="1200" b="1"/>
            </a:lvl1pPr>
          </a:lstStyle>
          <a:p>
            <a:pPr lvl="0"/>
            <a:r>
              <a:rPr lang="en-US" dirty="0"/>
              <a:t>Click to Edit Section Title</a:t>
            </a:r>
          </a:p>
        </p:txBody>
      </p:sp>
    </p:spTree>
    <p:extLst>
      <p:ext uri="{BB962C8B-B14F-4D97-AF65-F5344CB8AC3E}">
        <p14:creationId xmlns:p14="http://schemas.microsoft.com/office/powerpoint/2010/main" val="2640544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hoto">
    <p:bg>
      <p:bgPr>
        <a:solidFill>
          <a:schemeClr val="bg1"/>
        </a:solidFill>
        <a:effectLst/>
      </p:bgPr>
    </p:bg>
    <p:spTree>
      <p:nvGrpSpPr>
        <p:cNvPr id="1" name=""/>
        <p:cNvGrpSpPr/>
        <p:nvPr/>
      </p:nvGrpSpPr>
      <p:grpSpPr>
        <a:xfrm>
          <a:off x="0" y="0"/>
          <a:ext cx="0" cy="0"/>
          <a:chOff x="0" y="0"/>
          <a:chExt cx="0" cy="0"/>
        </a:xfrm>
      </p:grpSpPr>
      <p:sp>
        <p:nvSpPr>
          <p:cNvPr id="14" name="Picture Placeholder 7"/>
          <p:cNvSpPr>
            <a:spLocks noGrp="1"/>
          </p:cNvSpPr>
          <p:nvPr>
            <p:ph type="pic" sz="quarter" idx="11"/>
          </p:nvPr>
        </p:nvSpPr>
        <p:spPr>
          <a:xfrm>
            <a:off x="6057900" y="-1"/>
            <a:ext cx="2667000" cy="4735513"/>
          </a:xfrm>
          <a:prstGeom prst="rect">
            <a:avLst/>
          </a:prstGeom>
          <a:solidFill>
            <a:schemeClr val="bg1">
              <a:lumMod val="95000"/>
            </a:schemeClr>
          </a:solidFill>
        </p:spPr>
        <p:txBody>
          <a:bodyPr/>
          <a:lstStyle>
            <a:lvl1pPr>
              <a:defRPr sz="1050"/>
            </a:lvl1pPr>
          </a:lstStyle>
          <a:p>
            <a:r>
              <a:rPr lang="en-US" dirty="0"/>
              <a:t>Click icon to add picture</a:t>
            </a:r>
          </a:p>
        </p:txBody>
      </p:sp>
      <p:sp>
        <p:nvSpPr>
          <p:cNvPr id="5" name="Title 1"/>
          <p:cNvSpPr>
            <a:spLocks noGrp="1"/>
          </p:cNvSpPr>
          <p:nvPr>
            <p:ph type="title" hasCustomPrompt="1"/>
          </p:nvPr>
        </p:nvSpPr>
        <p:spPr bwMode="white">
          <a:xfrm>
            <a:off x="381003" y="1898254"/>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6" name="Text Placeholder 3"/>
          <p:cNvSpPr>
            <a:spLocks noGrp="1"/>
          </p:cNvSpPr>
          <p:nvPr>
            <p:ph type="body" sz="quarter" idx="10" hasCustomPrompt="1"/>
          </p:nvPr>
        </p:nvSpPr>
        <p:spPr bwMode="white">
          <a:xfrm>
            <a:off x="381002" y="2131718"/>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250184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Background">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0" y="0"/>
            <a:ext cx="9144000" cy="4739072"/>
          </a:xfrm>
          <a:prstGeom prst="rect">
            <a:avLst/>
          </a:prstGeom>
          <a:solidFill>
            <a:schemeClr val="bg1">
              <a:lumMod val="95000"/>
            </a:schemeClr>
          </a:solidFill>
        </p:spPr>
        <p:txBody>
          <a:bodyPr/>
          <a:lstStyle/>
          <a:p>
            <a:r>
              <a:rPr lang="en-US" dirty="0"/>
              <a:t>Click icon to add picture</a:t>
            </a:r>
          </a:p>
        </p:txBody>
      </p:sp>
      <p:sp>
        <p:nvSpPr>
          <p:cNvPr id="4" name="Rectangle 3"/>
          <p:cNvSpPr/>
          <p:nvPr userDrawn="1"/>
        </p:nvSpPr>
        <p:spPr>
          <a:xfrm>
            <a:off x="0" y="4752788"/>
            <a:ext cx="9144000" cy="411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381000" y="1538380"/>
            <a:ext cx="4800601" cy="162139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8" name="Subtitle 2"/>
          <p:cNvSpPr>
            <a:spLocks noGrp="1"/>
          </p:cNvSpPr>
          <p:nvPr>
            <p:ph type="subTitle" idx="1"/>
          </p:nvPr>
        </p:nvSpPr>
        <p:spPr>
          <a:xfrm>
            <a:off x="381001" y="324356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Box 8"/>
          <p:cNvSpPr txBox="1"/>
          <p:nvPr userDrawn="1"/>
        </p:nvSpPr>
        <p:spPr>
          <a:xfrm>
            <a:off x="5601956" y="4833649"/>
            <a:ext cx="2551444" cy="153888"/>
          </a:xfrm>
          <a:prstGeom prst="rect">
            <a:avLst/>
          </a:prstGeom>
          <a:noFill/>
        </p:spPr>
        <p:txBody>
          <a:bodyPr wrap="square" lIns="0" tIns="0" rIns="0" bIns="0" rtlCol="0">
            <a:spAutoFit/>
          </a:bodyPr>
          <a:lstStyle/>
          <a:p>
            <a:pPr algn="l"/>
            <a:r>
              <a:rPr lang="en-US" sz="500" dirty="0">
                <a:solidFill>
                  <a:srgbClr val="000000"/>
                </a:solidFill>
                <a:latin typeface="Arial"/>
                <a:cs typeface="Arial"/>
              </a:rPr>
              <a:t>This material was prepared for the exclusive use of NA4SE &amp; may not be used for any other purpose without the written consent of permission@sei.cmu.edu.</a:t>
            </a:r>
          </a:p>
        </p:txBody>
      </p:sp>
      <p:sp>
        <p:nvSpPr>
          <p:cNvPr id="10" name="Rectangle 9"/>
          <p:cNvSpPr/>
          <p:nvPr userDrawn="1"/>
        </p:nvSpPr>
        <p:spPr>
          <a:xfrm>
            <a:off x="0" y="4739072"/>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4836583"/>
            <a:ext cx="1435608" cy="243783"/>
          </a:xfrm>
          <a:prstGeom prst="rect">
            <a:avLst/>
          </a:prstGeom>
        </p:spPr>
      </p:pic>
    </p:spTree>
    <p:extLst>
      <p:ext uri="{BB962C8B-B14F-4D97-AF65-F5344CB8AC3E}">
        <p14:creationId xmlns:p14="http://schemas.microsoft.com/office/powerpoint/2010/main" val="3906180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ection Divider plain">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white">
          <a:xfrm>
            <a:off x="381003" y="1901045"/>
            <a:ext cx="4800599" cy="211597"/>
          </a:xfrm>
          <a:prstGeom prst="rect">
            <a:avLst/>
          </a:prstGeom>
        </p:spPr>
        <p:txBody>
          <a:bodyPr lIns="0" tIns="0" rIns="0" bIns="0" anchor="b" anchorCtr="0"/>
          <a:lstStyle>
            <a:lvl1pPr algn="l">
              <a:defRPr sz="1200" b="0" cap="none">
                <a:solidFill>
                  <a:schemeClr val="bg2"/>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343509"/>
            <a:ext cx="4800600" cy="352425"/>
          </a:xfrm>
          <a:prstGeom prst="rect">
            <a:avLst/>
          </a:prstGeom>
        </p:spPr>
        <p:txBody>
          <a:bodyPr lIns="0" tIns="0" rIns="0" bIns="0"/>
          <a:lstStyle>
            <a:lvl1pPr>
              <a:defRPr sz="2400" b="0">
                <a:solidFill>
                  <a:schemeClr val="tx1"/>
                </a:solidFill>
              </a:defRPr>
            </a:lvl1pPr>
          </a:lstStyle>
          <a:p>
            <a:pPr lvl="0"/>
            <a:r>
              <a:rPr lang="en-US" dirty="0"/>
              <a:t>Click to edit Subsection Title</a:t>
            </a:r>
          </a:p>
        </p:txBody>
      </p:sp>
      <p:sp>
        <p:nvSpPr>
          <p:cNvPr id="3" name="Text Placeholder 2">
            <a:extLst>
              <a:ext uri="{FF2B5EF4-FFF2-40B4-BE49-F238E27FC236}">
                <a16:creationId xmlns:a16="http://schemas.microsoft.com/office/drawing/2014/main" id="{4190BC8F-04C7-224D-8AA8-C634AF08907C}"/>
              </a:ext>
            </a:extLst>
          </p:cNvPr>
          <p:cNvSpPr>
            <a:spLocks noGrp="1"/>
          </p:cNvSpPr>
          <p:nvPr>
            <p:ph type="body" sz="quarter" idx="11" hasCustomPrompt="1"/>
          </p:nvPr>
        </p:nvSpPr>
        <p:spPr>
          <a:xfrm>
            <a:off x="381000" y="2143371"/>
            <a:ext cx="4800600" cy="184150"/>
          </a:xfrm>
        </p:spPr>
        <p:txBody>
          <a:bodyPr/>
          <a:lstStyle>
            <a:lvl1pPr>
              <a:defRPr sz="1200" b="1"/>
            </a:lvl1pPr>
          </a:lstStyle>
          <a:p>
            <a:pPr lvl="0"/>
            <a:r>
              <a:rPr lang="en-US" dirty="0"/>
              <a:t>Click to Edit Section Title</a:t>
            </a:r>
          </a:p>
        </p:txBody>
      </p:sp>
      <p:sp>
        <p:nvSpPr>
          <p:cNvPr id="6" name="Picture Placeholder 7">
            <a:extLst>
              <a:ext uri="{FF2B5EF4-FFF2-40B4-BE49-F238E27FC236}">
                <a16:creationId xmlns:a16="http://schemas.microsoft.com/office/drawing/2014/main" id="{64C8ADCA-C730-1D4A-B968-0175C1F02B8E}"/>
              </a:ext>
            </a:extLst>
          </p:cNvPr>
          <p:cNvSpPr>
            <a:spLocks noGrp="1"/>
          </p:cNvSpPr>
          <p:nvPr>
            <p:ph type="pic" sz="quarter" idx="12"/>
          </p:nvPr>
        </p:nvSpPr>
        <p:spPr>
          <a:xfrm>
            <a:off x="6057900" y="2"/>
            <a:ext cx="2667000" cy="4738687"/>
          </a:xfrm>
          <a:prstGeom prst="rect">
            <a:avLst/>
          </a:prstGeom>
          <a:solidFill>
            <a:schemeClr val="bg1">
              <a:lumMod val="95000"/>
            </a:schemeClr>
          </a:solidFill>
        </p:spPr>
        <p:txBody>
          <a:bodyPr/>
          <a:lstStyle>
            <a:lvl1pPr>
              <a:defRPr sz="1050"/>
            </a:lvl1pPr>
          </a:lstStyle>
          <a:p>
            <a:r>
              <a:rPr lang="en-US" dirty="0"/>
              <a:t>Click icon to add picture</a:t>
            </a:r>
          </a:p>
        </p:txBody>
      </p:sp>
    </p:spTree>
    <p:extLst>
      <p:ext uri="{BB962C8B-B14F-4D97-AF65-F5344CB8AC3E}">
        <p14:creationId xmlns:p14="http://schemas.microsoft.com/office/powerpoint/2010/main" val="3564975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ection Header plain">
    <p:bg>
      <p:bgPr>
        <a:solidFill>
          <a:schemeClr val="bg1"/>
        </a:solidFill>
        <a:effectLst/>
      </p:bgPr>
    </p:bg>
    <p:spTree>
      <p:nvGrpSpPr>
        <p:cNvPr id="1" name=""/>
        <p:cNvGrpSpPr/>
        <p:nvPr/>
      </p:nvGrpSpPr>
      <p:grpSpPr>
        <a:xfrm>
          <a:off x="0" y="0"/>
          <a:ext cx="0" cy="0"/>
          <a:chOff x="0" y="0"/>
          <a:chExt cx="0" cy="0"/>
        </a:xfrm>
      </p:grpSpPr>
      <p:sp>
        <p:nvSpPr>
          <p:cNvPr id="16" name="Picture Placeholder 7"/>
          <p:cNvSpPr>
            <a:spLocks noGrp="1"/>
          </p:cNvSpPr>
          <p:nvPr>
            <p:ph type="pic" sz="quarter" idx="11"/>
          </p:nvPr>
        </p:nvSpPr>
        <p:spPr>
          <a:xfrm>
            <a:off x="0" y="0"/>
            <a:ext cx="9144000" cy="4752594"/>
          </a:xfrm>
          <a:prstGeom prst="rect">
            <a:avLst/>
          </a:prstGeom>
          <a:solidFill>
            <a:schemeClr val="bg1">
              <a:lumMod val="95000"/>
            </a:schemeClr>
          </a:solidFill>
        </p:spPr>
        <p:txBody>
          <a:bodyPr/>
          <a:lstStyle/>
          <a:p>
            <a:r>
              <a:rPr lang="en-US" dirty="0"/>
              <a:t>Click icon to add picture</a:t>
            </a:r>
          </a:p>
        </p:txBody>
      </p:sp>
      <p:sp>
        <p:nvSpPr>
          <p:cNvPr id="5" name="Title 1"/>
          <p:cNvSpPr>
            <a:spLocks noGrp="1"/>
          </p:cNvSpPr>
          <p:nvPr>
            <p:ph type="title" hasCustomPrompt="1"/>
          </p:nvPr>
        </p:nvSpPr>
        <p:spPr bwMode="white">
          <a:xfrm>
            <a:off x="381003" y="1898254"/>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6" name="Text Placeholder 3"/>
          <p:cNvSpPr>
            <a:spLocks noGrp="1"/>
          </p:cNvSpPr>
          <p:nvPr>
            <p:ph type="body" sz="quarter" idx="10" hasCustomPrompt="1"/>
          </p:nvPr>
        </p:nvSpPr>
        <p:spPr bwMode="white">
          <a:xfrm>
            <a:off x="381002" y="2131718"/>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555929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3238503" y="807675"/>
            <a:ext cx="5486399" cy="3764327"/>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0" hasCustomPrompt="1"/>
          </p:nvPr>
        </p:nvSpPr>
        <p:spPr>
          <a:xfrm>
            <a:off x="381000" y="32033"/>
            <a:ext cx="5524500" cy="106859"/>
          </a:xfrm>
        </p:spPr>
        <p:txBody>
          <a:bodyPr anchor="t" anchorCtr="0">
            <a:noAutofit/>
          </a:bodyPr>
          <a:lstStyle>
            <a:lvl1pPr marL="0" indent="0" algn="l" defTabSz="685766"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8"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2031162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1" y="924505"/>
            <a:ext cx="8340968" cy="366265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9"/>
          <p:cNvSpPr>
            <a:spLocks noGrp="1"/>
          </p:cNvSpPr>
          <p:nvPr>
            <p:ph type="pic" sz="quarter" idx="11" hasCustomPrompt="1"/>
          </p:nvPr>
        </p:nvSpPr>
        <p:spPr>
          <a:xfrm>
            <a:off x="8657618" y="0"/>
            <a:ext cx="486383" cy="480060"/>
          </a:xfrm>
        </p:spPr>
        <p:txBody>
          <a:bodyPr anchor="ctr" anchorCtr="0">
            <a:normAutofit/>
          </a:bodyPr>
          <a:lstStyle>
            <a:lvl1pPr algn="ctr">
              <a:defRPr sz="600"/>
            </a:lvl1pPr>
          </a:lstStyle>
          <a:p>
            <a:r>
              <a:rPr lang="en-US" dirty="0"/>
              <a:t>Picture (Optional)</a:t>
            </a:r>
          </a:p>
        </p:txBody>
      </p:sp>
      <p:sp>
        <p:nvSpPr>
          <p:cNvPr id="6" name="Text Placeholder 7"/>
          <p:cNvSpPr>
            <a:spLocks noGrp="1"/>
          </p:cNvSpPr>
          <p:nvPr>
            <p:ph type="body" sz="quarter" idx="10" hasCustomPrompt="1"/>
          </p:nvPr>
        </p:nvSpPr>
        <p:spPr>
          <a:xfrm>
            <a:off x="381000" y="32033"/>
            <a:ext cx="5524500" cy="106859"/>
          </a:xfrm>
        </p:spPr>
        <p:txBody>
          <a:bodyPr anchor="t" anchorCtr="0">
            <a:noAutofit/>
          </a:bodyPr>
          <a:lstStyle>
            <a:lvl1pPr marL="0" indent="0" algn="l" defTabSz="685766"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3579264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8"/>
            <a:ext cx="4114800" cy="369928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3" y="918188"/>
            <a:ext cx="4076699" cy="369928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3"/>
            <a:ext cx="5524500" cy="106859"/>
          </a:xfrm>
        </p:spPr>
        <p:txBody>
          <a:bodyPr anchor="t" anchorCtr="0">
            <a:noAutofit/>
          </a:bodyPr>
          <a:lstStyle>
            <a:lvl1pPr marL="0" indent="0" algn="l" defTabSz="685766"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8"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021847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381000" y="171740"/>
            <a:ext cx="7620000" cy="68550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8"/>
            <a:ext cx="2705100"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half" idx="13"/>
          </p:nvPr>
        </p:nvSpPr>
        <p:spPr>
          <a:xfrm>
            <a:off x="3238503" y="918188"/>
            <a:ext cx="2666999"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half" idx="14"/>
          </p:nvPr>
        </p:nvSpPr>
        <p:spPr>
          <a:xfrm>
            <a:off x="6057900" y="918188"/>
            <a:ext cx="2667000"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7"/>
          <p:cNvSpPr>
            <a:spLocks noGrp="1"/>
          </p:cNvSpPr>
          <p:nvPr>
            <p:ph type="body" sz="quarter" idx="10" hasCustomPrompt="1"/>
          </p:nvPr>
        </p:nvSpPr>
        <p:spPr>
          <a:xfrm>
            <a:off x="381000" y="32033"/>
            <a:ext cx="5524500" cy="106859"/>
          </a:xfrm>
        </p:spPr>
        <p:txBody>
          <a:bodyPr anchor="t" anchorCtr="0">
            <a:noAutofit/>
          </a:bodyPr>
          <a:lstStyle>
            <a:lvl1pPr marL="0" indent="0" algn="l" defTabSz="685766"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3" name="Picture Placeholder 9"/>
          <p:cNvSpPr>
            <a:spLocks noGrp="1"/>
          </p:cNvSpPr>
          <p:nvPr>
            <p:ph type="pic" sz="quarter" idx="11" hasCustomPrompt="1"/>
          </p:nvPr>
        </p:nvSpPr>
        <p:spPr>
          <a:xfrm>
            <a:off x="8657618"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530774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Fou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5260"/>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7"/>
          <p:cNvSpPr>
            <a:spLocks noGrp="1"/>
          </p:cNvSpPr>
          <p:nvPr>
            <p:ph type="body" sz="quarter" idx="10" hasCustomPrompt="1"/>
          </p:nvPr>
        </p:nvSpPr>
        <p:spPr>
          <a:xfrm>
            <a:off x="381000" y="32033"/>
            <a:ext cx="5524500" cy="106859"/>
          </a:xfrm>
        </p:spPr>
        <p:txBody>
          <a:bodyPr anchor="t" anchorCtr="0">
            <a:noAutofit/>
          </a:bodyPr>
          <a:lstStyle>
            <a:lvl1pPr marL="0" indent="0" algn="l" defTabSz="685766"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5" name="Picture Placeholder 9"/>
          <p:cNvSpPr>
            <a:spLocks noGrp="1"/>
          </p:cNvSpPr>
          <p:nvPr>
            <p:ph type="pic" sz="quarter" idx="11" hasCustomPrompt="1"/>
          </p:nvPr>
        </p:nvSpPr>
        <p:spPr>
          <a:xfrm>
            <a:off x="8657618" y="0"/>
            <a:ext cx="486383" cy="480060"/>
          </a:xfrm>
        </p:spPr>
        <p:txBody>
          <a:bodyPr anchor="ctr" anchorCtr="0">
            <a:normAutofit/>
          </a:bodyPr>
          <a:lstStyle>
            <a:lvl1pPr algn="ctr">
              <a:defRPr sz="600"/>
            </a:lvl1pPr>
          </a:lstStyle>
          <a:p>
            <a:r>
              <a:rPr lang="en-US" dirty="0"/>
              <a:t>Picture (Optional)</a:t>
            </a:r>
          </a:p>
        </p:txBody>
      </p:sp>
      <p:sp>
        <p:nvSpPr>
          <p:cNvPr id="17" name="Content Placeholder 2"/>
          <p:cNvSpPr>
            <a:spLocks noGrp="1"/>
          </p:cNvSpPr>
          <p:nvPr>
            <p:ph sz="half" idx="12"/>
          </p:nvPr>
        </p:nvSpPr>
        <p:spPr>
          <a:xfrm>
            <a:off x="2514600" y="915260"/>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2"/>
          <p:cNvSpPr>
            <a:spLocks noGrp="1"/>
          </p:cNvSpPr>
          <p:nvPr>
            <p:ph sz="half" idx="13"/>
          </p:nvPr>
        </p:nvSpPr>
        <p:spPr>
          <a:xfrm>
            <a:off x="4648200" y="915260"/>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Content Placeholder 2"/>
          <p:cNvSpPr>
            <a:spLocks noGrp="1"/>
          </p:cNvSpPr>
          <p:nvPr>
            <p:ph sz="half" idx="14"/>
          </p:nvPr>
        </p:nvSpPr>
        <p:spPr>
          <a:xfrm>
            <a:off x="6781800" y="915260"/>
            <a:ext cx="19431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1691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Minor 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81000" y="971550"/>
            <a:ext cx="2705100" cy="3543300"/>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3238503" y="918187"/>
            <a:ext cx="5486399" cy="368917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7"/>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0" hasCustomPrompt="1"/>
          </p:nvPr>
        </p:nvSpPr>
        <p:spPr>
          <a:xfrm>
            <a:off x="381000" y="32033"/>
            <a:ext cx="5524500" cy="106859"/>
          </a:xfrm>
        </p:spPr>
        <p:txBody>
          <a:bodyPr anchor="t" anchorCtr="0">
            <a:noAutofit/>
          </a:bodyPr>
          <a:lstStyle>
            <a:lvl1pPr marL="0" indent="0" algn="l" defTabSz="685766"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1" name="Picture Placeholder 9"/>
          <p:cNvSpPr>
            <a:spLocks noGrp="1"/>
          </p:cNvSpPr>
          <p:nvPr>
            <p:ph type="pic" sz="quarter" idx="11" hasCustomPrompt="1"/>
          </p:nvPr>
        </p:nvSpPr>
        <p:spPr>
          <a:xfrm>
            <a:off x="8657618"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0459053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Majo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381003" y="967765"/>
            <a:ext cx="5524499" cy="3547087"/>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6057903" y="918189"/>
            <a:ext cx="2666999" cy="369422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3"/>
            <a:ext cx="5524500" cy="106859"/>
          </a:xfrm>
        </p:spPr>
        <p:txBody>
          <a:bodyPr anchor="t" anchorCtr="0">
            <a:noAutofit/>
          </a:bodyPr>
          <a:lstStyle>
            <a:lvl1pPr marL="0" indent="0" algn="l" defTabSz="685766"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8"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3761559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
            <a:ext cx="9144000" cy="4727734"/>
          </a:xfrm>
          <a:prstGeom prst="rect">
            <a:avLst/>
          </a:prstGeom>
        </p:spPr>
      </p:pic>
      <p:sp>
        <p:nvSpPr>
          <p:cNvPr id="2" name="Rectangle 1"/>
          <p:cNvSpPr/>
          <p:nvPr userDrawn="1"/>
        </p:nvSpPr>
        <p:spPr>
          <a:xfrm>
            <a:off x="0" y="4752790"/>
            <a:ext cx="9144000" cy="411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6" name="Title 1"/>
          <p:cNvSpPr>
            <a:spLocks noGrp="1"/>
          </p:cNvSpPr>
          <p:nvPr>
            <p:ph type="ctrTitle" hasCustomPrompt="1"/>
          </p:nvPr>
        </p:nvSpPr>
        <p:spPr>
          <a:xfrm>
            <a:off x="381002" y="1538380"/>
            <a:ext cx="4800601" cy="1550670"/>
          </a:xfrm>
          <a:prstGeom prst="rect">
            <a:avLst/>
          </a:prstGeom>
        </p:spPr>
        <p:txBody>
          <a:bodyPr lIns="0" tIns="0" rIns="0" bIns="0" anchor="t" anchorCtr="0">
            <a:normAutofit/>
          </a:bodyPr>
          <a:lstStyle>
            <a:lvl1pPr marL="0" marR="0" indent="0" algn="l" defTabSz="685766"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9" name="TextBox 8"/>
          <p:cNvSpPr txBox="1"/>
          <p:nvPr userDrawn="1"/>
        </p:nvSpPr>
        <p:spPr>
          <a:xfrm>
            <a:off x="381003" y="4002819"/>
            <a:ext cx="1981199" cy="369332"/>
          </a:xfrm>
          <a:prstGeom prst="rect">
            <a:avLst/>
          </a:prstGeom>
          <a:noFill/>
        </p:spPr>
        <p:txBody>
          <a:bodyPr wrap="square" lIns="0" tIns="0" rIns="0" bIns="0" rtlCol="0">
            <a:spAutoFit/>
          </a:bodyPr>
          <a:lstStyle/>
          <a:p>
            <a:r>
              <a:rPr lang="en-US" sz="800" dirty="0">
                <a:solidFill>
                  <a:srgbClr val="A4A4A4"/>
                </a:solidFill>
                <a:latin typeface="Arial" panose="020B0604020202020204" pitchFamily="34" charset="0"/>
                <a:cs typeface="Arial" panose="020B0604020202020204" pitchFamily="34" charset="0"/>
              </a:rPr>
              <a:t>Software Engineering Institute</a:t>
            </a:r>
          </a:p>
          <a:p>
            <a:r>
              <a:rPr lang="en-US" sz="800" dirty="0">
                <a:solidFill>
                  <a:srgbClr val="A4A4A4"/>
                </a:solidFill>
                <a:latin typeface="Arial" panose="020B0604020202020204" pitchFamily="34" charset="0"/>
                <a:cs typeface="Arial" panose="020B0604020202020204" pitchFamily="34" charset="0"/>
              </a:rPr>
              <a:t>Carnegie Mellon University</a:t>
            </a:r>
          </a:p>
          <a:p>
            <a:r>
              <a:rPr lang="en-US" sz="800" dirty="0">
                <a:solidFill>
                  <a:srgbClr val="A4A4A4"/>
                </a:solidFill>
                <a:latin typeface="Arial" panose="020B0604020202020204" pitchFamily="34" charset="0"/>
                <a:cs typeface="Arial" panose="020B0604020202020204" pitchFamily="34" charset="0"/>
              </a:rPr>
              <a:t>Pittsburgh, PA  15213</a:t>
            </a:r>
          </a:p>
        </p:txBody>
      </p:sp>
      <p:sp>
        <p:nvSpPr>
          <p:cNvPr id="10" name="Subtitle 2"/>
          <p:cNvSpPr>
            <a:spLocks noGrp="1"/>
          </p:cNvSpPr>
          <p:nvPr>
            <p:ph type="subTitle" idx="1"/>
          </p:nvPr>
        </p:nvSpPr>
        <p:spPr>
          <a:xfrm>
            <a:off x="381001" y="3243565"/>
            <a:ext cx="3390900" cy="615950"/>
          </a:xfrm>
          <a:prstGeom prst="rect">
            <a:avLst/>
          </a:prstGeom>
        </p:spPr>
        <p:txBody>
          <a:bodyPr lIns="0" tIns="0" rIns="0" bIns="0">
            <a:normAutofit/>
          </a:bodyPr>
          <a:lstStyle>
            <a:lvl1pPr marL="0" indent="0" algn="l">
              <a:buNone/>
              <a:defRPr sz="120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7" name="TextBox 6"/>
          <p:cNvSpPr txBox="1"/>
          <p:nvPr userDrawn="1"/>
        </p:nvSpPr>
        <p:spPr>
          <a:xfrm>
            <a:off x="6057900" y="4833649"/>
            <a:ext cx="2095500" cy="138499"/>
          </a:xfrm>
          <a:prstGeom prst="rect">
            <a:avLst/>
          </a:prstGeom>
          <a:noFill/>
        </p:spPr>
        <p:txBody>
          <a:bodyPr wrap="square" lIns="0" tIns="0" rIns="0" bIns="0" rtlCol="0">
            <a:spAutoFit/>
          </a:bodyPr>
          <a:lstStyle/>
          <a:p>
            <a:r>
              <a:rPr lang="en-US" sz="450" dirty="0">
                <a:solidFill>
                  <a:srgbClr val="000000"/>
                </a:solidFill>
                <a:latin typeface="Arial"/>
                <a:cs typeface="Arial"/>
              </a:rPr>
              <a:t>This material was prepared for the exclusive use of NA4SE &amp; may not be used for any other purpose without the written consent of permission@sei.cmu.edu.</a:t>
            </a:r>
          </a:p>
        </p:txBody>
      </p:sp>
      <p:sp>
        <p:nvSpPr>
          <p:cNvPr id="8" name="Rectangle 7"/>
          <p:cNvSpPr/>
          <p:nvPr userDrawn="1"/>
        </p:nvSpPr>
        <p:spPr>
          <a:xfrm>
            <a:off x="0" y="4739072"/>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0" y="4836584"/>
            <a:ext cx="1435608" cy="243783"/>
          </a:xfrm>
          <a:prstGeom prst="rect">
            <a:avLst/>
          </a:prstGeom>
        </p:spPr>
      </p:pic>
    </p:spTree>
    <p:extLst>
      <p:ext uri="{BB962C8B-B14F-4D97-AF65-F5344CB8AC3E}">
        <p14:creationId xmlns:p14="http://schemas.microsoft.com/office/powerpoint/2010/main" val="3118794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 Section">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7625" r="3587" b="1704"/>
          <a:stretch/>
        </p:blipFill>
        <p:spPr>
          <a:xfrm>
            <a:off x="0" y="0"/>
            <a:ext cx="9144000" cy="4738279"/>
          </a:xfrm>
          <a:prstGeom prst="rect">
            <a:avLst/>
          </a:prstGeom>
        </p:spPr>
      </p:pic>
      <p:sp>
        <p:nvSpPr>
          <p:cNvPr id="12"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7038802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39"/>
            <a:ext cx="9144000" cy="4727734"/>
          </a:xfrm>
          <a:prstGeom prst="rect">
            <a:avLst/>
          </a:prstGeom>
        </p:spPr>
      </p:pic>
      <p:sp>
        <p:nvSpPr>
          <p:cNvPr id="2" name="Rectangle 1"/>
          <p:cNvSpPr/>
          <p:nvPr userDrawn="1"/>
        </p:nvSpPr>
        <p:spPr>
          <a:xfrm>
            <a:off x="0" y="4752789"/>
            <a:ext cx="9144000" cy="411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Title 1"/>
          <p:cNvSpPr>
            <a:spLocks noGrp="1"/>
          </p:cNvSpPr>
          <p:nvPr>
            <p:ph type="ctrTitle" hasCustomPrompt="1"/>
          </p:nvPr>
        </p:nvSpPr>
        <p:spPr>
          <a:xfrm>
            <a:off x="381001" y="1538380"/>
            <a:ext cx="4800601" cy="1550670"/>
          </a:xfrm>
          <a:prstGeom prst="rect">
            <a:avLst/>
          </a:prstGeom>
        </p:spPr>
        <p:txBody>
          <a:bodyPr lIns="0" tIns="0" rIns="0" bIns="0" anchor="t" anchorCtr="0">
            <a:normAutofit/>
          </a:bodyPr>
          <a:lstStyle>
            <a:lvl1pPr marL="0" marR="0" indent="0" algn="l" defTabSz="685783"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9" name="TextBox 8"/>
          <p:cNvSpPr txBox="1"/>
          <p:nvPr userDrawn="1"/>
        </p:nvSpPr>
        <p:spPr>
          <a:xfrm>
            <a:off x="381002" y="4002818"/>
            <a:ext cx="1981199" cy="369332"/>
          </a:xfrm>
          <a:prstGeom prst="rect">
            <a:avLst/>
          </a:prstGeom>
          <a:noFill/>
        </p:spPr>
        <p:txBody>
          <a:bodyPr wrap="square" lIns="0" tIns="0" rIns="0" bIns="0" rtlCol="0">
            <a:spAutoFit/>
          </a:bodyPr>
          <a:lstStyle/>
          <a:p>
            <a:r>
              <a:rPr lang="en-US" sz="800" dirty="0">
                <a:solidFill>
                  <a:schemeClr val="bg2"/>
                </a:solidFill>
                <a:latin typeface="Arial" panose="020B0604020202020204" pitchFamily="34" charset="0"/>
                <a:cs typeface="Arial" panose="020B0604020202020204" pitchFamily="34" charset="0"/>
              </a:rPr>
              <a:t>Software Engineering Institute</a:t>
            </a:r>
          </a:p>
          <a:p>
            <a:r>
              <a:rPr lang="en-US" sz="800" dirty="0">
                <a:solidFill>
                  <a:schemeClr val="bg2"/>
                </a:solidFill>
                <a:latin typeface="Arial" panose="020B0604020202020204" pitchFamily="34" charset="0"/>
                <a:cs typeface="Arial" panose="020B0604020202020204" pitchFamily="34" charset="0"/>
              </a:rPr>
              <a:t>Carnegie Mellon University</a:t>
            </a:r>
          </a:p>
          <a:p>
            <a:r>
              <a:rPr lang="en-US" sz="800" dirty="0">
                <a:solidFill>
                  <a:schemeClr val="bg2"/>
                </a:solidFill>
                <a:latin typeface="Arial" panose="020B0604020202020204" pitchFamily="34" charset="0"/>
                <a:cs typeface="Arial" panose="020B0604020202020204" pitchFamily="34" charset="0"/>
              </a:rPr>
              <a:t>Pittsburgh, PA  15213</a:t>
            </a:r>
          </a:p>
        </p:txBody>
      </p:sp>
      <p:sp>
        <p:nvSpPr>
          <p:cNvPr id="10" name="Subtitle 2"/>
          <p:cNvSpPr>
            <a:spLocks noGrp="1"/>
          </p:cNvSpPr>
          <p:nvPr>
            <p:ph type="subTitle" idx="1"/>
          </p:nvPr>
        </p:nvSpPr>
        <p:spPr>
          <a:xfrm>
            <a:off x="381001" y="3243565"/>
            <a:ext cx="3390900" cy="615950"/>
          </a:xfrm>
          <a:prstGeom prst="rect">
            <a:avLst/>
          </a:prstGeom>
        </p:spPr>
        <p:txBody>
          <a:bodyPr lIns="0" tIns="0" rIns="0" bIns="0">
            <a:normAutofit/>
          </a:bodyPr>
          <a:lstStyle>
            <a:lvl1pPr marL="0" indent="0" algn="l">
              <a:buNone/>
              <a:defRPr sz="12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8" name="Rectangle 7"/>
          <p:cNvSpPr/>
          <p:nvPr userDrawn="1"/>
        </p:nvSpPr>
        <p:spPr>
          <a:xfrm>
            <a:off x="0" y="4739072"/>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0" y="4836584"/>
            <a:ext cx="1435608" cy="243783"/>
          </a:xfrm>
          <a:prstGeom prst="rect">
            <a:avLst/>
          </a:prstGeom>
        </p:spPr>
      </p:pic>
      <p:sp>
        <p:nvSpPr>
          <p:cNvPr id="14" name="TextBox 13"/>
          <p:cNvSpPr txBox="1"/>
          <p:nvPr userDrawn="1"/>
        </p:nvSpPr>
        <p:spPr>
          <a:xfrm>
            <a:off x="6057900" y="4833649"/>
            <a:ext cx="2095500" cy="69250"/>
          </a:xfrm>
          <a:prstGeom prst="rect">
            <a:avLst/>
          </a:prstGeom>
          <a:noFill/>
        </p:spPr>
        <p:txBody>
          <a:bodyPr wrap="square" lIns="0" tIns="0" rIns="0" bIns="0" rtlCol="0">
            <a:spAutoFit/>
          </a:bodyPr>
          <a:lstStyle/>
          <a:p>
            <a:r>
              <a:rPr lang="en-US" sz="450" dirty="0">
                <a:solidFill>
                  <a:srgbClr val="000000"/>
                </a:solidFill>
                <a:latin typeface="Arial"/>
                <a:cs typeface="Arial"/>
              </a:rPr>
              <a:t>SEI Proprietary: Internal Use Only</a:t>
            </a:r>
            <a:endParaRPr lang="en-US" sz="375" dirty="0">
              <a:solidFill>
                <a:srgbClr val="000000"/>
              </a:solidFill>
              <a:latin typeface="Arial"/>
              <a:cs typeface="Arial"/>
            </a:endParaRPr>
          </a:p>
        </p:txBody>
      </p:sp>
    </p:spTree>
    <p:extLst>
      <p:ext uri="{BB962C8B-B14F-4D97-AF65-F5344CB8AC3E}">
        <p14:creationId xmlns:p14="http://schemas.microsoft.com/office/powerpoint/2010/main" val="2587081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0" y="1"/>
            <a:ext cx="9144000" cy="4739072"/>
          </a:xfrm>
          <a:prstGeom prst="rect">
            <a:avLst/>
          </a:prstGeom>
          <a:solidFill>
            <a:schemeClr val="bg1">
              <a:lumMod val="95000"/>
            </a:schemeClr>
          </a:solidFill>
        </p:spPr>
        <p:txBody>
          <a:bodyPr/>
          <a:lstStyle/>
          <a:p>
            <a:r>
              <a:rPr lang="en-US" dirty="0"/>
              <a:t>Click icon to add picture</a:t>
            </a:r>
          </a:p>
        </p:txBody>
      </p:sp>
      <p:sp>
        <p:nvSpPr>
          <p:cNvPr id="4" name="Rectangle 3"/>
          <p:cNvSpPr/>
          <p:nvPr userDrawn="1"/>
        </p:nvSpPr>
        <p:spPr>
          <a:xfrm>
            <a:off x="0" y="4752789"/>
            <a:ext cx="9144000" cy="411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itle 1"/>
          <p:cNvSpPr>
            <a:spLocks noGrp="1"/>
          </p:cNvSpPr>
          <p:nvPr>
            <p:ph type="ctrTitle" hasCustomPrompt="1"/>
          </p:nvPr>
        </p:nvSpPr>
        <p:spPr>
          <a:xfrm>
            <a:off x="381001" y="1538380"/>
            <a:ext cx="4800601" cy="1550670"/>
          </a:xfrm>
          <a:prstGeom prst="rect">
            <a:avLst/>
          </a:prstGeom>
        </p:spPr>
        <p:txBody>
          <a:bodyPr lIns="0" tIns="0" rIns="0" bIns="0" anchor="t" anchorCtr="0">
            <a:normAutofit/>
          </a:bodyPr>
          <a:lstStyle>
            <a:lvl1pPr marL="0" marR="0" indent="0" algn="l" defTabSz="685783"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8" name="Subtitle 2"/>
          <p:cNvSpPr>
            <a:spLocks noGrp="1"/>
          </p:cNvSpPr>
          <p:nvPr>
            <p:ph type="subTitle" idx="1"/>
          </p:nvPr>
        </p:nvSpPr>
        <p:spPr>
          <a:xfrm>
            <a:off x="381001" y="3243565"/>
            <a:ext cx="3390900" cy="615950"/>
          </a:xfrm>
          <a:prstGeom prst="rect">
            <a:avLst/>
          </a:prstGeom>
        </p:spPr>
        <p:txBody>
          <a:bodyPr lIns="0" tIns="0" rIns="0" bIns="0">
            <a:normAutofit/>
          </a:bodyPr>
          <a:lstStyle>
            <a:lvl1pPr marL="0" indent="0" algn="l">
              <a:buNone/>
              <a:defRPr sz="12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9" name="TextBox 8"/>
          <p:cNvSpPr txBox="1"/>
          <p:nvPr userDrawn="1"/>
        </p:nvSpPr>
        <p:spPr>
          <a:xfrm>
            <a:off x="6057900" y="4833649"/>
            <a:ext cx="2095500" cy="138499"/>
          </a:xfrm>
          <a:prstGeom prst="rect">
            <a:avLst/>
          </a:prstGeom>
          <a:noFill/>
        </p:spPr>
        <p:txBody>
          <a:bodyPr wrap="square" lIns="0" tIns="0" rIns="0" bIns="0" rtlCol="0">
            <a:spAutoFit/>
          </a:bodyPr>
          <a:lstStyle/>
          <a:p>
            <a:r>
              <a:rPr lang="en-US" sz="450" dirty="0">
                <a:solidFill>
                  <a:srgbClr val="000000"/>
                </a:solidFill>
                <a:latin typeface="Arial"/>
                <a:cs typeface="Arial"/>
              </a:rPr>
              <a:t>This material was prepared for the exclusive use of NA4SE &amp; may not be used for any other purpose without the written consent of permission@sei.cmu.edu.</a:t>
            </a:r>
          </a:p>
        </p:txBody>
      </p:sp>
      <p:sp>
        <p:nvSpPr>
          <p:cNvPr id="10" name="Rectangle 9"/>
          <p:cNvSpPr/>
          <p:nvPr userDrawn="1"/>
        </p:nvSpPr>
        <p:spPr>
          <a:xfrm>
            <a:off x="0" y="4739072"/>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4836584"/>
            <a:ext cx="1435608" cy="243783"/>
          </a:xfrm>
          <a:prstGeom prst="rect">
            <a:avLst/>
          </a:prstGeom>
        </p:spPr>
      </p:pic>
    </p:spTree>
    <p:extLst>
      <p:ext uri="{BB962C8B-B14F-4D97-AF65-F5344CB8AC3E}">
        <p14:creationId xmlns:p14="http://schemas.microsoft.com/office/powerpoint/2010/main" val="3690828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Minor 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81000" y="971550"/>
            <a:ext cx="2705100" cy="3543300"/>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3238502" y="918187"/>
            <a:ext cx="5486399" cy="368917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7"/>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1"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40363364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Majo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381002" y="967764"/>
            <a:ext cx="5524499" cy="3547087"/>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6057902" y="918188"/>
            <a:ext cx="2666999" cy="369422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753668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3238502" y="807674"/>
            <a:ext cx="5486399" cy="3764327"/>
          </a:xfrm>
        </p:spPr>
        <p:txBody>
          <a:bodyPr/>
          <a:lstStyle>
            <a:lvl1pPr>
              <a:defRPr b="1"/>
            </a:lvl1pPr>
          </a:lstStyle>
          <a:p>
            <a:pPr lvl="0"/>
            <a:r>
              <a:rPr lang="en-US"/>
              <a:t>Edit Master text styles</a:t>
            </a:r>
          </a:p>
          <a:p>
            <a:pPr lvl="1"/>
            <a:r>
              <a:rPr lang="en-US"/>
              <a:t>Second level</a:t>
            </a:r>
          </a:p>
          <a:p>
            <a:pPr lvl="2"/>
            <a:r>
              <a:rPr lang="en-US"/>
              <a:t>Third level</a:t>
            </a:r>
          </a:p>
          <a:p>
            <a:pPr lvl="3"/>
            <a:r>
              <a:rPr lang="en-US"/>
              <a:t>Fourth level</a:t>
            </a:r>
          </a:p>
        </p:txBody>
      </p:sp>
      <p:sp>
        <p:nvSpPr>
          <p:cNvPr id="10"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2684777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1" y="924504"/>
            <a:ext cx="8340968" cy="366265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6224976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7"/>
            <a:ext cx="4114800" cy="369928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2" y="918187"/>
            <a:ext cx="4076699" cy="369928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0"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899709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381000" y="171740"/>
            <a:ext cx="7620000" cy="68550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7"/>
            <a:ext cx="2705100" cy="370433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half" idx="13"/>
          </p:nvPr>
        </p:nvSpPr>
        <p:spPr>
          <a:xfrm>
            <a:off x="3238502" y="918187"/>
            <a:ext cx="2666999" cy="370433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half" idx="14"/>
          </p:nvPr>
        </p:nvSpPr>
        <p:spPr>
          <a:xfrm>
            <a:off x="6057900" y="918187"/>
            <a:ext cx="2667000" cy="370433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3"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7973020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Fou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5260"/>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Edit Master text styles</a:t>
            </a:r>
          </a:p>
          <a:p>
            <a:pPr lvl="1"/>
            <a:r>
              <a:rPr lang="en-US"/>
              <a:t>Second level</a:t>
            </a:r>
          </a:p>
          <a:p>
            <a:pPr lvl="2"/>
            <a:r>
              <a:rPr lang="en-US"/>
              <a:t>Third level</a:t>
            </a:r>
          </a:p>
          <a:p>
            <a:pPr lvl="3"/>
            <a:r>
              <a:rPr lang="en-US"/>
              <a:t>Fourth level</a:t>
            </a:r>
          </a:p>
        </p:txBody>
      </p:sp>
      <p:sp>
        <p:nvSpPr>
          <p:cNvPr id="15"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
        <p:nvSpPr>
          <p:cNvPr id="17" name="Content Placeholder 2"/>
          <p:cNvSpPr>
            <a:spLocks noGrp="1"/>
          </p:cNvSpPr>
          <p:nvPr>
            <p:ph sz="half" idx="12"/>
          </p:nvPr>
        </p:nvSpPr>
        <p:spPr>
          <a:xfrm>
            <a:off x="2514600" y="915260"/>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Edit Master text styles</a:t>
            </a:r>
          </a:p>
          <a:p>
            <a:pPr lvl="1"/>
            <a:r>
              <a:rPr lang="en-US"/>
              <a:t>Second level</a:t>
            </a:r>
          </a:p>
          <a:p>
            <a:pPr lvl="2"/>
            <a:r>
              <a:rPr lang="en-US"/>
              <a:t>Third level</a:t>
            </a:r>
          </a:p>
          <a:p>
            <a:pPr lvl="3"/>
            <a:r>
              <a:rPr lang="en-US"/>
              <a:t>Fourth level</a:t>
            </a:r>
          </a:p>
        </p:txBody>
      </p:sp>
      <p:sp>
        <p:nvSpPr>
          <p:cNvPr id="19" name="Content Placeholder 2"/>
          <p:cNvSpPr>
            <a:spLocks noGrp="1"/>
          </p:cNvSpPr>
          <p:nvPr>
            <p:ph sz="half" idx="13"/>
          </p:nvPr>
        </p:nvSpPr>
        <p:spPr>
          <a:xfrm>
            <a:off x="4648200" y="915260"/>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Edit Master text styles</a:t>
            </a:r>
          </a:p>
          <a:p>
            <a:pPr lvl="1"/>
            <a:r>
              <a:rPr lang="en-US"/>
              <a:t>Second level</a:t>
            </a:r>
          </a:p>
          <a:p>
            <a:pPr lvl="2"/>
            <a:r>
              <a:rPr lang="en-US"/>
              <a:t>Third level</a:t>
            </a:r>
          </a:p>
          <a:p>
            <a:pPr lvl="3"/>
            <a:r>
              <a:rPr lang="en-US"/>
              <a:t>Fourth level</a:t>
            </a:r>
          </a:p>
        </p:txBody>
      </p:sp>
      <p:sp>
        <p:nvSpPr>
          <p:cNvPr id="20" name="Content Placeholder 2"/>
          <p:cNvSpPr>
            <a:spLocks noGrp="1"/>
          </p:cNvSpPr>
          <p:nvPr>
            <p:ph sz="half" idx="14"/>
          </p:nvPr>
        </p:nvSpPr>
        <p:spPr>
          <a:xfrm>
            <a:off x="6781800" y="915260"/>
            <a:ext cx="19431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03847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Minor 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81000" y="971550"/>
            <a:ext cx="2705100" cy="3543300"/>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3238502" y="918187"/>
            <a:ext cx="5486399" cy="368917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7"/>
          <p:cNvSpPr>
            <a:spLocks noGrp="1"/>
          </p:cNvSpPr>
          <p:nvPr>
            <p:ph type="title"/>
          </p:nvPr>
        </p:nvSpPr>
        <p:spPr/>
        <p:txBody>
          <a:bodyPr/>
          <a:lstStyle/>
          <a:p>
            <a:r>
              <a:rPr lang="en-US"/>
              <a:t>Click to edit Master title style</a:t>
            </a:r>
          </a:p>
        </p:txBody>
      </p:sp>
      <p:sp>
        <p:nvSpPr>
          <p:cNvPr id="11"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649266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Subsection">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7625" r="3587" b="1704"/>
          <a:stretch/>
        </p:blipFill>
        <p:spPr>
          <a:xfrm>
            <a:off x="0" y="0"/>
            <a:ext cx="9144000" cy="4738279"/>
          </a:xfrm>
          <a:prstGeom prst="rect">
            <a:avLst/>
          </a:prstGeom>
        </p:spPr>
      </p:pic>
      <p:sp>
        <p:nvSpPr>
          <p:cNvPr id="12" name="Title 1"/>
          <p:cNvSpPr>
            <a:spLocks noGrp="1"/>
          </p:cNvSpPr>
          <p:nvPr>
            <p:ph type="title" hasCustomPrompt="1"/>
          </p:nvPr>
        </p:nvSpPr>
        <p:spPr bwMode="white">
          <a:xfrm>
            <a:off x="381001" y="1901043"/>
            <a:ext cx="4800599" cy="211597"/>
          </a:xfrm>
          <a:prstGeom prst="rect">
            <a:avLst/>
          </a:prstGeom>
        </p:spPr>
        <p:txBody>
          <a:bodyPr lIns="0" tIns="0" rIns="0" bIns="0" anchor="b" anchorCtr="0"/>
          <a:lstStyle>
            <a:lvl1pPr algn="l">
              <a:defRPr sz="1200" b="0" cap="none">
                <a:solidFill>
                  <a:schemeClr val="bg2"/>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353289"/>
            <a:ext cx="4800600" cy="352425"/>
          </a:xfrm>
          <a:prstGeom prst="rect">
            <a:avLst/>
          </a:prstGeom>
        </p:spPr>
        <p:txBody>
          <a:bodyPr lIns="0" tIns="0" rIns="0" bIns="0"/>
          <a:lstStyle>
            <a:lvl1pPr>
              <a:defRPr sz="2400" b="0">
                <a:solidFill>
                  <a:schemeClr val="tx1"/>
                </a:solidFill>
              </a:defRPr>
            </a:lvl1pPr>
          </a:lstStyle>
          <a:p>
            <a:pPr lvl="0"/>
            <a:r>
              <a:rPr lang="en-US" dirty="0"/>
              <a:t>Click to edit Subsection Title</a:t>
            </a:r>
          </a:p>
        </p:txBody>
      </p:sp>
      <p:sp>
        <p:nvSpPr>
          <p:cNvPr id="3" name="Text Placeholder 2">
            <a:extLst>
              <a:ext uri="{FF2B5EF4-FFF2-40B4-BE49-F238E27FC236}">
                <a16:creationId xmlns:a16="http://schemas.microsoft.com/office/drawing/2014/main" id="{4190BC8F-04C7-224D-8AA8-C634AF08907C}"/>
              </a:ext>
            </a:extLst>
          </p:cNvPr>
          <p:cNvSpPr>
            <a:spLocks noGrp="1"/>
          </p:cNvSpPr>
          <p:nvPr>
            <p:ph type="body" sz="quarter" idx="11" hasCustomPrompt="1"/>
          </p:nvPr>
        </p:nvSpPr>
        <p:spPr>
          <a:xfrm>
            <a:off x="381000" y="2143369"/>
            <a:ext cx="4800600" cy="184150"/>
          </a:xfrm>
        </p:spPr>
        <p:txBody>
          <a:bodyPr/>
          <a:lstStyle>
            <a:lvl1pPr>
              <a:defRPr sz="1200" b="1"/>
            </a:lvl1pPr>
          </a:lstStyle>
          <a:p>
            <a:pPr lvl="0"/>
            <a:r>
              <a:rPr lang="en-US" dirty="0"/>
              <a:t>Click to Edit Section Title</a:t>
            </a:r>
          </a:p>
        </p:txBody>
      </p:sp>
    </p:spTree>
    <p:extLst>
      <p:ext uri="{BB962C8B-B14F-4D97-AF65-F5344CB8AC3E}">
        <p14:creationId xmlns:p14="http://schemas.microsoft.com/office/powerpoint/2010/main" val="20059323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Majo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381002" y="967764"/>
            <a:ext cx="5524499" cy="3547087"/>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6057902" y="918188"/>
            <a:ext cx="2666999" cy="369422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0"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4159241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Two Column">
    <p:spTree>
      <p:nvGrpSpPr>
        <p:cNvPr id="1" name=""/>
        <p:cNvGrpSpPr/>
        <p:nvPr/>
      </p:nvGrpSpPr>
      <p:grpSpPr>
        <a:xfrm>
          <a:off x="0" y="0"/>
          <a:ext cx="0" cy="0"/>
          <a:chOff x="0" y="0"/>
          <a:chExt cx="0" cy="0"/>
        </a:xfrm>
      </p:grpSpPr>
      <p:sp>
        <p:nvSpPr>
          <p:cNvPr id="2" name="Title 1"/>
          <p:cNvSpPr>
            <a:spLocks noGrp="1"/>
          </p:cNvSpPr>
          <p:nvPr>
            <p:ph type="title"/>
          </p:nvPr>
        </p:nvSpPr>
        <p:spPr>
          <a:xfrm>
            <a:off x="381000" y="171741"/>
            <a:ext cx="7772400" cy="63957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7"/>
            <a:ext cx="4114800" cy="369928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2" y="918187"/>
            <a:ext cx="4076699" cy="36992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9"/>
          <p:cNvSpPr>
            <a:spLocks noGrp="1"/>
          </p:cNvSpPr>
          <p:nvPr>
            <p:ph type="pic" sz="quarter" idx="11" hasCustomPrompt="1"/>
          </p:nvPr>
        </p:nvSpPr>
        <p:spPr>
          <a:xfrm>
            <a:off x="8657617" y="0"/>
            <a:ext cx="486383" cy="480060"/>
          </a:xfrm>
          <a:prstGeom prst="rect">
            <a:avLst/>
          </a:prstGeo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603714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07641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1" y="924504"/>
            <a:ext cx="8340968" cy="366265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
        <p:nvSpPr>
          <p:cNvPr id="6"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41750926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3238502" y="807674"/>
            <a:ext cx="5486399" cy="3764327"/>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23341862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1" y="924504"/>
            <a:ext cx="8340968" cy="3662653"/>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p:txBody>
      </p:sp>
      <p:sp>
        <p:nvSpPr>
          <p:cNvPr id="7"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
        <p:nvSpPr>
          <p:cNvPr id="6"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40626514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7"/>
            <a:ext cx="4114800" cy="3699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2" y="918187"/>
            <a:ext cx="4076699" cy="369928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8948888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381000" y="171740"/>
            <a:ext cx="7620000" cy="685509"/>
          </a:xfrm>
        </p:spPr>
        <p:txBody>
          <a:bodyPr/>
          <a:lstStyle/>
          <a:p>
            <a:r>
              <a:rPr lang="en-US" dirty="0"/>
              <a:t>Click to edit Master title style</a:t>
            </a:r>
          </a:p>
        </p:txBody>
      </p:sp>
      <p:sp>
        <p:nvSpPr>
          <p:cNvPr id="3" name="Content Placeholder 2"/>
          <p:cNvSpPr>
            <a:spLocks noGrp="1"/>
          </p:cNvSpPr>
          <p:nvPr>
            <p:ph sz="half" idx="1"/>
          </p:nvPr>
        </p:nvSpPr>
        <p:spPr>
          <a:xfrm>
            <a:off x="381000" y="918187"/>
            <a:ext cx="2705100" cy="37043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2"/>
          <p:cNvSpPr>
            <a:spLocks noGrp="1"/>
          </p:cNvSpPr>
          <p:nvPr>
            <p:ph sz="half" idx="13"/>
          </p:nvPr>
        </p:nvSpPr>
        <p:spPr>
          <a:xfrm>
            <a:off x="3238502" y="918187"/>
            <a:ext cx="2666999"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half" idx="14"/>
          </p:nvPr>
        </p:nvSpPr>
        <p:spPr>
          <a:xfrm>
            <a:off x="6057900" y="918187"/>
            <a:ext cx="2667000"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3"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24008255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Fou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5260"/>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5"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
        <p:nvSpPr>
          <p:cNvPr id="17" name="Content Placeholder 2"/>
          <p:cNvSpPr>
            <a:spLocks noGrp="1"/>
          </p:cNvSpPr>
          <p:nvPr>
            <p:ph sz="half" idx="12"/>
          </p:nvPr>
        </p:nvSpPr>
        <p:spPr>
          <a:xfrm>
            <a:off x="2514600" y="915260"/>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2"/>
          <p:cNvSpPr>
            <a:spLocks noGrp="1"/>
          </p:cNvSpPr>
          <p:nvPr>
            <p:ph sz="half" idx="13"/>
          </p:nvPr>
        </p:nvSpPr>
        <p:spPr>
          <a:xfrm>
            <a:off x="4648200" y="915260"/>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Content Placeholder 2"/>
          <p:cNvSpPr>
            <a:spLocks noGrp="1"/>
          </p:cNvSpPr>
          <p:nvPr>
            <p:ph sz="half" idx="14"/>
          </p:nvPr>
        </p:nvSpPr>
        <p:spPr>
          <a:xfrm>
            <a:off x="6781800" y="915260"/>
            <a:ext cx="19431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158351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Minor 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81000" y="971550"/>
            <a:ext cx="2705100" cy="3543300"/>
          </a:xfrm>
          <a:solidFill>
            <a:schemeClr val="bg1">
              <a:lumMod val="8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3238502" y="918187"/>
            <a:ext cx="5486399" cy="368917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7"/>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1"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2040282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 Section w/ Photo">
    <p:bg>
      <p:bgPr>
        <a:solidFill>
          <a:schemeClr val="bg1"/>
        </a:solidFill>
        <a:effectLst/>
      </p:bgPr>
    </p:bg>
    <p:spTree>
      <p:nvGrpSpPr>
        <p:cNvPr id="1" name=""/>
        <p:cNvGrpSpPr/>
        <p:nvPr/>
      </p:nvGrpSpPr>
      <p:grpSpPr>
        <a:xfrm>
          <a:off x="0" y="0"/>
          <a:ext cx="0" cy="0"/>
          <a:chOff x="0" y="0"/>
          <a:chExt cx="0" cy="0"/>
        </a:xfrm>
      </p:grpSpPr>
      <p:sp>
        <p:nvSpPr>
          <p:cNvPr id="14" name="Picture Placeholder 7"/>
          <p:cNvSpPr>
            <a:spLocks noGrp="1"/>
          </p:cNvSpPr>
          <p:nvPr>
            <p:ph type="pic" sz="quarter" idx="11"/>
          </p:nvPr>
        </p:nvSpPr>
        <p:spPr>
          <a:xfrm>
            <a:off x="6057900" y="-1"/>
            <a:ext cx="2667000" cy="4735513"/>
          </a:xfrm>
          <a:prstGeom prst="rect">
            <a:avLst/>
          </a:prstGeom>
          <a:solidFill>
            <a:schemeClr val="bg1">
              <a:lumMod val="95000"/>
            </a:schemeClr>
          </a:solidFill>
        </p:spPr>
        <p:txBody>
          <a:bodyPr/>
          <a:lstStyle>
            <a:lvl1pPr>
              <a:defRPr sz="1050"/>
            </a:lvl1pPr>
          </a:lstStyle>
          <a:p>
            <a:r>
              <a:rPr lang="en-US" dirty="0"/>
              <a:t>Click icon to add picture</a:t>
            </a:r>
          </a:p>
        </p:txBody>
      </p:sp>
      <p:sp>
        <p:nvSpPr>
          <p:cNvPr id="5"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6"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677943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Majo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381002" y="967764"/>
            <a:ext cx="5524499" cy="3547087"/>
          </a:xfrm>
          <a:solidFill>
            <a:schemeClr val="bg1">
              <a:lumMod val="8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6057902" y="918188"/>
            <a:ext cx="2666999" cy="369422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4308436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grpSp>
        <p:nvGrpSpPr>
          <p:cNvPr id="3" name="Group 2"/>
          <p:cNvGrpSpPr/>
          <p:nvPr userDrawn="1"/>
        </p:nvGrpSpPr>
        <p:grpSpPr>
          <a:xfrm>
            <a:off x="364971" y="904297"/>
            <a:ext cx="8359931" cy="3613387"/>
            <a:chOff x="364971" y="679174"/>
            <a:chExt cx="8359930" cy="3838509"/>
          </a:xfrm>
        </p:grpSpPr>
        <p:sp>
          <p:nvSpPr>
            <p:cNvPr id="7" name="Rectangle 6"/>
            <p:cNvSpPr/>
            <p:nvPr userDrawn="1"/>
          </p:nvSpPr>
          <p:spPr>
            <a:xfrm>
              <a:off x="1117410" y="951718"/>
              <a:ext cx="554274" cy="41570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8" name="Rectangle 7"/>
            <p:cNvSpPr/>
            <p:nvPr userDrawn="1"/>
          </p:nvSpPr>
          <p:spPr>
            <a:xfrm>
              <a:off x="1117410" y="1505930"/>
              <a:ext cx="554274" cy="41570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9" name="Rectangle 8"/>
            <p:cNvSpPr/>
            <p:nvPr userDrawn="1"/>
          </p:nvSpPr>
          <p:spPr>
            <a:xfrm>
              <a:off x="1117410" y="2074778"/>
              <a:ext cx="554274" cy="41570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0" name="Rectangle 9"/>
            <p:cNvSpPr/>
            <p:nvPr userDrawn="1"/>
          </p:nvSpPr>
          <p:spPr>
            <a:xfrm>
              <a:off x="1117410" y="2771106"/>
              <a:ext cx="554274" cy="41570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1" name="Rectangle 10"/>
            <p:cNvSpPr/>
            <p:nvPr userDrawn="1"/>
          </p:nvSpPr>
          <p:spPr>
            <a:xfrm>
              <a:off x="1117410" y="3504011"/>
              <a:ext cx="554274" cy="41570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2" name="Rectangle 11"/>
            <p:cNvSpPr/>
            <p:nvPr userDrawn="1"/>
          </p:nvSpPr>
          <p:spPr>
            <a:xfrm>
              <a:off x="1117410" y="4101977"/>
              <a:ext cx="554274" cy="41570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3" name="Rectangle 12"/>
            <p:cNvSpPr/>
            <p:nvPr userDrawn="1"/>
          </p:nvSpPr>
          <p:spPr>
            <a:xfrm>
              <a:off x="1804310" y="951718"/>
              <a:ext cx="554274" cy="41570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4" name="Rectangle 13"/>
            <p:cNvSpPr/>
            <p:nvPr userDrawn="1"/>
          </p:nvSpPr>
          <p:spPr>
            <a:xfrm>
              <a:off x="1804310" y="1505930"/>
              <a:ext cx="554274" cy="41570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5" name="Rectangle 14"/>
            <p:cNvSpPr/>
            <p:nvPr userDrawn="1"/>
          </p:nvSpPr>
          <p:spPr>
            <a:xfrm>
              <a:off x="1804310" y="2074778"/>
              <a:ext cx="554274" cy="41570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6" name="Rectangle 15"/>
            <p:cNvSpPr/>
            <p:nvPr userDrawn="1"/>
          </p:nvSpPr>
          <p:spPr>
            <a:xfrm>
              <a:off x="1804310" y="2771106"/>
              <a:ext cx="554274" cy="41570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7" name="Rectangle 16"/>
            <p:cNvSpPr/>
            <p:nvPr userDrawn="1"/>
          </p:nvSpPr>
          <p:spPr>
            <a:xfrm>
              <a:off x="1804310" y="3504011"/>
              <a:ext cx="554274" cy="41570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8" name="Rectangle 17"/>
            <p:cNvSpPr/>
            <p:nvPr userDrawn="1"/>
          </p:nvSpPr>
          <p:spPr>
            <a:xfrm>
              <a:off x="1804310" y="4101977"/>
              <a:ext cx="554274" cy="41570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9" name="Rectangle 18"/>
            <p:cNvSpPr/>
            <p:nvPr userDrawn="1"/>
          </p:nvSpPr>
          <p:spPr>
            <a:xfrm>
              <a:off x="2491210" y="951718"/>
              <a:ext cx="554274" cy="415706"/>
            </a:xfrm>
            <a:prstGeom prst="rect">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0" name="Rectangle 19"/>
            <p:cNvSpPr/>
            <p:nvPr userDrawn="1"/>
          </p:nvSpPr>
          <p:spPr>
            <a:xfrm>
              <a:off x="2491210" y="1505930"/>
              <a:ext cx="554274" cy="415706"/>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1" name="Rectangle 20"/>
            <p:cNvSpPr/>
            <p:nvPr userDrawn="1"/>
          </p:nvSpPr>
          <p:spPr>
            <a:xfrm>
              <a:off x="2491210" y="2074778"/>
              <a:ext cx="554274" cy="415706"/>
            </a:xfrm>
            <a:prstGeom prst="rect">
              <a:avLst/>
            </a:prstGeom>
            <a:solidFill>
              <a:schemeClr val="bg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2" name="Rectangle 21"/>
            <p:cNvSpPr/>
            <p:nvPr userDrawn="1"/>
          </p:nvSpPr>
          <p:spPr>
            <a:xfrm>
              <a:off x="2491210" y="2771106"/>
              <a:ext cx="554274" cy="415706"/>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3" name="Rectangle 22"/>
            <p:cNvSpPr/>
            <p:nvPr userDrawn="1"/>
          </p:nvSpPr>
          <p:spPr>
            <a:xfrm>
              <a:off x="2491210" y="3504011"/>
              <a:ext cx="554274" cy="415706"/>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4" name="Rectangle 23"/>
            <p:cNvSpPr/>
            <p:nvPr userDrawn="1"/>
          </p:nvSpPr>
          <p:spPr>
            <a:xfrm>
              <a:off x="2491210" y="4101977"/>
              <a:ext cx="554274" cy="415706"/>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5" name="Rectangle 24"/>
            <p:cNvSpPr/>
            <p:nvPr userDrawn="1"/>
          </p:nvSpPr>
          <p:spPr>
            <a:xfrm>
              <a:off x="3234302" y="951718"/>
              <a:ext cx="554274" cy="415706"/>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6" name="Rectangle 25"/>
            <p:cNvSpPr/>
            <p:nvPr userDrawn="1"/>
          </p:nvSpPr>
          <p:spPr>
            <a:xfrm>
              <a:off x="3234302" y="1505930"/>
              <a:ext cx="554274" cy="415706"/>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7" name="Rectangle 26"/>
            <p:cNvSpPr/>
            <p:nvPr userDrawn="1"/>
          </p:nvSpPr>
          <p:spPr>
            <a:xfrm>
              <a:off x="3234302" y="2074778"/>
              <a:ext cx="554274" cy="415706"/>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8" name="Rectangle 27"/>
            <p:cNvSpPr/>
            <p:nvPr userDrawn="1"/>
          </p:nvSpPr>
          <p:spPr>
            <a:xfrm>
              <a:off x="3234302" y="2771106"/>
              <a:ext cx="554274" cy="415706"/>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9" name="Rectangle 28"/>
            <p:cNvSpPr/>
            <p:nvPr userDrawn="1"/>
          </p:nvSpPr>
          <p:spPr>
            <a:xfrm>
              <a:off x="3234302" y="3504011"/>
              <a:ext cx="554274" cy="415706"/>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0" name="Rectangle 29"/>
            <p:cNvSpPr/>
            <p:nvPr userDrawn="1"/>
          </p:nvSpPr>
          <p:spPr>
            <a:xfrm>
              <a:off x="3234302" y="4101977"/>
              <a:ext cx="554274" cy="415706"/>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1" name="Rectangle 30"/>
            <p:cNvSpPr/>
            <p:nvPr userDrawn="1"/>
          </p:nvSpPr>
          <p:spPr>
            <a:xfrm>
              <a:off x="4294863" y="951718"/>
              <a:ext cx="554274" cy="415706"/>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2" name="Rectangle 31"/>
            <p:cNvSpPr/>
            <p:nvPr userDrawn="1"/>
          </p:nvSpPr>
          <p:spPr>
            <a:xfrm>
              <a:off x="4294863" y="1505930"/>
              <a:ext cx="554274" cy="415706"/>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3" name="Rectangle 32"/>
            <p:cNvSpPr/>
            <p:nvPr userDrawn="1"/>
          </p:nvSpPr>
          <p:spPr>
            <a:xfrm>
              <a:off x="4294863" y="2074778"/>
              <a:ext cx="554274" cy="415706"/>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4" name="Rectangle 33"/>
            <p:cNvSpPr/>
            <p:nvPr userDrawn="1"/>
          </p:nvSpPr>
          <p:spPr>
            <a:xfrm>
              <a:off x="4294863" y="2771106"/>
              <a:ext cx="554274" cy="41570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5" name="Rectangle 34"/>
            <p:cNvSpPr/>
            <p:nvPr userDrawn="1"/>
          </p:nvSpPr>
          <p:spPr>
            <a:xfrm>
              <a:off x="4294863" y="3504011"/>
              <a:ext cx="554274" cy="415706"/>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6" name="Rectangle 35"/>
            <p:cNvSpPr/>
            <p:nvPr userDrawn="1"/>
          </p:nvSpPr>
          <p:spPr>
            <a:xfrm>
              <a:off x="4294863" y="4101977"/>
              <a:ext cx="554274" cy="415706"/>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7" name="Rectangle 36"/>
            <p:cNvSpPr/>
            <p:nvPr userDrawn="1"/>
          </p:nvSpPr>
          <p:spPr>
            <a:xfrm>
              <a:off x="5032903" y="951718"/>
              <a:ext cx="554274" cy="415706"/>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8" name="Rectangle 37"/>
            <p:cNvSpPr/>
            <p:nvPr userDrawn="1"/>
          </p:nvSpPr>
          <p:spPr>
            <a:xfrm>
              <a:off x="5032903" y="1505930"/>
              <a:ext cx="554274" cy="415706"/>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9" name="Rectangle 38"/>
            <p:cNvSpPr/>
            <p:nvPr userDrawn="1"/>
          </p:nvSpPr>
          <p:spPr>
            <a:xfrm>
              <a:off x="5032903" y="2074778"/>
              <a:ext cx="554274" cy="415706"/>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0" name="Rectangle 39"/>
            <p:cNvSpPr/>
            <p:nvPr userDrawn="1"/>
          </p:nvSpPr>
          <p:spPr>
            <a:xfrm>
              <a:off x="5032903" y="2771106"/>
              <a:ext cx="554274" cy="415706"/>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1" name="Rectangle 40"/>
            <p:cNvSpPr/>
            <p:nvPr userDrawn="1"/>
          </p:nvSpPr>
          <p:spPr>
            <a:xfrm>
              <a:off x="5032903" y="3504011"/>
              <a:ext cx="554274" cy="4157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2" name="Rectangle 41"/>
            <p:cNvSpPr/>
            <p:nvPr userDrawn="1"/>
          </p:nvSpPr>
          <p:spPr>
            <a:xfrm>
              <a:off x="5032903" y="4101977"/>
              <a:ext cx="554274" cy="415706"/>
            </a:xfrm>
            <a:prstGeom prst="rect">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3" name="Rectangle 42"/>
            <p:cNvSpPr/>
            <p:nvPr userDrawn="1"/>
          </p:nvSpPr>
          <p:spPr>
            <a:xfrm>
              <a:off x="5770943" y="951718"/>
              <a:ext cx="554274" cy="415706"/>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4" name="Rectangle 43"/>
            <p:cNvSpPr/>
            <p:nvPr userDrawn="1"/>
          </p:nvSpPr>
          <p:spPr>
            <a:xfrm>
              <a:off x="5770943" y="1505930"/>
              <a:ext cx="554274" cy="415706"/>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5" name="Rectangle 44"/>
            <p:cNvSpPr/>
            <p:nvPr userDrawn="1"/>
          </p:nvSpPr>
          <p:spPr>
            <a:xfrm>
              <a:off x="5770943" y="2074778"/>
              <a:ext cx="554274" cy="415706"/>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6" name="Rectangle 45"/>
            <p:cNvSpPr/>
            <p:nvPr userDrawn="1"/>
          </p:nvSpPr>
          <p:spPr>
            <a:xfrm>
              <a:off x="5770943" y="2771106"/>
              <a:ext cx="554274" cy="41570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7" name="Rectangle 46"/>
            <p:cNvSpPr/>
            <p:nvPr userDrawn="1"/>
          </p:nvSpPr>
          <p:spPr>
            <a:xfrm>
              <a:off x="5770943" y="3504011"/>
              <a:ext cx="554274" cy="415706"/>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8" name="Rectangle 47"/>
            <p:cNvSpPr/>
            <p:nvPr userDrawn="1"/>
          </p:nvSpPr>
          <p:spPr>
            <a:xfrm>
              <a:off x="5770943" y="4101977"/>
              <a:ext cx="554274" cy="415706"/>
            </a:xfrm>
            <a:prstGeom prst="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49" name="Rectangle 48"/>
            <p:cNvSpPr/>
            <p:nvPr userDrawn="1"/>
          </p:nvSpPr>
          <p:spPr>
            <a:xfrm>
              <a:off x="6508983" y="951718"/>
              <a:ext cx="554274" cy="415706"/>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0" name="Rectangle 49"/>
            <p:cNvSpPr/>
            <p:nvPr userDrawn="1"/>
          </p:nvSpPr>
          <p:spPr>
            <a:xfrm>
              <a:off x="6508983" y="1505930"/>
              <a:ext cx="554274" cy="415706"/>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1" name="Rectangle 50"/>
            <p:cNvSpPr/>
            <p:nvPr userDrawn="1"/>
          </p:nvSpPr>
          <p:spPr>
            <a:xfrm>
              <a:off x="6508983" y="2074778"/>
              <a:ext cx="554274" cy="415706"/>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2" name="Rectangle 51"/>
            <p:cNvSpPr/>
            <p:nvPr userDrawn="1"/>
          </p:nvSpPr>
          <p:spPr>
            <a:xfrm>
              <a:off x="6508983" y="2771106"/>
              <a:ext cx="554274" cy="415706"/>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3" name="Rectangle 52"/>
            <p:cNvSpPr/>
            <p:nvPr userDrawn="1"/>
          </p:nvSpPr>
          <p:spPr>
            <a:xfrm>
              <a:off x="6508983" y="3504011"/>
              <a:ext cx="554274" cy="415706"/>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4" name="Rectangle 53"/>
            <p:cNvSpPr/>
            <p:nvPr userDrawn="1"/>
          </p:nvSpPr>
          <p:spPr>
            <a:xfrm>
              <a:off x="6508983" y="4101977"/>
              <a:ext cx="554274" cy="415706"/>
            </a:xfrm>
            <a:prstGeom prst="rect">
              <a:avLst/>
            </a:prstGeom>
            <a:solidFill>
              <a:schemeClr val="accent4">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5" name="Rectangle 54"/>
            <p:cNvSpPr/>
            <p:nvPr userDrawn="1"/>
          </p:nvSpPr>
          <p:spPr>
            <a:xfrm>
              <a:off x="7247023" y="951718"/>
              <a:ext cx="554274" cy="415706"/>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6" name="Rectangle 55"/>
            <p:cNvSpPr/>
            <p:nvPr userDrawn="1"/>
          </p:nvSpPr>
          <p:spPr>
            <a:xfrm>
              <a:off x="7247023" y="1505930"/>
              <a:ext cx="554274" cy="415706"/>
            </a:xfrm>
            <a:prstGeom prst="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7" name="Rectangle 56"/>
            <p:cNvSpPr/>
            <p:nvPr userDrawn="1"/>
          </p:nvSpPr>
          <p:spPr>
            <a:xfrm>
              <a:off x="7247023" y="2074778"/>
              <a:ext cx="554274" cy="415706"/>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8" name="Rectangle 57"/>
            <p:cNvSpPr/>
            <p:nvPr userDrawn="1"/>
          </p:nvSpPr>
          <p:spPr>
            <a:xfrm>
              <a:off x="7247023" y="2771106"/>
              <a:ext cx="554274" cy="415706"/>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59" name="Rectangle 58"/>
            <p:cNvSpPr/>
            <p:nvPr userDrawn="1"/>
          </p:nvSpPr>
          <p:spPr>
            <a:xfrm>
              <a:off x="7247023" y="3504011"/>
              <a:ext cx="554274" cy="4157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0" name="Rectangle 59"/>
            <p:cNvSpPr/>
            <p:nvPr userDrawn="1"/>
          </p:nvSpPr>
          <p:spPr>
            <a:xfrm>
              <a:off x="7247023" y="4101977"/>
              <a:ext cx="554274" cy="415706"/>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1" name="Rectangle 60"/>
            <p:cNvSpPr/>
            <p:nvPr userDrawn="1"/>
          </p:nvSpPr>
          <p:spPr>
            <a:xfrm>
              <a:off x="7985061" y="951718"/>
              <a:ext cx="554274" cy="415706"/>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2" name="Rectangle 61"/>
            <p:cNvSpPr/>
            <p:nvPr userDrawn="1"/>
          </p:nvSpPr>
          <p:spPr>
            <a:xfrm>
              <a:off x="7985061" y="1505930"/>
              <a:ext cx="554274" cy="415706"/>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3" name="Rectangle 62"/>
            <p:cNvSpPr/>
            <p:nvPr userDrawn="1"/>
          </p:nvSpPr>
          <p:spPr>
            <a:xfrm>
              <a:off x="7985061" y="2074778"/>
              <a:ext cx="554274" cy="415706"/>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4" name="Rectangle 63"/>
            <p:cNvSpPr/>
            <p:nvPr userDrawn="1"/>
          </p:nvSpPr>
          <p:spPr>
            <a:xfrm>
              <a:off x="7985061" y="2771106"/>
              <a:ext cx="554274" cy="415706"/>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5" name="Rectangle 64"/>
            <p:cNvSpPr/>
            <p:nvPr userDrawn="1"/>
          </p:nvSpPr>
          <p:spPr>
            <a:xfrm>
              <a:off x="7985061" y="3504011"/>
              <a:ext cx="554274" cy="4157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6" name="Rectangle 65"/>
            <p:cNvSpPr/>
            <p:nvPr userDrawn="1"/>
          </p:nvSpPr>
          <p:spPr>
            <a:xfrm>
              <a:off x="7985061" y="4101977"/>
              <a:ext cx="554274" cy="415706"/>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7" name="Rectangle 66"/>
            <p:cNvSpPr/>
            <p:nvPr userDrawn="1"/>
          </p:nvSpPr>
          <p:spPr>
            <a:xfrm>
              <a:off x="952500" y="2647940"/>
              <a:ext cx="7772401" cy="673811"/>
            </a:xfrm>
            <a:prstGeom prst="rect">
              <a:avLst/>
            </a:prstGeom>
            <a:noFill/>
            <a:ln w="9525">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68" name="TextBox 67"/>
            <p:cNvSpPr txBox="1"/>
            <p:nvPr userDrawn="1"/>
          </p:nvSpPr>
          <p:spPr>
            <a:xfrm>
              <a:off x="364971" y="2766392"/>
              <a:ext cx="333425" cy="294257"/>
            </a:xfrm>
            <a:prstGeom prst="rect">
              <a:avLst/>
            </a:prstGeom>
            <a:noFill/>
          </p:spPr>
          <p:txBody>
            <a:bodyPr wrap="none" lIns="0" tIns="0" rIns="0" bIns="0" rtlCol="0">
              <a:spAutoFit/>
            </a:bodyPr>
            <a:lstStyle/>
            <a:p>
              <a:r>
                <a:rPr lang="en-US" sz="900" dirty="0">
                  <a:latin typeface="Arial" charset="0"/>
                  <a:ea typeface="Arial" charset="0"/>
                  <a:cs typeface="Arial" charset="0"/>
                </a:rPr>
                <a:t>Basic </a:t>
              </a:r>
            </a:p>
            <a:p>
              <a:r>
                <a:rPr lang="en-US" sz="900" dirty="0">
                  <a:latin typeface="Arial" charset="0"/>
                  <a:ea typeface="Arial" charset="0"/>
                  <a:cs typeface="Arial" charset="0"/>
                </a:rPr>
                <a:t>Colors</a:t>
              </a:r>
            </a:p>
          </p:txBody>
        </p:sp>
        <p:sp>
          <p:nvSpPr>
            <p:cNvPr id="69" name="TextBox 68"/>
            <p:cNvSpPr txBox="1"/>
            <p:nvPr userDrawn="1"/>
          </p:nvSpPr>
          <p:spPr>
            <a:xfrm>
              <a:off x="368577" y="1601888"/>
              <a:ext cx="468077" cy="294257"/>
            </a:xfrm>
            <a:prstGeom prst="rect">
              <a:avLst/>
            </a:prstGeom>
            <a:noFill/>
          </p:spPr>
          <p:txBody>
            <a:bodyPr wrap="none" lIns="0" tIns="0" rIns="0" bIns="0" rtlCol="0">
              <a:spAutoFit/>
            </a:bodyPr>
            <a:lstStyle/>
            <a:p>
              <a:r>
                <a:rPr lang="en-US" sz="900" dirty="0">
                  <a:latin typeface="Arial" charset="0"/>
                  <a:ea typeface="Arial" charset="0"/>
                  <a:cs typeface="Arial" charset="0"/>
                </a:rPr>
                <a:t>3 shades</a:t>
              </a:r>
            </a:p>
            <a:p>
              <a:r>
                <a:rPr lang="en-US" sz="900" dirty="0">
                  <a:latin typeface="Arial" charset="0"/>
                  <a:ea typeface="Arial" charset="0"/>
                  <a:cs typeface="Arial" charset="0"/>
                </a:rPr>
                <a:t>lighter</a:t>
              </a:r>
            </a:p>
          </p:txBody>
        </p:sp>
        <p:sp>
          <p:nvSpPr>
            <p:cNvPr id="70" name="TextBox 69"/>
            <p:cNvSpPr txBox="1"/>
            <p:nvPr userDrawn="1"/>
          </p:nvSpPr>
          <p:spPr>
            <a:xfrm>
              <a:off x="368577" y="3890576"/>
              <a:ext cx="468077" cy="294257"/>
            </a:xfrm>
            <a:prstGeom prst="rect">
              <a:avLst/>
            </a:prstGeom>
            <a:noFill/>
          </p:spPr>
          <p:txBody>
            <a:bodyPr wrap="none" lIns="0" tIns="0" rIns="0" bIns="0" rtlCol="0">
              <a:spAutoFit/>
            </a:bodyPr>
            <a:lstStyle/>
            <a:p>
              <a:r>
                <a:rPr lang="en-US" sz="900" dirty="0">
                  <a:latin typeface="Arial" charset="0"/>
                  <a:ea typeface="Arial" charset="0"/>
                  <a:cs typeface="Arial" charset="0"/>
                </a:rPr>
                <a:t>2 shades</a:t>
              </a:r>
              <a:br>
                <a:rPr lang="en-US" sz="900" dirty="0">
                  <a:latin typeface="Arial" charset="0"/>
                  <a:ea typeface="Arial" charset="0"/>
                  <a:cs typeface="Arial" charset="0"/>
                </a:rPr>
              </a:br>
              <a:r>
                <a:rPr lang="en-US" sz="900" dirty="0">
                  <a:latin typeface="Arial" charset="0"/>
                  <a:ea typeface="Arial" charset="0"/>
                  <a:cs typeface="Arial" charset="0"/>
                </a:rPr>
                <a:t>darker</a:t>
              </a:r>
            </a:p>
          </p:txBody>
        </p:sp>
        <p:sp>
          <p:nvSpPr>
            <p:cNvPr id="71" name="TextBox 70"/>
            <p:cNvSpPr txBox="1"/>
            <p:nvPr userDrawn="1"/>
          </p:nvSpPr>
          <p:spPr>
            <a:xfrm>
              <a:off x="1579219" y="679174"/>
              <a:ext cx="1711739" cy="245213"/>
            </a:xfrm>
            <a:prstGeom prst="rect">
              <a:avLst/>
            </a:prstGeom>
            <a:noFill/>
          </p:spPr>
          <p:txBody>
            <a:bodyPr wrap="square" rtlCol="0">
              <a:spAutoFit/>
            </a:bodyPr>
            <a:lstStyle/>
            <a:p>
              <a:pPr algn="ctr"/>
              <a:r>
                <a:rPr lang="en-US" sz="900" dirty="0">
                  <a:latin typeface="Arial" charset="0"/>
                  <a:ea typeface="Arial" charset="0"/>
                  <a:cs typeface="Arial" charset="0"/>
                </a:rPr>
                <a:t>Corporate colors</a:t>
              </a:r>
            </a:p>
          </p:txBody>
        </p:sp>
        <p:sp>
          <p:nvSpPr>
            <p:cNvPr id="72" name="TextBox 71"/>
            <p:cNvSpPr txBox="1"/>
            <p:nvPr userDrawn="1"/>
          </p:nvSpPr>
          <p:spPr>
            <a:xfrm>
              <a:off x="4294863" y="679174"/>
              <a:ext cx="4244472" cy="245213"/>
            </a:xfrm>
            <a:prstGeom prst="rect">
              <a:avLst/>
            </a:prstGeom>
            <a:noFill/>
          </p:spPr>
          <p:txBody>
            <a:bodyPr wrap="square" rtlCol="0">
              <a:spAutoFit/>
            </a:bodyPr>
            <a:lstStyle/>
            <a:p>
              <a:pPr algn="ctr"/>
              <a:r>
                <a:rPr lang="en-US" sz="900" dirty="0">
                  <a:latin typeface="Arial" charset="0"/>
                  <a:ea typeface="Arial" charset="0"/>
                  <a:cs typeface="Arial" charset="0"/>
                </a:rPr>
                <a:t>Accent colors (used in charts &amp; tables)</a:t>
              </a:r>
            </a:p>
          </p:txBody>
        </p:sp>
      </p:grpSp>
      <p:sp>
        <p:nvSpPr>
          <p:cNvPr id="73" name="Picture Placeholder 9"/>
          <p:cNvSpPr>
            <a:spLocks noGrp="1"/>
          </p:cNvSpPr>
          <p:nvPr>
            <p:ph type="pic" sz="quarter" idx="11" hasCustomPrompt="1"/>
          </p:nvPr>
        </p:nvSpPr>
        <p:spPr>
          <a:xfrm>
            <a:off x="8657617"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5060137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1" y="924504"/>
            <a:ext cx="8340968" cy="3662653"/>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2904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8"/>
            <a:ext cx="4114800" cy="369928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3" y="918188"/>
            <a:ext cx="4076699" cy="3699281"/>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641730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1934" y="171743"/>
            <a:ext cx="7599066" cy="502391"/>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401933" y="811321"/>
            <a:ext cx="8320035" cy="37606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9"/>
          <p:cNvSpPr>
            <a:spLocks noGrp="1"/>
          </p:cNvSpPr>
          <p:nvPr>
            <p:ph type="pic" sz="quarter" idx="11" hasCustomPrompt="1"/>
          </p:nvPr>
        </p:nvSpPr>
        <p:spPr>
          <a:xfrm>
            <a:off x="8503920" y="0"/>
            <a:ext cx="640080" cy="480060"/>
          </a:xfrm>
          <a:prstGeom prst="rect">
            <a:avLst/>
          </a:prstGeo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141337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1934" y="171744"/>
            <a:ext cx="7599066" cy="502391"/>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401936" y="811318"/>
            <a:ext cx="8320035" cy="37606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7"/>
          <p:cNvSpPr>
            <a:spLocks noGrp="1"/>
          </p:cNvSpPr>
          <p:nvPr>
            <p:ph type="body" sz="quarter" idx="10" hasCustomPrompt="1"/>
          </p:nvPr>
        </p:nvSpPr>
        <p:spPr>
          <a:xfrm>
            <a:off x="401934" y="30144"/>
            <a:ext cx="4093866" cy="109728"/>
          </a:xfrm>
          <a:prstGeom prst="rect">
            <a:avLst/>
          </a:prstGeom>
        </p:spPr>
        <p:txBody>
          <a:bodyPr anchor="t" anchorCtr="0">
            <a:normAutofit/>
          </a:bodyPr>
          <a:lstStyle>
            <a:lvl1pPr marL="0" indent="0" algn="l" defTabSz="685749" rtl="0" eaLnBrk="1" latinLnBrk="0" hangingPunct="1">
              <a:lnSpc>
                <a:spcPct val="100000"/>
              </a:lnSpc>
              <a:spcBef>
                <a:spcPts val="750"/>
              </a:spcBef>
              <a:buFont typeface="Arial" panose="020B0604020202020204" pitchFamily="34" charset="0"/>
              <a:buNone/>
              <a:defRPr lang="en-US" sz="750"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7" name="Picture Placeholder 9"/>
          <p:cNvSpPr>
            <a:spLocks noGrp="1"/>
          </p:cNvSpPr>
          <p:nvPr>
            <p:ph type="pic" sz="quarter" idx="11" hasCustomPrompt="1"/>
          </p:nvPr>
        </p:nvSpPr>
        <p:spPr>
          <a:xfrm>
            <a:off x="8503920" y="0"/>
            <a:ext cx="640080" cy="480060"/>
          </a:xfrm>
          <a:prstGeom prst="rect">
            <a:avLst/>
          </a:prstGeo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29454208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01935" y="811318"/>
            <a:ext cx="8320035" cy="376068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983075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1" y="924504"/>
            <a:ext cx="8340968" cy="3662653"/>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p:txBody>
      </p:sp>
      <p:sp>
        <p:nvSpPr>
          <p:cNvPr id="6" name="Text Placeholder 7"/>
          <p:cNvSpPr>
            <a:spLocks noGrp="1"/>
          </p:cNvSpPr>
          <p:nvPr>
            <p:ph type="body" sz="quarter" idx="10" hasCustomPrompt="1"/>
          </p:nvPr>
        </p:nvSpPr>
        <p:spPr>
          <a:xfrm>
            <a:off x="381000" y="32032"/>
            <a:ext cx="5524500" cy="106859"/>
          </a:xfrm>
        </p:spPr>
        <p:txBody>
          <a:bodyPr anchor="t" anchorCtr="0">
            <a:noAutofit/>
          </a:bodyPr>
          <a:lstStyle>
            <a:lvl1pPr marL="0" indent="0" algn="l" defTabSz="685783"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385471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Subsection w/ Photo">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white">
          <a:xfrm>
            <a:off x="381001" y="1901043"/>
            <a:ext cx="4800599" cy="211597"/>
          </a:xfrm>
          <a:prstGeom prst="rect">
            <a:avLst/>
          </a:prstGeom>
        </p:spPr>
        <p:txBody>
          <a:bodyPr lIns="0" tIns="0" rIns="0" bIns="0" anchor="b" anchorCtr="0"/>
          <a:lstStyle>
            <a:lvl1pPr algn="l">
              <a:defRPr sz="1200" b="0" cap="none">
                <a:solidFill>
                  <a:schemeClr val="bg2"/>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343509"/>
            <a:ext cx="4800600" cy="352425"/>
          </a:xfrm>
          <a:prstGeom prst="rect">
            <a:avLst/>
          </a:prstGeom>
        </p:spPr>
        <p:txBody>
          <a:bodyPr lIns="0" tIns="0" rIns="0" bIns="0"/>
          <a:lstStyle>
            <a:lvl1pPr>
              <a:defRPr sz="2400" b="0">
                <a:solidFill>
                  <a:schemeClr val="tx1"/>
                </a:solidFill>
              </a:defRPr>
            </a:lvl1pPr>
          </a:lstStyle>
          <a:p>
            <a:pPr lvl="0"/>
            <a:r>
              <a:rPr lang="en-US" dirty="0"/>
              <a:t>Click to edit Subsection Title</a:t>
            </a:r>
          </a:p>
        </p:txBody>
      </p:sp>
      <p:sp>
        <p:nvSpPr>
          <p:cNvPr id="3" name="Text Placeholder 2">
            <a:extLst>
              <a:ext uri="{FF2B5EF4-FFF2-40B4-BE49-F238E27FC236}">
                <a16:creationId xmlns:a16="http://schemas.microsoft.com/office/drawing/2014/main" id="{4190BC8F-04C7-224D-8AA8-C634AF08907C}"/>
              </a:ext>
            </a:extLst>
          </p:cNvPr>
          <p:cNvSpPr>
            <a:spLocks noGrp="1"/>
          </p:cNvSpPr>
          <p:nvPr>
            <p:ph type="body" sz="quarter" idx="11" hasCustomPrompt="1"/>
          </p:nvPr>
        </p:nvSpPr>
        <p:spPr>
          <a:xfrm>
            <a:off x="381000" y="2143369"/>
            <a:ext cx="4800600" cy="184150"/>
          </a:xfrm>
        </p:spPr>
        <p:txBody>
          <a:bodyPr/>
          <a:lstStyle>
            <a:lvl1pPr>
              <a:defRPr sz="1200" b="1"/>
            </a:lvl1pPr>
          </a:lstStyle>
          <a:p>
            <a:pPr lvl="0"/>
            <a:r>
              <a:rPr lang="en-US" dirty="0"/>
              <a:t>Click to Edit Section Title</a:t>
            </a:r>
          </a:p>
        </p:txBody>
      </p:sp>
      <p:sp>
        <p:nvSpPr>
          <p:cNvPr id="6" name="Picture Placeholder 7">
            <a:extLst>
              <a:ext uri="{FF2B5EF4-FFF2-40B4-BE49-F238E27FC236}">
                <a16:creationId xmlns:a16="http://schemas.microsoft.com/office/drawing/2014/main" id="{64C8ADCA-C730-1D4A-B968-0175C1F02B8E}"/>
              </a:ext>
            </a:extLst>
          </p:cNvPr>
          <p:cNvSpPr>
            <a:spLocks noGrp="1"/>
          </p:cNvSpPr>
          <p:nvPr>
            <p:ph type="pic" sz="quarter" idx="12"/>
          </p:nvPr>
        </p:nvSpPr>
        <p:spPr>
          <a:xfrm>
            <a:off x="6057900" y="0"/>
            <a:ext cx="2667000" cy="4738687"/>
          </a:xfrm>
          <a:prstGeom prst="rect">
            <a:avLst/>
          </a:prstGeom>
          <a:solidFill>
            <a:schemeClr val="bg1">
              <a:lumMod val="95000"/>
            </a:schemeClr>
          </a:solidFill>
        </p:spPr>
        <p:txBody>
          <a:bodyPr/>
          <a:lstStyle>
            <a:lvl1pPr>
              <a:defRPr sz="1050"/>
            </a:lvl1pPr>
          </a:lstStyle>
          <a:p>
            <a:r>
              <a:rPr lang="en-US" dirty="0"/>
              <a:t>Click icon to add picture</a:t>
            </a:r>
          </a:p>
        </p:txBody>
      </p:sp>
    </p:spTree>
    <p:extLst>
      <p:ext uri="{BB962C8B-B14F-4D97-AF65-F5344CB8AC3E}">
        <p14:creationId xmlns:p14="http://schemas.microsoft.com/office/powerpoint/2010/main" val="2701543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Section w/ Background">
    <p:bg>
      <p:bgPr>
        <a:solidFill>
          <a:schemeClr val="bg1"/>
        </a:solidFill>
        <a:effectLst/>
      </p:bgPr>
    </p:bg>
    <p:spTree>
      <p:nvGrpSpPr>
        <p:cNvPr id="1" name=""/>
        <p:cNvGrpSpPr/>
        <p:nvPr/>
      </p:nvGrpSpPr>
      <p:grpSpPr>
        <a:xfrm>
          <a:off x="0" y="0"/>
          <a:ext cx="0" cy="0"/>
          <a:chOff x="0" y="0"/>
          <a:chExt cx="0" cy="0"/>
        </a:xfrm>
      </p:grpSpPr>
      <p:sp>
        <p:nvSpPr>
          <p:cNvPr id="16" name="Picture Placeholder 7"/>
          <p:cNvSpPr>
            <a:spLocks noGrp="1"/>
          </p:cNvSpPr>
          <p:nvPr>
            <p:ph type="pic" sz="quarter" idx="11"/>
          </p:nvPr>
        </p:nvSpPr>
        <p:spPr>
          <a:xfrm>
            <a:off x="0" y="0"/>
            <a:ext cx="9144000" cy="4752594"/>
          </a:xfrm>
          <a:prstGeom prst="rect">
            <a:avLst/>
          </a:prstGeom>
          <a:solidFill>
            <a:schemeClr val="bg1">
              <a:lumMod val="95000"/>
            </a:schemeClr>
          </a:solidFill>
        </p:spPr>
        <p:txBody>
          <a:bodyPr/>
          <a:lstStyle/>
          <a:p>
            <a:r>
              <a:rPr lang="en-US" dirty="0"/>
              <a:t>Click icon to add picture</a:t>
            </a:r>
          </a:p>
        </p:txBody>
      </p:sp>
      <p:sp>
        <p:nvSpPr>
          <p:cNvPr id="5"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6"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771065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3238501" y="914401"/>
            <a:ext cx="5486399" cy="3657600"/>
          </a:xfrm>
        </p:spPr>
        <p:txBody>
          <a:bodyPr/>
          <a:lstStyle>
            <a:lvl1pPr>
              <a:defRPr b="1">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35532402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171740"/>
            <a:ext cx="7772400" cy="639577"/>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81001" y="933450"/>
            <a:ext cx="8340968" cy="36385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txBox="1">
            <a:spLocks/>
          </p:cNvSpPr>
          <p:nvPr userDrawn="1"/>
        </p:nvSpPr>
        <p:spPr>
          <a:xfrm>
            <a:off x="8320515" y="4802983"/>
            <a:ext cx="401455" cy="273844"/>
          </a:xfrm>
          <a:prstGeom prst="rect">
            <a:avLst/>
          </a:prstGeom>
        </p:spPr>
        <p:txBody>
          <a:bodyPr vert="horz" lIns="0" tIns="0" rIns="0" bIns="0" rtlCol="0" anchor="ctr"/>
          <a:lstStyle>
            <a:defPPr>
              <a:defRPr lang="en-US"/>
            </a:defPPr>
            <a:lvl1pPr marL="0" algn="r" defTabSz="914400" rtl="0" eaLnBrk="1" latinLnBrk="0" hangingPunct="1">
              <a:defRPr sz="16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2F7E23-1C34-42C1-89D5-26D10EBDB3B3}" type="slidenum">
              <a:rPr lang="en-US" sz="1050" smtClean="0">
                <a:solidFill>
                  <a:schemeClr val="bg1">
                    <a:lumMod val="50000"/>
                  </a:schemeClr>
                </a:solidFill>
              </a:rPr>
              <a:pPr/>
              <a:t>‹#›</a:t>
            </a:fld>
            <a:endParaRPr lang="en-US" sz="1050" dirty="0">
              <a:solidFill>
                <a:schemeClr val="bg1">
                  <a:lumMod val="50000"/>
                </a:schemeClr>
              </a:solidFill>
            </a:endParaRPr>
          </a:p>
        </p:txBody>
      </p:sp>
      <p:sp>
        <p:nvSpPr>
          <p:cNvPr id="18" name="Rectangle 17"/>
          <p:cNvSpPr/>
          <p:nvPr userDrawn="1"/>
        </p:nvSpPr>
        <p:spPr>
          <a:xfrm>
            <a:off x="0" y="4739072"/>
            <a:ext cx="9144000" cy="1371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p:cNvPicPr>
            <a:picLocks noChangeAspect="1"/>
          </p:cNvPicPr>
          <p:nvPr userDrawn="1"/>
        </p:nvPicPr>
        <p:blipFill>
          <a:blip r:embed="rId69" cstate="screen">
            <a:extLst>
              <a:ext uri="{28A0092B-C50C-407E-A947-70E740481C1C}">
                <a14:useLocalDpi xmlns:a14="http://schemas.microsoft.com/office/drawing/2010/main"/>
              </a:ext>
            </a:extLst>
          </a:blip>
          <a:stretch>
            <a:fillRect/>
          </a:stretch>
        </p:blipFill>
        <p:spPr>
          <a:xfrm>
            <a:off x="381001" y="4836583"/>
            <a:ext cx="1435608" cy="243783"/>
          </a:xfrm>
          <a:prstGeom prst="rect">
            <a:avLst/>
          </a:prstGeom>
        </p:spPr>
      </p:pic>
      <p:sp>
        <p:nvSpPr>
          <p:cNvPr id="7" name="Rectangle 6">
            <a:extLst>
              <a:ext uri="{FF2B5EF4-FFF2-40B4-BE49-F238E27FC236}">
                <a16:creationId xmlns:a16="http://schemas.microsoft.com/office/drawing/2014/main" id="{F6953ADD-9648-47AB-879C-6CFDC86EAD77}"/>
              </a:ext>
            </a:extLst>
          </p:cNvPr>
          <p:cNvSpPr/>
          <p:nvPr userDrawn="1"/>
        </p:nvSpPr>
        <p:spPr>
          <a:xfrm>
            <a:off x="5190805" y="4837980"/>
            <a:ext cx="3389069" cy="200055"/>
          </a:xfrm>
          <a:prstGeom prst="rect">
            <a:avLst/>
          </a:prstGeom>
        </p:spPr>
        <p:txBody>
          <a:bodyPr wrap="none">
            <a:spAutoFit/>
          </a:bodyPr>
          <a:lstStyle/>
          <a:p>
            <a:r>
              <a:rPr lang="en-US" sz="700" dirty="0">
                <a:latin typeface="Arial" panose="020B0604020202020204" pitchFamily="34" charset="0"/>
                <a:ea typeface="Times New Roman" panose="02020603050405020304" pitchFamily="18" charset="0"/>
                <a:cs typeface="Arial" panose="020B0604020202020204" pitchFamily="34" charset="0"/>
              </a:rPr>
              <a:t> [Distribution Statement A] Approved for public release and unlimited distribution </a:t>
            </a:r>
            <a:endParaRPr lang="en-US"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17350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20" r:id="rId3"/>
    <p:sldLayoutId id="2147483721" r:id="rId4"/>
    <p:sldLayoutId id="2147483724" r:id="rId5"/>
    <p:sldLayoutId id="2147483722" r:id="rId6"/>
    <p:sldLayoutId id="2147483725" r:id="rId7"/>
    <p:sldLayoutId id="2147483723" r:id="rId8"/>
    <p:sldLayoutId id="2147483676" r:id="rId9"/>
    <p:sldLayoutId id="2147483662" r:id="rId10"/>
    <p:sldLayoutId id="2147483664" r:id="rId11"/>
    <p:sldLayoutId id="2147483672" r:id="rId12"/>
    <p:sldLayoutId id="2147483673" r:id="rId13"/>
    <p:sldLayoutId id="2147483674" r:id="rId14"/>
    <p:sldLayoutId id="2147483675" r:id="rId15"/>
    <p:sldLayoutId id="2147483727" r:id="rId16"/>
    <p:sldLayoutId id="2147483735" r:id="rId17"/>
    <p:sldLayoutId id="2147483737" r:id="rId18"/>
    <p:sldLayoutId id="2147483738" r:id="rId19"/>
    <p:sldLayoutId id="2147483739" r:id="rId20"/>
    <p:sldLayoutId id="2147483740" r:id="rId21"/>
    <p:sldLayoutId id="2147483741" r:id="rId22"/>
    <p:sldLayoutId id="2147483742" r:id="rId23"/>
    <p:sldLayoutId id="2147483744" r:id="rId24"/>
    <p:sldLayoutId id="2147483745" r:id="rId25"/>
    <p:sldLayoutId id="2147483747"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3" r:id="rId37"/>
    <p:sldLayoutId id="2147483764" r:id="rId38"/>
    <p:sldLayoutId id="2147483765" r:id="rId39"/>
    <p:sldLayoutId id="2147483766" r:id="rId40"/>
    <p:sldLayoutId id="2147483767" r:id="rId41"/>
    <p:sldLayoutId id="2147483773" r:id="rId42"/>
    <p:sldLayoutId id="2147483774" r:id="rId43"/>
    <p:sldLayoutId id="2147483775" r:id="rId44"/>
    <p:sldLayoutId id="2147483776" r:id="rId45"/>
    <p:sldLayoutId id="2147483777" r:id="rId46"/>
    <p:sldLayoutId id="2147483778" r:id="rId47"/>
    <p:sldLayoutId id="2147483779" r:id="rId48"/>
    <p:sldLayoutId id="2147483780" r:id="rId49"/>
    <p:sldLayoutId id="2147483781" r:id="rId50"/>
    <p:sldLayoutId id="2147483782" r:id="rId51"/>
    <p:sldLayoutId id="2147483783" r:id="rId52"/>
    <p:sldLayoutId id="2147483793" r:id="rId53"/>
    <p:sldLayoutId id="2147483795" r:id="rId54"/>
    <p:sldLayoutId id="2147483796" r:id="rId55"/>
    <p:sldLayoutId id="2147483797" r:id="rId56"/>
    <p:sldLayoutId id="2147483798" r:id="rId57"/>
    <p:sldLayoutId id="2147483799" r:id="rId58"/>
    <p:sldLayoutId id="2147483800" r:id="rId59"/>
    <p:sldLayoutId id="2147483801" r:id="rId60"/>
    <p:sldLayoutId id="2147483802" r:id="rId61"/>
    <p:sldLayoutId id="2147483807" r:id="rId62"/>
    <p:sldLayoutId id="2147483809" r:id="rId63"/>
    <p:sldLayoutId id="2147483810" r:id="rId64"/>
    <p:sldLayoutId id="2147483812" r:id="rId65"/>
    <p:sldLayoutId id="2147484089" r:id="rId66"/>
    <p:sldLayoutId id="2147484090" r:id="rId67"/>
  </p:sldLayoutIdLst>
  <p:txStyles>
    <p:titleStyle>
      <a:lvl1pPr algn="l" defTabSz="685800" rtl="0" eaLnBrk="1" latinLnBrk="0" hangingPunct="1">
        <a:lnSpc>
          <a:spcPct val="90000"/>
        </a:lnSpc>
        <a:spcBef>
          <a:spcPct val="0"/>
        </a:spcBef>
        <a:buNone/>
        <a:defRPr sz="24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750"/>
        </a:spcBef>
        <a:buFont typeface="Arial" panose="020B0604020202020204" pitchFamily="34" charset="0"/>
        <a:buNone/>
        <a:defRPr sz="1650" kern="1200">
          <a:solidFill>
            <a:schemeClr val="tx1"/>
          </a:solidFill>
          <a:latin typeface="Arial" panose="020B0604020202020204" pitchFamily="34" charset="0"/>
          <a:ea typeface="+mn-ea"/>
          <a:cs typeface="Arial" panose="020B0604020202020204" pitchFamily="34" charset="0"/>
        </a:defRPr>
      </a:lvl1pPr>
      <a:lvl2pPr marL="255985" indent="-127397" algn="l" defTabSz="685800" rtl="0" eaLnBrk="1" latinLnBrk="0" hangingPunct="1">
        <a:lnSpc>
          <a:spcPct val="100000"/>
        </a:lnSpc>
        <a:spcBef>
          <a:spcPts val="375"/>
        </a:spcBef>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2pPr>
      <a:lvl3pPr marL="471488" indent="-128588"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685800" indent="-132160" algn="l" defTabSz="685800" rtl="0" eaLnBrk="1" latinLnBrk="0" hangingPunct="1">
        <a:lnSpc>
          <a:spcPct val="100000"/>
        </a:lnSpc>
        <a:spcBef>
          <a:spcPts val="375"/>
        </a:spcBef>
        <a:buClr>
          <a:schemeClr val="tx1">
            <a:lumMod val="50000"/>
            <a:lumOff val="50000"/>
          </a:schemeClr>
        </a:buClr>
        <a:buFont typeface="Arial" panose="020B0604020202020204" pitchFamily="34" charset="0"/>
        <a:buChar char="•"/>
        <a:defRPr sz="15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2" userDrawn="1">
          <p15:clr>
            <a:srgbClr val="A4A3A4"/>
          </p15:clr>
        </p15:guide>
        <p15:guide id="2" pos="240" userDrawn="1">
          <p15:clr>
            <a:srgbClr val="A4A3A4"/>
          </p15:clr>
        </p15:guide>
        <p15:guide id="3" pos="600" userDrawn="1">
          <p15:clr>
            <a:srgbClr val="A4A3A4"/>
          </p15:clr>
        </p15:guide>
        <p15:guide id="4" pos="696" userDrawn="1">
          <p15:clr>
            <a:srgbClr val="A4A3A4"/>
          </p15:clr>
        </p15:guide>
        <p15:guide id="5" pos="1056" userDrawn="1">
          <p15:clr>
            <a:srgbClr val="A4A3A4"/>
          </p15:clr>
        </p15:guide>
        <p15:guide id="6" pos="1152" userDrawn="1">
          <p15:clr>
            <a:srgbClr val="A4A3A4"/>
          </p15:clr>
        </p15:guide>
        <p15:guide id="7" pos="1488" userDrawn="1">
          <p15:clr>
            <a:srgbClr val="A4A3A4"/>
          </p15:clr>
        </p15:guide>
        <p15:guide id="8" pos="1584" userDrawn="1">
          <p15:clr>
            <a:srgbClr val="A4A3A4"/>
          </p15:clr>
        </p15:guide>
        <p15:guide id="9" pos="1944" userDrawn="1">
          <p15:clr>
            <a:srgbClr val="A4A3A4"/>
          </p15:clr>
        </p15:guide>
        <p15:guide id="10" pos="2040" userDrawn="1">
          <p15:clr>
            <a:srgbClr val="A4A3A4"/>
          </p15:clr>
        </p15:guide>
        <p15:guide id="11" pos="2376" userDrawn="1">
          <p15:clr>
            <a:srgbClr val="A4A3A4"/>
          </p15:clr>
        </p15:guide>
        <p15:guide id="12" pos="2472" userDrawn="1">
          <p15:clr>
            <a:srgbClr val="A4A3A4"/>
          </p15:clr>
        </p15:guide>
        <p15:guide id="13" pos="2832" userDrawn="1">
          <p15:clr>
            <a:srgbClr val="A4A3A4"/>
          </p15:clr>
        </p15:guide>
        <p15:guide id="14" pos="2928" userDrawn="1">
          <p15:clr>
            <a:srgbClr val="A4A3A4"/>
          </p15:clr>
        </p15:guide>
        <p15:guide id="15" pos="3264" userDrawn="1">
          <p15:clr>
            <a:srgbClr val="A4A3A4"/>
          </p15:clr>
        </p15:guide>
        <p15:guide id="16" pos="3360" userDrawn="1">
          <p15:clr>
            <a:srgbClr val="A4A3A4"/>
          </p15:clr>
        </p15:guide>
        <p15:guide id="17" pos="3720" userDrawn="1">
          <p15:clr>
            <a:srgbClr val="A4A3A4"/>
          </p15:clr>
        </p15:guide>
        <p15:guide id="18" pos="3816" userDrawn="1">
          <p15:clr>
            <a:srgbClr val="A4A3A4"/>
          </p15:clr>
        </p15:guide>
        <p15:guide id="19" pos="4176" userDrawn="1">
          <p15:clr>
            <a:srgbClr val="A4A3A4"/>
          </p15:clr>
        </p15:guide>
        <p15:guide id="20" pos="4272" userDrawn="1">
          <p15:clr>
            <a:srgbClr val="A4A3A4"/>
          </p15:clr>
        </p15:guide>
        <p15:guide id="21" pos="4608" userDrawn="1">
          <p15:clr>
            <a:srgbClr val="A4A3A4"/>
          </p15:clr>
        </p15:guide>
        <p15:guide id="22" pos="4704" userDrawn="1">
          <p15:clr>
            <a:srgbClr val="A4A3A4"/>
          </p15:clr>
        </p15:guide>
        <p15:guide id="23" pos="5040" userDrawn="1">
          <p15:clr>
            <a:srgbClr val="A4A3A4"/>
          </p15:clr>
        </p15:guide>
        <p15:guide id="24" pos="5136" userDrawn="1">
          <p15:clr>
            <a:srgbClr val="A4A3A4"/>
          </p15:clr>
        </p15:guide>
        <p15:guide id="25" pos="5496" userDrawn="1">
          <p15:clr>
            <a:srgbClr val="A4A3A4"/>
          </p15:clr>
        </p15:guide>
        <p15:guide id="26" orient="horz" pos="516" userDrawn="1">
          <p15:clr>
            <a:srgbClr val="A4A3A4"/>
          </p15:clr>
        </p15:guide>
        <p15:guide id="27" orient="horz" pos="612" userDrawn="1">
          <p15:clr>
            <a:srgbClr val="A4A3A4"/>
          </p15:clr>
        </p15:guide>
        <p15:guide id="28" orient="horz" pos="924" userDrawn="1">
          <p15:clr>
            <a:srgbClr val="A4A3A4"/>
          </p15:clr>
        </p15:guide>
        <p15:guide id="29" orient="horz" pos="996" userDrawn="1">
          <p15:clr>
            <a:srgbClr val="A4A3A4"/>
          </p15:clr>
        </p15:guide>
        <p15:guide id="31" orient="horz" pos="1308" userDrawn="1">
          <p15:clr>
            <a:srgbClr val="A4A3A4"/>
          </p15:clr>
        </p15:guide>
        <p15:guide id="33" orient="horz" pos="1380" userDrawn="1">
          <p15:clr>
            <a:srgbClr val="A4A3A4"/>
          </p15:clr>
        </p15:guide>
        <p15:guide id="34" orient="horz" pos="1692" userDrawn="1">
          <p15:clr>
            <a:srgbClr val="A4A3A4"/>
          </p15:clr>
        </p15:guide>
        <p15:guide id="35" orient="horz" pos="1764" userDrawn="1">
          <p15:clr>
            <a:srgbClr val="A4A3A4"/>
          </p15:clr>
        </p15:guide>
        <p15:guide id="36" orient="horz" pos="2076" userDrawn="1">
          <p15:clr>
            <a:srgbClr val="A4A3A4"/>
          </p15:clr>
        </p15:guide>
        <p15:guide id="37" orient="horz" pos="2148" userDrawn="1">
          <p15:clr>
            <a:srgbClr val="A4A3A4"/>
          </p15:clr>
        </p15:guide>
        <p15:guide id="38" orient="horz" pos="2460" userDrawn="1">
          <p15:clr>
            <a:srgbClr val="A4A3A4"/>
          </p15:clr>
        </p15:guide>
        <p15:guide id="39" orient="horz" pos="2532" userDrawn="1">
          <p15:clr>
            <a:srgbClr val="A4A3A4"/>
          </p15:clr>
        </p15:guide>
        <p15:guide id="40" orient="horz" pos="2844" userDrawn="1">
          <p15:clr>
            <a:srgbClr val="A4A3A4"/>
          </p15:clr>
        </p15:guide>
        <p15:guide id="41" pos="2880" userDrawn="1">
          <p15:clr>
            <a:srgbClr val="F26B43"/>
          </p15:clr>
        </p15:guide>
        <p15:guide id="42" orient="horz" pos="16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image" Target="../media/image32.png"/><Relationship Id="rId11" Type="http://schemas.openxmlformats.org/officeDocument/2006/relationships/image" Target="../media/image34.jpe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31.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66.xml"/><Relationship Id="rId5" Type="http://schemas.microsoft.com/office/2007/relationships/hdphoto" Target="../media/hdphoto5.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8944" y="664416"/>
            <a:ext cx="6443336" cy="2923821"/>
          </a:xfrm>
          <a:prstGeom prst="rect">
            <a:avLst/>
          </a:prstGeom>
        </p:spPr>
        <p:txBody>
          <a:bodyPr lIns="0" tIns="0" rIns="0" bIns="0" anchor="t" anchorCtr="0">
            <a:normAutofit fontScale="90000"/>
          </a:bodyPr>
          <a:lstStyle/>
          <a:p>
            <a:pPr>
              <a:spcBef>
                <a:spcPts val="0"/>
              </a:spcBef>
            </a:pPr>
            <a:r>
              <a:rPr lang="en-US" sz="2400" dirty="0"/>
              <a:t>A National Agenda for Software Engineering Research and Development:  Architecting the Future of Software Engineering</a:t>
            </a:r>
            <a:br>
              <a:rPr lang="en-US" sz="2800" dirty="0"/>
            </a:br>
            <a:br>
              <a:rPr lang="en-US" sz="1600" dirty="0"/>
            </a:br>
            <a:br>
              <a:rPr lang="en-US" sz="1600" dirty="0"/>
            </a:br>
            <a:br>
              <a:rPr lang="en-US" sz="1600" dirty="0"/>
            </a:br>
            <a:r>
              <a:rPr lang="en-US" sz="1600" dirty="0"/>
              <a:t>16th Annual FAA Verification and Validation Virtual Summit</a:t>
            </a:r>
            <a:br>
              <a:rPr lang="en-US" sz="1600" dirty="0"/>
            </a:br>
            <a:br>
              <a:rPr lang="en-US" sz="1600" dirty="0"/>
            </a:br>
            <a:r>
              <a:rPr lang="en-US" sz="1600" dirty="0"/>
              <a:t>Anita Carleton</a:t>
            </a:r>
            <a:br>
              <a:rPr lang="en-US" sz="1600" dirty="0"/>
            </a:br>
            <a:r>
              <a:rPr lang="en-US" sz="1600" dirty="0"/>
              <a:t>Division Director, Software Solutions Division</a:t>
            </a:r>
            <a:br>
              <a:rPr lang="en-US" sz="1600" dirty="0"/>
            </a:br>
            <a:br>
              <a:rPr lang="en-US" sz="1600" dirty="0"/>
            </a:br>
            <a:r>
              <a:rPr lang="en-US" sz="1600" dirty="0"/>
              <a:t>John Robert</a:t>
            </a:r>
            <a:br>
              <a:rPr lang="en-US" sz="1600" dirty="0"/>
            </a:br>
            <a:r>
              <a:rPr lang="en-US" sz="1600" dirty="0"/>
              <a:t>Deputy Director, Software Solutions Division</a:t>
            </a:r>
            <a:br>
              <a:rPr lang="en-US" sz="1600" dirty="0"/>
            </a:br>
            <a:br>
              <a:rPr lang="en-US" sz="1600" dirty="0"/>
            </a:br>
            <a:r>
              <a:rPr lang="en-US" sz="1600" dirty="0"/>
              <a:t>September 29-30, 2021</a:t>
            </a:r>
          </a:p>
        </p:txBody>
      </p:sp>
      <p:sp>
        <p:nvSpPr>
          <p:cNvPr id="4" name="Subtitle 3"/>
          <p:cNvSpPr>
            <a:spLocks noGrp="1"/>
          </p:cNvSpPr>
          <p:nvPr>
            <p:ph type="subTitle" idx="1"/>
          </p:nvPr>
        </p:nvSpPr>
        <p:spPr>
          <a:xfrm>
            <a:off x="335693" y="2810825"/>
            <a:ext cx="4635616" cy="1668259"/>
          </a:xfrm>
          <a:prstGeom prst="rect">
            <a:avLst/>
          </a:prstGeom>
        </p:spPr>
        <p:txBody>
          <a:bodyPr lIns="0" tIns="0" rIns="0" bIns="0">
            <a:normAutofit/>
          </a:bodyPr>
          <a:lstStyle/>
          <a:p>
            <a:pPr>
              <a:spcBef>
                <a:spcPts val="0"/>
              </a:spcBef>
            </a:pPr>
            <a:endParaRPr lang="en-US" sz="1600" dirty="0"/>
          </a:p>
          <a:p>
            <a:pPr>
              <a:spcBef>
                <a:spcPts val="0"/>
              </a:spcBef>
            </a:pPr>
            <a:endParaRPr lang="en-US" sz="1400" dirty="0"/>
          </a:p>
          <a:p>
            <a:pPr>
              <a:spcBef>
                <a:spcPts val="0"/>
              </a:spcBef>
            </a:pPr>
            <a:endParaRPr lang="en-US" sz="1400" dirty="0"/>
          </a:p>
          <a:p>
            <a:pPr>
              <a:spcBef>
                <a:spcPts val="0"/>
              </a:spcBef>
            </a:pPr>
            <a:endParaRPr lang="en-US" sz="1400" dirty="0"/>
          </a:p>
          <a:p>
            <a:endParaRPr lang="en-US" dirty="0"/>
          </a:p>
        </p:txBody>
      </p:sp>
    </p:spTree>
    <p:extLst>
      <p:ext uri="{BB962C8B-B14F-4D97-AF65-F5344CB8AC3E}">
        <p14:creationId xmlns:p14="http://schemas.microsoft.com/office/powerpoint/2010/main" val="2988708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E98D1807-68E2-4ADB-A5BA-8BD66A352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3195" y="568281"/>
            <a:ext cx="5856829" cy="412738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 name="Content Placeholder 2">
            <a:extLst>
              <a:ext uri="{FF2B5EF4-FFF2-40B4-BE49-F238E27FC236}">
                <a16:creationId xmlns:a16="http://schemas.microsoft.com/office/drawing/2014/main" id="{7F92E9C6-B082-4FA6-9944-C73E86E38021}"/>
              </a:ext>
            </a:extLst>
          </p:cNvPr>
          <p:cNvSpPr>
            <a:spLocks noGrp="1"/>
          </p:cNvSpPr>
          <p:nvPr>
            <p:ph idx="1"/>
          </p:nvPr>
        </p:nvSpPr>
        <p:spPr>
          <a:xfrm>
            <a:off x="381000" y="748814"/>
            <a:ext cx="4191000" cy="972473"/>
          </a:xfrm>
        </p:spPr>
        <p:txBody>
          <a:bodyPr/>
          <a:lstStyle/>
          <a:p>
            <a:r>
              <a:rPr lang="en-US" sz="1800" b="1" dirty="0">
                <a:solidFill>
                  <a:schemeClr val="tx2">
                    <a:lumMod val="60000"/>
                    <a:lumOff val="40000"/>
                  </a:schemeClr>
                </a:solidFill>
              </a:rPr>
              <a:t>Software</a:t>
            </a:r>
            <a:r>
              <a:rPr lang="en-US" sz="1800" dirty="0"/>
              <a:t> is vital to </a:t>
            </a:r>
            <a:r>
              <a:rPr lang="en-US" sz="1800" b="1" dirty="0">
                <a:solidFill>
                  <a:schemeClr val="tx2">
                    <a:lumMod val="60000"/>
                    <a:lumOff val="40000"/>
                  </a:schemeClr>
                </a:solidFill>
              </a:rPr>
              <a:t>competitiveness,  innovation</a:t>
            </a:r>
            <a:r>
              <a:rPr lang="en-US" sz="1800" dirty="0"/>
              <a:t>, &amp; </a:t>
            </a:r>
            <a:r>
              <a:rPr lang="en-US" sz="1800" b="1" dirty="0">
                <a:solidFill>
                  <a:schemeClr val="tx2">
                    <a:lumMod val="60000"/>
                    <a:lumOff val="40000"/>
                  </a:schemeClr>
                </a:solidFill>
              </a:rPr>
              <a:t>security</a:t>
            </a:r>
            <a:r>
              <a:rPr lang="en-US" sz="1800" dirty="0"/>
              <a:t>. </a:t>
            </a:r>
          </a:p>
          <a:p>
            <a:pPr marL="169863" indent="-169863">
              <a:buFont typeface="Arial" panose="020B0604020202020204" pitchFamily="34" charset="0"/>
              <a:buChar char="•"/>
            </a:pPr>
            <a:r>
              <a:rPr lang="en-US" sz="1800" dirty="0"/>
              <a:t>Global economies, infrastructure, education, entertainment, &amp; </a:t>
            </a:r>
            <a:br>
              <a:rPr lang="en-US" sz="1800" dirty="0"/>
            </a:br>
            <a:r>
              <a:rPr lang="en-US" sz="1800" dirty="0"/>
              <a:t>healthcare all depend on </a:t>
            </a:r>
            <a:br>
              <a:rPr lang="en-US" sz="1800" dirty="0"/>
            </a:br>
            <a:r>
              <a:rPr lang="en-US" sz="1800" dirty="0"/>
              <a:t>software.</a:t>
            </a:r>
            <a:endParaRPr lang="en-US" sz="1800" i="1" dirty="0"/>
          </a:p>
          <a:p>
            <a:endParaRPr lang="en-US" sz="1600" b="1" i="1" dirty="0">
              <a:solidFill>
                <a:schemeClr val="tx1">
                  <a:lumMod val="65000"/>
                  <a:lumOff val="35000"/>
                </a:schemeClr>
              </a:solidFill>
            </a:endParaRPr>
          </a:p>
          <a:p>
            <a:endParaRPr lang="en-US" sz="1600" b="1" i="1" dirty="0">
              <a:solidFill>
                <a:schemeClr val="tx1">
                  <a:lumMod val="65000"/>
                  <a:lumOff val="35000"/>
                </a:schemeClr>
              </a:solidFill>
            </a:endParaRPr>
          </a:p>
          <a:p>
            <a:endParaRPr lang="en-US" sz="1600" b="1" i="1" dirty="0">
              <a:solidFill>
                <a:schemeClr val="tx1">
                  <a:lumMod val="65000"/>
                  <a:lumOff val="35000"/>
                </a:schemeClr>
              </a:solidFill>
            </a:endParaRPr>
          </a:p>
          <a:p>
            <a:endParaRPr lang="en-US" sz="1600" dirty="0"/>
          </a:p>
        </p:txBody>
      </p:sp>
      <p:sp>
        <p:nvSpPr>
          <p:cNvPr id="6" name="Title 1">
            <a:extLst>
              <a:ext uri="{FF2B5EF4-FFF2-40B4-BE49-F238E27FC236}">
                <a16:creationId xmlns:a16="http://schemas.microsoft.com/office/drawing/2014/main" id="{B494F1BE-E0A4-4B65-9FE8-718DDFCA285C}"/>
              </a:ext>
            </a:extLst>
          </p:cNvPr>
          <p:cNvSpPr>
            <a:spLocks noGrp="1"/>
          </p:cNvSpPr>
          <p:nvPr>
            <p:ph type="title"/>
          </p:nvPr>
        </p:nvSpPr>
        <p:spPr>
          <a:xfrm>
            <a:off x="381000" y="171740"/>
            <a:ext cx="7772400" cy="639577"/>
          </a:xfrm>
        </p:spPr>
        <p:txBody>
          <a:bodyPr/>
          <a:lstStyle/>
          <a:p>
            <a:r>
              <a:rPr lang="en-US" sz="2200" dirty="0">
                <a:solidFill>
                  <a:srgbClr val="000000"/>
                </a:solidFill>
              </a:rPr>
              <a:t>Focus of Research Agenda for Software Engineering</a:t>
            </a:r>
            <a:endParaRPr lang="en-US" sz="2200" dirty="0"/>
          </a:p>
        </p:txBody>
      </p:sp>
    </p:spTree>
    <p:extLst>
      <p:ext uri="{BB962C8B-B14F-4D97-AF65-F5344CB8AC3E}">
        <p14:creationId xmlns:p14="http://schemas.microsoft.com/office/powerpoint/2010/main" val="3895726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94F1BE-E0A4-4B65-9FE8-718DDFCA285C}"/>
              </a:ext>
            </a:extLst>
          </p:cNvPr>
          <p:cNvSpPr>
            <a:spLocks noGrp="1"/>
          </p:cNvSpPr>
          <p:nvPr>
            <p:ph type="title"/>
          </p:nvPr>
        </p:nvSpPr>
        <p:spPr>
          <a:xfrm>
            <a:off x="381000" y="171740"/>
            <a:ext cx="7772400" cy="639577"/>
          </a:xfrm>
        </p:spPr>
        <p:txBody>
          <a:bodyPr/>
          <a:lstStyle/>
          <a:p>
            <a:r>
              <a:rPr lang="en-US" sz="2200" dirty="0">
                <a:solidFill>
                  <a:srgbClr val="000000"/>
                </a:solidFill>
              </a:rPr>
              <a:t>Focus of Research Agenda for Software Engineering</a:t>
            </a:r>
            <a:endParaRPr lang="en-US" sz="2200" dirty="0"/>
          </a:p>
        </p:txBody>
      </p:sp>
      <p:sp>
        <p:nvSpPr>
          <p:cNvPr id="2" name="Rectangle 1">
            <a:extLst>
              <a:ext uri="{FF2B5EF4-FFF2-40B4-BE49-F238E27FC236}">
                <a16:creationId xmlns:a16="http://schemas.microsoft.com/office/drawing/2014/main" id="{BD645847-3DBC-42E8-AD53-EE5042278900}"/>
              </a:ext>
            </a:extLst>
          </p:cNvPr>
          <p:cNvSpPr/>
          <p:nvPr/>
        </p:nvSpPr>
        <p:spPr>
          <a:xfrm>
            <a:off x="299643" y="691449"/>
            <a:ext cx="8772032" cy="1246495"/>
          </a:xfrm>
          <a:prstGeom prst="rect">
            <a:avLst/>
          </a:prstGeom>
        </p:spPr>
        <p:txBody>
          <a:bodyPr wrap="square">
            <a:spAutoFit/>
          </a:bodyPr>
          <a:lstStyle/>
          <a:p>
            <a:pPr lvl="0" defTabSz="685800">
              <a:spcBef>
                <a:spcPts val="2400"/>
              </a:spcBef>
            </a:pPr>
            <a:r>
              <a:rPr lang="en-US" sz="1750" dirty="0">
                <a:solidFill>
                  <a:srgbClr val="000000"/>
                </a:solidFill>
                <a:latin typeface="Arial" panose="020B0604020202020204" pitchFamily="34" charset="0"/>
                <a:cs typeface="Arial" panose="020B0604020202020204" pitchFamily="34" charset="0"/>
              </a:rPr>
              <a:t>Improving software quality &amp; productivity requires </a:t>
            </a:r>
            <a:br>
              <a:rPr lang="en-US" sz="1750" dirty="0">
                <a:solidFill>
                  <a:srgbClr val="000000"/>
                </a:solidFill>
                <a:latin typeface="Arial" panose="020B0604020202020204" pitchFamily="34" charset="0"/>
                <a:cs typeface="Arial" panose="020B0604020202020204" pitchFamily="34" charset="0"/>
              </a:rPr>
            </a:br>
            <a:r>
              <a:rPr lang="en-US" sz="1750" dirty="0">
                <a:solidFill>
                  <a:srgbClr val="000000"/>
                </a:solidFill>
                <a:latin typeface="Arial" panose="020B0604020202020204" pitchFamily="34" charset="0"/>
                <a:cs typeface="Arial" panose="020B0604020202020204" pitchFamily="34" charset="0"/>
              </a:rPr>
              <a:t>a community effort to:</a:t>
            </a:r>
          </a:p>
          <a:p>
            <a:pPr marL="342900" lvl="1" indent="-285750" defTabSz="685800">
              <a:spcBef>
                <a:spcPts val="600"/>
              </a:spcBef>
              <a:buFont typeface="+mj-lt"/>
              <a:buAutoNum type="arabicPeriod"/>
            </a:pPr>
            <a:r>
              <a:rPr lang="en-US" sz="1750" b="1" dirty="0">
                <a:solidFill>
                  <a:srgbClr val="1D4477">
                    <a:lumMod val="60000"/>
                    <a:lumOff val="40000"/>
                  </a:srgbClr>
                </a:solidFill>
                <a:latin typeface="Arial" panose="020B0604020202020204" pitchFamily="34" charset="0"/>
                <a:cs typeface="Arial" panose="020B0604020202020204" pitchFamily="34" charset="0"/>
              </a:rPr>
              <a:t>Identify future challenges</a:t>
            </a:r>
            <a:r>
              <a:rPr lang="en-US" sz="1750" dirty="0">
                <a:solidFill>
                  <a:srgbClr val="000000"/>
                </a:solidFill>
                <a:latin typeface="Arial" panose="020B0604020202020204" pitchFamily="34" charset="0"/>
                <a:cs typeface="Arial" panose="020B0604020202020204" pitchFamily="34" charset="0"/>
              </a:rPr>
              <a:t> in engineering </a:t>
            </a:r>
            <a:br>
              <a:rPr lang="en-US" sz="1750" dirty="0">
                <a:solidFill>
                  <a:srgbClr val="000000"/>
                </a:solidFill>
                <a:latin typeface="Arial" panose="020B0604020202020204" pitchFamily="34" charset="0"/>
                <a:cs typeface="Arial" panose="020B0604020202020204" pitchFamily="34" charset="0"/>
              </a:rPr>
            </a:br>
            <a:r>
              <a:rPr lang="en-US" sz="1750" dirty="0">
                <a:solidFill>
                  <a:srgbClr val="000000"/>
                </a:solidFill>
                <a:latin typeface="Arial" panose="020B0604020202020204" pitchFamily="34" charset="0"/>
                <a:cs typeface="Arial" panose="020B0604020202020204" pitchFamily="34" charset="0"/>
              </a:rPr>
              <a:t>software-reliant systems.</a:t>
            </a:r>
          </a:p>
        </p:txBody>
      </p:sp>
      <p:pic>
        <p:nvPicPr>
          <p:cNvPr id="1028" name="Picture 4" descr="https://www.reusetechgroup.com/wp-content/uploads/2020/07/tech-solutions-banner.jpg">
            <a:extLst>
              <a:ext uri="{FF2B5EF4-FFF2-40B4-BE49-F238E27FC236}">
                <a16:creationId xmlns:a16="http://schemas.microsoft.com/office/drawing/2014/main" id="{3DEA2C6C-CFD4-4465-9440-EA5757E81B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725" y="1937944"/>
            <a:ext cx="7275715" cy="2842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374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94F1BE-E0A4-4B65-9FE8-718DDFCA285C}"/>
              </a:ext>
            </a:extLst>
          </p:cNvPr>
          <p:cNvSpPr>
            <a:spLocks noGrp="1"/>
          </p:cNvSpPr>
          <p:nvPr>
            <p:ph type="title"/>
          </p:nvPr>
        </p:nvSpPr>
        <p:spPr>
          <a:xfrm>
            <a:off x="381000" y="171740"/>
            <a:ext cx="7772400" cy="639577"/>
          </a:xfrm>
        </p:spPr>
        <p:txBody>
          <a:bodyPr/>
          <a:lstStyle/>
          <a:p>
            <a:r>
              <a:rPr lang="en-US" sz="2200" dirty="0">
                <a:solidFill>
                  <a:srgbClr val="000000"/>
                </a:solidFill>
              </a:rPr>
              <a:t>Focus of Research Agenda for Software Engineering</a:t>
            </a:r>
            <a:endParaRPr lang="en-US" sz="2200" dirty="0"/>
          </a:p>
        </p:txBody>
      </p:sp>
      <p:sp>
        <p:nvSpPr>
          <p:cNvPr id="2" name="Rectangle 1">
            <a:extLst>
              <a:ext uri="{FF2B5EF4-FFF2-40B4-BE49-F238E27FC236}">
                <a16:creationId xmlns:a16="http://schemas.microsoft.com/office/drawing/2014/main" id="{BD645847-3DBC-42E8-AD53-EE5042278900}"/>
              </a:ext>
            </a:extLst>
          </p:cNvPr>
          <p:cNvSpPr/>
          <p:nvPr/>
        </p:nvSpPr>
        <p:spPr>
          <a:xfrm>
            <a:off x="205577" y="578896"/>
            <a:ext cx="2531091" cy="3985706"/>
          </a:xfrm>
          <a:prstGeom prst="rect">
            <a:avLst/>
          </a:prstGeom>
        </p:spPr>
        <p:txBody>
          <a:bodyPr wrap="square">
            <a:spAutoFit/>
          </a:bodyPr>
          <a:lstStyle/>
          <a:p>
            <a:pPr lvl="0" defTabSz="685800">
              <a:spcBef>
                <a:spcPts val="2400"/>
              </a:spcBef>
            </a:pPr>
            <a:r>
              <a:rPr lang="en-US" sz="1400" dirty="0">
                <a:solidFill>
                  <a:srgbClr val="000000"/>
                </a:solidFill>
                <a:latin typeface="Arial" panose="020B0604020202020204" pitchFamily="34" charset="0"/>
                <a:cs typeface="Arial" panose="020B0604020202020204" pitchFamily="34" charset="0"/>
              </a:rPr>
              <a:t>Improving software quality &amp; productivity requires </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a community effort to:</a:t>
            </a:r>
          </a:p>
          <a:p>
            <a:pPr marL="342900" lvl="1" indent="-285750" defTabSz="685800">
              <a:spcBef>
                <a:spcPts val="600"/>
              </a:spcBef>
              <a:buFont typeface="+mj-lt"/>
              <a:buAutoNum type="arabicPeriod"/>
            </a:pPr>
            <a:r>
              <a:rPr lang="en-US" sz="1400" b="1" dirty="0">
                <a:solidFill>
                  <a:schemeClr val="bg1">
                    <a:lumMod val="75000"/>
                  </a:schemeClr>
                </a:solidFill>
                <a:latin typeface="Arial" panose="020B0604020202020204" pitchFamily="34" charset="0"/>
                <a:cs typeface="Arial" panose="020B0604020202020204" pitchFamily="34" charset="0"/>
              </a:rPr>
              <a:t>Identify future challenges</a:t>
            </a:r>
            <a:r>
              <a:rPr lang="en-US" sz="1400" dirty="0">
                <a:solidFill>
                  <a:schemeClr val="bg1">
                    <a:lumMod val="75000"/>
                  </a:schemeClr>
                </a:solidFill>
                <a:latin typeface="Arial" panose="020B0604020202020204" pitchFamily="34" charset="0"/>
                <a:cs typeface="Arial" panose="020B0604020202020204" pitchFamily="34" charset="0"/>
              </a:rPr>
              <a:t> in engineering </a:t>
            </a:r>
            <a:br>
              <a:rPr lang="en-US" sz="1400" dirty="0">
                <a:solidFill>
                  <a:schemeClr val="bg1">
                    <a:lumMod val="75000"/>
                  </a:schemeClr>
                </a:solidFill>
                <a:latin typeface="Arial" panose="020B0604020202020204" pitchFamily="34" charset="0"/>
                <a:cs typeface="Arial" panose="020B0604020202020204" pitchFamily="34" charset="0"/>
              </a:rPr>
            </a:br>
            <a:r>
              <a:rPr lang="en-US" sz="1400" dirty="0">
                <a:solidFill>
                  <a:schemeClr val="bg1">
                    <a:lumMod val="75000"/>
                  </a:schemeClr>
                </a:solidFill>
                <a:latin typeface="Arial" panose="020B0604020202020204" pitchFamily="34" charset="0"/>
                <a:cs typeface="Arial" panose="020B0604020202020204" pitchFamily="34" charset="0"/>
              </a:rPr>
              <a:t>software-reliant systems.</a:t>
            </a:r>
          </a:p>
          <a:p>
            <a:pPr marL="342900" lvl="1" indent="-285750" defTabSz="685800">
              <a:spcBef>
                <a:spcPts val="600"/>
              </a:spcBef>
              <a:buFont typeface="+mj-lt"/>
              <a:buAutoNum type="arabicPeriod"/>
            </a:pPr>
            <a:r>
              <a:rPr lang="en-US" sz="1400" dirty="0">
                <a:solidFill>
                  <a:srgbClr val="000000"/>
                </a:solidFill>
                <a:latin typeface="Arial" panose="020B0604020202020204" pitchFamily="34" charset="0"/>
                <a:cs typeface="Arial" panose="020B0604020202020204" pitchFamily="34" charset="0"/>
              </a:rPr>
              <a:t>Develop a </a:t>
            </a:r>
            <a:r>
              <a:rPr lang="en-US" sz="1400" b="1" dirty="0">
                <a:solidFill>
                  <a:srgbClr val="1D4477">
                    <a:lumMod val="60000"/>
                    <a:lumOff val="40000"/>
                  </a:srgbClr>
                </a:solidFill>
                <a:latin typeface="Arial" panose="020B0604020202020204" pitchFamily="34" charset="0"/>
                <a:cs typeface="Arial" panose="020B0604020202020204" pitchFamily="34" charset="0"/>
              </a:rPr>
              <a:t>research roadmap </a:t>
            </a:r>
            <a:r>
              <a:rPr lang="en-US" sz="1400" dirty="0">
                <a:solidFill>
                  <a:srgbClr val="000000"/>
                </a:solidFill>
                <a:latin typeface="Arial" panose="020B0604020202020204" pitchFamily="34" charset="0"/>
                <a:cs typeface="Arial" panose="020B0604020202020204" pitchFamily="34" charset="0"/>
              </a:rPr>
              <a:t>that will drive </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advances in </a:t>
            </a:r>
            <a:r>
              <a:rPr lang="en-US" sz="1400" b="1" dirty="0">
                <a:solidFill>
                  <a:srgbClr val="1D4477">
                    <a:lumMod val="60000"/>
                    <a:lumOff val="40000"/>
                  </a:srgbClr>
                </a:solidFill>
                <a:latin typeface="Arial" panose="020B0604020202020204" pitchFamily="34" charset="0"/>
                <a:cs typeface="Arial" panose="020B0604020202020204" pitchFamily="34" charset="0"/>
              </a:rPr>
              <a:t>foundational software </a:t>
            </a:r>
            <a:br>
              <a:rPr lang="en-US" sz="1400" b="1" dirty="0">
                <a:solidFill>
                  <a:srgbClr val="1D4477">
                    <a:lumMod val="60000"/>
                    <a:lumOff val="40000"/>
                  </a:srgbClr>
                </a:solidFill>
                <a:latin typeface="Arial" panose="020B0604020202020204" pitchFamily="34" charset="0"/>
                <a:cs typeface="Arial" panose="020B0604020202020204" pitchFamily="34" charset="0"/>
              </a:rPr>
            </a:br>
            <a:r>
              <a:rPr lang="en-US" sz="1400" b="1" dirty="0">
                <a:solidFill>
                  <a:srgbClr val="1D4477">
                    <a:lumMod val="60000"/>
                    <a:lumOff val="40000"/>
                  </a:srgbClr>
                </a:solidFill>
                <a:latin typeface="Arial" panose="020B0604020202020204" pitchFamily="34" charset="0"/>
                <a:cs typeface="Arial" panose="020B0604020202020204" pitchFamily="34" charset="0"/>
              </a:rPr>
              <a:t>engineering principles </a:t>
            </a:r>
            <a:r>
              <a:rPr lang="en-US" sz="1400" dirty="0">
                <a:solidFill>
                  <a:srgbClr val="000000"/>
                </a:solidFill>
                <a:latin typeface="Arial" panose="020B0604020202020204" pitchFamily="34" charset="0"/>
                <a:cs typeface="Arial" panose="020B0604020202020204" pitchFamily="34" charset="0"/>
              </a:rPr>
              <a:t>across system types</a:t>
            </a:r>
          </a:p>
          <a:p>
            <a:pPr marL="571500" lvl="1" indent="-228600" defTabSz="685800">
              <a:spcBef>
                <a:spcPts val="600"/>
              </a:spcBef>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e.g., intelligent, autonomous, safety-</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critical, &amp; data intensive systems.</a:t>
            </a:r>
          </a:p>
        </p:txBody>
      </p:sp>
      <p:pic>
        <p:nvPicPr>
          <p:cNvPr id="3" name="Picture 2">
            <a:extLst>
              <a:ext uri="{FF2B5EF4-FFF2-40B4-BE49-F238E27FC236}">
                <a16:creationId xmlns:a16="http://schemas.microsoft.com/office/drawing/2014/main" id="{EE7C433F-9134-48D0-B492-8E692056C4BD}"/>
              </a:ext>
            </a:extLst>
          </p:cNvPr>
          <p:cNvPicPr>
            <a:picLocks noChangeAspect="1"/>
          </p:cNvPicPr>
          <p:nvPr/>
        </p:nvPicPr>
        <p:blipFill rotWithShape="1">
          <a:blip r:embed="rId2"/>
          <a:srcRect l="4331" t="6857" r="3096" b="4635"/>
          <a:stretch/>
        </p:blipFill>
        <p:spPr>
          <a:xfrm>
            <a:off x="2788640" y="766781"/>
            <a:ext cx="6215097" cy="3609937"/>
          </a:xfrm>
          <a:prstGeom prst="rect">
            <a:avLst/>
          </a:prstGeom>
        </p:spPr>
      </p:pic>
    </p:spTree>
    <p:extLst>
      <p:ext uri="{BB962C8B-B14F-4D97-AF65-F5344CB8AC3E}">
        <p14:creationId xmlns:p14="http://schemas.microsoft.com/office/powerpoint/2010/main" val="2661282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94F1BE-E0A4-4B65-9FE8-718DDFCA285C}"/>
              </a:ext>
            </a:extLst>
          </p:cNvPr>
          <p:cNvSpPr>
            <a:spLocks noGrp="1"/>
          </p:cNvSpPr>
          <p:nvPr>
            <p:ph type="title"/>
          </p:nvPr>
        </p:nvSpPr>
        <p:spPr>
          <a:xfrm>
            <a:off x="381000" y="171740"/>
            <a:ext cx="7772400" cy="639577"/>
          </a:xfrm>
        </p:spPr>
        <p:txBody>
          <a:bodyPr/>
          <a:lstStyle/>
          <a:p>
            <a:r>
              <a:rPr lang="en-US" sz="2200" dirty="0">
                <a:solidFill>
                  <a:srgbClr val="000000"/>
                </a:solidFill>
              </a:rPr>
              <a:t>Focus of Research Agenda for Software Engineering</a:t>
            </a:r>
            <a:endParaRPr lang="en-US" sz="2200" dirty="0"/>
          </a:p>
        </p:txBody>
      </p:sp>
      <p:sp>
        <p:nvSpPr>
          <p:cNvPr id="2" name="Rectangle 1">
            <a:extLst>
              <a:ext uri="{FF2B5EF4-FFF2-40B4-BE49-F238E27FC236}">
                <a16:creationId xmlns:a16="http://schemas.microsoft.com/office/drawing/2014/main" id="{BD645847-3DBC-42E8-AD53-EE5042278900}"/>
              </a:ext>
            </a:extLst>
          </p:cNvPr>
          <p:cNvSpPr/>
          <p:nvPr/>
        </p:nvSpPr>
        <p:spPr>
          <a:xfrm>
            <a:off x="299643" y="691449"/>
            <a:ext cx="8772032" cy="3285515"/>
          </a:xfrm>
          <a:prstGeom prst="rect">
            <a:avLst/>
          </a:prstGeom>
        </p:spPr>
        <p:txBody>
          <a:bodyPr wrap="square">
            <a:spAutoFit/>
          </a:bodyPr>
          <a:lstStyle/>
          <a:p>
            <a:pPr lvl="0" defTabSz="685800">
              <a:spcBef>
                <a:spcPts val="2400"/>
              </a:spcBef>
            </a:pPr>
            <a:r>
              <a:rPr lang="en-US" sz="1750" dirty="0">
                <a:solidFill>
                  <a:srgbClr val="000000"/>
                </a:solidFill>
                <a:latin typeface="Arial" panose="020B0604020202020204" pitchFamily="34" charset="0"/>
                <a:cs typeface="Arial" panose="020B0604020202020204" pitchFamily="34" charset="0"/>
              </a:rPr>
              <a:t>Improving software quality &amp; productivity requires </a:t>
            </a:r>
            <a:br>
              <a:rPr lang="en-US" sz="1750" dirty="0">
                <a:solidFill>
                  <a:srgbClr val="000000"/>
                </a:solidFill>
                <a:latin typeface="Arial" panose="020B0604020202020204" pitchFamily="34" charset="0"/>
                <a:cs typeface="Arial" panose="020B0604020202020204" pitchFamily="34" charset="0"/>
              </a:rPr>
            </a:br>
            <a:r>
              <a:rPr lang="en-US" sz="1750" dirty="0">
                <a:solidFill>
                  <a:srgbClr val="000000"/>
                </a:solidFill>
                <a:latin typeface="Arial" panose="020B0604020202020204" pitchFamily="34" charset="0"/>
                <a:cs typeface="Arial" panose="020B0604020202020204" pitchFamily="34" charset="0"/>
              </a:rPr>
              <a:t>a community effort to:</a:t>
            </a:r>
          </a:p>
          <a:p>
            <a:pPr marL="342900" lvl="1" indent="-285750" defTabSz="685800">
              <a:spcBef>
                <a:spcPts val="600"/>
              </a:spcBef>
              <a:buFont typeface="+mj-lt"/>
              <a:buAutoNum type="arabicPeriod"/>
            </a:pPr>
            <a:r>
              <a:rPr lang="en-US" sz="1750" b="1" dirty="0">
                <a:solidFill>
                  <a:schemeClr val="bg1">
                    <a:lumMod val="75000"/>
                  </a:schemeClr>
                </a:solidFill>
                <a:latin typeface="Arial" panose="020B0604020202020204" pitchFamily="34" charset="0"/>
                <a:cs typeface="Arial" panose="020B0604020202020204" pitchFamily="34" charset="0"/>
              </a:rPr>
              <a:t>Identify future challenges</a:t>
            </a:r>
            <a:r>
              <a:rPr lang="en-US" sz="1750" dirty="0">
                <a:solidFill>
                  <a:schemeClr val="bg1">
                    <a:lumMod val="75000"/>
                  </a:schemeClr>
                </a:solidFill>
                <a:latin typeface="Arial" panose="020B0604020202020204" pitchFamily="34" charset="0"/>
                <a:cs typeface="Arial" panose="020B0604020202020204" pitchFamily="34" charset="0"/>
              </a:rPr>
              <a:t> in engineering </a:t>
            </a:r>
            <a:br>
              <a:rPr lang="en-US" sz="1750" dirty="0">
                <a:solidFill>
                  <a:schemeClr val="bg1">
                    <a:lumMod val="75000"/>
                  </a:schemeClr>
                </a:solidFill>
                <a:latin typeface="Arial" panose="020B0604020202020204" pitchFamily="34" charset="0"/>
                <a:cs typeface="Arial" panose="020B0604020202020204" pitchFamily="34" charset="0"/>
              </a:rPr>
            </a:br>
            <a:r>
              <a:rPr lang="en-US" sz="1750" dirty="0">
                <a:solidFill>
                  <a:schemeClr val="bg1">
                    <a:lumMod val="75000"/>
                  </a:schemeClr>
                </a:solidFill>
                <a:latin typeface="Arial" panose="020B0604020202020204" pitchFamily="34" charset="0"/>
                <a:cs typeface="Arial" panose="020B0604020202020204" pitchFamily="34" charset="0"/>
              </a:rPr>
              <a:t>software-reliant systems.</a:t>
            </a:r>
          </a:p>
          <a:p>
            <a:pPr marL="342900" lvl="1" indent="-285750" defTabSz="685800">
              <a:spcBef>
                <a:spcPts val="600"/>
              </a:spcBef>
              <a:buFont typeface="+mj-lt"/>
              <a:buAutoNum type="arabicPeriod"/>
            </a:pPr>
            <a:r>
              <a:rPr lang="en-US" sz="1750" dirty="0">
                <a:solidFill>
                  <a:schemeClr val="bg1">
                    <a:lumMod val="75000"/>
                  </a:schemeClr>
                </a:solidFill>
                <a:latin typeface="Arial" panose="020B0604020202020204" pitchFamily="34" charset="0"/>
                <a:cs typeface="Arial" panose="020B0604020202020204" pitchFamily="34" charset="0"/>
              </a:rPr>
              <a:t>Develop a </a:t>
            </a:r>
            <a:r>
              <a:rPr lang="en-US" sz="1750" b="1" dirty="0">
                <a:solidFill>
                  <a:schemeClr val="bg1">
                    <a:lumMod val="75000"/>
                  </a:schemeClr>
                </a:solidFill>
                <a:latin typeface="Arial" panose="020B0604020202020204" pitchFamily="34" charset="0"/>
                <a:cs typeface="Arial" panose="020B0604020202020204" pitchFamily="34" charset="0"/>
              </a:rPr>
              <a:t>research roadmap </a:t>
            </a:r>
            <a:r>
              <a:rPr lang="en-US" sz="1750" dirty="0">
                <a:solidFill>
                  <a:schemeClr val="bg1">
                    <a:lumMod val="75000"/>
                  </a:schemeClr>
                </a:solidFill>
                <a:latin typeface="Arial" panose="020B0604020202020204" pitchFamily="34" charset="0"/>
                <a:cs typeface="Arial" panose="020B0604020202020204" pitchFamily="34" charset="0"/>
              </a:rPr>
              <a:t>that will drive </a:t>
            </a:r>
            <a:br>
              <a:rPr lang="en-US" sz="1750" dirty="0">
                <a:solidFill>
                  <a:schemeClr val="bg1">
                    <a:lumMod val="75000"/>
                  </a:schemeClr>
                </a:solidFill>
                <a:latin typeface="Arial" panose="020B0604020202020204" pitchFamily="34" charset="0"/>
                <a:cs typeface="Arial" panose="020B0604020202020204" pitchFamily="34" charset="0"/>
              </a:rPr>
            </a:br>
            <a:r>
              <a:rPr lang="en-US" sz="1750" dirty="0">
                <a:solidFill>
                  <a:schemeClr val="bg1">
                    <a:lumMod val="75000"/>
                  </a:schemeClr>
                </a:solidFill>
                <a:latin typeface="Arial" panose="020B0604020202020204" pitchFamily="34" charset="0"/>
                <a:cs typeface="Arial" panose="020B0604020202020204" pitchFamily="34" charset="0"/>
              </a:rPr>
              <a:t>advances in </a:t>
            </a:r>
            <a:r>
              <a:rPr lang="en-US" sz="1750" b="1" dirty="0">
                <a:solidFill>
                  <a:schemeClr val="bg1">
                    <a:lumMod val="75000"/>
                  </a:schemeClr>
                </a:solidFill>
                <a:latin typeface="Arial" panose="020B0604020202020204" pitchFamily="34" charset="0"/>
                <a:cs typeface="Arial" panose="020B0604020202020204" pitchFamily="34" charset="0"/>
              </a:rPr>
              <a:t>foundational software </a:t>
            </a:r>
            <a:br>
              <a:rPr lang="en-US" sz="1750" b="1" dirty="0">
                <a:solidFill>
                  <a:schemeClr val="bg1">
                    <a:lumMod val="75000"/>
                  </a:schemeClr>
                </a:solidFill>
                <a:latin typeface="Arial" panose="020B0604020202020204" pitchFamily="34" charset="0"/>
                <a:cs typeface="Arial" panose="020B0604020202020204" pitchFamily="34" charset="0"/>
              </a:rPr>
            </a:br>
            <a:r>
              <a:rPr lang="en-US" sz="1750" b="1" dirty="0">
                <a:solidFill>
                  <a:schemeClr val="bg1">
                    <a:lumMod val="75000"/>
                  </a:schemeClr>
                </a:solidFill>
                <a:latin typeface="Arial" panose="020B0604020202020204" pitchFamily="34" charset="0"/>
                <a:cs typeface="Arial" panose="020B0604020202020204" pitchFamily="34" charset="0"/>
              </a:rPr>
              <a:t>engineering principles </a:t>
            </a:r>
            <a:r>
              <a:rPr lang="en-US" sz="1750" dirty="0">
                <a:solidFill>
                  <a:schemeClr val="bg1">
                    <a:lumMod val="75000"/>
                  </a:schemeClr>
                </a:solidFill>
                <a:latin typeface="Arial" panose="020B0604020202020204" pitchFamily="34" charset="0"/>
                <a:cs typeface="Arial" panose="020B0604020202020204" pitchFamily="34" charset="0"/>
              </a:rPr>
              <a:t>across system types</a:t>
            </a:r>
          </a:p>
          <a:p>
            <a:pPr marL="342900" lvl="1" indent="-285750" defTabSz="685800">
              <a:spcBef>
                <a:spcPts val="600"/>
              </a:spcBef>
              <a:buFont typeface="+mj-lt"/>
              <a:buAutoNum type="arabicPeriod" startAt="3"/>
            </a:pPr>
            <a:r>
              <a:rPr lang="en-US" sz="1750" dirty="0">
                <a:solidFill>
                  <a:srgbClr val="000000"/>
                </a:solidFill>
                <a:latin typeface="Arial" panose="020B0604020202020204" pitchFamily="34" charset="0"/>
                <a:cs typeface="Arial" panose="020B0604020202020204" pitchFamily="34" charset="0"/>
              </a:rPr>
              <a:t>Raise the </a:t>
            </a:r>
            <a:r>
              <a:rPr lang="en-US" sz="1750" b="1" dirty="0">
                <a:solidFill>
                  <a:srgbClr val="1D4477">
                    <a:lumMod val="60000"/>
                    <a:lumOff val="40000"/>
                  </a:srgbClr>
                </a:solidFill>
                <a:latin typeface="Arial" panose="020B0604020202020204" pitchFamily="34" charset="0"/>
                <a:cs typeface="Arial" panose="020B0604020202020204" pitchFamily="34" charset="0"/>
              </a:rPr>
              <a:t>visibility</a:t>
            </a:r>
            <a:r>
              <a:rPr lang="en-US" sz="1750" dirty="0">
                <a:solidFill>
                  <a:srgbClr val="000000"/>
                </a:solidFill>
                <a:latin typeface="Arial" panose="020B0604020202020204" pitchFamily="34" charset="0"/>
                <a:cs typeface="Arial" panose="020B0604020202020204" pitchFamily="34" charset="0"/>
              </a:rPr>
              <a:t> of software to the point </a:t>
            </a:r>
            <a:br>
              <a:rPr lang="en-US" sz="1750" dirty="0">
                <a:solidFill>
                  <a:srgbClr val="000000"/>
                </a:solidFill>
                <a:latin typeface="Arial" panose="020B0604020202020204" pitchFamily="34" charset="0"/>
                <a:cs typeface="Arial" panose="020B0604020202020204" pitchFamily="34" charset="0"/>
              </a:rPr>
            </a:br>
            <a:r>
              <a:rPr lang="en-US" sz="1750" dirty="0">
                <a:solidFill>
                  <a:srgbClr val="000000"/>
                </a:solidFill>
                <a:latin typeface="Arial" panose="020B0604020202020204" pitchFamily="34" charset="0"/>
                <a:cs typeface="Arial" panose="020B0604020202020204" pitchFamily="34" charset="0"/>
              </a:rPr>
              <a:t>where it receives the sustained recognition </a:t>
            </a:r>
            <a:br>
              <a:rPr lang="en-US" sz="1750" dirty="0">
                <a:solidFill>
                  <a:srgbClr val="000000"/>
                </a:solidFill>
                <a:latin typeface="Arial" panose="020B0604020202020204" pitchFamily="34" charset="0"/>
                <a:cs typeface="Arial" panose="020B0604020202020204" pitchFamily="34" charset="0"/>
              </a:rPr>
            </a:br>
            <a:r>
              <a:rPr lang="en-US" sz="1750" dirty="0">
                <a:solidFill>
                  <a:srgbClr val="000000"/>
                </a:solidFill>
                <a:latin typeface="Arial" panose="020B0604020202020204" pitchFamily="34" charset="0"/>
                <a:cs typeface="Arial" panose="020B0604020202020204" pitchFamily="34" charset="0"/>
              </a:rPr>
              <a:t>commensurate with its importance to security </a:t>
            </a:r>
            <a:br>
              <a:rPr lang="en-US" sz="1750" dirty="0">
                <a:solidFill>
                  <a:srgbClr val="000000"/>
                </a:solidFill>
                <a:latin typeface="Arial" panose="020B0604020202020204" pitchFamily="34" charset="0"/>
                <a:cs typeface="Arial" panose="020B0604020202020204" pitchFamily="34" charset="0"/>
              </a:rPr>
            </a:br>
            <a:r>
              <a:rPr lang="en-US" sz="1750" dirty="0">
                <a:solidFill>
                  <a:srgbClr val="000000"/>
                </a:solidFill>
                <a:latin typeface="Arial" panose="020B0604020202020204" pitchFamily="34" charset="0"/>
                <a:cs typeface="Arial" panose="020B0604020202020204" pitchFamily="34" charset="0"/>
              </a:rPr>
              <a:t>&amp; competitiveness.</a:t>
            </a:r>
            <a:endParaRPr lang="en-US" sz="1750" b="1" i="1" dirty="0">
              <a:solidFill>
                <a:srgbClr val="000000">
                  <a:lumMod val="65000"/>
                  <a:lumOff val="35000"/>
                </a:srgbClr>
              </a:solidFill>
              <a:latin typeface="Arial" panose="020B0604020202020204" pitchFamily="34" charset="0"/>
              <a:cs typeface="Arial" panose="020B0604020202020204" pitchFamily="34" charset="0"/>
            </a:endParaRPr>
          </a:p>
        </p:txBody>
      </p:sp>
      <p:pic>
        <p:nvPicPr>
          <p:cNvPr id="4" name="Picture 3" descr="A picture containing text, sign, tree, outdoor&#10;&#10;Description automatically generated">
            <a:extLst>
              <a:ext uri="{FF2B5EF4-FFF2-40B4-BE49-F238E27FC236}">
                <a16:creationId xmlns:a16="http://schemas.microsoft.com/office/drawing/2014/main" id="{43A014D8-AF7A-4E18-A8A3-15AC10E800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4918" y="442997"/>
            <a:ext cx="2523729" cy="2080222"/>
          </a:xfrm>
          <a:prstGeom prst="rect">
            <a:avLst/>
          </a:prstGeom>
        </p:spPr>
      </p:pic>
      <p:pic>
        <p:nvPicPr>
          <p:cNvPr id="9" name="Picture 8" descr="A picture containing text, sign, different, several&#10;&#10;Description automatically generated">
            <a:extLst>
              <a:ext uri="{FF2B5EF4-FFF2-40B4-BE49-F238E27FC236}">
                <a16:creationId xmlns:a16="http://schemas.microsoft.com/office/drawing/2014/main" id="{FA42F0B1-A2EF-446B-B6CA-CAE0CFD01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2889" y="2620281"/>
            <a:ext cx="2761111" cy="2037999"/>
          </a:xfrm>
          <a:prstGeom prst="rect">
            <a:avLst/>
          </a:prstGeom>
        </p:spPr>
      </p:pic>
    </p:spTree>
    <p:extLst>
      <p:ext uri="{BB962C8B-B14F-4D97-AF65-F5344CB8AC3E}">
        <p14:creationId xmlns:p14="http://schemas.microsoft.com/office/powerpoint/2010/main" val="1586230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94F1BE-E0A4-4B65-9FE8-718DDFCA285C}"/>
              </a:ext>
            </a:extLst>
          </p:cNvPr>
          <p:cNvSpPr>
            <a:spLocks noGrp="1"/>
          </p:cNvSpPr>
          <p:nvPr>
            <p:ph type="title"/>
          </p:nvPr>
        </p:nvSpPr>
        <p:spPr>
          <a:xfrm>
            <a:off x="381000" y="171740"/>
            <a:ext cx="7772400" cy="639577"/>
          </a:xfrm>
        </p:spPr>
        <p:txBody>
          <a:bodyPr/>
          <a:lstStyle/>
          <a:p>
            <a:r>
              <a:rPr lang="en-US" sz="2200" dirty="0">
                <a:solidFill>
                  <a:srgbClr val="000000"/>
                </a:solidFill>
              </a:rPr>
              <a:t>Focus of Research Agenda for Software Engineering</a:t>
            </a:r>
            <a:endParaRPr lang="en-US" sz="2200" dirty="0"/>
          </a:p>
        </p:txBody>
      </p:sp>
      <p:sp>
        <p:nvSpPr>
          <p:cNvPr id="2" name="Rectangle 1">
            <a:extLst>
              <a:ext uri="{FF2B5EF4-FFF2-40B4-BE49-F238E27FC236}">
                <a16:creationId xmlns:a16="http://schemas.microsoft.com/office/drawing/2014/main" id="{BD645847-3DBC-42E8-AD53-EE5042278900}"/>
              </a:ext>
            </a:extLst>
          </p:cNvPr>
          <p:cNvSpPr/>
          <p:nvPr/>
        </p:nvSpPr>
        <p:spPr>
          <a:xfrm>
            <a:off x="299643" y="691449"/>
            <a:ext cx="8772032" cy="4170372"/>
          </a:xfrm>
          <a:prstGeom prst="rect">
            <a:avLst/>
          </a:prstGeom>
        </p:spPr>
        <p:txBody>
          <a:bodyPr wrap="square">
            <a:spAutoFit/>
          </a:bodyPr>
          <a:lstStyle/>
          <a:p>
            <a:pPr lvl="0" defTabSz="685800">
              <a:spcBef>
                <a:spcPts val="2400"/>
              </a:spcBef>
            </a:pPr>
            <a:r>
              <a:rPr lang="en-US" sz="1750" dirty="0">
                <a:solidFill>
                  <a:srgbClr val="000000"/>
                </a:solidFill>
                <a:latin typeface="Arial" panose="020B0604020202020204" pitchFamily="34" charset="0"/>
                <a:cs typeface="Arial" panose="020B0604020202020204" pitchFamily="34" charset="0"/>
              </a:rPr>
              <a:t>Improving software quality &amp; productivity requires </a:t>
            </a:r>
            <a:br>
              <a:rPr lang="en-US" sz="1750" dirty="0">
                <a:solidFill>
                  <a:srgbClr val="000000"/>
                </a:solidFill>
                <a:latin typeface="Arial" panose="020B0604020202020204" pitchFamily="34" charset="0"/>
                <a:cs typeface="Arial" panose="020B0604020202020204" pitchFamily="34" charset="0"/>
              </a:rPr>
            </a:br>
            <a:r>
              <a:rPr lang="en-US" sz="1750" dirty="0">
                <a:solidFill>
                  <a:srgbClr val="000000"/>
                </a:solidFill>
                <a:latin typeface="Arial" panose="020B0604020202020204" pitchFamily="34" charset="0"/>
                <a:cs typeface="Arial" panose="020B0604020202020204" pitchFamily="34" charset="0"/>
              </a:rPr>
              <a:t>a community effort to:</a:t>
            </a:r>
          </a:p>
          <a:p>
            <a:pPr marL="342900" lvl="1" indent="-285750" defTabSz="685800">
              <a:spcBef>
                <a:spcPts val="600"/>
              </a:spcBef>
              <a:buFont typeface="+mj-lt"/>
              <a:buAutoNum type="arabicPeriod"/>
            </a:pPr>
            <a:r>
              <a:rPr lang="en-US" sz="1750" b="1" dirty="0">
                <a:solidFill>
                  <a:schemeClr val="bg1">
                    <a:lumMod val="75000"/>
                  </a:schemeClr>
                </a:solidFill>
                <a:latin typeface="Arial" panose="020B0604020202020204" pitchFamily="34" charset="0"/>
                <a:cs typeface="Arial" panose="020B0604020202020204" pitchFamily="34" charset="0"/>
              </a:rPr>
              <a:t>Identify future challenges</a:t>
            </a:r>
            <a:r>
              <a:rPr lang="en-US" sz="1750" dirty="0">
                <a:solidFill>
                  <a:schemeClr val="bg1">
                    <a:lumMod val="75000"/>
                  </a:schemeClr>
                </a:solidFill>
                <a:latin typeface="Arial" panose="020B0604020202020204" pitchFamily="34" charset="0"/>
                <a:cs typeface="Arial" panose="020B0604020202020204" pitchFamily="34" charset="0"/>
              </a:rPr>
              <a:t> in engineering </a:t>
            </a:r>
            <a:br>
              <a:rPr lang="en-US" sz="1750" dirty="0">
                <a:solidFill>
                  <a:schemeClr val="bg1">
                    <a:lumMod val="75000"/>
                  </a:schemeClr>
                </a:solidFill>
                <a:latin typeface="Arial" panose="020B0604020202020204" pitchFamily="34" charset="0"/>
                <a:cs typeface="Arial" panose="020B0604020202020204" pitchFamily="34" charset="0"/>
              </a:rPr>
            </a:br>
            <a:r>
              <a:rPr lang="en-US" sz="1750" dirty="0">
                <a:solidFill>
                  <a:schemeClr val="bg1">
                    <a:lumMod val="75000"/>
                  </a:schemeClr>
                </a:solidFill>
                <a:latin typeface="Arial" panose="020B0604020202020204" pitchFamily="34" charset="0"/>
                <a:cs typeface="Arial" panose="020B0604020202020204" pitchFamily="34" charset="0"/>
              </a:rPr>
              <a:t>software-reliant systems.</a:t>
            </a:r>
          </a:p>
          <a:p>
            <a:pPr marL="342900" lvl="1" indent="-285750" defTabSz="685800">
              <a:spcBef>
                <a:spcPts val="600"/>
              </a:spcBef>
              <a:buFont typeface="+mj-lt"/>
              <a:buAutoNum type="arabicPeriod"/>
            </a:pPr>
            <a:r>
              <a:rPr lang="en-US" sz="1750" dirty="0">
                <a:solidFill>
                  <a:schemeClr val="bg1">
                    <a:lumMod val="75000"/>
                  </a:schemeClr>
                </a:solidFill>
                <a:latin typeface="Arial" panose="020B0604020202020204" pitchFamily="34" charset="0"/>
                <a:cs typeface="Arial" panose="020B0604020202020204" pitchFamily="34" charset="0"/>
              </a:rPr>
              <a:t>Develop a </a:t>
            </a:r>
            <a:r>
              <a:rPr lang="en-US" sz="1750" b="1" dirty="0">
                <a:solidFill>
                  <a:schemeClr val="bg1">
                    <a:lumMod val="75000"/>
                  </a:schemeClr>
                </a:solidFill>
                <a:latin typeface="Arial" panose="020B0604020202020204" pitchFamily="34" charset="0"/>
                <a:cs typeface="Arial" panose="020B0604020202020204" pitchFamily="34" charset="0"/>
              </a:rPr>
              <a:t>research roadmap </a:t>
            </a:r>
            <a:r>
              <a:rPr lang="en-US" sz="1750" dirty="0">
                <a:solidFill>
                  <a:schemeClr val="bg1">
                    <a:lumMod val="75000"/>
                  </a:schemeClr>
                </a:solidFill>
                <a:latin typeface="Arial" panose="020B0604020202020204" pitchFamily="34" charset="0"/>
                <a:cs typeface="Arial" panose="020B0604020202020204" pitchFamily="34" charset="0"/>
              </a:rPr>
              <a:t>that will drive </a:t>
            </a:r>
            <a:br>
              <a:rPr lang="en-US" sz="1750" dirty="0">
                <a:solidFill>
                  <a:schemeClr val="bg1">
                    <a:lumMod val="75000"/>
                  </a:schemeClr>
                </a:solidFill>
                <a:latin typeface="Arial" panose="020B0604020202020204" pitchFamily="34" charset="0"/>
                <a:cs typeface="Arial" panose="020B0604020202020204" pitchFamily="34" charset="0"/>
              </a:rPr>
            </a:br>
            <a:r>
              <a:rPr lang="en-US" sz="1750" dirty="0">
                <a:solidFill>
                  <a:schemeClr val="bg1">
                    <a:lumMod val="75000"/>
                  </a:schemeClr>
                </a:solidFill>
                <a:latin typeface="Arial" panose="020B0604020202020204" pitchFamily="34" charset="0"/>
                <a:cs typeface="Arial" panose="020B0604020202020204" pitchFamily="34" charset="0"/>
              </a:rPr>
              <a:t>advances in </a:t>
            </a:r>
            <a:r>
              <a:rPr lang="en-US" sz="1750" b="1" dirty="0">
                <a:solidFill>
                  <a:schemeClr val="bg1">
                    <a:lumMod val="75000"/>
                  </a:schemeClr>
                </a:solidFill>
                <a:latin typeface="Arial" panose="020B0604020202020204" pitchFamily="34" charset="0"/>
                <a:cs typeface="Arial" panose="020B0604020202020204" pitchFamily="34" charset="0"/>
              </a:rPr>
              <a:t>foundational software </a:t>
            </a:r>
            <a:br>
              <a:rPr lang="en-US" sz="1750" b="1" dirty="0">
                <a:solidFill>
                  <a:schemeClr val="bg1">
                    <a:lumMod val="75000"/>
                  </a:schemeClr>
                </a:solidFill>
                <a:latin typeface="Arial" panose="020B0604020202020204" pitchFamily="34" charset="0"/>
                <a:cs typeface="Arial" panose="020B0604020202020204" pitchFamily="34" charset="0"/>
              </a:rPr>
            </a:br>
            <a:r>
              <a:rPr lang="en-US" sz="1750" b="1" dirty="0">
                <a:solidFill>
                  <a:schemeClr val="bg1">
                    <a:lumMod val="75000"/>
                  </a:schemeClr>
                </a:solidFill>
                <a:latin typeface="Arial" panose="020B0604020202020204" pitchFamily="34" charset="0"/>
                <a:cs typeface="Arial" panose="020B0604020202020204" pitchFamily="34" charset="0"/>
              </a:rPr>
              <a:t>engineering principles </a:t>
            </a:r>
            <a:r>
              <a:rPr lang="en-US" sz="1750" dirty="0">
                <a:solidFill>
                  <a:schemeClr val="bg1">
                    <a:lumMod val="75000"/>
                  </a:schemeClr>
                </a:solidFill>
                <a:latin typeface="Arial" panose="020B0604020202020204" pitchFamily="34" charset="0"/>
                <a:cs typeface="Arial" panose="020B0604020202020204" pitchFamily="34" charset="0"/>
              </a:rPr>
              <a:t>across system types</a:t>
            </a:r>
          </a:p>
          <a:p>
            <a:pPr marL="342900" lvl="1" indent="-285750" defTabSz="685800">
              <a:spcBef>
                <a:spcPts val="600"/>
              </a:spcBef>
              <a:buFont typeface="+mj-lt"/>
              <a:buAutoNum type="arabicPeriod" startAt="3"/>
            </a:pPr>
            <a:r>
              <a:rPr lang="en-US" sz="1750" dirty="0">
                <a:solidFill>
                  <a:schemeClr val="bg1">
                    <a:lumMod val="75000"/>
                  </a:schemeClr>
                </a:solidFill>
                <a:latin typeface="Arial" panose="020B0604020202020204" pitchFamily="34" charset="0"/>
                <a:cs typeface="Arial" panose="020B0604020202020204" pitchFamily="34" charset="0"/>
              </a:rPr>
              <a:t>Raise the </a:t>
            </a:r>
            <a:r>
              <a:rPr lang="en-US" sz="1750" b="1" dirty="0">
                <a:solidFill>
                  <a:schemeClr val="bg1">
                    <a:lumMod val="75000"/>
                  </a:schemeClr>
                </a:solidFill>
                <a:latin typeface="Arial" panose="020B0604020202020204" pitchFamily="34" charset="0"/>
                <a:cs typeface="Arial" panose="020B0604020202020204" pitchFamily="34" charset="0"/>
              </a:rPr>
              <a:t>visibility</a:t>
            </a:r>
            <a:r>
              <a:rPr lang="en-US" sz="1750" dirty="0">
                <a:solidFill>
                  <a:schemeClr val="bg1">
                    <a:lumMod val="75000"/>
                  </a:schemeClr>
                </a:solidFill>
                <a:latin typeface="Arial" panose="020B0604020202020204" pitchFamily="34" charset="0"/>
                <a:cs typeface="Arial" panose="020B0604020202020204" pitchFamily="34" charset="0"/>
              </a:rPr>
              <a:t> of software to the point </a:t>
            </a:r>
            <a:br>
              <a:rPr lang="en-US" sz="1750" dirty="0">
                <a:solidFill>
                  <a:schemeClr val="bg1">
                    <a:lumMod val="75000"/>
                  </a:schemeClr>
                </a:solidFill>
                <a:latin typeface="Arial" panose="020B0604020202020204" pitchFamily="34" charset="0"/>
                <a:cs typeface="Arial" panose="020B0604020202020204" pitchFamily="34" charset="0"/>
              </a:rPr>
            </a:br>
            <a:r>
              <a:rPr lang="en-US" sz="1750" dirty="0">
                <a:solidFill>
                  <a:schemeClr val="bg1">
                    <a:lumMod val="75000"/>
                  </a:schemeClr>
                </a:solidFill>
                <a:latin typeface="Arial" panose="020B0604020202020204" pitchFamily="34" charset="0"/>
                <a:cs typeface="Arial" panose="020B0604020202020204" pitchFamily="34" charset="0"/>
              </a:rPr>
              <a:t>where it receives the sustained recognition </a:t>
            </a:r>
            <a:br>
              <a:rPr lang="en-US" sz="1750" dirty="0">
                <a:solidFill>
                  <a:schemeClr val="bg1">
                    <a:lumMod val="75000"/>
                  </a:schemeClr>
                </a:solidFill>
                <a:latin typeface="Arial" panose="020B0604020202020204" pitchFamily="34" charset="0"/>
                <a:cs typeface="Arial" panose="020B0604020202020204" pitchFamily="34" charset="0"/>
              </a:rPr>
            </a:br>
            <a:r>
              <a:rPr lang="en-US" sz="1750" dirty="0">
                <a:solidFill>
                  <a:schemeClr val="bg1">
                    <a:lumMod val="75000"/>
                  </a:schemeClr>
                </a:solidFill>
                <a:latin typeface="Arial" panose="020B0604020202020204" pitchFamily="34" charset="0"/>
                <a:cs typeface="Arial" panose="020B0604020202020204" pitchFamily="34" charset="0"/>
              </a:rPr>
              <a:t>commensurate with its importance to security </a:t>
            </a:r>
            <a:br>
              <a:rPr lang="en-US" sz="1750" dirty="0">
                <a:solidFill>
                  <a:schemeClr val="bg1">
                    <a:lumMod val="75000"/>
                  </a:schemeClr>
                </a:solidFill>
                <a:latin typeface="Arial" panose="020B0604020202020204" pitchFamily="34" charset="0"/>
                <a:cs typeface="Arial" panose="020B0604020202020204" pitchFamily="34" charset="0"/>
              </a:rPr>
            </a:br>
            <a:r>
              <a:rPr lang="en-US" sz="1750" dirty="0">
                <a:solidFill>
                  <a:schemeClr val="bg1">
                    <a:lumMod val="75000"/>
                  </a:schemeClr>
                </a:solidFill>
                <a:latin typeface="Arial" panose="020B0604020202020204" pitchFamily="34" charset="0"/>
                <a:cs typeface="Arial" panose="020B0604020202020204" pitchFamily="34" charset="0"/>
              </a:rPr>
              <a:t>&amp; competitiveness.</a:t>
            </a:r>
            <a:endParaRPr lang="en-US" sz="1750" b="1" i="1" dirty="0">
              <a:solidFill>
                <a:schemeClr val="bg1">
                  <a:lumMod val="75000"/>
                </a:schemeClr>
              </a:solidFill>
              <a:latin typeface="Arial" panose="020B0604020202020204" pitchFamily="34" charset="0"/>
              <a:cs typeface="Arial" panose="020B0604020202020204" pitchFamily="34" charset="0"/>
            </a:endParaRPr>
          </a:p>
          <a:p>
            <a:pPr marL="342900" lvl="1" indent="-285750" defTabSz="685800">
              <a:spcBef>
                <a:spcPts val="600"/>
              </a:spcBef>
              <a:buFont typeface="+mj-lt"/>
              <a:buAutoNum type="arabicPeriod" startAt="3"/>
            </a:pPr>
            <a:r>
              <a:rPr lang="en-US" sz="1750" dirty="0">
                <a:solidFill>
                  <a:srgbClr val="000000"/>
                </a:solidFill>
                <a:latin typeface="Arial" panose="020B0604020202020204" pitchFamily="34" charset="0"/>
                <a:cs typeface="Arial" panose="020B0604020202020204" pitchFamily="34" charset="0"/>
              </a:rPr>
              <a:t>Enable strategic partnerships &amp; collaborations to </a:t>
            </a:r>
            <a:r>
              <a:rPr lang="en-US" sz="1750" b="1" dirty="0">
                <a:solidFill>
                  <a:srgbClr val="1D4477">
                    <a:lumMod val="60000"/>
                    <a:lumOff val="40000"/>
                  </a:srgbClr>
                </a:solidFill>
                <a:latin typeface="Arial" panose="020B0604020202020204" pitchFamily="34" charset="0"/>
                <a:cs typeface="Arial" panose="020B0604020202020204" pitchFamily="34" charset="0"/>
              </a:rPr>
              <a:t>drive innovation among governments, industry, &amp; academia</a:t>
            </a:r>
            <a:r>
              <a:rPr lang="en-US" sz="1750" dirty="0">
                <a:solidFill>
                  <a:srgbClr val="000000"/>
                </a:solidFill>
                <a:latin typeface="Arial" panose="020B0604020202020204" pitchFamily="34" charset="0"/>
                <a:cs typeface="Arial" panose="020B0604020202020204" pitchFamily="34" charset="0"/>
              </a:rPr>
              <a:t>.</a:t>
            </a:r>
            <a:br>
              <a:rPr lang="en-US" sz="1750" dirty="0">
                <a:solidFill>
                  <a:srgbClr val="000000"/>
                </a:solidFill>
                <a:latin typeface="Arial" panose="020B0604020202020204" pitchFamily="34" charset="0"/>
                <a:cs typeface="Arial" panose="020B0604020202020204" pitchFamily="34" charset="0"/>
              </a:rPr>
            </a:br>
            <a:endParaRPr lang="en-US" sz="1750" dirty="0">
              <a:solidFill>
                <a:srgbClr val="000000"/>
              </a:solidFill>
              <a:latin typeface="Arial" panose="020B0604020202020204" pitchFamily="34" charset="0"/>
              <a:cs typeface="Arial" panose="020B0604020202020204" pitchFamily="34" charset="0"/>
            </a:endParaRPr>
          </a:p>
        </p:txBody>
      </p:sp>
      <p:pic>
        <p:nvPicPr>
          <p:cNvPr id="5122" name="Picture 2" descr="Fall Meeting workshop on successful partnerships between academia, industry  and government - On the Job - AGU Blogosphere">
            <a:extLst>
              <a:ext uri="{FF2B5EF4-FFF2-40B4-BE49-F238E27FC236}">
                <a16:creationId xmlns:a16="http://schemas.microsoft.com/office/drawing/2014/main" id="{16192082-50FF-40CE-8D20-6D92DBFEB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375" y="691449"/>
            <a:ext cx="3168016" cy="3168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377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AE2D9-85FC-4B05-9D74-7277EF6F436B}"/>
              </a:ext>
            </a:extLst>
          </p:cNvPr>
          <p:cNvSpPr>
            <a:spLocks noGrp="1"/>
          </p:cNvSpPr>
          <p:nvPr>
            <p:ph type="title"/>
          </p:nvPr>
        </p:nvSpPr>
        <p:spPr/>
        <p:txBody>
          <a:bodyPr/>
          <a:lstStyle/>
          <a:p>
            <a:r>
              <a:rPr lang="en-US" dirty="0"/>
              <a:t>Abstract &amp; Advisory Board</a:t>
            </a:r>
          </a:p>
        </p:txBody>
      </p:sp>
      <p:sp>
        <p:nvSpPr>
          <p:cNvPr id="6" name="Rectangle 5">
            <a:extLst>
              <a:ext uri="{FF2B5EF4-FFF2-40B4-BE49-F238E27FC236}">
                <a16:creationId xmlns:a16="http://schemas.microsoft.com/office/drawing/2014/main" id="{FE25B5E3-5C20-4B53-B393-1B31D3501079}"/>
              </a:ext>
            </a:extLst>
          </p:cNvPr>
          <p:cNvSpPr/>
          <p:nvPr/>
        </p:nvSpPr>
        <p:spPr>
          <a:xfrm>
            <a:off x="312056" y="435641"/>
            <a:ext cx="7772399" cy="1345565"/>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91440" bIns="91440" numCol="1" spcCol="0" rtlCol="0" fromWordArt="0" anchor="b" anchorCtr="0" forceAA="0" compatLnSpc="1">
            <a:prstTxWarp prst="textNoShape">
              <a:avLst/>
            </a:prstTxWarp>
            <a:noAutofit/>
          </a:bodyPr>
          <a:lstStyle/>
          <a:p>
            <a:pPr marL="0" marR="22860">
              <a:lnSpc>
                <a:spcPts val="1400"/>
              </a:lnSpc>
              <a:spcBef>
                <a:spcPts val="0"/>
              </a:spcBef>
              <a:spcAft>
                <a:spcPts val="900"/>
              </a:spcAft>
              <a:tabLst>
                <a:tab pos="137160" algn="l"/>
                <a:tab pos="0" algn="l"/>
              </a:tabLst>
            </a:pPr>
            <a:r>
              <a:rPr lang="en-US" sz="1050" i="1" kern="1100" dirty="0">
                <a:solidFill>
                  <a:srgbClr val="000000"/>
                </a:solidFill>
                <a:effectLst/>
                <a:latin typeface="Times New Roman" panose="02020603050405020304" pitchFamily="18" charset="0"/>
                <a:ea typeface="Times New Roman" panose="02020603050405020304" pitchFamily="18" charset="0"/>
              </a:rPr>
              <a:t>Software is vital to our country’s global competitiveness, innovation, &amp; national security. It also ensures our modern standard of living &amp; enables continued advances in defense, infrastructure, healthcare, commerce, education, &amp; entertainment. As the DoD’s federally funded research &amp; development center (FFRDC) focused on improving the practice of software engineering, the Carnegie Mellon University (CMU) Software Engineering Institute (SEI) is leading the community in creating this multi-year research &amp; development vision &amp; roadmap for engineering next-generation software-reliant systems.</a:t>
            </a:r>
            <a:endParaRPr lang="en-US" sz="1050" kern="1100" dirty="0">
              <a:solidFill>
                <a:srgbClr val="000000"/>
              </a:solidFill>
              <a:effectLst/>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C6754274-A332-41A4-8F80-F27E367E3E12}"/>
              </a:ext>
            </a:extLst>
          </p:cNvPr>
          <p:cNvSpPr/>
          <p:nvPr/>
        </p:nvSpPr>
        <p:spPr>
          <a:xfrm>
            <a:off x="381000" y="1735487"/>
            <a:ext cx="7634513" cy="45719"/>
          </a:xfrm>
          <a:prstGeom prst="rect">
            <a:avLst/>
          </a:prstGeom>
          <a:solidFill>
            <a:srgbClr val="FDC3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7">
            <a:extLst>
              <a:ext uri="{FF2B5EF4-FFF2-40B4-BE49-F238E27FC236}">
                <a16:creationId xmlns:a16="http://schemas.microsoft.com/office/drawing/2014/main" id="{89F0E5F3-8BAF-4545-BD4D-789E9CF9FF02}"/>
              </a:ext>
            </a:extLst>
          </p:cNvPr>
          <p:cNvSpPr/>
          <p:nvPr/>
        </p:nvSpPr>
        <p:spPr>
          <a:xfrm>
            <a:off x="381000" y="1868205"/>
            <a:ext cx="4390572" cy="2817374"/>
          </a:xfrm>
          <a:prstGeom prst="rect">
            <a:avLst/>
          </a:prstGeom>
        </p:spPr>
        <p:txBody>
          <a:bodyPr wrap="square">
            <a:spAutoFit/>
          </a:bodyPr>
          <a:lstStyle/>
          <a:p>
            <a:pPr>
              <a:spcBef>
                <a:spcPts val="200"/>
              </a:spcBef>
              <a:spcAft>
                <a:spcPts val="300"/>
              </a:spcAft>
            </a:pPr>
            <a:r>
              <a:rPr lang="en-US" sz="1200" b="1" kern="1600" dirty="0">
                <a:solidFill>
                  <a:srgbClr val="000000"/>
                </a:solidFill>
                <a:latin typeface="Arial" panose="020B0604020202020204" pitchFamily="34" charset="0"/>
                <a:ea typeface="Calibri" panose="020F0502020204030204" pitchFamily="34" charset="0"/>
              </a:rPr>
              <a:t>Advisory Board</a:t>
            </a:r>
            <a:endParaRPr lang="en-US" sz="1200" b="1" kern="1600" dirty="0">
              <a:solidFill>
                <a:srgbClr val="365F91"/>
              </a:solidFill>
              <a:latin typeface="Calibri" panose="020F0502020204030204" pitchFamily="34" charset="0"/>
              <a:ea typeface="Calibri" panose="020F0502020204030204" pitchFamily="34" charset="0"/>
            </a:endParaRPr>
          </a:p>
          <a:p>
            <a:pPr>
              <a:spcBef>
                <a:spcPts val="200"/>
              </a:spcBef>
              <a:spcAft>
                <a:spcPts val="300"/>
              </a:spcAft>
            </a:pPr>
            <a:r>
              <a:rPr lang="en-US" sz="1000" b="1" kern="1100" dirty="0">
                <a:solidFill>
                  <a:srgbClr val="000000"/>
                </a:solidFill>
                <a:latin typeface="Times New Roman" panose="02020603050405020304" pitchFamily="18" charset="0"/>
                <a:ea typeface="Times New Roman" panose="02020603050405020304" pitchFamily="18" charset="0"/>
              </a:rPr>
              <a:t>Deb Frincke, Chair</a:t>
            </a:r>
            <a:br>
              <a:rPr lang="en-US" sz="1000" b="1" kern="1100" dirty="0">
                <a:solidFill>
                  <a:srgbClr val="000000"/>
                </a:solidFill>
                <a:latin typeface="Times New Roman" panose="02020603050405020304" pitchFamily="18" charset="0"/>
                <a:ea typeface="Times New Roman" panose="02020603050405020304" pitchFamily="18" charset="0"/>
              </a:rPr>
            </a:br>
            <a:r>
              <a:rPr lang="en-US" sz="1000" kern="1100" dirty="0">
                <a:solidFill>
                  <a:srgbClr val="000000"/>
                </a:solidFill>
                <a:latin typeface="Times New Roman" panose="02020603050405020304" pitchFamily="18" charset="0"/>
                <a:ea typeface="Times New Roman" panose="02020603050405020304" pitchFamily="18" charset="0"/>
              </a:rPr>
              <a:t>Associate Laboratory Director for National Security Sciences, Oak Ridge National Laboratory</a:t>
            </a:r>
            <a:r>
              <a:rPr lang="en-US" sz="1000" b="1" kern="1100" dirty="0">
                <a:solidFill>
                  <a:srgbClr val="000000"/>
                </a:solidFill>
                <a:latin typeface="Times New Roman" panose="02020603050405020304" pitchFamily="18" charset="0"/>
                <a:ea typeface="Times New Roman" panose="02020603050405020304" pitchFamily="18" charset="0"/>
              </a:rPr>
              <a:t> </a:t>
            </a:r>
            <a:endParaRPr lang="en-US" sz="1050" kern="1100" dirty="0">
              <a:solidFill>
                <a:srgbClr val="000000"/>
              </a:solidFill>
              <a:latin typeface="Times New Roman" panose="02020603050405020304" pitchFamily="18" charset="0"/>
              <a:ea typeface="Times New Roman" panose="02020603050405020304" pitchFamily="18" charset="0"/>
            </a:endParaRPr>
          </a:p>
          <a:p>
            <a:pPr>
              <a:lnSpc>
                <a:spcPts val="1300"/>
              </a:lnSpc>
              <a:spcBef>
                <a:spcPts val="200"/>
              </a:spcBef>
              <a:spcAft>
                <a:spcPts val="300"/>
              </a:spcAft>
              <a:tabLst>
                <a:tab pos="137160" algn="l"/>
              </a:tabLst>
            </a:pPr>
            <a:r>
              <a:rPr lang="en-US" sz="1000" b="1" kern="1100" dirty="0">
                <a:solidFill>
                  <a:srgbClr val="000000"/>
                </a:solidFill>
                <a:latin typeface="Times New Roman" panose="02020603050405020304" pitchFamily="18" charset="0"/>
                <a:ea typeface="Times New Roman" panose="02020603050405020304" pitchFamily="18" charset="0"/>
              </a:rPr>
              <a:t>Vint Cerf</a:t>
            </a:r>
            <a:br>
              <a:rPr lang="en-US" sz="1000" b="1" kern="1100" dirty="0">
                <a:solidFill>
                  <a:srgbClr val="000000"/>
                </a:solidFill>
                <a:latin typeface="Times New Roman" panose="02020603050405020304" pitchFamily="18" charset="0"/>
                <a:ea typeface="Times New Roman" panose="02020603050405020304" pitchFamily="18" charset="0"/>
              </a:rPr>
            </a:br>
            <a:r>
              <a:rPr lang="en-US" sz="1000" kern="1100" dirty="0">
                <a:solidFill>
                  <a:srgbClr val="000000"/>
                </a:solidFill>
                <a:latin typeface="Times New Roman" panose="02020603050405020304" pitchFamily="18" charset="0"/>
                <a:ea typeface="Times New Roman" panose="02020603050405020304" pitchFamily="18" charset="0"/>
              </a:rPr>
              <a:t>Vice President &amp; Chief Internet Evangelist, Google</a:t>
            </a:r>
            <a:endParaRPr lang="en-US" sz="1050" kern="1100" dirty="0">
              <a:solidFill>
                <a:srgbClr val="000000"/>
              </a:solidFill>
              <a:latin typeface="Times New Roman" panose="02020603050405020304" pitchFamily="18" charset="0"/>
              <a:ea typeface="Times New Roman" panose="02020603050405020304" pitchFamily="18" charset="0"/>
            </a:endParaRPr>
          </a:p>
          <a:p>
            <a:pPr>
              <a:lnSpc>
                <a:spcPts val="1300"/>
              </a:lnSpc>
              <a:spcBef>
                <a:spcPts val="200"/>
              </a:spcBef>
              <a:spcAft>
                <a:spcPts val="300"/>
              </a:spcAft>
              <a:tabLst>
                <a:tab pos="137160" algn="l"/>
              </a:tabLst>
            </a:pPr>
            <a:r>
              <a:rPr lang="en-US" sz="1000" b="1" kern="1100" dirty="0">
                <a:solidFill>
                  <a:srgbClr val="000000"/>
                </a:solidFill>
                <a:latin typeface="Times New Roman" panose="02020603050405020304" pitchFamily="18" charset="0"/>
                <a:ea typeface="Times New Roman" panose="02020603050405020304" pitchFamily="18" charset="0"/>
              </a:rPr>
              <a:t>Penny Compton</a:t>
            </a:r>
            <a:br>
              <a:rPr lang="en-US" sz="1000" b="1" kern="1100" dirty="0">
                <a:solidFill>
                  <a:srgbClr val="000000"/>
                </a:solidFill>
                <a:latin typeface="Times New Roman" panose="02020603050405020304" pitchFamily="18" charset="0"/>
                <a:ea typeface="Times New Roman" panose="02020603050405020304" pitchFamily="18" charset="0"/>
              </a:rPr>
            </a:br>
            <a:r>
              <a:rPr lang="en-US" sz="1000" kern="1100" spc="-20" dirty="0">
                <a:solidFill>
                  <a:srgbClr val="000000"/>
                </a:solidFill>
                <a:latin typeface="Times New Roman" panose="02020603050405020304" pitchFamily="18" charset="0"/>
                <a:ea typeface="Times New Roman" panose="02020603050405020304" pitchFamily="18" charset="0"/>
              </a:rPr>
              <a:t>Vice President for Software Systems, Cyber, &amp; Operations, Lockheed Martin Space</a:t>
            </a:r>
            <a:endParaRPr lang="en-US" sz="1050" kern="1100" dirty="0">
              <a:solidFill>
                <a:srgbClr val="000000"/>
              </a:solidFill>
              <a:latin typeface="Times New Roman" panose="02020603050405020304" pitchFamily="18" charset="0"/>
              <a:ea typeface="Times New Roman" panose="02020603050405020304" pitchFamily="18" charset="0"/>
            </a:endParaRPr>
          </a:p>
          <a:p>
            <a:pPr marR="0" lvl="0">
              <a:lnSpc>
                <a:spcPts val="1400"/>
              </a:lnSpc>
              <a:spcBef>
                <a:spcPts val="300"/>
              </a:spcBef>
              <a:spcAft>
                <a:spcPts val="600"/>
              </a:spcAft>
              <a:buSzPts val="1000"/>
              <a:tabLst>
                <a:tab pos="171450" algn="l"/>
              </a:tabLst>
            </a:pPr>
            <a:r>
              <a:rPr lang="en-US" sz="1000" b="1" kern="1100" dirty="0">
                <a:solidFill>
                  <a:srgbClr val="000000"/>
                </a:solidFill>
                <a:latin typeface="Times New Roman" panose="02020603050405020304" pitchFamily="18" charset="0"/>
                <a:ea typeface="Times New Roman" panose="02020603050405020304" pitchFamily="18" charset="0"/>
              </a:rPr>
              <a:t>Tim Dare</a:t>
            </a:r>
            <a:br>
              <a:rPr lang="en-US" sz="1000" b="1" kern="1100" dirty="0">
                <a:solidFill>
                  <a:srgbClr val="000000"/>
                </a:solidFill>
                <a:latin typeface="Times New Roman" panose="02020603050405020304" pitchFamily="18" charset="0"/>
                <a:ea typeface="Times New Roman" panose="02020603050405020304" pitchFamily="18" charset="0"/>
              </a:rPr>
            </a:br>
            <a:r>
              <a:rPr lang="en-US" sz="1000" kern="1100" dirty="0">
                <a:solidFill>
                  <a:srgbClr val="000000"/>
                </a:solidFill>
                <a:latin typeface="Times New Roman" panose="02020603050405020304" pitchFamily="18" charset="0"/>
              </a:rPr>
              <a:t>Deputy Director for Prototyping &amp; Software, Office of the Under Secretary of Defense for Research &amp; Engineering; Lead of National Defense Authorization Act Section 255 (former)</a:t>
            </a:r>
          </a:p>
          <a:p>
            <a:pPr>
              <a:lnSpc>
                <a:spcPts val="1300"/>
              </a:lnSpc>
              <a:spcBef>
                <a:spcPts val="200"/>
              </a:spcBef>
              <a:spcAft>
                <a:spcPts val="300"/>
              </a:spcAft>
              <a:tabLst>
                <a:tab pos="137160" algn="l"/>
              </a:tabLst>
            </a:pPr>
            <a:r>
              <a:rPr lang="en-US" sz="1000" b="1" kern="1100" dirty="0">
                <a:solidFill>
                  <a:srgbClr val="000000"/>
                </a:solidFill>
                <a:latin typeface="Times New Roman" panose="02020603050405020304" pitchFamily="18" charset="0"/>
                <a:ea typeface="Times New Roman" panose="02020603050405020304" pitchFamily="18" charset="0"/>
              </a:rPr>
              <a:t>Sara Manning Dawson</a:t>
            </a:r>
            <a:br>
              <a:rPr lang="en-US" sz="1000" b="1" kern="1100" dirty="0">
                <a:solidFill>
                  <a:srgbClr val="000000"/>
                </a:solidFill>
                <a:latin typeface="Times New Roman" panose="02020603050405020304" pitchFamily="18" charset="0"/>
                <a:ea typeface="Times New Roman" panose="02020603050405020304" pitchFamily="18" charset="0"/>
              </a:rPr>
            </a:br>
            <a:r>
              <a:rPr lang="en-US" sz="1000" kern="1100" dirty="0">
                <a:solidFill>
                  <a:srgbClr val="000000"/>
                </a:solidFill>
                <a:latin typeface="Times New Roman" panose="02020603050405020304" pitchFamily="18" charset="0"/>
                <a:ea typeface="Times New Roman" panose="02020603050405020304" pitchFamily="18" charset="0"/>
              </a:rPr>
              <a:t>Chief Technology Officer, Enterprise Security, Microsoft</a:t>
            </a:r>
          </a:p>
        </p:txBody>
      </p:sp>
      <p:sp>
        <p:nvSpPr>
          <p:cNvPr id="9" name="Rectangle 8">
            <a:extLst>
              <a:ext uri="{FF2B5EF4-FFF2-40B4-BE49-F238E27FC236}">
                <a16:creationId xmlns:a16="http://schemas.microsoft.com/office/drawing/2014/main" id="{C9D79944-12A7-490E-93BC-F60B8057A596}"/>
              </a:ext>
            </a:extLst>
          </p:cNvPr>
          <p:cNvSpPr/>
          <p:nvPr/>
        </p:nvSpPr>
        <p:spPr>
          <a:xfrm>
            <a:off x="5111419" y="2114056"/>
            <a:ext cx="3888131" cy="2600712"/>
          </a:xfrm>
          <a:prstGeom prst="rect">
            <a:avLst/>
          </a:prstGeom>
        </p:spPr>
        <p:txBody>
          <a:bodyPr wrap="square">
            <a:spAutoFit/>
          </a:bodyPr>
          <a:lstStyle/>
          <a:p>
            <a:pPr>
              <a:spcBef>
                <a:spcPts val="200"/>
              </a:spcBef>
              <a:spcAft>
                <a:spcPts val="300"/>
              </a:spcAft>
              <a:tabLst>
                <a:tab pos="137160" algn="l"/>
              </a:tabLst>
            </a:pPr>
            <a:r>
              <a:rPr lang="en-US" sz="1000" b="1" kern="1100" dirty="0">
                <a:solidFill>
                  <a:srgbClr val="000000"/>
                </a:solidFill>
                <a:latin typeface="Times New Roman" panose="02020603050405020304" pitchFamily="18" charset="0"/>
                <a:ea typeface="Times New Roman" panose="02020603050405020304" pitchFamily="18" charset="0"/>
              </a:rPr>
              <a:t>Jeff Dexter</a:t>
            </a:r>
            <a:br>
              <a:rPr lang="en-US" sz="1000" b="1" kern="1100" dirty="0">
                <a:solidFill>
                  <a:srgbClr val="000000"/>
                </a:solidFill>
                <a:latin typeface="Times New Roman" panose="02020603050405020304" pitchFamily="18" charset="0"/>
                <a:ea typeface="Times New Roman" panose="02020603050405020304" pitchFamily="18" charset="0"/>
              </a:rPr>
            </a:br>
            <a:r>
              <a:rPr lang="en-US" sz="1000" kern="1100" dirty="0">
                <a:solidFill>
                  <a:srgbClr val="000000"/>
                </a:solidFill>
                <a:latin typeface="Times New Roman" panose="02020603050405020304" pitchFamily="18" charset="0"/>
                <a:ea typeface="Times New Roman" panose="02020603050405020304" pitchFamily="18" charset="0"/>
              </a:rPr>
              <a:t>Senior Director of Flight, Software &amp; Cybersecurity, SPACEX</a:t>
            </a:r>
            <a:endParaRPr lang="en-US" sz="1050" kern="1100" dirty="0">
              <a:solidFill>
                <a:srgbClr val="000000"/>
              </a:solidFill>
              <a:latin typeface="Times New Roman" panose="02020603050405020304" pitchFamily="18" charset="0"/>
              <a:ea typeface="Times New Roman" panose="02020603050405020304" pitchFamily="18" charset="0"/>
            </a:endParaRPr>
          </a:p>
          <a:p>
            <a:pPr lvl="0">
              <a:spcBef>
                <a:spcPts val="200"/>
              </a:spcBef>
              <a:spcAft>
                <a:spcPts val="300"/>
              </a:spcAft>
              <a:tabLst>
                <a:tab pos="137160" algn="l"/>
              </a:tabLst>
            </a:pPr>
            <a:r>
              <a:rPr lang="en-US" sz="1000" b="1" kern="1100" dirty="0">
                <a:solidFill>
                  <a:srgbClr val="000000"/>
                </a:solidFill>
                <a:latin typeface="Times New Roman" panose="02020603050405020304" pitchFamily="18" charset="0"/>
                <a:ea typeface="Times New Roman" panose="02020603050405020304" pitchFamily="18" charset="0"/>
              </a:rPr>
              <a:t>Yolanda Gil</a:t>
            </a:r>
            <a:br>
              <a:rPr lang="en-US" sz="1000" b="1" kern="1100" dirty="0">
                <a:solidFill>
                  <a:srgbClr val="000000"/>
                </a:solidFill>
                <a:latin typeface="Times New Roman" panose="02020603050405020304" pitchFamily="18" charset="0"/>
                <a:ea typeface="Times New Roman" panose="02020603050405020304" pitchFamily="18" charset="0"/>
              </a:rPr>
            </a:br>
            <a:r>
              <a:rPr lang="en-US" sz="1000" kern="1100" dirty="0">
                <a:solidFill>
                  <a:srgbClr val="000000"/>
                </a:solidFill>
                <a:latin typeface="Times New Roman" panose="02020603050405020304" pitchFamily="18" charset="0"/>
                <a:ea typeface="Times New Roman" panose="02020603050405020304" pitchFamily="18" charset="0"/>
              </a:rPr>
              <a:t>Director of Knowledge Technologies, Information Sciences Institute, University of Southern California</a:t>
            </a:r>
            <a:endParaRPr lang="en-US" sz="1050" kern="1100" dirty="0">
              <a:solidFill>
                <a:srgbClr val="000000"/>
              </a:solidFill>
              <a:latin typeface="Times New Roman" panose="02020603050405020304" pitchFamily="18" charset="0"/>
              <a:ea typeface="Times New Roman" panose="02020603050405020304" pitchFamily="18" charset="0"/>
            </a:endParaRPr>
          </a:p>
          <a:p>
            <a:pPr lvl="0">
              <a:spcBef>
                <a:spcPts val="200"/>
              </a:spcBef>
              <a:spcAft>
                <a:spcPts val="300"/>
              </a:spcAft>
              <a:tabLst>
                <a:tab pos="137160" algn="l"/>
              </a:tabLst>
            </a:pPr>
            <a:r>
              <a:rPr lang="en-US" sz="1000" b="1" kern="1100" dirty="0">
                <a:solidFill>
                  <a:srgbClr val="000000"/>
                </a:solidFill>
                <a:latin typeface="Times New Roman" panose="02020603050405020304" pitchFamily="18" charset="0"/>
                <a:ea typeface="Times New Roman" panose="02020603050405020304" pitchFamily="18" charset="0"/>
              </a:rPr>
              <a:t>Tim McBride</a:t>
            </a:r>
            <a:br>
              <a:rPr lang="en-US" sz="1000" b="1" kern="1100" dirty="0">
                <a:solidFill>
                  <a:srgbClr val="000000"/>
                </a:solidFill>
                <a:latin typeface="Times New Roman" panose="02020603050405020304" pitchFamily="18" charset="0"/>
                <a:ea typeface="Times New Roman" panose="02020603050405020304" pitchFamily="18" charset="0"/>
              </a:rPr>
            </a:br>
            <a:r>
              <a:rPr lang="en-US" sz="1000" kern="1100" dirty="0">
                <a:solidFill>
                  <a:srgbClr val="000000"/>
                </a:solidFill>
                <a:latin typeface="Times New Roman" panose="02020603050405020304" pitchFamily="18" charset="0"/>
                <a:ea typeface="Times New Roman" panose="02020603050405020304" pitchFamily="18" charset="0"/>
              </a:rPr>
              <a:t>President, Zoic Labs</a:t>
            </a:r>
            <a:endParaRPr lang="en-US" sz="1050" kern="1100" dirty="0">
              <a:solidFill>
                <a:srgbClr val="000000"/>
              </a:solidFill>
              <a:latin typeface="Times New Roman" panose="02020603050405020304" pitchFamily="18" charset="0"/>
              <a:ea typeface="Times New Roman" panose="02020603050405020304" pitchFamily="18" charset="0"/>
            </a:endParaRPr>
          </a:p>
          <a:p>
            <a:pPr lvl="0">
              <a:spcBef>
                <a:spcPts val="200"/>
              </a:spcBef>
              <a:spcAft>
                <a:spcPts val="300"/>
              </a:spcAft>
              <a:tabLst>
                <a:tab pos="137160" algn="l"/>
              </a:tabLst>
            </a:pPr>
            <a:r>
              <a:rPr lang="en-US" sz="1000" b="1" kern="1100" dirty="0">
                <a:solidFill>
                  <a:srgbClr val="000000"/>
                </a:solidFill>
                <a:latin typeface="Times New Roman" panose="02020603050405020304" pitchFamily="18" charset="0"/>
                <a:ea typeface="Times New Roman" panose="02020603050405020304" pitchFamily="18" charset="0"/>
              </a:rPr>
              <a:t>Michael McQuade</a:t>
            </a:r>
            <a:br>
              <a:rPr lang="en-US" sz="1000" b="1" kern="1100" dirty="0">
                <a:solidFill>
                  <a:srgbClr val="000000"/>
                </a:solidFill>
                <a:latin typeface="Times New Roman" panose="02020603050405020304" pitchFamily="18" charset="0"/>
                <a:ea typeface="Times New Roman" panose="02020603050405020304" pitchFamily="18" charset="0"/>
              </a:rPr>
            </a:br>
            <a:r>
              <a:rPr lang="en-US" sz="1000" kern="1100" dirty="0">
                <a:solidFill>
                  <a:srgbClr val="000000"/>
                </a:solidFill>
                <a:latin typeface="Times New Roman" panose="02020603050405020304" pitchFamily="18" charset="0"/>
                <a:ea typeface="Times New Roman" panose="02020603050405020304" pitchFamily="18" charset="0"/>
              </a:rPr>
              <a:t>Vice President for Research, CMU</a:t>
            </a:r>
            <a:endParaRPr lang="en-US" sz="1050" kern="1100" dirty="0">
              <a:solidFill>
                <a:srgbClr val="000000"/>
              </a:solidFill>
              <a:latin typeface="Times New Roman" panose="02020603050405020304" pitchFamily="18" charset="0"/>
              <a:ea typeface="Times New Roman" panose="02020603050405020304" pitchFamily="18" charset="0"/>
            </a:endParaRPr>
          </a:p>
          <a:p>
            <a:pPr lvl="0">
              <a:spcBef>
                <a:spcPts val="200"/>
              </a:spcBef>
              <a:spcAft>
                <a:spcPts val="300"/>
              </a:spcAft>
              <a:tabLst>
                <a:tab pos="137160" algn="l"/>
              </a:tabLst>
            </a:pPr>
            <a:r>
              <a:rPr lang="en-US" sz="1000" b="1" kern="1100" dirty="0">
                <a:solidFill>
                  <a:srgbClr val="000000"/>
                </a:solidFill>
                <a:latin typeface="Times New Roman" panose="02020603050405020304" pitchFamily="18" charset="0"/>
                <a:ea typeface="Times New Roman" panose="02020603050405020304" pitchFamily="18" charset="0"/>
              </a:rPr>
              <a:t>Nancy Pendleton</a:t>
            </a:r>
            <a:br>
              <a:rPr lang="en-US" sz="1000" b="1" kern="1100" dirty="0">
                <a:solidFill>
                  <a:srgbClr val="000000"/>
                </a:solidFill>
                <a:latin typeface="Times New Roman" panose="02020603050405020304" pitchFamily="18" charset="0"/>
                <a:ea typeface="Times New Roman" panose="02020603050405020304" pitchFamily="18" charset="0"/>
              </a:rPr>
            </a:br>
            <a:r>
              <a:rPr lang="en-US" sz="1000" kern="1100" dirty="0">
                <a:solidFill>
                  <a:srgbClr val="000000"/>
                </a:solidFill>
                <a:latin typeface="Times New Roman" panose="02020603050405020304" pitchFamily="18" charset="0"/>
                <a:ea typeface="Times New Roman" panose="02020603050405020304" pitchFamily="18" charset="0"/>
              </a:rPr>
              <a:t>Vice President &amp; Senior Chief Engineer for Mission Systems, Payloads &amp; Sensors, Boeing Defense, Space &amp; Security</a:t>
            </a:r>
            <a:endParaRPr lang="en-US" sz="1050" kern="1100" dirty="0">
              <a:solidFill>
                <a:srgbClr val="000000"/>
              </a:solidFill>
              <a:latin typeface="Times New Roman" panose="02020603050405020304" pitchFamily="18" charset="0"/>
              <a:ea typeface="Times New Roman" panose="02020603050405020304" pitchFamily="18" charset="0"/>
            </a:endParaRPr>
          </a:p>
          <a:p>
            <a:pPr lvl="0">
              <a:spcBef>
                <a:spcPts val="200"/>
              </a:spcBef>
              <a:spcAft>
                <a:spcPts val="300"/>
              </a:spcAft>
              <a:tabLst>
                <a:tab pos="137160" algn="l"/>
              </a:tabLst>
            </a:pPr>
            <a:r>
              <a:rPr lang="en-US" sz="1000" b="1" kern="1100" dirty="0">
                <a:solidFill>
                  <a:srgbClr val="000000"/>
                </a:solidFill>
                <a:latin typeface="Times New Roman" panose="02020603050405020304" pitchFamily="18" charset="0"/>
                <a:ea typeface="Times New Roman" panose="02020603050405020304" pitchFamily="18" charset="0"/>
              </a:rPr>
              <a:t>William Scherlis</a:t>
            </a:r>
            <a:br>
              <a:rPr lang="en-US" sz="1000" b="1" kern="1100" dirty="0">
                <a:solidFill>
                  <a:srgbClr val="000000"/>
                </a:solidFill>
                <a:latin typeface="Times New Roman" panose="02020603050405020304" pitchFamily="18" charset="0"/>
                <a:ea typeface="Times New Roman" panose="02020603050405020304" pitchFamily="18" charset="0"/>
              </a:rPr>
            </a:br>
            <a:r>
              <a:rPr lang="en-US" sz="1000" kern="1100" dirty="0">
                <a:solidFill>
                  <a:srgbClr val="000000"/>
                </a:solidFill>
                <a:latin typeface="Times New Roman" panose="02020603050405020304" pitchFamily="18" charset="0"/>
                <a:ea typeface="Times New Roman" panose="02020603050405020304" pitchFamily="18" charset="0"/>
              </a:rPr>
              <a:t>Director Information Innovation Office,</a:t>
            </a:r>
            <a:r>
              <a:rPr lang="en-US" sz="1050" kern="1100" dirty="0">
                <a:solidFill>
                  <a:srgbClr val="000000"/>
                </a:solidFill>
                <a:latin typeface="Times New Roman" panose="02020603050405020304" pitchFamily="18" charset="0"/>
                <a:ea typeface="Times New Roman" panose="02020603050405020304" pitchFamily="18" charset="0"/>
              </a:rPr>
              <a:t> DARPA</a:t>
            </a:r>
          </a:p>
        </p:txBody>
      </p:sp>
      <p:sp>
        <p:nvSpPr>
          <p:cNvPr id="10" name="Rectangle 9">
            <a:extLst>
              <a:ext uri="{FF2B5EF4-FFF2-40B4-BE49-F238E27FC236}">
                <a16:creationId xmlns:a16="http://schemas.microsoft.com/office/drawing/2014/main" id="{02DE6D34-89B0-49DF-AE22-0BCC38BF5263}"/>
              </a:ext>
            </a:extLst>
          </p:cNvPr>
          <p:cNvSpPr/>
          <p:nvPr/>
        </p:nvSpPr>
        <p:spPr>
          <a:xfrm>
            <a:off x="381000" y="729846"/>
            <a:ext cx="7634513" cy="45719"/>
          </a:xfrm>
          <a:prstGeom prst="rect">
            <a:avLst/>
          </a:prstGeom>
          <a:solidFill>
            <a:srgbClr val="FDC3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4285276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92FF-8827-44FF-9E89-1F9D4EED21B4}"/>
              </a:ext>
            </a:extLst>
          </p:cNvPr>
          <p:cNvSpPr>
            <a:spLocks noGrp="1"/>
          </p:cNvSpPr>
          <p:nvPr>
            <p:ph type="title"/>
          </p:nvPr>
        </p:nvSpPr>
        <p:spPr>
          <a:xfrm>
            <a:off x="381000" y="171740"/>
            <a:ext cx="8320034" cy="639577"/>
          </a:xfrm>
        </p:spPr>
        <p:txBody>
          <a:bodyPr/>
          <a:lstStyle/>
          <a:p>
            <a:r>
              <a:rPr lang="en-US" sz="2200" dirty="0"/>
              <a:t>New System Types Require New R&amp;D Advances	</a:t>
            </a:r>
          </a:p>
        </p:txBody>
      </p:sp>
      <p:sp>
        <p:nvSpPr>
          <p:cNvPr id="4" name="Rectangle 3">
            <a:extLst>
              <a:ext uri="{FF2B5EF4-FFF2-40B4-BE49-F238E27FC236}">
                <a16:creationId xmlns:a16="http://schemas.microsoft.com/office/drawing/2014/main" id="{52899DEF-0B9D-4E5D-A25A-5DB82909C61F}"/>
              </a:ext>
            </a:extLst>
          </p:cNvPr>
          <p:cNvSpPr/>
          <p:nvPr/>
        </p:nvSpPr>
        <p:spPr>
          <a:xfrm>
            <a:off x="421691" y="723990"/>
            <a:ext cx="3709438" cy="369332"/>
          </a:xfrm>
          <a:prstGeom prst="rect">
            <a:avLst/>
          </a:prstGeom>
          <a:solidFill>
            <a:srgbClr val="FDB515"/>
          </a:solid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New types of systems </a:t>
            </a:r>
          </a:p>
        </p:txBody>
      </p:sp>
      <p:sp>
        <p:nvSpPr>
          <p:cNvPr id="5" name="Rectangle 4">
            <a:extLst>
              <a:ext uri="{FF2B5EF4-FFF2-40B4-BE49-F238E27FC236}">
                <a16:creationId xmlns:a16="http://schemas.microsoft.com/office/drawing/2014/main" id="{FB7AEEEA-8E9D-45A7-8343-B650B7BDCC65}"/>
              </a:ext>
            </a:extLst>
          </p:cNvPr>
          <p:cNvSpPr/>
          <p:nvPr/>
        </p:nvSpPr>
        <p:spPr>
          <a:xfrm>
            <a:off x="381000" y="1111858"/>
            <a:ext cx="3870711" cy="2862322"/>
          </a:xfrm>
          <a:prstGeom prst="rect">
            <a:avLst/>
          </a:prstGeom>
        </p:spPr>
        <p:txBody>
          <a:bodyPr wrap="square">
            <a:spAutoFit/>
          </a:bodyPr>
          <a:lstStyle/>
          <a:p>
            <a:pPr marL="169863" indent="-169863">
              <a:spcBef>
                <a:spcPts val="400"/>
              </a:spcBef>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highly adaptive mission systems  </a:t>
            </a:r>
          </a:p>
          <a:p>
            <a:pPr marL="169863" indent="-169863">
              <a:spcBef>
                <a:spcPts val="400"/>
              </a:spcBef>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systems that perform data fusion at a huge scale</a:t>
            </a:r>
          </a:p>
          <a:p>
            <a:pPr marL="169863" indent="-169863">
              <a:spcBef>
                <a:spcPts val="400"/>
              </a:spcBef>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highly available business enterprises</a:t>
            </a:r>
          </a:p>
          <a:p>
            <a:pPr marL="169863" indent="-169863">
              <a:spcBef>
                <a:spcPts val="400"/>
              </a:spcBef>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personal digital assistants—that really assist</a:t>
            </a:r>
          </a:p>
          <a:p>
            <a:pPr marL="169863" indent="-169863">
              <a:spcBef>
                <a:spcPts val="400"/>
              </a:spcBef>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dynamically integrated, secure, &amp; personalized holistic healthcare</a:t>
            </a:r>
          </a:p>
          <a:p>
            <a:pPr marL="169863" indent="-169863">
              <a:spcBef>
                <a:spcPts val="400"/>
              </a:spcBef>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smart cities, buildings, roads, cars, &amp;</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transportation systems</a:t>
            </a:r>
          </a:p>
          <a:p>
            <a:pPr>
              <a:spcBef>
                <a:spcPts val="400"/>
              </a:spcBef>
              <a:spcAft>
                <a:spcPts val="400"/>
              </a:spcAft>
            </a:pPr>
            <a:endParaRPr lang="en-US" sz="1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4DF532F-F92B-499A-B270-B5CDC741F015}"/>
              </a:ext>
            </a:extLst>
          </p:cNvPr>
          <p:cNvSpPr/>
          <p:nvPr/>
        </p:nvSpPr>
        <p:spPr>
          <a:xfrm>
            <a:off x="4277846" y="1111858"/>
            <a:ext cx="4842261" cy="2503249"/>
          </a:xfrm>
          <a:prstGeom prst="rect">
            <a:avLst/>
          </a:prstGeom>
        </p:spPr>
        <p:txBody>
          <a:bodyPr wrap="square">
            <a:spAutoFit/>
          </a:bodyPr>
          <a:lstStyle/>
          <a:p>
            <a:pPr marL="169863" indent="-169863">
              <a:lnSpc>
                <a:spcPts val="1400"/>
              </a:lnSpc>
              <a:spcBef>
                <a:spcPts val="400"/>
              </a:spcBef>
              <a:spcAft>
                <a:spcPts val="400"/>
              </a:spcAft>
              <a:buSzPct val="100000"/>
              <a:buFont typeface="Arial" panose="020B0604020202020204" pitchFamily="34" charset="0"/>
              <a:buChar char="•"/>
              <a:tabLst>
                <a:tab pos="169863" algn="l"/>
                <a:tab pos="228600" algn="l"/>
              </a:tabLst>
            </a:pPr>
            <a:r>
              <a:rPr lang="en-US" sz="1400" dirty="0">
                <a:latin typeface="Arial" panose="020B0604020202020204" pitchFamily="34" charset="0"/>
                <a:cs typeface="Arial" panose="020B0604020202020204" pitchFamily="34" charset="0"/>
              </a:rPr>
              <a:t>scale motivating the need for safe &amp; resilient software composition </a:t>
            </a:r>
          </a:p>
          <a:p>
            <a:pPr marL="169863" indent="-169863">
              <a:lnSpc>
                <a:spcPts val="1400"/>
              </a:lnSpc>
              <a:spcBef>
                <a:spcPts val="400"/>
              </a:spcBef>
              <a:spcAft>
                <a:spcPts val="400"/>
              </a:spcAft>
              <a:buSzPct val="100000"/>
              <a:buFont typeface="Arial" panose="020B0604020202020204" pitchFamily="34" charset="0"/>
              <a:buChar char="•"/>
              <a:tabLst>
                <a:tab pos="169863" algn="l"/>
                <a:tab pos="228600" algn="l"/>
              </a:tabLst>
            </a:pPr>
            <a:r>
              <a:rPr lang="en-US" sz="1400" dirty="0">
                <a:latin typeface="Arial" panose="020B0604020202020204" pitchFamily="34" charset="0"/>
                <a:cs typeface="Arial" panose="020B0604020202020204" pitchFamily="34" charset="0"/>
              </a:rPr>
              <a:t>rapid &amp; assured continuous software evolution</a:t>
            </a:r>
          </a:p>
          <a:p>
            <a:pPr marL="169863" indent="-169863">
              <a:lnSpc>
                <a:spcPts val="1400"/>
              </a:lnSpc>
              <a:spcBef>
                <a:spcPts val="400"/>
              </a:spcBef>
              <a:spcAft>
                <a:spcPts val="400"/>
              </a:spcAft>
              <a:buSzPct val="100000"/>
              <a:buFont typeface="Arial" panose="020B0604020202020204" pitchFamily="34" charset="0"/>
              <a:buChar char="•"/>
              <a:tabLst>
                <a:tab pos="169863" algn="l"/>
                <a:tab pos="228600" algn="l"/>
              </a:tabLst>
            </a:pPr>
            <a:r>
              <a:rPr lang="en-US" sz="1400" dirty="0">
                <a:latin typeface="Arial" panose="020B0604020202020204" pitchFamily="34" charset="0"/>
                <a:cs typeface="Arial" panose="020B0604020202020204" pitchFamily="34" charset="0"/>
              </a:rPr>
              <a:t>addressing workforce gaps in software talent</a:t>
            </a:r>
          </a:p>
          <a:p>
            <a:pPr marL="169863" marR="0" lvl="0" indent="-169863">
              <a:lnSpc>
                <a:spcPts val="1400"/>
              </a:lnSpc>
              <a:spcBef>
                <a:spcPts val="400"/>
              </a:spcBef>
              <a:spcAft>
                <a:spcPts val="400"/>
              </a:spcAft>
              <a:buSzPct val="100000"/>
              <a:buFont typeface="Arial" panose="020B0604020202020204" pitchFamily="34" charset="0"/>
              <a:buChar char="•"/>
              <a:tabLst>
                <a:tab pos="169863" algn="l"/>
                <a:tab pos="228600" algn="l"/>
              </a:tabLst>
            </a:pPr>
            <a:r>
              <a:rPr lang="en-US" sz="1400" dirty="0">
                <a:latin typeface="Arial" panose="020B0604020202020204" pitchFamily="34" charset="0"/>
                <a:cs typeface="Arial" panose="020B0604020202020204" pitchFamily="34" charset="0"/>
              </a:rPr>
              <a:t>artificial intelligence (AI)-inspired automation</a:t>
            </a:r>
          </a:p>
          <a:p>
            <a:pPr marL="169863" marR="0" lvl="0" indent="-169863">
              <a:lnSpc>
                <a:spcPts val="1400"/>
              </a:lnSpc>
              <a:spcBef>
                <a:spcPts val="400"/>
              </a:spcBef>
              <a:spcAft>
                <a:spcPts val="400"/>
              </a:spcAft>
              <a:buSzPct val="100000"/>
              <a:buFont typeface="Arial" panose="020B0604020202020204" pitchFamily="34" charset="0"/>
              <a:buChar char="•"/>
              <a:tabLst>
                <a:tab pos="169863" algn="l"/>
                <a:tab pos="228600" algn="l"/>
              </a:tabLst>
            </a:pPr>
            <a:r>
              <a:rPr lang="en-US" sz="1400" dirty="0">
                <a:latin typeface="Arial" panose="020B0604020202020204" pitchFamily="34" charset="0"/>
                <a:cs typeface="Arial" panose="020B0604020202020204" pitchFamily="34" charset="0"/>
              </a:rPr>
              <a:t>evidence-based assurance that a system behaves as intended </a:t>
            </a:r>
          </a:p>
          <a:p>
            <a:pPr marL="169863" marR="0" lvl="0" indent="-169863">
              <a:lnSpc>
                <a:spcPts val="1400"/>
              </a:lnSpc>
              <a:spcBef>
                <a:spcPts val="400"/>
              </a:spcBef>
              <a:spcAft>
                <a:spcPts val="400"/>
              </a:spcAft>
              <a:buSzPct val="100000"/>
              <a:buFont typeface="Arial" panose="020B0604020202020204" pitchFamily="34" charset="0"/>
              <a:buChar char="•"/>
              <a:tabLst>
                <a:tab pos="169863" algn="l"/>
                <a:tab pos="228600" algn="l"/>
              </a:tabLst>
            </a:pPr>
            <a:r>
              <a:rPr lang="en-US" sz="1400" dirty="0">
                <a:latin typeface="Arial" panose="020B0604020202020204" pitchFamily="34" charset="0"/>
                <a:cs typeface="Arial" panose="020B0604020202020204" pitchFamily="34" charset="0"/>
              </a:rPr>
              <a:t>impact of cyber-social platforms on social behavior, creating societal scale impact</a:t>
            </a:r>
          </a:p>
          <a:p>
            <a:pPr marL="169863" marR="0" lvl="0" indent="-169863">
              <a:lnSpc>
                <a:spcPts val="1400"/>
              </a:lnSpc>
              <a:spcBef>
                <a:spcPts val="400"/>
              </a:spcBef>
              <a:spcAft>
                <a:spcPts val="400"/>
              </a:spcAft>
              <a:buSzPct val="100000"/>
              <a:buFont typeface="Arial" panose="020B0604020202020204" pitchFamily="34" charset="0"/>
              <a:buChar char="•"/>
              <a:tabLst>
                <a:tab pos="169863" algn="l"/>
                <a:tab pos="228600" algn="l"/>
              </a:tabLst>
            </a:pPr>
            <a:r>
              <a:rPr lang="en-US" sz="1400" dirty="0">
                <a:latin typeface="Arial" panose="020B0604020202020204" pitchFamily="34" charset="0"/>
                <a:cs typeface="Arial" panose="020B0604020202020204" pitchFamily="34" charset="0"/>
              </a:rPr>
              <a:t>primacy of data (data has become as important as code)</a:t>
            </a:r>
          </a:p>
        </p:txBody>
      </p:sp>
      <p:sp>
        <p:nvSpPr>
          <p:cNvPr id="10" name="Rectangle 9">
            <a:extLst>
              <a:ext uri="{FF2B5EF4-FFF2-40B4-BE49-F238E27FC236}">
                <a16:creationId xmlns:a16="http://schemas.microsoft.com/office/drawing/2014/main" id="{249E2A0D-9772-4094-A0E4-73411807881D}"/>
              </a:ext>
            </a:extLst>
          </p:cNvPr>
          <p:cNvSpPr/>
          <p:nvPr/>
        </p:nvSpPr>
        <p:spPr>
          <a:xfrm>
            <a:off x="4277846" y="723990"/>
            <a:ext cx="4670211" cy="369332"/>
          </a:xfrm>
          <a:prstGeom prst="rect">
            <a:avLst/>
          </a:prstGeom>
          <a:solidFill>
            <a:srgbClr val="FDB515"/>
          </a:solid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Trends</a:t>
            </a:r>
          </a:p>
        </p:txBody>
      </p:sp>
      <p:pic>
        <p:nvPicPr>
          <p:cNvPr id="18" name="Picture 17">
            <a:extLst>
              <a:ext uri="{FF2B5EF4-FFF2-40B4-BE49-F238E27FC236}">
                <a16:creationId xmlns:a16="http://schemas.microsoft.com/office/drawing/2014/main" id="{660CFB66-94F0-42B8-8D42-A4207CB69699}"/>
              </a:ext>
            </a:extLst>
          </p:cNvPr>
          <p:cNvPicPr>
            <a:picLocks noChangeAspect="1"/>
          </p:cNvPicPr>
          <p:nvPr/>
        </p:nvPicPr>
        <p:blipFill>
          <a:blip r:embed="rId3"/>
          <a:stretch>
            <a:fillRect/>
          </a:stretch>
        </p:blipFill>
        <p:spPr>
          <a:xfrm>
            <a:off x="0" y="3675638"/>
            <a:ext cx="9144000" cy="1072989"/>
          </a:xfrm>
          <a:prstGeom prst="rect">
            <a:avLst/>
          </a:prstGeom>
        </p:spPr>
      </p:pic>
    </p:spTree>
    <p:extLst>
      <p:ext uri="{BB962C8B-B14F-4D97-AF65-F5344CB8AC3E}">
        <p14:creationId xmlns:p14="http://schemas.microsoft.com/office/powerpoint/2010/main" val="259281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bldLvl="2"/>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8232E38-2263-41E3-B106-582F799B6EE8}"/>
              </a:ext>
            </a:extLst>
          </p:cNvPr>
          <p:cNvSpPr>
            <a:spLocks noGrp="1"/>
          </p:cNvSpPr>
          <p:nvPr>
            <p:ph type="title"/>
          </p:nvPr>
        </p:nvSpPr>
        <p:spPr/>
        <p:txBody>
          <a:bodyPr/>
          <a:lstStyle/>
          <a:p>
            <a:r>
              <a:rPr lang="en-US" sz="2200" dirty="0"/>
              <a:t>Approach for Developing Study</a:t>
            </a:r>
          </a:p>
        </p:txBody>
      </p:sp>
      <p:sp>
        <p:nvSpPr>
          <p:cNvPr id="16" name="Rectangle: Rounded Corners 15">
            <a:extLst>
              <a:ext uri="{FF2B5EF4-FFF2-40B4-BE49-F238E27FC236}">
                <a16:creationId xmlns:a16="http://schemas.microsoft.com/office/drawing/2014/main" id="{6F831D46-2B68-4F44-89E3-AC6DC1A88318}"/>
              </a:ext>
            </a:extLst>
          </p:cNvPr>
          <p:cNvSpPr/>
          <p:nvPr/>
        </p:nvSpPr>
        <p:spPr>
          <a:xfrm>
            <a:off x="385354" y="831677"/>
            <a:ext cx="526364" cy="526364"/>
          </a:xfrm>
          <a:prstGeom prst="roundRect">
            <a:avLst>
              <a:gd name="adj" fmla="val 10000"/>
            </a:avLst>
          </a:prstGeom>
          <a: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t="-2000" b="-2000"/>
            </a:stretch>
          </a:blipFill>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7" name="Rectangle: Rounded Corners 16">
            <a:extLst>
              <a:ext uri="{FF2B5EF4-FFF2-40B4-BE49-F238E27FC236}">
                <a16:creationId xmlns:a16="http://schemas.microsoft.com/office/drawing/2014/main" id="{8A3C2831-BAA2-46FC-B201-40DE4D8BECE4}"/>
              </a:ext>
            </a:extLst>
          </p:cNvPr>
          <p:cNvSpPr/>
          <p:nvPr/>
        </p:nvSpPr>
        <p:spPr>
          <a:xfrm>
            <a:off x="385675" y="1431626"/>
            <a:ext cx="526364" cy="526364"/>
          </a:xfrm>
          <a:prstGeom prst="roundRect">
            <a:avLst>
              <a:gd name="adj" fmla="val 10000"/>
            </a:avLst>
          </a:prstGeom>
          <a: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8" name="Rectangle: Rounded Corners 17">
            <a:extLst>
              <a:ext uri="{FF2B5EF4-FFF2-40B4-BE49-F238E27FC236}">
                <a16:creationId xmlns:a16="http://schemas.microsoft.com/office/drawing/2014/main" id="{E0E232CF-1670-4DA0-9860-A7136A74FC3C}"/>
              </a:ext>
            </a:extLst>
          </p:cNvPr>
          <p:cNvSpPr/>
          <p:nvPr/>
        </p:nvSpPr>
        <p:spPr>
          <a:xfrm>
            <a:off x="387576" y="2033851"/>
            <a:ext cx="526364" cy="526364"/>
          </a:xfrm>
          <a:prstGeom prst="roundRect">
            <a:avLst>
              <a:gd name="adj" fmla="val 10000"/>
            </a:avLst>
          </a:prstGeom>
          <a:blipFill>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t="-3000" b="-3000"/>
            </a:stretch>
          </a:blipFill>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9" name="Rectangle: Rounded Corners 18">
            <a:extLst>
              <a:ext uri="{FF2B5EF4-FFF2-40B4-BE49-F238E27FC236}">
                <a16:creationId xmlns:a16="http://schemas.microsoft.com/office/drawing/2014/main" id="{72541EE6-E560-487C-BA6A-186D26A048E0}"/>
              </a:ext>
            </a:extLst>
          </p:cNvPr>
          <p:cNvSpPr/>
          <p:nvPr/>
        </p:nvSpPr>
        <p:spPr>
          <a:xfrm>
            <a:off x="381000" y="2638027"/>
            <a:ext cx="526364" cy="526364"/>
          </a:xfrm>
          <a:prstGeom prst="roundRect">
            <a:avLst>
              <a:gd name="adj" fmla="val 10000"/>
            </a:avLst>
          </a:prstGeom>
          <a:blipFill>
            <a:blip r:embed="rId6" cstate="print">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0" name="Rectangle 19">
            <a:extLst>
              <a:ext uri="{FF2B5EF4-FFF2-40B4-BE49-F238E27FC236}">
                <a16:creationId xmlns:a16="http://schemas.microsoft.com/office/drawing/2014/main" id="{DF21EF28-7B6D-4A60-9973-E3FB1EBA612B}"/>
              </a:ext>
            </a:extLst>
          </p:cNvPr>
          <p:cNvSpPr/>
          <p:nvPr/>
        </p:nvSpPr>
        <p:spPr>
          <a:xfrm>
            <a:off x="988968" y="772106"/>
            <a:ext cx="2625822" cy="3093154"/>
          </a:xfrm>
          <a:prstGeom prst="rect">
            <a:avLst/>
          </a:prstGeom>
        </p:spPr>
        <p:txBody>
          <a:bodyPr wrap="square">
            <a:spAutoFit/>
          </a:bodyPr>
          <a:lstStyle/>
          <a:p>
            <a:pPr marL="117475" lvl="0" indent="-117475" defTabSz="685800">
              <a:lnSpc>
                <a:spcPts val="2000"/>
              </a:lnSpc>
              <a:spcBef>
                <a:spcPts val="900"/>
              </a:spcBef>
              <a:buFont typeface="Arial" panose="020B0604020202020204" pitchFamily="34" charset="0"/>
              <a:buChar char="•"/>
            </a:pPr>
            <a:r>
              <a:rPr lang="en-US" sz="1700" b="1" dirty="0">
                <a:solidFill>
                  <a:schemeClr val="tx2">
                    <a:lumMod val="60000"/>
                    <a:lumOff val="40000"/>
                  </a:schemeClr>
                </a:solidFill>
                <a:latin typeface="Arial" panose="020B0604020202020204" pitchFamily="34" charset="0"/>
                <a:cs typeface="Arial" panose="020B0604020202020204" pitchFamily="34" charset="0"/>
              </a:rPr>
              <a:t>Advisory Board</a:t>
            </a:r>
          </a:p>
          <a:p>
            <a:pPr marL="117475" lvl="0" indent="-117475" defTabSz="685800">
              <a:lnSpc>
                <a:spcPts val="2000"/>
              </a:lnSpc>
              <a:spcBef>
                <a:spcPts val="900"/>
              </a:spcBef>
              <a:buFont typeface="Arial" panose="020B0604020202020204" pitchFamily="34" charset="0"/>
              <a:buChar char="•"/>
            </a:pPr>
            <a:r>
              <a:rPr lang="en-US" sz="1700" b="1" dirty="0">
                <a:solidFill>
                  <a:schemeClr val="tx2">
                    <a:lumMod val="60000"/>
                    <a:lumOff val="40000"/>
                  </a:schemeClr>
                </a:solidFill>
                <a:latin typeface="Arial" panose="020B0604020202020204" pitchFamily="34" charset="0"/>
                <a:cs typeface="Arial" panose="020B0604020202020204" pitchFamily="34" charset="0"/>
              </a:rPr>
              <a:t>Computing Landscape</a:t>
            </a:r>
          </a:p>
          <a:p>
            <a:pPr marL="117475" lvl="0" indent="-117475" defTabSz="685800">
              <a:lnSpc>
                <a:spcPts val="2000"/>
              </a:lnSpc>
              <a:spcBef>
                <a:spcPts val="900"/>
              </a:spcBef>
              <a:buFont typeface="Arial" panose="020B0604020202020204" pitchFamily="34" charset="0"/>
              <a:buChar char="•"/>
            </a:pPr>
            <a:r>
              <a:rPr lang="en-US" sz="1700" b="1" dirty="0">
                <a:solidFill>
                  <a:schemeClr val="tx2">
                    <a:lumMod val="60000"/>
                    <a:lumOff val="40000"/>
                  </a:schemeClr>
                </a:solidFill>
                <a:latin typeface="Arial" panose="020B0604020202020204" pitchFamily="34" charset="0"/>
                <a:cs typeface="Arial" panose="020B0604020202020204" pitchFamily="34" charset="0"/>
              </a:rPr>
              <a:t>Emerging Technologies</a:t>
            </a:r>
          </a:p>
          <a:p>
            <a:pPr marL="117475" indent="-117475" defTabSz="685800">
              <a:lnSpc>
                <a:spcPts val="2000"/>
              </a:lnSpc>
              <a:spcBef>
                <a:spcPts val="900"/>
              </a:spcBef>
              <a:buFont typeface="Arial" panose="020B0604020202020204" pitchFamily="34" charset="0"/>
              <a:buChar char="•"/>
            </a:pPr>
            <a:r>
              <a:rPr lang="en-US" sz="1700" b="1" dirty="0">
                <a:solidFill>
                  <a:schemeClr val="tx2">
                    <a:lumMod val="60000"/>
                    <a:lumOff val="40000"/>
                  </a:schemeClr>
                </a:solidFill>
                <a:latin typeface="Arial" panose="020B0604020202020204" pitchFamily="34" charset="0"/>
                <a:cs typeface="Arial" panose="020B0604020202020204" pitchFamily="34" charset="0"/>
              </a:rPr>
              <a:t>Literature Review</a:t>
            </a:r>
          </a:p>
          <a:p>
            <a:pPr marL="117475" indent="-117475" defTabSz="685800">
              <a:lnSpc>
                <a:spcPts val="2000"/>
              </a:lnSpc>
              <a:spcBef>
                <a:spcPts val="900"/>
              </a:spcBef>
              <a:buFont typeface="Arial" panose="020B0604020202020204" pitchFamily="34" charset="0"/>
              <a:buChar char="•"/>
            </a:pPr>
            <a:r>
              <a:rPr lang="en-US" sz="1700" b="1" dirty="0">
                <a:solidFill>
                  <a:schemeClr val="tx2">
                    <a:lumMod val="60000"/>
                    <a:lumOff val="40000"/>
                  </a:schemeClr>
                </a:solidFill>
                <a:latin typeface="Arial" panose="020B0604020202020204" pitchFamily="34" charset="0"/>
                <a:cs typeface="Arial" panose="020B0604020202020204" pitchFamily="34" charset="0"/>
              </a:rPr>
              <a:t>Expert Interviews</a:t>
            </a:r>
          </a:p>
          <a:p>
            <a:pPr marL="117475" indent="-117475" defTabSz="685800">
              <a:lnSpc>
                <a:spcPts val="2000"/>
              </a:lnSpc>
              <a:spcBef>
                <a:spcPts val="900"/>
              </a:spcBef>
              <a:buFont typeface="Arial" panose="020B0604020202020204" pitchFamily="34" charset="0"/>
              <a:buChar char="•"/>
            </a:pPr>
            <a:r>
              <a:rPr lang="en-US" sz="1700" b="1" dirty="0">
                <a:solidFill>
                  <a:schemeClr val="tx2">
                    <a:lumMod val="60000"/>
                    <a:lumOff val="40000"/>
                  </a:schemeClr>
                </a:solidFill>
                <a:latin typeface="Arial" panose="020B0604020202020204" pitchFamily="34" charset="0"/>
                <a:cs typeface="Arial" panose="020B0604020202020204" pitchFamily="34" charset="0"/>
              </a:rPr>
              <a:t>Workshops</a:t>
            </a:r>
          </a:p>
          <a:p>
            <a:pPr marL="117475" indent="-117475" defTabSz="685800">
              <a:lnSpc>
                <a:spcPts val="2000"/>
              </a:lnSpc>
              <a:spcBef>
                <a:spcPts val="900"/>
              </a:spcBef>
              <a:buFont typeface="Arial" panose="020B0604020202020204" pitchFamily="34" charset="0"/>
              <a:buChar char="•"/>
            </a:pPr>
            <a:r>
              <a:rPr lang="en-US" sz="1700" b="1" dirty="0">
                <a:solidFill>
                  <a:schemeClr val="tx2">
                    <a:lumMod val="60000"/>
                    <a:lumOff val="40000"/>
                  </a:schemeClr>
                </a:solidFill>
                <a:latin typeface="Arial" panose="020B0604020202020204" pitchFamily="34" charset="0"/>
                <a:cs typeface="Arial" panose="020B0604020202020204" pitchFamily="34" charset="0"/>
              </a:rPr>
              <a:t>Future Scenarios</a:t>
            </a:r>
          </a:p>
        </p:txBody>
      </p:sp>
      <p:sp>
        <p:nvSpPr>
          <p:cNvPr id="2" name="TextBox 1">
            <a:extLst>
              <a:ext uri="{FF2B5EF4-FFF2-40B4-BE49-F238E27FC236}">
                <a16:creationId xmlns:a16="http://schemas.microsoft.com/office/drawing/2014/main" id="{CA01277D-717A-48E3-8D13-9CC56B33E2E9}"/>
              </a:ext>
            </a:extLst>
          </p:cNvPr>
          <p:cNvSpPr txBox="1"/>
          <p:nvPr/>
        </p:nvSpPr>
        <p:spPr>
          <a:xfrm>
            <a:off x="6902226" y="3493110"/>
            <a:ext cx="1661411" cy="738664"/>
          </a:xfrm>
          <a:prstGeom prst="rect">
            <a:avLst/>
          </a:prstGeom>
          <a:noFill/>
        </p:spPr>
        <p:txBody>
          <a:bodyPr wrap="square" lIns="0" tIns="0" rIns="0" bIns="0" rtlCol="0">
            <a:spAutoFit/>
          </a:bodyPr>
          <a:lstStyle/>
          <a:p>
            <a:pPr algn="ctr"/>
            <a:r>
              <a:rPr lang="en-US" sz="1600" dirty="0">
                <a:latin typeface="Arial"/>
                <a:cs typeface="Arial"/>
              </a:rPr>
              <a:t>Ecosystem acts on findings (hopefully!)</a:t>
            </a:r>
          </a:p>
        </p:txBody>
      </p:sp>
      <p:sp>
        <p:nvSpPr>
          <p:cNvPr id="22" name="Rectangle 21">
            <a:extLst>
              <a:ext uri="{FF2B5EF4-FFF2-40B4-BE49-F238E27FC236}">
                <a16:creationId xmlns:a16="http://schemas.microsoft.com/office/drawing/2014/main" id="{C8416385-DD78-44F2-98B4-C5983D275010}"/>
              </a:ext>
            </a:extLst>
          </p:cNvPr>
          <p:cNvSpPr/>
          <p:nvPr/>
        </p:nvSpPr>
        <p:spPr>
          <a:xfrm>
            <a:off x="3773423" y="1172577"/>
            <a:ext cx="2922552" cy="646331"/>
          </a:xfrm>
          <a:prstGeom prst="rect">
            <a:avLst/>
          </a:prstGeom>
        </p:spPr>
        <p:txBody>
          <a:bodyPr wrap="square">
            <a:spAutoFit/>
          </a:bodyPr>
          <a:lstStyle/>
          <a:p>
            <a:pPr algn="ctr" defTabSz="685800">
              <a:spcBef>
                <a:spcPts val="2400"/>
              </a:spcBef>
            </a:pPr>
            <a:r>
              <a:rPr lang="en-US" b="1" dirty="0">
                <a:solidFill>
                  <a:srgbClr val="508AD4"/>
                </a:solidFill>
                <a:latin typeface="Arial" panose="020B0604020202020204" pitchFamily="34" charset="0"/>
                <a:cs typeface="Arial" panose="020B0604020202020204" pitchFamily="34" charset="0"/>
              </a:rPr>
              <a:t>Research Agenda Study: </a:t>
            </a:r>
            <a:r>
              <a:rPr lang="en-US" b="1" dirty="0">
                <a:solidFill>
                  <a:schemeClr val="tx2">
                    <a:lumMod val="60000"/>
                    <a:lumOff val="40000"/>
                  </a:schemeClr>
                </a:solidFill>
                <a:latin typeface="Arial" panose="020B0604020202020204" pitchFamily="34" charset="0"/>
                <a:cs typeface="Arial" panose="020B0604020202020204" pitchFamily="34" charset="0"/>
              </a:rPr>
              <a:t>Roadmap / Outcome</a:t>
            </a:r>
          </a:p>
        </p:txBody>
      </p:sp>
      <p:sp>
        <p:nvSpPr>
          <p:cNvPr id="25" name="Rectangle 24">
            <a:extLst>
              <a:ext uri="{FF2B5EF4-FFF2-40B4-BE49-F238E27FC236}">
                <a16:creationId xmlns:a16="http://schemas.microsoft.com/office/drawing/2014/main" id="{9CCDB5FF-8AAC-43B4-AEC1-E458AE5617C5}"/>
              </a:ext>
            </a:extLst>
          </p:cNvPr>
          <p:cNvSpPr/>
          <p:nvPr/>
        </p:nvSpPr>
        <p:spPr>
          <a:xfrm>
            <a:off x="7050940" y="1194483"/>
            <a:ext cx="1391047" cy="646331"/>
          </a:xfrm>
          <a:prstGeom prst="rect">
            <a:avLst/>
          </a:prstGeom>
        </p:spPr>
        <p:txBody>
          <a:bodyPr wrap="square">
            <a:spAutoFit/>
          </a:bodyPr>
          <a:lstStyle/>
          <a:p>
            <a:pPr lvl="0" algn="ctr" defTabSz="685800">
              <a:spcBef>
                <a:spcPts val="2400"/>
              </a:spcBef>
            </a:pPr>
            <a:r>
              <a:rPr lang="en-US" b="1" dirty="0">
                <a:solidFill>
                  <a:srgbClr val="508AD4"/>
                </a:solidFill>
                <a:latin typeface="Arial" panose="020B0604020202020204" pitchFamily="34" charset="0"/>
                <a:cs typeface="Arial" panose="020B0604020202020204" pitchFamily="34" charset="0"/>
              </a:rPr>
              <a:t>Diverse Ecosystem</a:t>
            </a:r>
            <a:endParaRPr lang="en-US" b="1" dirty="0">
              <a:solidFill>
                <a:srgbClr val="508AD4"/>
              </a:solidFill>
              <a:highlight>
                <a:srgbClr val="FFFF00"/>
              </a:highlight>
              <a:latin typeface="Arial" panose="020B060402020202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38C43826-C516-4B81-9979-503E00B1E49C}"/>
              </a:ext>
            </a:extLst>
          </p:cNvPr>
          <p:cNvCxnSpPr/>
          <p:nvPr/>
        </p:nvCxnSpPr>
        <p:spPr>
          <a:xfrm>
            <a:off x="3627918" y="2462903"/>
            <a:ext cx="711926"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0FCF086-6B2B-4FBF-AFB1-8F019C6D20CB}"/>
              </a:ext>
            </a:extLst>
          </p:cNvPr>
          <p:cNvSpPr/>
          <p:nvPr/>
        </p:nvSpPr>
        <p:spPr>
          <a:xfrm>
            <a:off x="514302" y="3963156"/>
            <a:ext cx="2727297" cy="584775"/>
          </a:xfrm>
          <a:prstGeom prst="rect">
            <a:avLst/>
          </a:prstGeom>
        </p:spPr>
        <p:txBody>
          <a:bodyPr wrap="square">
            <a:spAutoFit/>
          </a:bodyPr>
          <a:lstStyle/>
          <a:p>
            <a:pPr algn="ctr"/>
            <a:r>
              <a:rPr lang="en-US" sz="1600" dirty="0">
                <a:latin typeface="Arial"/>
                <a:cs typeface="Arial"/>
              </a:rPr>
              <a:t>Cast a wide net with input from many communities</a:t>
            </a:r>
          </a:p>
        </p:txBody>
      </p:sp>
      <p:sp>
        <p:nvSpPr>
          <p:cNvPr id="8" name="Rectangle 7">
            <a:extLst>
              <a:ext uri="{FF2B5EF4-FFF2-40B4-BE49-F238E27FC236}">
                <a16:creationId xmlns:a16="http://schemas.microsoft.com/office/drawing/2014/main" id="{BC420691-297B-4350-8146-9164D9599496}"/>
              </a:ext>
            </a:extLst>
          </p:cNvPr>
          <p:cNvSpPr/>
          <p:nvPr/>
        </p:nvSpPr>
        <p:spPr>
          <a:xfrm>
            <a:off x="4195368" y="3891190"/>
            <a:ext cx="2062766" cy="584775"/>
          </a:xfrm>
          <a:prstGeom prst="rect">
            <a:avLst/>
          </a:prstGeom>
        </p:spPr>
        <p:txBody>
          <a:bodyPr wrap="square">
            <a:spAutoFit/>
          </a:bodyPr>
          <a:lstStyle/>
          <a:p>
            <a:pPr algn="ctr"/>
            <a:r>
              <a:rPr lang="en-US" sz="1600" dirty="0">
                <a:latin typeface="Arial"/>
                <a:cs typeface="Arial"/>
              </a:rPr>
              <a:t>Codify findings in </a:t>
            </a:r>
            <a:br>
              <a:rPr lang="en-US" sz="1600" dirty="0">
                <a:latin typeface="Arial"/>
                <a:cs typeface="Arial"/>
              </a:rPr>
            </a:br>
            <a:r>
              <a:rPr lang="en-US" sz="1600" dirty="0">
                <a:latin typeface="Arial"/>
                <a:cs typeface="Arial"/>
              </a:rPr>
              <a:t>an actionable way</a:t>
            </a:r>
          </a:p>
        </p:txBody>
      </p:sp>
      <p:sp>
        <p:nvSpPr>
          <p:cNvPr id="9" name="Right Brace 8">
            <a:extLst>
              <a:ext uri="{FF2B5EF4-FFF2-40B4-BE49-F238E27FC236}">
                <a16:creationId xmlns:a16="http://schemas.microsoft.com/office/drawing/2014/main" id="{07E1BB72-F1D4-4E97-B21B-D7430A588C6D}"/>
              </a:ext>
            </a:extLst>
          </p:cNvPr>
          <p:cNvSpPr/>
          <p:nvPr/>
        </p:nvSpPr>
        <p:spPr>
          <a:xfrm>
            <a:off x="3281779" y="831677"/>
            <a:ext cx="304556" cy="2923585"/>
          </a:xfrm>
          <a:prstGeom prst="rightBrace">
            <a:avLst>
              <a:gd name="adj1" fmla="val 152218"/>
              <a:gd name="adj2" fmla="val 55865"/>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1DE2C061-5A83-4E14-BF17-2EBC4B38C123}"/>
              </a:ext>
            </a:extLst>
          </p:cNvPr>
          <p:cNvCxnSpPr/>
          <p:nvPr/>
        </p:nvCxnSpPr>
        <p:spPr>
          <a:xfrm>
            <a:off x="6185022" y="2470160"/>
            <a:ext cx="711926"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C3EA0FF-3FC9-44F8-AA86-DB682E85179E}"/>
              </a:ext>
            </a:extLst>
          </p:cNvPr>
          <p:cNvGrpSpPr/>
          <p:nvPr/>
        </p:nvGrpSpPr>
        <p:grpSpPr>
          <a:xfrm>
            <a:off x="381000" y="3235329"/>
            <a:ext cx="568107" cy="580649"/>
            <a:chOff x="329635" y="3291096"/>
            <a:chExt cx="568107" cy="580649"/>
          </a:xfrm>
        </p:grpSpPr>
        <p:sp>
          <p:nvSpPr>
            <p:cNvPr id="26" name="Rectangle: Rounded Corners 25">
              <a:extLst>
                <a:ext uri="{FF2B5EF4-FFF2-40B4-BE49-F238E27FC236}">
                  <a16:creationId xmlns:a16="http://schemas.microsoft.com/office/drawing/2014/main" id="{8D15F114-BD34-49CF-B8A9-4E9591FF8401}"/>
                </a:ext>
              </a:extLst>
            </p:cNvPr>
            <p:cNvSpPr/>
            <p:nvPr/>
          </p:nvSpPr>
          <p:spPr>
            <a:xfrm>
              <a:off x="329635" y="3312871"/>
              <a:ext cx="551314" cy="551314"/>
            </a:xfrm>
            <a:prstGeom prst="roundRect">
              <a:avLst/>
            </a:prstGeom>
            <a:solidFill>
              <a:srgbClr val="9DDEF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200" dirty="0">
                <a:solidFill>
                  <a:srgbClr val="C00000"/>
                </a:solidFill>
              </a:endParaRPr>
            </a:p>
          </p:txBody>
        </p:sp>
        <p:pic>
          <p:nvPicPr>
            <p:cNvPr id="28" name="Picture 27">
              <a:extLst>
                <a:ext uri="{FF2B5EF4-FFF2-40B4-BE49-F238E27FC236}">
                  <a16:creationId xmlns:a16="http://schemas.microsoft.com/office/drawing/2014/main" id="{C6A8D03D-6719-4456-8026-748B9CB99BD8}"/>
                </a:ext>
              </a:extLst>
            </p:cNvPr>
            <p:cNvPicPr>
              <a:picLocks noChangeAspect="1"/>
            </p:cNvPicPr>
            <p:nvPr/>
          </p:nvPicPr>
          <p:blipFill>
            <a:blip r:embed="rId8">
              <a:biLevel thresh="75000"/>
              <a:extLst>
                <a:ext uri="{BEBA8EAE-BF5A-486C-A8C5-ECC9F3942E4B}">
                  <a14:imgProps xmlns:a14="http://schemas.microsoft.com/office/drawing/2010/main">
                    <a14:imgLayer r:embed="rId9">
                      <a14:imgEffect>
                        <a14:backgroundRemoval t="9778" b="89778" l="7111" r="96000">
                          <a14:foregroundMark x1="40444" y1="51556" x2="40444" y2="51556"/>
                          <a14:foregroundMark x1="40444" y1="51556" x2="40444" y2="51556"/>
                          <a14:foregroundMark x1="96000" y1="40444" x2="96000" y2="40444"/>
                          <a14:foregroundMark x1="96000" y1="40444" x2="96000" y2="40444"/>
                          <a14:foregroundMark x1="7111" y1="15111" x2="7111" y2="15111"/>
                          <a14:foregroundMark x1="7556" y1="15111" x2="7556" y2="15111"/>
                          <a14:foregroundMark x1="34667" y1="70222" x2="34667" y2="70222"/>
                          <a14:foregroundMark x1="28889" y1="73778" x2="28889" y2="73778"/>
                          <a14:foregroundMark x1="23111" y1="69333" x2="23111" y2="69333"/>
                          <a14:foregroundMark x1="30222" y1="64444" x2="30222" y2="64444"/>
                          <a14:foregroundMark x1="30222" y1="88000" x2="30222" y2="88000"/>
                          <a14:foregroundMark x1="26222" y1="85778" x2="26222" y2="85778"/>
                          <a14:foregroundMark x1="19111" y1="86222" x2="19111" y2="86222"/>
                          <a14:foregroundMark x1="16889" y1="82222" x2="16889" y2="82222"/>
                          <a14:foregroundMark x1="24444" y1="79556" x2="24444" y2="79556"/>
                          <a14:foregroundMark x1="20000" y1="86667" x2="20000" y2="86667"/>
                          <a14:foregroundMark x1="33333" y1="85333" x2="33333" y2="85333"/>
                          <a14:foregroundMark x1="37333" y1="79556" x2="37333" y2="79556"/>
                          <a14:foregroundMark x1="39111" y1="85778" x2="39111" y2="85778"/>
                          <a14:foregroundMark x1="43111" y1="83556" x2="43111" y2="83556"/>
                          <a14:foregroundMark x1="73333" y1="68000" x2="73333" y2="68000"/>
                          <a14:foregroundMark x1="80889" y1="72889" x2="80889" y2="72889"/>
                          <a14:foregroundMark x1="80444" y1="63556" x2="80444" y2="63556"/>
                          <a14:foregroundMark x1="87111" y1="64000" x2="88444" y2="64889"/>
                          <a14:foregroundMark x1="73778" y1="80000" x2="73778" y2="80000"/>
                          <a14:foregroundMark x1="68444" y1="81778" x2="68444" y2="81778"/>
                          <a14:foregroundMark x1="70667" y1="87111" x2="70667" y2="87111"/>
                          <a14:foregroundMark x1="76889" y1="85778" x2="76889" y2="85778"/>
                          <a14:foregroundMark x1="81333" y1="89778" x2="81333" y2="89778"/>
                          <a14:foregroundMark x1="84000" y1="86222" x2="84000" y2="86222"/>
                          <a14:foregroundMark x1="90667" y1="85778" x2="90667" y2="85778"/>
                          <a14:foregroundMark x1="93778" y1="82222" x2="93778" y2="82222"/>
                          <a14:foregroundMark x1="85778" y1="80444" x2="85778" y2="80444"/>
                        </a14:backgroundRemoval>
                      </a14:imgEffect>
                      <a14:imgEffect>
                        <a14:brightnessContrast bright="40000" contrast="-40000"/>
                      </a14:imgEffect>
                    </a14:imgLayer>
                  </a14:imgProps>
                </a:ext>
              </a:extLst>
            </a:blip>
            <a:stretch>
              <a:fillRect/>
            </a:stretch>
          </p:blipFill>
          <p:spPr>
            <a:xfrm>
              <a:off x="341870" y="3291096"/>
              <a:ext cx="555872" cy="580649"/>
            </a:xfrm>
            <a:prstGeom prst="rect">
              <a:avLst/>
            </a:prstGeom>
          </p:spPr>
        </p:pic>
      </p:grpSp>
      <p:pic>
        <p:nvPicPr>
          <p:cNvPr id="23" name="Picture 22">
            <a:extLst>
              <a:ext uri="{FF2B5EF4-FFF2-40B4-BE49-F238E27FC236}">
                <a16:creationId xmlns:a16="http://schemas.microsoft.com/office/drawing/2014/main" id="{F0750527-6B38-419A-AA70-5F706450DA27}"/>
              </a:ext>
            </a:extLst>
          </p:cNvPr>
          <p:cNvPicPr>
            <a:picLocks noChangeAspect="1"/>
          </p:cNvPicPr>
          <p:nvPr/>
        </p:nvPicPr>
        <p:blipFill>
          <a:blip r:embed="rId10"/>
          <a:stretch>
            <a:fillRect/>
          </a:stretch>
        </p:blipFill>
        <p:spPr>
          <a:xfrm>
            <a:off x="4440030" y="1864133"/>
            <a:ext cx="1546059" cy="2002372"/>
          </a:xfrm>
          <a:prstGeom prst="rect">
            <a:avLst/>
          </a:prstGeom>
          <a:effectLst>
            <a:outerShdw blurRad="50800" dist="38100" dir="2700000" algn="tl" rotWithShape="0">
              <a:prstClr val="black">
                <a:alpha val="40000"/>
              </a:prstClr>
            </a:outerShdw>
          </a:effectLst>
        </p:spPr>
      </p:pic>
      <p:pic>
        <p:nvPicPr>
          <p:cNvPr id="2050" name="Picture 2" descr="Global Information Technology. Abstract techno backgrounds for y">
            <a:extLst>
              <a:ext uri="{FF2B5EF4-FFF2-40B4-BE49-F238E27FC236}">
                <a16:creationId xmlns:a16="http://schemas.microsoft.com/office/drawing/2014/main" id="{3A6F4901-21A8-49DF-832C-AE91F42492B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4176" r="18264" b="3339"/>
          <a:stretch/>
        </p:blipFill>
        <p:spPr bwMode="auto">
          <a:xfrm>
            <a:off x="7060009" y="1920261"/>
            <a:ext cx="1396294" cy="1461873"/>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56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5" grpId="0"/>
      <p:bldP spid="8"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24050-43D5-4DCE-8462-8840F2BC13E7}"/>
              </a:ext>
            </a:extLst>
          </p:cNvPr>
          <p:cNvSpPr>
            <a:spLocks noGrp="1"/>
          </p:cNvSpPr>
          <p:nvPr>
            <p:ph type="title"/>
          </p:nvPr>
        </p:nvSpPr>
        <p:spPr/>
        <p:txBody>
          <a:bodyPr/>
          <a:lstStyle/>
          <a:p>
            <a:r>
              <a:rPr lang="en-US" dirty="0"/>
              <a:t>Emerging Vision of the Future of Software Engineering</a:t>
            </a:r>
          </a:p>
        </p:txBody>
      </p:sp>
      <p:sp>
        <p:nvSpPr>
          <p:cNvPr id="5" name="Rectangle 4">
            <a:extLst>
              <a:ext uri="{FF2B5EF4-FFF2-40B4-BE49-F238E27FC236}">
                <a16:creationId xmlns:a16="http://schemas.microsoft.com/office/drawing/2014/main" id="{12D0086F-7714-4B93-820F-E3CF051E2B98}"/>
              </a:ext>
            </a:extLst>
          </p:cNvPr>
          <p:cNvSpPr/>
          <p:nvPr/>
        </p:nvSpPr>
        <p:spPr>
          <a:xfrm>
            <a:off x="226105" y="615944"/>
            <a:ext cx="8691790" cy="523220"/>
          </a:xfrm>
          <a:prstGeom prst="rect">
            <a:avLst/>
          </a:prstGeom>
        </p:spPr>
        <p:txBody>
          <a:bodyPr wrap="square">
            <a:spAutoFit/>
          </a:bodyPr>
          <a:lstStyle/>
          <a:p>
            <a:pPr lvl="0" defTabSz="685800">
              <a:spcBef>
                <a:spcPts val="750"/>
              </a:spcBef>
            </a:pPr>
            <a:r>
              <a:rPr lang="en-US" sz="1400" b="1" dirty="0">
                <a:solidFill>
                  <a:srgbClr val="003300"/>
                </a:solidFill>
                <a:latin typeface="Arial" panose="020B0604020202020204" pitchFamily="34" charset="0"/>
                <a:cs typeface="Arial" panose="020B0604020202020204" pitchFamily="34" charset="0"/>
              </a:rPr>
              <a:t>T</a:t>
            </a:r>
            <a:r>
              <a:rPr lang="en-US" sz="1400" dirty="0">
                <a:solidFill>
                  <a:srgbClr val="000000"/>
                </a:solidFill>
                <a:latin typeface="Arial" panose="020B0604020202020204" pitchFamily="34" charset="0"/>
                <a:cs typeface="Arial" panose="020B0604020202020204" pitchFamily="34" charset="0"/>
              </a:rPr>
              <a:t>he current notion of software development will be replaced by one where </a:t>
            </a:r>
            <a:r>
              <a:rPr lang="en-US" sz="1400" b="1" dirty="0">
                <a:solidFill>
                  <a:srgbClr val="003300"/>
                </a:solidFill>
                <a:latin typeface="Arial" panose="020B0604020202020204" pitchFamily="34" charset="0"/>
                <a:cs typeface="Arial" panose="020B0604020202020204" pitchFamily="34" charset="0"/>
              </a:rPr>
              <a:t>the software pipeline consists of humans &amp; AI as trustworthy collaborators that rapidly evolve systems based on user intent.</a:t>
            </a:r>
          </a:p>
        </p:txBody>
      </p:sp>
      <p:pic>
        <p:nvPicPr>
          <p:cNvPr id="3074" name="Picture 2" descr="How Augmented Coding is helping software development through AI - DES-MADRID">
            <a:extLst>
              <a:ext uri="{FF2B5EF4-FFF2-40B4-BE49-F238E27FC236}">
                <a16:creationId xmlns:a16="http://schemas.microsoft.com/office/drawing/2014/main" id="{5722A369-C624-4F31-8C6E-63BF183CAC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304"/>
          <a:stretch/>
        </p:blipFill>
        <p:spPr bwMode="auto">
          <a:xfrm>
            <a:off x="452680" y="1229542"/>
            <a:ext cx="8086240" cy="329801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8E57D78-517F-4496-9F31-4FBC688CE4A9}"/>
              </a:ext>
            </a:extLst>
          </p:cNvPr>
          <p:cNvSpPr/>
          <p:nvPr/>
        </p:nvSpPr>
        <p:spPr>
          <a:xfrm>
            <a:off x="1041933" y="4745672"/>
            <a:ext cx="7062538" cy="380105"/>
          </a:xfrm>
          <a:prstGeom prst="rect">
            <a:avLst/>
          </a:prstGeom>
          <a:solidFill>
            <a:srgbClr val="FFFF99"/>
          </a:solidFill>
          <a:ln>
            <a:solidFill>
              <a:schemeClr val="tx1"/>
            </a:solidFill>
          </a:ln>
          <a:scene3d>
            <a:camera prst="orthographicFront"/>
            <a:lightRig rig="threePt" dir="t"/>
          </a:scene3d>
          <a:sp3d>
            <a:bevelT/>
          </a:sp3d>
        </p:spPr>
        <p:txBody>
          <a:bodyPr wrap="square" lIns="0" rIns="0" anchor="ctr" anchorCtr="0">
            <a:noAutofit/>
          </a:bodyPr>
          <a:lstStyle/>
          <a:p>
            <a:pPr algn="ctr"/>
            <a:r>
              <a:rPr lang="en-US" sz="1600" dirty="0">
                <a:latin typeface="Arial" panose="020B0604020202020204" pitchFamily="34" charset="0"/>
                <a:cs typeface="Arial" panose="020B0604020202020204" pitchFamily="34" charset="0"/>
              </a:rPr>
              <a:t>Requires advances in </a:t>
            </a:r>
            <a:r>
              <a:rPr lang="en-US" sz="1600" b="1" dirty="0">
                <a:latin typeface="Arial" panose="020B0604020202020204" pitchFamily="34" charset="0"/>
                <a:cs typeface="Arial" panose="020B0604020202020204" pitchFamily="34" charset="0"/>
              </a:rPr>
              <a:t>development paradigms </a:t>
            </a:r>
            <a:r>
              <a:rPr lang="en-US" sz="1600" dirty="0">
                <a:latin typeface="Arial" panose="020B0604020202020204" pitchFamily="34" charset="0"/>
                <a:cs typeface="Arial" panose="020B0604020202020204" pitchFamily="34" charset="0"/>
              </a:rPr>
              <a:t>&amp; </a:t>
            </a:r>
            <a:r>
              <a:rPr lang="en-US" sz="1600" b="1" dirty="0">
                <a:latin typeface="Arial" panose="020B0604020202020204" pitchFamily="34" charset="0"/>
                <a:cs typeface="Arial" panose="020B0604020202020204" pitchFamily="34" charset="0"/>
              </a:rPr>
              <a:t>architectural paradigms</a:t>
            </a:r>
          </a:p>
        </p:txBody>
      </p:sp>
    </p:spTree>
    <p:extLst>
      <p:ext uri="{BB962C8B-B14F-4D97-AF65-F5344CB8AC3E}">
        <p14:creationId xmlns:p14="http://schemas.microsoft.com/office/powerpoint/2010/main" val="185602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24050-43D5-4DCE-8462-8840F2BC13E7}"/>
              </a:ext>
            </a:extLst>
          </p:cNvPr>
          <p:cNvSpPr>
            <a:spLocks noGrp="1"/>
          </p:cNvSpPr>
          <p:nvPr>
            <p:ph type="title"/>
          </p:nvPr>
        </p:nvSpPr>
        <p:spPr/>
        <p:txBody>
          <a:bodyPr/>
          <a:lstStyle/>
          <a:p>
            <a:r>
              <a:rPr lang="en-US" dirty="0"/>
              <a:t>Emerging Vision of the Future of Software Engineering</a:t>
            </a:r>
          </a:p>
        </p:txBody>
      </p:sp>
      <p:sp>
        <p:nvSpPr>
          <p:cNvPr id="3" name="Content Placeholder 2">
            <a:extLst>
              <a:ext uri="{FF2B5EF4-FFF2-40B4-BE49-F238E27FC236}">
                <a16:creationId xmlns:a16="http://schemas.microsoft.com/office/drawing/2014/main" id="{8F8A980A-20B1-49CD-B9FA-C68FFF66B76F}"/>
              </a:ext>
            </a:extLst>
          </p:cNvPr>
          <p:cNvSpPr>
            <a:spLocks noGrp="1"/>
          </p:cNvSpPr>
          <p:nvPr>
            <p:ph idx="1"/>
          </p:nvPr>
        </p:nvSpPr>
        <p:spPr>
          <a:xfrm>
            <a:off x="336096" y="1271828"/>
            <a:ext cx="6126697" cy="1319561"/>
          </a:xfrm>
        </p:spPr>
        <p:txBody>
          <a:bodyPr/>
          <a:lstStyle/>
          <a:p>
            <a:pPr>
              <a:spcBef>
                <a:spcPts val="0"/>
              </a:spcBef>
              <a:spcAft>
                <a:spcPts val="100"/>
              </a:spcAft>
              <a:tabLst>
                <a:tab pos="137160" algn="l"/>
              </a:tabLst>
            </a:pPr>
            <a:r>
              <a:rPr lang="en-US" sz="1600" b="1" kern="1100" dirty="0">
                <a:solidFill>
                  <a:srgbClr val="003300"/>
                </a:solidFill>
                <a:ea typeface="Times New Roman" panose="02020603050405020304" pitchFamily="18" charset="0"/>
              </a:rPr>
              <a:t>Advanced development paradigms </a:t>
            </a:r>
            <a:r>
              <a:rPr lang="en-US" sz="1400" kern="1100" dirty="0">
                <a:solidFill>
                  <a:srgbClr val="000000"/>
                </a:solidFill>
                <a:ea typeface="Times New Roman" panose="02020603050405020304" pitchFamily="18" charset="0"/>
              </a:rPr>
              <a:t>lead to efficiency &amp; trust at scale.</a:t>
            </a:r>
          </a:p>
          <a:p>
            <a:pPr marL="169863" marR="0" lvl="0" indent="-169863">
              <a:spcBef>
                <a:spcPts val="0"/>
              </a:spcBef>
              <a:spcAft>
                <a:spcPts val="100"/>
              </a:spcAft>
              <a:buSzPts val="800"/>
              <a:buFont typeface="Symbol" panose="05050102010706020507" pitchFamily="18" charset="2"/>
              <a:buChar char=""/>
              <a:tabLst>
                <a:tab pos="169863" algn="l"/>
                <a:tab pos="228600" algn="l"/>
              </a:tabLst>
            </a:pPr>
            <a:r>
              <a:rPr lang="en-US" sz="1400" kern="1100" dirty="0">
                <a:solidFill>
                  <a:srgbClr val="000000"/>
                </a:solidFill>
                <a:ea typeface="Times New Roman" panose="02020603050405020304" pitchFamily="18" charset="0"/>
              </a:rPr>
              <a:t>Humans leverage trusted AI as a workforce multiplier for all aspects of software creation &amp; sustainment.</a:t>
            </a:r>
          </a:p>
          <a:p>
            <a:pPr marL="169863" marR="0" lvl="0" indent="-169863">
              <a:spcBef>
                <a:spcPts val="0"/>
              </a:spcBef>
              <a:spcAft>
                <a:spcPts val="100"/>
              </a:spcAft>
              <a:buSzPts val="800"/>
              <a:buFont typeface="Symbol" panose="05050102010706020507" pitchFamily="18" charset="2"/>
              <a:buChar char=""/>
              <a:tabLst>
                <a:tab pos="169863" algn="l"/>
                <a:tab pos="228600" algn="l"/>
              </a:tabLst>
            </a:pPr>
            <a:r>
              <a:rPr lang="en-US" sz="1400" kern="1100" dirty="0">
                <a:solidFill>
                  <a:srgbClr val="000000"/>
                </a:solidFill>
                <a:ea typeface="Times New Roman" panose="02020603050405020304" pitchFamily="18" charset="0"/>
              </a:rPr>
              <a:t>Formal assurance arguments are combined &amp; analyzed to assure &amp; efficiently (re)assure continuously evolving software.</a:t>
            </a:r>
          </a:p>
          <a:p>
            <a:pPr marL="169863" marR="0" lvl="0" indent="-169863">
              <a:spcBef>
                <a:spcPts val="0"/>
              </a:spcBef>
              <a:spcAft>
                <a:spcPts val="100"/>
              </a:spcAft>
              <a:buSzPts val="800"/>
              <a:buFont typeface="Symbol" panose="05050102010706020507" pitchFamily="18" charset="2"/>
              <a:buChar char=""/>
              <a:tabLst>
                <a:tab pos="169863" algn="l"/>
                <a:tab pos="228600" algn="l"/>
              </a:tabLst>
            </a:pPr>
            <a:r>
              <a:rPr lang="en-US" sz="1400" kern="1100" dirty="0">
                <a:solidFill>
                  <a:srgbClr val="000000"/>
                </a:solidFill>
                <a:ea typeface="Times New Roman" panose="02020603050405020304" pitchFamily="18" charset="0"/>
              </a:rPr>
              <a:t>Enhanced software composition mechanisms enable predictable construction of systems at increasingly large scale.</a:t>
            </a:r>
          </a:p>
          <a:p>
            <a:pPr>
              <a:spcBef>
                <a:spcPts val="0"/>
              </a:spcBef>
              <a:spcAft>
                <a:spcPts val="100"/>
              </a:spcAft>
            </a:pPr>
            <a:endParaRPr lang="en-US" dirty="0"/>
          </a:p>
        </p:txBody>
      </p:sp>
      <p:sp>
        <p:nvSpPr>
          <p:cNvPr id="4" name="Rectangle 3">
            <a:extLst>
              <a:ext uri="{FF2B5EF4-FFF2-40B4-BE49-F238E27FC236}">
                <a16:creationId xmlns:a16="http://schemas.microsoft.com/office/drawing/2014/main" id="{2176C7CF-7D23-4146-B81A-5C2E0019CE2C}"/>
              </a:ext>
            </a:extLst>
          </p:cNvPr>
          <p:cNvSpPr/>
          <p:nvPr/>
        </p:nvSpPr>
        <p:spPr>
          <a:xfrm>
            <a:off x="2826657" y="2879321"/>
            <a:ext cx="6232102" cy="1885131"/>
          </a:xfrm>
          <a:prstGeom prst="rect">
            <a:avLst/>
          </a:prstGeom>
        </p:spPr>
        <p:txBody>
          <a:bodyPr wrap="square">
            <a:spAutoFit/>
          </a:bodyPr>
          <a:lstStyle/>
          <a:p>
            <a:pPr lvl="0" defTabSz="685800">
              <a:spcAft>
                <a:spcPts val="100"/>
              </a:spcAft>
              <a:tabLst>
                <a:tab pos="137160" algn="l"/>
              </a:tabLst>
            </a:pPr>
            <a:r>
              <a:rPr lang="en-US" sz="1600" b="1" kern="1100" dirty="0">
                <a:solidFill>
                  <a:srgbClr val="003300"/>
                </a:solidFill>
                <a:latin typeface="Arial" panose="020B0604020202020204" pitchFamily="34" charset="0"/>
                <a:cs typeface="Arial" panose="020B0604020202020204" pitchFamily="34" charset="0"/>
              </a:rPr>
              <a:t>Advanced architectural paradigms</a:t>
            </a:r>
            <a:r>
              <a:rPr lang="en-US" sz="1200" kern="11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400" kern="1100" dirty="0">
                <a:solidFill>
                  <a:srgbClr val="000000"/>
                </a:solidFill>
                <a:latin typeface="Arial" panose="020B0604020202020204" pitchFamily="34" charset="0"/>
                <a:ea typeface="Times New Roman" panose="02020603050405020304" pitchFamily="18" charset="0"/>
                <a:cs typeface="Arial" panose="020B0604020202020204" pitchFamily="34" charset="0"/>
              </a:rPr>
              <a:t>enable the predictable use of new computational models. </a:t>
            </a:r>
          </a:p>
          <a:p>
            <a:pPr marL="115888" indent="-115888" defTabSz="685800">
              <a:spcAft>
                <a:spcPts val="100"/>
              </a:spcAft>
              <a:buSzPts val="800"/>
              <a:buFont typeface="Symbol" panose="05050102010706020507" pitchFamily="18" charset="2"/>
              <a:buChar char=""/>
              <a:tabLst>
                <a:tab pos="228600" algn="l"/>
                <a:tab pos="274320" algn="l"/>
              </a:tabLst>
            </a:pPr>
            <a:r>
              <a:rPr lang="en-US" sz="1400" kern="1100" dirty="0">
                <a:solidFill>
                  <a:srgbClr val="000000"/>
                </a:solidFill>
                <a:latin typeface="Arial" panose="020B0604020202020204" pitchFamily="34" charset="0"/>
                <a:cs typeface="Arial" panose="020B0604020202020204" pitchFamily="34" charset="0"/>
              </a:rPr>
              <a:t>Theories &amp; techniques drawn from behavioral sciences are used to design large-scale socio-technical systems, yielding more predictable outcomes.</a:t>
            </a:r>
          </a:p>
          <a:p>
            <a:pPr marL="115888" indent="-115888" defTabSz="685800">
              <a:spcAft>
                <a:spcPts val="100"/>
              </a:spcAft>
              <a:buSzPts val="800"/>
              <a:buFont typeface="Symbol" panose="05050102010706020507" pitchFamily="18" charset="2"/>
              <a:buChar char=""/>
              <a:tabLst>
                <a:tab pos="228600" algn="l"/>
                <a:tab pos="274320" algn="l"/>
              </a:tabLst>
            </a:pPr>
            <a:r>
              <a:rPr lang="en-US" sz="1400" kern="1100" dirty="0">
                <a:solidFill>
                  <a:srgbClr val="000000"/>
                </a:solidFill>
                <a:latin typeface="Arial" panose="020B0604020202020204" pitchFamily="34" charset="0"/>
                <a:cs typeface="Arial" panose="020B0604020202020204" pitchFamily="34" charset="0"/>
              </a:rPr>
              <a:t>New analysis &amp; design methods facilitate the development of quantum-enabled systems.</a:t>
            </a:r>
          </a:p>
          <a:p>
            <a:pPr marL="115888" indent="-115888" defTabSz="685800">
              <a:spcAft>
                <a:spcPts val="100"/>
              </a:spcAft>
              <a:buSzPts val="800"/>
              <a:buFont typeface="Symbol" panose="05050102010706020507" pitchFamily="18" charset="2"/>
              <a:buChar char=""/>
              <a:tabLst>
                <a:tab pos="228600" algn="l"/>
                <a:tab pos="274320" algn="l"/>
              </a:tabLst>
            </a:pPr>
            <a:r>
              <a:rPr lang="en-US" sz="1400" kern="1100" dirty="0">
                <a:solidFill>
                  <a:srgbClr val="000000"/>
                </a:solidFill>
                <a:latin typeface="Arial" panose="020B0604020202020204" pitchFamily="34" charset="0"/>
                <a:cs typeface="Arial" panose="020B0604020202020204" pitchFamily="34" charset="0"/>
              </a:rPr>
              <a:t>AI &amp; non-AI components interact in predictable ways to achieve enhanced mission, societal, &amp; business goals.</a:t>
            </a:r>
          </a:p>
        </p:txBody>
      </p:sp>
      <p:pic>
        <p:nvPicPr>
          <p:cNvPr id="8" name="Picture 7">
            <a:extLst>
              <a:ext uri="{FF2B5EF4-FFF2-40B4-BE49-F238E27FC236}">
                <a16:creationId xmlns:a16="http://schemas.microsoft.com/office/drawing/2014/main" id="{57530419-DCC4-4468-8025-D74BA1F6FE3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l="-1143" r="1143"/>
          <a:stretch/>
        </p:blipFill>
        <p:spPr>
          <a:xfrm>
            <a:off x="6585632" y="1300442"/>
            <a:ext cx="2332263" cy="1552015"/>
          </a:xfrm>
          <a:prstGeom prst="rect">
            <a:avLst/>
          </a:prstGeom>
          <a:scene3d>
            <a:camera prst="orthographicFront"/>
            <a:lightRig rig="threePt" dir="t"/>
          </a:scene3d>
          <a:sp3d>
            <a:bevelT/>
          </a:sp3d>
        </p:spPr>
      </p:pic>
      <p:pic>
        <p:nvPicPr>
          <p:cNvPr id="10" name="Picture 9">
            <a:extLst>
              <a:ext uri="{FF2B5EF4-FFF2-40B4-BE49-F238E27FC236}">
                <a16:creationId xmlns:a16="http://schemas.microsoft.com/office/drawing/2014/main" id="{701D206E-0E7C-40DC-86E2-C51FF0168314}"/>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36096" y="2990169"/>
            <a:ext cx="2418167" cy="1649207"/>
          </a:xfrm>
          <a:prstGeom prst="rect">
            <a:avLst/>
          </a:prstGeom>
          <a:scene3d>
            <a:camera prst="orthographicFront"/>
            <a:lightRig rig="threePt" dir="t"/>
          </a:scene3d>
          <a:sp3d>
            <a:bevelT/>
          </a:sp3d>
        </p:spPr>
      </p:pic>
      <p:sp>
        <p:nvSpPr>
          <p:cNvPr id="5" name="Rectangle 4">
            <a:extLst>
              <a:ext uri="{FF2B5EF4-FFF2-40B4-BE49-F238E27FC236}">
                <a16:creationId xmlns:a16="http://schemas.microsoft.com/office/drawing/2014/main" id="{12D0086F-7714-4B93-820F-E3CF051E2B98}"/>
              </a:ext>
            </a:extLst>
          </p:cNvPr>
          <p:cNvSpPr/>
          <p:nvPr/>
        </p:nvSpPr>
        <p:spPr>
          <a:xfrm>
            <a:off x="226105" y="615944"/>
            <a:ext cx="8691790" cy="523220"/>
          </a:xfrm>
          <a:prstGeom prst="rect">
            <a:avLst/>
          </a:prstGeom>
        </p:spPr>
        <p:txBody>
          <a:bodyPr wrap="square">
            <a:spAutoFit/>
          </a:bodyPr>
          <a:lstStyle/>
          <a:p>
            <a:pPr lvl="0" defTabSz="685800">
              <a:spcBef>
                <a:spcPts val="750"/>
              </a:spcBef>
            </a:pPr>
            <a:r>
              <a:rPr lang="en-US" sz="1400" b="1" dirty="0">
                <a:solidFill>
                  <a:srgbClr val="003300"/>
                </a:solidFill>
                <a:latin typeface="Arial" panose="020B0604020202020204" pitchFamily="34" charset="0"/>
                <a:cs typeface="Arial" panose="020B0604020202020204" pitchFamily="34" charset="0"/>
              </a:rPr>
              <a:t>T</a:t>
            </a:r>
            <a:r>
              <a:rPr lang="en-US" sz="1400" dirty="0">
                <a:solidFill>
                  <a:srgbClr val="000000"/>
                </a:solidFill>
                <a:latin typeface="Arial" panose="020B0604020202020204" pitchFamily="34" charset="0"/>
                <a:cs typeface="Arial" panose="020B0604020202020204" pitchFamily="34" charset="0"/>
              </a:rPr>
              <a:t>he current notion of software development will be replaced by one where </a:t>
            </a:r>
            <a:r>
              <a:rPr lang="en-US" sz="1400" b="1" dirty="0">
                <a:solidFill>
                  <a:srgbClr val="003300"/>
                </a:solidFill>
                <a:latin typeface="Arial" panose="020B0604020202020204" pitchFamily="34" charset="0"/>
                <a:cs typeface="Arial" panose="020B0604020202020204" pitchFamily="34" charset="0"/>
              </a:rPr>
              <a:t>the software pipeline consists of humans &amp; AI as trustworthy collaborators that rapidly evolve systems based on user intent.</a:t>
            </a:r>
          </a:p>
        </p:txBody>
      </p:sp>
      <p:cxnSp>
        <p:nvCxnSpPr>
          <p:cNvPr id="7" name="Straight Connector 6">
            <a:extLst>
              <a:ext uri="{FF2B5EF4-FFF2-40B4-BE49-F238E27FC236}">
                <a16:creationId xmlns:a16="http://schemas.microsoft.com/office/drawing/2014/main" id="{84E5BDCC-EF52-4E62-8714-308C47BE2ABB}"/>
              </a:ext>
            </a:extLst>
          </p:cNvPr>
          <p:cNvCxnSpPr>
            <a:cxnSpLocks/>
          </p:cNvCxnSpPr>
          <p:nvPr/>
        </p:nvCxnSpPr>
        <p:spPr>
          <a:xfrm>
            <a:off x="300717" y="1204478"/>
            <a:ext cx="86171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43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2B0AF0-F3CE-4E62-9F32-85B5BF26B5AF}"/>
              </a:ext>
            </a:extLst>
          </p:cNvPr>
          <p:cNvSpPr>
            <a:spLocks noGrp="1"/>
          </p:cNvSpPr>
          <p:nvPr>
            <p:ph idx="1"/>
          </p:nvPr>
        </p:nvSpPr>
        <p:spPr>
          <a:xfrm>
            <a:off x="401516" y="382953"/>
            <a:ext cx="8340968" cy="3399303"/>
          </a:xfrm>
        </p:spPr>
        <p:txBody>
          <a:bodyPr/>
          <a:lstStyle/>
          <a:p>
            <a:r>
              <a:rPr lang="en-US" sz="1200" dirty="0"/>
              <a:t>Copyright 2021 Carnegie Mellon University.</a:t>
            </a:r>
          </a:p>
          <a:p>
            <a:r>
              <a:rPr lang="en-US" sz="1200" dirty="0"/>
              <a:t>This material is based upon work funded and supported by the Department of Defense under Contract No. FA8702-15-D-0002 with Carnegie Mellon University for the operation of the Software Engineering Institute, a federally funded research and development center.</a:t>
            </a:r>
          </a:p>
          <a:p>
            <a:r>
              <a:rPr lang="en-US" sz="1200" dirty="0"/>
              <a:t>The view, opinions, and/or findings contained in this material are those of the author(s) and should not be construed as an official Government position, policy, or decision, unless designated by other documentation.</a:t>
            </a:r>
          </a:p>
          <a:p>
            <a:r>
              <a:rPr lang="en-US" sz="1200" dirty="0"/>
              <a:t>NO WARRANTY. THIS CARNEGIE MELLON UNIVERSITY AND SOFTWARE ENGINEERING INSTITUTE MATERIAL IS FURNISHED ON AN "AS-IS" BASIS. CARNEGIE MELLON UNIVERSITY MAKES NO WARRANTIES OF ANY KIND, EITHER EXPRESSED OR IMPLIED, AS TO ANY MATTER INCLUDING, BUT NOT LIMITED TO, WARRANTY OF FITNESS FOR PURPOSE OR MERCHANTABILITY, EXCLUSIVITY, OR RESULTS OBTAINED FROM USE OF THE MATERIAL. CARNEGIE MELLON UNIVERSITY DOES NOT MAKE ANY WARRANTY OF ANY KIND WITH RESPECT TO FREEDOM FROM PATENT, TRADEMARK, OR COPYRIGHT INFRINGEMENT.</a:t>
            </a:r>
          </a:p>
          <a:p>
            <a:r>
              <a:rPr lang="en-US" sz="1200" dirty="0"/>
              <a:t>[DISTRIBUTION STATEMENT A] This material has been approved for public release and unlimited distribution.  Please see Copyright notice for non-US Government use and distribution.</a:t>
            </a:r>
          </a:p>
          <a:p>
            <a:r>
              <a:rPr lang="en-US" sz="1200" dirty="0"/>
              <a:t>This material may be reproduced in its entirety, without modification, and freely distributed in written or electronic form without requesting formal permission. Permission is required for any other use.  Requests for permission should be directed to the Software Engineering Institute at permission@sei.cmu.edu.</a:t>
            </a:r>
          </a:p>
          <a:p>
            <a:r>
              <a:rPr lang="en-US" sz="1200" dirty="0"/>
              <a:t>DM21-0617</a:t>
            </a:r>
          </a:p>
        </p:txBody>
      </p:sp>
      <p:sp>
        <p:nvSpPr>
          <p:cNvPr id="4" name="Picture Placeholder 3">
            <a:extLst>
              <a:ext uri="{FF2B5EF4-FFF2-40B4-BE49-F238E27FC236}">
                <a16:creationId xmlns:a16="http://schemas.microsoft.com/office/drawing/2014/main" id="{71D92BC7-0AE8-4F6C-97E5-0476F292F390}"/>
              </a:ext>
            </a:extLst>
          </p:cNvPr>
          <p:cNvSpPr>
            <a:spLocks noGrp="1"/>
          </p:cNvSpPr>
          <p:nvPr>
            <p:ph type="pic" sz="quarter" idx="11"/>
          </p:nvPr>
        </p:nvSpPr>
        <p:spPr/>
      </p:sp>
    </p:spTree>
    <p:extLst>
      <p:ext uri="{BB962C8B-B14F-4D97-AF65-F5344CB8AC3E}">
        <p14:creationId xmlns:p14="http://schemas.microsoft.com/office/powerpoint/2010/main" val="1985864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BD4C9E29-9675-4939-9F18-43727AD8F7DC}"/>
              </a:ext>
            </a:extLst>
          </p:cNvPr>
          <p:cNvSpPr/>
          <p:nvPr/>
        </p:nvSpPr>
        <p:spPr>
          <a:xfrm>
            <a:off x="0" y="4633429"/>
            <a:ext cx="9119278" cy="568927"/>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1200" dirty="0">
              <a:solidFill>
                <a:schemeClr val="tx2">
                  <a:lumMod val="75000"/>
                </a:schemeClr>
              </a:solidFill>
            </a:endParaRPr>
          </a:p>
        </p:txBody>
      </p:sp>
      <p:pic>
        <p:nvPicPr>
          <p:cNvPr id="4" name="Picture 3">
            <a:extLst>
              <a:ext uri="{FF2B5EF4-FFF2-40B4-BE49-F238E27FC236}">
                <a16:creationId xmlns:a16="http://schemas.microsoft.com/office/drawing/2014/main" id="{77ACAEEA-1CEA-44D4-9361-31229A7D7145}"/>
              </a:ext>
            </a:extLst>
          </p:cNvPr>
          <p:cNvPicPr>
            <a:picLocks noChangeAspect="1"/>
          </p:cNvPicPr>
          <p:nvPr/>
        </p:nvPicPr>
        <p:blipFill rotWithShape="1">
          <a:blip r:embed="rId3"/>
          <a:srcRect t="9750" r="12552"/>
          <a:stretch/>
        </p:blipFill>
        <p:spPr>
          <a:xfrm>
            <a:off x="889365" y="603572"/>
            <a:ext cx="7653367" cy="4999891"/>
          </a:xfrm>
          <a:prstGeom prst="rect">
            <a:avLst/>
          </a:prstGeom>
        </p:spPr>
      </p:pic>
      <p:grpSp>
        <p:nvGrpSpPr>
          <p:cNvPr id="53" name="Group 52">
            <a:extLst>
              <a:ext uri="{FF2B5EF4-FFF2-40B4-BE49-F238E27FC236}">
                <a16:creationId xmlns:a16="http://schemas.microsoft.com/office/drawing/2014/main" id="{E234CAFC-FC0C-45E1-8632-2FFEBBE6F203}"/>
              </a:ext>
            </a:extLst>
          </p:cNvPr>
          <p:cNvGrpSpPr/>
          <p:nvPr/>
        </p:nvGrpSpPr>
        <p:grpSpPr>
          <a:xfrm>
            <a:off x="1757217" y="374115"/>
            <a:ext cx="7264310" cy="4633250"/>
            <a:chOff x="1395489" y="374115"/>
            <a:chExt cx="7264310" cy="4633250"/>
          </a:xfrm>
        </p:grpSpPr>
        <p:sp>
          <p:nvSpPr>
            <p:cNvPr id="5" name="Rectangle: Rounded Corners 4">
              <a:extLst>
                <a:ext uri="{FF2B5EF4-FFF2-40B4-BE49-F238E27FC236}">
                  <a16:creationId xmlns:a16="http://schemas.microsoft.com/office/drawing/2014/main" id="{2C5982CD-21FB-4820-9BB2-7C74FEEDBFDB}"/>
                </a:ext>
              </a:extLst>
            </p:cNvPr>
            <p:cNvSpPr/>
            <p:nvPr/>
          </p:nvSpPr>
          <p:spPr>
            <a:xfrm>
              <a:off x="6978095" y="374115"/>
              <a:ext cx="1681704" cy="946231"/>
            </a:xfrm>
            <a:prstGeom prst="roundRect">
              <a:avLst>
                <a:gd name="adj" fmla="val 25094"/>
              </a:avLst>
            </a:prstGeom>
            <a:solidFill>
              <a:srgbClr val="293B25"/>
            </a:solidFill>
            <a:ln w="952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chemeClr val="tx2">
                    <a:lumMod val="75000"/>
                  </a:schemeClr>
                </a:solidFill>
              </a:endParaRPr>
            </a:p>
          </p:txBody>
        </p:sp>
        <p:sp>
          <p:nvSpPr>
            <p:cNvPr id="6" name="Rectangle 5">
              <a:extLst>
                <a:ext uri="{FF2B5EF4-FFF2-40B4-BE49-F238E27FC236}">
                  <a16:creationId xmlns:a16="http://schemas.microsoft.com/office/drawing/2014/main" id="{0B9A7651-9F18-4948-8126-0E5528800CB5}"/>
                </a:ext>
              </a:extLst>
            </p:cNvPr>
            <p:cNvSpPr/>
            <p:nvPr/>
          </p:nvSpPr>
          <p:spPr>
            <a:xfrm>
              <a:off x="6984626" y="404222"/>
              <a:ext cx="1661284" cy="861774"/>
            </a:xfrm>
            <a:prstGeom prst="rect">
              <a:avLst/>
            </a:prstGeom>
          </p:spPr>
          <p:txBody>
            <a:bodyPr wrap="square">
              <a:spAutoFit/>
            </a:bodyPr>
            <a:lstStyle/>
            <a:p>
              <a:pPr algn="ctr">
                <a:lnSpc>
                  <a:spcPts val="1200"/>
                </a:lnSpc>
                <a:spcBef>
                  <a:spcPts val="0"/>
                </a:spcBef>
              </a:pPr>
              <a:r>
                <a:rPr lang="en-US" sz="1050" b="1" i="1" dirty="0">
                  <a:solidFill>
                    <a:schemeClr val="bg1"/>
                  </a:solidFill>
                  <a:latin typeface="Arial" panose="020B0604020202020204" pitchFamily="34" charset="0"/>
                  <a:cs typeface="Arial" panose="020B0604020202020204" pitchFamily="34" charset="0"/>
                </a:rPr>
                <a:t>VISION                             </a:t>
              </a:r>
            </a:p>
            <a:p>
              <a:pPr algn="ctr">
                <a:lnSpc>
                  <a:spcPts val="1200"/>
                </a:lnSpc>
                <a:spcBef>
                  <a:spcPts val="0"/>
                </a:spcBef>
              </a:pPr>
              <a:r>
                <a:rPr lang="en-US" sz="1050" i="1" dirty="0">
                  <a:solidFill>
                    <a:schemeClr val="bg1"/>
                  </a:solidFill>
                  <a:latin typeface="Arial" panose="020B0604020202020204" pitchFamily="34" charset="0"/>
                  <a:cs typeface="Arial" panose="020B0604020202020204" pitchFamily="34" charset="0"/>
                </a:rPr>
                <a:t>Humans &amp; AI  are trusted collaborators that rapidly evolve systems based on user intent</a:t>
              </a:r>
            </a:p>
          </p:txBody>
        </p:sp>
        <p:cxnSp>
          <p:nvCxnSpPr>
            <p:cNvPr id="39" name="Straight Arrow Connector 38">
              <a:extLst>
                <a:ext uri="{FF2B5EF4-FFF2-40B4-BE49-F238E27FC236}">
                  <a16:creationId xmlns:a16="http://schemas.microsoft.com/office/drawing/2014/main" id="{93694DF7-625F-45BC-8FDC-B4AE0D3DDD7E}"/>
                </a:ext>
              </a:extLst>
            </p:cNvPr>
            <p:cNvCxnSpPr>
              <a:cxnSpLocks/>
            </p:cNvCxnSpPr>
            <p:nvPr/>
          </p:nvCxnSpPr>
          <p:spPr>
            <a:xfrm>
              <a:off x="1407330" y="576795"/>
              <a:ext cx="5556441" cy="3733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C5F255A-94A3-47A3-9011-E38F85E9C5D4}"/>
                </a:ext>
              </a:extLst>
            </p:cNvPr>
            <p:cNvCxnSpPr>
              <a:cxnSpLocks/>
            </p:cNvCxnSpPr>
            <p:nvPr/>
          </p:nvCxnSpPr>
          <p:spPr>
            <a:xfrm flipV="1">
              <a:off x="1395489" y="796701"/>
              <a:ext cx="5580859" cy="70923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D91E378-8A67-47F9-8276-4A4B7A917616}"/>
                </a:ext>
              </a:extLst>
            </p:cNvPr>
            <p:cNvCxnSpPr>
              <a:cxnSpLocks/>
            </p:cNvCxnSpPr>
            <p:nvPr/>
          </p:nvCxnSpPr>
          <p:spPr>
            <a:xfrm flipV="1">
              <a:off x="2128953" y="1034267"/>
              <a:ext cx="4858116" cy="145881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42CB559-72DF-4BA8-B212-FB54D7F5C9D0}"/>
                </a:ext>
              </a:extLst>
            </p:cNvPr>
            <p:cNvCxnSpPr>
              <a:cxnSpLocks/>
            </p:cNvCxnSpPr>
            <p:nvPr/>
          </p:nvCxnSpPr>
          <p:spPr>
            <a:xfrm flipV="1">
              <a:off x="3608581" y="1356527"/>
              <a:ext cx="3425278" cy="222068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6DCD86D-2E0D-449F-B4E4-ED4FD6F10CEA}"/>
                </a:ext>
              </a:extLst>
            </p:cNvPr>
            <p:cNvCxnSpPr>
              <a:cxnSpLocks/>
            </p:cNvCxnSpPr>
            <p:nvPr/>
          </p:nvCxnSpPr>
          <p:spPr>
            <a:xfrm flipV="1">
              <a:off x="5174941" y="1422429"/>
              <a:ext cx="2345348" cy="277699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5D1CD67-1F78-4B47-A02E-BA48D9A003B2}"/>
                </a:ext>
              </a:extLst>
            </p:cNvPr>
            <p:cNvCxnSpPr>
              <a:cxnSpLocks/>
            </p:cNvCxnSpPr>
            <p:nvPr/>
          </p:nvCxnSpPr>
          <p:spPr>
            <a:xfrm flipV="1">
              <a:off x="6628476" y="1487156"/>
              <a:ext cx="1309734" cy="310260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680ECAB-BC6E-4FF0-B552-7E28257BE52F}"/>
                </a:ext>
              </a:extLst>
            </p:cNvPr>
            <p:cNvCxnSpPr>
              <a:cxnSpLocks/>
            </p:cNvCxnSpPr>
            <p:nvPr/>
          </p:nvCxnSpPr>
          <p:spPr>
            <a:xfrm flipH="1" flipV="1">
              <a:off x="8174195" y="1328684"/>
              <a:ext cx="1" cy="367868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FD81490D-9B5B-4E1C-9E12-83C26825BB0F}"/>
              </a:ext>
            </a:extLst>
          </p:cNvPr>
          <p:cNvGrpSpPr/>
          <p:nvPr/>
        </p:nvGrpSpPr>
        <p:grpSpPr>
          <a:xfrm>
            <a:off x="675236" y="536471"/>
            <a:ext cx="8140924" cy="4510241"/>
            <a:chOff x="313508" y="536471"/>
            <a:chExt cx="8140924" cy="4510241"/>
          </a:xfrm>
        </p:grpSpPr>
        <p:sp>
          <p:nvSpPr>
            <p:cNvPr id="7" name="Rectangle 6">
              <a:extLst>
                <a:ext uri="{FF2B5EF4-FFF2-40B4-BE49-F238E27FC236}">
                  <a16:creationId xmlns:a16="http://schemas.microsoft.com/office/drawing/2014/main" id="{63AE7798-89BD-4FD9-84B0-133FA7AA5052}"/>
                </a:ext>
              </a:extLst>
            </p:cNvPr>
            <p:cNvSpPr/>
            <p:nvPr/>
          </p:nvSpPr>
          <p:spPr>
            <a:xfrm>
              <a:off x="718371" y="1682515"/>
              <a:ext cx="1300777" cy="599578"/>
            </a:xfrm>
            <a:prstGeom prst="rect">
              <a:avLst/>
            </a:prstGeom>
            <a:solidFill>
              <a:schemeClr val="bg2">
                <a:lumMod val="50000"/>
              </a:schemeClr>
            </a:solidFill>
            <a:ln>
              <a:solidFill>
                <a:schemeClr val="bg1">
                  <a:lumMod val="85000"/>
                </a:schemeClr>
              </a:solidFill>
            </a:ln>
          </p:spPr>
          <p:txBody>
            <a:bodyPr wrap="square" anchor="ctr" anchorCtr="0">
              <a:noAutofit/>
            </a:bodyPr>
            <a:lstStyle/>
            <a:p>
              <a:r>
                <a:rPr lang="en-US" sz="1100" i="1" dirty="0">
                  <a:solidFill>
                    <a:schemeClr val="bg1"/>
                  </a:solidFill>
                  <a:latin typeface="Arial" panose="020B0604020202020204" pitchFamily="34" charset="0"/>
                  <a:ea typeface="Calibri" panose="020F0502020204030204" pitchFamily="34" charset="0"/>
                  <a:cs typeface="Arial" panose="020B0604020202020204" pitchFamily="34" charset="0"/>
                </a:rPr>
                <a:t>Assuring Continuously Evolving Systems</a:t>
              </a:r>
            </a:p>
          </p:txBody>
        </p:sp>
        <p:sp>
          <p:nvSpPr>
            <p:cNvPr id="8" name="Rectangle 7">
              <a:extLst>
                <a:ext uri="{FF2B5EF4-FFF2-40B4-BE49-F238E27FC236}">
                  <a16:creationId xmlns:a16="http://schemas.microsoft.com/office/drawing/2014/main" id="{D08B0B22-9FD8-4048-9630-8D93956CF99F}"/>
                </a:ext>
              </a:extLst>
            </p:cNvPr>
            <p:cNvSpPr/>
            <p:nvPr/>
          </p:nvSpPr>
          <p:spPr>
            <a:xfrm>
              <a:off x="1578006" y="2807334"/>
              <a:ext cx="1496370" cy="599195"/>
            </a:xfrm>
            <a:prstGeom prst="rect">
              <a:avLst/>
            </a:prstGeom>
            <a:solidFill>
              <a:schemeClr val="bg2">
                <a:lumMod val="50000"/>
              </a:schemeClr>
            </a:solidFill>
            <a:ln>
              <a:solidFill>
                <a:schemeClr val="bg1">
                  <a:lumMod val="85000"/>
                </a:schemeClr>
              </a:solidFill>
            </a:ln>
          </p:spPr>
          <p:txBody>
            <a:bodyPr wrap="square" anchor="ctr" anchorCtr="0">
              <a:noAutofit/>
            </a:bodyPr>
            <a:lstStyle/>
            <a:p>
              <a:r>
                <a:rPr lang="en-US" sz="1100" i="1" dirty="0">
                  <a:solidFill>
                    <a:schemeClr val="bg1"/>
                  </a:solidFill>
                  <a:latin typeface="Arial" panose="020B0604020202020204" pitchFamily="34" charset="0"/>
                  <a:ea typeface="Calibri" panose="020F0502020204030204" pitchFamily="34" charset="0"/>
                  <a:cs typeface="Arial" panose="020B0604020202020204" pitchFamily="34" charset="0"/>
                </a:rPr>
                <a:t>Software Construction </a:t>
              </a:r>
              <a:br>
                <a:rPr lang="en-US" sz="1100" i="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1100" i="1" dirty="0">
                  <a:solidFill>
                    <a:schemeClr val="bg1"/>
                  </a:solidFill>
                  <a:latin typeface="Arial" panose="020B0604020202020204" pitchFamily="34" charset="0"/>
                  <a:ea typeface="Calibri" panose="020F0502020204030204" pitchFamily="34" charset="0"/>
                  <a:cs typeface="Arial" panose="020B0604020202020204" pitchFamily="34" charset="0"/>
                </a:rPr>
                <a:t>through Composition</a:t>
              </a:r>
            </a:p>
          </p:txBody>
        </p:sp>
        <p:sp>
          <p:nvSpPr>
            <p:cNvPr id="9" name="Rectangle 8">
              <a:extLst>
                <a:ext uri="{FF2B5EF4-FFF2-40B4-BE49-F238E27FC236}">
                  <a16:creationId xmlns:a16="http://schemas.microsoft.com/office/drawing/2014/main" id="{AB16B853-EF45-406B-9BAB-A12A9B600AC3}"/>
                </a:ext>
              </a:extLst>
            </p:cNvPr>
            <p:cNvSpPr/>
            <p:nvPr/>
          </p:nvSpPr>
          <p:spPr>
            <a:xfrm>
              <a:off x="313508" y="536471"/>
              <a:ext cx="1105232" cy="599578"/>
            </a:xfrm>
            <a:prstGeom prst="rect">
              <a:avLst/>
            </a:prstGeom>
            <a:solidFill>
              <a:schemeClr val="bg2">
                <a:lumMod val="50000"/>
              </a:schemeClr>
            </a:solidFill>
            <a:ln>
              <a:solidFill>
                <a:schemeClr val="bg1">
                  <a:lumMod val="85000"/>
                </a:schemeClr>
              </a:solidFill>
            </a:ln>
          </p:spPr>
          <p:txBody>
            <a:bodyPr wrap="square" anchor="ctr" anchorCtr="0">
              <a:noAutofit/>
            </a:bodyPr>
            <a:lstStyle/>
            <a:p>
              <a:r>
                <a:rPr lang="en-US" sz="1100" i="1" dirty="0">
                  <a:solidFill>
                    <a:schemeClr val="bg1"/>
                  </a:solidFill>
                  <a:latin typeface="Arial" panose="020B0604020202020204" pitchFamily="34" charset="0"/>
                  <a:ea typeface="Calibri" panose="020F0502020204030204" pitchFamily="34" charset="0"/>
                  <a:cs typeface="Arial" panose="020B0604020202020204" pitchFamily="34" charset="0"/>
                </a:rPr>
                <a:t>AI-Augmented Software Development</a:t>
              </a:r>
            </a:p>
          </p:txBody>
        </p:sp>
        <p:sp>
          <p:nvSpPr>
            <p:cNvPr id="10" name="Rectangle 9">
              <a:extLst>
                <a:ext uri="{FF2B5EF4-FFF2-40B4-BE49-F238E27FC236}">
                  <a16:creationId xmlns:a16="http://schemas.microsoft.com/office/drawing/2014/main" id="{2DEC0932-7415-41FE-B687-89C2B7258DDE}"/>
                </a:ext>
              </a:extLst>
            </p:cNvPr>
            <p:cNvSpPr/>
            <p:nvPr/>
          </p:nvSpPr>
          <p:spPr>
            <a:xfrm>
              <a:off x="3320643" y="3647323"/>
              <a:ext cx="1330773" cy="641257"/>
            </a:xfrm>
            <a:prstGeom prst="rect">
              <a:avLst/>
            </a:prstGeom>
            <a:solidFill>
              <a:srgbClr val="6D8D80"/>
            </a:solidFill>
            <a:ln>
              <a:solidFill>
                <a:schemeClr val="bg1">
                  <a:lumMod val="85000"/>
                </a:schemeClr>
              </a:solidFill>
            </a:ln>
          </p:spPr>
          <p:txBody>
            <a:bodyPr wrap="square" anchor="ctr" anchorCtr="0">
              <a:noAutofit/>
            </a:bodyPr>
            <a:lstStyle/>
            <a:p>
              <a:r>
                <a:rPr lang="en-US" sz="1100" i="1" dirty="0">
                  <a:solidFill>
                    <a:schemeClr val="bg1"/>
                  </a:solidFill>
                  <a:latin typeface="Arial" panose="020B0604020202020204" pitchFamily="34" charset="0"/>
                  <a:ea typeface="Calibri" panose="020F0502020204030204" pitchFamily="34" charset="0"/>
                  <a:cs typeface="Arial" panose="020B0604020202020204" pitchFamily="34" charset="0"/>
                </a:rPr>
                <a:t>Engineering Societal-Scale Software Systems</a:t>
              </a:r>
            </a:p>
          </p:txBody>
        </p:sp>
        <p:sp>
          <p:nvSpPr>
            <p:cNvPr id="11" name="Rectangle 10">
              <a:extLst>
                <a:ext uri="{FF2B5EF4-FFF2-40B4-BE49-F238E27FC236}">
                  <a16:creationId xmlns:a16="http://schemas.microsoft.com/office/drawing/2014/main" id="{73869B6F-F3B1-4187-8A26-EAE1534BA869}"/>
                </a:ext>
              </a:extLst>
            </p:cNvPr>
            <p:cNvSpPr/>
            <p:nvPr/>
          </p:nvSpPr>
          <p:spPr>
            <a:xfrm>
              <a:off x="5126615" y="4219150"/>
              <a:ext cx="1330773" cy="544348"/>
            </a:xfrm>
            <a:prstGeom prst="rect">
              <a:avLst/>
            </a:prstGeom>
            <a:solidFill>
              <a:srgbClr val="6D8D80"/>
            </a:solidFill>
            <a:ln>
              <a:solidFill>
                <a:schemeClr val="bg1">
                  <a:lumMod val="85000"/>
                </a:schemeClr>
              </a:solidFill>
            </a:ln>
          </p:spPr>
          <p:txBody>
            <a:bodyPr wrap="square" anchor="ctr" anchorCtr="0">
              <a:noAutofit/>
            </a:bodyPr>
            <a:lstStyle/>
            <a:p>
              <a:r>
                <a:rPr lang="en-US" sz="1100" i="1" dirty="0">
                  <a:solidFill>
                    <a:schemeClr val="bg1"/>
                  </a:solidFill>
                  <a:latin typeface="Arial" panose="020B0604020202020204" pitchFamily="34" charset="0"/>
                  <a:ea typeface="Calibri" panose="020F0502020204030204" pitchFamily="34" charset="0"/>
                  <a:cs typeface="Arial" panose="020B0604020202020204" pitchFamily="34" charset="0"/>
                </a:rPr>
                <a:t>Engineering AI-Enabled Software Systems</a:t>
              </a:r>
            </a:p>
          </p:txBody>
        </p:sp>
        <p:sp>
          <p:nvSpPr>
            <p:cNvPr id="46" name="Rectangle 45">
              <a:extLst>
                <a:ext uri="{FF2B5EF4-FFF2-40B4-BE49-F238E27FC236}">
                  <a16:creationId xmlns:a16="http://schemas.microsoft.com/office/drawing/2014/main" id="{60ADE50D-C284-4A63-B4F5-37B5CA5EFB2A}"/>
                </a:ext>
              </a:extLst>
            </p:cNvPr>
            <p:cNvSpPr/>
            <p:nvPr/>
          </p:nvSpPr>
          <p:spPr>
            <a:xfrm>
              <a:off x="6866920" y="4502364"/>
              <a:ext cx="1587512" cy="544348"/>
            </a:xfrm>
            <a:prstGeom prst="rect">
              <a:avLst/>
            </a:prstGeom>
            <a:solidFill>
              <a:srgbClr val="6D8D80"/>
            </a:solidFill>
            <a:ln>
              <a:solidFill>
                <a:schemeClr val="bg1">
                  <a:lumMod val="85000"/>
                </a:schemeClr>
              </a:solidFill>
            </a:ln>
          </p:spPr>
          <p:txBody>
            <a:bodyPr wrap="square" anchor="ctr" anchorCtr="0">
              <a:noAutofit/>
            </a:bodyPr>
            <a:lstStyle/>
            <a:p>
              <a:r>
                <a:rPr lang="en-US" sz="1100" i="1" dirty="0">
                  <a:solidFill>
                    <a:schemeClr val="bg1"/>
                  </a:solidFill>
                  <a:latin typeface="Arial" panose="020B0604020202020204" pitchFamily="34" charset="0"/>
                  <a:ea typeface="Calibri" panose="020F0502020204030204" pitchFamily="34" charset="0"/>
                  <a:cs typeface="Arial" panose="020B0604020202020204" pitchFamily="34" charset="0"/>
                </a:rPr>
                <a:t>Engineering Quantum Computing Software Systems</a:t>
              </a:r>
            </a:p>
          </p:txBody>
        </p:sp>
      </p:grpSp>
      <p:sp>
        <p:nvSpPr>
          <p:cNvPr id="47" name="TextBox 46">
            <a:extLst>
              <a:ext uri="{FF2B5EF4-FFF2-40B4-BE49-F238E27FC236}">
                <a16:creationId xmlns:a16="http://schemas.microsoft.com/office/drawing/2014/main" id="{736758EC-258D-4942-A0A0-0ACB292F5377}"/>
              </a:ext>
            </a:extLst>
          </p:cNvPr>
          <p:cNvSpPr txBox="1"/>
          <p:nvPr/>
        </p:nvSpPr>
        <p:spPr>
          <a:xfrm rot="3252776">
            <a:off x="-193388" y="1657360"/>
            <a:ext cx="4053380" cy="1405224"/>
          </a:xfrm>
          <a:prstGeom prst="rect">
            <a:avLst/>
          </a:prstGeom>
          <a:noFill/>
        </p:spPr>
        <p:txBody>
          <a:bodyPr wrap="none" lIns="0" tIns="0" rIns="0" bIns="0" rtlCol="0">
            <a:prstTxWarp prst="textArchDown">
              <a:avLst>
                <a:gd name="adj" fmla="val 276929"/>
              </a:avLst>
            </a:prstTxWarp>
            <a:spAutoFit/>
          </a:bodyPr>
          <a:lstStyle/>
          <a:p>
            <a:pPr algn="ctr"/>
            <a:r>
              <a:rPr lang="en-US" sz="1200" dirty="0">
                <a:solidFill>
                  <a:schemeClr val="tx1">
                    <a:lumMod val="65000"/>
                    <a:lumOff val="35000"/>
                  </a:schemeClr>
                </a:solidFill>
                <a:latin typeface="Arial"/>
                <a:cs typeface="Arial"/>
              </a:rPr>
              <a:t>ADVANCED</a:t>
            </a:r>
            <a:r>
              <a:rPr lang="en-US" sz="1200" dirty="0">
                <a:latin typeface="Arial"/>
                <a:cs typeface="Arial"/>
              </a:rPr>
              <a:t> </a:t>
            </a:r>
            <a:r>
              <a:rPr lang="en-US" sz="1200" b="1" dirty="0">
                <a:latin typeface="Arial"/>
                <a:cs typeface="Arial"/>
              </a:rPr>
              <a:t>DEVELOPMENT</a:t>
            </a:r>
            <a:r>
              <a:rPr lang="en-US" sz="1200" dirty="0">
                <a:latin typeface="Arial"/>
                <a:cs typeface="Arial"/>
              </a:rPr>
              <a:t> </a:t>
            </a:r>
            <a:r>
              <a:rPr lang="en-US" sz="1200" dirty="0">
                <a:solidFill>
                  <a:schemeClr val="tx1">
                    <a:lumMod val="65000"/>
                    <a:lumOff val="35000"/>
                  </a:schemeClr>
                </a:solidFill>
                <a:latin typeface="Arial"/>
                <a:cs typeface="Arial"/>
              </a:rPr>
              <a:t>PARADIGMS</a:t>
            </a:r>
          </a:p>
        </p:txBody>
      </p:sp>
      <p:sp>
        <p:nvSpPr>
          <p:cNvPr id="48" name="TextBox 47">
            <a:extLst>
              <a:ext uri="{FF2B5EF4-FFF2-40B4-BE49-F238E27FC236}">
                <a16:creationId xmlns:a16="http://schemas.microsoft.com/office/drawing/2014/main" id="{0E6FB0B9-5090-410C-918B-25D7D58E60C6}"/>
              </a:ext>
            </a:extLst>
          </p:cNvPr>
          <p:cNvSpPr txBox="1"/>
          <p:nvPr/>
        </p:nvSpPr>
        <p:spPr>
          <a:xfrm rot="1100374">
            <a:off x="1648844" y="3362983"/>
            <a:ext cx="5148263" cy="1329213"/>
          </a:xfrm>
          <a:prstGeom prst="rect">
            <a:avLst/>
          </a:prstGeom>
          <a:noFill/>
        </p:spPr>
        <p:txBody>
          <a:bodyPr wrap="none" lIns="0" tIns="0" rIns="0" bIns="0" rtlCol="0">
            <a:prstTxWarp prst="textArchDown">
              <a:avLst/>
            </a:prstTxWarp>
            <a:spAutoFit/>
          </a:bodyPr>
          <a:lstStyle/>
          <a:p>
            <a:pPr algn="ctr"/>
            <a:r>
              <a:rPr lang="en-US" sz="1200" dirty="0">
                <a:solidFill>
                  <a:schemeClr val="tx1">
                    <a:lumMod val="65000"/>
                    <a:lumOff val="35000"/>
                  </a:schemeClr>
                </a:solidFill>
                <a:latin typeface="Arial"/>
                <a:cs typeface="Arial"/>
              </a:rPr>
              <a:t>ADVANCED</a:t>
            </a:r>
            <a:r>
              <a:rPr lang="en-US" sz="1200" dirty="0">
                <a:latin typeface="Arial"/>
                <a:cs typeface="Arial"/>
              </a:rPr>
              <a:t> </a:t>
            </a:r>
            <a:r>
              <a:rPr lang="en-US" sz="1200" b="1" dirty="0">
                <a:solidFill>
                  <a:srgbClr val="6D8D80"/>
                </a:solidFill>
                <a:latin typeface="Arial"/>
                <a:cs typeface="Arial"/>
              </a:rPr>
              <a:t>ARCHITECTURAL</a:t>
            </a:r>
            <a:r>
              <a:rPr lang="en-US" sz="1200" dirty="0">
                <a:latin typeface="Arial"/>
                <a:cs typeface="Arial"/>
              </a:rPr>
              <a:t> </a:t>
            </a:r>
            <a:r>
              <a:rPr lang="en-US" sz="1200" dirty="0">
                <a:solidFill>
                  <a:schemeClr val="tx1">
                    <a:lumMod val="65000"/>
                    <a:lumOff val="35000"/>
                  </a:schemeClr>
                </a:solidFill>
                <a:latin typeface="Arial"/>
                <a:cs typeface="Arial"/>
              </a:rPr>
              <a:t>PARADIGMS</a:t>
            </a:r>
          </a:p>
        </p:txBody>
      </p:sp>
      <p:grpSp>
        <p:nvGrpSpPr>
          <p:cNvPr id="55" name="Group 54">
            <a:extLst>
              <a:ext uri="{FF2B5EF4-FFF2-40B4-BE49-F238E27FC236}">
                <a16:creationId xmlns:a16="http://schemas.microsoft.com/office/drawing/2014/main" id="{0F785546-B476-4D19-915D-501EBC171342}"/>
              </a:ext>
            </a:extLst>
          </p:cNvPr>
          <p:cNvGrpSpPr/>
          <p:nvPr/>
        </p:nvGrpSpPr>
        <p:grpSpPr>
          <a:xfrm>
            <a:off x="1822863" y="552867"/>
            <a:ext cx="6810064" cy="3909338"/>
            <a:chOff x="1461135" y="552867"/>
            <a:chExt cx="6810064" cy="3909338"/>
          </a:xfrm>
        </p:grpSpPr>
        <p:sp>
          <p:nvSpPr>
            <p:cNvPr id="12" name="Rectangle 11">
              <a:extLst>
                <a:ext uri="{FF2B5EF4-FFF2-40B4-BE49-F238E27FC236}">
                  <a16:creationId xmlns:a16="http://schemas.microsoft.com/office/drawing/2014/main" id="{0145725B-32F5-4150-9617-8842E31330FA}"/>
                </a:ext>
              </a:extLst>
            </p:cNvPr>
            <p:cNvSpPr/>
            <p:nvPr/>
          </p:nvSpPr>
          <p:spPr>
            <a:xfrm>
              <a:off x="1461135" y="650235"/>
              <a:ext cx="854458" cy="615553"/>
            </a:xfrm>
            <a:prstGeom prst="rect">
              <a:avLst/>
            </a:prstGeom>
          </p:spPr>
          <p:txBody>
            <a:bodyPr wrap="square">
              <a:spAutoFit/>
            </a:bodyPr>
            <a:lstStyle/>
            <a:p>
              <a:r>
                <a:rPr lang="en-US" sz="850" b="1" dirty="0"/>
                <a:t>Re-envisioned software development life-cycle</a:t>
              </a:r>
            </a:p>
          </p:txBody>
        </p:sp>
        <p:sp>
          <p:nvSpPr>
            <p:cNvPr id="13" name="Rectangle 12">
              <a:extLst>
                <a:ext uri="{FF2B5EF4-FFF2-40B4-BE49-F238E27FC236}">
                  <a16:creationId xmlns:a16="http://schemas.microsoft.com/office/drawing/2014/main" id="{FFE1E0EB-88C4-4866-947B-C45E9287412E}"/>
                </a:ext>
              </a:extLst>
            </p:cNvPr>
            <p:cNvSpPr/>
            <p:nvPr/>
          </p:nvSpPr>
          <p:spPr>
            <a:xfrm rot="21549281">
              <a:off x="2216346" y="667809"/>
              <a:ext cx="1076704" cy="484748"/>
            </a:xfrm>
            <a:prstGeom prst="rect">
              <a:avLst/>
            </a:prstGeom>
          </p:spPr>
          <p:txBody>
            <a:bodyPr wrap="square">
              <a:spAutoFit/>
            </a:bodyPr>
            <a:lstStyle/>
            <a:p>
              <a:r>
                <a:rPr lang="en-US" sz="850" b="1" dirty="0"/>
                <a:t>Data &amp; data models for AI-augment paradigms</a:t>
              </a:r>
            </a:p>
          </p:txBody>
        </p:sp>
        <p:sp>
          <p:nvSpPr>
            <p:cNvPr id="14" name="Rectangle 13">
              <a:extLst>
                <a:ext uri="{FF2B5EF4-FFF2-40B4-BE49-F238E27FC236}">
                  <a16:creationId xmlns:a16="http://schemas.microsoft.com/office/drawing/2014/main" id="{7FB13368-7E38-4DED-8EE8-3E95E7562D9C}"/>
                </a:ext>
              </a:extLst>
            </p:cNvPr>
            <p:cNvSpPr/>
            <p:nvPr/>
          </p:nvSpPr>
          <p:spPr>
            <a:xfrm rot="21598988">
              <a:off x="3191260" y="636731"/>
              <a:ext cx="761292" cy="484748"/>
            </a:xfrm>
            <a:prstGeom prst="rect">
              <a:avLst/>
            </a:prstGeom>
          </p:spPr>
          <p:txBody>
            <a:bodyPr wrap="square">
              <a:spAutoFit/>
            </a:bodyPr>
            <a:lstStyle/>
            <a:p>
              <a:r>
                <a:rPr lang="en-US" sz="850" b="1" dirty="0"/>
                <a:t>New forms of evidence of quality</a:t>
              </a:r>
            </a:p>
          </p:txBody>
        </p:sp>
        <p:sp>
          <p:nvSpPr>
            <p:cNvPr id="15" name="Rectangle 14">
              <a:extLst>
                <a:ext uri="{FF2B5EF4-FFF2-40B4-BE49-F238E27FC236}">
                  <a16:creationId xmlns:a16="http://schemas.microsoft.com/office/drawing/2014/main" id="{34234E58-3401-42F9-8351-F981DEE374C3}"/>
                </a:ext>
              </a:extLst>
            </p:cNvPr>
            <p:cNvSpPr/>
            <p:nvPr/>
          </p:nvSpPr>
          <p:spPr>
            <a:xfrm rot="21579795">
              <a:off x="3850010" y="615121"/>
              <a:ext cx="1025742" cy="484748"/>
            </a:xfrm>
            <a:prstGeom prst="rect">
              <a:avLst/>
            </a:prstGeom>
          </p:spPr>
          <p:txBody>
            <a:bodyPr wrap="square">
              <a:spAutoFit/>
            </a:bodyPr>
            <a:lstStyle/>
            <a:p>
              <a:r>
                <a:rPr lang="en-US" sz="850" b="1" dirty="0"/>
                <a:t>Automated design, evolution, &amp; analysis tools</a:t>
              </a:r>
            </a:p>
          </p:txBody>
        </p:sp>
        <p:sp>
          <p:nvSpPr>
            <p:cNvPr id="16" name="Rectangle 15">
              <a:extLst>
                <a:ext uri="{FF2B5EF4-FFF2-40B4-BE49-F238E27FC236}">
                  <a16:creationId xmlns:a16="http://schemas.microsoft.com/office/drawing/2014/main" id="{709EB14D-5C55-4FDB-8064-835914E22C02}"/>
                </a:ext>
              </a:extLst>
            </p:cNvPr>
            <p:cNvSpPr/>
            <p:nvPr/>
          </p:nvSpPr>
          <p:spPr>
            <a:xfrm rot="21568849">
              <a:off x="4704505" y="601168"/>
              <a:ext cx="1162469" cy="353943"/>
            </a:xfrm>
            <a:prstGeom prst="rect">
              <a:avLst/>
            </a:prstGeom>
          </p:spPr>
          <p:txBody>
            <a:bodyPr wrap="square">
              <a:spAutoFit/>
            </a:bodyPr>
            <a:lstStyle/>
            <a:p>
              <a:r>
                <a:rPr lang="en-US" sz="850" b="1" dirty="0"/>
                <a:t>Scaled auto code generation &amp; repair</a:t>
              </a:r>
            </a:p>
          </p:txBody>
        </p:sp>
        <p:sp>
          <p:nvSpPr>
            <p:cNvPr id="17" name="Rectangle 16">
              <a:extLst>
                <a:ext uri="{FF2B5EF4-FFF2-40B4-BE49-F238E27FC236}">
                  <a16:creationId xmlns:a16="http://schemas.microsoft.com/office/drawing/2014/main" id="{3CB00E13-FC7B-413D-A102-B936E174833A}"/>
                </a:ext>
              </a:extLst>
            </p:cNvPr>
            <p:cNvSpPr/>
            <p:nvPr/>
          </p:nvSpPr>
          <p:spPr>
            <a:xfrm rot="21524156">
              <a:off x="5681596" y="552867"/>
              <a:ext cx="1104174" cy="353943"/>
            </a:xfrm>
            <a:prstGeom prst="rect">
              <a:avLst/>
            </a:prstGeom>
          </p:spPr>
          <p:txBody>
            <a:bodyPr wrap="square">
              <a:spAutoFit/>
            </a:bodyPr>
            <a:lstStyle/>
            <a:p>
              <a:r>
                <a:rPr lang="en-US" sz="850" b="1" dirty="0"/>
                <a:t>Developer acceptance</a:t>
              </a:r>
            </a:p>
          </p:txBody>
        </p:sp>
        <p:sp>
          <p:nvSpPr>
            <p:cNvPr id="18" name="Rectangle 17">
              <a:extLst>
                <a:ext uri="{FF2B5EF4-FFF2-40B4-BE49-F238E27FC236}">
                  <a16:creationId xmlns:a16="http://schemas.microsoft.com/office/drawing/2014/main" id="{370629C4-DA8C-4E01-ADAC-FC388CA00FFD}"/>
                </a:ext>
              </a:extLst>
            </p:cNvPr>
            <p:cNvSpPr/>
            <p:nvPr/>
          </p:nvSpPr>
          <p:spPr>
            <a:xfrm>
              <a:off x="1992955" y="1647835"/>
              <a:ext cx="949013" cy="615553"/>
            </a:xfrm>
            <a:prstGeom prst="rect">
              <a:avLst/>
            </a:prstGeom>
          </p:spPr>
          <p:txBody>
            <a:bodyPr wrap="square">
              <a:spAutoFit/>
            </a:bodyPr>
            <a:lstStyle/>
            <a:p>
              <a:r>
                <a:rPr lang="en-US" sz="850" b="1" dirty="0"/>
                <a:t>Theory for assured composition </a:t>
              </a:r>
              <a:br>
                <a:rPr lang="en-US" sz="850" b="1" dirty="0"/>
              </a:br>
              <a:r>
                <a:rPr lang="en-US" sz="850" b="1" dirty="0"/>
                <a:t>of evidence</a:t>
              </a:r>
            </a:p>
          </p:txBody>
        </p:sp>
        <p:sp>
          <p:nvSpPr>
            <p:cNvPr id="19" name="Rectangle 18">
              <a:extLst>
                <a:ext uri="{FF2B5EF4-FFF2-40B4-BE49-F238E27FC236}">
                  <a16:creationId xmlns:a16="http://schemas.microsoft.com/office/drawing/2014/main" id="{B0082F53-C1F2-47BB-876E-BE04C424F10A}"/>
                </a:ext>
              </a:extLst>
            </p:cNvPr>
            <p:cNvSpPr/>
            <p:nvPr/>
          </p:nvSpPr>
          <p:spPr>
            <a:xfrm>
              <a:off x="2569059" y="1426826"/>
              <a:ext cx="941983" cy="484748"/>
            </a:xfrm>
            <a:prstGeom prst="rect">
              <a:avLst/>
            </a:prstGeom>
          </p:spPr>
          <p:txBody>
            <a:bodyPr wrap="square">
              <a:spAutoFit/>
            </a:bodyPr>
            <a:lstStyle/>
            <a:p>
              <a:r>
                <a:rPr lang="en-US" sz="850" b="1" dirty="0"/>
                <a:t>Modifiable assurance arguments</a:t>
              </a:r>
            </a:p>
          </p:txBody>
        </p:sp>
        <p:sp>
          <p:nvSpPr>
            <p:cNvPr id="20" name="Rectangle 19">
              <a:extLst>
                <a:ext uri="{FF2B5EF4-FFF2-40B4-BE49-F238E27FC236}">
                  <a16:creationId xmlns:a16="http://schemas.microsoft.com/office/drawing/2014/main" id="{CC4D850A-77E0-4BFE-A4BC-1DF6FD7BE326}"/>
                </a:ext>
              </a:extLst>
            </p:cNvPr>
            <p:cNvSpPr/>
            <p:nvPr/>
          </p:nvSpPr>
          <p:spPr>
            <a:xfrm>
              <a:off x="3157071" y="1239616"/>
              <a:ext cx="1169816" cy="615553"/>
            </a:xfrm>
            <a:prstGeom prst="rect">
              <a:avLst/>
            </a:prstGeom>
          </p:spPr>
          <p:txBody>
            <a:bodyPr wrap="square">
              <a:spAutoFit/>
            </a:bodyPr>
            <a:lstStyle/>
            <a:p>
              <a:r>
                <a:rPr lang="en-US" sz="850" b="1" dirty="0"/>
                <a:t>Automatic detection </a:t>
              </a:r>
              <a:br>
                <a:rPr lang="en-US" sz="850" b="1" dirty="0"/>
              </a:br>
              <a:r>
                <a:rPr lang="en-US" sz="850" b="1" dirty="0"/>
                <a:t>if a system change invalidates an assurance argument</a:t>
              </a:r>
            </a:p>
          </p:txBody>
        </p:sp>
        <p:sp>
          <p:nvSpPr>
            <p:cNvPr id="21" name="Rectangle 20">
              <a:extLst>
                <a:ext uri="{FF2B5EF4-FFF2-40B4-BE49-F238E27FC236}">
                  <a16:creationId xmlns:a16="http://schemas.microsoft.com/office/drawing/2014/main" id="{86591D17-9F4B-45C5-8192-C8FCF1DE3C87}"/>
                </a:ext>
              </a:extLst>
            </p:cNvPr>
            <p:cNvSpPr/>
            <p:nvPr/>
          </p:nvSpPr>
          <p:spPr>
            <a:xfrm>
              <a:off x="4227958" y="1099005"/>
              <a:ext cx="1354539" cy="615553"/>
            </a:xfrm>
            <a:prstGeom prst="rect">
              <a:avLst/>
            </a:prstGeom>
          </p:spPr>
          <p:txBody>
            <a:bodyPr wrap="square">
              <a:spAutoFit/>
            </a:bodyPr>
            <a:lstStyle/>
            <a:p>
              <a:r>
                <a:rPr lang="en-US" sz="850" b="1" dirty="0"/>
                <a:t>Automatic system </a:t>
              </a:r>
              <a:br>
                <a:rPr lang="en-US" sz="850" b="1" dirty="0"/>
              </a:br>
              <a:r>
                <a:rPr lang="en-US" sz="850" b="1" dirty="0"/>
                <a:t>update recommendations based on operational data</a:t>
              </a:r>
            </a:p>
          </p:txBody>
        </p:sp>
        <p:sp>
          <p:nvSpPr>
            <p:cNvPr id="22" name="Rectangle 21">
              <a:extLst>
                <a:ext uri="{FF2B5EF4-FFF2-40B4-BE49-F238E27FC236}">
                  <a16:creationId xmlns:a16="http://schemas.microsoft.com/office/drawing/2014/main" id="{BE887880-68B9-42A3-BE8B-F8B329D54BAC}"/>
                </a:ext>
              </a:extLst>
            </p:cNvPr>
            <p:cNvSpPr/>
            <p:nvPr/>
          </p:nvSpPr>
          <p:spPr>
            <a:xfrm rot="21036564">
              <a:off x="5360684" y="864784"/>
              <a:ext cx="1532162" cy="353943"/>
            </a:xfrm>
            <a:prstGeom prst="rect">
              <a:avLst/>
            </a:prstGeom>
          </p:spPr>
          <p:txBody>
            <a:bodyPr wrap="square">
              <a:spAutoFit/>
            </a:bodyPr>
            <a:lstStyle/>
            <a:p>
              <a:r>
                <a:rPr lang="en-US" sz="850" b="1" dirty="0"/>
                <a:t>Tool chains for combining evidence to reassure a system</a:t>
              </a:r>
            </a:p>
          </p:txBody>
        </p:sp>
        <p:sp>
          <p:nvSpPr>
            <p:cNvPr id="23" name="Rectangle 22">
              <a:extLst>
                <a:ext uri="{FF2B5EF4-FFF2-40B4-BE49-F238E27FC236}">
                  <a16:creationId xmlns:a16="http://schemas.microsoft.com/office/drawing/2014/main" id="{AF286665-2654-4ACB-9AAC-09270C25BF9B}"/>
                </a:ext>
              </a:extLst>
            </p:cNvPr>
            <p:cNvSpPr/>
            <p:nvPr/>
          </p:nvSpPr>
          <p:spPr>
            <a:xfrm>
              <a:off x="3100010" y="2245909"/>
              <a:ext cx="1074011" cy="746358"/>
            </a:xfrm>
            <a:prstGeom prst="rect">
              <a:avLst/>
            </a:prstGeom>
          </p:spPr>
          <p:txBody>
            <a:bodyPr wrap="square">
              <a:spAutoFit/>
            </a:bodyPr>
            <a:lstStyle/>
            <a:p>
              <a:r>
                <a:rPr lang="en-US" sz="850" b="1" dirty="0"/>
                <a:t>Theory of composability for model-integrated computing &amp; quality attributes</a:t>
              </a:r>
            </a:p>
          </p:txBody>
        </p:sp>
        <p:sp>
          <p:nvSpPr>
            <p:cNvPr id="24" name="Rectangle 23">
              <a:extLst>
                <a:ext uri="{FF2B5EF4-FFF2-40B4-BE49-F238E27FC236}">
                  <a16:creationId xmlns:a16="http://schemas.microsoft.com/office/drawing/2014/main" id="{D6AC35CB-B695-4A29-8BE3-9191DCD1012D}"/>
                </a:ext>
              </a:extLst>
            </p:cNvPr>
            <p:cNvSpPr/>
            <p:nvPr/>
          </p:nvSpPr>
          <p:spPr>
            <a:xfrm>
              <a:off x="4010122" y="1933777"/>
              <a:ext cx="958232" cy="746358"/>
            </a:xfrm>
            <a:prstGeom prst="rect">
              <a:avLst/>
            </a:prstGeom>
          </p:spPr>
          <p:txBody>
            <a:bodyPr wrap="square">
              <a:spAutoFit/>
            </a:bodyPr>
            <a:lstStyle/>
            <a:p>
              <a:r>
                <a:rPr lang="en-US" sz="850" b="1" dirty="0"/>
                <a:t>Documented patterns &amp; tools for composition notations, rules, &amp; relationships</a:t>
              </a:r>
            </a:p>
          </p:txBody>
        </p:sp>
        <p:sp>
          <p:nvSpPr>
            <p:cNvPr id="25" name="Rectangle 24">
              <a:extLst>
                <a:ext uri="{FF2B5EF4-FFF2-40B4-BE49-F238E27FC236}">
                  <a16:creationId xmlns:a16="http://schemas.microsoft.com/office/drawing/2014/main" id="{DDD05DCD-542D-4383-894E-B06E7924ED01}"/>
                </a:ext>
              </a:extLst>
            </p:cNvPr>
            <p:cNvSpPr/>
            <p:nvPr/>
          </p:nvSpPr>
          <p:spPr>
            <a:xfrm>
              <a:off x="4235523" y="3230502"/>
              <a:ext cx="1322002" cy="484748"/>
            </a:xfrm>
            <a:prstGeom prst="rect">
              <a:avLst/>
            </a:prstGeom>
          </p:spPr>
          <p:txBody>
            <a:bodyPr wrap="square">
              <a:spAutoFit/>
            </a:bodyPr>
            <a:lstStyle/>
            <a:p>
              <a:r>
                <a:rPr lang="en-US" sz="850" b="1" dirty="0"/>
                <a:t>Define new quality attributes based on human behavior at scale</a:t>
              </a:r>
            </a:p>
          </p:txBody>
        </p:sp>
        <p:sp>
          <p:nvSpPr>
            <p:cNvPr id="26" name="Rectangle 25">
              <a:extLst>
                <a:ext uri="{FF2B5EF4-FFF2-40B4-BE49-F238E27FC236}">
                  <a16:creationId xmlns:a16="http://schemas.microsoft.com/office/drawing/2014/main" id="{120909AB-0433-4E48-AF27-87216E4A6D14}"/>
                </a:ext>
              </a:extLst>
            </p:cNvPr>
            <p:cNvSpPr/>
            <p:nvPr/>
          </p:nvSpPr>
          <p:spPr>
            <a:xfrm>
              <a:off x="5477727" y="2224966"/>
              <a:ext cx="1192309" cy="615553"/>
            </a:xfrm>
            <a:prstGeom prst="rect">
              <a:avLst/>
            </a:prstGeom>
          </p:spPr>
          <p:txBody>
            <a:bodyPr wrap="square">
              <a:spAutoFit/>
            </a:bodyPr>
            <a:lstStyle/>
            <a:p>
              <a:r>
                <a:rPr lang="en-US" sz="850" b="1" spc="-20" dirty="0"/>
                <a:t>Automated detection &amp; protection for misuse of socio-technical platforms</a:t>
              </a:r>
            </a:p>
          </p:txBody>
        </p:sp>
        <p:sp>
          <p:nvSpPr>
            <p:cNvPr id="27" name="Rectangle 26">
              <a:extLst>
                <a:ext uri="{FF2B5EF4-FFF2-40B4-BE49-F238E27FC236}">
                  <a16:creationId xmlns:a16="http://schemas.microsoft.com/office/drawing/2014/main" id="{E1731028-3AA1-4F2E-A8EB-AC6A84DA791B}"/>
                </a:ext>
              </a:extLst>
            </p:cNvPr>
            <p:cNvSpPr/>
            <p:nvPr/>
          </p:nvSpPr>
          <p:spPr>
            <a:xfrm rot="19572418">
              <a:off x="6213126" y="1520104"/>
              <a:ext cx="1469769" cy="484748"/>
            </a:xfrm>
            <a:prstGeom prst="rect">
              <a:avLst/>
            </a:prstGeom>
          </p:spPr>
          <p:txBody>
            <a:bodyPr wrap="square">
              <a:spAutoFit/>
            </a:bodyPr>
            <a:lstStyle/>
            <a:p>
              <a:r>
                <a:rPr lang="en-US" sz="850" b="1" dirty="0"/>
                <a:t>Platforms for continuously evolving socio-technical ecosystems</a:t>
              </a:r>
            </a:p>
          </p:txBody>
        </p:sp>
        <p:sp>
          <p:nvSpPr>
            <p:cNvPr id="28" name="Rectangle 27">
              <a:extLst>
                <a:ext uri="{FF2B5EF4-FFF2-40B4-BE49-F238E27FC236}">
                  <a16:creationId xmlns:a16="http://schemas.microsoft.com/office/drawing/2014/main" id="{0621F9EC-77DF-4589-B5B8-328B9F05807A}"/>
                </a:ext>
              </a:extLst>
            </p:cNvPr>
            <p:cNvSpPr/>
            <p:nvPr/>
          </p:nvSpPr>
          <p:spPr>
            <a:xfrm>
              <a:off x="5565354" y="3801717"/>
              <a:ext cx="1263004" cy="353943"/>
            </a:xfrm>
            <a:prstGeom prst="rect">
              <a:avLst/>
            </a:prstGeom>
          </p:spPr>
          <p:txBody>
            <a:bodyPr wrap="square">
              <a:spAutoFit/>
            </a:bodyPr>
            <a:lstStyle/>
            <a:p>
              <a:r>
                <a:rPr lang="en-US" sz="850" b="1" dirty="0"/>
                <a:t>AI-enabled system specification methods</a:t>
              </a:r>
            </a:p>
          </p:txBody>
        </p:sp>
        <p:sp>
          <p:nvSpPr>
            <p:cNvPr id="29" name="Rectangle 28">
              <a:extLst>
                <a:ext uri="{FF2B5EF4-FFF2-40B4-BE49-F238E27FC236}">
                  <a16:creationId xmlns:a16="http://schemas.microsoft.com/office/drawing/2014/main" id="{B2A11CAE-EEF7-4329-A045-D9003F11F9BC}"/>
                </a:ext>
              </a:extLst>
            </p:cNvPr>
            <p:cNvSpPr/>
            <p:nvPr/>
          </p:nvSpPr>
          <p:spPr>
            <a:xfrm>
              <a:off x="6276573" y="2806052"/>
              <a:ext cx="1048857" cy="484748"/>
            </a:xfrm>
            <a:prstGeom prst="rect">
              <a:avLst/>
            </a:prstGeom>
          </p:spPr>
          <p:txBody>
            <a:bodyPr wrap="square">
              <a:spAutoFit/>
            </a:bodyPr>
            <a:lstStyle/>
            <a:p>
              <a:r>
                <a:rPr lang="en-US" sz="850" b="1" dirty="0"/>
                <a:t>Testing practices for AI-enabled systems</a:t>
              </a:r>
            </a:p>
          </p:txBody>
        </p:sp>
        <p:sp>
          <p:nvSpPr>
            <p:cNvPr id="30" name="Rectangle 29">
              <a:extLst>
                <a:ext uri="{FF2B5EF4-FFF2-40B4-BE49-F238E27FC236}">
                  <a16:creationId xmlns:a16="http://schemas.microsoft.com/office/drawing/2014/main" id="{345BB317-50A6-4471-B7D4-49136C2839E7}"/>
                </a:ext>
              </a:extLst>
            </p:cNvPr>
            <p:cNvSpPr/>
            <p:nvPr/>
          </p:nvSpPr>
          <p:spPr>
            <a:xfrm>
              <a:off x="6773647" y="2147365"/>
              <a:ext cx="798971" cy="746358"/>
            </a:xfrm>
            <a:prstGeom prst="rect">
              <a:avLst/>
            </a:prstGeom>
          </p:spPr>
          <p:txBody>
            <a:bodyPr wrap="square">
              <a:spAutoFit/>
            </a:bodyPr>
            <a:lstStyle/>
            <a:p>
              <a:r>
                <a:rPr lang="en-US" sz="850" b="1" dirty="0"/>
                <a:t>Data management in support of AI-enabled systems</a:t>
              </a:r>
            </a:p>
          </p:txBody>
        </p:sp>
        <p:sp>
          <p:nvSpPr>
            <p:cNvPr id="31" name="Rectangle 30">
              <a:extLst>
                <a:ext uri="{FF2B5EF4-FFF2-40B4-BE49-F238E27FC236}">
                  <a16:creationId xmlns:a16="http://schemas.microsoft.com/office/drawing/2014/main" id="{15F6BFE5-3B49-4DDB-A658-BEB7FA5F1196}"/>
                </a:ext>
              </a:extLst>
            </p:cNvPr>
            <p:cNvSpPr/>
            <p:nvPr/>
          </p:nvSpPr>
          <p:spPr>
            <a:xfrm rot="18195608">
              <a:off x="6990859" y="1472906"/>
              <a:ext cx="1198035" cy="484748"/>
            </a:xfrm>
            <a:prstGeom prst="rect">
              <a:avLst/>
            </a:prstGeom>
          </p:spPr>
          <p:txBody>
            <a:bodyPr wrap="square">
              <a:spAutoFit/>
            </a:bodyPr>
            <a:lstStyle/>
            <a:p>
              <a:r>
                <a:rPr lang="en-US" sz="850" b="1" dirty="0"/>
                <a:t>Continuous monitoring &amp; sustainment</a:t>
              </a:r>
            </a:p>
          </p:txBody>
        </p:sp>
        <p:sp>
          <p:nvSpPr>
            <p:cNvPr id="32" name="Rectangle 31">
              <a:extLst>
                <a:ext uri="{FF2B5EF4-FFF2-40B4-BE49-F238E27FC236}">
                  <a16:creationId xmlns:a16="http://schemas.microsoft.com/office/drawing/2014/main" id="{7C300D49-D2B5-4478-BF71-B4E87A88E44B}"/>
                </a:ext>
              </a:extLst>
            </p:cNvPr>
            <p:cNvSpPr/>
            <p:nvPr/>
          </p:nvSpPr>
          <p:spPr>
            <a:xfrm>
              <a:off x="4606394" y="2826037"/>
              <a:ext cx="1448511" cy="484748"/>
            </a:xfrm>
            <a:prstGeom prst="rect">
              <a:avLst/>
            </a:prstGeom>
          </p:spPr>
          <p:txBody>
            <a:bodyPr wrap="square">
              <a:spAutoFit/>
            </a:bodyPr>
            <a:lstStyle/>
            <a:p>
              <a:r>
                <a:rPr lang="en-US" sz="850" b="1" dirty="0"/>
                <a:t>System instrumentation to monitor effects of system on social behavior</a:t>
              </a:r>
            </a:p>
          </p:txBody>
        </p:sp>
        <p:sp>
          <p:nvSpPr>
            <p:cNvPr id="33" name="Rectangle 32">
              <a:extLst>
                <a:ext uri="{FF2B5EF4-FFF2-40B4-BE49-F238E27FC236}">
                  <a16:creationId xmlns:a16="http://schemas.microsoft.com/office/drawing/2014/main" id="{6F3C4336-16E5-4037-9CD0-A0BD325FD057}"/>
                </a:ext>
              </a:extLst>
            </p:cNvPr>
            <p:cNvSpPr/>
            <p:nvPr/>
          </p:nvSpPr>
          <p:spPr>
            <a:xfrm rot="21556865">
              <a:off x="5857045" y="3283898"/>
              <a:ext cx="1308816" cy="484748"/>
            </a:xfrm>
            <a:prstGeom prst="rect">
              <a:avLst/>
            </a:prstGeom>
          </p:spPr>
          <p:txBody>
            <a:bodyPr wrap="square">
              <a:spAutoFit/>
            </a:bodyPr>
            <a:lstStyle/>
            <a:p>
              <a:r>
                <a:rPr lang="en-US" sz="850" b="1" dirty="0"/>
                <a:t>Designing &amp; monitoring interaction between AI </a:t>
              </a:r>
              <a:br>
                <a:rPr lang="en-US" sz="850" b="1" dirty="0"/>
              </a:br>
              <a:r>
                <a:rPr lang="en-US" sz="850" b="1" dirty="0"/>
                <a:t>&amp; non-AI parts </a:t>
              </a:r>
            </a:p>
          </p:txBody>
        </p:sp>
        <p:sp>
          <p:nvSpPr>
            <p:cNvPr id="34" name="Rectangle 33">
              <a:extLst>
                <a:ext uri="{FF2B5EF4-FFF2-40B4-BE49-F238E27FC236}">
                  <a16:creationId xmlns:a16="http://schemas.microsoft.com/office/drawing/2014/main" id="{0215B6DB-3F10-4B81-9071-0AC2DFB57563}"/>
                </a:ext>
              </a:extLst>
            </p:cNvPr>
            <p:cNvSpPr/>
            <p:nvPr/>
          </p:nvSpPr>
          <p:spPr>
            <a:xfrm rot="17181803">
              <a:off x="7488739" y="1786879"/>
              <a:ext cx="926710" cy="223138"/>
            </a:xfrm>
            <a:prstGeom prst="rect">
              <a:avLst/>
            </a:prstGeom>
          </p:spPr>
          <p:txBody>
            <a:bodyPr wrap="square">
              <a:spAutoFit/>
            </a:bodyPr>
            <a:lstStyle/>
            <a:p>
              <a:r>
                <a:rPr lang="en-US" sz="850" b="1" dirty="0"/>
                <a:t>Profiling tools</a:t>
              </a:r>
            </a:p>
          </p:txBody>
        </p:sp>
        <p:sp>
          <p:nvSpPr>
            <p:cNvPr id="35" name="Rectangle 34">
              <a:extLst>
                <a:ext uri="{FF2B5EF4-FFF2-40B4-BE49-F238E27FC236}">
                  <a16:creationId xmlns:a16="http://schemas.microsoft.com/office/drawing/2014/main" id="{C764E149-8564-40D6-8B97-1DAB120E1B9B}"/>
                </a:ext>
              </a:extLst>
            </p:cNvPr>
            <p:cNvSpPr/>
            <p:nvPr/>
          </p:nvSpPr>
          <p:spPr>
            <a:xfrm>
              <a:off x="6885668" y="4108262"/>
              <a:ext cx="1098426" cy="353943"/>
            </a:xfrm>
            <a:prstGeom prst="rect">
              <a:avLst/>
            </a:prstGeom>
          </p:spPr>
          <p:txBody>
            <a:bodyPr wrap="square">
              <a:spAutoFit/>
            </a:bodyPr>
            <a:lstStyle/>
            <a:p>
              <a:pPr lvl="0"/>
              <a:r>
                <a:rPr lang="en-US" sz="850" b="1" dirty="0">
                  <a:solidFill>
                    <a:srgbClr val="000000"/>
                  </a:solidFill>
                </a:rPr>
                <a:t>Expanded set of quantum algorithms</a:t>
              </a:r>
            </a:p>
          </p:txBody>
        </p:sp>
        <p:sp>
          <p:nvSpPr>
            <p:cNvPr id="36" name="Rectangle 35">
              <a:extLst>
                <a:ext uri="{FF2B5EF4-FFF2-40B4-BE49-F238E27FC236}">
                  <a16:creationId xmlns:a16="http://schemas.microsoft.com/office/drawing/2014/main" id="{88B4B36C-E297-4824-A4BC-5D863B345EBA}"/>
                </a:ext>
              </a:extLst>
            </p:cNvPr>
            <p:cNvSpPr/>
            <p:nvPr/>
          </p:nvSpPr>
          <p:spPr>
            <a:xfrm rot="48013">
              <a:off x="7084054" y="3509220"/>
              <a:ext cx="1109057" cy="615553"/>
            </a:xfrm>
            <a:prstGeom prst="rect">
              <a:avLst/>
            </a:prstGeom>
          </p:spPr>
          <p:txBody>
            <a:bodyPr wrap="square">
              <a:spAutoFit/>
            </a:bodyPr>
            <a:lstStyle/>
            <a:p>
              <a:pPr lvl="0"/>
              <a:r>
                <a:rPr lang="en-US" sz="850" b="1" dirty="0">
                  <a:solidFill>
                    <a:srgbClr val="000000"/>
                  </a:solidFill>
                </a:rPr>
                <a:t>Standardized software stack interfaces &amp; proven correct libraries</a:t>
              </a:r>
            </a:p>
          </p:txBody>
        </p:sp>
        <p:sp>
          <p:nvSpPr>
            <p:cNvPr id="37" name="Rectangle 36">
              <a:extLst>
                <a:ext uri="{FF2B5EF4-FFF2-40B4-BE49-F238E27FC236}">
                  <a16:creationId xmlns:a16="http://schemas.microsoft.com/office/drawing/2014/main" id="{E2958A36-3887-4CC0-8C0E-BB2A7D3E1B28}"/>
                </a:ext>
              </a:extLst>
            </p:cNvPr>
            <p:cNvSpPr/>
            <p:nvPr/>
          </p:nvSpPr>
          <p:spPr>
            <a:xfrm rot="21555317">
              <a:off x="7293419" y="2966245"/>
              <a:ext cx="977780" cy="484748"/>
            </a:xfrm>
            <a:prstGeom prst="rect">
              <a:avLst/>
            </a:prstGeom>
          </p:spPr>
          <p:txBody>
            <a:bodyPr wrap="square">
              <a:spAutoFit/>
            </a:bodyPr>
            <a:lstStyle/>
            <a:p>
              <a:pPr lvl="0"/>
              <a:r>
                <a:rPr lang="en-US" sz="850" b="1" dirty="0">
                  <a:solidFill>
                    <a:srgbClr val="000000"/>
                  </a:solidFill>
                </a:rPr>
                <a:t>Hybrid classical quantum algorithms</a:t>
              </a:r>
            </a:p>
          </p:txBody>
        </p:sp>
        <p:sp>
          <p:nvSpPr>
            <p:cNvPr id="38" name="Rectangle 37">
              <a:extLst>
                <a:ext uri="{FF2B5EF4-FFF2-40B4-BE49-F238E27FC236}">
                  <a16:creationId xmlns:a16="http://schemas.microsoft.com/office/drawing/2014/main" id="{43146E4F-D6EB-42F4-9CF4-56ADCDC4A3A2}"/>
                </a:ext>
              </a:extLst>
            </p:cNvPr>
            <p:cNvSpPr/>
            <p:nvPr/>
          </p:nvSpPr>
          <p:spPr>
            <a:xfrm rot="31954">
              <a:off x="7493801" y="2382642"/>
              <a:ext cx="682645" cy="484748"/>
            </a:xfrm>
            <a:prstGeom prst="rect">
              <a:avLst/>
            </a:prstGeom>
          </p:spPr>
          <p:txBody>
            <a:bodyPr wrap="square">
              <a:spAutoFit/>
            </a:bodyPr>
            <a:lstStyle/>
            <a:p>
              <a:pPr lvl="0"/>
              <a:r>
                <a:rPr lang="en-US" sz="850" b="1" dirty="0">
                  <a:solidFill>
                    <a:srgbClr val="000000"/>
                  </a:solidFill>
                </a:rPr>
                <a:t>Domain-specific languages</a:t>
              </a:r>
            </a:p>
          </p:txBody>
        </p:sp>
        <p:sp>
          <p:nvSpPr>
            <p:cNvPr id="49" name="Rectangle 48">
              <a:extLst>
                <a:ext uri="{FF2B5EF4-FFF2-40B4-BE49-F238E27FC236}">
                  <a16:creationId xmlns:a16="http://schemas.microsoft.com/office/drawing/2014/main" id="{A840EAC4-D979-4F9E-BCD6-B29AB6DD558C}"/>
                </a:ext>
              </a:extLst>
            </p:cNvPr>
            <p:cNvSpPr/>
            <p:nvPr/>
          </p:nvSpPr>
          <p:spPr>
            <a:xfrm>
              <a:off x="4864439" y="1613614"/>
              <a:ext cx="1186711" cy="746358"/>
            </a:xfrm>
            <a:prstGeom prst="rect">
              <a:avLst/>
            </a:prstGeom>
          </p:spPr>
          <p:txBody>
            <a:bodyPr wrap="square">
              <a:spAutoFit/>
            </a:bodyPr>
            <a:lstStyle/>
            <a:p>
              <a:r>
                <a:rPr lang="en-US" sz="850" b="1" dirty="0"/>
                <a:t>Integrated tool chains to assure composed behaviors at scale before &amp; during runtime</a:t>
              </a:r>
            </a:p>
          </p:txBody>
        </p:sp>
        <p:sp>
          <p:nvSpPr>
            <p:cNvPr id="50" name="Rectangle 49">
              <a:extLst>
                <a:ext uri="{FF2B5EF4-FFF2-40B4-BE49-F238E27FC236}">
                  <a16:creationId xmlns:a16="http://schemas.microsoft.com/office/drawing/2014/main" id="{8D0AE7B9-774C-4E5D-BD8B-C00545773359}"/>
                </a:ext>
              </a:extLst>
            </p:cNvPr>
            <p:cNvSpPr/>
            <p:nvPr/>
          </p:nvSpPr>
          <p:spPr>
            <a:xfrm rot="20546888">
              <a:off x="5740155" y="1186345"/>
              <a:ext cx="1585012" cy="353943"/>
            </a:xfrm>
            <a:prstGeom prst="rect">
              <a:avLst/>
            </a:prstGeom>
          </p:spPr>
          <p:txBody>
            <a:bodyPr wrap="square">
              <a:spAutoFit/>
            </a:bodyPr>
            <a:lstStyle/>
            <a:p>
              <a:pPr lvl="0" defTabSz="685800">
                <a:defRPr/>
              </a:pPr>
              <a:r>
                <a:rPr lang="en-US" sz="850" b="1" dirty="0"/>
                <a:t>Interacting formalisms &amp; assurance capabilities</a:t>
              </a:r>
            </a:p>
          </p:txBody>
        </p:sp>
      </p:grpSp>
      <p:sp>
        <p:nvSpPr>
          <p:cNvPr id="58" name="Rectangle 57">
            <a:extLst>
              <a:ext uri="{FF2B5EF4-FFF2-40B4-BE49-F238E27FC236}">
                <a16:creationId xmlns:a16="http://schemas.microsoft.com/office/drawing/2014/main" id="{D4A8C2C4-C26A-4075-B073-042D695AF21E}"/>
              </a:ext>
            </a:extLst>
          </p:cNvPr>
          <p:cNvSpPr/>
          <p:nvPr/>
        </p:nvSpPr>
        <p:spPr>
          <a:xfrm>
            <a:off x="7957" y="-61432"/>
            <a:ext cx="9057853" cy="707886"/>
          </a:xfrm>
          <a:prstGeom prst="rect">
            <a:avLst/>
          </a:prstGeom>
        </p:spPr>
        <p:txBody>
          <a:bodyPr wrap="square">
            <a:spAutoFit/>
          </a:bodyPr>
          <a:lstStyle/>
          <a:p>
            <a:r>
              <a:rPr lang="en-US" sz="2000" b="1" dirty="0">
                <a:latin typeface="Arial" panose="020B0604020202020204" pitchFamily="34" charset="0"/>
                <a:ea typeface="Calibri" panose="020F0502020204030204" pitchFamily="34" charset="0"/>
                <a:cs typeface="Arial" panose="020B0604020202020204" pitchFamily="34" charset="0"/>
              </a:rPr>
              <a:t>Software Engineering Roadmap with Research Focus Areas &amp; Research Objectives (10-15 Year Horizon)</a:t>
            </a:r>
            <a:endParaRPr lang="en-US" sz="2000" b="1" dirty="0">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2B5C81E8-8C6C-4883-982E-B21B1BD975AE}"/>
              </a:ext>
            </a:extLst>
          </p:cNvPr>
          <p:cNvSpPr/>
          <p:nvPr/>
        </p:nvSpPr>
        <p:spPr>
          <a:xfrm>
            <a:off x="608076" y="4848890"/>
            <a:ext cx="925253" cy="184666"/>
          </a:xfrm>
          <a:prstGeom prst="rect">
            <a:avLst/>
          </a:prstGeom>
        </p:spPr>
        <p:txBody>
          <a:bodyPr wrap="none">
            <a:spAutoFit/>
          </a:bodyPr>
          <a:lstStyle/>
          <a:p>
            <a:r>
              <a:rPr lang="en-US" sz="600" dirty="0">
                <a:latin typeface="Arial" panose="020B0604020202020204" pitchFamily="34" charset="0"/>
                <a:cs typeface="Arial" panose="020B0604020202020204" pitchFamily="34" charset="0"/>
              </a:rPr>
              <a:t>SEI Internal Use Only</a:t>
            </a:r>
          </a:p>
        </p:txBody>
      </p:sp>
    </p:spTree>
    <p:extLst>
      <p:ext uri="{BB962C8B-B14F-4D97-AF65-F5344CB8AC3E}">
        <p14:creationId xmlns:p14="http://schemas.microsoft.com/office/powerpoint/2010/main" val="393443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up)">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78448-0602-490E-B302-410CE4E92335}"/>
              </a:ext>
            </a:extLst>
          </p:cNvPr>
          <p:cNvSpPr>
            <a:spLocks noGrp="1"/>
          </p:cNvSpPr>
          <p:nvPr>
            <p:ph type="title"/>
          </p:nvPr>
        </p:nvSpPr>
        <p:spPr/>
        <p:txBody>
          <a:bodyPr/>
          <a:lstStyle/>
          <a:p>
            <a:r>
              <a:rPr lang="en-US" dirty="0"/>
              <a:t>Research Focus Areas: Development Paradigms</a:t>
            </a:r>
          </a:p>
        </p:txBody>
      </p:sp>
      <p:sp>
        <p:nvSpPr>
          <p:cNvPr id="4" name="Rectangle 3">
            <a:extLst>
              <a:ext uri="{FF2B5EF4-FFF2-40B4-BE49-F238E27FC236}">
                <a16:creationId xmlns:a16="http://schemas.microsoft.com/office/drawing/2014/main" id="{50AD58A4-AB62-4CEB-9EA6-9CEA91200419}"/>
              </a:ext>
            </a:extLst>
          </p:cNvPr>
          <p:cNvSpPr/>
          <p:nvPr/>
        </p:nvSpPr>
        <p:spPr>
          <a:xfrm>
            <a:off x="3365046" y="836260"/>
            <a:ext cx="2228819" cy="599578"/>
          </a:xfrm>
          <a:prstGeom prst="rect">
            <a:avLst/>
          </a:prstGeom>
          <a:solidFill>
            <a:schemeClr val="bg2">
              <a:lumMod val="50000"/>
            </a:schemeClr>
          </a:solidFill>
          <a:ln>
            <a:solidFill>
              <a:schemeClr val="bg1">
                <a:lumMod val="85000"/>
              </a:schemeClr>
            </a:solidFill>
          </a:ln>
        </p:spPr>
        <p:txBody>
          <a:bodyPr wrap="square" anchor="ctr" anchorCtr="0">
            <a:noAutofit/>
          </a:bodyPr>
          <a:lstStyle/>
          <a:p>
            <a:r>
              <a:rPr lang="en-US" sz="1400" b="1" i="1" dirty="0">
                <a:solidFill>
                  <a:schemeClr val="bg1"/>
                </a:solidFill>
                <a:latin typeface="Arial" panose="020B0604020202020204" pitchFamily="34" charset="0"/>
                <a:ea typeface="Calibri" panose="020F0502020204030204" pitchFamily="34" charset="0"/>
                <a:cs typeface="Arial" panose="020B0604020202020204" pitchFamily="34" charset="0"/>
              </a:rPr>
              <a:t>Assuring Continuously Evolving Systems</a:t>
            </a:r>
          </a:p>
        </p:txBody>
      </p:sp>
      <p:sp>
        <p:nvSpPr>
          <p:cNvPr id="5" name="Rectangle 4">
            <a:extLst>
              <a:ext uri="{FF2B5EF4-FFF2-40B4-BE49-F238E27FC236}">
                <a16:creationId xmlns:a16="http://schemas.microsoft.com/office/drawing/2014/main" id="{3C72061F-B5A1-434B-A5BC-97F1EB83CF0E}"/>
              </a:ext>
            </a:extLst>
          </p:cNvPr>
          <p:cNvSpPr/>
          <p:nvPr/>
        </p:nvSpPr>
        <p:spPr>
          <a:xfrm>
            <a:off x="6349092" y="836643"/>
            <a:ext cx="2228819" cy="599195"/>
          </a:xfrm>
          <a:prstGeom prst="rect">
            <a:avLst/>
          </a:prstGeom>
          <a:solidFill>
            <a:schemeClr val="bg2">
              <a:lumMod val="50000"/>
            </a:schemeClr>
          </a:solidFill>
          <a:ln>
            <a:solidFill>
              <a:schemeClr val="bg1">
                <a:lumMod val="85000"/>
              </a:schemeClr>
            </a:solidFill>
          </a:ln>
        </p:spPr>
        <p:txBody>
          <a:bodyPr wrap="square" anchor="ctr" anchorCtr="0">
            <a:noAutofit/>
          </a:bodyPr>
          <a:lstStyle/>
          <a:p>
            <a:r>
              <a:rPr lang="en-US" sz="1400" b="1" i="1" dirty="0">
                <a:solidFill>
                  <a:schemeClr val="bg1"/>
                </a:solidFill>
                <a:latin typeface="Arial" panose="020B0604020202020204" pitchFamily="34" charset="0"/>
                <a:ea typeface="Calibri" panose="020F0502020204030204" pitchFamily="34" charset="0"/>
                <a:cs typeface="Arial" panose="020B0604020202020204" pitchFamily="34" charset="0"/>
              </a:rPr>
              <a:t>Software Construction through Composition</a:t>
            </a:r>
          </a:p>
        </p:txBody>
      </p:sp>
      <p:sp>
        <p:nvSpPr>
          <p:cNvPr id="6" name="Rectangle 5">
            <a:extLst>
              <a:ext uri="{FF2B5EF4-FFF2-40B4-BE49-F238E27FC236}">
                <a16:creationId xmlns:a16="http://schemas.microsoft.com/office/drawing/2014/main" id="{1FBD6CF4-02CB-480D-8D56-952AC5B710A6}"/>
              </a:ext>
            </a:extLst>
          </p:cNvPr>
          <p:cNvSpPr/>
          <p:nvPr/>
        </p:nvSpPr>
        <p:spPr>
          <a:xfrm>
            <a:off x="381000" y="836260"/>
            <a:ext cx="2228819" cy="599578"/>
          </a:xfrm>
          <a:prstGeom prst="rect">
            <a:avLst/>
          </a:prstGeom>
          <a:solidFill>
            <a:schemeClr val="bg2">
              <a:lumMod val="50000"/>
            </a:schemeClr>
          </a:solidFill>
          <a:ln>
            <a:solidFill>
              <a:schemeClr val="bg1">
                <a:lumMod val="85000"/>
              </a:schemeClr>
            </a:solidFill>
          </a:ln>
        </p:spPr>
        <p:txBody>
          <a:bodyPr wrap="square" anchor="ctr" anchorCtr="0">
            <a:noAutofit/>
          </a:bodyPr>
          <a:lstStyle/>
          <a:p>
            <a:r>
              <a:rPr lang="en-US" sz="1400" b="1" i="1" dirty="0">
                <a:solidFill>
                  <a:schemeClr val="bg1"/>
                </a:solidFill>
                <a:latin typeface="Arial" panose="020B0604020202020204" pitchFamily="34" charset="0"/>
                <a:ea typeface="Calibri" panose="020F0502020204030204" pitchFamily="34" charset="0"/>
                <a:cs typeface="Arial" panose="020B0604020202020204" pitchFamily="34" charset="0"/>
              </a:rPr>
              <a:t>AI-Augmented Software Development</a:t>
            </a:r>
          </a:p>
        </p:txBody>
      </p:sp>
      <p:sp>
        <p:nvSpPr>
          <p:cNvPr id="7" name="Rectangle 6">
            <a:extLst>
              <a:ext uri="{FF2B5EF4-FFF2-40B4-BE49-F238E27FC236}">
                <a16:creationId xmlns:a16="http://schemas.microsoft.com/office/drawing/2014/main" id="{A024B863-43BE-4611-83FC-76C539FA38F8}"/>
              </a:ext>
            </a:extLst>
          </p:cNvPr>
          <p:cNvSpPr/>
          <p:nvPr/>
        </p:nvSpPr>
        <p:spPr>
          <a:xfrm>
            <a:off x="381000" y="1506473"/>
            <a:ext cx="2286000" cy="2800767"/>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The focus of this research area is on what AI-augmented software development will look like at each stage of the development process &amp; during continuous evolution, where it will be particularly useful in taking on routine tasks. </a:t>
            </a:r>
          </a:p>
        </p:txBody>
      </p:sp>
      <p:sp>
        <p:nvSpPr>
          <p:cNvPr id="8" name="Rectangle 7">
            <a:extLst>
              <a:ext uri="{FF2B5EF4-FFF2-40B4-BE49-F238E27FC236}">
                <a16:creationId xmlns:a16="http://schemas.microsoft.com/office/drawing/2014/main" id="{5E00FD1C-75E9-40E4-9E00-33DCE791F17D}"/>
              </a:ext>
            </a:extLst>
          </p:cNvPr>
          <p:cNvSpPr/>
          <p:nvPr/>
        </p:nvSpPr>
        <p:spPr>
          <a:xfrm>
            <a:off x="3365046" y="1506473"/>
            <a:ext cx="2228819" cy="255454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The goal of this research area is to develop a theory &amp; practice of rapid &amp; assured software evolution that enables efficient &amp; bounded reassurance of continuously evolving systems. </a:t>
            </a:r>
          </a:p>
        </p:txBody>
      </p:sp>
      <p:sp>
        <p:nvSpPr>
          <p:cNvPr id="9" name="Rectangle 8">
            <a:extLst>
              <a:ext uri="{FF2B5EF4-FFF2-40B4-BE49-F238E27FC236}">
                <a16:creationId xmlns:a16="http://schemas.microsoft.com/office/drawing/2014/main" id="{31F56BEC-E49D-4623-A2FB-6F5D939F54BD}"/>
              </a:ext>
            </a:extLst>
          </p:cNvPr>
          <p:cNvSpPr/>
          <p:nvPr/>
        </p:nvSpPr>
        <p:spPr>
          <a:xfrm>
            <a:off x="6291912" y="1461164"/>
            <a:ext cx="2533681" cy="3293209"/>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This research area focuses on methods &amp; tools that enable the specification &amp; enforcement of composition rules for component-based technologies &amp; platforms that allow both the creation of required behaviors &amp; the assurance of these behaviors. </a:t>
            </a:r>
          </a:p>
        </p:txBody>
      </p:sp>
    </p:spTree>
    <p:extLst>
      <p:ext uri="{BB962C8B-B14F-4D97-AF65-F5344CB8AC3E}">
        <p14:creationId xmlns:p14="http://schemas.microsoft.com/office/powerpoint/2010/main" val="500583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29A4E-B3E0-4C4E-9F97-90524AFB7D65}"/>
              </a:ext>
            </a:extLst>
          </p:cNvPr>
          <p:cNvSpPr>
            <a:spLocks noGrp="1"/>
          </p:cNvSpPr>
          <p:nvPr>
            <p:ph type="title"/>
          </p:nvPr>
        </p:nvSpPr>
        <p:spPr/>
        <p:txBody>
          <a:bodyPr/>
          <a:lstStyle/>
          <a:p>
            <a:r>
              <a:rPr lang="en-US" dirty="0"/>
              <a:t>Assuring Continuously Evolving Systems - 1</a:t>
            </a:r>
          </a:p>
        </p:txBody>
      </p:sp>
      <p:sp>
        <p:nvSpPr>
          <p:cNvPr id="3" name="Content Placeholder 2">
            <a:extLst>
              <a:ext uri="{FF2B5EF4-FFF2-40B4-BE49-F238E27FC236}">
                <a16:creationId xmlns:a16="http://schemas.microsoft.com/office/drawing/2014/main" id="{F0C25293-681D-43E2-A084-9DF29BFCFD06}"/>
              </a:ext>
            </a:extLst>
          </p:cNvPr>
          <p:cNvSpPr>
            <a:spLocks noGrp="1"/>
          </p:cNvSpPr>
          <p:nvPr>
            <p:ph idx="1"/>
          </p:nvPr>
        </p:nvSpPr>
        <p:spPr>
          <a:xfrm>
            <a:off x="381002" y="718362"/>
            <a:ext cx="5731491" cy="3955469"/>
          </a:xfrm>
        </p:spPr>
        <p:txBody>
          <a:bodyPr/>
          <a:lstStyle/>
          <a:p>
            <a:r>
              <a:rPr lang="en-US" sz="1800" dirty="0"/>
              <a:t>This research area focuses on providing </a:t>
            </a:r>
            <a:r>
              <a:rPr lang="en-US" sz="1800" b="1" dirty="0"/>
              <a:t>evidence-based</a:t>
            </a:r>
            <a:r>
              <a:rPr lang="en-US" sz="1800" dirty="0"/>
              <a:t> assurance arguments that a system will behave as intended as it </a:t>
            </a:r>
            <a:r>
              <a:rPr lang="en-US" sz="1800" b="1" dirty="0"/>
              <a:t>evolves</a:t>
            </a:r>
            <a:r>
              <a:rPr lang="en-US" sz="1800" dirty="0"/>
              <a:t> continuously to incorporate new capabilities &amp; dynamically self-adapts its operating configuration(s) at runtime in response to changing mission demands &amp; environmental conditions.</a:t>
            </a:r>
          </a:p>
          <a:p>
            <a:pPr marL="169863" indent="-169863">
              <a:buFont typeface="Arial" panose="020B0604020202020204" pitchFamily="34" charset="0"/>
              <a:buChar char="•"/>
              <a:tabLst>
                <a:tab pos="169863" algn="l"/>
              </a:tabLst>
            </a:pPr>
            <a:r>
              <a:rPr lang="en-US" sz="1800" dirty="0"/>
              <a:t>Must consider both desired </a:t>
            </a:r>
            <a:r>
              <a:rPr lang="en-US" sz="1800" b="1" dirty="0"/>
              <a:t>functionality</a:t>
            </a:r>
            <a:r>
              <a:rPr lang="en-US" sz="1800" dirty="0"/>
              <a:t> &amp; </a:t>
            </a:r>
            <a:r>
              <a:rPr lang="en-US" sz="1800" b="1" dirty="0"/>
              <a:t>quality</a:t>
            </a:r>
            <a:r>
              <a:rPr lang="en-US" sz="1800" dirty="0"/>
              <a:t> </a:t>
            </a:r>
            <a:r>
              <a:rPr lang="en-US" sz="1800" b="1" dirty="0"/>
              <a:t>attributes.</a:t>
            </a:r>
          </a:p>
          <a:p>
            <a:pPr>
              <a:spcBef>
                <a:spcPts val="1800"/>
              </a:spcBef>
            </a:pPr>
            <a:r>
              <a:rPr lang="en-US" sz="1800" dirty="0"/>
              <a:t>This research area requires advances in</a:t>
            </a:r>
          </a:p>
          <a:p>
            <a:pPr lvl="1"/>
            <a:r>
              <a:rPr lang="en-US" sz="1800" dirty="0"/>
              <a:t>“Theory of evidence” </a:t>
            </a:r>
          </a:p>
          <a:p>
            <a:pPr lvl="1"/>
            <a:r>
              <a:rPr lang="en-US" sz="1800" dirty="0"/>
              <a:t>“Theory of evolution”</a:t>
            </a:r>
          </a:p>
          <a:p>
            <a:pPr marL="342900" lvl="2" indent="0">
              <a:buNone/>
            </a:pPr>
            <a:endParaRPr lang="en-US" sz="1600" dirty="0"/>
          </a:p>
        </p:txBody>
      </p:sp>
      <p:sp>
        <p:nvSpPr>
          <p:cNvPr id="5" name="Text Placeholder 4">
            <a:extLst>
              <a:ext uri="{FF2B5EF4-FFF2-40B4-BE49-F238E27FC236}">
                <a16:creationId xmlns:a16="http://schemas.microsoft.com/office/drawing/2014/main" id="{5E77108D-E208-4D5F-87ED-EA2607CFDF7E}"/>
              </a:ext>
            </a:extLst>
          </p:cNvPr>
          <p:cNvSpPr>
            <a:spLocks noGrp="1"/>
          </p:cNvSpPr>
          <p:nvPr>
            <p:ph type="body" sz="quarter" idx="10"/>
          </p:nvPr>
        </p:nvSpPr>
        <p:spPr/>
        <p:txBody>
          <a:bodyPr/>
          <a:lstStyle/>
          <a:p>
            <a:endParaRPr lang="en-US" dirty="0"/>
          </a:p>
        </p:txBody>
      </p:sp>
      <p:pic>
        <p:nvPicPr>
          <p:cNvPr id="6" name="Picture 5">
            <a:extLst>
              <a:ext uri="{FF2B5EF4-FFF2-40B4-BE49-F238E27FC236}">
                <a16:creationId xmlns:a16="http://schemas.microsoft.com/office/drawing/2014/main" id="{FB4DD797-2B66-4F04-AEB8-B8CB747A7D1D}"/>
              </a:ext>
            </a:extLst>
          </p:cNvPr>
          <p:cNvPicPr>
            <a:picLocks noChangeAspect="1"/>
          </p:cNvPicPr>
          <p:nvPr/>
        </p:nvPicPr>
        <p:blipFill>
          <a:blip r:embed="rId2"/>
          <a:stretch>
            <a:fillRect/>
          </a:stretch>
        </p:blipFill>
        <p:spPr>
          <a:xfrm>
            <a:off x="6053423" y="718362"/>
            <a:ext cx="2984699" cy="35579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376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29A4E-B3E0-4C4E-9F97-90524AFB7D65}"/>
              </a:ext>
            </a:extLst>
          </p:cNvPr>
          <p:cNvSpPr>
            <a:spLocks noGrp="1"/>
          </p:cNvSpPr>
          <p:nvPr>
            <p:ph type="title"/>
          </p:nvPr>
        </p:nvSpPr>
        <p:spPr>
          <a:xfrm>
            <a:off x="381000" y="173278"/>
            <a:ext cx="7772400" cy="639577"/>
          </a:xfrm>
        </p:spPr>
        <p:txBody>
          <a:bodyPr/>
          <a:lstStyle/>
          <a:p>
            <a:r>
              <a:rPr lang="en-US" dirty="0"/>
              <a:t>Assuring Continuously Evolving Systems - 2</a:t>
            </a:r>
          </a:p>
        </p:txBody>
      </p:sp>
      <p:sp>
        <p:nvSpPr>
          <p:cNvPr id="3" name="Content Placeholder 2">
            <a:extLst>
              <a:ext uri="{FF2B5EF4-FFF2-40B4-BE49-F238E27FC236}">
                <a16:creationId xmlns:a16="http://schemas.microsoft.com/office/drawing/2014/main" id="{F0C25293-681D-43E2-A084-9DF29BFCFD06}"/>
              </a:ext>
            </a:extLst>
          </p:cNvPr>
          <p:cNvSpPr>
            <a:spLocks noGrp="1"/>
          </p:cNvSpPr>
          <p:nvPr>
            <p:ph idx="1"/>
          </p:nvPr>
        </p:nvSpPr>
        <p:spPr>
          <a:xfrm>
            <a:off x="323400" y="2032154"/>
            <a:ext cx="8154507" cy="2625976"/>
          </a:xfrm>
        </p:spPr>
        <p:txBody>
          <a:bodyPr/>
          <a:lstStyle/>
          <a:p>
            <a:pPr marL="0" lvl="1" indent="0">
              <a:buNone/>
            </a:pPr>
            <a:r>
              <a:rPr lang="en-US" sz="1800" b="1" dirty="0"/>
              <a:t>“Theory of evolution” </a:t>
            </a:r>
            <a:r>
              <a:rPr lang="en-US" sz="1800" dirty="0"/>
              <a:t>for</a:t>
            </a:r>
          </a:p>
          <a:p>
            <a:pPr lvl="1">
              <a:spcBef>
                <a:spcPts val="300"/>
              </a:spcBef>
            </a:pPr>
            <a:r>
              <a:rPr lang="en-US" sz="1800" dirty="0"/>
              <a:t>understanding how potential system changes </a:t>
            </a:r>
            <a:br>
              <a:rPr lang="en-US" sz="1800" dirty="0"/>
            </a:br>
            <a:r>
              <a:rPr lang="en-US" sz="1800" dirty="0"/>
              <a:t>propagate &amp; possibly lead to new failure </a:t>
            </a:r>
            <a:br>
              <a:rPr lang="en-US" sz="1800" dirty="0"/>
            </a:br>
            <a:r>
              <a:rPr lang="en-US" sz="1800" dirty="0"/>
              <a:t>modes or vulnerabilities</a:t>
            </a:r>
          </a:p>
          <a:p>
            <a:pPr lvl="1">
              <a:spcBef>
                <a:spcPts val="300"/>
              </a:spcBef>
            </a:pPr>
            <a:r>
              <a:rPr lang="en-US" sz="1800" dirty="0"/>
              <a:t>automatically generating &amp; analyzing runtime data &amp; generate system improvement suggestions</a:t>
            </a:r>
          </a:p>
          <a:p>
            <a:pPr lvl="1">
              <a:spcBef>
                <a:spcPts val="300"/>
              </a:spcBef>
            </a:pPr>
            <a:r>
              <a:rPr lang="en-US" sz="1800" dirty="0"/>
              <a:t>combining human expression of intent &amp; with operation data to generate &amp; assure change requests </a:t>
            </a:r>
          </a:p>
          <a:p>
            <a:pPr lvl="1">
              <a:spcBef>
                <a:spcPts val="300"/>
              </a:spcBef>
            </a:pPr>
            <a:r>
              <a:rPr lang="en-US" sz="1800" dirty="0"/>
              <a:t>using AI to automatically generate evolution trajectories</a:t>
            </a:r>
          </a:p>
          <a:p>
            <a:pPr lvl="2"/>
            <a:endParaRPr lang="en-US" sz="1600" dirty="0"/>
          </a:p>
        </p:txBody>
      </p:sp>
      <p:sp>
        <p:nvSpPr>
          <p:cNvPr id="4" name="Picture Placeholder 3">
            <a:extLst>
              <a:ext uri="{FF2B5EF4-FFF2-40B4-BE49-F238E27FC236}">
                <a16:creationId xmlns:a16="http://schemas.microsoft.com/office/drawing/2014/main" id="{618C89C5-A5AF-4759-84C0-43335775CDDB}"/>
              </a:ext>
            </a:extLst>
          </p:cNvPr>
          <p:cNvSpPr>
            <a:spLocks noGrp="1"/>
          </p:cNvSpPr>
          <p:nvPr>
            <p:ph type="pic" sz="quarter" idx="11"/>
          </p:nvPr>
        </p:nvSpPr>
        <p:spPr/>
      </p:sp>
      <p:sp>
        <p:nvSpPr>
          <p:cNvPr id="5" name="Text Placeholder 4">
            <a:extLst>
              <a:ext uri="{FF2B5EF4-FFF2-40B4-BE49-F238E27FC236}">
                <a16:creationId xmlns:a16="http://schemas.microsoft.com/office/drawing/2014/main" id="{5E77108D-E208-4D5F-87ED-EA2607CFDF7E}"/>
              </a:ext>
            </a:extLst>
          </p:cNvPr>
          <p:cNvSpPr>
            <a:spLocks noGrp="1"/>
          </p:cNvSpPr>
          <p:nvPr>
            <p:ph type="body" sz="quarter" idx="10"/>
          </p:nvPr>
        </p:nvSpPr>
        <p:spPr/>
        <p:txBody>
          <a:bodyPr/>
          <a:lstStyle/>
          <a:p>
            <a:endParaRPr lang="en-US" dirty="0"/>
          </a:p>
        </p:txBody>
      </p:sp>
      <p:pic>
        <p:nvPicPr>
          <p:cNvPr id="6" name="Picture 5">
            <a:extLst>
              <a:ext uri="{FF2B5EF4-FFF2-40B4-BE49-F238E27FC236}">
                <a16:creationId xmlns:a16="http://schemas.microsoft.com/office/drawing/2014/main" id="{0E2858E0-DDDD-489F-920F-9131A5B98B4E}"/>
              </a:ext>
            </a:extLst>
          </p:cNvPr>
          <p:cNvPicPr>
            <a:picLocks noChangeAspect="1"/>
          </p:cNvPicPr>
          <p:nvPr/>
        </p:nvPicPr>
        <p:blipFill>
          <a:blip r:embed="rId2"/>
          <a:stretch>
            <a:fillRect/>
          </a:stretch>
        </p:blipFill>
        <p:spPr>
          <a:xfrm>
            <a:off x="5278966" y="636396"/>
            <a:ext cx="3779111" cy="2437252"/>
          </a:xfrm>
          <a:prstGeom prst="rect">
            <a:avLst/>
          </a:prstGeom>
          <a:effectLst>
            <a:outerShdw blurRad="50800" dist="38100" dir="2700000" algn="tl" rotWithShape="0">
              <a:prstClr val="black">
                <a:alpha val="40000"/>
              </a:prstClr>
            </a:outerShdw>
          </a:effectLst>
        </p:spPr>
      </p:pic>
      <p:sp>
        <p:nvSpPr>
          <p:cNvPr id="7" name="Content Placeholder 2">
            <a:extLst>
              <a:ext uri="{FF2B5EF4-FFF2-40B4-BE49-F238E27FC236}">
                <a16:creationId xmlns:a16="http://schemas.microsoft.com/office/drawing/2014/main" id="{1E2BEBE3-26DD-46C3-AEEC-D551FC6C22E5}"/>
              </a:ext>
            </a:extLst>
          </p:cNvPr>
          <p:cNvSpPr txBox="1">
            <a:spLocks/>
          </p:cNvSpPr>
          <p:nvPr/>
        </p:nvSpPr>
        <p:spPr>
          <a:xfrm>
            <a:off x="381000" y="392883"/>
            <a:ext cx="8276617" cy="1461466"/>
          </a:xfrm>
          <a:prstGeom prst="rect">
            <a:avLst/>
          </a:prstGeom>
        </p:spPr>
        <p:txBody>
          <a:bodyPr vert="horz" lIns="0" tIns="0" rIns="0" bIns="0" rtlCol="0">
            <a:noAutofit/>
          </a:bodyPr>
          <a:lstStyle>
            <a:lvl1pPr marL="0" indent="0" algn="l" defTabSz="685800" rtl="0" eaLnBrk="1" latinLnBrk="0" hangingPunct="1">
              <a:lnSpc>
                <a:spcPct val="100000"/>
              </a:lnSpc>
              <a:spcBef>
                <a:spcPts val="750"/>
              </a:spcBef>
              <a:buFont typeface="Arial" panose="020B0604020202020204" pitchFamily="34" charset="0"/>
              <a:buNone/>
              <a:defRPr sz="1650" kern="1200">
                <a:solidFill>
                  <a:schemeClr val="tx1"/>
                </a:solidFill>
                <a:latin typeface="Arial" panose="020B0604020202020204" pitchFamily="34" charset="0"/>
                <a:ea typeface="+mn-ea"/>
                <a:cs typeface="Arial" panose="020B0604020202020204" pitchFamily="34" charset="0"/>
              </a:defRPr>
            </a:lvl1pPr>
            <a:lvl2pPr marL="255985" indent="-127397" algn="l" defTabSz="685800" rtl="0" eaLnBrk="1" latinLnBrk="0" hangingPunct="1">
              <a:lnSpc>
                <a:spcPct val="100000"/>
              </a:lnSpc>
              <a:spcBef>
                <a:spcPts val="375"/>
              </a:spcBef>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2pPr>
            <a:lvl3pPr marL="471488" indent="-128588"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685800" indent="-132160" algn="l" defTabSz="685800" rtl="0" eaLnBrk="1" latinLnBrk="0" hangingPunct="1">
              <a:lnSpc>
                <a:spcPct val="100000"/>
              </a:lnSpc>
              <a:spcBef>
                <a:spcPts val="375"/>
              </a:spcBef>
              <a:buClr>
                <a:schemeClr val="tx1">
                  <a:lumMod val="50000"/>
                  <a:lumOff val="50000"/>
                </a:schemeClr>
              </a:buClr>
              <a:buFont typeface="Arial" panose="020B0604020202020204" pitchFamily="34" charset="0"/>
              <a:buChar char="•"/>
              <a:defRPr sz="15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8588" lvl="1" indent="0">
              <a:buNone/>
            </a:pPr>
            <a:endParaRPr lang="en-US" sz="1800" dirty="0"/>
          </a:p>
          <a:p>
            <a:pPr marL="0" lvl="1" indent="0">
              <a:buNone/>
            </a:pPr>
            <a:r>
              <a:rPr lang="en-US" sz="1800" b="1" dirty="0"/>
              <a:t>“Theory of evidence” </a:t>
            </a:r>
            <a:r>
              <a:rPr lang="en-US" sz="1800" dirty="0"/>
              <a:t>for</a:t>
            </a:r>
          </a:p>
          <a:p>
            <a:pPr lvl="1">
              <a:spcBef>
                <a:spcPts val="300"/>
              </a:spcBef>
            </a:pPr>
            <a:r>
              <a:rPr lang="en-US" sz="1800" dirty="0"/>
              <a:t>combining different types of evidence &amp; …</a:t>
            </a:r>
          </a:p>
          <a:p>
            <a:pPr lvl="1">
              <a:spcBef>
                <a:spcPts val="300"/>
              </a:spcBef>
            </a:pPr>
            <a:r>
              <a:rPr lang="en-US" sz="1800" dirty="0"/>
              <a:t>automatically creating (semi-)formal </a:t>
            </a:r>
            <a:br>
              <a:rPr lang="en-US" sz="1800" dirty="0"/>
            </a:br>
            <a:r>
              <a:rPr lang="en-US" sz="1800" dirty="0"/>
              <a:t>arguments or assurance cases</a:t>
            </a:r>
          </a:p>
        </p:txBody>
      </p:sp>
    </p:spTree>
    <p:extLst>
      <p:ext uri="{BB962C8B-B14F-4D97-AF65-F5344CB8AC3E}">
        <p14:creationId xmlns:p14="http://schemas.microsoft.com/office/powerpoint/2010/main" val="685616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78448-0602-490E-B302-410CE4E92335}"/>
              </a:ext>
            </a:extLst>
          </p:cNvPr>
          <p:cNvSpPr>
            <a:spLocks noGrp="1"/>
          </p:cNvSpPr>
          <p:nvPr>
            <p:ph type="title"/>
          </p:nvPr>
        </p:nvSpPr>
        <p:spPr/>
        <p:txBody>
          <a:bodyPr/>
          <a:lstStyle/>
          <a:p>
            <a:r>
              <a:rPr lang="en-US" dirty="0"/>
              <a:t>Research Focus Areas: Architectural Paradigms</a:t>
            </a:r>
          </a:p>
        </p:txBody>
      </p:sp>
      <p:sp>
        <p:nvSpPr>
          <p:cNvPr id="4" name="Rectangle 3">
            <a:extLst>
              <a:ext uri="{FF2B5EF4-FFF2-40B4-BE49-F238E27FC236}">
                <a16:creationId xmlns:a16="http://schemas.microsoft.com/office/drawing/2014/main" id="{C95F4F59-1B38-465D-AAE3-D859AB72D592}"/>
              </a:ext>
            </a:extLst>
          </p:cNvPr>
          <p:cNvSpPr/>
          <p:nvPr/>
        </p:nvSpPr>
        <p:spPr>
          <a:xfrm>
            <a:off x="381000" y="683809"/>
            <a:ext cx="2174421" cy="736777"/>
          </a:xfrm>
          <a:prstGeom prst="rect">
            <a:avLst/>
          </a:prstGeom>
          <a:solidFill>
            <a:srgbClr val="6D8D80"/>
          </a:solidFill>
          <a:ln>
            <a:solidFill>
              <a:schemeClr val="bg1">
                <a:lumMod val="85000"/>
              </a:schemeClr>
            </a:solidFill>
          </a:ln>
        </p:spPr>
        <p:txBody>
          <a:bodyPr wrap="square" anchor="ctr" anchorCtr="0">
            <a:noAutofit/>
          </a:bodyPr>
          <a:lstStyle/>
          <a:p>
            <a:r>
              <a:rPr lang="en-US" sz="1400" b="1" i="1" dirty="0">
                <a:solidFill>
                  <a:schemeClr val="bg1"/>
                </a:solidFill>
                <a:latin typeface="Arial" panose="020B0604020202020204" pitchFamily="34" charset="0"/>
                <a:ea typeface="Calibri" panose="020F0502020204030204" pitchFamily="34" charset="0"/>
                <a:cs typeface="Arial" panose="020B0604020202020204" pitchFamily="34" charset="0"/>
              </a:rPr>
              <a:t>Engineering Societal-Scale Software Systems</a:t>
            </a:r>
          </a:p>
        </p:txBody>
      </p:sp>
      <p:sp>
        <p:nvSpPr>
          <p:cNvPr id="5" name="Rectangle 4">
            <a:extLst>
              <a:ext uri="{FF2B5EF4-FFF2-40B4-BE49-F238E27FC236}">
                <a16:creationId xmlns:a16="http://schemas.microsoft.com/office/drawing/2014/main" id="{22BC0E37-D540-47A5-B983-68AD55161CD6}"/>
              </a:ext>
            </a:extLst>
          </p:cNvPr>
          <p:cNvSpPr/>
          <p:nvPr/>
        </p:nvSpPr>
        <p:spPr>
          <a:xfrm>
            <a:off x="3097706" y="689982"/>
            <a:ext cx="2295221" cy="736777"/>
          </a:xfrm>
          <a:prstGeom prst="rect">
            <a:avLst/>
          </a:prstGeom>
          <a:solidFill>
            <a:srgbClr val="6D8D80"/>
          </a:solidFill>
          <a:ln>
            <a:solidFill>
              <a:schemeClr val="bg1">
                <a:lumMod val="85000"/>
              </a:schemeClr>
            </a:solidFill>
          </a:ln>
        </p:spPr>
        <p:txBody>
          <a:bodyPr wrap="square" anchor="ctr" anchorCtr="0">
            <a:noAutofit/>
          </a:bodyPr>
          <a:lstStyle/>
          <a:p>
            <a:r>
              <a:rPr lang="en-US" sz="1400" b="1" i="1" dirty="0">
                <a:solidFill>
                  <a:schemeClr val="bg1"/>
                </a:solidFill>
                <a:latin typeface="Arial" panose="020B0604020202020204" pitchFamily="34" charset="0"/>
                <a:cs typeface="Arial" panose="020B0604020202020204" pitchFamily="34" charset="0"/>
              </a:rPr>
              <a:t>Engineering AI-Enabled Software Systems</a:t>
            </a:r>
          </a:p>
        </p:txBody>
      </p:sp>
      <p:sp>
        <p:nvSpPr>
          <p:cNvPr id="6" name="Rectangle 5">
            <a:extLst>
              <a:ext uri="{FF2B5EF4-FFF2-40B4-BE49-F238E27FC236}">
                <a16:creationId xmlns:a16="http://schemas.microsoft.com/office/drawing/2014/main" id="{2A34D45B-E7D4-4B0C-B423-7E222CD8244D}"/>
              </a:ext>
            </a:extLst>
          </p:cNvPr>
          <p:cNvSpPr/>
          <p:nvPr/>
        </p:nvSpPr>
        <p:spPr>
          <a:xfrm>
            <a:off x="5935213" y="683809"/>
            <a:ext cx="2295220" cy="736777"/>
          </a:xfrm>
          <a:prstGeom prst="rect">
            <a:avLst/>
          </a:prstGeom>
          <a:solidFill>
            <a:srgbClr val="6D8D80"/>
          </a:solidFill>
          <a:ln>
            <a:solidFill>
              <a:schemeClr val="bg1">
                <a:lumMod val="85000"/>
              </a:schemeClr>
            </a:solidFill>
          </a:ln>
        </p:spPr>
        <p:txBody>
          <a:bodyPr wrap="square" anchor="ctr" anchorCtr="0">
            <a:noAutofit/>
          </a:bodyPr>
          <a:lstStyle/>
          <a:p>
            <a:r>
              <a:rPr lang="en-US" sz="1400" b="1" i="1" dirty="0">
                <a:solidFill>
                  <a:schemeClr val="bg1"/>
                </a:solidFill>
                <a:latin typeface="Arial" panose="020B0604020202020204" pitchFamily="34" charset="0"/>
                <a:cs typeface="Arial" panose="020B0604020202020204" pitchFamily="34" charset="0"/>
              </a:rPr>
              <a:t>Engineering Quantum Computing Software Systems</a:t>
            </a:r>
          </a:p>
        </p:txBody>
      </p:sp>
      <p:sp>
        <p:nvSpPr>
          <p:cNvPr id="7" name="Rectangle 6">
            <a:extLst>
              <a:ext uri="{FF2B5EF4-FFF2-40B4-BE49-F238E27FC236}">
                <a16:creationId xmlns:a16="http://schemas.microsoft.com/office/drawing/2014/main" id="{246956B9-2F4B-4929-8C47-3F59700CC565}"/>
              </a:ext>
            </a:extLst>
          </p:cNvPr>
          <p:cNvSpPr/>
          <p:nvPr/>
        </p:nvSpPr>
        <p:spPr>
          <a:xfrm>
            <a:off x="381000" y="1555208"/>
            <a:ext cx="2174421" cy="2800767"/>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This research area leverages the social sciences to develop new software engineering approaches that enable predictable behavior of software systems consisting of people as system components. </a:t>
            </a:r>
          </a:p>
        </p:txBody>
      </p:sp>
      <p:sp>
        <p:nvSpPr>
          <p:cNvPr id="8" name="Rectangle 7">
            <a:extLst>
              <a:ext uri="{FF2B5EF4-FFF2-40B4-BE49-F238E27FC236}">
                <a16:creationId xmlns:a16="http://schemas.microsoft.com/office/drawing/2014/main" id="{BC72F687-C624-4B1F-8F2B-5B683054B05A}"/>
              </a:ext>
            </a:extLst>
          </p:cNvPr>
          <p:cNvSpPr/>
          <p:nvPr/>
        </p:nvSpPr>
        <p:spPr>
          <a:xfrm>
            <a:off x="3097706" y="1555208"/>
            <a:ext cx="2462173" cy="2800767"/>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This research area focuses on exploring which existing software engineering practices can reliably support the development of AI systems, as well as identifying &amp; augmenting software engineering techniques for systems with AI components.</a:t>
            </a:r>
          </a:p>
        </p:txBody>
      </p:sp>
      <p:sp>
        <p:nvSpPr>
          <p:cNvPr id="9" name="Rectangle 8">
            <a:extLst>
              <a:ext uri="{FF2B5EF4-FFF2-40B4-BE49-F238E27FC236}">
                <a16:creationId xmlns:a16="http://schemas.microsoft.com/office/drawing/2014/main" id="{5C135546-C050-4CF5-905B-5DE2678AABD8}"/>
              </a:ext>
            </a:extLst>
          </p:cNvPr>
          <p:cNvSpPr/>
          <p:nvPr/>
        </p:nvSpPr>
        <p:spPr>
          <a:xfrm>
            <a:off x="5939936" y="1555208"/>
            <a:ext cx="2290497" cy="2800767"/>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Our goals in this research area are to first enable current quantum computers to be easily programmed, &amp; then enable increasing abstraction as larger, fully fault-tolerant quantum computing systems become available. </a:t>
            </a:r>
          </a:p>
        </p:txBody>
      </p:sp>
    </p:spTree>
    <p:extLst>
      <p:ext uri="{BB962C8B-B14F-4D97-AF65-F5344CB8AC3E}">
        <p14:creationId xmlns:p14="http://schemas.microsoft.com/office/powerpoint/2010/main" val="3297598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B7FE7E-F6AB-48E5-A475-2AB6C58EBC87}"/>
              </a:ext>
            </a:extLst>
          </p:cNvPr>
          <p:cNvSpPr/>
          <p:nvPr/>
        </p:nvSpPr>
        <p:spPr>
          <a:xfrm>
            <a:off x="4807743" y="598656"/>
            <a:ext cx="340519" cy="4116923"/>
          </a:xfrm>
          <a:prstGeom prst="rect">
            <a:avLst/>
          </a:prstGeom>
          <a:solidFill>
            <a:srgbClr val="0A5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2A43E7B2-91D7-4201-9201-82970AA08A6F}"/>
              </a:ext>
            </a:extLst>
          </p:cNvPr>
          <p:cNvSpPr/>
          <p:nvPr/>
        </p:nvSpPr>
        <p:spPr>
          <a:xfrm>
            <a:off x="316706" y="598657"/>
            <a:ext cx="340519" cy="4116926"/>
          </a:xfrm>
          <a:prstGeom prst="rect">
            <a:avLst/>
          </a:prstGeom>
          <a:solidFill>
            <a:srgbClr val="0A5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 name="Title 1">
            <a:extLst>
              <a:ext uri="{FF2B5EF4-FFF2-40B4-BE49-F238E27FC236}">
                <a16:creationId xmlns:a16="http://schemas.microsoft.com/office/drawing/2014/main" id="{93E2DA6F-6232-42D9-AC52-4B6A4E1E384D}"/>
              </a:ext>
            </a:extLst>
          </p:cNvPr>
          <p:cNvSpPr>
            <a:spLocks noGrp="1"/>
          </p:cNvSpPr>
          <p:nvPr>
            <p:ph type="title"/>
          </p:nvPr>
        </p:nvSpPr>
        <p:spPr>
          <a:xfrm>
            <a:off x="371949" y="115463"/>
            <a:ext cx="7772400" cy="278316"/>
          </a:xfrm>
        </p:spPr>
        <p:txBody>
          <a:bodyPr/>
          <a:lstStyle/>
          <a:p>
            <a:r>
              <a:rPr lang="en-US" dirty="0"/>
              <a:t>Summary of Study Findings</a:t>
            </a:r>
          </a:p>
        </p:txBody>
      </p:sp>
      <p:sp>
        <p:nvSpPr>
          <p:cNvPr id="3" name="Content Placeholder 2">
            <a:extLst>
              <a:ext uri="{FF2B5EF4-FFF2-40B4-BE49-F238E27FC236}">
                <a16:creationId xmlns:a16="http://schemas.microsoft.com/office/drawing/2014/main" id="{75E47466-7AEF-4047-B67E-F954852F24F2}"/>
              </a:ext>
            </a:extLst>
          </p:cNvPr>
          <p:cNvSpPr>
            <a:spLocks noGrp="1"/>
          </p:cNvSpPr>
          <p:nvPr>
            <p:ph idx="1"/>
          </p:nvPr>
        </p:nvSpPr>
        <p:spPr>
          <a:xfrm>
            <a:off x="749459" y="598657"/>
            <a:ext cx="4001137" cy="4204041"/>
          </a:xfrm>
        </p:spPr>
        <p:txBody>
          <a:bodyPr/>
          <a:lstStyle/>
          <a:p>
            <a:pPr>
              <a:spcBef>
                <a:spcPts val="1800"/>
              </a:spcBef>
            </a:pPr>
            <a:r>
              <a:rPr lang="en-US" sz="1350" b="1" dirty="0">
                <a:solidFill>
                  <a:srgbClr val="1F8CCC"/>
                </a:solidFill>
              </a:rPr>
              <a:t>Maintaining national software engineering proficiency is a strategic advantage</a:t>
            </a:r>
            <a:r>
              <a:rPr lang="en-US" sz="1350" dirty="0"/>
              <a:t>. Software engineering affects everything, because software is everywhere.</a:t>
            </a:r>
          </a:p>
          <a:p>
            <a:pPr>
              <a:spcBef>
                <a:spcPts val="600"/>
              </a:spcBef>
            </a:pPr>
            <a:r>
              <a:rPr lang="en-US" sz="1350" b="1" dirty="0">
                <a:solidFill>
                  <a:srgbClr val="1F8CCC"/>
                </a:solidFill>
              </a:rPr>
              <a:t>Maintaining national software engineering proficiency requires sustained research. </a:t>
            </a:r>
            <a:r>
              <a:rPr lang="en-US" sz="1350" kern="1100" dirty="0">
                <a:solidFill>
                  <a:srgbClr val="000000"/>
                </a:solidFill>
                <a:ea typeface="Times New Roman" panose="02020603050405020304" pitchFamily="18" charset="0"/>
              </a:rPr>
              <a:t>New types of systems will continue to push beyond the bounds of what current software engineering theories, tools, and practices can support.</a:t>
            </a:r>
          </a:p>
          <a:p>
            <a:pPr>
              <a:spcBef>
                <a:spcPts val="600"/>
              </a:spcBef>
            </a:pPr>
            <a:r>
              <a:rPr lang="en-US" sz="1350" b="1" dirty="0">
                <a:solidFill>
                  <a:srgbClr val="1F8CCC"/>
                </a:solidFill>
              </a:rPr>
              <a:t>Maintaining national software engineering proficiency requires fostering strategic partnerships.</a:t>
            </a:r>
            <a:r>
              <a:rPr lang="en-US" sz="1350" kern="1100" dirty="0">
                <a:solidFill>
                  <a:srgbClr val="000000"/>
                </a:solidFill>
                <a:ea typeface="Times New Roman" panose="02020603050405020304" pitchFamily="18" charset="0"/>
              </a:rPr>
              <a:t> We need to enable strategic partnerships and collaborations to drive innovation in software engineering research among industry, research laboratories, academia, and government.</a:t>
            </a:r>
          </a:p>
          <a:p>
            <a:pPr>
              <a:spcBef>
                <a:spcPts val="600"/>
              </a:spcBef>
            </a:pPr>
            <a:r>
              <a:rPr lang="en-US" sz="1350" b="1" dirty="0">
                <a:solidFill>
                  <a:srgbClr val="1F8CCC"/>
                </a:solidFill>
              </a:rPr>
              <a:t>Maintaining national software engineering proficiency requires sustained investment.</a:t>
            </a:r>
            <a:r>
              <a:rPr lang="en-US" sz="1350" kern="1100" dirty="0">
                <a:solidFill>
                  <a:srgbClr val="000000"/>
                </a:solidFill>
                <a:ea typeface="Times New Roman" panose="02020603050405020304" pitchFamily="18" charset="0"/>
              </a:rPr>
              <a:t> Ensure policy makers recognize the benefits of software engineering as a critical national capability. </a:t>
            </a:r>
          </a:p>
          <a:p>
            <a:pPr marL="342900" indent="-342900">
              <a:spcBef>
                <a:spcPts val="1800"/>
              </a:spcBef>
              <a:buFont typeface="+mj-lt"/>
              <a:buAutoNum type="arabicPeriod"/>
            </a:pPr>
            <a:endParaRPr lang="en-US" sz="1350" dirty="0"/>
          </a:p>
        </p:txBody>
      </p:sp>
      <p:sp>
        <p:nvSpPr>
          <p:cNvPr id="6" name="Content Placeholder 2">
            <a:extLst>
              <a:ext uri="{FF2B5EF4-FFF2-40B4-BE49-F238E27FC236}">
                <a16:creationId xmlns:a16="http://schemas.microsoft.com/office/drawing/2014/main" id="{EAD1CA32-502D-4AF0-B07A-562A08AEA72B}"/>
              </a:ext>
            </a:extLst>
          </p:cNvPr>
          <p:cNvSpPr txBox="1">
            <a:spLocks/>
          </p:cNvSpPr>
          <p:nvPr/>
        </p:nvSpPr>
        <p:spPr>
          <a:xfrm>
            <a:off x="5250656" y="598657"/>
            <a:ext cx="3736180" cy="4434066"/>
          </a:xfrm>
          <a:prstGeom prst="rect">
            <a:avLst/>
          </a:prstGeom>
        </p:spPr>
        <p:txBody>
          <a:bodyPr vert="horz" lIns="0" tIns="0" rIns="0" bIns="0" rtlCol="0">
            <a:noAutofit/>
          </a:bodyPr>
          <a:lstStyle>
            <a:lvl1pPr marL="0" indent="0" algn="l" defTabSz="685800" rtl="0" eaLnBrk="1" latinLnBrk="0" hangingPunct="1">
              <a:lnSpc>
                <a:spcPct val="100000"/>
              </a:lnSpc>
              <a:spcBef>
                <a:spcPts val="750"/>
              </a:spcBef>
              <a:buFont typeface="Arial" panose="020B0604020202020204" pitchFamily="34" charset="0"/>
              <a:buNone/>
              <a:defRPr sz="1650" kern="1200">
                <a:solidFill>
                  <a:schemeClr val="tx1"/>
                </a:solidFill>
                <a:latin typeface="Arial" panose="020B0604020202020204" pitchFamily="34" charset="0"/>
                <a:ea typeface="+mn-ea"/>
                <a:cs typeface="Arial" panose="020B0604020202020204" pitchFamily="34" charset="0"/>
              </a:defRPr>
            </a:lvl1pPr>
            <a:lvl2pPr marL="255985" indent="-127397" algn="l" defTabSz="685800" rtl="0" eaLnBrk="1" latinLnBrk="0" hangingPunct="1">
              <a:lnSpc>
                <a:spcPct val="100000"/>
              </a:lnSpc>
              <a:spcBef>
                <a:spcPts val="375"/>
              </a:spcBef>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2pPr>
            <a:lvl3pPr marL="471488" indent="-128588"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685800" indent="-132160" algn="l" defTabSz="685800" rtl="0" eaLnBrk="1" latinLnBrk="0" hangingPunct="1">
              <a:lnSpc>
                <a:spcPct val="100000"/>
              </a:lnSpc>
              <a:spcBef>
                <a:spcPts val="375"/>
              </a:spcBef>
              <a:buClr>
                <a:schemeClr val="tx1">
                  <a:lumMod val="50000"/>
                  <a:lumOff val="50000"/>
                </a:schemeClr>
              </a:buClr>
              <a:buFont typeface="Arial" panose="020B0604020202020204" pitchFamily="34" charset="0"/>
              <a:buChar char="•"/>
              <a:defRPr sz="15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1350" b="1" dirty="0">
                <a:solidFill>
                  <a:srgbClr val="1F8CCC"/>
                </a:solidFill>
              </a:rPr>
              <a:t>The vision of software engineering needs to change. </a:t>
            </a:r>
            <a:r>
              <a:rPr lang="en-US" sz="1350" kern="1100" dirty="0">
                <a:solidFill>
                  <a:srgbClr val="000000"/>
                </a:solidFill>
                <a:ea typeface="Times New Roman" panose="02020603050405020304" pitchFamily="18" charset="0"/>
              </a:rPr>
              <a:t>The current notion of a software development pipeline will be replaced by one where AI and humans collaborate to continuously evolve the system based on programmer intent.</a:t>
            </a:r>
          </a:p>
          <a:p>
            <a:pPr>
              <a:spcBef>
                <a:spcPts val="600"/>
              </a:spcBef>
            </a:pPr>
            <a:r>
              <a:rPr lang="en-US" sz="1350" b="1" dirty="0">
                <a:solidFill>
                  <a:srgbClr val="1F8CCC"/>
                </a:solidFill>
              </a:rPr>
              <a:t>Focusing on re-assuring systems will enable continuous and rapid incorporation of new capability. </a:t>
            </a:r>
            <a:r>
              <a:rPr lang="en-US" sz="1350" kern="1100" dirty="0">
                <a:solidFill>
                  <a:srgbClr val="000000"/>
                </a:solidFill>
                <a:ea typeface="Times New Roman" panose="02020603050405020304" pitchFamily="18" charset="0"/>
              </a:rPr>
              <a:t>Because software is ubiquitous there is an increasing need for software to continuously evolve to include new capability.</a:t>
            </a:r>
          </a:p>
          <a:p>
            <a:pPr>
              <a:spcBef>
                <a:spcPts val="600"/>
              </a:spcBef>
            </a:pPr>
            <a:r>
              <a:rPr lang="en-US" sz="1350" b="1" dirty="0">
                <a:solidFill>
                  <a:srgbClr val="1F8CCC"/>
                </a:solidFill>
              </a:rPr>
              <a:t>New design principles are needed for societal-scale systems.  </a:t>
            </a:r>
            <a:r>
              <a:rPr lang="en-US" sz="1350" kern="1100" dirty="0">
                <a:solidFill>
                  <a:srgbClr val="000000"/>
                </a:solidFill>
              </a:rPr>
              <a:t>The growing recognition of software’s impact is generating new quality attribute requirements for which better design approaches are needed.</a:t>
            </a:r>
          </a:p>
          <a:p>
            <a:pPr>
              <a:spcBef>
                <a:spcPts val="600"/>
              </a:spcBef>
            </a:pPr>
            <a:r>
              <a:rPr lang="en-US" sz="1350" b="1" dirty="0">
                <a:solidFill>
                  <a:srgbClr val="1F8CCC"/>
                </a:solidFill>
              </a:rPr>
              <a:t>The software engineering workforce needs to be (re-)conceived. </a:t>
            </a:r>
            <a:r>
              <a:rPr lang="en-US" sz="1350" kern="1100" dirty="0">
                <a:solidFill>
                  <a:srgbClr val="000000"/>
                </a:solidFill>
              </a:rPr>
              <a:t>We need to better understand the nature of the needed workforce and what to do to foster its growth.</a:t>
            </a:r>
          </a:p>
          <a:p>
            <a:pPr marL="342900" indent="-342900">
              <a:spcBef>
                <a:spcPts val="1800"/>
              </a:spcBef>
              <a:buFont typeface="+mj-lt"/>
              <a:buAutoNum type="arabicPeriod" startAt="5"/>
            </a:pPr>
            <a:endParaRPr lang="en-US" sz="1350" kern="1100" dirty="0">
              <a:solidFill>
                <a:srgbClr val="000000"/>
              </a:solidFill>
            </a:endParaRPr>
          </a:p>
          <a:p>
            <a:pPr marL="342900" indent="-342900">
              <a:spcBef>
                <a:spcPts val="1800"/>
              </a:spcBef>
              <a:buFont typeface="+mj-lt"/>
              <a:buAutoNum type="arabicPeriod" startAt="5"/>
            </a:pPr>
            <a:endParaRPr lang="en-US" sz="1350" kern="1100" dirty="0">
              <a:solidFill>
                <a:srgbClr val="000000"/>
              </a:solidFill>
              <a:ea typeface="Times New Roman" panose="02020603050405020304" pitchFamily="18" charset="0"/>
            </a:endParaRPr>
          </a:p>
          <a:p>
            <a:pPr marL="342900" indent="-342900">
              <a:spcBef>
                <a:spcPts val="1800"/>
              </a:spcBef>
              <a:buFont typeface="+mj-lt"/>
              <a:buAutoNum type="arabicPeriod" startAt="5"/>
            </a:pPr>
            <a:endParaRPr lang="en-US" sz="1350" kern="1100" dirty="0">
              <a:solidFill>
                <a:srgbClr val="000000"/>
              </a:solidFill>
              <a:ea typeface="Times New Roman" panose="02020603050405020304" pitchFamily="18" charset="0"/>
            </a:endParaRPr>
          </a:p>
          <a:p>
            <a:pPr marL="342900" indent="-342900">
              <a:spcBef>
                <a:spcPts val="1800"/>
              </a:spcBef>
              <a:buFont typeface="+mj-lt"/>
              <a:buAutoNum type="arabicPeriod" startAt="5"/>
            </a:pPr>
            <a:endParaRPr lang="en-US" sz="1350" dirty="0"/>
          </a:p>
          <a:p>
            <a:pPr marL="342900" indent="-342900">
              <a:spcBef>
                <a:spcPts val="1800"/>
              </a:spcBef>
              <a:buFont typeface="+mj-lt"/>
              <a:buAutoNum type="arabicPeriod" startAt="5"/>
            </a:pPr>
            <a:endParaRPr lang="en-US" sz="1350" dirty="0"/>
          </a:p>
          <a:p>
            <a:pPr marL="342900" indent="-342900">
              <a:spcBef>
                <a:spcPts val="1800"/>
              </a:spcBef>
              <a:buFont typeface="+mj-lt"/>
              <a:buAutoNum type="arabicPeriod" startAt="5"/>
            </a:pPr>
            <a:endParaRPr lang="en-US" sz="1350" dirty="0"/>
          </a:p>
        </p:txBody>
      </p:sp>
      <p:sp>
        <p:nvSpPr>
          <p:cNvPr id="12" name="TextBox 11">
            <a:extLst>
              <a:ext uri="{FF2B5EF4-FFF2-40B4-BE49-F238E27FC236}">
                <a16:creationId xmlns:a16="http://schemas.microsoft.com/office/drawing/2014/main" id="{29918D93-2F4E-4F22-9C33-A7E00051E8E0}"/>
              </a:ext>
            </a:extLst>
          </p:cNvPr>
          <p:cNvSpPr txBox="1"/>
          <p:nvPr/>
        </p:nvSpPr>
        <p:spPr>
          <a:xfrm>
            <a:off x="392829" y="669023"/>
            <a:ext cx="213200" cy="307777"/>
          </a:xfrm>
          <a:prstGeom prst="rect">
            <a:avLst/>
          </a:prstGeom>
          <a:noFill/>
        </p:spPr>
        <p:txBody>
          <a:bodyPr wrap="none" lIns="0" tIns="0" rIns="0" bIns="0" rtlCol="0">
            <a:spAutoFit/>
          </a:bodyPr>
          <a:lstStyle/>
          <a:p>
            <a:r>
              <a:rPr lang="en-US" sz="2000" dirty="0">
                <a:solidFill>
                  <a:schemeClr val="bg1"/>
                </a:solidFill>
                <a:latin typeface="Arial"/>
                <a:cs typeface="Arial"/>
              </a:rPr>
              <a:t>1.</a:t>
            </a:r>
          </a:p>
        </p:txBody>
      </p:sp>
      <p:sp>
        <p:nvSpPr>
          <p:cNvPr id="13" name="TextBox 12">
            <a:extLst>
              <a:ext uri="{FF2B5EF4-FFF2-40B4-BE49-F238E27FC236}">
                <a16:creationId xmlns:a16="http://schemas.microsoft.com/office/drawing/2014/main" id="{CA8BA866-0C0B-41EC-A60D-94049FFC530A}"/>
              </a:ext>
            </a:extLst>
          </p:cNvPr>
          <p:cNvSpPr txBox="1"/>
          <p:nvPr/>
        </p:nvSpPr>
        <p:spPr>
          <a:xfrm>
            <a:off x="371949" y="1511688"/>
            <a:ext cx="213200" cy="307777"/>
          </a:xfrm>
          <a:prstGeom prst="rect">
            <a:avLst/>
          </a:prstGeom>
          <a:noFill/>
        </p:spPr>
        <p:txBody>
          <a:bodyPr wrap="square" lIns="0" tIns="0" rIns="0" bIns="0" rtlCol="0">
            <a:spAutoFit/>
          </a:bodyPr>
          <a:lstStyle/>
          <a:p>
            <a:r>
              <a:rPr lang="en-US" sz="2000" dirty="0">
                <a:solidFill>
                  <a:schemeClr val="bg1"/>
                </a:solidFill>
                <a:latin typeface="Arial"/>
                <a:cs typeface="Arial"/>
              </a:rPr>
              <a:t>2.</a:t>
            </a:r>
          </a:p>
        </p:txBody>
      </p:sp>
      <p:sp>
        <p:nvSpPr>
          <p:cNvPr id="14" name="TextBox 13">
            <a:extLst>
              <a:ext uri="{FF2B5EF4-FFF2-40B4-BE49-F238E27FC236}">
                <a16:creationId xmlns:a16="http://schemas.microsoft.com/office/drawing/2014/main" id="{4B13AE38-19E3-464E-AB22-1DCBB3295CF6}"/>
              </a:ext>
            </a:extLst>
          </p:cNvPr>
          <p:cNvSpPr txBox="1"/>
          <p:nvPr/>
        </p:nvSpPr>
        <p:spPr>
          <a:xfrm>
            <a:off x="394832" y="2596852"/>
            <a:ext cx="213200" cy="307777"/>
          </a:xfrm>
          <a:prstGeom prst="rect">
            <a:avLst/>
          </a:prstGeom>
          <a:noFill/>
        </p:spPr>
        <p:txBody>
          <a:bodyPr wrap="square" lIns="0" tIns="0" rIns="0" bIns="0" rtlCol="0">
            <a:spAutoFit/>
          </a:bodyPr>
          <a:lstStyle/>
          <a:p>
            <a:r>
              <a:rPr lang="en-US" sz="2000" dirty="0">
                <a:solidFill>
                  <a:schemeClr val="bg1"/>
                </a:solidFill>
                <a:latin typeface="Arial"/>
                <a:cs typeface="Arial"/>
              </a:rPr>
              <a:t>3.</a:t>
            </a:r>
          </a:p>
        </p:txBody>
      </p:sp>
      <p:sp>
        <p:nvSpPr>
          <p:cNvPr id="15" name="TextBox 14">
            <a:extLst>
              <a:ext uri="{FF2B5EF4-FFF2-40B4-BE49-F238E27FC236}">
                <a16:creationId xmlns:a16="http://schemas.microsoft.com/office/drawing/2014/main" id="{C496FB03-FDAC-471E-8E2C-72104C57F4D6}"/>
              </a:ext>
            </a:extLst>
          </p:cNvPr>
          <p:cNvSpPr txBox="1"/>
          <p:nvPr/>
        </p:nvSpPr>
        <p:spPr>
          <a:xfrm>
            <a:off x="375773" y="3872918"/>
            <a:ext cx="213200" cy="307777"/>
          </a:xfrm>
          <a:prstGeom prst="rect">
            <a:avLst/>
          </a:prstGeom>
          <a:noFill/>
        </p:spPr>
        <p:txBody>
          <a:bodyPr wrap="square" lIns="0" tIns="0" rIns="0" bIns="0" rtlCol="0">
            <a:spAutoFit/>
          </a:bodyPr>
          <a:lstStyle/>
          <a:p>
            <a:r>
              <a:rPr lang="en-US" sz="2000" dirty="0">
                <a:solidFill>
                  <a:schemeClr val="bg1"/>
                </a:solidFill>
                <a:latin typeface="Arial"/>
                <a:cs typeface="Arial"/>
              </a:rPr>
              <a:t>4.</a:t>
            </a:r>
          </a:p>
        </p:txBody>
      </p:sp>
      <p:sp>
        <p:nvSpPr>
          <p:cNvPr id="16" name="TextBox 15">
            <a:extLst>
              <a:ext uri="{FF2B5EF4-FFF2-40B4-BE49-F238E27FC236}">
                <a16:creationId xmlns:a16="http://schemas.microsoft.com/office/drawing/2014/main" id="{4105DC28-E7ED-4F3B-B93D-082B115A79DC}"/>
              </a:ext>
            </a:extLst>
          </p:cNvPr>
          <p:cNvSpPr txBox="1"/>
          <p:nvPr/>
        </p:nvSpPr>
        <p:spPr>
          <a:xfrm>
            <a:off x="4878152" y="679392"/>
            <a:ext cx="213200" cy="307777"/>
          </a:xfrm>
          <a:prstGeom prst="rect">
            <a:avLst/>
          </a:prstGeom>
          <a:noFill/>
        </p:spPr>
        <p:txBody>
          <a:bodyPr wrap="none" lIns="0" tIns="0" rIns="0" bIns="0" rtlCol="0">
            <a:spAutoFit/>
          </a:bodyPr>
          <a:lstStyle/>
          <a:p>
            <a:r>
              <a:rPr lang="en-US" sz="2000" dirty="0">
                <a:solidFill>
                  <a:schemeClr val="bg1"/>
                </a:solidFill>
                <a:latin typeface="Arial"/>
                <a:cs typeface="Arial"/>
              </a:rPr>
              <a:t>5.</a:t>
            </a:r>
          </a:p>
        </p:txBody>
      </p:sp>
      <p:sp>
        <p:nvSpPr>
          <p:cNvPr id="17" name="TextBox 16">
            <a:extLst>
              <a:ext uri="{FF2B5EF4-FFF2-40B4-BE49-F238E27FC236}">
                <a16:creationId xmlns:a16="http://schemas.microsoft.com/office/drawing/2014/main" id="{A372C85C-D0F5-488D-9EF2-DA66DF852731}"/>
              </a:ext>
            </a:extLst>
          </p:cNvPr>
          <p:cNvSpPr txBox="1"/>
          <p:nvPr/>
        </p:nvSpPr>
        <p:spPr>
          <a:xfrm>
            <a:off x="4878152" y="1708244"/>
            <a:ext cx="213200" cy="307777"/>
          </a:xfrm>
          <a:prstGeom prst="rect">
            <a:avLst/>
          </a:prstGeom>
          <a:noFill/>
        </p:spPr>
        <p:txBody>
          <a:bodyPr wrap="square" lIns="0" tIns="0" rIns="0" bIns="0" rtlCol="0">
            <a:spAutoFit/>
          </a:bodyPr>
          <a:lstStyle/>
          <a:p>
            <a:r>
              <a:rPr lang="en-US" sz="2000" dirty="0">
                <a:solidFill>
                  <a:schemeClr val="bg1"/>
                </a:solidFill>
                <a:latin typeface="Arial"/>
                <a:cs typeface="Arial"/>
              </a:rPr>
              <a:t>6.</a:t>
            </a:r>
          </a:p>
        </p:txBody>
      </p:sp>
      <p:sp>
        <p:nvSpPr>
          <p:cNvPr id="18" name="TextBox 17">
            <a:extLst>
              <a:ext uri="{FF2B5EF4-FFF2-40B4-BE49-F238E27FC236}">
                <a16:creationId xmlns:a16="http://schemas.microsoft.com/office/drawing/2014/main" id="{429831F7-EE6C-42A2-8246-FBBF89395FF3}"/>
              </a:ext>
            </a:extLst>
          </p:cNvPr>
          <p:cNvSpPr txBox="1"/>
          <p:nvPr/>
        </p:nvSpPr>
        <p:spPr>
          <a:xfrm>
            <a:off x="4894026" y="2810093"/>
            <a:ext cx="213200" cy="307777"/>
          </a:xfrm>
          <a:prstGeom prst="rect">
            <a:avLst/>
          </a:prstGeom>
          <a:noFill/>
        </p:spPr>
        <p:txBody>
          <a:bodyPr wrap="square" lIns="0" tIns="0" rIns="0" bIns="0" rtlCol="0">
            <a:spAutoFit/>
          </a:bodyPr>
          <a:lstStyle/>
          <a:p>
            <a:r>
              <a:rPr lang="en-US" sz="2000" dirty="0">
                <a:solidFill>
                  <a:schemeClr val="bg1"/>
                </a:solidFill>
                <a:latin typeface="Arial"/>
                <a:cs typeface="Arial"/>
              </a:rPr>
              <a:t>7.</a:t>
            </a:r>
          </a:p>
        </p:txBody>
      </p:sp>
      <p:sp>
        <p:nvSpPr>
          <p:cNvPr id="19" name="TextBox 18">
            <a:extLst>
              <a:ext uri="{FF2B5EF4-FFF2-40B4-BE49-F238E27FC236}">
                <a16:creationId xmlns:a16="http://schemas.microsoft.com/office/drawing/2014/main" id="{5536EE0F-220E-4C5C-99B2-99C317E50E08}"/>
              </a:ext>
            </a:extLst>
          </p:cNvPr>
          <p:cNvSpPr txBox="1"/>
          <p:nvPr/>
        </p:nvSpPr>
        <p:spPr>
          <a:xfrm>
            <a:off x="4871402" y="3919681"/>
            <a:ext cx="213200" cy="307777"/>
          </a:xfrm>
          <a:prstGeom prst="rect">
            <a:avLst/>
          </a:prstGeom>
          <a:noFill/>
        </p:spPr>
        <p:txBody>
          <a:bodyPr wrap="square" lIns="0" tIns="0" rIns="0" bIns="0" rtlCol="0">
            <a:spAutoFit/>
          </a:bodyPr>
          <a:lstStyle/>
          <a:p>
            <a:r>
              <a:rPr lang="en-US" sz="2000" dirty="0">
                <a:solidFill>
                  <a:schemeClr val="bg1"/>
                </a:solidFill>
                <a:latin typeface="Arial"/>
                <a:cs typeface="Arial"/>
              </a:rPr>
              <a:t>8.</a:t>
            </a:r>
          </a:p>
        </p:txBody>
      </p:sp>
      <p:cxnSp>
        <p:nvCxnSpPr>
          <p:cNvPr id="22" name="Straight Connector 21">
            <a:extLst>
              <a:ext uri="{FF2B5EF4-FFF2-40B4-BE49-F238E27FC236}">
                <a16:creationId xmlns:a16="http://schemas.microsoft.com/office/drawing/2014/main" id="{76A6FA0A-6312-4250-824B-C75FF2C5C9F6}"/>
              </a:ext>
            </a:extLst>
          </p:cNvPr>
          <p:cNvCxnSpPr/>
          <p:nvPr/>
        </p:nvCxnSpPr>
        <p:spPr>
          <a:xfrm>
            <a:off x="657225" y="1452904"/>
            <a:ext cx="3736181"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DC09B05-0A01-4B73-AE0C-D1B1B3ED05B0}"/>
              </a:ext>
            </a:extLst>
          </p:cNvPr>
          <p:cNvCxnSpPr/>
          <p:nvPr/>
        </p:nvCxnSpPr>
        <p:spPr>
          <a:xfrm>
            <a:off x="657225" y="2571750"/>
            <a:ext cx="3736181"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5B5D504-4F21-4FAB-AEDE-445E5DAF309A}"/>
              </a:ext>
            </a:extLst>
          </p:cNvPr>
          <p:cNvCxnSpPr/>
          <p:nvPr/>
        </p:nvCxnSpPr>
        <p:spPr>
          <a:xfrm>
            <a:off x="657224" y="3881476"/>
            <a:ext cx="3736181"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1A945DD-538A-419E-BB2D-E3D039741275}"/>
              </a:ext>
            </a:extLst>
          </p:cNvPr>
          <p:cNvCxnSpPr/>
          <p:nvPr/>
        </p:nvCxnSpPr>
        <p:spPr>
          <a:xfrm>
            <a:off x="5148262" y="1665576"/>
            <a:ext cx="3736181"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07871C3-C964-4384-A140-F8434A842312}"/>
              </a:ext>
            </a:extLst>
          </p:cNvPr>
          <p:cNvCxnSpPr/>
          <p:nvPr/>
        </p:nvCxnSpPr>
        <p:spPr>
          <a:xfrm>
            <a:off x="5148260" y="2750740"/>
            <a:ext cx="3736181"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06DF8AA-B150-46D2-832F-B4141AC4D740}"/>
              </a:ext>
            </a:extLst>
          </p:cNvPr>
          <p:cNvCxnSpPr/>
          <p:nvPr/>
        </p:nvCxnSpPr>
        <p:spPr>
          <a:xfrm>
            <a:off x="5148259" y="3873568"/>
            <a:ext cx="3736181"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268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EF0851-E66B-46A8-BA49-66C122A73338}"/>
              </a:ext>
            </a:extLst>
          </p:cNvPr>
          <p:cNvSpPr/>
          <p:nvPr/>
        </p:nvSpPr>
        <p:spPr>
          <a:xfrm>
            <a:off x="0" y="555824"/>
            <a:ext cx="9144000" cy="1233714"/>
          </a:xfrm>
          <a:prstGeom prst="rect">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1200" dirty="0">
              <a:solidFill>
                <a:schemeClr val="tx2">
                  <a:lumMod val="75000"/>
                </a:schemeClr>
              </a:solidFill>
            </a:endParaRPr>
          </a:p>
        </p:txBody>
      </p:sp>
      <p:sp>
        <p:nvSpPr>
          <p:cNvPr id="2" name="Title 1">
            <a:extLst>
              <a:ext uri="{FF2B5EF4-FFF2-40B4-BE49-F238E27FC236}">
                <a16:creationId xmlns:a16="http://schemas.microsoft.com/office/drawing/2014/main" id="{CCE8C6E6-C443-40F6-8FB7-B61D37CC8C65}"/>
              </a:ext>
            </a:extLst>
          </p:cNvPr>
          <p:cNvSpPr>
            <a:spLocks noGrp="1"/>
          </p:cNvSpPr>
          <p:nvPr>
            <p:ph type="title"/>
          </p:nvPr>
        </p:nvSpPr>
        <p:spPr/>
        <p:txBody>
          <a:bodyPr/>
          <a:lstStyle/>
          <a:p>
            <a:r>
              <a:rPr lang="en-US" dirty="0"/>
              <a:t>Recommendations</a:t>
            </a:r>
          </a:p>
        </p:txBody>
      </p:sp>
      <p:sp>
        <p:nvSpPr>
          <p:cNvPr id="3" name="Content Placeholder 2">
            <a:extLst>
              <a:ext uri="{FF2B5EF4-FFF2-40B4-BE49-F238E27FC236}">
                <a16:creationId xmlns:a16="http://schemas.microsoft.com/office/drawing/2014/main" id="{A1D03D8C-C6A3-4C08-8C7F-9D93C87B861D}"/>
              </a:ext>
            </a:extLst>
          </p:cNvPr>
          <p:cNvSpPr>
            <a:spLocks noGrp="1"/>
          </p:cNvSpPr>
          <p:nvPr>
            <p:ph idx="1"/>
          </p:nvPr>
        </p:nvSpPr>
        <p:spPr>
          <a:xfrm>
            <a:off x="346977" y="650361"/>
            <a:ext cx="8340968" cy="3662653"/>
          </a:xfrm>
        </p:spPr>
        <p:txBody>
          <a:bodyPr/>
          <a:lstStyle/>
          <a:p>
            <a:pPr>
              <a:lnSpc>
                <a:spcPts val="2000"/>
              </a:lnSpc>
            </a:pPr>
            <a:r>
              <a:rPr lang="en-US" dirty="0"/>
              <a:t>Our goal is to catalyze change that advances software engineering, which in turn will lead to more trustworthy and capable software-reliant systems in the future. Advancing software engineering requires supportive policy, research funding, researchers, practitioners, and cross-fertilization with other research communities. </a:t>
            </a:r>
          </a:p>
          <a:p>
            <a:pPr>
              <a:lnSpc>
                <a:spcPts val="2000"/>
              </a:lnSpc>
            </a:pPr>
            <a:br>
              <a:rPr lang="en-US" dirty="0"/>
            </a:br>
            <a:br>
              <a:rPr lang="en-US" dirty="0"/>
            </a:br>
            <a:endParaRPr lang="en-US" b="1" dirty="0"/>
          </a:p>
          <a:p>
            <a:pPr marL="342900" indent="-342900">
              <a:buAutoNum type="arabicPeriod"/>
            </a:pPr>
            <a:endParaRPr lang="en-US" dirty="0"/>
          </a:p>
          <a:p>
            <a:endParaRPr lang="en-US" dirty="0"/>
          </a:p>
          <a:p>
            <a:endParaRPr lang="en-US" dirty="0"/>
          </a:p>
        </p:txBody>
      </p:sp>
      <p:sp>
        <p:nvSpPr>
          <p:cNvPr id="4" name="Picture Placeholder 3">
            <a:extLst>
              <a:ext uri="{FF2B5EF4-FFF2-40B4-BE49-F238E27FC236}">
                <a16:creationId xmlns:a16="http://schemas.microsoft.com/office/drawing/2014/main" id="{99B984D9-3615-44B8-B666-9A0AF54D00EC}"/>
              </a:ext>
            </a:extLst>
          </p:cNvPr>
          <p:cNvSpPr>
            <a:spLocks noGrp="1"/>
          </p:cNvSpPr>
          <p:nvPr>
            <p:ph type="pic" sz="quarter" idx="11"/>
          </p:nvPr>
        </p:nvSpPr>
        <p:spPr/>
      </p:sp>
      <p:sp>
        <p:nvSpPr>
          <p:cNvPr id="14" name="Rectangle 13">
            <a:extLst>
              <a:ext uri="{FF2B5EF4-FFF2-40B4-BE49-F238E27FC236}">
                <a16:creationId xmlns:a16="http://schemas.microsoft.com/office/drawing/2014/main" id="{889FEC5D-DB7D-4640-B645-D727DBD842E0}"/>
              </a:ext>
            </a:extLst>
          </p:cNvPr>
          <p:cNvSpPr/>
          <p:nvPr/>
        </p:nvSpPr>
        <p:spPr>
          <a:xfrm>
            <a:off x="285168" y="1808952"/>
            <a:ext cx="4286832" cy="2954655"/>
          </a:xfrm>
          <a:prstGeom prst="rect">
            <a:avLst/>
          </a:prstGeom>
        </p:spPr>
        <p:txBody>
          <a:bodyPr wrap="square">
            <a:spAutoFit/>
          </a:bodyPr>
          <a:lstStyle/>
          <a:p>
            <a:r>
              <a:rPr lang="en-US" sz="1600" b="1" dirty="0">
                <a:latin typeface="Arial" panose="020B0604020202020204" pitchFamily="34" charset="0"/>
                <a:cs typeface="Arial" panose="020B0604020202020204" pitchFamily="34" charset="0"/>
              </a:rPr>
              <a:t>Research recommendations </a:t>
            </a:r>
            <a:r>
              <a:rPr lang="en-US" sz="1600" dirty="0">
                <a:latin typeface="Arial" panose="020B0604020202020204" pitchFamily="34" charset="0"/>
                <a:cs typeface="Arial" panose="020B0604020202020204" pitchFamily="34" charset="0"/>
              </a:rPr>
              <a:t>are necessary to catalyze change </a:t>
            </a:r>
          </a:p>
          <a:p>
            <a:pPr marL="342900" indent="-342900">
              <a:buFont typeface="+mj-lt"/>
              <a:buAutoNum type="arabicPeriod"/>
            </a:pPr>
            <a:r>
              <a:rPr lang="en-US" sz="1400" dirty="0">
                <a:latin typeface="Arial" panose="020B0604020202020204" pitchFamily="34" charset="0"/>
                <a:cs typeface="Arial" panose="020B0604020202020204" pitchFamily="34" charset="0"/>
              </a:rPr>
              <a:t>Enable AI as a reliable system capability enhancer.</a:t>
            </a:r>
          </a:p>
          <a:p>
            <a:pPr marL="342900" indent="-342900">
              <a:buFont typeface="+mj-lt"/>
              <a:buAutoNum type="arabicPeriod"/>
            </a:pPr>
            <a:r>
              <a:rPr lang="en-US" sz="1400" dirty="0">
                <a:latin typeface="Arial" panose="020B0604020202020204" pitchFamily="34" charset="0"/>
                <a:cs typeface="Arial" panose="020B0604020202020204" pitchFamily="34" charset="0"/>
              </a:rPr>
              <a:t>Develop a theory and practice for software evolution and re-assurance at scale.</a:t>
            </a:r>
          </a:p>
          <a:p>
            <a:pPr marL="342900" indent="-342900">
              <a:buFont typeface="+mj-lt"/>
              <a:buAutoNum type="arabicPeriod"/>
            </a:pPr>
            <a:r>
              <a:rPr lang="en-US" sz="1400" dirty="0">
                <a:latin typeface="Arial" panose="020B0604020202020204" pitchFamily="34" charset="0"/>
                <a:cs typeface="Arial" panose="020B0604020202020204" pitchFamily="34" charset="0"/>
              </a:rPr>
              <a:t>Develop formal semantics for composition technology.</a:t>
            </a:r>
          </a:p>
          <a:p>
            <a:pPr marL="342900" indent="-342900">
              <a:buFont typeface="+mj-lt"/>
              <a:buAutoNum type="arabicPeriod"/>
            </a:pPr>
            <a:r>
              <a:rPr lang="en-US" sz="1400" dirty="0">
                <a:latin typeface="Arial" panose="020B0604020202020204" pitchFamily="34" charset="0"/>
                <a:cs typeface="Arial" panose="020B0604020202020204" pitchFamily="34" charset="0"/>
              </a:rPr>
              <a:t>Mature the engineering of societal-scale socio-technical systems.</a:t>
            </a:r>
          </a:p>
          <a:p>
            <a:pPr marL="342900" indent="-342900">
              <a:buFont typeface="+mj-lt"/>
              <a:buAutoNum type="arabicPeriod"/>
            </a:pPr>
            <a:r>
              <a:rPr lang="en-US" sz="1400" dirty="0">
                <a:latin typeface="Arial" panose="020B0604020202020204" pitchFamily="34" charset="0"/>
                <a:cs typeface="Arial" panose="020B0604020202020204" pitchFamily="34" charset="0"/>
              </a:rPr>
              <a:t>Catalyze increased attention on engineering for new computational models, with a focus on quantum-enabled software systems </a:t>
            </a:r>
          </a:p>
        </p:txBody>
      </p:sp>
      <p:sp>
        <p:nvSpPr>
          <p:cNvPr id="15" name="Rectangle 14">
            <a:extLst>
              <a:ext uri="{FF2B5EF4-FFF2-40B4-BE49-F238E27FC236}">
                <a16:creationId xmlns:a16="http://schemas.microsoft.com/office/drawing/2014/main" id="{8A7F8159-6943-419B-A97A-A61143B568BC}"/>
              </a:ext>
            </a:extLst>
          </p:cNvPr>
          <p:cNvSpPr/>
          <p:nvPr/>
        </p:nvSpPr>
        <p:spPr>
          <a:xfrm>
            <a:off x="4820391" y="1808952"/>
            <a:ext cx="3867554" cy="2554545"/>
          </a:xfrm>
          <a:prstGeom prst="rect">
            <a:avLst/>
          </a:prstGeom>
        </p:spPr>
        <p:txBody>
          <a:bodyPr wrap="square">
            <a:spAutoFit/>
          </a:bodyPr>
          <a:lstStyle/>
          <a:p>
            <a:r>
              <a:rPr lang="en-US" sz="1600" b="1" dirty="0">
                <a:latin typeface="Arial" panose="020B0604020202020204" pitchFamily="34" charset="0"/>
                <a:cs typeface="Arial" panose="020B0604020202020204" pitchFamily="34" charset="0"/>
              </a:rPr>
              <a:t>Enactment recommendations </a:t>
            </a:r>
            <a:r>
              <a:rPr lang="en-US" sz="1600" dirty="0">
                <a:latin typeface="Arial" panose="020B0604020202020204" pitchFamily="34" charset="0"/>
                <a:cs typeface="Arial" panose="020B0604020202020204" pitchFamily="34" charset="0"/>
              </a:rPr>
              <a:t>focus on institutional obstacles, including economic, human, and policy barriers</a:t>
            </a:r>
          </a:p>
          <a:p>
            <a:pPr marL="342900" indent="-342900">
              <a:buFont typeface="+mj-lt"/>
              <a:buAutoNum type="arabicPeriod" startAt="6"/>
            </a:pPr>
            <a:r>
              <a:rPr lang="en-US" sz="1400" dirty="0">
                <a:latin typeface="Arial" panose="020B0604020202020204" pitchFamily="34" charset="0"/>
                <a:cs typeface="Arial" panose="020B0604020202020204" pitchFamily="34" charset="0"/>
              </a:rPr>
              <a:t>Investment priority should reflect the benefits of software engineering as a critical national capability.</a:t>
            </a:r>
          </a:p>
          <a:p>
            <a:pPr marL="342900" indent="-342900">
              <a:buFont typeface="+mj-lt"/>
              <a:buAutoNum type="arabicPeriod" startAt="6"/>
            </a:pPr>
            <a:r>
              <a:rPr lang="en-US" sz="1400" dirty="0">
                <a:latin typeface="Arial" panose="020B0604020202020204" pitchFamily="34" charset="0"/>
                <a:cs typeface="Arial" panose="020B0604020202020204" pitchFamily="34" charset="0"/>
              </a:rPr>
              <a:t>Institutionalize ongoing advancement of software engineering research.</a:t>
            </a:r>
          </a:p>
          <a:p>
            <a:pPr marL="342900" indent="-342900">
              <a:buFont typeface="+mj-lt"/>
              <a:buAutoNum type="arabicPeriod" startAt="6"/>
            </a:pPr>
            <a:r>
              <a:rPr lang="en-US" sz="1400" dirty="0">
                <a:latin typeface="Arial" panose="020B0604020202020204" pitchFamily="34" charset="0"/>
                <a:cs typeface="Arial" panose="020B0604020202020204" pitchFamily="34" charset="0"/>
              </a:rPr>
              <a:t>Develop a strategy for ensuring an effective workforce for the future of software engineering.</a:t>
            </a:r>
          </a:p>
        </p:txBody>
      </p:sp>
    </p:spTree>
    <p:extLst>
      <p:ext uri="{BB962C8B-B14F-4D97-AF65-F5344CB8AC3E}">
        <p14:creationId xmlns:p14="http://schemas.microsoft.com/office/powerpoint/2010/main" val="4084320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DFC142-8B28-4F22-98A6-EC15C37C64CA}"/>
              </a:ext>
            </a:extLst>
          </p:cNvPr>
          <p:cNvPicPr>
            <a:picLocks noChangeAspect="1"/>
          </p:cNvPicPr>
          <p:nvPr/>
        </p:nvPicPr>
        <p:blipFill rotWithShape="1">
          <a:blip r:embed="rId2"/>
          <a:srcRect l="23095" t="11503" r="21032" b="10441"/>
          <a:stretch/>
        </p:blipFill>
        <p:spPr>
          <a:xfrm>
            <a:off x="2510971" y="651246"/>
            <a:ext cx="4122057" cy="3841008"/>
          </a:xfrm>
          <a:prstGeom prst="rect">
            <a:avLst/>
          </a:prstGeom>
          <a:scene3d>
            <a:camera prst="orthographicFront"/>
            <a:lightRig rig="threePt" dir="t"/>
          </a:scene3d>
          <a:sp3d>
            <a:bevelT/>
          </a:sp3d>
        </p:spPr>
      </p:pic>
      <p:sp>
        <p:nvSpPr>
          <p:cNvPr id="2" name="Title 1">
            <a:extLst>
              <a:ext uri="{FF2B5EF4-FFF2-40B4-BE49-F238E27FC236}">
                <a16:creationId xmlns:a16="http://schemas.microsoft.com/office/drawing/2014/main" id="{3ECF441C-C8A8-47AE-81BB-4E08963975A2}"/>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1380286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p:txBody>
          <a:bodyPr vert="horz" lIns="0" tIns="0" rIns="0" bIns="0" rtlCol="0" anchor="t">
            <a:noAutofit/>
          </a:bodyPr>
          <a:lstStyle/>
          <a:p>
            <a:r>
              <a:rPr lang="en-US" sz="1800" dirty="0"/>
              <a:t>CMU SEI is a DoD R&amp;D Federally Funded </a:t>
            </a:r>
            <a:br>
              <a:rPr lang="en-US" sz="1800" dirty="0"/>
            </a:br>
            <a:r>
              <a:rPr lang="en-US" sz="1800" dirty="0"/>
              <a:t>Research and Development Center</a:t>
            </a:r>
          </a:p>
        </p:txBody>
      </p:sp>
      <p:sp>
        <p:nvSpPr>
          <p:cNvPr id="3" name="Content Placeholder 2"/>
          <p:cNvSpPr>
            <a:spLocks noGrp="1"/>
          </p:cNvSpPr>
          <p:nvPr>
            <p:ph idx="1"/>
          </p:nvPr>
        </p:nvSpPr>
        <p:spPr>
          <a:xfrm>
            <a:off x="5257800" y="912114"/>
            <a:ext cx="3429000" cy="3662653"/>
          </a:xfrm>
          <a:solidFill>
            <a:schemeClr val="bg1">
              <a:alpha val="75000"/>
            </a:schemeClr>
          </a:solidFill>
          <a:effectLst/>
        </p:spPr>
        <p:txBody>
          <a:bodyPr vert="horz" lIns="68580" tIns="0" rIns="0" bIns="0" rtlCol="0">
            <a:normAutofit fontScale="92500" lnSpcReduction="10000"/>
          </a:bodyPr>
          <a:lstStyle/>
          <a:p>
            <a:pPr marL="0" lvl="1" indent="0">
              <a:spcBef>
                <a:spcPts val="450"/>
              </a:spcBef>
              <a:spcAft>
                <a:spcPts val="450"/>
              </a:spcAft>
              <a:buNone/>
            </a:pPr>
            <a:r>
              <a:rPr lang="en-US" sz="1500" dirty="0"/>
              <a:t>Established in 1984 at Carnegie Mellon University (CMU)</a:t>
            </a:r>
          </a:p>
          <a:p>
            <a:pPr marL="0" lvl="1" indent="0">
              <a:spcBef>
                <a:spcPts val="450"/>
              </a:spcBef>
              <a:spcAft>
                <a:spcPts val="450"/>
              </a:spcAft>
              <a:buNone/>
            </a:pPr>
            <a:r>
              <a:rPr lang="en-US" sz="1500" dirty="0"/>
              <a:t>Charged to improve the state of the practice of software engineering and cybersecurity</a:t>
            </a:r>
          </a:p>
          <a:p>
            <a:pPr marL="0" lvl="1" indent="0">
              <a:spcBef>
                <a:spcPts val="450"/>
              </a:spcBef>
              <a:spcAft>
                <a:spcPts val="450"/>
              </a:spcAft>
              <a:buNone/>
            </a:pPr>
            <a:r>
              <a:rPr lang="en-US" sz="1500" dirty="0"/>
              <a:t>Added AI Engineering in 2018</a:t>
            </a:r>
          </a:p>
          <a:p>
            <a:pPr marL="0" lvl="1" indent="0">
              <a:spcBef>
                <a:spcPts val="450"/>
              </a:spcBef>
              <a:spcAft>
                <a:spcPts val="450"/>
              </a:spcAft>
              <a:buNone/>
            </a:pPr>
            <a:r>
              <a:rPr lang="en-US" sz="1500" dirty="0"/>
              <a:t>Collaborates with CMU and broadly in academia, government, and industry</a:t>
            </a:r>
          </a:p>
          <a:p>
            <a:pPr marL="0" lvl="1" indent="0">
              <a:spcBef>
                <a:spcPts val="450"/>
              </a:spcBef>
              <a:spcAft>
                <a:spcPts val="450"/>
              </a:spcAft>
              <a:buNone/>
            </a:pPr>
            <a:r>
              <a:rPr lang="en-US" sz="1500" dirty="0"/>
              <a:t>Capable of conducting both fundamental research and classified work</a:t>
            </a:r>
          </a:p>
          <a:p>
            <a:pPr marL="0" lvl="1" indent="0">
              <a:spcBef>
                <a:spcPts val="450"/>
              </a:spcBef>
              <a:spcAft>
                <a:spcPts val="450"/>
              </a:spcAft>
              <a:buNone/>
            </a:pPr>
            <a:r>
              <a:rPr lang="en-US" sz="1500" dirty="0"/>
              <a:t>~610 staff members </a:t>
            </a:r>
          </a:p>
          <a:p>
            <a:pPr marL="0" lvl="1" indent="0">
              <a:spcBef>
                <a:spcPts val="450"/>
              </a:spcBef>
              <a:spcAft>
                <a:spcPts val="450"/>
              </a:spcAft>
              <a:buNone/>
            </a:pPr>
            <a:r>
              <a:rPr lang="en-US" sz="1500" dirty="0"/>
              <a:t>FY20 total funding ~$140M Offices in Pittsburgh and DC, with locations near customer facilities in MA, TX, and CA</a:t>
            </a:r>
          </a:p>
          <a:p>
            <a:pPr marL="0" lvl="1" indent="0">
              <a:spcBef>
                <a:spcPts val="450"/>
              </a:spcBef>
              <a:spcAft>
                <a:spcPts val="450"/>
              </a:spcAft>
              <a:buNone/>
            </a:pPr>
            <a:endParaRPr lang="en-US" sz="1500" dirty="0"/>
          </a:p>
        </p:txBody>
      </p:sp>
      <p:pic>
        <p:nvPicPr>
          <p:cNvPr id="5" name="Picture 4" descr="The CMU SEI building in Pittsburgh, PA">
            <a:extLst>
              <a:ext uri="{FF2B5EF4-FFF2-40B4-BE49-F238E27FC236}">
                <a16:creationId xmlns:a16="http://schemas.microsoft.com/office/drawing/2014/main" id="{BAB5AC56-4243-49AB-A768-69187239A0C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0798" b="-10798"/>
          <a:stretch/>
        </p:blipFill>
        <p:spPr>
          <a:xfrm>
            <a:off x="381000" y="959161"/>
            <a:ext cx="4800888" cy="3615606"/>
          </a:xfrm>
          <a:prstGeom prst="rect">
            <a:avLst/>
          </a:prstGeom>
        </p:spPr>
      </p:pic>
      <p:pic>
        <p:nvPicPr>
          <p:cNvPr id="7" name="Picture 6" descr="The seal of CMU SEI">
            <a:extLst>
              <a:ext uri="{FF2B5EF4-FFF2-40B4-BE49-F238E27FC236}">
                <a16:creationId xmlns:a16="http://schemas.microsoft.com/office/drawing/2014/main" id="{607AAA81-C5AE-43D5-A192-D887DCC147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7650" y="1044961"/>
            <a:ext cx="1028700" cy="1024754"/>
          </a:xfrm>
          <a:prstGeom prst="rect">
            <a:avLst/>
          </a:prstGeom>
        </p:spPr>
      </p:pic>
    </p:spTree>
    <p:extLst>
      <p:ext uri="{BB962C8B-B14F-4D97-AF65-F5344CB8AC3E}">
        <p14:creationId xmlns:p14="http://schemas.microsoft.com/office/powerpoint/2010/main" val="996106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1286-F278-A241-BFB5-326E98E90BED}"/>
              </a:ext>
            </a:extLst>
          </p:cNvPr>
          <p:cNvSpPr>
            <a:spLocks noGrp="1"/>
          </p:cNvSpPr>
          <p:nvPr>
            <p:ph type="title"/>
          </p:nvPr>
        </p:nvSpPr>
        <p:spPr>
          <a:xfrm>
            <a:off x="133194" y="114834"/>
            <a:ext cx="6111914" cy="356490"/>
          </a:xfrm>
        </p:spPr>
        <p:txBody>
          <a:bodyPr/>
          <a:lstStyle/>
          <a:p>
            <a:r>
              <a:rPr lang="en-US" dirty="0"/>
              <a:t>Key Points </a:t>
            </a:r>
          </a:p>
        </p:txBody>
      </p:sp>
      <p:sp>
        <p:nvSpPr>
          <p:cNvPr id="3" name="Content Placeholder 2">
            <a:extLst>
              <a:ext uri="{FF2B5EF4-FFF2-40B4-BE49-F238E27FC236}">
                <a16:creationId xmlns:a16="http://schemas.microsoft.com/office/drawing/2014/main" id="{72477997-C0D6-7B40-8878-F560C1AFC4A2}"/>
              </a:ext>
            </a:extLst>
          </p:cNvPr>
          <p:cNvSpPr>
            <a:spLocks noGrp="1"/>
          </p:cNvSpPr>
          <p:nvPr>
            <p:ph idx="1"/>
          </p:nvPr>
        </p:nvSpPr>
        <p:spPr>
          <a:xfrm>
            <a:off x="254455" y="612055"/>
            <a:ext cx="8470445" cy="4038408"/>
          </a:xfrm>
          <a:solidFill>
            <a:schemeClr val="bg1"/>
          </a:solidFill>
        </p:spPr>
        <p:txBody>
          <a:bodyPr/>
          <a:lstStyle/>
          <a:p>
            <a:pPr marL="169863" indent="-161925">
              <a:spcBef>
                <a:spcPts val="0"/>
              </a:spcBef>
              <a:spcAft>
                <a:spcPts val="600"/>
              </a:spcAft>
              <a:buFont typeface="Arial" panose="020B0604020202020204" pitchFamily="34" charset="0"/>
              <a:buChar char="•"/>
              <a:tabLst>
                <a:tab pos="227013" algn="l"/>
              </a:tabLst>
            </a:pPr>
            <a:r>
              <a:rPr lang="en-US" sz="1750" dirty="0"/>
              <a:t>Our ever-growing </a:t>
            </a:r>
            <a:r>
              <a:rPr lang="en-US" sz="1750" b="1" dirty="0">
                <a:solidFill>
                  <a:srgbClr val="0070C0"/>
                </a:solidFill>
              </a:rPr>
              <a:t>dependence on software-reliant </a:t>
            </a:r>
            <a:r>
              <a:rPr lang="en-US" sz="1750" dirty="0"/>
              <a:t>systems makes it </a:t>
            </a:r>
            <a:r>
              <a:rPr lang="en-US" sz="1750" b="1" dirty="0">
                <a:solidFill>
                  <a:srgbClr val="0070C0"/>
                </a:solidFill>
              </a:rPr>
              <a:t>imperative to continually innovate</a:t>
            </a:r>
            <a:r>
              <a:rPr lang="en-US" sz="1750" dirty="0">
                <a:solidFill>
                  <a:srgbClr val="0070C0"/>
                </a:solidFill>
              </a:rPr>
              <a:t> </a:t>
            </a:r>
            <a:r>
              <a:rPr lang="en-US" sz="1750" dirty="0"/>
              <a:t>in software engineer­ing theories, tools, &amp; practices. </a:t>
            </a:r>
          </a:p>
          <a:p>
            <a:pPr marL="7938">
              <a:spcBef>
                <a:spcPts val="0"/>
              </a:spcBef>
              <a:spcAft>
                <a:spcPts val="600"/>
              </a:spcAft>
              <a:tabLst>
                <a:tab pos="227013" algn="l"/>
              </a:tabLst>
            </a:pPr>
            <a:endParaRPr lang="en-US" sz="1750" dirty="0">
              <a:solidFill>
                <a:srgbClr val="0070C0"/>
              </a:solidFill>
            </a:endParaRPr>
          </a:p>
          <a:p>
            <a:pPr marL="765643" lvl="2" indent="-285750">
              <a:spcBef>
                <a:spcPts val="0"/>
              </a:spcBef>
              <a:spcAft>
                <a:spcPts val="600"/>
              </a:spcAft>
            </a:pPr>
            <a:endParaRPr lang="en-US" sz="1700" spc="-3" dirty="0">
              <a:latin typeface="Arial"/>
              <a:cs typeface="Arial"/>
            </a:endParaRPr>
          </a:p>
          <a:p>
            <a:pPr marL="765643" lvl="2" indent="-285750">
              <a:spcBef>
                <a:spcPts val="0"/>
              </a:spcBef>
              <a:spcAft>
                <a:spcPts val="600"/>
              </a:spcAft>
            </a:pPr>
            <a:endParaRPr lang="en-US" sz="1700" spc="-3" dirty="0">
              <a:latin typeface="Arial"/>
              <a:cs typeface="Arial"/>
            </a:endParaRPr>
          </a:p>
          <a:p>
            <a:pPr marL="765643" lvl="2" indent="-285750">
              <a:spcBef>
                <a:spcPts val="0"/>
              </a:spcBef>
              <a:spcAft>
                <a:spcPts val="600"/>
              </a:spcAft>
            </a:pPr>
            <a:endParaRPr lang="en-US" sz="1700" spc="-3" dirty="0">
              <a:latin typeface="Arial"/>
              <a:cs typeface="Arial"/>
            </a:endParaRPr>
          </a:p>
          <a:p>
            <a:pPr marL="765643" lvl="2" indent="-285750">
              <a:spcBef>
                <a:spcPts val="0"/>
              </a:spcBef>
              <a:spcAft>
                <a:spcPts val="600"/>
              </a:spcAft>
            </a:pPr>
            <a:endParaRPr lang="en-US" sz="1700" spc="-3" dirty="0">
              <a:latin typeface="Arial"/>
              <a:cs typeface="Arial"/>
            </a:endParaRPr>
          </a:p>
          <a:p>
            <a:pPr marL="765643" lvl="2" indent="-285750">
              <a:spcBef>
                <a:spcPts val="0"/>
              </a:spcBef>
              <a:spcAft>
                <a:spcPts val="600"/>
              </a:spcAft>
            </a:pPr>
            <a:endParaRPr lang="en-US" sz="1700" spc="-3" dirty="0">
              <a:latin typeface="Arial"/>
              <a:cs typeface="Arial"/>
            </a:endParaRPr>
          </a:p>
          <a:p>
            <a:pPr marL="285750" indent="-285750">
              <a:spcBef>
                <a:spcPts val="0"/>
              </a:spcBef>
              <a:spcAft>
                <a:spcPts val="600"/>
              </a:spcAft>
              <a:buFont typeface="Arial" panose="020B0604020202020204" pitchFamily="34" charset="0"/>
              <a:buChar char="•"/>
            </a:pPr>
            <a:endParaRPr lang="en-US" sz="1700" dirty="0"/>
          </a:p>
        </p:txBody>
      </p:sp>
      <p:sp>
        <p:nvSpPr>
          <p:cNvPr id="4" name="Rectangle 3">
            <a:extLst>
              <a:ext uri="{FF2B5EF4-FFF2-40B4-BE49-F238E27FC236}">
                <a16:creationId xmlns:a16="http://schemas.microsoft.com/office/drawing/2014/main" id="{AC39491C-237A-284F-A23D-618AAC73C403}"/>
              </a:ext>
            </a:extLst>
          </p:cNvPr>
          <p:cNvSpPr/>
          <p:nvPr/>
        </p:nvSpPr>
        <p:spPr>
          <a:xfrm>
            <a:off x="140553" y="545107"/>
            <a:ext cx="45719" cy="409068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3BD1C9B-6582-124B-85F7-E209CA4ADA8C}"/>
              </a:ext>
            </a:extLst>
          </p:cNvPr>
          <p:cNvSpPr/>
          <p:nvPr/>
        </p:nvSpPr>
        <p:spPr>
          <a:xfrm>
            <a:off x="133194" y="545107"/>
            <a:ext cx="8633681" cy="4090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3">
            <a:extLst>
              <a:ext uri="{FF2B5EF4-FFF2-40B4-BE49-F238E27FC236}">
                <a16:creationId xmlns:a16="http://schemas.microsoft.com/office/drawing/2014/main" id="{43A6879C-9713-48BC-8C51-9D45460EC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52550"/>
            <a:ext cx="2606368" cy="1662511"/>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http://envelopefilter.files.wordpress.com/2007/01/powerlines.jpg">
            <a:extLst>
              <a:ext uri="{FF2B5EF4-FFF2-40B4-BE49-F238E27FC236}">
                <a16:creationId xmlns:a16="http://schemas.microsoft.com/office/drawing/2014/main" id="{C6932FE6-F73E-49B7-8153-577C2E79FF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4780" y="3215326"/>
            <a:ext cx="1726031" cy="1383068"/>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s://encrypted-tbn2.google.com/images?q=tbn:ANd9GcQslE9wAg1kzTFXi34mUCAquw9bCLK5Grv71mM2P94FS8LyHrC4AA">
            <a:extLst>
              <a:ext uri="{FF2B5EF4-FFF2-40B4-BE49-F238E27FC236}">
                <a16:creationId xmlns:a16="http://schemas.microsoft.com/office/drawing/2014/main" id="{9306F8A0-BE23-495C-BE00-7D884C20AC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771" y="1310029"/>
            <a:ext cx="1752600" cy="171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rolling_mill">
            <a:extLst>
              <a:ext uri="{FF2B5EF4-FFF2-40B4-BE49-F238E27FC236}">
                <a16:creationId xmlns:a16="http://schemas.microsoft.com/office/drawing/2014/main" id="{6F45F8B3-3FDE-4EAC-B8CC-CECC1C82A7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2335" y="3215326"/>
            <a:ext cx="1712695" cy="1383067"/>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https://lh6.googleusercontent.com/-Gb-2XrxgZ-g/TX3jME-sNtI/AAAAAAAAAdA/kNFLGUX1mV8/s320/car-tyre-hackingCutout.png">
            <a:extLst>
              <a:ext uri="{FF2B5EF4-FFF2-40B4-BE49-F238E27FC236}">
                <a16:creationId xmlns:a16="http://schemas.microsoft.com/office/drawing/2014/main" id="{B6625B14-508D-41A0-A7C1-5508D5C061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5836" y="3264860"/>
            <a:ext cx="2024038" cy="12839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Graphical user interface, application, PowerPoint&#10;&#10;Description automatically generated">
            <a:extLst>
              <a:ext uri="{FF2B5EF4-FFF2-40B4-BE49-F238E27FC236}">
                <a16:creationId xmlns:a16="http://schemas.microsoft.com/office/drawing/2014/main" id="{3A6B0903-B0B4-4A93-98B4-36946071E6C6}"/>
              </a:ext>
            </a:extLst>
          </p:cNvPr>
          <p:cNvPicPr>
            <a:picLocks noChangeAspect="1"/>
          </p:cNvPicPr>
          <p:nvPr/>
        </p:nvPicPr>
        <p:blipFill rotWithShape="1">
          <a:blip r:embed="rId8"/>
          <a:srcRect l="44062" t="52917" r="41719" b="27986"/>
          <a:stretch/>
        </p:blipFill>
        <p:spPr>
          <a:xfrm>
            <a:off x="377125" y="3140189"/>
            <a:ext cx="1733550" cy="1309689"/>
          </a:xfrm>
          <a:prstGeom prst="rect">
            <a:avLst/>
          </a:prstGeom>
        </p:spPr>
      </p:pic>
      <p:pic>
        <p:nvPicPr>
          <p:cNvPr id="1026" name="Picture 2" descr="Support to the Federal Aviation Administration - Tetra Tech">
            <a:extLst>
              <a:ext uri="{FF2B5EF4-FFF2-40B4-BE49-F238E27FC236}">
                <a16:creationId xmlns:a16="http://schemas.microsoft.com/office/drawing/2014/main" id="{0A94482F-70CB-4E0B-B0AE-915C4D63A0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2295" y="1297281"/>
            <a:ext cx="2791392" cy="1717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330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1286-F278-A241-BFB5-326E98E90BED}"/>
              </a:ext>
            </a:extLst>
          </p:cNvPr>
          <p:cNvSpPr>
            <a:spLocks noGrp="1"/>
          </p:cNvSpPr>
          <p:nvPr>
            <p:ph type="title"/>
          </p:nvPr>
        </p:nvSpPr>
        <p:spPr>
          <a:xfrm>
            <a:off x="133194" y="114834"/>
            <a:ext cx="6111914" cy="356490"/>
          </a:xfrm>
        </p:spPr>
        <p:txBody>
          <a:bodyPr/>
          <a:lstStyle/>
          <a:p>
            <a:r>
              <a:rPr lang="en-US" dirty="0"/>
              <a:t>Key Points - 2</a:t>
            </a:r>
          </a:p>
        </p:txBody>
      </p:sp>
      <p:sp>
        <p:nvSpPr>
          <p:cNvPr id="3" name="Content Placeholder 2">
            <a:extLst>
              <a:ext uri="{FF2B5EF4-FFF2-40B4-BE49-F238E27FC236}">
                <a16:creationId xmlns:a16="http://schemas.microsoft.com/office/drawing/2014/main" id="{72477997-C0D6-7B40-8878-F560C1AFC4A2}"/>
              </a:ext>
            </a:extLst>
          </p:cNvPr>
          <p:cNvSpPr>
            <a:spLocks noGrp="1"/>
          </p:cNvSpPr>
          <p:nvPr>
            <p:ph idx="1"/>
          </p:nvPr>
        </p:nvSpPr>
        <p:spPr>
          <a:xfrm>
            <a:off x="254455" y="612055"/>
            <a:ext cx="8470445" cy="4038408"/>
          </a:xfrm>
          <a:solidFill>
            <a:schemeClr val="bg1"/>
          </a:solidFill>
        </p:spPr>
        <p:txBody>
          <a:bodyPr/>
          <a:lstStyle/>
          <a:p>
            <a:pPr marL="169863" indent="-161925">
              <a:spcBef>
                <a:spcPts val="0"/>
              </a:spcBef>
              <a:spcAft>
                <a:spcPts val="1200"/>
              </a:spcAft>
              <a:buFont typeface="Arial" panose="020B0604020202020204" pitchFamily="34" charset="0"/>
              <a:buChar char="•"/>
              <a:tabLst>
                <a:tab pos="227013" algn="l"/>
              </a:tabLst>
            </a:pPr>
            <a:r>
              <a:rPr lang="en-US" sz="1750" dirty="0">
                <a:solidFill>
                  <a:schemeClr val="bg1">
                    <a:lumMod val="75000"/>
                  </a:schemeClr>
                </a:solidFill>
              </a:rPr>
              <a:t>Our ever-growing </a:t>
            </a:r>
            <a:r>
              <a:rPr lang="en-US" sz="1750" b="1" dirty="0">
                <a:solidFill>
                  <a:schemeClr val="bg1">
                    <a:lumMod val="75000"/>
                  </a:schemeClr>
                </a:solidFill>
              </a:rPr>
              <a:t>dependence on software-reliant </a:t>
            </a:r>
            <a:r>
              <a:rPr lang="en-US" sz="1750" dirty="0">
                <a:solidFill>
                  <a:schemeClr val="bg1">
                    <a:lumMod val="75000"/>
                  </a:schemeClr>
                </a:solidFill>
              </a:rPr>
              <a:t>systems makes it </a:t>
            </a:r>
            <a:r>
              <a:rPr lang="en-US" sz="1750" b="1" dirty="0">
                <a:solidFill>
                  <a:schemeClr val="bg1">
                    <a:lumMod val="75000"/>
                  </a:schemeClr>
                </a:solidFill>
              </a:rPr>
              <a:t>imperative to continually innovate</a:t>
            </a:r>
            <a:r>
              <a:rPr lang="en-US" sz="1750" dirty="0">
                <a:solidFill>
                  <a:schemeClr val="bg1">
                    <a:lumMod val="75000"/>
                  </a:schemeClr>
                </a:solidFill>
              </a:rPr>
              <a:t> in software engineer­ing theories, tools, &amp; practices. </a:t>
            </a:r>
          </a:p>
          <a:p>
            <a:pPr marL="169863" indent="-161925">
              <a:spcBef>
                <a:spcPts val="0"/>
              </a:spcBef>
              <a:spcAft>
                <a:spcPts val="1200"/>
              </a:spcAft>
              <a:buFont typeface="Arial" panose="020B0604020202020204" pitchFamily="34" charset="0"/>
              <a:buChar char="•"/>
              <a:tabLst>
                <a:tab pos="227013" algn="l"/>
              </a:tabLst>
            </a:pPr>
            <a:r>
              <a:rPr lang="en-US" sz="1750" dirty="0"/>
              <a:t>Due to software’s ubiquity in today’s systems we must learn how to </a:t>
            </a:r>
            <a:r>
              <a:rPr lang="en-US" sz="1750" b="1" dirty="0">
                <a:solidFill>
                  <a:srgbClr val="0070C0"/>
                </a:solidFill>
              </a:rPr>
              <a:t>develop &amp; assure software continuously &amp; insert new capabilities as quickly as possible.</a:t>
            </a:r>
            <a:endParaRPr lang="en-US" sz="1750" dirty="0"/>
          </a:p>
          <a:p>
            <a:pPr marL="765643" lvl="2" indent="-285750">
              <a:spcBef>
                <a:spcPts val="0"/>
              </a:spcBef>
              <a:spcAft>
                <a:spcPts val="1200"/>
              </a:spcAft>
            </a:pPr>
            <a:endParaRPr lang="en-US" sz="1700" spc="-3" dirty="0">
              <a:latin typeface="Arial"/>
              <a:cs typeface="Arial"/>
            </a:endParaRPr>
          </a:p>
          <a:p>
            <a:pPr marL="765643" lvl="2" indent="-285750">
              <a:spcBef>
                <a:spcPts val="0"/>
              </a:spcBef>
              <a:spcAft>
                <a:spcPts val="1200"/>
              </a:spcAft>
            </a:pPr>
            <a:endParaRPr lang="en-US" sz="1700" spc="-3" dirty="0">
              <a:latin typeface="Arial"/>
              <a:cs typeface="Arial"/>
            </a:endParaRPr>
          </a:p>
          <a:p>
            <a:pPr marL="765643" lvl="2" indent="-285750">
              <a:spcBef>
                <a:spcPts val="0"/>
              </a:spcBef>
              <a:spcAft>
                <a:spcPts val="1200"/>
              </a:spcAft>
            </a:pPr>
            <a:endParaRPr lang="en-US" sz="1700" spc="-3" dirty="0">
              <a:latin typeface="Arial"/>
              <a:cs typeface="Arial"/>
            </a:endParaRPr>
          </a:p>
          <a:p>
            <a:pPr marL="765643" lvl="2" indent="-285750">
              <a:spcBef>
                <a:spcPts val="0"/>
              </a:spcBef>
              <a:spcAft>
                <a:spcPts val="1200"/>
              </a:spcAft>
            </a:pPr>
            <a:endParaRPr lang="en-US" sz="1700" spc="-3" dirty="0">
              <a:latin typeface="Arial"/>
              <a:cs typeface="Arial"/>
            </a:endParaRPr>
          </a:p>
          <a:p>
            <a:pPr marL="285750" indent="-285750">
              <a:spcBef>
                <a:spcPts val="0"/>
              </a:spcBef>
              <a:spcAft>
                <a:spcPts val="1200"/>
              </a:spcAft>
              <a:buFont typeface="Arial" panose="020B0604020202020204" pitchFamily="34" charset="0"/>
              <a:buChar char="•"/>
            </a:pPr>
            <a:endParaRPr lang="en-US" sz="1700" dirty="0"/>
          </a:p>
        </p:txBody>
      </p:sp>
      <p:sp>
        <p:nvSpPr>
          <p:cNvPr id="4" name="Rectangle 3">
            <a:extLst>
              <a:ext uri="{FF2B5EF4-FFF2-40B4-BE49-F238E27FC236}">
                <a16:creationId xmlns:a16="http://schemas.microsoft.com/office/drawing/2014/main" id="{AC39491C-237A-284F-A23D-618AAC73C403}"/>
              </a:ext>
            </a:extLst>
          </p:cNvPr>
          <p:cNvSpPr/>
          <p:nvPr/>
        </p:nvSpPr>
        <p:spPr>
          <a:xfrm>
            <a:off x="140553" y="545107"/>
            <a:ext cx="45719" cy="409068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3BD1C9B-6582-124B-85F7-E209CA4ADA8C}"/>
              </a:ext>
            </a:extLst>
          </p:cNvPr>
          <p:cNvSpPr/>
          <p:nvPr/>
        </p:nvSpPr>
        <p:spPr>
          <a:xfrm>
            <a:off x="133194" y="545107"/>
            <a:ext cx="8633681" cy="4090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Are You the Tortoise or the Hare? | by Gary Ryan Blair | Mind Munchies |  Medium">
            <a:extLst>
              <a:ext uri="{FF2B5EF4-FFF2-40B4-BE49-F238E27FC236}">
                <a16:creationId xmlns:a16="http://schemas.microsoft.com/office/drawing/2014/main" id="{A8CC27F0-4BB8-4BA2-8DAE-E300F0306C5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95"/>
          <a:stretch/>
        </p:blipFill>
        <p:spPr bwMode="auto">
          <a:xfrm>
            <a:off x="2261884" y="1969680"/>
            <a:ext cx="4691606" cy="256176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359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1286-F278-A241-BFB5-326E98E90BED}"/>
              </a:ext>
            </a:extLst>
          </p:cNvPr>
          <p:cNvSpPr>
            <a:spLocks noGrp="1"/>
          </p:cNvSpPr>
          <p:nvPr>
            <p:ph type="title"/>
          </p:nvPr>
        </p:nvSpPr>
        <p:spPr>
          <a:xfrm>
            <a:off x="133194" y="114834"/>
            <a:ext cx="6111914" cy="356490"/>
          </a:xfrm>
        </p:spPr>
        <p:txBody>
          <a:bodyPr/>
          <a:lstStyle/>
          <a:p>
            <a:r>
              <a:rPr lang="en-US" dirty="0"/>
              <a:t>Key Points - 3</a:t>
            </a:r>
          </a:p>
        </p:txBody>
      </p:sp>
      <p:sp>
        <p:nvSpPr>
          <p:cNvPr id="3" name="Content Placeholder 2">
            <a:extLst>
              <a:ext uri="{FF2B5EF4-FFF2-40B4-BE49-F238E27FC236}">
                <a16:creationId xmlns:a16="http://schemas.microsoft.com/office/drawing/2014/main" id="{72477997-C0D6-7B40-8878-F560C1AFC4A2}"/>
              </a:ext>
            </a:extLst>
          </p:cNvPr>
          <p:cNvSpPr>
            <a:spLocks noGrp="1"/>
          </p:cNvSpPr>
          <p:nvPr>
            <p:ph idx="1"/>
          </p:nvPr>
        </p:nvSpPr>
        <p:spPr>
          <a:xfrm>
            <a:off x="254455" y="612055"/>
            <a:ext cx="8470445" cy="4038408"/>
          </a:xfrm>
          <a:solidFill>
            <a:schemeClr val="bg1"/>
          </a:solidFill>
        </p:spPr>
        <p:txBody>
          <a:bodyPr/>
          <a:lstStyle/>
          <a:p>
            <a:pPr marL="169863" indent="-161925">
              <a:spcBef>
                <a:spcPts val="0"/>
              </a:spcBef>
              <a:spcAft>
                <a:spcPts val="1200"/>
              </a:spcAft>
              <a:buFont typeface="Arial" panose="020B0604020202020204" pitchFamily="34" charset="0"/>
              <a:buChar char="•"/>
              <a:tabLst>
                <a:tab pos="227013" algn="l"/>
              </a:tabLst>
            </a:pPr>
            <a:r>
              <a:rPr lang="en-US" sz="1750" dirty="0">
                <a:solidFill>
                  <a:schemeClr val="bg1">
                    <a:lumMod val="75000"/>
                  </a:schemeClr>
                </a:solidFill>
              </a:rPr>
              <a:t>Our ever-growing </a:t>
            </a:r>
            <a:r>
              <a:rPr lang="en-US" sz="1750" b="1" dirty="0">
                <a:solidFill>
                  <a:schemeClr val="bg1">
                    <a:lumMod val="75000"/>
                  </a:schemeClr>
                </a:solidFill>
              </a:rPr>
              <a:t>dependence on software-reliant </a:t>
            </a:r>
            <a:r>
              <a:rPr lang="en-US" sz="1750" dirty="0">
                <a:solidFill>
                  <a:schemeClr val="bg1">
                    <a:lumMod val="75000"/>
                  </a:schemeClr>
                </a:solidFill>
              </a:rPr>
              <a:t>systems makes it </a:t>
            </a:r>
            <a:r>
              <a:rPr lang="en-US" sz="1750" b="1" dirty="0">
                <a:solidFill>
                  <a:schemeClr val="bg1">
                    <a:lumMod val="75000"/>
                  </a:schemeClr>
                </a:solidFill>
              </a:rPr>
              <a:t>imperative to continually innovate</a:t>
            </a:r>
            <a:r>
              <a:rPr lang="en-US" sz="1750" dirty="0">
                <a:solidFill>
                  <a:schemeClr val="bg1">
                    <a:lumMod val="75000"/>
                  </a:schemeClr>
                </a:solidFill>
              </a:rPr>
              <a:t> in software engineer­ing theories, tools, &amp; practices. </a:t>
            </a:r>
          </a:p>
          <a:p>
            <a:pPr marL="169863" indent="-161925">
              <a:spcBef>
                <a:spcPts val="0"/>
              </a:spcBef>
              <a:spcAft>
                <a:spcPts val="1200"/>
              </a:spcAft>
              <a:buFont typeface="Arial" panose="020B0604020202020204" pitchFamily="34" charset="0"/>
              <a:buChar char="•"/>
              <a:tabLst>
                <a:tab pos="227013" algn="l"/>
              </a:tabLst>
            </a:pPr>
            <a:r>
              <a:rPr lang="en-US" sz="1750" dirty="0">
                <a:solidFill>
                  <a:schemeClr val="bg1">
                    <a:lumMod val="75000"/>
                  </a:schemeClr>
                </a:solidFill>
              </a:rPr>
              <a:t>Due to software’s ubiquity in today’s systems we must learn how to </a:t>
            </a:r>
            <a:r>
              <a:rPr lang="en-US" sz="1750" b="1" dirty="0">
                <a:solidFill>
                  <a:schemeClr val="bg1">
                    <a:lumMod val="75000"/>
                  </a:schemeClr>
                </a:solidFill>
              </a:rPr>
              <a:t>develop &amp; assure software continuously &amp; insert new capabilities as quickly as possible.</a:t>
            </a:r>
            <a:endParaRPr lang="en-US" sz="1750" dirty="0">
              <a:solidFill>
                <a:schemeClr val="bg1">
                  <a:lumMod val="75000"/>
                </a:schemeClr>
              </a:solidFill>
            </a:endParaRPr>
          </a:p>
          <a:p>
            <a:pPr marL="169863" indent="-161925">
              <a:spcBef>
                <a:spcPts val="0"/>
              </a:spcBef>
              <a:spcAft>
                <a:spcPts val="1200"/>
              </a:spcAft>
              <a:buFont typeface="Arial" panose="020B0604020202020204" pitchFamily="34" charset="0"/>
              <a:buChar char="•"/>
              <a:tabLst>
                <a:tab pos="227013" algn="l"/>
              </a:tabLst>
            </a:pPr>
            <a:r>
              <a:rPr lang="en-US" sz="1750" b="1" dirty="0">
                <a:solidFill>
                  <a:srgbClr val="0070C0"/>
                </a:solidFill>
              </a:rPr>
              <a:t>Future systems &amp; fundamental shifts</a:t>
            </a:r>
            <a:r>
              <a:rPr lang="en-US" sz="1750" dirty="0">
                <a:solidFill>
                  <a:srgbClr val="0070C0"/>
                </a:solidFill>
              </a:rPr>
              <a:t> </a:t>
            </a:r>
            <a:r>
              <a:rPr lang="en-US" sz="1750" dirty="0"/>
              <a:t>in software engineering </a:t>
            </a:r>
            <a:r>
              <a:rPr lang="en-US" sz="1750" b="1" dirty="0">
                <a:solidFill>
                  <a:srgbClr val="0070C0"/>
                </a:solidFill>
              </a:rPr>
              <a:t>require new research</a:t>
            </a:r>
            <a:r>
              <a:rPr lang="en-US" sz="1750" dirty="0"/>
              <a:t>.  </a:t>
            </a:r>
          </a:p>
          <a:p>
            <a:pPr marL="401638" lvl="2" indent="-171450">
              <a:spcBef>
                <a:spcPts val="0"/>
              </a:spcBef>
              <a:spcAft>
                <a:spcPts val="1200"/>
              </a:spcAft>
              <a:buFont typeface="Courier New" panose="02070309020205020404" pitchFamily="49" charset="0"/>
              <a:buChar char="o"/>
            </a:pPr>
            <a:r>
              <a:rPr lang="en-US" sz="1750" dirty="0"/>
              <a:t>e.g., rapidly deploying critical systems </a:t>
            </a:r>
            <a:br>
              <a:rPr lang="en-US" sz="1750" dirty="0"/>
            </a:br>
            <a:r>
              <a:rPr lang="en-US" sz="1750" dirty="0"/>
              <a:t>requires software engineering advances. </a:t>
            </a:r>
          </a:p>
          <a:p>
            <a:pPr marL="765643" lvl="2" indent="-285750">
              <a:spcBef>
                <a:spcPts val="0"/>
              </a:spcBef>
              <a:spcAft>
                <a:spcPts val="1200"/>
              </a:spcAft>
            </a:pPr>
            <a:endParaRPr lang="en-US" sz="1700" spc="-3" dirty="0">
              <a:latin typeface="Arial"/>
              <a:cs typeface="Arial"/>
            </a:endParaRPr>
          </a:p>
          <a:p>
            <a:pPr marL="765643" lvl="2" indent="-285750">
              <a:spcBef>
                <a:spcPts val="0"/>
              </a:spcBef>
              <a:spcAft>
                <a:spcPts val="1200"/>
              </a:spcAft>
            </a:pPr>
            <a:endParaRPr lang="en-US" sz="1700" spc="-3" dirty="0">
              <a:latin typeface="Arial"/>
              <a:cs typeface="Arial"/>
            </a:endParaRPr>
          </a:p>
          <a:p>
            <a:pPr marL="765643" lvl="2" indent="-285750">
              <a:spcBef>
                <a:spcPts val="0"/>
              </a:spcBef>
              <a:spcAft>
                <a:spcPts val="1200"/>
              </a:spcAft>
            </a:pPr>
            <a:endParaRPr lang="en-US" sz="1700" spc="-3" dirty="0">
              <a:latin typeface="Arial"/>
              <a:cs typeface="Arial"/>
            </a:endParaRPr>
          </a:p>
          <a:p>
            <a:pPr marL="765643" lvl="2" indent="-285750">
              <a:spcBef>
                <a:spcPts val="0"/>
              </a:spcBef>
              <a:spcAft>
                <a:spcPts val="1200"/>
              </a:spcAft>
            </a:pPr>
            <a:endParaRPr lang="en-US" sz="1700" spc="-3" dirty="0">
              <a:latin typeface="Arial"/>
              <a:cs typeface="Arial"/>
            </a:endParaRPr>
          </a:p>
          <a:p>
            <a:pPr marL="285750" indent="-285750">
              <a:spcBef>
                <a:spcPts val="0"/>
              </a:spcBef>
              <a:spcAft>
                <a:spcPts val="1200"/>
              </a:spcAft>
              <a:buFont typeface="Arial" panose="020B0604020202020204" pitchFamily="34" charset="0"/>
              <a:buChar char="•"/>
            </a:pPr>
            <a:endParaRPr lang="en-US" sz="1700" dirty="0"/>
          </a:p>
        </p:txBody>
      </p:sp>
      <p:sp>
        <p:nvSpPr>
          <p:cNvPr id="4" name="Rectangle 3">
            <a:extLst>
              <a:ext uri="{FF2B5EF4-FFF2-40B4-BE49-F238E27FC236}">
                <a16:creationId xmlns:a16="http://schemas.microsoft.com/office/drawing/2014/main" id="{AC39491C-237A-284F-A23D-618AAC73C403}"/>
              </a:ext>
            </a:extLst>
          </p:cNvPr>
          <p:cNvSpPr/>
          <p:nvPr/>
        </p:nvSpPr>
        <p:spPr>
          <a:xfrm>
            <a:off x="140553" y="545107"/>
            <a:ext cx="45719" cy="409068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3BD1C9B-6582-124B-85F7-E209CA4ADA8C}"/>
              </a:ext>
            </a:extLst>
          </p:cNvPr>
          <p:cNvSpPr/>
          <p:nvPr/>
        </p:nvSpPr>
        <p:spPr>
          <a:xfrm>
            <a:off x="133194" y="545107"/>
            <a:ext cx="8633681" cy="4090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Better, cheaper, faster - you can have all three! - Snap">
            <a:extLst>
              <a:ext uri="{FF2B5EF4-FFF2-40B4-BE49-F238E27FC236}">
                <a16:creationId xmlns:a16="http://schemas.microsoft.com/office/drawing/2014/main" id="{62E2EF1C-309D-4FF4-8F4E-DB86B7DDE4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60" t="14878" r="2717" b="11373"/>
          <a:stretch/>
        </p:blipFill>
        <p:spPr bwMode="auto">
          <a:xfrm>
            <a:off x="5150113" y="2515072"/>
            <a:ext cx="2913233" cy="195969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361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1286-F278-A241-BFB5-326E98E90BED}"/>
              </a:ext>
            </a:extLst>
          </p:cNvPr>
          <p:cNvSpPr>
            <a:spLocks noGrp="1"/>
          </p:cNvSpPr>
          <p:nvPr>
            <p:ph type="title"/>
          </p:nvPr>
        </p:nvSpPr>
        <p:spPr>
          <a:xfrm>
            <a:off x="133194" y="114834"/>
            <a:ext cx="6111914" cy="356490"/>
          </a:xfrm>
        </p:spPr>
        <p:txBody>
          <a:bodyPr/>
          <a:lstStyle/>
          <a:p>
            <a:r>
              <a:rPr lang="en-US" dirty="0"/>
              <a:t>Key Points - 4</a:t>
            </a:r>
          </a:p>
        </p:txBody>
      </p:sp>
      <p:sp>
        <p:nvSpPr>
          <p:cNvPr id="3" name="Content Placeholder 2">
            <a:extLst>
              <a:ext uri="{FF2B5EF4-FFF2-40B4-BE49-F238E27FC236}">
                <a16:creationId xmlns:a16="http://schemas.microsoft.com/office/drawing/2014/main" id="{72477997-C0D6-7B40-8878-F560C1AFC4A2}"/>
              </a:ext>
            </a:extLst>
          </p:cNvPr>
          <p:cNvSpPr>
            <a:spLocks noGrp="1"/>
          </p:cNvSpPr>
          <p:nvPr>
            <p:ph idx="1"/>
          </p:nvPr>
        </p:nvSpPr>
        <p:spPr>
          <a:xfrm>
            <a:off x="254455" y="612055"/>
            <a:ext cx="8756351" cy="4038408"/>
          </a:xfrm>
          <a:solidFill>
            <a:schemeClr val="bg1"/>
          </a:solidFill>
        </p:spPr>
        <p:txBody>
          <a:bodyPr/>
          <a:lstStyle/>
          <a:p>
            <a:pPr marL="169863" indent="-161925">
              <a:spcBef>
                <a:spcPts val="0"/>
              </a:spcBef>
              <a:spcAft>
                <a:spcPts val="1200"/>
              </a:spcAft>
              <a:buFont typeface="Arial" panose="020B0604020202020204" pitchFamily="34" charset="0"/>
              <a:buChar char="•"/>
              <a:tabLst>
                <a:tab pos="227013" algn="l"/>
              </a:tabLst>
            </a:pPr>
            <a:r>
              <a:rPr lang="en-US" sz="1750" dirty="0">
                <a:solidFill>
                  <a:schemeClr val="bg1">
                    <a:lumMod val="75000"/>
                  </a:schemeClr>
                </a:solidFill>
              </a:rPr>
              <a:t>Our ever-growing </a:t>
            </a:r>
            <a:r>
              <a:rPr lang="en-US" sz="1750" b="1" dirty="0">
                <a:solidFill>
                  <a:schemeClr val="bg1">
                    <a:lumMod val="75000"/>
                  </a:schemeClr>
                </a:solidFill>
              </a:rPr>
              <a:t>dependence on software-reliant </a:t>
            </a:r>
            <a:r>
              <a:rPr lang="en-US" sz="1750" dirty="0">
                <a:solidFill>
                  <a:schemeClr val="bg1">
                    <a:lumMod val="75000"/>
                  </a:schemeClr>
                </a:solidFill>
              </a:rPr>
              <a:t>systems makes it </a:t>
            </a:r>
            <a:r>
              <a:rPr lang="en-US" sz="1750" b="1" dirty="0">
                <a:solidFill>
                  <a:schemeClr val="bg1">
                    <a:lumMod val="75000"/>
                  </a:schemeClr>
                </a:solidFill>
              </a:rPr>
              <a:t>imperative to continually innovate</a:t>
            </a:r>
            <a:r>
              <a:rPr lang="en-US" sz="1750" dirty="0">
                <a:solidFill>
                  <a:schemeClr val="bg1">
                    <a:lumMod val="75000"/>
                  </a:schemeClr>
                </a:solidFill>
              </a:rPr>
              <a:t> in software engineer­ing theories, tools, &amp; practices. </a:t>
            </a:r>
          </a:p>
          <a:p>
            <a:pPr marL="169863" indent="-161925">
              <a:spcBef>
                <a:spcPts val="0"/>
              </a:spcBef>
              <a:spcAft>
                <a:spcPts val="1200"/>
              </a:spcAft>
              <a:buFont typeface="Arial" panose="020B0604020202020204" pitchFamily="34" charset="0"/>
              <a:buChar char="•"/>
              <a:tabLst>
                <a:tab pos="227013" algn="l"/>
              </a:tabLst>
            </a:pPr>
            <a:r>
              <a:rPr lang="en-US" sz="1750" dirty="0">
                <a:solidFill>
                  <a:schemeClr val="bg1">
                    <a:lumMod val="75000"/>
                  </a:schemeClr>
                </a:solidFill>
              </a:rPr>
              <a:t>Due to software’s ubiquity in today’s systems we must learn how to </a:t>
            </a:r>
            <a:r>
              <a:rPr lang="en-US" sz="1750" b="1" dirty="0">
                <a:solidFill>
                  <a:schemeClr val="bg1">
                    <a:lumMod val="75000"/>
                  </a:schemeClr>
                </a:solidFill>
              </a:rPr>
              <a:t>develop &amp; assure software continuously &amp; insert new capabilities as quickly as possible.</a:t>
            </a:r>
            <a:endParaRPr lang="en-US" sz="1750" dirty="0">
              <a:solidFill>
                <a:schemeClr val="bg1">
                  <a:lumMod val="75000"/>
                </a:schemeClr>
              </a:solidFill>
            </a:endParaRPr>
          </a:p>
          <a:p>
            <a:pPr marL="169863" indent="-161925">
              <a:spcBef>
                <a:spcPts val="0"/>
              </a:spcBef>
              <a:spcAft>
                <a:spcPts val="1200"/>
              </a:spcAft>
              <a:buFont typeface="Arial" panose="020B0604020202020204" pitchFamily="34" charset="0"/>
              <a:buChar char="•"/>
              <a:tabLst>
                <a:tab pos="227013" algn="l"/>
              </a:tabLst>
            </a:pPr>
            <a:r>
              <a:rPr lang="en-US" sz="1750" b="1" dirty="0">
                <a:solidFill>
                  <a:schemeClr val="bg1">
                    <a:lumMod val="75000"/>
                  </a:schemeClr>
                </a:solidFill>
              </a:rPr>
              <a:t>Future systems &amp; fundamental shifts</a:t>
            </a:r>
            <a:r>
              <a:rPr lang="en-US" sz="1750" dirty="0">
                <a:solidFill>
                  <a:schemeClr val="bg1">
                    <a:lumMod val="75000"/>
                  </a:schemeClr>
                </a:solidFill>
              </a:rPr>
              <a:t> in software engineering </a:t>
            </a:r>
            <a:r>
              <a:rPr lang="en-US" sz="1750" b="1" dirty="0">
                <a:solidFill>
                  <a:schemeClr val="bg1">
                    <a:lumMod val="75000"/>
                  </a:schemeClr>
                </a:solidFill>
              </a:rPr>
              <a:t>require new research</a:t>
            </a:r>
            <a:r>
              <a:rPr lang="en-US" sz="1750" dirty="0">
                <a:solidFill>
                  <a:schemeClr val="bg1">
                    <a:lumMod val="75000"/>
                  </a:schemeClr>
                </a:solidFill>
              </a:rPr>
              <a:t>.  </a:t>
            </a:r>
          </a:p>
          <a:p>
            <a:pPr marL="169863" indent="-161925">
              <a:spcBef>
                <a:spcPts val="0"/>
              </a:spcBef>
              <a:spcAft>
                <a:spcPts val="1200"/>
              </a:spcAft>
              <a:buFont typeface="Arial" panose="020B0604020202020204" pitchFamily="34" charset="0"/>
              <a:buChar char="•"/>
            </a:pPr>
            <a:r>
              <a:rPr lang="en-US" sz="1750" dirty="0"/>
              <a:t>Since new types of systems continue to push beyond what current software engineering theories, tools, &amp; practices can support, </a:t>
            </a:r>
            <a:r>
              <a:rPr lang="en-US" sz="1750" b="1" dirty="0">
                <a:solidFill>
                  <a:srgbClr val="0070C0"/>
                </a:solidFill>
              </a:rPr>
              <a:t>CMU’s Software Engineering </a:t>
            </a:r>
            <a:br>
              <a:rPr lang="en-US" sz="1750" b="1" dirty="0">
                <a:solidFill>
                  <a:srgbClr val="0070C0"/>
                </a:solidFill>
              </a:rPr>
            </a:br>
            <a:r>
              <a:rPr lang="en-US" sz="1750" b="1" dirty="0">
                <a:solidFill>
                  <a:srgbClr val="0070C0"/>
                </a:solidFill>
              </a:rPr>
              <a:t>Institute (SEI) led a study to reevaluate &amp; redefine how software should be developed. </a:t>
            </a:r>
            <a:endParaRPr lang="en-US" sz="1750" dirty="0">
              <a:solidFill>
                <a:srgbClr val="0070C0"/>
              </a:solidFill>
            </a:endParaRPr>
          </a:p>
          <a:p>
            <a:pPr marL="765643" lvl="2" indent="-285750">
              <a:spcBef>
                <a:spcPts val="0"/>
              </a:spcBef>
              <a:spcAft>
                <a:spcPts val="1200"/>
              </a:spcAft>
            </a:pPr>
            <a:endParaRPr lang="en-US" sz="1700" spc="-3" dirty="0">
              <a:latin typeface="Arial"/>
              <a:cs typeface="Arial"/>
            </a:endParaRPr>
          </a:p>
          <a:p>
            <a:pPr marL="765643" lvl="2" indent="-285750">
              <a:spcBef>
                <a:spcPts val="0"/>
              </a:spcBef>
              <a:spcAft>
                <a:spcPts val="1200"/>
              </a:spcAft>
            </a:pPr>
            <a:endParaRPr lang="en-US" sz="1700" spc="-3" dirty="0">
              <a:latin typeface="Arial"/>
              <a:cs typeface="Arial"/>
            </a:endParaRPr>
          </a:p>
          <a:p>
            <a:pPr marL="765643" lvl="2" indent="-285750">
              <a:spcBef>
                <a:spcPts val="0"/>
              </a:spcBef>
              <a:spcAft>
                <a:spcPts val="1200"/>
              </a:spcAft>
            </a:pPr>
            <a:endParaRPr lang="en-US" sz="1700" spc="-3" dirty="0">
              <a:latin typeface="Arial"/>
              <a:cs typeface="Arial"/>
            </a:endParaRPr>
          </a:p>
          <a:p>
            <a:pPr marL="765643" lvl="2" indent="-285750">
              <a:spcBef>
                <a:spcPts val="0"/>
              </a:spcBef>
              <a:spcAft>
                <a:spcPts val="1200"/>
              </a:spcAft>
            </a:pPr>
            <a:endParaRPr lang="en-US" sz="1700" spc="-3" dirty="0">
              <a:latin typeface="Arial"/>
              <a:cs typeface="Arial"/>
            </a:endParaRPr>
          </a:p>
          <a:p>
            <a:pPr marL="765643" lvl="2" indent="-285750">
              <a:spcBef>
                <a:spcPts val="0"/>
              </a:spcBef>
              <a:spcAft>
                <a:spcPts val="1200"/>
              </a:spcAft>
            </a:pPr>
            <a:endParaRPr lang="en-US" sz="1700" spc="-3" dirty="0">
              <a:latin typeface="Arial"/>
              <a:cs typeface="Arial"/>
            </a:endParaRPr>
          </a:p>
          <a:p>
            <a:pPr marL="285750" indent="-285750">
              <a:spcBef>
                <a:spcPts val="0"/>
              </a:spcBef>
              <a:spcAft>
                <a:spcPts val="1200"/>
              </a:spcAft>
              <a:buFont typeface="Arial" panose="020B0604020202020204" pitchFamily="34" charset="0"/>
              <a:buChar char="•"/>
            </a:pPr>
            <a:endParaRPr lang="en-US" sz="1700" dirty="0"/>
          </a:p>
        </p:txBody>
      </p:sp>
      <p:sp>
        <p:nvSpPr>
          <p:cNvPr id="4" name="Rectangle 3">
            <a:extLst>
              <a:ext uri="{FF2B5EF4-FFF2-40B4-BE49-F238E27FC236}">
                <a16:creationId xmlns:a16="http://schemas.microsoft.com/office/drawing/2014/main" id="{AC39491C-237A-284F-A23D-618AAC73C403}"/>
              </a:ext>
            </a:extLst>
          </p:cNvPr>
          <p:cNvSpPr/>
          <p:nvPr/>
        </p:nvSpPr>
        <p:spPr>
          <a:xfrm>
            <a:off x="140553" y="545107"/>
            <a:ext cx="45719" cy="409068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3BD1C9B-6582-124B-85F7-E209CA4ADA8C}"/>
              </a:ext>
            </a:extLst>
          </p:cNvPr>
          <p:cNvSpPr/>
          <p:nvPr/>
        </p:nvSpPr>
        <p:spPr>
          <a:xfrm>
            <a:off x="133194" y="545107"/>
            <a:ext cx="8870253" cy="4090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Tech Companies Rush Towards IPOs, As They Ready To Reveal Their Financials  | The Software Report">
            <a:extLst>
              <a:ext uri="{FF2B5EF4-FFF2-40B4-BE49-F238E27FC236}">
                <a16:creationId xmlns:a16="http://schemas.microsoft.com/office/drawing/2014/main" id="{08308729-4328-405F-ABDA-2FFAD5A49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878" y="3491346"/>
            <a:ext cx="2930009" cy="1260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630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1286-F278-A241-BFB5-326E98E90BED}"/>
              </a:ext>
            </a:extLst>
          </p:cNvPr>
          <p:cNvSpPr>
            <a:spLocks noGrp="1"/>
          </p:cNvSpPr>
          <p:nvPr>
            <p:ph type="title"/>
          </p:nvPr>
        </p:nvSpPr>
        <p:spPr>
          <a:xfrm>
            <a:off x="133194" y="114834"/>
            <a:ext cx="6111914" cy="356490"/>
          </a:xfrm>
        </p:spPr>
        <p:txBody>
          <a:bodyPr/>
          <a:lstStyle/>
          <a:p>
            <a:r>
              <a:rPr lang="en-US" dirty="0"/>
              <a:t>Key Points - 5</a:t>
            </a:r>
          </a:p>
        </p:txBody>
      </p:sp>
      <p:sp>
        <p:nvSpPr>
          <p:cNvPr id="3" name="Content Placeholder 2">
            <a:extLst>
              <a:ext uri="{FF2B5EF4-FFF2-40B4-BE49-F238E27FC236}">
                <a16:creationId xmlns:a16="http://schemas.microsoft.com/office/drawing/2014/main" id="{72477997-C0D6-7B40-8878-F560C1AFC4A2}"/>
              </a:ext>
            </a:extLst>
          </p:cNvPr>
          <p:cNvSpPr>
            <a:spLocks noGrp="1"/>
          </p:cNvSpPr>
          <p:nvPr>
            <p:ph idx="1"/>
          </p:nvPr>
        </p:nvSpPr>
        <p:spPr>
          <a:xfrm>
            <a:off x="254455" y="612055"/>
            <a:ext cx="8470445" cy="4038408"/>
          </a:xfrm>
          <a:solidFill>
            <a:schemeClr val="bg1"/>
          </a:solidFill>
        </p:spPr>
        <p:txBody>
          <a:bodyPr/>
          <a:lstStyle/>
          <a:p>
            <a:pPr marL="169863" indent="-161925">
              <a:spcBef>
                <a:spcPts val="0"/>
              </a:spcBef>
              <a:spcAft>
                <a:spcPts val="1200"/>
              </a:spcAft>
              <a:buFont typeface="Arial" panose="020B0604020202020204" pitchFamily="34" charset="0"/>
              <a:buChar char="•"/>
              <a:tabLst>
                <a:tab pos="227013" algn="l"/>
              </a:tabLst>
            </a:pPr>
            <a:r>
              <a:rPr lang="en-US" sz="1750" dirty="0">
                <a:solidFill>
                  <a:schemeClr val="bg1">
                    <a:lumMod val="75000"/>
                  </a:schemeClr>
                </a:solidFill>
              </a:rPr>
              <a:t>Our ever-growing </a:t>
            </a:r>
            <a:r>
              <a:rPr lang="en-US" sz="1750" b="1" dirty="0">
                <a:solidFill>
                  <a:schemeClr val="bg1">
                    <a:lumMod val="75000"/>
                  </a:schemeClr>
                </a:solidFill>
              </a:rPr>
              <a:t>dependence on software-reliant </a:t>
            </a:r>
            <a:r>
              <a:rPr lang="en-US" sz="1750" dirty="0">
                <a:solidFill>
                  <a:schemeClr val="bg1">
                    <a:lumMod val="75000"/>
                  </a:schemeClr>
                </a:solidFill>
              </a:rPr>
              <a:t>systems makes it </a:t>
            </a:r>
            <a:r>
              <a:rPr lang="en-US" sz="1750" b="1" dirty="0">
                <a:solidFill>
                  <a:schemeClr val="bg1">
                    <a:lumMod val="75000"/>
                  </a:schemeClr>
                </a:solidFill>
              </a:rPr>
              <a:t>imperative to continually innovate</a:t>
            </a:r>
            <a:r>
              <a:rPr lang="en-US" sz="1750" dirty="0">
                <a:solidFill>
                  <a:schemeClr val="bg1">
                    <a:lumMod val="75000"/>
                  </a:schemeClr>
                </a:solidFill>
              </a:rPr>
              <a:t> in software engineer­ing theories, tools, &amp; practices. </a:t>
            </a:r>
          </a:p>
          <a:p>
            <a:pPr marL="169863" indent="-161925">
              <a:spcBef>
                <a:spcPts val="0"/>
              </a:spcBef>
              <a:spcAft>
                <a:spcPts val="1200"/>
              </a:spcAft>
              <a:buFont typeface="Arial" panose="020B0604020202020204" pitchFamily="34" charset="0"/>
              <a:buChar char="•"/>
              <a:tabLst>
                <a:tab pos="227013" algn="l"/>
              </a:tabLst>
            </a:pPr>
            <a:r>
              <a:rPr lang="en-US" sz="1750" dirty="0">
                <a:solidFill>
                  <a:schemeClr val="bg1">
                    <a:lumMod val="75000"/>
                  </a:schemeClr>
                </a:solidFill>
              </a:rPr>
              <a:t>Due to software’s ubiquity in today’s systems we must learn how to </a:t>
            </a:r>
            <a:r>
              <a:rPr lang="en-US" sz="1750" b="1" dirty="0">
                <a:solidFill>
                  <a:schemeClr val="bg1">
                    <a:lumMod val="75000"/>
                  </a:schemeClr>
                </a:solidFill>
              </a:rPr>
              <a:t>develop &amp; assure software continuously &amp; insert new capabilities as quickly as possible.</a:t>
            </a:r>
            <a:endParaRPr lang="en-US" sz="1750" dirty="0">
              <a:solidFill>
                <a:schemeClr val="bg1">
                  <a:lumMod val="75000"/>
                </a:schemeClr>
              </a:solidFill>
            </a:endParaRPr>
          </a:p>
          <a:p>
            <a:pPr marL="169863" indent="-161925">
              <a:spcBef>
                <a:spcPts val="0"/>
              </a:spcBef>
              <a:spcAft>
                <a:spcPts val="1200"/>
              </a:spcAft>
              <a:buFont typeface="Arial" panose="020B0604020202020204" pitchFamily="34" charset="0"/>
              <a:buChar char="•"/>
              <a:tabLst>
                <a:tab pos="227013" algn="l"/>
              </a:tabLst>
            </a:pPr>
            <a:r>
              <a:rPr lang="en-US" sz="1750" b="1" dirty="0">
                <a:solidFill>
                  <a:schemeClr val="bg1">
                    <a:lumMod val="75000"/>
                  </a:schemeClr>
                </a:solidFill>
              </a:rPr>
              <a:t>Future systems &amp; fundamental shifts</a:t>
            </a:r>
            <a:r>
              <a:rPr lang="en-US" sz="1750" dirty="0">
                <a:solidFill>
                  <a:schemeClr val="bg1">
                    <a:lumMod val="75000"/>
                  </a:schemeClr>
                </a:solidFill>
              </a:rPr>
              <a:t> in software engineering </a:t>
            </a:r>
            <a:r>
              <a:rPr lang="en-US" sz="1750" b="1" dirty="0">
                <a:solidFill>
                  <a:schemeClr val="bg1">
                    <a:lumMod val="75000"/>
                  </a:schemeClr>
                </a:solidFill>
              </a:rPr>
              <a:t>require new research</a:t>
            </a:r>
            <a:r>
              <a:rPr lang="en-US" sz="1750" dirty="0">
                <a:solidFill>
                  <a:schemeClr val="bg1">
                    <a:lumMod val="75000"/>
                  </a:schemeClr>
                </a:solidFill>
              </a:rPr>
              <a:t>.  </a:t>
            </a:r>
          </a:p>
          <a:p>
            <a:pPr marL="169863" indent="-161925">
              <a:spcBef>
                <a:spcPts val="0"/>
              </a:spcBef>
              <a:spcAft>
                <a:spcPts val="1200"/>
              </a:spcAft>
              <a:buFont typeface="Arial" panose="020B0604020202020204" pitchFamily="34" charset="0"/>
              <a:buChar char="•"/>
            </a:pPr>
            <a:r>
              <a:rPr lang="en-US" sz="1750" dirty="0">
                <a:solidFill>
                  <a:schemeClr val="bg1">
                    <a:lumMod val="75000"/>
                  </a:schemeClr>
                </a:solidFill>
              </a:rPr>
              <a:t>Since new types of systems continue to push beyond what current software engineering theories, tools, &amp; practices can support, </a:t>
            </a:r>
            <a:r>
              <a:rPr lang="en-US" sz="1750" b="1" dirty="0">
                <a:solidFill>
                  <a:schemeClr val="bg1">
                    <a:lumMod val="75000"/>
                  </a:schemeClr>
                </a:solidFill>
              </a:rPr>
              <a:t>CMU’s Software Engineering Institute (SEI) led a study to reevaluate &amp; redefine how software is developed. </a:t>
            </a:r>
            <a:endParaRPr lang="en-US" sz="1750" dirty="0">
              <a:solidFill>
                <a:schemeClr val="bg1">
                  <a:lumMod val="75000"/>
                </a:schemeClr>
              </a:solidFill>
            </a:endParaRPr>
          </a:p>
          <a:p>
            <a:pPr marL="169863" indent="-161925">
              <a:spcBef>
                <a:spcPts val="0"/>
              </a:spcBef>
              <a:spcAft>
                <a:spcPts val="1200"/>
              </a:spcAft>
              <a:buFont typeface="Arial" panose="020B0604020202020204" pitchFamily="34" charset="0"/>
              <a:buChar char="•"/>
            </a:pPr>
            <a:r>
              <a:rPr lang="en-US" sz="1750" dirty="0"/>
              <a:t>CMU SEI’s study was intended to </a:t>
            </a:r>
            <a:r>
              <a:rPr lang="en-US" sz="1750" b="1" dirty="0">
                <a:solidFill>
                  <a:srgbClr val="0070C0"/>
                </a:solidFill>
              </a:rPr>
              <a:t>catalyze the software engineering community </a:t>
            </a:r>
            <a:r>
              <a:rPr lang="en-US" sz="1750" dirty="0"/>
              <a:t>by creating a </a:t>
            </a:r>
            <a:r>
              <a:rPr lang="en-US" sz="1750" b="1" dirty="0">
                <a:solidFill>
                  <a:srgbClr val="0070C0"/>
                </a:solidFill>
              </a:rPr>
              <a:t>multi-year research &amp; development vision, strategy, &amp; roadmap</a:t>
            </a:r>
            <a:r>
              <a:rPr lang="en-US" sz="1750" dirty="0"/>
              <a:t> for engineering next-generation software-reliant systems.</a:t>
            </a:r>
            <a:endParaRPr lang="en-US" sz="1750" dirty="0">
              <a:solidFill>
                <a:srgbClr val="0070C0"/>
              </a:solidFill>
            </a:endParaRPr>
          </a:p>
          <a:p>
            <a:pPr marL="765643" lvl="2" indent="-285750">
              <a:spcBef>
                <a:spcPts val="0"/>
              </a:spcBef>
              <a:spcAft>
                <a:spcPts val="1200"/>
              </a:spcAft>
            </a:pPr>
            <a:endParaRPr lang="en-US" sz="1700" spc="-3" dirty="0">
              <a:latin typeface="Arial"/>
              <a:cs typeface="Arial"/>
            </a:endParaRPr>
          </a:p>
          <a:p>
            <a:pPr marL="765643" lvl="2" indent="-285750">
              <a:spcBef>
                <a:spcPts val="0"/>
              </a:spcBef>
              <a:spcAft>
                <a:spcPts val="1200"/>
              </a:spcAft>
            </a:pPr>
            <a:endParaRPr lang="en-US" sz="1700" spc="-3" dirty="0">
              <a:latin typeface="Arial"/>
              <a:cs typeface="Arial"/>
            </a:endParaRPr>
          </a:p>
          <a:p>
            <a:pPr marL="765643" lvl="2" indent="-285750">
              <a:spcBef>
                <a:spcPts val="0"/>
              </a:spcBef>
              <a:spcAft>
                <a:spcPts val="1200"/>
              </a:spcAft>
            </a:pPr>
            <a:endParaRPr lang="en-US" sz="1700" spc="-3" dirty="0">
              <a:latin typeface="Arial"/>
              <a:cs typeface="Arial"/>
            </a:endParaRPr>
          </a:p>
          <a:p>
            <a:pPr marL="765643" lvl="2" indent="-285750">
              <a:spcBef>
                <a:spcPts val="0"/>
              </a:spcBef>
              <a:spcAft>
                <a:spcPts val="1200"/>
              </a:spcAft>
            </a:pPr>
            <a:endParaRPr lang="en-US" sz="1700" spc="-3" dirty="0">
              <a:latin typeface="Arial"/>
              <a:cs typeface="Arial"/>
            </a:endParaRPr>
          </a:p>
          <a:p>
            <a:pPr marL="765643" lvl="2" indent="-285750">
              <a:spcBef>
                <a:spcPts val="0"/>
              </a:spcBef>
              <a:spcAft>
                <a:spcPts val="1200"/>
              </a:spcAft>
            </a:pPr>
            <a:endParaRPr lang="en-US" sz="1700" spc="-3" dirty="0">
              <a:latin typeface="Arial"/>
              <a:cs typeface="Arial"/>
            </a:endParaRPr>
          </a:p>
          <a:p>
            <a:pPr marL="285750" indent="-285750">
              <a:spcBef>
                <a:spcPts val="0"/>
              </a:spcBef>
              <a:spcAft>
                <a:spcPts val="1200"/>
              </a:spcAft>
              <a:buFont typeface="Arial" panose="020B0604020202020204" pitchFamily="34" charset="0"/>
              <a:buChar char="•"/>
            </a:pPr>
            <a:endParaRPr lang="en-US" sz="1700" dirty="0"/>
          </a:p>
        </p:txBody>
      </p:sp>
      <p:sp>
        <p:nvSpPr>
          <p:cNvPr id="4" name="Rectangle 3">
            <a:extLst>
              <a:ext uri="{FF2B5EF4-FFF2-40B4-BE49-F238E27FC236}">
                <a16:creationId xmlns:a16="http://schemas.microsoft.com/office/drawing/2014/main" id="{AC39491C-237A-284F-A23D-618AAC73C403}"/>
              </a:ext>
            </a:extLst>
          </p:cNvPr>
          <p:cNvSpPr/>
          <p:nvPr/>
        </p:nvSpPr>
        <p:spPr>
          <a:xfrm>
            <a:off x="140553" y="545107"/>
            <a:ext cx="45719" cy="409068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3BD1C9B-6582-124B-85F7-E209CA4ADA8C}"/>
              </a:ext>
            </a:extLst>
          </p:cNvPr>
          <p:cNvSpPr/>
          <p:nvPr/>
        </p:nvSpPr>
        <p:spPr>
          <a:xfrm>
            <a:off x="133194" y="545107"/>
            <a:ext cx="8633681" cy="4090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6509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77125-F1C3-49FE-BB39-D9288E8D99CB}"/>
              </a:ext>
            </a:extLst>
          </p:cNvPr>
          <p:cNvSpPr>
            <a:spLocks noGrp="1"/>
          </p:cNvSpPr>
          <p:nvPr>
            <p:ph type="title"/>
          </p:nvPr>
        </p:nvSpPr>
        <p:spPr>
          <a:xfrm>
            <a:off x="238556" y="91690"/>
            <a:ext cx="7772400" cy="639577"/>
          </a:xfrm>
        </p:spPr>
        <p:txBody>
          <a:bodyPr/>
          <a:lstStyle/>
          <a:p>
            <a:r>
              <a:rPr lang="en-US" dirty="0"/>
              <a:t>Objectives of this Presentation</a:t>
            </a:r>
          </a:p>
        </p:txBody>
      </p:sp>
      <p:sp>
        <p:nvSpPr>
          <p:cNvPr id="3" name="Content Placeholder 2">
            <a:extLst>
              <a:ext uri="{FF2B5EF4-FFF2-40B4-BE49-F238E27FC236}">
                <a16:creationId xmlns:a16="http://schemas.microsoft.com/office/drawing/2014/main" id="{6FBD8A48-11C4-4665-9033-75CD4006C3FA}"/>
              </a:ext>
            </a:extLst>
          </p:cNvPr>
          <p:cNvSpPr>
            <a:spLocks noGrp="1"/>
          </p:cNvSpPr>
          <p:nvPr>
            <p:ph idx="1"/>
          </p:nvPr>
        </p:nvSpPr>
        <p:spPr>
          <a:xfrm>
            <a:off x="3795210" y="1682761"/>
            <a:ext cx="5029200" cy="2376071"/>
          </a:xfrm>
        </p:spPr>
        <p:txBody>
          <a:bodyPr/>
          <a:lstStyle/>
          <a:p>
            <a:r>
              <a:rPr lang="en-US" sz="2000" dirty="0"/>
              <a:t>Discuss the research agenda set forth in the SEI’s Software Engineering Study</a:t>
            </a:r>
          </a:p>
          <a:p>
            <a:r>
              <a:rPr lang="en-US" sz="2000" dirty="0"/>
              <a:t>Expected public release is September, 2021</a:t>
            </a:r>
          </a:p>
          <a:p>
            <a:endParaRPr lang="en-US" dirty="0"/>
          </a:p>
          <a:p>
            <a:pPr>
              <a:spcBef>
                <a:spcPts val="600"/>
              </a:spcBef>
            </a:pPr>
            <a:endParaRPr lang="en-US" dirty="0"/>
          </a:p>
          <a:p>
            <a:pPr>
              <a:spcBef>
                <a:spcPts val="600"/>
              </a:spcBef>
            </a:pPr>
            <a:endParaRPr lang="en-US" dirty="0"/>
          </a:p>
        </p:txBody>
      </p:sp>
      <p:pic>
        <p:nvPicPr>
          <p:cNvPr id="6" name="Picture 5">
            <a:extLst>
              <a:ext uri="{FF2B5EF4-FFF2-40B4-BE49-F238E27FC236}">
                <a16:creationId xmlns:a16="http://schemas.microsoft.com/office/drawing/2014/main" id="{EC6596F0-5F1B-4436-B5AB-36ECC6364386}"/>
              </a:ext>
            </a:extLst>
          </p:cNvPr>
          <p:cNvPicPr>
            <a:picLocks noChangeAspect="1"/>
          </p:cNvPicPr>
          <p:nvPr/>
        </p:nvPicPr>
        <p:blipFill>
          <a:blip r:embed="rId2"/>
          <a:stretch>
            <a:fillRect/>
          </a:stretch>
        </p:blipFill>
        <p:spPr>
          <a:xfrm>
            <a:off x="238555" y="452189"/>
            <a:ext cx="3253507" cy="42137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2203298"/>
      </p:ext>
    </p:extLst>
  </p:cSld>
  <p:clrMapOvr>
    <a:masterClrMapping/>
  </p:clrMapOvr>
</p:sld>
</file>

<file path=ppt/theme/theme1.xml><?xml version="1.0" encoding="utf-8"?>
<a:theme xmlns:a="http://schemas.openxmlformats.org/drawingml/2006/main" name="2. Content Slides">
  <a:themeElements>
    <a:clrScheme name="Custom 11">
      <a:dk1>
        <a:srgbClr val="000000"/>
      </a:dk1>
      <a:lt1>
        <a:srgbClr val="FFFFFF"/>
      </a:lt1>
      <a:dk2>
        <a:srgbClr val="1D4477"/>
      </a:dk2>
      <a:lt2>
        <a:srgbClr val="A4A4A4"/>
      </a:lt2>
      <a:accent1>
        <a:srgbClr val="1D4477"/>
      </a:accent1>
      <a:accent2>
        <a:srgbClr val="996729"/>
      </a:accent2>
      <a:accent3>
        <a:srgbClr val="28773C"/>
      </a:accent3>
      <a:accent4>
        <a:srgbClr val="E8A813"/>
      </a:accent4>
      <a:accent5>
        <a:srgbClr val="178AA0"/>
      </a:accent5>
      <a:accent6>
        <a:srgbClr val="B73529"/>
      </a:accent6>
      <a:hlink>
        <a:srgbClr val="0A50E1"/>
      </a:hlink>
      <a:folHlink>
        <a:srgbClr val="6EB2E6"/>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alpha val="25000"/>
          </a:srgbClr>
        </a:solidFill>
        <a:ln w="3175"/>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sz="1200" dirty="0" smtClean="0">
            <a:solidFill>
              <a:schemeClr val="tx2">
                <a:lumMod val="75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2200" dirty="0" smtClean="0">
            <a:latin typeface="Arial"/>
            <a:cs typeface="Arial"/>
          </a:defRPr>
        </a:defPPr>
      </a:lstStyle>
    </a:txDef>
  </a:objectDefaults>
  <a:extraClrSchemeLst/>
  <a:extLst>
    <a:ext uri="{05A4C25C-085E-4340-85A3-A5531E510DB2}">
      <thm15:themeFamily xmlns:thm15="http://schemas.microsoft.com/office/thememl/2012/main" name="wide" id="{29B5E2E2-56AC-403E-938E-D3457B1E7C73}" vid="{300AFC1B-402D-43B8-B672-D406120BEF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AC6B6ED61D6A4AB4CCE19D2B90BDDC" ma:contentTypeVersion="8" ma:contentTypeDescription="Create a new document." ma:contentTypeScope="" ma:versionID="22b58d336146f525a4d4c8bc404aba41">
  <xsd:schema xmlns:xsd="http://www.w3.org/2001/XMLSchema" xmlns:xs="http://www.w3.org/2001/XMLSchema" xmlns:p="http://schemas.microsoft.com/office/2006/metadata/properties" xmlns:ns3="27420ba7-2841-470d-a48c-1c92100971b1" targetNamespace="http://schemas.microsoft.com/office/2006/metadata/properties" ma:root="true" ma:fieldsID="926ff1669e14a947bceea193d41fbf47" ns3:_="">
    <xsd:import namespace="27420ba7-2841-470d-a48c-1c92100971b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420ba7-2841-470d-a48c-1c92100971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79EB56-5614-45FB-9325-13D9504C1736}">
  <ds:schemaRefs>
    <ds:schemaRef ds:uri="http://purl.org/dc/elements/1.1/"/>
    <ds:schemaRef ds:uri="http://purl.org/dc/terms/"/>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27420ba7-2841-470d-a48c-1c92100971b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AAA376D-5577-4BA5-83E5-277248A41891}">
  <ds:schemaRefs>
    <ds:schemaRef ds:uri="http://schemas.microsoft.com/sharepoint/v3/contenttype/forms"/>
  </ds:schemaRefs>
</ds:datastoreItem>
</file>

<file path=customXml/itemProps3.xml><?xml version="1.0" encoding="utf-8"?>
<ds:datastoreItem xmlns:ds="http://schemas.openxmlformats.org/officeDocument/2006/customXml" ds:itemID="{0F42BFAD-EFB5-4379-8114-CE3EE212A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420ba7-2841-470d-a48c-1c92100971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18609</TotalTime>
  <Words>2887</Words>
  <Application>Microsoft Office PowerPoint</Application>
  <PresentationFormat>On-screen Show (16:9)</PresentationFormat>
  <Paragraphs>260</Paragraphs>
  <Slides>27</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Courier New</vt:lpstr>
      <vt:lpstr>Symbol</vt:lpstr>
      <vt:lpstr>Times New Roman</vt:lpstr>
      <vt:lpstr>2. Content Slides</vt:lpstr>
      <vt:lpstr>A National Agenda for Software Engineering Research and Development:  Architecting the Future of Software Engineering    16th Annual FAA Verification and Validation Virtual Summit  Anita Carleton Division Director, Software Solutions Division  John Robert Deputy Director, Software Solutions Division  September 29-30, 2021</vt:lpstr>
      <vt:lpstr>PowerPoint Presentation</vt:lpstr>
      <vt:lpstr>CMU SEI is a DoD R&amp;D Federally Funded  Research and Development Center</vt:lpstr>
      <vt:lpstr>Key Points </vt:lpstr>
      <vt:lpstr>Key Points - 2</vt:lpstr>
      <vt:lpstr>Key Points - 3</vt:lpstr>
      <vt:lpstr>Key Points - 4</vt:lpstr>
      <vt:lpstr>Key Points - 5</vt:lpstr>
      <vt:lpstr>Objectives of this Presentation</vt:lpstr>
      <vt:lpstr>Focus of Research Agenda for Software Engineering</vt:lpstr>
      <vt:lpstr>Focus of Research Agenda for Software Engineering</vt:lpstr>
      <vt:lpstr>Focus of Research Agenda for Software Engineering</vt:lpstr>
      <vt:lpstr>Focus of Research Agenda for Software Engineering</vt:lpstr>
      <vt:lpstr>Focus of Research Agenda for Software Engineering</vt:lpstr>
      <vt:lpstr>Abstract &amp; Advisory Board</vt:lpstr>
      <vt:lpstr>New System Types Require New R&amp;D Advances </vt:lpstr>
      <vt:lpstr>Approach for Developing Study</vt:lpstr>
      <vt:lpstr>Emerging Vision of the Future of Software Engineering</vt:lpstr>
      <vt:lpstr>Emerging Vision of the Future of Software Engineering</vt:lpstr>
      <vt:lpstr>PowerPoint Presentation</vt:lpstr>
      <vt:lpstr>Research Focus Areas: Development Paradigms</vt:lpstr>
      <vt:lpstr>Assuring Continuously Evolving Systems - 1</vt:lpstr>
      <vt:lpstr>Assuring Continuously Evolving Systems - 2</vt:lpstr>
      <vt:lpstr>Research Focus Areas: Architectural Paradigms</vt:lpstr>
      <vt:lpstr>Summary of Study Findings</vt:lpstr>
      <vt:lpstr>Recommendations</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SEI PowerPoint  Title Slide</dc:title>
  <dc:creator>SSD</dc:creator>
  <cp:lastModifiedBy>Anita D Carleton</cp:lastModifiedBy>
  <cp:revision>891</cp:revision>
  <cp:lastPrinted>2017-10-19T17:37:26Z</cp:lastPrinted>
  <dcterms:created xsi:type="dcterms:W3CDTF">2020-04-30T15:28:43Z</dcterms:created>
  <dcterms:modified xsi:type="dcterms:W3CDTF">2021-09-23T18:15:00Z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0x010100A6AC6B6ED61D6A4AB4CCE19D2B90BDDC</vt:lpwstr>
  </property>
</Properties>
</file>