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7170" r:id="rId1"/>
    <p:sldMasterId id="2147489958" r:id="rId2"/>
    <p:sldMasterId id="2147489979" r:id="rId3"/>
    <p:sldMasterId id="2147489994" r:id="rId4"/>
  </p:sldMasterIdLst>
  <p:notesMasterIdLst>
    <p:notesMasterId r:id="rId13"/>
  </p:notesMasterIdLst>
  <p:handoutMasterIdLst>
    <p:handoutMasterId r:id="rId14"/>
  </p:handoutMasterIdLst>
  <p:sldIdLst>
    <p:sldId id="1530" r:id="rId5"/>
    <p:sldId id="1770" r:id="rId6"/>
    <p:sldId id="1769" r:id="rId7"/>
    <p:sldId id="1771" r:id="rId8"/>
    <p:sldId id="1760" r:id="rId9"/>
    <p:sldId id="1766" r:id="rId10"/>
    <p:sldId id="1767" r:id="rId11"/>
    <p:sldId id="1765" r:id="rId12"/>
  </p:sldIdLst>
  <p:sldSz cx="12192000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ggins, Columb G-CTR (FAA)" initials="HCG(" lastIdx="21" clrIdx="0">
    <p:extLst>
      <p:ext uri="{19B8F6BF-5375-455C-9EA6-DF929625EA0E}">
        <p15:presenceInfo xmlns:p15="http://schemas.microsoft.com/office/powerpoint/2012/main" userId="S-1-5-21-3215564045-1863808890-1157122868-344313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C47D"/>
    <a:srgbClr val="EDD29D"/>
    <a:srgbClr val="ECD39D"/>
    <a:srgbClr val="CC0000"/>
    <a:srgbClr val="FF3300"/>
    <a:srgbClr val="FF6600"/>
    <a:srgbClr val="3366CC"/>
    <a:srgbClr val="336600"/>
    <a:srgbClr val="33CC33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257" autoAdjust="0"/>
  </p:normalViewPr>
  <p:slideViewPr>
    <p:cSldViewPr>
      <p:cViewPr varScale="1">
        <p:scale>
          <a:sx n="78" d="100"/>
          <a:sy n="78" d="100"/>
        </p:scale>
        <p:origin x="77" y="20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5" d="100"/>
        <a:sy n="55" d="100"/>
      </p:scale>
      <p:origin x="0" y="72"/>
    </p:cViewPr>
  </p:sorterViewPr>
  <p:notesViewPr>
    <p:cSldViewPr>
      <p:cViewPr varScale="1">
        <p:scale>
          <a:sx n="102" d="100"/>
          <a:sy n="102" d="100"/>
        </p:scale>
        <p:origin x="-3558" y="-96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9" y="1"/>
            <a:ext cx="3038163" cy="464180"/>
          </a:xfrm>
          <a:prstGeom prst="rect">
            <a:avLst/>
          </a:prstGeom>
        </p:spPr>
        <p:txBody>
          <a:bodyPr vert="horz" lIns="93243" tIns="46618" rIns="93243" bIns="46618" rtlCol="0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642" y="1"/>
            <a:ext cx="3038163" cy="464180"/>
          </a:xfrm>
          <a:prstGeom prst="rect">
            <a:avLst/>
          </a:prstGeom>
        </p:spPr>
        <p:txBody>
          <a:bodyPr vert="horz" lIns="93243" tIns="46618" rIns="93243" bIns="46618" rtlCol="0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59E2D70-F00B-4305-AA4A-0771BC3C782E}" type="datetimeFigureOut">
              <a:rPr lang="en-US"/>
              <a:pPr>
                <a:defRPr/>
              </a:pPr>
              <a:t>9/27/2021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9" y="8830630"/>
            <a:ext cx="3038163" cy="464180"/>
          </a:xfrm>
          <a:prstGeom prst="rect">
            <a:avLst/>
          </a:prstGeom>
        </p:spPr>
        <p:txBody>
          <a:bodyPr vert="horz" lIns="93243" tIns="46618" rIns="93243" bIns="46618" rtlCol="0" anchor="b"/>
          <a:lstStyle>
            <a:lvl1pPr algn="l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642" y="8830630"/>
            <a:ext cx="3038163" cy="464180"/>
          </a:xfrm>
          <a:prstGeom prst="rect">
            <a:avLst/>
          </a:prstGeom>
        </p:spPr>
        <p:txBody>
          <a:bodyPr vert="horz" lIns="93243" tIns="46618" rIns="93243" bIns="46618" rtlCol="0" anchor="b"/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544318D-B602-4AD8-B0BF-74E21E75645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07276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9" y="1"/>
            <a:ext cx="3038163" cy="46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43" tIns="46618" rIns="93243" bIns="46618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642" y="1"/>
            <a:ext cx="3038163" cy="46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43" tIns="46618" rIns="93243" bIns="4661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09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63" y="4416123"/>
            <a:ext cx="5607678" cy="418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43" tIns="46618" rIns="93243" bIns="466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9" y="8830630"/>
            <a:ext cx="3038163" cy="46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43" tIns="46618" rIns="93243" bIns="46618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642" y="8830630"/>
            <a:ext cx="3038163" cy="464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243" tIns="46618" rIns="93243" bIns="4661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170C97AD-E005-46F4-83A4-DB08EA7676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0331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70C97AD-E005-46F4-83A4-DB08EA7676DE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643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FFB966-8AAC-4CA9-AEDE-2EE46E677CA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44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ANG-E5A Program Review - 03/04/2019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4EBBDA39-ED12-4F4A-B0DF-0098EAA358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2046897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ANG-E5A Program Review - 03/04/2019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02F55FFE-0207-41CD-AD63-C6E69D82A2E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795535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4518" y="344488"/>
            <a:ext cx="2823633" cy="55546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1501" y="344488"/>
            <a:ext cx="8269817" cy="55546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ANG-E5A Program Review - 03/04/2019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F4F24BE-81C2-45B4-A791-94CAD947BA2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1307964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545" name="Picture 1081"/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" r="31892"/>
          <a:stretch/>
        </p:blipFill>
        <p:spPr bwMode="auto">
          <a:xfrm>
            <a:off x="7437120" y="-1832"/>
            <a:ext cx="4754880" cy="6861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4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594784" y="312738"/>
            <a:ext cx="6644216" cy="1395412"/>
          </a:xfrm>
        </p:spPr>
        <p:txBody>
          <a:bodyPr anchor="t"/>
          <a:lstStyle>
            <a:lvl1pPr>
              <a:defRPr/>
            </a:lvl1pPr>
          </a:lstStyle>
          <a:p>
            <a:pPr lvl="0"/>
            <a:r>
              <a:rPr lang="en-US" noProof="0"/>
              <a:t>Select to edit master title</a:t>
            </a:r>
          </a:p>
        </p:txBody>
      </p:sp>
      <p:sp>
        <p:nvSpPr>
          <p:cNvPr id="634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599017" y="1754188"/>
            <a:ext cx="6601883" cy="1752600"/>
          </a:xfrm>
        </p:spPr>
        <p:txBody>
          <a:bodyPr/>
          <a:lstStyle>
            <a:lvl1pPr marL="0" indent="0">
              <a:buFontTx/>
              <a:buNone/>
              <a:defRPr sz="32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noProof="0"/>
              <a:t>Select to edit master subtitle</a:t>
            </a:r>
          </a:p>
        </p:txBody>
      </p:sp>
      <p:sp>
        <p:nvSpPr>
          <p:cNvPr id="63515" name="Text Box 1051"/>
          <p:cNvSpPr txBox="1">
            <a:spLocks noChangeArrowheads="1"/>
          </p:cNvSpPr>
          <p:nvPr userDrawn="1"/>
        </p:nvSpPr>
        <p:spPr bwMode="auto">
          <a:xfrm>
            <a:off x="569384" y="5379155"/>
            <a:ext cx="674581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buFontTx/>
              <a:buNone/>
            </a:pPr>
            <a:r>
              <a:rPr lang="en-US" sz="1600" dirty="0">
                <a:solidFill>
                  <a:schemeClr val="tx1"/>
                </a:solidFill>
              </a:rPr>
              <a:t>By: John Frederick,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en-US" sz="1600" dirty="0">
                <a:solidFill>
                  <a:schemeClr val="tx1"/>
                </a:solidFill>
              </a:rPr>
              <a:t>V&amp;V Strategies and Practices</a:t>
            </a:r>
            <a:r>
              <a:rPr lang="en-US" sz="1600" baseline="0" dirty="0">
                <a:solidFill>
                  <a:schemeClr val="tx1"/>
                </a:solidFill>
              </a:rPr>
              <a:t> Branch Manager</a:t>
            </a:r>
            <a:endParaRPr lang="en-US" sz="1600" dirty="0">
              <a:solidFill>
                <a:schemeClr val="tx1"/>
              </a:solidFill>
            </a:endParaRPr>
          </a:p>
          <a:p>
            <a:pPr>
              <a:buFontTx/>
              <a:buNone/>
            </a:pPr>
            <a:r>
              <a:rPr lang="en-US" sz="1600" dirty="0">
                <a:solidFill>
                  <a:schemeClr val="tx1"/>
                </a:solidFill>
              </a:rPr>
              <a:t>Date: May 3, 2017  </a:t>
            </a:r>
          </a:p>
        </p:txBody>
      </p:sp>
      <p:grpSp>
        <p:nvGrpSpPr>
          <p:cNvPr id="63544" name="Group 1080"/>
          <p:cNvGrpSpPr>
            <a:grpSpLocks/>
          </p:cNvGrpSpPr>
          <p:nvPr userDrawn="1"/>
        </p:nvGrpSpPr>
        <p:grpSpPr bwMode="auto">
          <a:xfrm>
            <a:off x="7831667" y="271463"/>
            <a:ext cx="3206750" cy="909638"/>
            <a:chOff x="3700" y="171"/>
            <a:chExt cx="1515" cy="573"/>
          </a:xfrm>
        </p:grpSpPr>
        <p:pic>
          <p:nvPicPr>
            <p:cNvPr id="63543" name="Picture 1079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700" y="171"/>
              <a:ext cx="573" cy="5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535" name="Text Box 1071"/>
            <p:cNvSpPr txBox="1">
              <a:spLocks noChangeArrowheads="1"/>
            </p:cNvSpPr>
            <p:nvPr userDrawn="1"/>
          </p:nvSpPr>
          <p:spPr bwMode="ltGray">
            <a:xfrm>
              <a:off x="4288" y="288"/>
              <a:ext cx="927" cy="35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8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4065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452" y="6248400"/>
            <a:ext cx="2229376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29064" y="6248400"/>
            <a:ext cx="3860800" cy="457200"/>
          </a:xfr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V&amp;V Policy and Guidelines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848672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78D3ABA1-EA94-43C0-B992-7CBCC31144F1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65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V&amp;V Policy and Guidelines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14435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508126"/>
            <a:ext cx="52641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08126"/>
            <a:ext cx="526626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V&amp;V Policy and Guidelines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266C2-23C9-4679-9EA6-D74DA6C8C265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5252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V&amp;V Policy and Guidelines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F6FF14-FC6A-41B6-B2DC-884C6B7C3F2E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7197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V&amp;V Policy and Guidelines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79F915-29B1-4ADF-B1F4-B9108899500C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355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V&amp;V Policy and Guidelines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7D554-CBC1-41AB-90CF-337CEC897EAA}" type="slidenum">
              <a:rPr lang="en-US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132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51D2F-0501-44BC-8ACE-D5790353E527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CD12-F641-4CFE-92F1-4003136F0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607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ANG-E5A Program Review - 03/04/2019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1E87365-7BC8-48D0-A4D1-A659B56CD4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56468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51D2F-0501-44BC-8ACE-D5790353E527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CD12-F641-4CFE-92F1-4003136F0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4565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51D2F-0501-44BC-8ACE-D5790353E527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CD12-F641-4CFE-92F1-4003136F0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7932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51D2F-0501-44BC-8ACE-D5790353E527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CD12-F641-4CFE-92F1-4003136F0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409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51D2F-0501-44BC-8ACE-D5790353E527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CD12-F641-4CFE-92F1-4003136F0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2131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51D2F-0501-44BC-8ACE-D5790353E527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CD12-F641-4CFE-92F1-4003136F0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3194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51D2F-0501-44BC-8ACE-D5790353E527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CD12-F641-4CFE-92F1-4003136F0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4530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51D2F-0501-44BC-8ACE-D5790353E527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CD12-F641-4CFE-92F1-4003136F0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8351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51D2F-0501-44BC-8ACE-D5790353E527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CD12-F641-4CFE-92F1-4003136F0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90970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51D2F-0501-44BC-8ACE-D5790353E527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CD12-F641-4CFE-92F1-4003136F0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2377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51D2F-0501-44BC-8ACE-D5790353E527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CD12-F641-4CFE-92F1-4003136F046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920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ANG-E5A Program Review - 03/04/2019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D4F9B214-8422-4452-91D3-8CF6DF71B9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102443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851D2F-0501-44BC-8ACE-D5790353E527}" type="datetimeFigureOut">
              <a:rPr lang="en-US" smtClean="0"/>
              <a:t>9/27/2021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CD12-F641-4CFE-92F1-4003136F046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15"/>
          <a:stretch/>
        </p:blipFill>
        <p:spPr>
          <a:xfrm>
            <a:off x="19252" y="4605302"/>
            <a:ext cx="12170664" cy="2364887"/>
          </a:xfrm>
          <a:prstGeom prst="rect">
            <a:avLst/>
          </a:prstGeom>
        </p:spPr>
      </p:pic>
      <p:grpSp>
        <p:nvGrpSpPr>
          <p:cNvPr id="10" name="Group 9"/>
          <p:cNvGrpSpPr/>
          <p:nvPr userDrawn="1"/>
        </p:nvGrpSpPr>
        <p:grpSpPr>
          <a:xfrm>
            <a:off x="1909105" y="971835"/>
            <a:ext cx="4225763" cy="2034745"/>
            <a:chOff x="543945" y="939114"/>
            <a:chExt cx="4225763" cy="2034745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945" y="1569226"/>
              <a:ext cx="3673829" cy="71124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 userDrawn="1"/>
          </p:nvCxnSpPr>
          <p:spPr>
            <a:xfrm>
              <a:off x="4769708" y="939114"/>
              <a:ext cx="0" cy="203474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06892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>
            <a:spLocks noChangeArrowheads="1"/>
          </p:cNvSpPr>
          <p:nvPr userDrawn="1"/>
        </p:nvSpPr>
        <p:spPr bwMode="auto">
          <a:xfrm>
            <a:off x="9245600" y="6477000"/>
            <a:ext cx="2133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>
              <a:defRPr/>
            </a:pPr>
            <a:fld id="{7985FDCD-19BE-45D6-9895-1FB38433207D}" type="slidenum">
              <a:rPr lang="en-US" sz="1400" smtClean="0">
                <a:solidFill>
                  <a:srgbClr val="7F7F7F"/>
                </a:solidFill>
                <a:latin typeface="Calibri" pitchFamily="34" charset="0"/>
                <a:cs typeface="Calibri" pitchFamily="34" charset="0"/>
              </a:rPr>
              <a:pPr algn="r" eaLnBrk="1" hangingPunct="1">
                <a:defRPr/>
              </a:pPr>
              <a:t>‹#›</a:t>
            </a:fld>
            <a:endParaRPr lang="en-US" sz="1400" dirty="0" smtClean="0">
              <a:solidFill>
                <a:srgbClr val="7F7F7F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868362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914400" y="1447800"/>
            <a:ext cx="10363200" cy="4572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56000" y="6486525"/>
            <a:ext cx="4572000" cy="2222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Calibri" pitchFamily="34" charset="0"/>
                <a:cs typeface="Calibri" pitchFamily="34" charset="0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>
                    <a:lumMod val="50000"/>
                    <a:lumOff val="50000"/>
                  </a:srgbClr>
                </a:solidFill>
              </a:rPr>
              <a:t>ANG-E5A Program Review - 03/04/2019</a:t>
            </a:r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7222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ANG-E5A Program Review - 03/04/2019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0008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2" indent="0" algn="ctr">
              <a:buNone/>
              <a:defRPr sz="2000"/>
            </a:lvl2pPr>
            <a:lvl3pPr marL="914363" indent="0" algn="ctr">
              <a:buNone/>
              <a:defRPr sz="1800"/>
            </a:lvl3pPr>
            <a:lvl4pPr marL="1371545" indent="0" algn="ctr">
              <a:buNone/>
              <a:defRPr sz="1600"/>
            </a:lvl4pPr>
            <a:lvl5pPr marL="1828727" indent="0" algn="ctr">
              <a:buNone/>
              <a:defRPr sz="1600"/>
            </a:lvl5pPr>
            <a:lvl6pPr marL="2285909" indent="0" algn="ctr">
              <a:buNone/>
              <a:defRPr sz="1600"/>
            </a:lvl6pPr>
            <a:lvl7pPr marL="2743090" indent="0" algn="ctr">
              <a:buNone/>
              <a:defRPr sz="1600"/>
            </a:lvl7pPr>
            <a:lvl8pPr marL="3200272" indent="0" algn="ctr">
              <a:buNone/>
              <a:defRPr sz="1600"/>
            </a:lvl8pPr>
            <a:lvl9pPr marL="3657454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D2A2-4317-4E7B-A27C-05CE1F6F8B1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407E-957D-4F1F-88FA-B03E86102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736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  <a:blipFill dpi="0" rotWithShape="1">
            <a:blip r:embed="rId3">
              <a:alphaModFix amt="25000"/>
            </a:blip>
            <a:srcRect/>
            <a:stretch>
              <a:fillRect/>
            </a:stretch>
          </a:blip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76258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976258" cy="375874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  <a:lvl2pPr>
              <a:defRPr b="1">
                <a:solidFill>
                  <a:schemeClr val="bg1"/>
                </a:solidFill>
              </a:defRPr>
            </a:lvl2pPr>
            <a:lvl3pPr>
              <a:defRPr b="1">
                <a:solidFill>
                  <a:schemeClr val="bg1"/>
                </a:solidFill>
              </a:defRPr>
            </a:lvl3pPr>
            <a:lvl4pPr>
              <a:defRPr b="1">
                <a:solidFill>
                  <a:schemeClr val="bg1"/>
                </a:solidFill>
              </a:defRPr>
            </a:lvl4pPr>
            <a:lvl5pPr>
              <a:defRPr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D2A2-4317-4E7B-A27C-05CE1F6F8B1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407E-957D-4F1F-88FA-B03E86102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44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7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D2A2-4317-4E7B-A27C-05CE1F6F8B1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407E-957D-4F1F-88FA-B03E86102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55546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D2A2-4317-4E7B-A27C-05CE1F6F8B1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407E-957D-4F1F-88FA-B03E86102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151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2" indent="0">
              <a:buNone/>
              <a:defRPr sz="2000" b="1"/>
            </a:lvl2pPr>
            <a:lvl3pPr marL="914363" indent="0">
              <a:buNone/>
              <a:defRPr sz="1800" b="1"/>
            </a:lvl3pPr>
            <a:lvl4pPr marL="1371545" indent="0">
              <a:buNone/>
              <a:defRPr sz="1600" b="1"/>
            </a:lvl4pPr>
            <a:lvl5pPr marL="1828727" indent="0">
              <a:buNone/>
              <a:defRPr sz="1600" b="1"/>
            </a:lvl5pPr>
            <a:lvl6pPr marL="2285909" indent="0">
              <a:buNone/>
              <a:defRPr sz="1600" b="1"/>
            </a:lvl6pPr>
            <a:lvl7pPr marL="2743090" indent="0">
              <a:buNone/>
              <a:defRPr sz="1600" b="1"/>
            </a:lvl7pPr>
            <a:lvl8pPr marL="3200272" indent="0">
              <a:buNone/>
              <a:defRPr sz="1600" b="1"/>
            </a:lvl8pPr>
            <a:lvl9pPr marL="3657454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D2A2-4317-4E7B-A27C-05CE1F6F8B1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407E-957D-4F1F-88FA-B03E86102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25436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0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D2A2-4317-4E7B-A27C-05CE1F6F8B1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407E-957D-4F1F-88FA-B03E86102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899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D2A2-4317-4E7B-A27C-05CE1F6F8B1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407E-957D-4F1F-88FA-B03E86102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82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0" y="1508126"/>
            <a:ext cx="5264151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7751" y="1508126"/>
            <a:ext cx="526626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ANG-E5A Program Review - 03/04/2019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23600997-BD7E-4E10-808E-BCE1FDF1954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850281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D2A2-4317-4E7B-A27C-05CE1F6F8B1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407E-957D-4F1F-88FA-B03E86102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174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2" indent="0">
              <a:buNone/>
              <a:defRPr sz="2800"/>
            </a:lvl2pPr>
            <a:lvl3pPr marL="914363" indent="0">
              <a:buNone/>
              <a:defRPr sz="2400"/>
            </a:lvl3pPr>
            <a:lvl4pPr marL="1371545" indent="0">
              <a:buNone/>
              <a:defRPr sz="2000"/>
            </a:lvl4pPr>
            <a:lvl5pPr marL="1828727" indent="0">
              <a:buNone/>
              <a:defRPr sz="2000"/>
            </a:lvl5pPr>
            <a:lvl6pPr marL="2285909" indent="0">
              <a:buNone/>
              <a:defRPr sz="2000"/>
            </a:lvl6pPr>
            <a:lvl7pPr marL="2743090" indent="0">
              <a:buNone/>
              <a:defRPr sz="2000"/>
            </a:lvl7pPr>
            <a:lvl8pPr marL="3200272" indent="0">
              <a:buNone/>
              <a:defRPr sz="2000"/>
            </a:lvl8pPr>
            <a:lvl9pPr marL="3657454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2" indent="0">
              <a:buNone/>
              <a:defRPr sz="1400"/>
            </a:lvl2pPr>
            <a:lvl3pPr marL="914363" indent="0">
              <a:buNone/>
              <a:defRPr sz="1200"/>
            </a:lvl3pPr>
            <a:lvl4pPr marL="1371545" indent="0">
              <a:buNone/>
              <a:defRPr sz="1000"/>
            </a:lvl4pPr>
            <a:lvl5pPr marL="1828727" indent="0">
              <a:buNone/>
              <a:defRPr sz="1000"/>
            </a:lvl5pPr>
            <a:lvl6pPr marL="2285909" indent="0">
              <a:buNone/>
              <a:defRPr sz="1000"/>
            </a:lvl6pPr>
            <a:lvl7pPr marL="2743090" indent="0">
              <a:buNone/>
              <a:defRPr sz="1000"/>
            </a:lvl7pPr>
            <a:lvl8pPr marL="3200272" indent="0">
              <a:buNone/>
              <a:defRPr sz="1000"/>
            </a:lvl8pPr>
            <a:lvl9pPr marL="3657454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D2A2-4317-4E7B-A27C-05CE1F6F8B1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407E-957D-4F1F-88FA-B03E86102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1515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D2A2-4317-4E7B-A27C-05CE1F6F8B1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407E-957D-4F1F-88FA-B03E86102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3761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9D2A2-4317-4E7B-A27C-05CE1F6F8B1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C1407E-957D-4F1F-88FA-B03E86102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505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ANG-E5A Program Review - 03/04/2019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A7E7788-1A8E-4F4B-B80D-B19D8F4128F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7824821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ANG-E5A Program Review - 03/04/2019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54530CAA-E206-45F8-87BE-325E8E0C972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548959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ANG-E5A Program Review - 03/04/2019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B75AFB07-F3EA-4FF4-94A8-3B465721CC2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744065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ANG-E5A Program Review - 03/04/2019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C186EEDE-E808-49ED-925B-82E3F682A3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1414929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r>
              <a:rPr lang="en-US" dirty="0" smtClean="0"/>
              <a:t>ANG-E5A Program Review - 03/04/2019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fld id="{94D6A2EE-C655-4D19-A8C7-4B59DAA8D3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0290292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6" Type="http://schemas.openxmlformats.org/officeDocument/2006/relationships/image" Target="../media/image4.jp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4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title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Select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rgbClr val="000000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dirty="0" smtClean="0"/>
              <a:t>ANG-E5A Program Review - 03/04/2019</a:t>
            </a:r>
            <a:endParaRPr lang="en-US" dirty="0"/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FFFFFF"/>
                </a:solidFill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fld id="{02C5E7DE-B65E-4140-80C7-FB950A1E6C4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9254067" y="630555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r"/>
            <a:fld id="{A74C78EF-46B2-4F2F-B7EF-9EE89F3458E7}" type="slidenum">
              <a:rPr lang="en-US" sz="1200" b="1">
                <a:solidFill>
                  <a:srgbClr val="FFFFFF"/>
                </a:solidFill>
              </a:rPr>
              <a:pPr algn="r"/>
              <a:t>‹#›</a:t>
            </a:fld>
            <a:endParaRPr lang="en-US" sz="1200" b="1" dirty="0">
              <a:solidFill>
                <a:srgbClr val="FFFFFF"/>
              </a:solidFill>
            </a:endParaRPr>
          </a:p>
        </p:txBody>
      </p:sp>
      <p:grpSp>
        <p:nvGrpSpPr>
          <p:cNvPr id="3081" name="Group 9"/>
          <p:cNvGrpSpPr>
            <a:grpSpLocks/>
          </p:cNvGrpSpPr>
          <p:nvPr/>
        </p:nvGrpSpPr>
        <p:grpSpPr bwMode="auto">
          <a:xfrm>
            <a:off x="7611534" y="6124575"/>
            <a:ext cx="2273654" cy="661988"/>
            <a:chOff x="3596" y="3858"/>
            <a:chExt cx="1075" cy="417"/>
          </a:xfrm>
        </p:grpSpPr>
        <p:pic>
          <p:nvPicPr>
            <p:cNvPr id="3083" name="Picture 10" descr="NEW FAA LOGO"/>
            <p:cNvPicPr>
              <a:picLocks noChangeAspect="1" noChangeArrowheads="1"/>
            </p:cNvPicPr>
            <p:nvPr userDrawn="1"/>
          </p:nvPicPr>
          <p:blipFill>
            <a:blip r:embed="rId13">
              <a:clrChange>
                <a:clrFrom>
                  <a:srgbClr val="DF1F06"/>
                </a:clrFrom>
                <a:clrTo>
                  <a:srgbClr val="DF1F0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333" t="3734" r="14973" b="4564"/>
            <a:stretch>
              <a:fillRect/>
            </a:stretch>
          </p:blipFill>
          <p:spPr bwMode="auto">
            <a:xfrm>
              <a:off x="3596" y="3858"/>
              <a:ext cx="416" cy="4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8" name="Text Box 11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dirty="0" smtClean="0">
                  <a:solidFill>
                    <a:srgbClr val="FFFFFF"/>
                  </a:solidFill>
                </a:rPr>
                <a:t>Federal Aviation</a:t>
              </a:r>
            </a:p>
            <a:p>
              <a:pPr eaLnBrk="1" hangingPunct="1">
                <a:lnSpc>
                  <a:spcPct val="85000"/>
                </a:lnSpc>
                <a:defRPr/>
              </a:pPr>
              <a:r>
                <a:rPr lang="en-US" sz="1200" b="1" dirty="0" smtClean="0">
                  <a:solidFill>
                    <a:srgbClr val="FFFFFF"/>
                  </a:solidFill>
                </a:rPr>
                <a:t>Administration</a:t>
              </a:r>
            </a:p>
          </p:txBody>
        </p:sp>
      </p:grpSp>
      <p:sp>
        <p:nvSpPr>
          <p:cNvPr id="4106" name="Text Box 12"/>
          <p:cNvSpPr txBox="1">
            <a:spLocks noChangeArrowheads="1"/>
          </p:cNvSpPr>
          <p:nvPr/>
        </p:nvSpPr>
        <p:spPr bwMode="auto">
          <a:xfrm>
            <a:off x="302684" y="6343650"/>
            <a:ext cx="170912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r>
              <a:rPr lang="en-US" sz="1400" dirty="0" smtClean="0">
                <a:solidFill>
                  <a:srgbClr val="808080"/>
                </a:solidFill>
              </a:rPr>
              <a:t>R&amp;TD Overview v2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9755" r:id="rId1"/>
    <p:sldLayoutId id="2147489756" r:id="rId2"/>
    <p:sldLayoutId id="2147489757" r:id="rId3"/>
    <p:sldLayoutId id="2147489758" r:id="rId4"/>
    <p:sldLayoutId id="2147489759" r:id="rId5"/>
    <p:sldLayoutId id="2147489760" r:id="rId6"/>
    <p:sldLayoutId id="2147489761" r:id="rId7"/>
    <p:sldLayoutId id="2147489762" r:id="rId8"/>
    <p:sldLayoutId id="2147489763" r:id="rId9"/>
    <p:sldLayoutId id="2147489764" r:id="rId10"/>
    <p:sldLayoutId id="2147489765" r:id="rId11"/>
  </p:sldLayoutIdLst>
  <p:transition/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0066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32" name="Rectangle 12"/>
          <p:cNvSpPr>
            <a:spLocks noChangeArrowheads="1"/>
          </p:cNvSpPr>
          <p:nvPr/>
        </p:nvSpPr>
        <p:spPr bwMode="auto">
          <a:xfrm>
            <a:off x="0" y="6035676"/>
            <a:ext cx="12192000" cy="815975"/>
          </a:xfrm>
          <a:prstGeom prst="rect">
            <a:avLst/>
          </a:prstGeom>
          <a:solidFill>
            <a:srgbClr val="1D2F68"/>
          </a:solidFill>
          <a:ln w="9525">
            <a:solidFill>
              <a:srgbClr val="1D2F68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title"/>
          </p:nvPr>
        </p:nvSpPr>
        <p:spPr bwMode="auto">
          <a:xfrm>
            <a:off x="571500" y="344488"/>
            <a:ext cx="11296651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title</a:t>
            </a:r>
          </a:p>
        </p:txBody>
      </p:sp>
      <p:sp>
        <p:nvSpPr>
          <p:cNvPr id="56328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60401" y="1508126"/>
            <a:ext cx="10733617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Select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6329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284" y="6248400"/>
            <a:ext cx="231648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56330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85808" y="6248400"/>
            <a:ext cx="386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r>
              <a:rPr lang="en-US" smtClean="0"/>
              <a:t>V&amp;V Policy and Guidelines</a:t>
            </a:r>
            <a:endParaRPr lang="en-US" dirty="0"/>
          </a:p>
        </p:txBody>
      </p:sp>
      <p:sp>
        <p:nvSpPr>
          <p:cNvPr id="56331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868220" y="6248400"/>
            <a:ext cx="254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FontTx/>
              <a:buNone/>
              <a:defRPr sz="1400">
                <a:solidFill>
                  <a:schemeClr val="bg1">
                    <a:lumMod val="65000"/>
                  </a:schemeClr>
                </a:solidFill>
                <a:latin typeface="Times New Roman" pitchFamily="18" charset="0"/>
              </a:defRPr>
            </a:lvl1pPr>
          </a:lstStyle>
          <a:p>
            <a:fld id="{74438B1A-AF1B-4C8B-993E-1BADE62A2451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6345" name="Group 25"/>
          <p:cNvGrpSpPr>
            <a:grpSpLocks/>
          </p:cNvGrpSpPr>
          <p:nvPr userDrawn="1"/>
        </p:nvGrpSpPr>
        <p:grpSpPr bwMode="auto">
          <a:xfrm>
            <a:off x="7611535" y="6126158"/>
            <a:ext cx="2275417" cy="660400"/>
            <a:chOff x="3596" y="3859"/>
            <a:chExt cx="1075" cy="416"/>
          </a:xfrm>
        </p:grpSpPr>
        <p:pic>
          <p:nvPicPr>
            <p:cNvPr id="56346" name="Picture 26"/>
            <p:cNvPicPr>
              <a:picLocks noChangeAspect="1" noChangeArrowheads="1"/>
            </p:cNvPicPr>
            <p:nvPr userDrawn="1"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596" y="3859"/>
              <a:ext cx="416" cy="4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347" name="Text Box 27"/>
            <p:cNvSpPr txBox="1">
              <a:spLocks noChangeArrowheads="1"/>
            </p:cNvSpPr>
            <p:nvPr userDrawn="1"/>
          </p:nvSpPr>
          <p:spPr bwMode="auto">
            <a:xfrm>
              <a:off x="4023" y="3947"/>
              <a:ext cx="648" cy="2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Federal Aviation</a:t>
              </a:r>
            </a:p>
            <a:p>
              <a:pPr>
                <a:lnSpc>
                  <a:spcPct val="85000"/>
                </a:lnSpc>
                <a:spcBef>
                  <a:spcPct val="0"/>
                </a:spcBef>
                <a:buFontTx/>
                <a:buNone/>
              </a:pPr>
              <a:r>
                <a:rPr lang="en-US" sz="1200" b="1" dirty="0">
                  <a:solidFill>
                    <a:schemeClr val="bg1"/>
                  </a:solidFill>
                </a:rPr>
                <a:t>Administration</a:t>
              </a:r>
            </a:p>
          </p:txBody>
        </p:sp>
      </p:grpSp>
      <p:sp>
        <p:nvSpPr>
          <p:cNvPr id="56349" name="Text Box 29" hidden="1"/>
          <p:cNvSpPr txBox="1">
            <a:spLocks noChangeArrowheads="1"/>
          </p:cNvSpPr>
          <p:nvPr userDrawn="1"/>
        </p:nvSpPr>
        <p:spPr bwMode="auto">
          <a:xfrm>
            <a:off x="599018" y="6205539"/>
            <a:ext cx="6379633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b="1" dirty="0">
                <a:solidFill>
                  <a:srgbClr val="C0C0C0"/>
                </a:solidFill>
              </a:rPr>
              <a:t>&lt;Presentation Title – Change on Master Slide&gt;</a:t>
            </a:r>
            <a:endParaRPr lang="en-US" sz="1200" dirty="0">
              <a:solidFill>
                <a:srgbClr val="C0C0C0"/>
              </a:solidFill>
            </a:endParaRPr>
          </a:p>
        </p:txBody>
      </p:sp>
      <p:sp>
        <p:nvSpPr>
          <p:cNvPr id="56350" name="Text Box 30" hidden="1"/>
          <p:cNvSpPr txBox="1">
            <a:spLocks noChangeArrowheads="1"/>
          </p:cNvSpPr>
          <p:nvPr userDrawn="1"/>
        </p:nvSpPr>
        <p:spPr bwMode="auto">
          <a:xfrm>
            <a:off x="588433" y="6384925"/>
            <a:ext cx="4986867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1200" dirty="0">
                <a:solidFill>
                  <a:srgbClr val="C0C0C0"/>
                </a:solidFill>
              </a:rPr>
              <a:t>&lt;Date of Presentation – Change on Master Slide&gt;</a:t>
            </a:r>
          </a:p>
        </p:txBody>
      </p:sp>
    </p:spTree>
    <p:extLst>
      <p:ext uri="{BB962C8B-B14F-4D97-AF65-F5344CB8AC3E}">
        <p14:creationId xmlns:p14="http://schemas.microsoft.com/office/powerpoint/2010/main" val="79590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59" r:id="rId1"/>
    <p:sldLayoutId id="2147489960" r:id="rId2"/>
    <p:sldLayoutId id="2147489961" r:id="rId3"/>
    <p:sldLayoutId id="2147489962" r:id="rId4"/>
    <p:sldLayoutId id="2147489963" r:id="rId5"/>
    <p:sldLayoutId id="2147489964" r:id="rId6"/>
    <p:sldLayoutId id="2147489965" r:id="rId7"/>
  </p:sldLayoutIdLst>
  <p:hf hdr="0" dt="0"/>
  <p:txStyles>
    <p:titleStyle>
      <a:lvl1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rgbClr val="1D2F68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dirty="0" smtClean="0"/>
              <a:t>ANG-E5A Program Review - 03/04/2019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2C5E7DE-B65E-4140-80C7-FB950A1E6C4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49815" r="10306" b="36976"/>
          <a:stretch/>
        </p:blipFill>
        <p:spPr>
          <a:xfrm>
            <a:off x="1524000" y="6176965"/>
            <a:ext cx="9144000" cy="67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97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80" r:id="rId1"/>
    <p:sldLayoutId id="2147489981" r:id="rId2"/>
    <p:sldLayoutId id="2147489982" r:id="rId3"/>
    <p:sldLayoutId id="2147489983" r:id="rId4"/>
    <p:sldLayoutId id="2147489984" r:id="rId5"/>
    <p:sldLayoutId id="2147489985" r:id="rId6"/>
    <p:sldLayoutId id="2147489986" r:id="rId7"/>
    <p:sldLayoutId id="2147489987" r:id="rId8"/>
    <p:sldLayoutId id="2147489988" r:id="rId9"/>
    <p:sldLayoutId id="2147489989" r:id="rId10"/>
    <p:sldLayoutId id="2147489990" r:id="rId11"/>
    <p:sldLayoutId id="2147489968" r:id="rId12"/>
    <p:sldLayoutId id="2147489992" r:id="rId13"/>
    <p:sldLayoutId id="214748999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09D2A2-4317-4E7B-A27C-05CE1F6F8B1B}" type="datetimeFigureOut">
              <a:rPr lang="en-US" smtClean="0"/>
              <a:t>9/27/2021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C1407E-957D-4F1F-88FA-B03E86102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97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995" r:id="rId1"/>
    <p:sldLayoutId id="2147489996" r:id="rId2"/>
    <p:sldLayoutId id="2147489997" r:id="rId3"/>
    <p:sldLayoutId id="2147489998" r:id="rId4"/>
    <p:sldLayoutId id="2147489999" r:id="rId5"/>
    <p:sldLayoutId id="2147490000" r:id="rId6"/>
    <p:sldLayoutId id="2147490001" r:id="rId7"/>
    <p:sldLayoutId id="2147490002" r:id="rId8"/>
    <p:sldLayoutId id="2147490003" r:id="rId9"/>
    <p:sldLayoutId id="2147490004" r:id="rId10"/>
    <p:sldLayoutId id="2147490005" r:id="rId11"/>
  </p:sldLayoutIdLst>
  <p:txStyles>
    <p:titleStyle>
      <a:lvl1pPr algn="l" defTabSz="914363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591" indent="-228591" algn="l" defTabSz="91436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77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2954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136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318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6"/>
          <p:cNvSpPr txBox="1">
            <a:spLocks/>
          </p:cNvSpPr>
          <p:nvPr/>
        </p:nvSpPr>
        <p:spPr>
          <a:xfrm>
            <a:off x="685800" y="228600"/>
            <a:ext cx="10896600" cy="7086600"/>
          </a:xfrm>
          <a:prstGeom prst="rect">
            <a:avLst/>
          </a:prstGeom>
        </p:spPr>
        <p:txBody>
          <a:bodyPr rtlCol="0">
            <a:normAutofit/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75E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75E"/>
                </a:solidFill>
                <a:latin typeface="Arial" charset="0"/>
                <a:cs typeface="Arial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75E"/>
                </a:solidFill>
                <a:latin typeface="Arial" charset="0"/>
                <a:cs typeface="Arial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75E"/>
                </a:solidFill>
                <a:latin typeface="Arial" charset="0"/>
                <a:cs typeface="Arial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75E"/>
                </a:solidFill>
                <a:latin typeface="Arial" charset="0"/>
                <a:cs typeface="Arial" charset="0"/>
              </a:defRPr>
            </a:lvl5pPr>
            <a:lvl6pPr marL="4572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75E"/>
                </a:solidFill>
                <a:latin typeface="Arial" charset="0"/>
                <a:cs typeface="Arial" charset="0"/>
              </a:defRPr>
            </a:lvl6pPr>
            <a:lvl7pPr marL="9144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75E"/>
                </a:solidFill>
                <a:latin typeface="Arial" charset="0"/>
                <a:cs typeface="Arial" charset="0"/>
              </a:defRPr>
            </a:lvl7pPr>
            <a:lvl8pPr marL="13716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75E"/>
                </a:solidFill>
                <a:latin typeface="Arial" charset="0"/>
                <a:cs typeface="Arial" charset="0"/>
              </a:defRPr>
            </a:lvl8pPr>
            <a:lvl9pPr marL="1828800"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17375E"/>
                </a:solidFill>
                <a:latin typeface="Arial" charset="0"/>
                <a:cs typeface="Arial" charset="0"/>
              </a:defRPr>
            </a:lvl9pPr>
          </a:lstStyle>
          <a:p>
            <a:pPr algn="just" eaLnBrk="1" fontAlgn="auto" hangingPunct="1">
              <a:spcAft>
                <a:spcPts val="0"/>
              </a:spcAft>
              <a:defRPr/>
            </a:pPr>
            <a:endParaRPr lang="en-US" sz="2400" dirty="0" smtClean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sz="2400" dirty="0" smtClean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sz="2400" dirty="0" smtClean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sz="2400" dirty="0" smtClean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sz="2400" dirty="0" smtClean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sz="2400" dirty="0" smtClean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sz="2400" dirty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sz="2400" dirty="0" smtClean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sz="4400" dirty="0" smtClean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sz="4400" dirty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endParaRPr lang="en-US" sz="4400" dirty="0" smtClean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l"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John </a:t>
            </a:r>
            <a:r>
              <a:rPr lang="en-US" sz="1800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Frederick, </a:t>
            </a:r>
            <a:r>
              <a:rPr lang="en-US" sz="1800" dirty="0" smtClean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Manager, V&amp;V Strategies </a:t>
            </a:r>
            <a:r>
              <a:rPr lang="en-US" sz="1800" dirty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 Practices </a:t>
            </a:r>
            <a:r>
              <a:rPr lang="en-US" sz="1800" dirty="0" smtClean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Branch (ANG-E5A)</a:t>
            </a:r>
            <a:endParaRPr lang="en-US" sz="1800" dirty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en-US" sz="1800" dirty="0" smtClean="0">
                <a:solidFill>
                  <a:srgbClr val="FFFFFF">
                    <a:lumMod val="8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Date:  September 29, 2021</a:t>
            </a:r>
            <a:endParaRPr lang="en-US" sz="1800" dirty="0">
              <a:solidFill>
                <a:srgbClr val="FFFFFF">
                  <a:lumMod val="8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76200" y="304800"/>
            <a:ext cx="12268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16</a:t>
            </a:r>
            <a:r>
              <a:rPr lang="en-US" sz="4800" b="1" spc="300" baseline="30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</a:t>
            </a:r>
            <a:r>
              <a:rPr lang="en-US" sz="4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Annual V&amp;V </a:t>
            </a:r>
            <a:r>
              <a:rPr lang="en-US" sz="48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Summit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endParaRPr lang="en-US" sz="4800" b="1" spc="3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4800" b="1" spc="3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 </a:t>
            </a:r>
            <a:r>
              <a:rPr lang="en-US" sz="4800" b="1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Fusion of Art and Science</a:t>
            </a:r>
          </a:p>
        </p:txBody>
      </p:sp>
    </p:spTree>
    <p:extLst>
      <p:ext uri="{BB962C8B-B14F-4D97-AF65-F5344CB8AC3E}">
        <p14:creationId xmlns:p14="http://schemas.microsoft.com/office/powerpoint/2010/main" val="1079670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387"/>
            <a:ext cx="1135103" cy="6858000"/>
          </a:xfrm>
        </p:spPr>
        <p:txBody>
          <a:bodyPr vert="wordArtVert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AGENDA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DAY 1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CD12-F641-4CFE-92F1-4003136F0463}" type="slidenum">
              <a:rPr lang="en-US" smtClean="0"/>
              <a:t>2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0626" y="0"/>
            <a:ext cx="66367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30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22387"/>
            <a:ext cx="1135103" cy="6858000"/>
          </a:xfrm>
        </p:spPr>
        <p:txBody>
          <a:bodyPr vert="wordArtVert">
            <a:no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AGENDA</a:t>
            </a:r>
            <a:r>
              <a:rPr lang="en-US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Arial" pitchFamily="34" charset="0"/>
              </a:rPr>
              <a:t> DAY 2</a:t>
            </a:r>
            <a:endParaRPr lang="en-US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CD12-F641-4CFE-92F1-4003136F0463}" type="slidenum">
              <a:rPr lang="en-US" smtClean="0"/>
              <a:t>3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757" y="0"/>
            <a:ext cx="56068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83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743200" y="674166"/>
            <a:ext cx="2300694" cy="605230"/>
          </a:xfrm>
          <a:prstGeom prst="rect">
            <a:avLst/>
          </a:prstGeom>
          <a:noFill/>
          <a:effectLst>
            <a:outerShdw blurRad="152400" dist="139700" dir="5400000" algn="t" rotWithShape="0">
              <a:prstClr val="black">
                <a:alpha val="80000"/>
              </a:prstClr>
            </a:outerShdw>
          </a:effectLst>
        </p:spPr>
        <p:txBody>
          <a:bodyPr wrap="none" rtlCol="0">
            <a:spAutoFit/>
          </a:bodyPr>
          <a:lstStyle/>
          <a:p>
            <a:pPr defTabSz="380985" fontAlgn="auto">
              <a:spcBef>
                <a:spcPts val="0"/>
              </a:spcBef>
              <a:spcAft>
                <a:spcPts val="0"/>
              </a:spcAft>
            </a:pPr>
            <a:r>
              <a:rPr lang="en-US" sz="3333" b="1" dirty="0" smtClean="0">
                <a:solidFill>
                  <a:srgbClr val="FCF8EA"/>
                </a:solidFill>
                <a:latin typeface="Calibri" panose="020F0502020204030204"/>
                <a:cs typeface="+mn-cs"/>
              </a:rPr>
              <a:t>Information</a:t>
            </a:r>
            <a:endParaRPr lang="en-US" sz="3333" b="1" dirty="0">
              <a:solidFill>
                <a:srgbClr val="FCF8EA"/>
              </a:solidFill>
              <a:latin typeface="Calibri" panose="020F0502020204030204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3040" y="120388"/>
            <a:ext cx="8209280" cy="702836"/>
          </a:xfrm>
        </p:spPr>
        <p:txBody>
          <a:bodyPr>
            <a:noAutofit/>
          </a:bodyPr>
          <a:lstStyle/>
          <a:p>
            <a:r>
              <a:rPr lang="en-US" sz="3000" dirty="0"/>
              <a:t>16</a:t>
            </a:r>
            <a:r>
              <a:rPr lang="en-US" sz="3000" baseline="30000" dirty="0"/>
              <a:t>th</a:t>
            </a:r>
            <a:r>
              <a:rPr lang="en-US" sz="3000" dirty="0"/>
              <a:t> Annual </a:t>
            </a:r>
            <a:r>
              <a:rPr lang="en-US" sz="3333" dirty="0"/>
              <a:t>Verification</a:t>
            </a:r>
            <a:r>
              <a:rPr lang="en-US" sz="3000" dirty="0"/>
              <a:t> &amp; Validation Summit</a:t>
            </a: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93040" y="1735567"/>
            <a:ext cx="11623040" cy="5122433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dirty="0"/>
              <a:t> </a:t>
            </a:r>
            <a:r>
              <a:rPr lang="en-US" sz="2500" dirty="0"/>
              <a:t>Visit the V&amp;V Summit </a:t>
            </a:r>
            <a:r>
              <a:rPr lang="en-US" sz="2500" dirty="0"/>
              <a:t>2021 </a:t>
            </a:r>
            <a:r>
              <a:rPr lang="en-US" sz="2500" dirty="0"/>
              <a:t>Website: </a:t>
            </a:r>
          </a:p>
          <a:p>
            <a:pPr lvl="1"/>
            <a:r>
              <a:rPr lang="en-US" sz="2333" dirty="0"/>
              <a:t>Agenda</a:t>
            </a:r>
          </a:p>
          <a:p>
            <a:pPr lvl="1"/>
            <a:r>
              <a:rPr lang="en-US" sz="2333" dirty="0"/>
              <a:t>Speaker </a:t>
            </a:r>
            <a:r>
              <a:rPr lang="en-US" sz="2333" dirty="0"/>
              <a:t>Biographies</a:t>
            </a:r>
          </a:p>
          <a:p>
            <a:pPr lvl="1"/>
            <a:r>
              <a:rPr lang="en-US" sz="2333" dirty="0"/>
              <a:t>Presentations</a:t>
            </a:r>
          </a:p>
          <a:p>
            <a:pPr lvl="1"/>
            <a:r>
              <a:rPr lang="en-US" sz="2333" dirty="0"/>
              <a:t>Art and Science </a:t>
            </a:r>
            <a:r>
              <a:rPr lang="en-US" sz="2333" dirty="0"/>
              <a:t>Information </a:t>
            </a:r>
          </a:p>
          <a:p>
            <a:pPr lvl="1"/>
            <a:r>
              <a:rPr lang="en-US" sz="2333" dirty="0"/>
              <a:t>Summit </a:t>
            </a:r>
            <a:r>
              <a:rPr lang="en-US" sz="2333" dirty="0" smtClean="0"/>
              <a:t>Feedback</a:t>
            </a:r>
          </a:p>
          <a:p>
            <a:pPr lvl="1"/>
            <a:r>
              <a:rPr lang="en-US" sz="2333" dirty="0" smtClean="0"/>
              <a:t>https</a:t>
            </a:r>
            <a:r>
              <a:rPr lang="en-US" sz="2333" dirty="0"/>
              <a:t>://www.faa.gov/about/office_org/headquarters_offices/ang/library/events/v_vsummits/v_vsummit2021/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500" dirty="0" smtClean="0"/>
              <a:t>Q&amp;A area - used to type questions during the Summit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500" dirty="0" smtClean="0"/>
              <a:t>Chat </a:t>
            </a:r>
            <a:r>
              <a:rPr lang="en-US" sz="2500" dirty="0"/>
              <a:t>area (read only) – used for communications from the host or speakers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500" dirty="0"/>
              <a:t>eLMS Training credit available for FAA Federal Employees (faa.gov email) – must attend both days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500" dirty="0"/>
              <a:t>Google </a:t>
            </a:r>
            <a:r>
              <a:rPr lang="en-US" sz="2500" dirty="0"/>
              <a:t>Chrome is the preferred </a:t>
            </a:r>
            <a:r>
              <a:rPr lang="en-US" sz="2500" dirty="0"/>
              <a:t>browser </a:t>
            </a:r>
            <a:endParaRPr lang="en-US" sz="2500" dirty="0"/>
          </a:p>
        </p:txBody>
      </p:sp>
    </p:spTree>
    <p:extLst>
      <p:ext uri="{BB962C8B-B14F-4D97-AF65-F5344CB8AC3E}">
        <p14:creationId xmlns:p14="http://schemas.microsoft.com/office/powerpoint/2010/main" val="135650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-76200" y="0"/>
            <a:ext cx="12268200" cy="6858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-76200" y="0"/>
            <a:ext cx="12268200" cy="6858000"/>
          </a:xfrm>
          <a:prstGeom prst="rect">
            <a:avLst/>
          </a:prstGeom>
          <a:solidFill>
            <a:srgbClr val="EDD29D">
              <a:alpha val="7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CD39D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551"/>
                    </a14:imgEffect>
                    <a14:imgEffect>
                      <a14:saturation sat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928" y="1219200"/>
            <a:ext cx="4359072" cy="56388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896600" y="6356350"/>
            <a:ext cx="609600" cy="365125"/>
          </a:xfrm>
        </p:spPr>
        <p:txBody>
          <a:bodyPr/>
          <a:lstStyle/>
          <a:p>
            <a:fld id="{74438B1A-AF1B-4C8B-993E-1BADE62A2451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377041"/>
            <a:ext cx="86106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spc="13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“To develop a complete mind: Study the science of art; </a:t>
            </a:r>
            <a:r>
              <a:rPr lang="en-US" sz="4000" b="1" spc="13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study </a:t>
            </a:r>
            <a:r>
              <a:rPr lang="en-US" sz="4000" b="1" spc="13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the art of science. Learn how to see. Realize that everything connects to everything else.”</a:t>
            </a:r>
          </a:p>
          <a:p>
            <a:r>
              <a:rPr lang="en-US" sz="3600" b="1" spc="130" dirty="0">
                <a:solidFill>
                  <a:schemeClr val="bg2">
                    <a:lumMod val="25000"/>
                  </a:schemeClr>
                </a:solidFill>
                <a:latin typeface="+mn-lt"/>
              </a:rPr>
              <a:t/>
            </a:r>
            <a:br>
              <a:rPr lang="en-US" sz="3600" b="1" spc="130" dirty="0">
                <a:solidFill>
                  <a:schemeClr val="bg2">
                    <a:lumMod val="25000"/>
                  </a:schemeClr>
                </a:solidFill>
                <a:latin typeface="+mn-lt"/>
              </a:rPr>
            </a:br>
            <a:endParaRPr lang="en-US" sz="3600" b="1" spc="130" dirty="0">
              <a:solidFill>
                <a:schemeClr val="bg2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4191000"/>
            <a:ext cx="7223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spc="130" dirty="0">
                <a:solidFill>
                  <a:schemeClr val="bg2">
                    <a:lumMod val="25000"/>
                  </a:schemeClr>
                </a:solidFill>
              </a:rPr>
              <a:t>― Leonardo da Vinci</a:t>
            </a:r>
          </a:p>
          <a:p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78646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BCD12-F641-4CFE-92F1-4003136F0463}" type="slidenum">
              <a:rPr lang="en-US" smtClean="0"/>
              <a:t>6</a:t>
            </a:fld>
            <a:endParaRPr lang="en-US" dirty="0"/>
          </a:p>
        </p:txBody>
      </p:sp>
      <p:sp>
        <p:nvSpPr>
          <p:cNvPr id="3" name="Oval 3"/>
          <p:cNvSpPr>
            <a:spLocks noChangeArrowheads="1"/>
          </p:cNvSpPr>
          <p:nvPr/>
        </p:nvSpPr>
        <p:spPr bwMode="auto">
          <a:xfrm>
            <a:off x="4858512" y="1170401"/>
            <a:ext cx="5276088" cy="5285232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 w="25400" algn="ctr">
            <a:noFill/>
            <a:round/>
            <a:headEnd/>
            <a:tailEnd/>
          </a:ln>
          <a:effectLst/>
          <a:extLst/>
        </p:spPr>
        <p:txBody>
          <a:bodyPr wrap="none" lIns="0" tIns="0" rIns="0" bIns="0" anchor="ctr"/>
          <a:lstStyle>
            <a:lvl1pPr eaLnBrk="0" hangingPunct="0"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1864901" y="1143000"/>
            <a:ext cx="5279611" cy="5283200"/>
          </a:xfrm>
          <a:prstGeom prst="ellipse">
            <a:avLst/>
          </a:prstGeom>
          <a:blipFill dpi="0" rotWithShape="1">
            <a:blip r:embed="rId4"/>
            <a:srcRect/>
            <a:stretch>
              <a:fillRect/>
            </a:stretch>
          </a:blipFill>
          <a:ln w="25400" algn="ctr">
            <a:noFill/>
            <a:round/>
            <a:headEnd/>
            <a:tailEnd/>
          </a:ln>
          <a:effectLst/>
          <a:extLst/>
        </p:spPr>
        <p:txBody>
          <a:bodyPr wrap="none" lIns="0" tIns="0" rIns="0" bIns="0" anchor="ctr"/>
          <a:lstStyle>
            <a:lvl1pPr eaLnBrk="0" hangingPunct="0"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1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altLang="en-US" sz="1100" b="1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+mn-cs"/>
            </a:endParaRPr>
          </a:p>
        </p:txBody>
      </p:sp>
      <p:sp>
        <p:nvSpPr>
          <p:cNvPr id="6" name="Rectangle 15"/>
          <p:cNvSpPr>
            <a:spLocks noChangeArrowheads="1"/>
          </p:cNvSpPr>
          <p:nvPr/>
        </p:nvSpPr>
        <p:spPr bwMode="auto">
          <a:xfrm>
            <a:off x="2707412" y="2971800"/>
            <a:ext cx="2819401" cy="2849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Creativity</a:t>
            </a:r>
          </a:p>
          <a:p>
            <a:pPr marL="342900" marR="0" lvl="0" indent="-34290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Subjective</a:t>
            </a:r>
          </a:p>
          <a:p>
            <a:pPr marL="342900" marR="0" lvl="0" indent="-34290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Perspective</a:t>
            </a:r>
          </a:p>
          <a:p>
            <a:pPr marL="342900" marR="0" lvl="0" indent="-34290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5"/>
              </a:buBlip>
              <a:tabLst/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Instinctive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Sensory</a:t>
            </a:r>
          </a:p>
          <a:p>
            <a:pPr marL="342900" indent="-342900" fontAlgn="auto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Blip>
                <a:blip r:embed="rId5"/>
              </a:buBlip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Intuition</a:t>
            </a:r>
          </a:p>
          <a:p>
            <a:pPr marL="342900" marR="0" lvl="0" indent="-34290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rPr>
              <a:t> 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4988408" y="3014662"/>
            <a:ext cx="2327833" cy="178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Curiosity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Discovery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6"/>
              </a:buBlip>
              <a:tabLst/>
              <a:defRPr/>
            </a:pPr>
            <a:r>
              <a:rPr lang="en-US" sz="24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Innovation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kern="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</p:txBody>
      </p:sp>
      <p:sp>
        <p:nvSpPr>
          <p:cNvPr id="11" name="Rectangle 15"/>
          <p:cNvSpPr>
            <a:spLocks noChangeArrowheads="1"/>
          </p:cNvSpPr>
          <p:nvPr/>
        </p:nvSpPr>
        <p:spPr bwMode="auto">
          <a:xfrm>
            <a:off x="4885500" y="762000"/>
            <a:ext cx="2335212" cy="43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cene3d>
              <a:camera prst="orthographicFront"/>
              <a:lightRig rig="freezing" dir="t"/>
            </a:scene3d>
            <a:sp3d prstMaterial="flat"/>
          </a:bodyPr>
          <a:lstStyle/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rPr>
              <a:t>Magic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rPr>
              <a:t>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cs typeface="+mn-cs"/>
              </a:rPr>
              <a:t> </a:t>
            </a:r>
          </a:p>
        </p:txBody>
      </p:sp>
      <p:sp>
        <p:nvSpPr>
          <p:cNvPr id="12" name="Down Arrow 11"/>
          <p:cNvSpPr/>
          <p:nvPr/>
        </p:nvSpPr>
        <p:spPr bwMode="auto">
          <a:xfrm>
            <a:off x="5849112" y="1236248"/>
            <a:ext cx="350838" cy="546497"/>
          </a:xfrm>
          <a:prstGeom prst="downArrow">
            <a:avLst/>
          </a:prstGeom>
          <a:solidFill>
            <a:srgbClr val="00B0F0"/>
          </a:solidFill>
          <a:ln>
            <a:solidFill>
              <a:schemeClr val="bg2">
                <a:lumMod val="10000"/>
              </a:schemeClr>
            </a:solidFill>
          </a:ln>
          <a:effectLst/>
          <a:extLst/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cs typeface="+mn-cs"/>
            </a:endParaRPr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7391400" y="3023024"/>
            <a:ext cx="2778198" cy="223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marR="0" lvl="0" indent="-34290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7"/>
              </a:buBlip>
              <a:tabLst/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Analytics</a:t>
            </a:r>
          </a:p>
          <a:p>
            <a:pPr marL="342900" marR="0" lvl="0" indent="-34290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7"/>
              </a:buBlip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Objective</a:t>
            </a:r>
          </a:p>
          <a:p>
            <a:pPr marL="342900" marR="0" lvl="0" indent="-34290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7"/>
              </a:buBlip>
              <a:tabLst/>
              <a:defRPr/>
            </a:pPr>
            <a:r>
              <a:rPr lang="en-US" sz="2400" b="1" kern="0" noProof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Experiment</a:t>
            </a:r>
          </a:p>
          <a:p>
            <a:pPr marL="342900" marR="0" lvl="0" indent="-34290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7"/>
              </a:buBlip>
              <a:tabLst/>
              <a:defRPr/>
            </a:pPr>
            <a:r>
              <a:rPr kumimoji="0" lang="en-US" sz="2400" b="1" i="0" u="none" strike="noStrike" kern="0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cs typeface="+mn-cs"/>
              </a:rPr>
              <a:t>Study</a:t>
            </a:r>
          </a:p>
          <a:p>
            <a:pPr marL="342900" marR="0" lvl="0" indent="-34290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7"/>
              </a:buBlip>
              <a:tabLst/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Laws/Physics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cs typeface="+mn-cs"/>
            </a:endParaRPr>
          </a:p>
          <a:p>
            <a:pPr marL="342900" marR="0" lvl="0" indent="-342900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Blip>
                <a:blip r:embed="rId7"/>
              </a:buBlip>
              <a:tabLst/>
              <a:defRPr/>
            </a:pPr>
            <a:r>
              <a:rPr lang="en-US" sz="2400" b="1" kern="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+mn-cs"/>
              </a:rPr>
              <a:t>Facts/Data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+mn-cs"/>
              </a:rPr>
              <a:t> 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0" y="33528"/>
            <a:ext cx="12192000" cy="133807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Intersection of Art and Science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786" y="4282950"/>
            <a:ext cx="1124197" cy="112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72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11" grpId="0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33400"/>
            <a:ext cx="12192000" cy="6096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220200" y="6520867"/>
            <a:ext cx="2743200" cy="365125"/>
          </a:xfrm>
        </p:spPr>
        <p:txBody>
          <a:bodyPr/>
          <a:lstStyle/>
          <a:p>
            <a:fld id="{F22BCD12-F641-4CFE-92F1-4003136F0463}" type="slidenum">
              <a:rPr lang="en-US" smtClean="0"/>
              <a:t>7</a:t>
            </a:fld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14331" y="10108"/>
            <a:ext cx="12115800" cy="38099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Changes in Aviation: Will Create Opportunities for Creative Innovation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 fontAlgn="auto">
              <a:spcAft>
                <a:spcPts val="0"/>
              </a:spcAft>
            </a:pPr>
            <a:endParaRPr lang="en-US" sz="32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95013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81000" y="1219200"/>
            <a:ext cx="11201400" cy="4572000"/>
          </a:xfrm>
        </p:spPr>
        <p:txBody>
          <a:bodyPr wrap="square" numCol="1">
            <a:normAutofit fontScale="85000" lnSpcReduction="10000"/>
          </a:bodyPr>
          <a:lstStyle/>
          <a:p>
            <a:pPr marL="461963" indent="-461963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future of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air transportation system will involve: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Font typeface="Wingdings" panose="05000000000000000000" pitchFamily="2" charset="2"/>
              <a:buChar char="Ø"/>
            </a:pPr>
            <a:endParaRPr lang="en-US" sz="36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61963" indent="-461963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Technology evolution requires us to be more than scientists and     engineers to innovate safe and effective creative solutions</a:t>
            </a:r>
          </a:p>
          <a:p>
            <a:pPr marL="461963" indent="-461963">
              <a:buFont typeface="Wingdings" panose="05000000000000000000" pitchFamily="2" charset="2"/>
              <a:buChar char="Ø"/>
            </a:pP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Challenge:  Think 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like </a:t>
            </a:r>
            <a:r>
              <a:rPr 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Leonardo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we be more innovative and creative in our projects and mission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</a:p>
          <a:p>
            <a:pPr lvl="1"/>
            <a:r>
              <a:rPr lang="en-US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can we foster Art and Science Fusion thinking in our teams and organizations? </a:t>
            </a:r>
            <a:endParaRPr lang="en-US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23900" y="1676400"/>
            <a:ext cx="8801100" cy="1554480"/>
          </a:xfrm>
          <a:prstGeom prst="roundRect">
            <a:avLst>
              <a:gd name="adj" fmla="val 5883"/>
            </a:avLst>
          </a:prstGeom>
          <a:solidFill>
            <a:schemeClr val="tx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76200" y="1743714"/>
            <a:ext cx="8839200" cy="174252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1200150" lvl="2" indent="-28575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"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A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/>
                <a:cs typeface="+mn-cs"/>
              </a:rPr>
              <a:t>rtificial </a:t>
            </a:r>
            <a:r>
              <a:rPr lang="en-US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I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/>
                <a:cs typeface="+mn-cs"/>
              </a:rPr>
              <a:t>ntelligence</a:t>
            </a:r>
            <a:endParaRPr lang="en-US" sz="1600" dirty="0">
              <a:solidFill>
                <a:schemeClr val="bg1"/>
              </a:solidFill>
              <a:latin typeface="Calibri" panose="020F0502020204030204"/>
              <a:cs typeface="+mn-cs"/>
            </a:endParaRPr>
          </a:p>
          <a:p>
            <a:pPr marL="1200150" lvl="2" indent="-28575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"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M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/>
                <a:cs typeface="+mn-cs"/>
              </a:rPr>
              <a:t>achine </a:t>
            </a:r>
            <a:r>
              <a:rPr lang="en-US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L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/>
                <a:cs typeface="+mn-cs"/>
              </a:rPr>
              <a:t>earning</a:t>
            </a:r>
          </a:p>
          <a:p>
            <a:pPr marL="1200150" lvl="2" indent="-28575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"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N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/>
              </a:rPr>
              <a:t>ew </a:t>
            </a: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air traffic control concepts</a:t>
            </a:r>
          </a:p>
          <a:p>
            <a:pPr marL="1200150" lvl="2" indent="-28575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"/>
            </a:pPr>
            <a:r>
              <a:rPr lang="en-US" sz="1600" dirty="0" smtClean="0">
                <a:solidFill>
                  <a:schemeClr val="bg1"/>
                </a:solidFill>
                <a:latin typeface="Calibri" panose="020F0502020204030204"/>
              </a:rPr>
              <a:t>Advanced </a:t>
            </a:r>
            <a:r>
              <a:rPr lang="en-US" sz="1600" dirty="0">
                <a:solidFill>
                  <a:schemeClr val="bg1"/>
                </a:solidFill>
                <a:latin typeface="Calibri" panose="020F0502020204030204"/>
              </a:rPr>
              <a:t>technology avionics</a:t>
            </a:r>
          </a:p>
          <a:p>
            <a:pPr marL="1200150" lvl="2" indent="-28575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"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Info-Centric 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/>
                <a:cs typeface="+mn-cs"/>
              </a:rPr>
              <a:t>NAS</a:t>
            </a:r>
          </a:p>
          <a:p>
            <a:pPr marL="461963" lvl="2" indent="-461963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"/>
            </a:pPr>
            <a:endParaRPr lang="en-US" sz="1600" dirty="0">
              <a:solidFill>
                <a:schemeClr val="bg1"/>
              </a:solidFill>
              <a:latin typeface="Calibri" panose="020F0502020204030204"/>
              <a:cs typeface="+mn-cs"/>
            </a:endParaRPr>
          </a:p>
          <a:p>
            <a:pPr marL="1200150" lvl="2" indent="-28575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"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U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/>
                <a:cs typeface="+mn-cs"/>
              </a:rPr>
              <a:t>rban air mobility</a:t>
            </a:r>
          </a:p>
          <a:p>
            <a:pPr marL="1200150" lvl="2" indent="-28575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"/>
            </a:pPr>
            <a:r>
              <a:rPr lang="en-US" sz="1600" dirty="0" smtClean="0">
                <a:solidFill>
                  <a:schemeClr val="bg1"/>
                </a:solidFill>
                <a:latin typeface="Calibri" panose="020F0502020204030204"/>
                <a:cs typeface="+mn-cs"/>
              </a:rPr>
              <a:t>Unmanned vehicles</a:t>
            </a:r>
          </a:p>
          <a:p>
            <a:pPr marL="1200150" lvl="2" indent="-28575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"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A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/>
                <a:cs typeface="+mn-cs"/>
              </a:rPr>
              <a:t>utonomous vehicles</a:t>
            </a:r>
            <a:endParaRPr lang="en-US" sz="1600" dirty="0">
              <a:solidFill>
                <a:schemeClr val="bg1"/>
              </a:solidFill>
              <a:latin typeface="Calibri" panose="020F0502020204030204"/>
              <a:cs typeface="+mn-cs"/>
            </a:endParaRPr>
          </a:p>
          <a:p>
            <a:pPr marL="1200150" lvl="2" indent="-28575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"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F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/>
                <a:cs typeface="+mn-cs"/>
              </a:rPr>
              <a:t>requent NAS space travel operations </a:t>
            </a:r>
            <a:endParaRPr lang="en-US" sz="1600" dirty="0">
              <a:solidFill>
                <a:schemeClr val="bg1"/>
              </a:solidFill>
              <a:latin typeface="Calibri" panose="020F0502020204030204"/>
              <a:cs typeface="+mn-cs"/>
            </a:endParaRPr>
          </a:p>
          <a:p>
            <a:pPr marL="1200150" lvl="2" indent="-285750" fontAlgn="auto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Font typeface="Wingdings" panose="05000000000000000000" pitchFamily="2" charset="2"/>
              <a:buChar char=""/>
            </a:pPr>
            <a:r>
              <a:rPr lang="en-US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S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/>
                <a:cs typeface="+mn-cs"/>
              </a:rPr>
              <a:t>upersonic and </a:t>
            </a:r>
            <a:r>
              <a:rPr lang="en-US" sz="1600" dirty="0">
                <a:solidFill>
                  <a:schemeClr val="bg1"/>
                </a:solidFill>
                <a:latin typeface="Calibri" panose="020F0502020204030204"/>
                <a:cs typeface="+mn-cs"/>
              </a:rPr>
              <a:t>hypersonic </a:t>
            </a:r>
            <a:r>
              <a:rPr lang="en-US" sz="1600" dirty="0" smtClean="0">
                <a:solidFill>
                  <a:schemeClr val="bg1"/>
                </a:solidFill>
                <a:latin typeface="Calibri" panose="020F0502020204030204"/>
                <a:cs typeface="+mn-cs"/>
              </a:rPr>
              <a:t>aircraft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11582400" cy="868362"/>
          </a:xfrm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Fusion of Art and Science Challenge</a:t>
            </a:r>
            <a:endParaRPr lang="en-U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0100" y="5805412"/>
            <a:ext cx="10591800" cy="523220"/>
          </a:xfrm>
          <a:prstGeom prst="rect">
            <a:avLst/>
          </a:prstGeom>
          <a:noFill/>
          <a:ln w="79375">
            <a:solidFill>
              <a:srgbClr val="0070C0"/>
            </a:solidFill>
            <a:miter lim="800000"/>
          </a:ln>
          <a:effectLst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Humans have the magical ability to weave information into narratives </a:t>
            </a:r>
          </a:p>
        </p:txBody>
      </p:sp>
    </p:spTree>
    <p:extLst>
      <p:ext uri="{BB962C8B-B14F-4D97-AF65-F5344CB8AC3E}">
        <p14:creationId xmlns:p14="http://schemas.microsoft.com/office/powerpoint/2010/main" val="963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0" grpId="0" animBg="1"/>
      <p:bldP spid="4" grpId="0"/>
      <p:bldP spid="2" grpId="0"/>
      <p:bldP spid="6" grpId="0" animBg="1"/>
    </p:bldLst>
  </p:timing>
</p:sld>
</file>

<file path=ppt/theme/theme1.xml><?xml version="1.0" encoding="utf-8"?>
<a:theme xmlns:a="http://schemas.openxmlformats.org/drawingml/2006/main" name="3_Custom Design">
  <a:themeElements>
    <a:clrScheme name="3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400">
            <a:alpha val="50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AF400">
            <a:alpha val="50000"/>
          </a:srgbClr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1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3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Char char="•"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chemeClr val="tx1"/>
              </a:solidFill>
              <a:miter lim="800000"/>
              <a:headEnd/>
              <a:tailEnd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>
        <a:spAutoFit/>
      </a:bodyPr>
      <a:lstStyle>
        <a:defPPr>
          <a:buFontTx/>
          <a:buNone/>
          <a:defRPr sz="1200" b="1" dirty="0">
            <a:solidFill>
              <a:srgbClr val="C0C0C0"/>
            </a:solidFill>
          </a:defRPr>
        </a:defPPr>
      </a:lstStyle>
    </a:tx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96853</TotalTime>
  <Words>301</Words>
  <Application>Microsoft Office PowerPoint</Application>
  <PresentationFormat>Widescreen</PresentationFormat>
  <Paragraphs>87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Wingdings</vt:lpstr>
      <vt:lpstr>3_Custom Design</vt:lpstr>
      <vt:lpstr>5_Custom Design</vt:lpstr>
      <vt:lpstr>Office Theme</vt:lpstr>
      <vt:lpstr>1_Office Theme</vt:lpstr>
      <vt:lpstr>PowerPoint Presentation</vt:lpstr>
      <vt:lpstr>AGENDA DAY 1</vt:lpstr>
      <vt:lpstr>AGENDA DAY 2</vt:lpstr>
      <vt:lpstr>16th Annual Verification &amp; Validation Summit</vt:lpstr>
      <vt:lpstr>PowerPoint Presentation</vt:lpstr>
      <vt:lpstr>PowerPoint Presentation</vt:lpstr>
      <vt:lpstr>PowerPoint Presentation</vt:lpstr>
      <vt:lpstr>The Fusion of Art and Science Challenge</vt:lpstr>
    </vt:vector>
  </TitlesOfParts>
  <Company>Air Traffic Organization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ANG-E5 Program Review</dc:title>
  <dc:creator>Air Traffic Organization</dc:creator>
  <cp:lastModifiedBy>Frederick, John (FAA)</cp:lastModifiedBy>
  <cp:revision>4686</cp:revision>
  <cp:lastPrinted>2020-03-13T12:46:40Z</cp:lastPrinted>
  <dcterms:created xsi:type="dcterms:W3CDTF">2012-03-14T19:24:08Z</dcterms:created>
  <dcterms:modified xsi:type="dcterms:W3CDTF">2021-09-27T19:05:33Z</dcterms:modified>
</cp:coreProperties>
</file>