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51" r:id="rId1"/>
    <p:sldMasterId id="2147483653" r:id="rId2"/>
  </p:sldMasterIdLst>
  <p:notesMasterIdLst>
    <p:notesMasterId r:id="rId26"/>
  </p:notesMasterIdLst>
  <p:sldIdLst>
    <p:sldId id="302" r:id="rId3"/>
    <p:sldId id="301" r:id="rId4"/>
    <p:sldId id="267" r:id="rId5"/>
    <p:sldId id="269" r:id="rId6"/>
    <p:sldId id="295" r:id="rId7"/>
    <p:sldId id="280" r:id="rId8"/>
    <p:sldId id="296" r:id="rId9"/>
    <p:sldId id="298" r:id="rId10"/>
    <p:sldId id="282" r:id="rId11"/>
    <p:sldId id="284" r:id="rId12"/>
    <p:sldId id="292" r:id="rId13"/>
    <p:sldId id="293" r:id="rId14"/>
    <p:sldId id="294" r:id="rId15"/>
    <p:sldId id="285" r:id="rId16"/>
    <p:sldId id="281" r:id="rId17"/>
    <p:sldId id="287" r:id="rId18"/>
    <p:sldId id="290" r:id="rId19"/>
    <p:sldId id="291" r:id="rId20"/>
    <p:sldId id="303" r:id="rId21"/>
    <p:sldId id="288" r:id="rId22"/>
    <p:sldId id="289" r:id="rId23"/>
    <p:sldId id="300" r:id="rId24"/>
    <p:sldId id="29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272">
          <p15:clr>
            <a:srgbClr val="A4A3A4"/>
          </p15:clr>
        </p15:guide>
        <p15:guide id="4" pos="3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5050"/>
    <a:srgbClr val="DC3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1" autoAdjust="0"/>
    <p:restoredTop sz="94660"/>
  </p:normalViewPr>
  <p:slideViewPr>
    <p:cSldViewPr snapToGrid="0">
      <p:cViewPr varScale="1">
        <p:scale>
          <a:sx n="117" d="100"/>
          <a:sy n="117" d="100"/>
        </p:scale>
        <p:origin x="355" y="82"/>
      </p:cViewPr>
      <p:guideLst>
        <p:guide orient="horz" pos="2160"/>
        <p:guide pos="3840"/>
        <p:guide pos="7272"/>
        <p:guide pos="360"/>
      </p:guideLst>
    </p:cSldViewPr>
  </p:slideViewPr>
  <p:notesTextViewPr>
    <p:cViewPr>
      <p:scale>
        <a:sx n="1" d="1"/>
        <a:sy n="1" d="1"/>
      </p:scale>
      <p:origin x="0" y="0"/>
    </p:cViewPr>
  </p:notesTextViewPr>
  <p:notesViewPr>
    <p:cSldViewPr snapToGrid="0">
      <p:cViewPr varScale="1">
        <p:scale>
          <a:sx n="74" d="100"/>
          <a:sy n="74" d="100"/>
        </p:scale>
        <p:origin x="360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305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 name="Google Shape;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7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343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540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73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34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3504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38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81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03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783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852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18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68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4321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63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04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931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65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32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3134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07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976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755403" y="1425434"/>
            <a:ext cx="6586017" cy="25279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5B6770"/>
              </a:buClr>
              <a:buSzPts val="1800"/>
              <a:buFont typeface="Arial"/>
              <a:buNone/>
              <a:defRPr sz="1800" b="1" i="0" u="none" strike="noStrike" cap="none">
                <a:solidFill>
                  <a:srgbClr val="5B67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6"/>
          <p:cNvSpPr txBox="1">
            <a:spLocks noGrp="1"/>
          </p:cNvSpPr>
          <p:nvPr>
            <p:ph type="body" idx="1"/>
          </p:nvPr>
        </p:nvSpPr>
        <p:spPr>
          <a:xfrm>
            <a:off x="371377" y="367519"/>
            <a:ext cx="7885116" cy="25279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DC3640"/>
              </a:buClr>
              <a:buSzPts val="2200"/>
              <a:buFont typeface="Arial"/>
              <a:buNone/>
              <a:defRPr sz="2200" b="1" i="0" u="none" strike="noStrike" cap="none">
                <a:solidFill>
                  <a:srgbClr val="DC364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6"/>
          <p:cNvSpPr txBox="1">
            <a:spLocks noGrp="1"/>
          </p:cNvSpPr>
          <p:nvPr>
            <p:ph type="body" idx="2"/>
          </p:nvPr>
        </p:nvSpPr>
        <p:spPr>
          <a:xfrm>
            <a:off x="1755590" y="1790676"/>
            <a:ext cx="8679328" cy="2062162"/>
          </a:xfrm>
          <a:prstGeom prst="rect">
            <a:avLst/>
          </a:prstGeom>
          <a:noFill/>
          <a:ln>
            <a:noFill/>
          </a:ln>
        </p:spPr>
        <p:txBody>
          <a:bodyPr spcFirstLastPara="1" wrap="square" lIns="0" tIns="0" rIns="0" bIns="0" anchor="t" anchorCtr="0">
            <a:noAutofit/>
          </a:bodyPr>
          <a:lstStyle>
            <a:lvl1pPr marL="457200" marR="0" lvl="0" indent="-228600" algn="l" rtl="0">
              <a:lnSpc>
                <a:spcPct val="133333"/>
              </a:lnSpc>
              <a:spcBef>
                <a:spcPts val="1000"/>
              </a:spcBef>
              <a:spcAft>
                <a:spcPts val="0"/>
              </a:spcAft>
              <a:buClr>
                <a:srgbClr val="5B6770"/>
              </a:buClr>
              <a:buSzPts val="1500"/>
              <a:buFont typeface="Arial"/>
              <a:buNone/>
              <a:defRPr sz="1500" b="0" i="0" u="none" strike="noStrike" cap="none">
                <a:solidFill>
                  <a:srgbClr val="5B6770"/>
                </a:solidFill>
                <a:latin typeface="Arial"/>
                <a:ea typeface="Arial"/>
                <a:cs typeface="Arial"/>
                <a:sym typeface="Arial"/>
              </a:defRPr>
            </a:lvl1pPr>
            <a:lvl2pPr marL="914400" marR="0" lvl="1" indent="-228600" algn="l" rtl="0">
              <a:lnSpc>
                <a:spcPct val="138461"/>
              </a:lnSpc>
              <a:spcBef>
                <a:spcPts val="500"/>
              </a:spcBef>
              <a:spcAft>
                <a:spcPts val="0"/>
              </a:spcAft>
              <a:buClr>
                <a:srgbClr val="5B6770"/>
              </a:buClr>
              <a:buSzPts val="1300"/>
              <a:buFont typeface="Arial"/>
              <a:buNone/>
              <a:defRPr sz="1300" b="0" i="0" u="none" strike="noStrike" cap="none">
                <a:solidFill>
                  <a:srgbClr val="5B6770"/>
                </a:solidFill>
                <a:latin typeface="Arial"/>
                <a:ea typeface="Arial"/>
                <a:cs typeface="Arial"/>
                <a:sym typeface="Arial"/>
              </a:defRPr>
            </a:lvl2pPr>
            <a:lvl3pPr marL="1371600" marR="0" lvl="2" indent="-228600" algn="l" rtl="0">
              <a:lnSpc>
                <a:spcPct val="138461"/>
              </a:lnSpc>
              <a:spcBef>
                <a:spcPts val="500"/>
              </a:spcBef>
              <a:spcAft>
                <a:spcPts val="0"/>
              </a:spcAft>
              <a:buClr>
                <a:srgbClr val="5B6770"/>
              </a:buClr>
              <a:buSzPts val="1300"/>
              <a:buFont typeface="Arial"/>
              <a:buNone/>
              <a:defRPr sz="1300" b="0" i="0" u="none" strike="noStrike" cap="none">
                <a:solidFill>
                  <a:srgbClr val="5B6770"/>
                </a:solidFill>
                <a:latin typeface="Arial"/>
                <a:ea typeface="Arial"/>
                <a:cs typeface="Arial"/>
                <a:sym typeface="Arial"/>
              </a:defRPr>
            </a:lvl3pPr>
            <a:lvl4pPr marL="1828800" marR="0" lvl="3" indent="-228600" algn="l" rtl="0">
              <a:lnSpc>
                <a:spcPct val="138461"/>
              </a:lnSpc>
              <a:spcBef>
                <a:spcPts val="500"/>
              </a:spcBef>
              <a:spcAft>
                <a:spcPts val="0"/>
              </a:spcAft>
              <a:buClr>
                <a:srgbClr val="5B6770"/>
              </a:buClr>
              <a:buSzPts val="1300"/>
              <a:buFont typeface="Arial"/>
              <a:buNone/>
              <a:defRPr sz="1300" b="0" i="0" u="none" strike="noStrike" cap="none">
                <a:solidFill>
                  <a:srgbClr val="5B6770"/>
                </a:solidFill>
                <a:latin typeface="Arial"/>
                <a:ea typeface="Arial"/>
                <a:cs typeface="Arial"/>
                <a:sym typeface="Arial"/>
              </a:defRPr>
            </a:lvl4pPr>
            <a:lvl5pPr marL="2286000" marR="0" lvl="4" indent="-228600" algn="l" rtl="0">
              <a:lnSpc>
                <a:spcPct val="138461"/>
              </a:lnSpc>
              <a:spcBef>
                <a:spcPts val="500"/>
              </a:spcBef>
              <a:spcAft>
                <a:spcPts val="0"/>
              </a:spcAft>
              <a:buClr>
                <a:srgbClr val="5B6770"/>
              </a:buClr>
              <a:buSzPts val="1300"/>
              <a:buFont typeface="Arial"/>
              <a:buNone/>
              <a:defRPr sz="1300" b="0" i="0" u="none" strike="noStrike" cap="none">
                <a:solidFill>
                  <a:srgbClr val="5B67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3">
            <a:alphaModFix/>
          </a:blip>
          <a:srcRect/>
          <a:stretch/>
        </p:blipFill>
        <p:spPr>
          <a:xfrm>
            <a:off x="0" y="6057900"/>
            <a:ext cx="12192000" cy="800100"/>
          </a:xfrm>
          <a:prstGeom prst="rect">
            <a:avLst/>
          </a:prstGeom>
          <a:noFill/>
          <a:ln>
            <a:noFill/>
          </a:ln>
        </p:spPr>
      </p:pic>
      <p:sp>
        <p:nvSpPr>
          <p:cNvPr id="25" name="Google Shape;25;p5"/>
          <p:cNvSpPr txBox="1"/>
          <p:nvPr/>
        </p:nvSpPr>
        <p:spPr>
          <a:xfrm>
            <a:off x="11258029" y="6350879"/>
            <a:ext cx="61327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0" i="0">
                <a:solidFill>
                  <a:schemeClr val="lt2"/>
                </a:solidFill>
                <a:latin typeface="Arial"/>
                <a:ea typeface="Arial"/>
                <a:cs typeface="Arial"/>
                <a:sym typeface="Arial"/>
              </a:rPr>
              <a:t>‹#›</a:t>
            </a:fld>
            <a:endParaRPr sz="1400" b="0" i="0">
              <a:solidFill>
                <a:schemeClr val="lt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jpg"/><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5.png"/><Relationship Id="rId10" Type="http://schemas.openxmlformats.org/officeDocument/2006/relationships/slide" Target="slide22.xml"/><Relationship Id="rId4" Type="http://schemas.openxmlformats.org/officeDocument/2006/relationships/image" Target="../media/image4.pn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alpha val="57000"/>
          </a:schemeClr>
        </a:solidFill>
        <a:effectLst/>
      </p:bgPr>
    </p:bg>
    <p:spTree>
      <p:nvGrpSpPr>
        <p:cNvPr id="1" name="Shape 33"/>
        <p:cNvGrpSpPr/>
        <p:nvPr/>
      </p:nvGrpSpPr>
      <p:grpSpPr>
        <a:xfrm>
          <a:off x="0" y="0"/>
          <a:ext cx="0" cy="0"/>
          <a:chOff x="0" y="0"/>
          <a:chExt cx="0" cy="0"/>
        </a:xfrm>
      </p:grpSpPr>
      <p:sp>
        <p:nvSpPr>
          <p:cNvPr id="3" name="Subtitle 2"/>
          <p:cNvSpPr>
            <a:spLocks noGrp="1"/>
          </p:cNvSpPr>
          <p:nvPr>
            <p:ph type="subTitle" idx="1"/>
          </p:nvPr>
        </p:nvSpPr>
        <p:spPr>
          <a:xfrm>
            <a:off x="1524000" y="423261"/>
            <a:ext cx="9144000" cy="1655762"/>
          </a:xfrm>
        </p:spPr>
        <p:txBody>
          <a:bodyPr/>
          <a:lstStyle/>
          <a:p>
            <a:r>
              <a:rPr lang="en-US" sz="4800" b="1" dirty="0">
                <a:solidFill>
                  <a:srgbClr val="FBF6E2"/>
                </a:solidFill>
              </a:rPr>
              <a:t>Sunday, February 13, </a:t>
            </a:r>
            <a:r>
              <a:rPr lang="en-US" sz="4800" b="1" dirty="0" smtClean="0">
                <a:solidFill>
                  <a:srgbClr val="FBF6E2"/>
                </a:solidFill>
              </a:rPr>
              <a:t>2022</a:t>
            </a:r>
          </a:p>
          <a:p>
            <a:r>
              <a:rPr lang="en-US" sz="2800" b="1" dirty="0" err="1">
                <a:solidFill>
                  <a:srgbClr val="FBF6E2"/>
                </a:solidFill>
              </a:rPr>
              <a:t>SoFi</a:t>
            </a:r>
            <a:r>
              <a:rPr lang="en-US" sz="2800" b="1" dirty="0">
                <a:solidFill>
                  <a:srgbClr val="FBF6E2"/>
                </a:solidFill>
              </a:rPr>
              <a:t> Stadium, Los Angeles, California</a:t>
            </a:r>
            <a:endParaRPr lang="en-US" sz="2800" b="1" dirty="0"/>
          </a:p>
          <a:p>
            <a:endParaRPr lang="en-US" dirty="0"/>
          </a:p>
          <a:p>
            <a:endParaRPr lang="en-US" dirty="0"/>
          </a:p>
        </p:txBody>
      </p:sp>
      <p:sp>
        <p:nvSpPr>
          <p:cNvPr id="2" name="Title 1"/>
          <p:cNvSpPr>
            <a:spLocks noGrp="1"/>
          </p:cNvSpPr>
          <p:nvPr>
            <p:ph type="ctrTitle"/>
          </p:nvPr>
        </p:nvSpPr>
        <p:spPr>
          <a:xfrm>
            <a:off x="1524000" y="1897425"/>
            <a:ext cx="9144000" cy="2387600"/>
          </a:xfrm>
        </p:spPr>
        <p:txBody>
          <a:bodyPr/>
          <a:lstStyle/>
          <a:p>
            <a:r>
              <a:rPr lang="en-US" sz="9600" dirty="0">
                <a:solidFill>
                  <a:schemeClr val="bg1"/>
                </a:solidFill>
                <a:effectLst>
                  <a:outerShdw blurRad="50800" dist="38100" dir="10800000" algn="r" rotWithShape="0">
                    <a:prstClr val="black">
                      <a:alpha val="40000"/>
                    </a:prstClr>
                  </a:outerShdw>
                </a:effectLst>
                <a:latin typeface="Impact" panose="020B0806030902050204" pitchFamily="34" charset="0"/>
              </a:rPr>
              <a:t>SUPER </a:t>
            </a:r>
            <a:r>
              <a:rPr lang="en-US" sz="9600" dirty="0">
                <a:solidFill>
                  <a:schemeClr val="bg1"/>
                </a:solidFill>
                <a:effectLst>
                  <a:outerShdw blurRad="50800" dist="38100" dir="10800000" algn="r" rotWithShape="0">
                    <a:prstClr val="black">
                      <a:alpha val="95000"/>
                    </a:prstClr>
                  </a:outerShdw>
                </a:effectLst>
                <a:latin typeface="Impact" panose="020B0806030902050204" pitchFamily="34" charset="0"/>
              </a:rPr>
              <a:t>BOWL</a:t>
            </a:r>
            <a:br>
              <a:rPr lang="en-US" sz="9600" dirty="0">
                <a:solidFill>
                  <a:schemeClr val="bg1"/>
                </a:solidFill>
                <a:effectLst>
                  <a:outerShdw blurRad="50800" dist="38100" dir="10800000" algn="r" rotWithShape="0">
                    <a:prstClr val="black">
                      <a:alpha val="95000"/>
                    </a:prstClr>
                  </a:outerShdw>
                </a:effectLst>
                <a:latin typeface="Impact" panose="020B0806030902050204" pitchFamily="34" charset="0"/>
              </a:rPr>
            </a:br>
            <a:endParaRPr lang="en-US" dirty="0"/>
          </a:p>
        </p:txBody>
      </p:sp>
    </p:spTree>
    <p:extLst>
      <p:ext uri="{BB962C8B-B14F-4D97-AF65-F5344CB8AC3E}">
        <p14:creationId xmlns:p14="http://schemas.microsoft.com/office/powerpoint/2010/main" val="3188222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9" name="Picture 8" descr="view of affected area enlarged" title="TFR map close 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779" y="1463039"/>
            <a:ext cx="5840411" cy="3674225"/>
          </a:xfrm>
          <a:prstGeom prst="rect">
            <a:avLst/>
          </a:prstGeom>
          <a:ln>
            <a:noFill/>
          </a:ln>
          <a:effectLst>
            <a:outerShdw blurRad="190500" algn="tl" rotWithShape="0">
              <a:srgbClr val="000000">
                <a:alpha val="70000"/>
              </a:srgbClr>
            </a:outerShdw>
          </a:effectLst>
        </p:spPr>
      </p:pic>
      <p:pic>
        <p:nvPicPr>
          <p:cNvPr id="8" name="Picture 7" descr="a map displaying the affected area" title="TFR 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76" y="1463040"/>
            <a:ext cx="5369110" cy="3674225"/>
          </a:xfrm>
          <a:prstGeom prst="rect">
            <a:avLst/>
          </a:prstGeom>
          <a:ln>
            <a:noFill/>
          </a:ln>
          <a:effectLst>
            <a:outerShdw blurRad="190500" algn="tl" rotWithShape="0">
              <a:srgbClr val="000000">
                <a:alpha val="70000"/>
              </a:srgbClr>
            </a:outerShdw>
          </a:effectLst>
        </p:spPr>
      </p:pic>
      <p:sp>
        <p:nvSpPr>
          <p:cNvPr id="16" name="Title 15"/>
          <p:cNvSpPr>
            <a:spLocks noGrp="1"/>
          </p:cNvSpPr>
          <p:nvPr>
            <p:ph type="title"/>
          </p:nvPr>
        </p:nvSpPr>
        <p:spPr>
          <a:xfrm>
            <a:off x="0" y="0"/>
            <a:ext cx="12192000" cy="1105989"/>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Super Bowl LVI – Main Event TFR </a:t>
            </a:r>
            <a:r>
              <a:rPr lang="en-US" sz="2800" dirty="0" smtClean="0">
                <a:solidFill>
                  <a:srgbClr val="DC3640"/>
                </a:solidFill>
              </a:rPr>
              <a:t>DRAFT</a:t>
            </a:r>
            <a:endParaRPr lang="en-US" sz="2800" dirty="0">
              <a:solidFill>
                <a:srgbClr val="DC3640"/>
              </a:solidFill>
            </a:endParaRPr>
          </a:p>
        </p:txBody>
      </p:sp>
    </p:spTree>
    <p:extLst>
      <p:ext uri="{BB962C8B-B14F-4D97-AF65-F5344CB8AC3E}">
        <p14:creationId xmlns:p14="http://schemas.microsoft.com/office/powerpoint/2010/main" val="3058250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5" name="Picture 4" descr="map exclusions, LGB ATCT class D airspace" title="10NM TFR ring"/>
          <p:cNvPicPr>
            <a:picLocks noChangeAspect="1"/>
          </p:cNvPicPr>
          <p:nvPr/>
        </p:nvPicPr>
        <p:blipFill>
          <a:blip r:embed="rId3"/>
          <a:stretch>
            <a:fillRect/>
          </a:stretch>
        </p:blipFill>
        <p:spPr>
          <a:xfrm>
            <a:off x="2386989" y="847725"/>
            <a:ext cx="7504263" cy="5135368"/>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a:xfrm>
            <a:off x="1" y="0"/>
            <a:ext cx="12191999" cy="470263"/>
          </a:xfrm>
          <a:noFill/>
          <a:ln>
            <a:noFill/>
          </a:ln>
        </p:spPr>
        <p:txBody>
          <a:bodyPr spcFirstLastPara="1" wrap="square" lIns="0" tIns="457200" rIns="0" bIns="457200" anchor="t" anchorCtr="0">
            <a:noAutofit/>
          </a:bodyPr>
          <a:lstStyle/>
          <a:p>
            <a:pPr marL="228600" indent="-228600" algn="ctr">
              <a:buClr>
                <a:srgbClr val="DC3640"/>
              </a:buClr>
              <a:buSzPts val="2200"/>
            </a:pPr>
            <a:r>
              <a:rPr lang="en-US" sz="2800" dirty="0">
                <a:solidFill>
                  <a:srgbClr val="DC3640"/>
                </a:solidFill>
              </a:rPr>
              <a:t>Super Bowl LVI – Main Event TFR DRAFT</a:t>
            </a:r>
            <a:br>
              <a:rPr lang="en-US"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4265216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5" name="Picture 4" descr="map exclusion LGB ATCT class D airpace" title="10NM TFR ring"/>
          <p:cNvPicPr>
            <a:picLocks noChangeAspect="1"/>
          </p:cNvPicPr>
          <p:nvPr/>
        </p:nvPicPr>
        <p:blipFill>
          <a:blip r:embed="rId3"/>
          <a:stretch>
            <a:fillRect/>
          </a:stretch>
        </p:blipFill>
        <p:spPr>
          <a:xfrm>
            <a:off x="2277687" y="847725"/>
            <a:ext cx="7485746" cy="5122695"/>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a:xfrm>
            <a:off x="0" y="0"/>
            <a:ext cx="12192000" cy="191589"/>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Super Bowl LVI – Main Event TFR DRAFT</a:t>
            </a:r>
            <a:r>
              <a:rPr lang="en-US" sz="2800" dirty="0">
                <a:solidFill>
                  <a:srgbClr val="DC3640"/>
                </a:solidFill>
              </a:rPr>
              <a:t/>
            </a:r>
            <a:br>
              <a:rPr lang="en-US"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2049915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5" name="Picture 4" descr="terrain map exclusion, LGB ATCT class D airspace" title="10NM TFR ring"/>
          <p:cNvPicPr>
            <a:picLocks noChangeAspect="1"/>
          </p:cNvPicPr>
          <p:nvPr/>
        </p:nvPicPr>
        <p:blipFill>
          <a:blip r:embed="rId3"/>
          <a:stretch>
            <a:fillRect/>
          </a:stretch>
        </p:blipFill>
        <p:spPr>
          <a:xfrm>
            <a:off x="2425956" y="847725"/>
            <a:ext cx="7465296" cy="5108702"/>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a:xfrm>
            <a:off x="1" y="1"/>
            <a:ext cx="12192000" cy="287382"/>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Super Bowl LVI – Main Event TFR DRAFT</a:t>
            </a:r>
            <a:br>
              <a:rPr lang="en-US"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699832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3" name="TextBox 2"/>
          <p:cNvSpPr txBox="1"/>
          <p:nvPr/>
        </p:nvSpPr>
        <p:spPr>
          <a:xfrm>
            <a:off x="5610225" y="1161003"/>
            <a:ext cx="5572125" cy="2913618"/>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2000" b="1" dirty="0" smtClean="0"/>
              <a:t>Banner </a:t>
            </a:r>
            <a:r>
              <a:rPr lang="en-US" sz="2000" b="1" dirty="0"/>
              <a:t>Towing </a:t>
            </a:r>
            <a:r>
              <a:rPr lang="en-US" sz="2000" b="1" dirty="0" smtClean="0"/>
              <a:t>Operations </a:t>
            </a:r>
            <a:endParaRPr lang="en-US" sz="2000" dirty="0"/>
          </a:p>
          <a:p>
            <a:pPr marL="285750" indent="-285750">
              <a:spcAft>
                <a:spcPts val="400"/>
              </a:spcAft>
              <a:buFont typeface="Arial" panose="020B0604020202020204" pitchFamily="34" charset="0"/>
              <a:buChar char="•"/>
            </a:pPr>
            <a:r>
              <a:rPr lang="en-US" sz="2000" b="1" dirty="0" smtClean="0"/>
              <a:t>Sightseeing Operations </a:t>
            </a:r>
            <a:endParaRPr lang="en-US" sz="2000" dirty="0"/>
          </a:p>
          <a:p>
            <a:pPr marL="285750" indent="-285750">
              <a:spcAft>
                <a:spcPts val="400"/>
              </a:spcAft>
              <a:buFont typeface="Arial" panose="020B0604020202020204" pitchFamily="34" charset="0"/>
              <a:buChar char="•"/>
            </a:pPr>
            <a:r>
              <a:rPr lang="en-US" sz="2000" dirty="0" smtClean="0"/>
              <a:t>Model </a:t>
            </a:r>
            <a:r>
              <a:rPr lang="en-US" sz="2000" dirty="0"/>
              <a:t>Aircraft </a:t>
            </a:r>
            <a:r>
              <a:rPr lang="en-US" sz="2000" dirty="0" smtClean="0"/>
              <a:t>Operations </a:t>
            </a:r>
            <a:endParaRPr lang="en-US" sz="2000" dirty="0"/>
          </a:p>
          <a:p>
            <a:pPr marL="285750" indent="-285750">
              <a:spcAft>
                <a:spcPts val="400"/>
              </a:spcAft>
              <a:buFont typeface="Arial" panose="020B0604020202020204" pitchFamily="34" charset="0"/>
              <a:buChar char="•"/>
            </a:pPr>
            <a:r>
              <a:rPr lang="en-US" sz="2000" dirty="0" smtClean="0"/>
              <a:t>Model Rocketry </a:t>
            </a:r>
            <a:endParaRPr lang="en-US" sz="2000" dirty="0"/>
          </a:p>
          <a:p>
            <a:pPr marL="285750" indent="-285750">
              <a:spcAft>
                <a:spcPts val="400"/>
              </a:spcAft>
              <a:buFont typeface="Arial" panose="020B0604020202020204" pitchFamily="34" charset="0"/>
              <a:buChar char="•"/>
            </a:pPr>
            <a:r>
              <a:rPr lang="en-US" sz="2000" dirty="0" smtClean="0"/>
              <a:t>Seaplane/Amphibious </a:t>
            </a:r>
            <a:r>
              <a:rPr lang="en-US" sz="2000" dirty="0"/>
              <a:t>Water </a:t>
            </a:r>
            <a:r>
              <a:rPr lang="en-US" sz="2000" dirty="0" smtClean="0"/>
              <a:t>Operations</a:t>
            </a:r>
          </a:p>
          <a:p>
            <a:pPr marL="285750" indent="-285750">
              <a:spcAft>
                <a:spcPts val="400"/>
              </a:spcAft>
              <a:buFont typeface="Arial" panose="020B0604020202020204" pitchFamily="34" charset="0"/>
              <a:buChar char="•"/>
            </a:pPr>
            <a:r>
              <a:rPr lang="en-US" sz="2000" dirty="0"/>
              <a:t>Balloon Operations </a:t>
            </a:r>
          </a:p>
          <a:p>
            <a:pPr marL="285750" indent="-285750">
              <a:spcAft>
                <a:spcPts val="400"/>
              </a:spcAft>
              <a:buFont typeface="Arial" panose="020B0604020202020204" pitchFamily="34" charset="0"/>
              <a:buChar char="•"/>
            </a:pPr>
            <a:r>
              <a:rPr lang="en-US" sz="2000" dirty="0"/>
              <a:t>Agriculture/Crop Dusting</a:t>
            </a:r>
          </a:p>
          <a:p>
            <a:pPr marL="285750" indent="-285750">
              <a:spcAft>
                <a:spcPts val="400"/>
              </a:spcAft>
              <a:buFont typeface="Arial" panose="020B0604020202020204" pitchFamily="34" charset="0"/>
              <a:buChar char="•"/>
            </a:pPr>
            <a:r>
              <a:rPr lang="en-US" sz="2000" dirty="0"/>
              <a:t>Animal Population Control Flight Operations </a:t>
            </a:r>
          </a:p>
        </p:txBody>
      </p:sp>
      <p:sp>
        <p:nvSpPr>
          <p:cNvPr id="2" name="TextBox 1"/>
          <p:cNvSpPr txBox="1"/>
          <p:nvPr/>
        </p:nvSpPr>
        <p:spPr>
          <a:xfrm>
            <a:off x="371377" y="1161003"/>
            <a:ext cx="4743548" cy="2913618"/>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2000" b="1" dirty="0" smtClean="0"/>
              <a:t>Unmanned Aircraft Systems (UAS)</a:t>
            </a:r>
            <a:r>
              <a:rPr lang="en-US" sz="2000" dirty="0" smtClean="0"/>
              <a:t> </a:t>
            </a:r>
          </a:p>
          <a:p>
            <a:pPr marL="285750" indent="-285750">
              <a:spcAft>
                <a:spcPts val="400"/>
              </a:spcAft>
              <a:buFont typeface="Arial" panose="020B0604020202020204" pitchFamily="34" charset="0"/>
              <a:buChar char="•"/>
            </a:pPr>
            <a:r>
              <a:rPr lang="en-US" sz="2000" b="1" dirty="0" smtClean="0"/>
              <a:t>Flight </a:t>
            </a:r>
            <a:r>
              <a:rPr lang="en-US" sz="2000" b="1" dirty="0"/>
              <a:t>Training</a:t>
            </a:r>
          </a:p>
          <a:p>
            <a:pPr marL="285750" indent="-285750">
              <a:spcAft>
                <a:spcPts val="400"/>
              </a:spcAft>
              <a:buFont typeface="Arial" panose="020B0604020202020204" pitchFamily="34" charset="0"/>
              <a:buChar char="•"/>
            </a:pPr>
            <a:r>
              <a:rPr lang="en-US" sz="2000" b="1" dirty="0" smtClean="0"/>
              <a:t>Practice </a:t>
            </a:r>
            <a:r>
              <a:rPr lang="en-US" sz="2000" b="1" dirty="0"/>
              <a:t>Instrument Approaches</a:t>
            </a:r>
          </a:p>
          <a:p>
            <a:pPr marL="285750" indent="-285750">
              <a:spcAft>
                <a:spcPts val="400"/>
              </a:spcAft>
              <a:buFont typeface="Arial" panose="020B0604020202020204" pitchFamily="34" charset="0"/>
              <a:buChar char="•"/>
            </a:pPr>
            <a:r>
              <a:rPr lang="en-US" sz="2000" dirty="0" smtClean="0"/>
              <a:t>Aerobatic </a:t>
            </a:r>
            <a:r>
              <a:rPr lang="en-US" sz="2000" dirty="0"/>
              <a:t>Flight</a:t>
            </a:r>
          </a:p>
          <a:p>
            <a:pPr marL="285750" indent="-285750">
              <a:spcAft>
                <a:spcPts val="400"/>
              </a:spcAft>
              <a:buFont typeface="Arial" panose="020B0604020202020204" pitchFamily="34" charset="0"/>
              <a:buChar char="•"/>
            </a:pPr>
            <a:r>
              <a:rPr lang="en-US" sz="2000" dirty="0" smtClean="0"/>
              <a:t>Glider Operations</a:t>
            </a:r>
            <a:endParaRPr lang="en-US" sz="2000" dirty="0"/>
          </a:p>
          <a:p>
            <a:pPr marL="285750" indent="-285750">
              <a:spcAft>
                <a:spcPts val="400"/>
              </a:spcAft>
              <a:buFont typeface="Arial" panose="020B0604020202020204" pitchFamily="34" charset="0"/>
              <a:buChar char="•"/>
            </a:pPr>
            <a:r>
              <a:rPr lang="en-US" sz="2000" dirty="0" smtClean="0"/>
              <a:t>Parachute Operations </a:t>
            </a:r>
            <a:endParaRPr lang="en-US" sz="2000" dirty="0"/>
          </a:p>
          <a:p>
            <a:pPr marL="285750" indent="-285750">
              <a:spcAft>
                <a:spcPts val="400"/>
              </a:spcAft>
              <a:buFont typeface="Arial" panose="020B0604020202020204" pitchFamily="34" charset="0"/>
              <a:buChar char="•"/>
            </a:pPr>
            <a:r>
              <a:rPr lang="en-US" sz="2000" dirty="0" smtClean="0"/>
              <a:t>Ultralight </a:t>
            </a:r>
            <a:endParaRPr lang="en-US" sz="2000" dirty="0"/>
          </a:p>
          <a:p>
            <a:pPr marL="285750" indent="-285750">
              <a:spcAft>
                <a:spcPts val="400"/>
              </a:spcAft>
              <a:buFont typeface="Arial" panose="020B0604020202020204" pitchFamily="34" charset="0"/>
              <a:buChar char="•"/>
            </a:pPr>
            <a:r>
              <a:rPr lang="en-US" sz="2000" dirty="0" smtClean="0"/>
              <a:t>Hang Gliding </a:t>
            </a:r>
            <a:endParaRPr lang="en-US" sz="2000" dirty="0"/>
          </a:p>
        </p:txBody>
      </p:sp>
      <p:sp>
        <p:nvSpPr>
          <p:cNvPr id="5" name="Title 4"/>
          <p:cNvSpPr>
            <a:spLocks noGrp="1"/>
          </p:cNvSpPr>
          <p:nvPr>
            <p:ph type="title"/>
          </p:nvPr>
        </p:nvSpPr>
        <p:spPr>
          <a:xfrm>
            <a:off x="0" y="0"/>
            <a:ext cx="12192000" cy="1382140"/>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Prohibited Operations</a:t>
            </a:r>
          </a:p>
        </p:txBody>
      </p:sp>
    </p:spTree>
    <p:extLst>
      <p:ext uri="{BB962C8B-B14F-4D97-AF65-F5344CB8AC3E}">
        <p14:creationId xmlns:p14="http://schemas.microsoft.com/office/powerpoint/2010/main" val="3613314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 name="Content Placeholder 3" descr="a visual display of who can fly" title="TFR refresher 10/30 NMR"/>
          <p:cNvPicPr>
            <a:picLocks noChangeAspect="1"/>
          </p:cNvPicPr>
          <p:nvPr/>
        </p:nvPicPr>
        <p:blipFill>
          <a:blip r:embed="rId3"/>
          <a:stretch>
            <a:fillRect/>
          </a:stretch>
        </p:blipFill>
        <p:spPr>
          <a:xfrm>
            <a:off x="2524991" y="866775"/>
            <a:ext cx="6909954" cy="4932618"/>
          </a:xfrm>
          <a:prstGeom prst="rect">
            <a:avLst/>
          </a:prstGeom>
        </p:spPr>
      </p:pic>
      <p:sp>
        <p:nvSpPr>
          <p:cNvPr id="3" name="Title 2"/>
          <p:cNvSpPr>
            <a:spLocks noGrp="1"/>
          </p:cNvSpPr>
          <p:nvPr>
            <p:ph type="title"/>
          </p:nvPr>
        </p:nvSpPr>
        <p:spPr>
          <a:xfrm>
            <a:off x="0" y="1"/>
            <a:ext cx="12191999" cy="696686"/>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Refresher – 10 / 30 NMR (14 CFR 99.7) </a:t>
            </a:r>
          </a:p>
        </p:txBody>
      </p:sp>
    </p:spTree>
    <p:extLst>
      <p:ext uri="{BB962C8B-B14F-4D97-AF65-F5344CB8AC3E}">
        <p14:creationId xmlns:p14="http://schemas.microsoft.com/office/powerpoint/2010/main" val="1392110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graphicFrame>
        <p:nvGraphicFramePr>
          <p:cNvPr id="270" name="Table 269" descr="table with approved aircraft and requirements" title="TFR Chart – 10 / 30 NMR (14 CFR 99.7)"/>
          <p:cNvGraphicFramePr>
            <a:graphicFrameLocks noGrp="1"/>
          </p:cNvGraphicFramePr>
          <p:nvPr>
            <p:extLst>
              <p:ext uri="{D42A27DB-BD31-4B8C-83A1-F6EECF244321}">
                <p14:modId xmlns:p14="http://schemas.microsoft.com/office/powerpoint/2010/main" val="2277007624"/>
              </p:ext>
            </p:extLst>
          </p:nvPr>
        </p:nvGraphicFramePr>
        <p:xfrm>
          <a:off x="1266052" y="1165216"/>
          <a:ext cx="9659894" cy="4683760"/>
        </p:xfrm>
        <a:graphic>
          <a:graphicData uri="http://schemas.openxmlformats.org/drawingml/2006/table">
            <a:tbl>
              <a:tblPr firstRow="1" bandRow="1">
                <a:tableStyleId>{2D5ABB26-0587-4C30-8999-92F81FD0307C}</a:tableStyleId>
              </a:tblPr>
              <a:tblGrid>
                <a:gridCol w="2865280">
                  <a:extLst>
                    <a:ext uri="{9D8B030D-6E8A-4147-A177-3AD203B41FA5}">
                      <a16:colId xmlns:a16="http://schemas.microsoft.com/office/drawing/2014/main" val="3929321892"/>
                    </a:ext>
                  </a:extLst>
                </a:gridCol>
                <a:gridCol w="1174997">
                  <a:extLst>
                    <a:ext uri="{9D8B030D-6E8A-4147-A177-3AD203B41FA5}">
                      <a16:colId xmlns:a16="http://schemas.microsoft.com/office/drawing/2014/main" val="254172115"/>
                    </a:ext>
                  </a:extLst>
                </a:gridCol>
                <a:gridCol w="1233377">
                  <a:extLst>
                    <a:ext uri="{9D8B030D-6E8A-4147-A177-3AD203B41FA5}">
                      <a16:colId xmlns:a16="http://schemas.microsoft.com/office/drawing/2014/main" val="827407374"/>
                    </a:ext>
                  </a:extLst>
                </a:gridCol>
                <a:gridCol w="4386240">
                  <a:extLst>
                    <a:ext uri="{9D8B030D-6E8A-4147-A177-3AD203B41FA5}">
                      <a16:colId xmlns:a16="http://schemas.microsoft.com/office/drawing/2014/main" val="93170686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1" u="none" strike="noStrike" cap="none" normalizeH="0" baseline="0" dirty="0" smtClean="0">
                          <a:ln>
                            <a:noFill/>
                          </a:ln>
                          <a:effectLst/>
                        </a:rPr>
                        <a:t>Approved Aircraft</a:t>
                      </a:r>
                    </a:p>
                    <a:p>
                      <a:pPr algn="ct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1" u="none" strike="noStrike" cap="none" normalizeH="0" baseline="0" dirty="0" smtClean="0">
                          <a:ln>
                            <a:noFill/>
                          </a:ln>
                          <a:effectLst/>
                        </a:rPr>
                        <a:t>10 NMR </a:t>
                      </a:r>
                    </a:p>
                    <a:p>
                      <a:pPr algn="ctr"/>
                      <a:r>
                        <a:rPr kumimoji="0" lang="en-US" altLang="en-US" sz="1800" b="1" u="none" strike="noStrike" cap="none" normalizeH="0" baseline="0" dirty="0" smtClean="0">
                          <a:ln>
                            <a:noFill/>
                          </a:ln>
                          <a:effectLst/>
                        </a:rPr>
                        <a:t>TFR</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1" u="none" strike="noStrike" cap="none" normalizeH="0" baseline="0" dirty="0" smtClean="0">
                          <a:ln>
                            <a:noFill/>
                          </a:ln>
                          <a:effectLst/>
                        </a:rPr>
                        <a:t>30 NMR </a:t>
                      </a:r>
                    </a:p>
                    <a:p>
                      <a:pPr algn="ctr"/>
                      <a:r>
                        <a:rPr kumimoji="0" lang="en-US" altLang="en-US" sz="1800" b="1" u="none" strike="noStrike" cap="none" normalizeH="0" baseline="0" dirty="0" smtClean="0">
                          <a:ln>
                            <a:noFill/>
                          </a:ln>
                          <a:effectLst/>
                        </a:rPr>
                        <a:t>TFR</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0" lang="en-US" altLang="en-US" sz="1800" b="1" u="none" strike="noStrike" cap="none" normalizeH="0" baseline="0" dirty="0" smtClean="0">
                          <a:ln>
                            <a:noFill/>
                          </a:ln>
                          <a:effectLst/>
                        </a:rPr>
                        <a:t>Requirements</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4550301"/>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u="none" strike="noStrike" cap="none" normalizeH="0" baseline="0" dirty="0" smtClean="0">
                          <a:ln>
                            <a:noFill/>
                          </a:ln>
                          <a:effectLst/>
                        </a:rPr>
                        <a:t>Law Enforcement</a:t>
                      </a:r>
                      <a:endParaRPr kumimoji="0" lang="en-US" altLang="en-US" sz="1800" b="0" i="0" u="none" strike="noStrike" cap="none" normalizeH="0" baseline="0" dirty="0" smtClean="0">
                        <a:ln>
                          <a:noFill/>
                        </a:ln>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Advance</a:t>
                      </a:r>
                      <a:r>
                        <a:rPr lang="en-US" sz="1800" baseline="0" dirty="0" smtClean="0"/>
                        <a:t> coordination</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3518011"/>
                  </a:ext>
                </a:extLst>
              </a:tr>
              <a:tr h="370840">
                <a:tc>
                  <a:txBody>
                    <a:bodyPr/>
                    <a:lstStyle/>
                    <a:p>
                      <a:pPr algn="ctr"/>
                      <a:r>
                        <a:rPr kumimoji="0" lang="en-US" altLang="en-US" sz="1800" u="none" strike="noStrike" cap="none" normalizeH="0" baseline="0" dirty="0" smtClean="0">
                          <a:ln>
                            <a:noFill/>
                          </a:ln>
                          <a:effectLst/>
                        </a:rPr>
                        <a:t>Military</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Advance</a:t>
                      </a:r>
                      <a:r>
                        <a:rPr lang="en-US" sz="1800" baseline="0" dirty="0" smtClean="0"/>
                        <a:t> coordination</a:t>
                      </a:r>
                      <a:endParaRPr lang="en-US" sz="1800"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753057"/>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u="none" strike="noStrike" cap="none" normalizeH="0" baseline="0" dirty="0" smtClean="0">
                          <a:ln>
                            <a:noFill/>
                          </a:ln>
                          <a:effectLst/>
                        </a:rPr>
                        <a:t>Air Ambulance</a:t>
                      </a:r>
                      <a:endParaRPr kumimoji="0" lang="en-US" altLang="en-US" sz="1800" b="0" i="0" u="none" strike="noStrike" cap="none" normalizeH="0" baseline="0" dirty="0" smtClean="0">
                        <a:ln>
                          <a:noFill/>
                        </a:ln>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Advance</a:t>
                      </a:r>
                      <a:r>
                        <a:rPr lang="en-US" sz="1800" baseline="0" dirty="0" smtClean="0"/>
                        <a:t> coordination</a:t>
                      </a:r>
                      <a:endParaRPr lang="en-US" sz="1800"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7599469"/>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u="none" strike="noStrike" cap="none" normalizeH="0" baseline="0" dirty="0" smtClean="0">
                          <a:ln>
                            <a:noFill/>
                          </a:ln>
                          <a:effectLst/>
                        </a:rPr>
                        <a:t>Air Carriers (scheduled)</a:t>
                      </a:r>
                      <a:endParaRPr kumimoji="0" lang="en-US" altLang="en-US" sz="1800" b="0" i="0" u="none" strike="noStrike" cap="none" normalizeH="0" baseline="0" dirty="0" smtClean="0">
                        <a:ln>
                          <a:noFill/>
                        </a:ln>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821448"/>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u="none" strike="noStrike" cap="none" normalizeH="0" baseline="0" dirty="0" smtClean="0">
                          <a:ln>
                            <a:noFill/>
                          </a:ln>
                          <a:effectLst/>
                        </a:rPr>
                        <a:t>Air Cargo (scheduled)</a:t>
                      </a:r>
                      <a:endParaRPr kumimoji="0" lang="en-US" altLang="en-US" sz="1800" b="0" i="0" u="none" strike="noStrike" cap="none" normalizeH="0" baseline="0" dirty="0" smtClean="0">
                        <a:ln>
                          <a:noFill/>
                        </a:ln>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Must be on a discrete code. Immediately notify FLM, OMIC, and DEN.</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141367"/>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u="none" strike="noStrike" cap="none" normalizeH="0" baseline="0" dirty="0" smtClean="0">
                          <a:ln>
                            <a:noFill/>
                          </a:ln>
                          <a:effectLst/>
                        </a:rPr>
                        <a:t>General Aviation</a:t>
                      </a:r>
                      <a:endParaRPr kumimoji="0" lang="en-US" altLang="en-US" sz="1800" b="0" i="0" u="none" strike="noStrike" cap="none" normalizeH="0" baseline="0" dirty="0" smtClean="0">
                        <a:ln>
                          <a:noFill/>
                        </a:ln>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NO</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Must be on a discrete code. Immediately notify FLM, OMIC, and DEN.</a:t>
                      </a:r>
                      <a:endParaRPr lang="en-US" sz="1800"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122735"/>
                  </a:ext>
                </a:extLst>
              </a:tr>
              <a:tr h="370840">
                <a:tc>
                  <a:txBody>
                    <a:bodyPr/>
                    <a:lstStyle/>
                    <a:p>
                      <a:pPr algn="ctr"/>
                      <a:r>
                        <a:rPr kumimoji="0" lang="en-US" altLang="en-US" sz="1800" u="none" strike="noStrike" cap="none" normalizeH="0" baseline="0" dirty="0" smtClean="0">
                          <a:ln>
                            <a:noFill/>
                          </a:ln>
                          <a:effectLst/>
                        </a:rPr>
                        <a:t>VFR</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NO</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kumimoji="0" lang="en-US" altLang="en-US" sz="1800" u="none" strike="noStrike" cap="none" normalizeH="0" baseline="0" dirty="0" smtClean="0">
                          <a:ln>
                            <a:noFill/>
                          </a:ln>
                          <a:effectLst/>
                        </a:rPr>
                        <a:t>YES</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Must be on a discrete code. Immediately notify FLM, OMIC, and DEN.</a:t>
                      </a:r>
                      <a:endParaRPr lang="en-US" sz="1800"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973471"/>
                  </a:ext>
                </a:extLst>
              </a:tr>
              <a:tr h="370840">
                <a:tc>
                  <a:txBody>
                    <a:bodyPr/>
                    <a:lstStyle/>
                    <a:p>
                      <a:pPr algn="ctr"/>
                      <a:r>
                        <a:rPr kumimoji="0" lang="en-US" altLang="en-US" sz="1800" u="none" strike="noStrike" cap="none" normalizeH="0" baseline="0" dirty="0" smtClean="0">
                          <a:ln>
                            <a:noFill/>
                          </a:ln>
                          <a:effectLst/>
                        </a:rPr>
                        <a:t>Other – (1200 codes, etc.)</a:t>
                      </a:r>
                      <a:endParaRPr lang="en-U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NO</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1" dirty="0" smtClean="0"/>
                        <a:t>NO</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Must be on a discrete code. Immediately notify FLM, OMIC, and DEN.</a:t>
                      </a:r>
                      <a:endParaRPr lang="en-US" sz="1800"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8930429"/>
                  </a:ext>
                </a:extLst>
              </a:tr>
            </a:tbl>
          </a:graphicData>
        </a:graphic>
      </p:graphicFrame>
      <p:sp>
        <p:nvSpPr>
          <p:cNvPr id="267" name="Title 266"/>
          <p:cNvSpPr>
            <a:spLocks noGrp="1"/>
          </p:cNvSpPr>
          <p:nvPr>
            <p:ph type="title"/>
          </p:nvPr>
        </p:nvSpPr>
        <p:spPr>
          <a:xfrm>
            <a:off x="0" y="0"/>
            <a:ext cx="12191999" cy="1801813"/>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Chart – 10 / 30 NMR (14 CFR 99.7)</a:t>
            </a:r>
          </a:p>
        </p:txBody>
      </p:sp>
    </p:spTree>
    <p:extLst>
      <p:ext uri="{BB962C8B-B14F-4D97-AF65-F5344CB8AC3E}">
        <p14:creationId xmlns:p14="http://schemas.microsoft.com/office/powerpoint/2010/main" val="311935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Box 1"/>
          <p:cNvSpPr txBox="1"/>
          <p:nvPr/>
        </p:nvSpPr>
        <p:spPr>
          <a:xfrm>
            <a:off x="371377" y="1119647"/>
            <a:ext cx="11020426" cy="3139321"/>
          </a:xfrm>
          <a:prstGeom prst="rect">
            <a:avLst/>
          </a:prstGeom>
          <a:noFill/>
        </p:spPr>
        <p:txBody>
          <a:bodyPr wrap="square" rtlCol="0">
            <a:spAutoFit/>
          </a:bodyPr>
          <a:lstStyle/>
          <a:p>
            <a:r>
              <a:rPr lang="en-US" sz="2400" b="1" dirty="0" smtClean="0"/>
              <a:t>Operations in the outer (30 NMR) ring</a:t>
            </a:r>
          </a:p>
          <a:p>
            <a:endParaRPr lang="en-US" sz="2000" dirty="0"/>
          </a:p>
          <a:p>
            <a:r>
              <a:rPr lang="en-US" sz="2000" dirty="0" smtClean="0"/>
              <a:t>All aircraft operating in the TFR must be on an active IFR or VFR flight plan with a discrete beacon code assigned by ATC.</a:t>
            </a:r>
          </a:p>
          <a:p>
            <a:endParaRPr lang="en-US" sz="2000" dirty="0" smtClean="0"/>
          </a:p>
          <a:p>
            <a:r>
              <a:rPr lang="en-US" sz="2000" dirty="0" smtClean="0"/>
              <a:t>Aircraft must be squawking the assigned discrete beacon code prior to exiting or entering the TFR, and at all times while within the TFR. </a:t>
            </a:r>
          </a:p>
          <a:p>
            <a:endParaRPr lang="en-US" sz="2000" dirty="0"/>
          </a:p>
          <a:p>
            <a:r>
              <a:rPr lang="en-US" sz="2000" dirty="0" smtClean="0"/>
              <a:t>Two-way communication with ATC must be maintained at all times while operating in the TFR.</a:t>
            </a:r>
          </a:p>
          <a:p>
            <a:endParaRPr lang="en-US" dirty="0" smtClean="0"/>
          </a:p>
        </p:txBody>
      </p:sp>
      <p:sp>
        <p:nvSpPr>
          <p:cNvPr id="4" name="Title 3"/>
          <p:cNvSpPr>
            <a:spLocks noGrp="1"/>
          </p:cNvSpPr>
          <p:nvPr>
            <p:ph type="title"/>
          </p:nvPr>
        </p:nvSpPr>
        <p:spPr>
          <a:xfrm>
            <a:off x="1" y="0"/>
            <a:ext cx="12192000" cy="1678232"/>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Refresher – 10 / 30 NMR (14 CFR 99.7) </a:t>
            </a:r>
          </a:p>
        </p:txBody>
      </p:sp>
    </p:spTree>
    <p:extLst>
      <p:ext uri="{BB962C8B-B14F-4D97-AF65-F5344CB8AC3E}">
        <p14:creationId xmlns:p14="http://schemas.microsoft.com/office/powerpoint/2010/main" val="2366976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Box 1"/>
          <p:cNvSpPr txBox="1"/>
          <p:nvPr/>
        </p:nvSpPr>
        <p:spPr>
          <a:xfrm>
            <a:off x="447981" y="1103671"/>
            <a:ext cx="11106151" cy="4678204"/>
          </a:xfrm>
          <a:prstGeom prst="rect">
            <a:avLst/>
          </a:prstGeom>
          <a:noFill/>
        </p:spPr>
        <p:txBody>
          <a:bodyPr wrap="square" rtlCol="0">
            <a:spAutoFit/>
          </a:bodyPr>
          <a:lstStyle/>
          <a:p>
            <a:r>
              <a:rPr lang="en-US" sz="2400" b="1" dirty="0" smtClean="0"/>
              <a:t>Operations in the inner (10 NMR) ring</a:t>
            </a:r>
          </a:p>
          <a:p>
            <a:endParaRPr lang="en-US" sz="1200" dirty="0"/>
          </a:p>
          <a:p>
            <a:r>
              <a:rPr lang="en-US" sz="1800" dirty="0" smtClean="0"/>
              <a:t>Permissible only for FAA approved Law Enforcement, approved military directly supporting the Super Bowl, and approved Air Ambulance flights, when squawking an assigned discrete beacon code.</a:t>
            </a:r>
          </a:p>
          <a:p>
            <a:endParaRPr lang="en-US" sz="800" dirty="0" smtClean="0"/>
          </a:p>
          <a:p>
            <a:r>
              <a:rPr lang="en-US" sz="1800" dirty="0" smtClean="0"/>
              <a:t>TSA-approved aircraft must call </a:t>
            </a:r>
            <a:r>
              <a:rPr lang="en-US" sz="1800" b="1" dirty="0" smtClean="0"/>
              <a:t>858-537-5900</a:t>
            </a:r>
            <a:r>
              <a:rPr lang="en-US" sz="1800" dirty="0" smtClean="0"/>
              <a:t> (SoCal TRACON) prior to departure.</a:t>
            </a:r>
          </a:p>
          <a:p>
            <a:endParaRPr lang="en-US" sz="800" dirty="0"/>
          </a:p>
          <a:p>
            <a:r>
              <a:rPr lang="en-US" sz="1800" dirty="0" smtClean="0"/>
              <a:t>Permissible only for regularly scheduled commercial passenger and all-cargo carriers, operating under one of the following TSA-approved Standard Security Programs/Procedures, and arriving into and/or departing from 14 CFR Part 139 airports.</a:t>
            </a:r>
          </a:p>
          <a:p>
            <a:endParaRPr lang="en-US" sz="800" dirty="0"/>
          </a:p>
          <a:p>
            <a:pPr marL="285750" indent="-285750">
              <a:buFont typeface="Arial" panose="020B0604020202020204" pitchFamily="34" charset="0"/>
              <a:buChar char="•"/>
            </a:pPr>
            <a:r>
              <a:rPr lang="en-US" sz="1800" dirty="0" smtClean="0"/>
              <a:t>Aircraft Operator Standard Security Program (AOSSP)</a:t>
            </a:r>
          </a:p>
          <a:p>
            <a:pPr marL="285750" indent="-285750">
              <a:buFont typeface="Arial" panose="020B0604020202020204" pitchFamily="34" charset="0"/>
              <a:buChar char="•"/>
            </a:pPr>
            <a:r>
              <a:rPr lang="en-US" sz="1800" dirty="0" smtClean="0"/>
              <a:t>Full All-cargo Aircraft Operator Standard Security Program (FACAOSSP)</a:t>
            </a:r>
          </a:p>
          <a:p>
            <a:pPr marL="285750" indent="-285750">
              <a:buFont typeface="Arial" panose="020B0604020202020204" pitchFamily="34" charset="0"/>
              <a:buChar char="•"/>
            </a:pPr>
            <a:r>
              <a:rPr lang="en-US" sz="1800" dirty="0" smtClean="0"/>
              <a:t>Model Security Program (MSP)</a:t>
            </a:r>
          </a:p>
          <a:p>
            <a:pPr marL="285750" indent="-285750">
              <a:buFont typeface="Arial" panose="020B0604020202020204" pitchFamily="34" charset="0"/>
              <a:buChar char="•"/>
            </a:pPr>
            <a:r>
              <a:rPr lang="en-US" sz="1800" dirty="0" smtClean="0"/>
              <a:t>Twelve Five Standard Security Program (TFSSP) All-cargo</a:t>
            </a:r>
          </a:p>
          <a:p>
            <a:pPr marL="285750" indent="-285750">
              <a:buFont typeface="Arial" panose="020B0604020202020204" pitchFamily="34" charset="0"/>
              <a:buChar char="•"/>
            </a:pPr>
            <a:r>
              <a:rPr lang="en-US" sz="1800" dirty="0" smtClean="0"/>
              <a:t>All-cargo International Security Procedure (ACISP)</a:t>
            </a:r>
          </a:p>
          <a:p>
            <a:endParaRPr lang="en-US" sz="800" dirty="0" smtClean="0"/>
          </a:p>
          <a:p>
            <a:pPr algn="ctr"/>
            <a:r>
              <a:rPr lang="en-US" sz="2000" b="1" dirty="0" smtClean="0">
                <a:solidFill>
                  <a:srgbClr val="FF0000"/>
                </a:solidFill>
              </a:rPr>
              <a:t>Note: the inner ring has a cutout to EXCLUDE Class D Airspace of LGB ATCT</a:t>
            </a:r>
          </a:p>
          <a:p>
            <a:endParaRPr lang="en-US" dirty="0" smtClean="0"/>
          </a:p>
        </p:txBody>
      </p:sp>
      <p:sp>
        <p:nvSpPr>
          <p:cNvPr id="4" name="Title 3"/>
          <p:cNvSpPr>
            <a:spLocks noGrp="1"/>
          </p:cNvSpPr>
          <p:nvPr>
            <p:ph type="title"/>
          </p:nvPr>
        </p:nvSpPr>
        <p:spPr>
          <a:xfrm>
            <a:off x="0" y="0"/>
            <a:ext cx="12191999" cy="1678231"/>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Refresher – 10 / 30 NMR (14 CFR 99.7) </a:t>
            </a:r>
          </a:p>
        </p:txBody>
      </p:sp>
    </p:spTree>
    <p:extLst>
      <p:ext uri="{BB962C8B-B14F-4D97-AF65-F5344CB8AC3E}">
        <p14:creationId xmlns:p14="http://schemas.microsoft.com/office/powerpoint/2010/main" val="2990044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Box 1"/>
          <p:cNvSpPr txBox="1"/>
          <p:nvPr/>
        </p:nvSpPr>
        <p:spPr>
          <a:xfrm>
            <a:off x="447981" y="1103671"/>
            <a:ext cx="11106151" cy="4462760"/>
          </a:xfrm>
          <a:prstGeom prst="rect">
            <a:avLst/>
          </a:prstGeom>
          <a:noFill/>
        </p:spPr>
        <p:txBody>
          <a:bodyPr wrap="square" rtlCol="0">
            <a:spAutoFit/>
          </a:bodyPr>
          <a:lstStyle/>
          <a:p>
            <a:r>
              <a:rPr lang="en-US" sz="2400" b="1" dirty="0" smtClean="0"/>
              <a:t>Operations in the inner (10 NMR) ring</a:t>
            </a:r>
          </a:p>
          <a:p>
            <a:endParaRPr lang="en-US" sz="1200" dirty="0"/>
          </a:p>
          <a:p>
            <a:r>
              <a:rPr lang="en-US" sz="1800" dirty="0" smtClean="0"/>
              <a:t>The TSA will govern and administer requests from operators intending to enter, exit, or operate within the 10 NMR inner ring.</a:t>
            </a:r>
          </a:p>
          <a:p>
            <a:endParaRPr lang="en-US" sz="1800" dirty="0"/>
          </a:p>
          <a:p>
            <a:r>
              <a:rPr lang="en-US" sz="1800" dirty="0" smtClean="0"/>
              <a:t>Beginning February 7, 2022, the TSA will accept requests for Gateway Screening reservations.  Contact the TSA at </a:t>
            </a:r>
            <a:r>
              <a:rPr lang="en-US" sz="1800" b="1" dirty="0" smtClean="0"/>
              <a:t>310-242-2940</a:t>
            </a:r>
            <a:r>
              <a:rPr lang="en-US" sz="1800" dirty="0" smtClean="0"/>
              <a:t>.</a:t>
            </a:r>
          </a:p>
          <a:p>
            <a:endParaRPr lang="en-US" sz="1800" dirty="0"/>
          </a:p>
          <a:p>
            <a:r>
              <a:rPr lang="en-US" sz="1800" dirty="0" smtClean="0"/>
              <a:t>Gateway hours will be from 1430 – 2030 Local, on February 13, 2022.</a:t>
            </a:r>
          </a:p>
          <a:p>
            <a:endParaRPr lang="en-US" sz="1800" dirty="0"/>
          </a:p>
          <a:p>
            <a:r>
              <a:rPr lang="en-US" sz="1800" dirty="0" smtClean="0"/>
              <a:t>Gateway Screening will be conducted at two FBOs at LAX – Atlantic Aviation, and Signature Flight Support.</a:t>
            </a:r>
          </a:p>
          <a:p>
            <a:endParaRPr lang="en-US" sz="1800" dirty="0"/>
          </a:p>
          <a:p>
            <a:r>
              <a:rPr lang="en-US" sz="1800" dirty="0" smtClean="0"/>
              <a:t>TSA-approved aircraft must call </a:t>
            </a:r>
            <a:r>
              <a:rPr lang="en-US" sz="1800" b="1" dirty="0" smtClean="0"/>
              <a:t>858-537-5900</a:t>
            </a:r>
            <a:r>
              <a:rPr lang="en-US" sz="1800" dirty="0" smtClean="0"/>
              <a:t> (SoCal TRACON) prior to departure.</a:t>
            </a:r>
          </a:p>
          <a:p>
            <a:endParaRPr lang="en-US" sz="800" dirty="0"/>
          </a:p>
          <a:p>
            <a:endParaRPr lang="en-US" sz="800" dirty="0"/>
          </a:p>
          <a:p>
            <a:pPr algn="ctr"/>
            <a:r>
              <a:rPr lang="en-US" sz="2000" b="1" dirty="0" smtClean="0">
                <a:solidFill>
                  <a:srgbClr val="FF0000"/>
                </a:solidFill>
              </a:rPr>
              <a:t>Note: the inner ring has a cutout to EXCLUDE Class D Airspace of LGB ATCT</a:t>
            </a:r>
          </a:p>
          <a:p>
            <a:endParaRPr lang="en-US" dirty="0" smtClean="0"/>
          </a:p>
        </p:txBody>
      </p:sp>
      <p:sp>
        <p:nvSpPr>
          <p:cNvPr id="4" name="Title 3"/>
          <p:cNvSpPr>
            <a:spLocks noGrp="1"/>
          </p:cNvSpPr>
          <p:nvPr>
            <p:ph type="title"/>
          </p:nvPr>
        </p:nvSpPr>
        <p:spPr>
          <a:xfrm>
            <a:off x="0" y="0"/>
            <a:ext cx="12191999" cy="1678231"/>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Refresher – 10 / 30 NMR (14 CFR 99.7)</a:t>
            </a:r>
          </a:p>
        </p:txBody>
      </p:sp>
    </p:spTree>
    <p:extLst>
      <p:ext uri="{BB962C8B-B14F-4D97-AF65-F5344CB8AC3E}">
        <p14:creationId xmlns:p14="http://schemas.microsoft.com/office/powerpoint/2010/main" val="3208697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tball field" titl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59" y="97167"/>
            <a:ext cx="11889816" cy="5926995"/>
          </a:xfrm>
          <a:prstGeom prst="rect">
            <a:avLst/>
          </a:prstGeom>
          <a:effectLst>
            <a:glow rad="101600">
              <a:schemeClr val="accent6">
                <a:satMod val="175000"/>
                <a:alpha val="40000"/>
              </a:schemeClr>
            </a:glow>
            <a:outerShdw blurRad="50800" dist="50800" dir="5400000" algn="ctr" rotWithShape="0">
              <a:srgbClr val="000000">
                <a:alpha val="40000"/>
              </a:srgbClr>
            </a:outerShdw>
          </a:effectLst>
        </p:spPr>
      </p:pic>
      <p:pic>
        <p:nvPicPr>
          <p:cNvPr id="6" name="Picture 5" descr="logo for Super Bowl LVI (56)" title="logo"/>
          <p:cNvPicPr/>
          <p:nvPr/>
        </p:nvPicPr>
        <p:blipFill>
          <a:blip r:embed="rId4">
            <a:extLst>
              <a:ext uri="{28A0092B-C50C-407E-A947-70E740481C1C}">
                <a14:useLocalDpi xmlns:a14="http://schemas.microsoft.com/office/drawing/2010/main" val="0"/>
              </a:ext>
            </a:extLst>
          </a:blip>
          <a:srcRect/>
          <a:stretch>
            <a:fillRect/>
          </a:stretch>
        </p:blipFill>
        <p:spPr bwMode="auto">
          <a:xfrm>
            <a:off x="440091" y="253066"/>
            <a:ext cx="1248637" cy="1001490"/>
          </a:xfrm>
          <a:prstGeom prst="rect">
            <a:avLst/>
          </a:prstGeom>
          <a:noFill/>
          <a:ln>
            <a:noFill/>
          </a:ln>
        </p:spPr>
      </p:pic>
      <p:pic>
        <p:nvPicPr>
          <p:cNvPr id="5" name="Picture 4" descr="logo for the National Football League, NFL" title="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779" y="312924"/>
            <a:ext cx="712755" cy="941632"/>
          </a:xfrm>
          <a:prstGeom prst="rect">
            <a:avLst/>
          </a:prstGeom>
        </p:spPr>
      </p:pic>
      <p:sp>
        <p:nvSpPr>
          <p:cNvPr id="9" name="TextBox 8"/>
          <p:cNvSpPr txBox="1"/>
          <p:nvPr/>
        </p:nvSpPr>
        <p:spPr>
          <a:xfrm>
            <a:off x="4813378" y="1984812"/>
            <a:ext cx="6495778" cy="2677656"/>
          </a:xfrm>
          <a:prstGeom prst="rect">
            <a:avLst/>
          </a:prstGeom>
          <a:gradFill>
            <a:gsLst>
              <a:gs pos="24000">
                <a:schemeClr val="bg1">
                  <a:lumMod val="85000"/>
                  <a:alpha val="58000"/>
                </a:schemeClr>
              </a:gs>
              <a:gs pos="100000">
                <a:schemeClr val="bg1">
                  <a:lumMod val="95000"/>
                  <a:alpha val="79000"/>
                </a:schemeClr>
              </a:gs>
              <a:gs pos="0">
                <a:schemeClr val="bg1">
                  <a:alpha val="19000"/>
                </a:schemeClr>
              </a:gs>
            </a:gsLst>
          </a:gradFill>
          <a:ln>
            <a:noFill/>
          </a:ln>
          <a:effectLst>
            <a:outerShdw blurRad="40000" dist="20000" dir="5400000" rotWithShape="0">
              <a:srgbClr val="000000">
                <a:alpha val="38000"/>
              </a:srgbClr>
            </a:outerShdw>
            <a:softEdge rad="0"/>
          </a:effectLst>
        </p:spPr>
        <p:style>
          <a:lnRef idx="1">
            <a:schemeClr val="accent2"/>
          </a:lnRef>
          <a:fillRef idx="2">
            <a:schemeClr val="accent2"/>
          </a:fillRef>
          <a:effectRef idx="1">
            <a:schemeClr val="accent2"/>
          </a:effectRef>
          <a:fontRef idx="minor">
            <a:schemeClr val="dk1"/>
          </a:fontRef>
        </p:style>
        <p:txBody>
          <a:bodyPr wrap="square" lIns="182880" tIns="182880" rIns="182880" bIns="182880" rtlCol="0">
            <a:spAutoFit/>
          </a:bodyPr>
          <a:lstStyle/>
          <a:p>
            <a:pPr>
              <a:lnSpc>
                <a:spcPct val="150000"/>
              </a:lnSpc>
            </a:pPr>
            <a:r>
              <a:rPr lang="en-US" sz="2000" b="1" dirty="0" smtClean="0">
                <a:solidFill>
                  <a:schemeClr val="bg1"/>
                </a:solidFill>
                <a:effectLst>
                  <a:outerShdw blurRad="50800" dist="38100" dir="13500000" algn="br" rotWithShape="0">
                    <a:prstClr val="black">
                      <a:alpha val="40000"/>
                    </a:prstClr>
                  </a:outerShdw>
                </a:effectLst>
                <a:hlinkClick r:id="rId6" action="ppaction://hlinksldjump"/>
              </a:rPr>
              <a:t>Peak </a:t>
            </a:r>
            <a:r>
              <a:rPr lang="en-US" sz="2000" b="1" dirty="0">
                <a:solidFill>
                  <a:schemeClr val="bg1"/>
                </a:solidFill>
                <a:effectLst>
                  <a:outerShdw blurRad="50800" dist="38100" dir="13500000" algn="br" rotWithShape="0">
                    <a:prstClr val="black">
                      <a:alpha val="40000"/>
                    </a:prstClr>
                  </a:outerShdw>
                </a:effectLst>
                <a:hlinkClick r:id="rId6" action="ppaction://hlinksldjump"/>
              </a:rPr>
              <a:t>Arrival and Departure </a:t>
            </a:r>
            <a:r>
              <a:rPr lang="en-US" sz="2000" b="1" dirty="0" smtClean="0">
                <a:solidFill>
                  <a:schemeClr val="bg1"/>
                </a:solidFill>
                <a:effectLst>
                  <a:outerShdw blurRad="50800" dist="38100" dir="13500000" algn="br" rotWithShape="0">
                    <a:prstClr val="black">
                      <a:alpha val="40000"/>
                    </a:prstClr>
                  </a:outerShdw>
                </a:effectLst>
                <a:hlinkClick r:id="rId6" action="ppaction://hlinksldjump"/>
              </a:rPr>
              <a:t>Times	Slide 3</a:t>
            </a:r>
            <a:endParaRPr lang="en-US" sz="2000" b="1" dirty="0">
              <a:solidFill>
                <a:schemeClr val="bg1"/>
              </a:solidFill>
              <a:effectLst>
                <a:outerShdw blurRad="50800" dist="38100" dir="13500000" algn="br" rotWithShape="0">
                  <a:prstClr val="black">
                    <a:alpha val="40000"/>
                  </a:prstClr>
                </a:outerShdw>
              </a:effectLst>
            </a:endParaRPr>
          </a:p>
          <a:p>
            <a:pPr>
              <a:lnSpc>
                <a:spcPct val="150000"/>
              </a:lnSpc>
            </a:pPr>
            <a:r>
              <a:rPr lang="en-US" sz="2000" b="1" dirty="0">
                <a:solidFill>
                  <a:schemeClr val="bg1"/>
                </a:solidFill>
                <a:effectLst>
                  <a:outerShdw blurRad="50800" dist="38100" dir="13500000" algn="br" rotWithShape="0">
                    <a:prstClr val="black">
                      <a:alpha val="40000"/>
                    </a:prstClr>
                  </a:outerShdw>
                </a:effectLst>
                <a:hlinkClick r:id="rId7" action="ppaction://hlinksldjump"/>
              </a:rPr>
              <a:t>No Drone Zone - request SGI </a:t>
            </a:r>
            <a:r>
              <a:rPr lang="en-US" sz="2000" b="1" dirty="0" smtClean="0">
                <a:solidFill>
                  <a:schemeClr val="bg1"/>
                </a:solidFill>
                <a:effectLst>
                  <a:outerShdw blurRad="50800" dist="38100" dir="13500000" algn="br" rotWithShape="0">
                    <a:prstClr val="black">
                      <a:alpha val="40000"/>
                    </a:prstClr>
                  </a:outerShdw>
                </a:effectLst>
                <a:hlinkClick r:id="rId7" action="ppaction://hlinksldjump"/>
              </a:rPr>
              <a:t>waivers	Slide 21</a:t>
            </a:r>
            <a:endParaRPr lang="en-US" sz="2000" b="1" dirty="0">
              <a:solidFill>
                <a:schemeClr val="bg1"/>
              </a:solidFill>
              <a:effectLst>
                <a:outerShdw blurRad="50800" dist="38100" dir="13500000" algn="br" rotWithShape="0">
                  <a:prstClr val="black">
                    <a:alpha val="40000"/>
                  </a:prstClr>
                </a:outerShdw>
              </a:effectLst>
            </a:endParaRPr>
          </a:p>
          <a:p>
            <a:pPr>
              <a:lnSpc>
                <a:spcPct val="150000"/>
              </a:lnSpc>
            </a:pPr>
            <a:r>
              <a:rPr lang="en-US" sz="2000" b="1" dirty="0">
                <a:solidFill>
                  <a:schemeClr val="bg1"/>
                </a:solidFill>
                <a:effectLst>
                  <a:outerShdw blurRad="50800" dist="38100" dir="13500000" algn="br" rotWithShape="0">
                    <a:prstClr val="black">
                      <a:alpha val="40000"/>
                    </a:prstClr>
                  </a:outerShdw>
                </a:effectLst>
                <a:hlinkClick r:id="rId8" action="ppaction://hlinksldjump"/>
              </a:rPr>
              <a:t>NFL Aviation Parking </a:t>
            </a:r>
            <a:r>
              <a:rPr lang="en-US" sz="2000" b="1" dirty="0" smtClean="0">
                <a:solidFill>
                  <a:schemeClr val="bg1"/>
                </a:solidFill>
                <a:effectLst>
                  <a:outerShdw blurRad="50800" dist="38100" dir="13500000" algn="br" rotWithShape="0">
                    <a:prstClr val="black">
                      <a:alpha val="40000"/>
                    </a:prstClr>
                  </a:outerShdw>
                </a:effectLst>
                <a:hlinkClick r:id="rId8" action="ppaction://hlinksldjump"/>
              </a:rPr>
              <a:t>Reservations	Slides 5-6</a:t>
            </a:r>
            <a:endParaRPr lang="en-US" sz="2000" b="1" dirty="0">
              <a:solidFill>
                <a:schemeClr val="bg1"/>
              </a:solidFill>
              <a:effectLst>
                <a:outerShdw blurRad="50800" dist="38100" dir="13500000" algn="br" rotWithShape="0">
                  <a:prstClr val="black">
                    <a:alpha val="40000"/>
                  </a:prstClr>
                </a:outerShdw>
              </a:effectLst>
            </a:endParaRPr>
          </a:p>
          <a:p>
            <a:pPr>
              <a:lnSpc>
                <a:spcPct val="150000"/>
              </a:lnSpc>
            </a:pPr>
            <a:r>
              <a:rPr lang="en-US" sz="2000" b="1" dirty="0">
                <a:solidFill>
                  <a:schemeClr val="bg1"/>
                </a:solidFill>
                <a:effectLst>
                  <a:outerShdw blurRad="50800" dist="38100" dir="13500000" algn="br" rotWithShape="0">
                    <a:prstClr val="black">
                      <a:alpha val="40000"/>
                    </a:prstClr>
                  </a:outerShdw>
                </a:effectLst>
                <a:hlinkClick r:id="rId9" action="ppaction://hlinksldjump"/>
              </a:rPr>
              <a:t>TFR </a:t>
            </a:r>
            <a:r>
              <a:rPr lang="en-US" sz="2000" b="1" dirty="0" smtClean="0">
                <a:solidFill>
                  <a:schemeClr val="bg1"/>
                </a:solidFill>
                <a:effectLst>
                  <a:outerShdw blurRad="50800" dist="38100" dir="13500000" algn="br" rotWithShape="0">
                    <a:prstClr val="black">
                      <a:alpha val="40000"/>
                    </a:prstClr>
                  </a:outerShdw>
                </a:effectLst>
                <a:hlinkClick r:id="rId9" action="ppaction://hlinksldjump"/>
              </a:rPr>
              <a:t>Information			Slides 7-20</a:t>
            </a:r>
            <a:endParaRPr lang="en-US" sz="2000" b="1" dirty="0">
              <a:solidFill>
                <a:schemeClr val="bg1"/>
              </a:solidFill>
              <a:effectLst>
                <a:outerShdw blurRad="50800" dist="38100" dir="13500000" algn="br" rotWithShape="0">
                  <a:prstClr val="black">
                    <a:alpha val="40000"/>
                  </a:prstClr>
                </a:outerShdw>
              </a:effectLst>
            </a:endParaRPr>
          </a:p>
          <a:p>
            <a:pPr>
              <a:lnSpc>
                <a:spcPct val="150000"/>
              </a:lnSpc>
            </a:pPr>
            <a:r>
              <a:rPr lang="en-US" sz="2000" b="1" dirty="0">
                <a:solidFill>
                  <a:schemeClr val="bg1"/>
                </a:solidFill>
                <a:effectLst>
                  <a:outerShdw blurRad="50800" dist="38100" dir="13500000" algn="br" rotWithShape="0">
                    <a:prstClr val="black">
                      <a:alpha val="40000"/>
                    </a:prstClr>
                  </a:outerShdw>
                </a:effectLst>
                <a:hlinkClick r:id="rId10" action="ppaction://hlinksldjump"/>
              </a:rPr>
              <a:t>Gateway </a:t>
            </a:r>
            <a:r>
              <a:rPr lang="en-US" sz="2000" b="1" dirty="0" smtClean="0">
                <a:solidFill>
                  <a:schemeClr val="bg1"/>
                </a:solidFill>
                <a:effectLst>
                  <a:outerShdw blurRad="50800" dist="38100" dir="13500000" algn="br" rotWithShape="0">
                    <a:prstClr val="black">
                      <a:alpha val="40000"/>
                    </a:prstClr>
                  </a:outerShdw>
                </a:effectLst>
                <a:hlinkClick r:id="rId10" action="ppaction://hlinksldjump"/>
              </a:rPr>
              <a:t>Screening			Slides 22-</a:t>
            </a:r>
            <a:r>
              <a:rPr lang="en-US" sz="2000" b="1" dirty="0" smtClean="0">
                <a:solidFill>
                  <a:schemeClr val="bg1"/>
                </a:solidFill>
                <a:effectLst>
                  <a:outerShdw blurRad="50800" dist="38100" dir="13500000" algn="br" rotWithShape="0">
                    <a:prstClr val="black">
                      <a:alpha val="40000"/>
                    </a:prstClr>
                  </a:outerShdw>
                </a:effectLst>
                <a:hlinkClick r:id="rId10" action="ppaction://hlinksldjump"/>
              </a:rPr>
              <a:t>23</a:t>
            </a:r>
            <a:endParaRPr lang="en-US" sz="1800" b="1" dirty="0">
              <a:solidFill>
                <a:schemeClr val="bg1"/>
              </a:solidFill>
              <a:effectLst>
                <a:outerShdw blurRad="50800" dist="38100" dir="13500000" algn="br" rotWithShape="0">
                  <a:prstClr val="black">
                    <a:alpha val="40000"/>
                  </a:prstClr>
                </a:outerShdw>
              </a:effectLst>
            </a:endParaRPr>
          </a:p>
        </p:txBody>
      </p:sp>
      <p:sp>
        <p:nvSpPr>
          <p:cNvPr id="11" name="Title 10"/>
          <p:cNvSpPr>
            <a:spLocks noGrp="1"/>
          </p:cNvSpPr>
          <p:nvPr>
            <p:ph type="title"/>
          </p:nvPr>
        </p:nvSpPr>
        <p:spPr>
          <a:xfrm>
            <a:off x="4313935" y="1020065"/>
            <a:ext cx="6995221" cy="1404852"/>
          </a:xfrm>
        </p:spPr>
        <p:txBody>
          <a:bodyPr/>
          <a:lstStyle/>
          <a:p>
            <a:r>
              <a:rPr lang="en-US" sz="5400" dirty="0" smtClean="0">
                <a:solidFill>
                  <a:schemeClr val="bg1"/>
                </a:solidFill>
                <a:effectLst>
                  <a:glow rad="63500">
                    <a:schemeClr val="accent5">
                      <a:satMod val="175000"/>
                      <a:alpha val="40000"/>
                    </a:scheme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Table of Contents</a:t>
            </a:r>
            <a:br>
              <a:rPr lang="en-US" sz="5400" dirty="0" smtClean="0">
                <a:solidFill>
                  <a:schemeClr val="bg1"/>
                </a:solidFill>
                <a:effectLst>
                  <a:glow rad="63500">
                    <a:schemeClr val="accent5">
                      <a:satMod val="175000"/>
                      <a:alpha val="40000"/>
                    </a:scheme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br>
            <a:endParaRPr lang="en-US" sz="5400" dirty="0"/>
          </a:p>
        </p:txBody>
      </p:sp>
    </p:spTree>
    <p:extLst>
      <p:ext uri="{BB962C8B-B14F-4D97-AF65-F5344CB8AC3E}">
        <p14:creationId xmlns:p14="http://schemas.microsoft.com/office/powerpoint/2010/main" val="4040325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Box 1"/>
          <p:cNvSpPr txBox="1"/>
          <p:nvPr/>
        </p:nvSpPr>
        <p:spPr>
          <a:xfrm>
            <a:off x="429037" y="914400"/>
            <a:ext cx="5324014" cy="4985980"/>
          </a:xfrm>
          <a:prstGeom prst="rect">
            <a:avLst/>
          </a:prstGeom>
          <a:noFill/>
        </p:spPr>
        <p:txBody>
          <a:bodyPr wrap="square" rtlCol="0">
            <a:spAutoFit/>
          </a:bodyPr>
          <a:lstStyle/>
          <a:p>
            <a:pPr marL="58738" marR="11430" algn="ctr" eaLnBrk="0" hangingPunct="0"/>
            <a:r>
              <a:rPr lang="en-US" sz="800" b="1" dirty="0">
                <a:latin typeface="+mn-lt"/>
              </a:rPr>
              <a:t>FEDERAL</a:t>
            </a:r>
            <a:r>
              <a:rPr lang="en-US" sz="800" b="1" spc="-35" dirty="0">
                <a:latin typeface="+mn-lt"/>
              </a:rPr>
              <a:t> </a:t>
            </a:r>
            <a:r>
              <a:rPr lang="en-US" sz="800" b="1" dirty="0">
                <a:latin typeface="+mn-lt"/>
              </a:rPr>
              <a:t>AVIATION</a:t>
            </a:r>
            <a:r>
              <a:rPr lang="en-US" sz="800" b="1" spc="-40" dirty="0">
                <a:latin typeface="+mn-lt"/>
              </a:rPr>
              <a:t> </a:t>
            </a:r>
            <a:r>
              <a:rPr lang="en-US" sz="800" b="1" dirty="0">
                <a:latin typeface="+mn-lt"/>
              </a:rPr>
              <a:t>ADMINISTRATION</a:t>
            </a:r>
            <a:r>
              <a:rPr lang="en-US" sz="800" b="1" spc="-295" dirty="0">
                <a:latin typeface="+mn-lt"/>
              </a:rPr>
              <a:t> </a:t>
            </a:r>
            <a:endParaRPr lang="en-US" sz="800" b="1" dirty="0">
              <a:latin typeface="+mn-lt"/>
            </a:endParaRPr>
          </a:p>
          <a:p>
            <a:pPr marL="58738" marR="11430" algn="ctr" eaLnBrk="0" hangingPunct="0"/>
            <a:r>
              <a:rPr lang="en-US" sz="800" b="1" spc="-295" dirty="0">
                <a:latin typeface="+mn-lt"/>
              </a:rPr>
              <a:t> </a:t>
            </a:r>
            <a:r>
              <a:rPr lang="en-US" sz="800" b="1" dirty="0">
                <a:latin typeface="+mn-lt"/>
              </a:rPr>
              <a:t>HEADQUARTERS,</a:t>
            </a:r>
            <a:r>
              <a:rPr lang="en-US" sz="800" b="1" spc="-15" dirty="0">
                <a:latin typeface="+mn-lt"/>
              </a:rPr>
              <a:t> </a:t>
            </a:r>
            <a:r>
              <a:rPr lang="en-US" sz="800" b="1" dirty="0">
                <a:latin typeface="+mn-lt"/>
              </a:rPr>
              <a:t>WASHINGTON,</a:t>
            </a:r>
            <a:r>
              <a:rPr lang="en-US" sz="800" b="1" spc="-10" dirty="0">
                <a:latin typeface="+mn-lt"/>
              </a:rPr>
              <a:t> </a:t>
            </a:r>
            <a:r>
              <a:rPr lang="en-US" sz="800" b="1" dirty="0" smtClean="0">
                <a:latin typeface="+mn-lt"/>
              </a:rPr>
              <a:t>DC</a:t>
            </a:r>
            <a:endParaRPr lang="en-US" sz="800" b="1" dirty="0">
              <a:latin typeface="+mn-lt"/>
              <a:ea typeface="Times New Roman" panose="02020603050405020304" pitchFamily="18" charset="0"/>
            </a:endParaRPr>
          </a:p>
          <a:p>
            <a:pPr marL="58738" eaLnBrk="0" hangingPunct="0"/>
            <a:r>
              <a:rPr lang="en-US" sz="900" dirty="0">
                <a:latin typeface="+mj-lt"/>
                <a:ea typeface="Times New Roman" panose="02020603050405020304" pitchFamily="18" charset="0"/>
              </a:rPr>
              <a:t> </a:t>
            </a:r>
            <a:endParaRPr lang="en-US" sz="600" dirty="0" smtClean="0">
              <a:latin typeface="+mn-lt"/>
              <a:ea typeface="Times New Roman" panose="02020603050405020304" pitchFamily="18" charset="0"/>
            </a:endParaRPr>
          </a:p>
          <a:p>
            <a:pPr marL="58738" algn="ctr" eaLnBrk="0" hangingPunct="0"/>
            <a:r>
              <a:rPr lang="en-US" sz="1000" b="1" dirty="0" smtClean="0">
                <a:solidFill>
                  <a:srgbClr val="C00000"/>
                </a:solidFill>
                <a:latin typeface="+mj-lt"/>
                <a:ea typeface="Times New Roman" panose="02020603050405020304" pitchFamily="18" charset="0"/>
                <a:cs typeface="Calibri" panose="020F0502020204030204" pitchFamily="34" charset="0"/>
              </a:rPr>
              <a:t>SUPER BOWL LVI</a:t>
            </a:r>
          </a:p>
          <a:p>
            <a:pPr marL="58738" algn="ctr" eaLnBrk="0" hangingPunct="0"/>
            <a:r>
              <a:rPr lang="en-US" sz="1000" b="1" dirty="0" smtClean="0">
                <a:solidFill>
                  <a:srgbClr val="C00000"/>
                </a:solidFill>
                <a:latin typeface="+mj-lt"/>
                <a:ea typeface="Times New Roman" panose="02020603050405020304" pitchFamily="18" charset="0"/>
                <a:cs typeface="Calibri" panose="020F0502020204030204" pitchFamily="34" charset="0"/>
              </a:rPr>
              <a:t>FLIGHT ADVISORY</a:t>
            </a:r>
          </a:p>
          <a:p>
            <a:pPr marL="58738" eaLnBrk="0" hangingPunct="0"/>
            <a:endParaRPr lang="en-US" sz="700" dirty="0">
              <a:latin typeface="Calibri" panose="020F0502020204030204" pitchFamily="34" charset="0"/>
              <a:ea typeface="Times New Roman" panose="02020603050405020304" pitchFamily="18" charset="0"/>
            </a:endParaRPr>
          </a:p>
          <a:p>
            <a:pPr marL="76200" marR="54610" eaLnBrk="0" hangingPunct="0"/>
            <a:r>
              <a:rPr lang="en-US" sz="700" dirty="0">
                <a:latin typeface="Calibri" panose="020F0502020204030204" pitchFamily="34" charset="0"/>
                <a:ea typeface="Times New Roman" panose="02020603050405020304" pitchFamily="18" charset="0"/>
              </a:rPr>
              <a:t>At the request of the Department of Homeland Security, the Federal Aviation Administration will</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establish airspace restrictions over Super Bowl LVI, to be played February 13, 2022 at </a:t>
            </a:r>
            <a:r>
              <a:rPr lang="en-US" sz="700" dirty="0" err="1">
                <a:latin typeface="Calibri" panose="020F0502020204030204" pitchFamily="34" charset="0"/>
                <a:ea typeface="Times New Roman" panose="02020603050405020304" pitchFamily="18" charset="0"/>
              </a:rPr>
              <a:t>SoFi</a:t>
            </a:r>
            <a:r>
              <a:rPr lang="en-US" sz="700" dirty="0">
                <a:latin typeface="Calibri" panose="020F0502020204030204" pitchFamily="34" charset="0"/>
                <a:ea typeface="Times New Roman" panose="02020603050405020304" pitchFamily="18" charset="0"/>
              </a:rPr>
              <a:t> Stadium in</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Inglewood,</a:t>
            </a:r>
            <a:r>
              <a:rPr lang="en-US" sz="700" spc="-2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CA.</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NOTAMs</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will</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be</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issued</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depicting</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99.7</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“Special</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Security</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Instruction”</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Temporary</a:t>
            </a:r>
            <a:r>
              <a:rPr lang="en-US" sz="700" spc="-2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Flight</a:t>
            </a:r>
            <a:r>
              <a:rPr lang="en-US" sz="700" spc="-23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Restriction</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(TFR) to</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be</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implemented</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as</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follows:</a:t>
            </a:r>
          </a:p>
          <a:p>
            <a:pPr marL="76200" marR="54610" eaLnBrk="0" hangingPunct="0"/>
            <a:r>
              <a:rPr lang="en-US" sz="700" dirty="0">
                <a:latin typeface="Calibri" panose="020F0502020204030204" pitchFamily="34" charset="0"/>
                <a:ea typeface="Times New Roman" panose="02020603050405020304" pitchFamily="18" charset="0"/>
              </a:rPr>
              <a:t>Under the authority granted by 49 USC, the FAA may apply restrictions within airspace under its</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jurisdiction.</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Any</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person</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who</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knowingly</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and</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willingly</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violates</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these</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restrictions</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may</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be</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subject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to</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certain</a:t>
            </a:r>
            <a:r>
              <a:rPr lang="en-US" sz="700" spc="-23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criminal and/or civil penalties.  Pilots who violate security TFRs or procedures may be intercepted,</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detained and interviewed by Law Enforcement/Security Personnel.  They may also be subject to the</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following</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actions:</a:t>
            </a:r>
          </a:p>
          <a:p>
            <a:pPr marL="166688" marR="401320" lvl="0" indent="-107950" eaLnBrk="0" hangingPunct="0">
              <a:buSzPct val="100000"/>
              <a:buFont typeface="+mj-lt"/>
              <a:buAutoNum type="arabicPeriod"/>
              <a:tabLst>
                <a:tab pos="213360" algn="l"/>
              </a:tabLst>
            </a:pPr>
            <a:r>
              <a:rPr lang="en-US" sz="700" dirty="0">
                <a:latin typeface="Calibri" panose="020F0502020204030204" pitchFamily="34" charset="0"/>
                <a:ea typeface="Times New Roman" panose="02020603050405020304" pitchFamily="18" charset="0"/>
                <a:cs typeface="Calibri" panose="020F0502020204030204" pitchFamily="34" charset="0"/>
              </a:rPr>
              <a:t>The FAA may take administrative action, including imposing civil penalties and the suspension or</a:t>
            </a:r>
            <a:r>
              <a:rPr lang="en-US" sz="700" spc="-23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revocation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of</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airmen certificates;</a:t>
            </a:r>
          </a:p>
          <a:p>
            <a:pPr marL="166688" marR="214630" lvl="0" indent="-107950" eaLnBrk="0" hangingPunct="0">
              <a:buSzPct val="100000"/>
              <a:buFont typeface="+mj-lt"/>
              <a:buAutoNum type="arabicPeriod"/>
              <a:tabLst>
                <a:tab pos="213360" algn="l"/>
              </a:tabLst>
            </a:pP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United</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States</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Government</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may</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pursue</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criminal</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charges,</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including</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charges</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under</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Title</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49</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of</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23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United</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States</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Code,</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Section</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46307;</a:t>
            </a:r>
          </a:p>
          <a:p>
            <a:pPr marL="166688" marR="184785" lvl="0" indent="-107950" eaLnBrk="0" hangingPunct="0">
              <a:buSzPct val="100000"/>
              <a:buFont typeface="+mj-lt"/>
              <a:buAutoNum type="arabicPeriod"/>
              <a:tabLst>
                <a:tab pos="213360" algn="l"/>
              </a:tabLst>
            </a:pP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United</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States</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Government</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may</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use</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deadly</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force</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against</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airborne</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aircraft,</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if</a:t>
            </a:r>
            <a:r>
              <a:rPr lang="en-US" sz="700" spc="-2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it</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is</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determined</a:t>
            </a:r>
            <a:r>
              <a:rPr lang="en-US" sz="700" spc="-23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that</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 aircraft</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poses an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imminent security threat.</a:t>
            </a:r>
          </a:p>
          <a:p>
            <a:pPr eaLnBrk="0" hangingPunct="0"/>
            <a:r>
              <a:rPr lang="en-US" sz="700" dirty="0">
                <a:latin typeface="Calibri" panose="020F0502020204030204" pitchFamily="34" charset="0"/>
                <a:ea typeface="Times New Roman" panose="02020603050405020304" pitchFamily="18" charset="0"/>
              </a:rPr>
              <a:t> </a:t>
            </a:r>
          </a:p>
          <a:p>
            <a:pPr marL="76200" eaLnBrk="0" hangingPunct="0"/>
            <a:r>
              <a:rPr lang="en-US" sz="700" b="1" dirty="0">
                <a:latin typeface="Calibri" panose="020F0502020204030204" pitchFamily="34" charset="0"/>
              </a:rPr>
              <a:t>10NMR</a:t>
            </a:r>
            <a:r>
              <a:rPr lang="en-US" sz="700" b="1" spc="-20" dirty="0">
                <a:latin typeface="Calibri" panose="020F0502020204030204" pitchFamily="34" charset="0"/>
              </a:rPr>
              <a:t> </a:t>
            </a:r>
            <a:r>
              <a:rPr lang="en-US" sz="700" b="1" dirty="0">
                <a:latin typeface="Calibri" panose="020F0502020204030204" pitchFamily="34" charset="0"/>
              </a:rPr>
              <a:t>INNER</a:t>
            </a:r>
            <a:r>
              <a:rPr lang="en-US" sz="700" b="1" spc="-15" dirty="0">
                <a:latin typeface="Calibri" panose="020F0502020204030204" pitchFamily="34" charset="0"/>
              </a:rPr>
              <a:t> </a:t>
            </a:r>
            <a:r>
              <a:rPr lang="en-US" sz="700" b="1" dirty="0">
                <a:latin typeface="Calibri" panose="020F0502020204030204" pitchFamily="34" charset="0"/>
              </a:rPr>
              <a:t>RING</a:t>
            </a:r>
            <a:r>
              <a:rPr lang="en-US" sz="700" b="1" spc="-15" dirty="0">
                <a:latin typeface="Calibri" panose="020F0502020204030204" pitchFamily="34" charset="0"/>
              </a:rPr>
              <a:t> </a:t>
            </a:r>
            <a:r>
              <a:rPr lang="en-US" sz="700" b="1" dirty="0">
                <a:latin typeface="Calibri" panose="020F0502020204030204" pitchFamily="34" charset="0"/>
              </a:rPr>
              <a:t>RESTRICTIONS:</a:t>
            </a:r>
          </a:p>
          <a:p>
            <a:pPr marL="76200" marR="54610" eaLnBrk="0" hangingPunct="0"/>
            <a:r>
              <a:rPr lang="en-US" sz="700" dirty="0">
                <a:latin typeface="Calibri" panose="020F0502020204030204" pitchFamily="34" charset="0"/>
                <a:ea typeface="Times New Roman" panose="02020603050405020304" pitchFamily="18" charset="0"/>
              </a:rPr>
              <a:t>On</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February</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13,</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2022</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from</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1430-2030</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PST,</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all</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aircraft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flight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operations</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are</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prohibited</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from</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the</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surface</a:t>
            </a:r>
            <a:r>
              <a:rPr lang="en-US" sz="700" spc="-23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up to, but not including FL180 within a 10 Nautical Mile Radius (NMR) of 335709N/1182038W or the</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LAX/VORTAC</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060</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degree radial</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at</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4.5NM</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except as</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follows:</a:t>
            </a:r>
          </a:p>
          <a:p>
            <a:pPr marL="166688" marR="292735" lvl="0" indent="-107950" eaLnBrk="0" hangingPunct="0">
              <a:buSzPct val="100000"/>
              <a:buFont typeface="+mj-lt"/>
              <a:buAutoNum type="arabicPeriod"/>
              <a:tabLst>
                <a:tab pos="213995" algn="l"/>
              </a:tabLst>
            </a:pPr>
            <a:r>
              <a:rPr lang="en-US" sz="700" dirty="0">
                <a:latin typeface="Calibri" panose="020F0502020204030204" pitchFamily="34" charset="0"/>
                <a:ea typeface="Times New Roman" panose="02020603050405020304" pitchFamily="18" charset="0"/>
                <a:cs typeface="Calibri" panose="020F0502020204030204" pitchFamily="34" charset="0"/>
              </a:rPr>
              <a:t>Approved Law Enforcement, approved Military aircraft directly supporting the Super Bowl and</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approved Air Ambulance flights, squawking an assign discrete beacon code, are permitted within the inner ring as coordinated.</a:t>
            </a:r>
          </a:p>
          <a:p>
            <a:pPr marL="166688" marR="76200" lvl="0" indent="-107950" eaLnBrk="0" hangingPunct="0">
              <a:buSzPct val="100000"/>
              <a:buFont typeface="+mj-lt"/>
              <a:buAutoNum type="arabicPeriod"/>
              <a:tabLst>
                <a:tab pos="213995" algn="l"/>
              </a:tabLst>
            </a:pPr>
            <a:r>
              <a:rPr lang="en-US" sz="700" dirty="0">
                <a:latin typeface="Calibri" panose="020F0502020204030204" pitchFamily="34" charset="0"/>
                <a:ea typeface="Times New Roman" panose="02020603050405020304" pitchFamily="18" charset="0"/>
                <a:cs typeface="Calibri" panose="020F0502020204030204" pitchFamily="34" charset="0"/>
              </a:rPr>
              <a:t>Regularly scheduled commercial passenger and all-cargo carriers operating under one of the following </a:t>
            </a:r>
            <a:r>
              <a:rPr lang="en-US" sz="700" spc="-24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TSA-approved Standard Security Programs/Procedures: Aircraft Operator Standard Security Program</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(AOSSP), Full-All Cargo Aircraft Operator Standard Security Program (FACAOSSP), Model Security</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Program (MSP), Twelve Five Standard Security Program (TFSSP) All Cargo, or All-Cargo International</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Security</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Procedure</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(ACISP)</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and</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are</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arriving</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into</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and/or</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departing</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from</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14</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CFR</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Part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139</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airports.</a:t>
            </a:r>
          </a:p>
          <a:p>
            <a:pPr marL="166688" marR="306070" lvl="0" indent="-107950" eaLnBrk="0" hangingPunct="0">
              <a:buSzPct val="100000"/>
              <a:buFont typeface="+mj-lt"/>
              <a:buAutoNum type="arabicPeriod"/>
              <a:tabLst>
                <a:tab pos="213360" algn="l"/>
              </a:tabLst>
            </a:pPr>
            <a:r>
              <a:rPr lang="en-US" sz="700" dirty="0">
                <a:latin typeface="Calibri" panose="020F0502020204030204" pitchFamily="34" charset="0"/>
                <a:ea typeface="Times New Roman" panose="02020603050405020304" pitchFamily="18" charset="0"/>
                <a:cs typeface="Calibri" panose="020F0502020204030204" pitchFamily="34" charset="0"/>
              </a:rPr>
              <a:t>Departures from Long Beach Airport (KLGB) that remain within the confines of the LGB Class Delta</a:t>
            </a:r>
            <a:r>
              <a:rPr lang="en-US" sz="700" spc="-24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airspace.</a:t>
            </a:r>
          </a:p>
          <a:p>
            <a:pPr marL="166688" marR="62230" lvl="0" indent="-107950" eaLnBrk="0" hangingPunct="0">
              <a:buSzPct val="100000"/>
              <a:buFont typeface="+mj-lt"/>
              <a:buAutoNum type="arabicPeriod"/>
              <a:tabLst>
                <a:tab pos="213360" algn="l"/>
              </a:tabLst>
            </a:pPr>
            <a:r>
              <a:rPr lang="en-US" sz="700" dirty="0">
                <a:latin typeface="Calibri" panose="020F0502020204030204" pitchFamily="34" charset="0"/>
                <a:ea typeface="Times New Roman" panose="02020603050405020304" pitchFamily="18" charset="0"/>
                <a:cs typeface="Calibri" panose="020F0502020204030204" pitchFamily="34" charset="0"/>
              </a:rPr>
              <a:t>All aircraft departure operations within the 10NMR area must be security screened by TSA at Los</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Angeles International Airport (KLAX) prior to departure.  Aircraft operators must register with the TSA for Gateway Screening no less than 24 hours prior to their scheduled departure time.  Gateway Screening</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reservations may be obtained by contacting the TSA beginning at 0000 Local on February 7, 2021, at (310) 242 2940. </a:t>
            </a:r>
          </a:p>
          <a:p>
            <a:pPr marL="75565" eaLnBrk="0" hangingPunct="0"/>
            <a:r>
              <a:rPr lang="en-US" sz="700" dirty="0">
                <a:latin typeface="Calibri" panose="020F0502020204030204" pitchFamily="34" charset="0"/>
              </a:rPr>
              <a:t> </a:t>
            </a:r>
            <a:endParaRPr lang="en-US" sz="700" b="1" dirty="0">
              <a:latin typeface="Calibri" panose="020F0502020204030204" pitchFamily="34" charset="0"/>
            </a:endParaRPr>
          </a:p>
          <a:p>
            <a:pPr marL="75565" eaLnBrk="0" hangingPunct="0"/>
            <a:r>
              <a:rPr lang="en-US" sz="700" b="1" dirty="0">
                <a:latin typeface="Calibri" panose="020F0502020204030204" pitchFamily="34" charset="0"/>
              </a:rPr>
              <a:t>10NMR</a:t>
            </a:r>
            <a:r>
              <a:rPr lang="en-US" sz="700" b="1" spc="-15" dirty="0">
                <a:latin typeface="Calibri" panose="020F0502020204030204" pitchFamily="34" charset="0"/>
              </a:rPr>
              <a:t> </a:t>
            </a:r>
            <a:r>
              <a:rPr lang="en-US" sz="700" b="1" dirty="0">
                <a:latin typeface="Calibri" panose="020F0502020204030204" pitchFamily="34" charset="0"/>
              </a:rPr>
              <a:t>TO</a:t>
            </a:r>
            <a:r>
              <a:rPr lang="en-US" sz="700" b="1" spc="-15" dirty="0">
                <a:latin typeface="Calibri" panose="020F0502020204030204" pitchFamily="34" charset="0"/>
              </a:rPr>
              <a:t> </a:t>
            </a:r>
            <a:r>
              <a:rPr lang="en-US" sz="700" b="1" dirty="0">
                <a:latin typeface="Calibri" panose="020F0502020204030204" pitchFamily="34" charset="0"/>
              </a:rPr>
              <a:t>30NMR</a:t>
            </a:r>
            <a:r>
              <a:rPr lang="en-US" sz="700" b="1" spc="-10" dirty="0">
                <a:latin typeface="Calibri" panose="020F0502020204030204" pitchFamily="34" charset="0"/>
              </a:rPr>
              <a:t> </a:t>
            </a:r>
            <a:r>
              <a:rPr lang="en-US" sz="700" b="1" dirty="0">
                <a:latin typeface="Calibri" panose="020F0502020204030204" pitchFamily="34" charset="0"/>
              </a:rPr>
              <a:t>OUTER</a:t>
            </a:r>
            <a:r>
              <a:rPr lang="en-US" sz="700" b="1" spc="-15" dirty="0">
                <a:latin typeface="Calibri" panose="020F0502020204030204" pitchFamily="34" charset="0"/>
              </a:rPr>
              <a:t> </a:t>
            </a:r>
            <a:r>
              <a:rPr lang="en-US" sz="700" b="1" dirty="0">
                <a:latin typeface="Calibri" panose="020F0502020204030204" pitchFamily="34" charset="0"/>
              </a:rPr>
              <a:t>RING</a:t>
            </a:r>
            <a:r>
              <a:rPr lang="en-US" sz="700" b="1" spc="-15" dirty="0">
                <a:latin typeface="Calibri" panose="020F0502020204030204" pitchFamily="34" charset="0"/>
              </a:rPr>
              <a:t> </a:t>
            </a:r>
            <a:r>
              <a:rPr lang="en-US" sz="700" b="1" dirty="0">
                <a:latin typeface="Calibri" panose="020F0502020204030204" pitchFamily="34" charset="0"/>
              </a:rPr>
              <a:t>RESTRICTIONS:</a:t>
            </a:r>
          </a:p>
          <a:p>
            <a:pPr marL="76200" marR="59055" eaLnBrk="0" hangingPunct="0"/>
            <a:r>
              <a:rPr lang="en-US" sz="700" dirty="0">
                <a:latin typeface="Calibri" panose="020F0502020204030204" pitchFamily="34" charset="0"/>
                <a:ea typeface="Times New Roman" panose="02020603050405020304" pitchFamily="18" charset="0"/>
              </a:rPr>
              <a:t> </a:t>
            </a:r>
          </a:p>
          <a:p>
            <a:pPr marL="76200" marR="59055" eaLnBrk="0" hangingPunct="0"/>
            <a:r>
              <a:rPr lang="en-US" sz="700" dirty="0">
                <a:latin typeface="Calibri" panose="020F0502020204030204" pitchFamily="34" charset="0"/>
                <a:ea typeface="Times New Roman" panose="02020603050405020304" pitchFamily="18" charset="0"/>
              </a:rPr>
              <a:t>On</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February</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13,</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2022</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from</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1430-2030</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PST,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all</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aircraft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flight</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operations</a:t>
            </a:r>
            <a:r>
              <a:rPr lang="en-US" sz="700" spc="-2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are</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prohibited</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from</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the</a:t>
            </a:r>
            <a:r>
              <a:rPr lang="en-US" sz="700" spc="-20" dirty="0">
                <a:latin typeface="Calibri" panose="020F0502020204030204" pitchFamily="34" charset="0"/>
                <a:ea typeface="Times New Roman" panose="02020603050405020304" pitchFamily="18" charset="0"/>
              </a:rPr>
              <a:t> surface up to, but not </a:t>
            </a:r>
            <a:r>
              <a:rPr lang="en-US" sz="700" dirty="0">
                <a:latin typeface="Calibri" panose="020F0502020204030204" pitchFamily="34" charset="0"/>
                <a:ea typeface="Times New Roman" panose="02020603050405020304" pitchFamily="18" charset="0"/>
              </a:rPr>
              <a:t>including FL180, between the 10NMR and the 30NMR of 335709N/1182038W or the</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LAX/VORTAC</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060</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degree</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radial</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at</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4.5NM</a:t>
            </a:r>
            <a:r>
              <a:rPr lang="en-US" sz="700" spc="-1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except as</a:t>
            </a:r>
            <a:r>
              <a:rPr lang="en-US" sz="700" spc="-5"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specified</a:t>
            </a:r>
            <a:r>
              <a:rPr lang="en-US" sz="700" spc="-10" dirty="0">
                <a:latin typeface="Calibri" panose="020F0502020204030204" pitchFamily="34" charset="0"/>
                <a:ea typeface="Times New Roman" panose="02020603050405020304" pitchFamily="18" charset="0"/>
              </a:rPr>
              <a:t> </a:t>
            </a:r>
            <a:r>
              <a:rPr lang="en-US" sz="700" dirty="0">
                <a:latin typeface="Calibri" panose="020F0502020204030204" pitchFamily="34" charset="0"/>
                <a:ea typeface="Times New Roman" panose="02020603050405020304" pitchFamily="18" charset="0"/>
              </a:rPr>
              <a:t>below:</a:t>
            </a:r>
          </a:p>
          <a:p>
            <a:pPr marL="166688" marR="212725" lvl="0" indent="-107950" eaLnBrk="0" hangingPunct="0">
              <a:buSzPct val="100000"/>
              <a:buFont typeface="+mj-lt"/>
              <a:buAutoNum type="arabicPeriod"/>
              <a:tabLst>
                <a:tab pos="213995" algn="l"/>
              </a:tabLst>
            </a:pPr>
            <a:r>
              <a:rPr lang="en-US" sz="700" dirty="0">
                <a:latin typeface="Calibri" panose="020F0502020204030204" pitchFamily="34" charset="0"/>
                <a:ea typeface="Times New Roman" panose="02020603050405020304" pitchFamily="18" charset="0"/>
                <a:cs typeface="Calibri" panose="020F0502020204030204" pitchFamily="34" charset="0"/>
              </a:rPr>
              <a:t>All aircraft arriving or departing local airfields, and workload permitting, ATC may authorize transit</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operations.</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Aircraft</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may</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not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loiter.</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All</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aircraft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entering</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and</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exiting</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TFR</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must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be</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on</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active IFR or VFR flight plan and must be assigned a discrete beacon code by an Air Traffic Control (ATC) facility.</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Aircraft</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must</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be</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squawking</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that code</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prior</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to departing</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within,</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and</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entering</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TFR.</a:t>
            </a:r>
          </a:p>
          <a:p>
            <a:pPr marL="166688" lvl="0" indent="-107950" eaLnBrk="0" hangingPunct="0">
              <a:buSzPct val="100000"/>
              <a:buFont typeface="+mj-lt"/>
              <a:buAutoNum type="arabicPeriod"/>
              <a:tabLst>
                <a:tab pos="213995" algn="l"/>
              </a:tabLst>
            </a:pPr>
            <a:r>
              <a:rPr lang="en-US" sz="700" dirty="0">
                <a:latin typeface="Calibri" panose="020F0502020204030204" pitchFamily="34" charset="0"/>
                <a:ea typeface="Times New Roman" panose="02020603050405020304" pitchFamily="18" charset="0"/>
                <a:cs typeface="Calibri" panose="020F0502020204030204" pitchFamily="34" charset="0"/>
              </a:rPr>
              <a:t>All</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aircraft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entering</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or</a:t>
            </a:r>
            <a:r>
              <a:rPr lang="en-US" sz="700" spc="-1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exiting</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the</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TFR</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must</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remain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in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two-way</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radio</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communication</a:t>
            </a:r>
            <a:r>
              <a:rPr lang="en-US" sz="700" spc="-10"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with</a:t>
            </a:r>
            <a:r>
              <a:rPr lang="en-US" sz="700" spc="-5" dirty="0">
                <a:latin typeface="Calibri" panose="020F0502020204030204" pitchFamily="34" charset="0"/>
                <a:ea typeface="Times New Roman" panose="02020603050405020304" pitchFamily="18" charset="0"/>
                <a:cs typeface="Calibri" panose="020F0502020204030204" pitchFamily="34" charset="0"/>
              </a:rPr>
              <a:t> </a:t>
            </a:r>
            <a:r>
              <a:rPr lang="en-US" sz="700" dirty="0">
                <a:latin typeface="Calibri" panose="020F0502020204030204" pitchFamily="34" charset="0"/>
                <a:ea typeface="Times New Roman" panose="02020603050405020304" pitchFamily="18" charset="0"/>
                <a:cs typeface="Calibri" panose="020F0502020204030204" pitchFamily="34" charset="0"/>
              </a:rPr>
              <a:t>ATC.</a:t>
            </a:r>
          </a:p>
          <a:p>
            <a:endParaRPr lang="en-US" sz="700" dirty="0">
              <a:effectLst/>
              <a:latin typeface="Calibri" panose="020F0502020204030204" pitchFamily="34" charset="0"/>
              <a:ea typeface="Times New Roman" panose="02020603050405020304" pitchFamily="18" charset="0"/>
            </a:endParaRPr>
          </a:p>
        </p:txBody>
      </p:sp>
      <p:sp>
        <p:nvSpPr>
          <p:cNvPr id="3" name="TextBox 2"/>
          <p:cNvSpPr txBox="1"/>
          <p:nvPr/>
        </p:nvSpPr>
        <p:spPr>
          <a:xfrm>
            <a:off x="6273209" y="1682314"/>
            <a:ext cx="4861516" cy="3862596"/>
          </a:xfrm>
          <a:prstGeom prst="rect">
            <a:avLst/>
          </a:prstGeom>
          <a:noFill/>
        </p:spPr>
        <p:txBody>
          <a:bodyPr wrap="square" rtlCol="0">
            <a:spAutoFit/>
          </a:bodyPr>
          <a:lstStyle/>
          <a:p>
            <a:pPr eaLnBrk="0" hangingPunct="0"/>
            <a:r>
              <a:rPr lang="en-US" sz="700" b="1" dirty="0">
                <a:latin typeface="Calibri" panose="020F0502020204030204" pitchFamily="34" charset="0"/>
                <a:cs typeface="Calibri" panose="020F0502020204030204" pitchFamily="34" charset="0"/>
              </a:rPr>
              <a:t>IN EFFECT FOR THE ENTIRE TFR:</a:t>
            </a:r>
          </a:p>
          <a:p>
            <a:pPr eaLnBrk="0" hangingPunct="0"/>
            <a:r>
              <a:rPr lang="en-US" sz="700" dirty="0">
                <a:latin typeface="Calibri" panose="020F0502020204030204" pitchFamily="34" charset="0"/>
                <a:cs typeface="Calibri" panose="020F0502020204030204" pitchFamily="34" charset="0"/>
              </a:rPr>
              <a:t>For operations within this TFR, all emergency/life-saving flights (medical/law enforcement/firefighting) must coordinate with the FAA at the Southern California Terminal Radar Approach Control (TRACON) prior to their departure at (858) 537-5900 to avoid potential intercept or delays.</a:t>
            </a:r>
          </a:p>
          <a:p>
            <a:pPr eaLnBrk="0" hangingPunct="0"/>
            <a:r>
              <a:rPr lang="en-US" sz="700" dirty="0">
                <a:latin typeface="Calibri" panose="020F0502020204030204" pitchFamily="34" charset="0"/>
                <a:cs typeface="Calibri" panose="020F0502020204030204" pitchFamily="34" charset="0"/>
              </a:rPr>
              <a:t>The following operations are not authorized within this TFR: flight training, practice instrument approaches, aerobatic flight, glider operations, parachute operations, ultralight, hang gliding, balloon operations, agriculture/crop dusting, animal population control flight operations, banner towing operations, sightseeing operations, maintenance test flights, model aircraft operations, model rocketry, Unmanned Aircraft Systems (UAS), and utility and pipeline survey operations.</a:t>
            </a:r>
          </a:p>
          <a:p>
            <a:pPr eaLnBrk="0" hangingPunct="0"/>
            <a:r>
              <a:rPr lang="en-US" sz="700" dirty="0">
                <a:latin typeface="Calibri" panose="020F0502020204030204" pitchFamily="34" charset="0"/>
                <a:cs typeface="Calibri" panose="020F0502020204030204" pitchFamily="34" charset="0"/>
              </a:rPr>
              <a:t>The FAA point of contact for Super Bowl LVI is the System Operations Support Center, available 0700- 2300 Eastern at (202) 267-8276.</a:t>
            </a:r>
          </a:p>
          <a:p>
            <a:pPr eaLnBrk="0" hangingPunct="0"/>
            <a:endParaRPr lang="en-US" sz="700" dirty="0">
              <a:latin typeface="Calibri" panose="020F0502020204030204" pitchFamily="34" charset="0"/>
              <a:cs typeface="Calibri" panose="020F0502020204030204" pitchFamily="34" charset="0"/>
            </a:endParaRPr>
          </a:p>
          <a:p>
            <a:pPr eaLnBrk="0" hangingPunct="0"/>
            <a:r>
              <a:rPr lang="en-US" sz="700" b="1" dirty="0">
                <a:latin typeface="Calibri" panose="020F0502020204030204" pitchFamily="34" charset="0"/>
                <a:cs typeface="Calibri" panose="020F0502020204030204" pitchFamily="34" charset="0"/>
              </a:rPr>
              <a:t>PRE-GAME ACTIVITY IN THE VICINITY OF SOFI STADIUM:</a:t>
            </a:r>
          </a:p>
          <a:p>
            <a:pPr eaLnBrk="0" hangingPunct="0"/>
            <a:r>
              <a:rPr lang="en-US" sz="700" dirty="0">
                <a:latin typeface="Calibri" panose="020F0502020204030204" pitchFamily="34" charset="0"/>
                <a:cs typeface="Calibri" panose="020F0502020204030204" pitchFamily="34" charset="0"/>
              </a:rPr>
              <a:t>Within 1NM and 3000 AGL around </a:t>
            </a:r>
            <a:r>
              <a:rPr lang="en-US" sz="700" dirty="0" err="1">
                <a:latin typeface="Calibri" panose="020F0502020204030204" pitchFamily="34" charset="0"/>
                <a:cs typeface="Calibri" panose="020F0502020204030204" pitchFamily="34" charset="0"/>
              </a:rPr>
              <a:t>SoFi</a:t>
            </a:r>
            <a:r>
              <a:rPr lang="en-US" sz="700" dirty="0">
                <a:latin typeface="Calibri" panose="020F0502020204030204" pitchFamily="34" charset="0"/>
                <a:cs typeface="Calibri" panose="020F0502020204030204" pitchFamily="34" charset="0"/>
              </a:rPr>
              <a:t> Stadium (335709N/1182038W or the LAX/VORTAC 060 degree radial at 4.5 NM), unless otherwise authorized, all UAS operations are prohibited during the following times:</a:t>
            </a:r>
          </a:p>
          <a:p>
            <a:pPr eaLnBrk="0" hangingPunct="0"/>
            <a:r>
              <a:rPr lang="en-US" sz="700" dirty="0">
                <a:latin typeface="Calibri" panose="020F0502020204030204" pitchFamily="34" charset="0"/>
                <a:cs typeface="Calibri" panose="020F0502020204030204" pitchFamily="34" charset="0"/>
              </a:rPr>
              <a:t>February 13, 2022, 1000-1430 PST</a:t>
            </a:r>
          </a:p>
          <a:p>
            <a:pPr eaLnBrk="0" hangingPunct="0"/>
            <a:endParaRPr lang="en-US" sz="700" dirty="0">
              <a:latin typeface="Calibri" panose="020F0502020204030204" pitchFamily="34" charset="0"/>
              <a:cs typeface="Calibri" panose="020F0502020204030204" pitchFamily="34" charset="0"/>
            </a:endParaRPr>
          </a:p>
          <a:p>
            <a:pPr eaLnBrk="0" hangingPunct="0"/>
            <a:r>
              <a:rPr lang="en-US" sz="700" b="1" dirty="0">
                <a:latin typeface="Calibri" panose="020F0502020204030204" pitchFamily="34" charset="0"/>
                <a:cs typeface="Calibri" panose="020F0502020204030204" pitchFamily="34" charset="0"/>
              </a:rPr>
              <a:t>UAS ACTIVITY</a:t>
            </a:r>
          </a:p>
          <a:p>
            <a:pPr eaLnBrk="0" hangingPunct="0"/>
            <a:r>
              <a:rPr lang="en-US" sz="700" dirty="0">
                <a:latin typeface="Calibri" panose="020F0502020204030204" pitchFamily="34" charset="0"/>
                <a:cs typeface="Calibri" panose="020F0502020204030204" pitchFamily="34" charset="0"/>
              </a:rPr>
              <a:t>UAS operators who do not comply with applicable airspace restrictions are warned that pursuant to 10 U.S.C. section 130(i), and 6 U.S.C. section 124(n), the Department of Homeland Security (DHS), Department of Justice (DOJ), and the Department of Defense (DOD) may take security action that results in the interference, disruption, seizure, damaging, or destruction of unmanned aircraft deemed to pose a credible safety or security threat to protected personnel, facilities, or assets.</a:t>
            </a:r>
          </a:p>
          <a:p>
            <a:pPr eaLnBrk="0" hangingPunct="0"/>
            <a:r>
              <a:rPr lang="en-US" sz="700" dirty="0">
                <a:latin typeface="Calibri" panose="020F0502020204030204" pitchFamily="34" charset="0"/>
                <a:cs typeface="Calibri" panose="020F0502020204030204" pitchFamily="34" charset="0"/>
              </a:rPr>
              <a:t>UAS operations are authorized within the defined SSI airspace if in compliance with the requirements listed below:</a:t>
            </a:r>
          </a:p>
          <a:p>
            <a:pPr marL="117475" indent="-117475" eaLnBrk="0" hangingPunct="0">
              <a:buFont typeface="+mj-lt"/>
              <a:buAutoNum type="arabicPeriod"/>
            </a:pPr>
            <a:r>
              <a:rPr lang="en-US" sz="700" dirty="0" smtClean="0">
                <a:latin typeface="Calibri" panose="020F0502020204030204" pitchFamily="34" charset="0"/>
                <a:cs typeface="Calibri" panose="020F0502020204030204" pitchFamily="34" charset="0"/>
              </a:rPr>
              <a:t>Prior </a:t>
            </a:r>
            <a:r>
              <a:rPr lang="en-US" sz="700" dirty="0">
                <a:latin typeface="Calibri" panose="020F0502020204030204" pitchFamily="34" charset="0"/>
                <a:cs typeface="Calibri" panose="020F0502020204030204" pitchFamily="34" charset="0"/>
              </a:rPr>
              <a:t>to TFR activation, the UAS flight operation has been pre-approved by the FAA System Operations Support Center (SOSC) at 202-267-8276 based on criteria established by the sponsoring federal agency in coordination with the FAA;</a:t>
            </a:r>
          </a:p>
          <a:p>
            <a:pPr marL="117475" indent="-117475" eaLnBrk="0" hangingPunct="0">
              <a:buFont typeface="+mj-lt"/>
              <a:buAutoNum type="arabicPeriod"/>
            </a:pPr>
            <a:r>
              <a:rPr lang="en-US" sz="700" dirty="0" smtClean="0">
                <a:latin typeface="Calibri" panose="020F0502020204030204" pitchFamily="34" charset="0"/>
                <a:cs typeface="Calibri" panose="020F0502020204030204" pitchFamily="34" charset="0"/>
              </a:rPr>
              <a:t>Requests </a:t>
            </a:r>
            <a:r>
              <a:rPr lang="en-US" sz="700" dirty="0">
                <a:latin typeface="Calibri" panose="020F0502020204030204" pitchFamily="34" charset="0"/>
                <a:cs typeface="Calibri" panose="020F0502020204030204" pitchFamily="34" charset="0"/>
              </a:rPr>
              <a:t>for pre-approved UAS flight operations can expect disposition of their request in a minimum of 48 hours.</a:t>
            </a:r>
          </a:p>
          <a:p>
            <a:pPr marL="117475" indent="-117475" eaLnBrk="0" hangingPunct="0">
              <a:buFont typeface="+mj-lt"/>
              <a:buAutoNum type="arabicPeriod"/>
            </a:pPr>
            <a:r>
              <a:rPr lang="en-US" sz="700" dirty="0" smtClean="0">
                <a:latin typeface="Calibri" panose="020F0502020204030204" pitchFamily="34" charset="0"/>
                <a:cs typeface="Calibri" panose="020F0502020204030204" pitchFamily="34" charset="0"/>
              </a:rPr>
              <a:t>If </a:t>
            </a:r>
            <a:r>
              <a:rPr lang="en-US" sz="700" dirty="0">
                <a:latin typeface="Calibri" panose="020F0502020204030204" pitchFamily="34" charset="0"/>
                <a:cs typeface="Calibri" panose="020F0502020204030204" pitchFamily="34" charset="0"/>
              </a:rPr>
              <a:t>the pre-approved UAS flight operation is conducted in direct support of an active national defense, homeland security, law enforcement, firefighting, search and rescue, or disaster response mission, and prior notification has been provided to the designated facility contact; or</a:t>
            </a:r>
          </a:p>
          <a:p>
            <a:pPr marL="117475" indent="-117475" eaLnBrk="0" hangingPunct="0">
              <a:buFont typeface="+mj-lt"/>
              <a:buAutoNum type="arabicPeriod"/>
            </a:pPr>
            <a:r>
              <a:rPr lang="en-US" sz="700" dirty="0" smtClean="0">
                <a:latin typeface="Calibri" panose="020F0502020204030204" pitchFamily="34" charset="0"/>
                <a:cs typeface="Calibri" panose="020F0502020204030204" pitchFamily="34" charset="0"/>
              </a:rPr>
              <a:t>If </a:t>
            </a:r>
            <a:r>
              <a:rPr lang="en-US" sz="700" dirty="0">
                <a:latin typeface="Calibri" panose="020F0502020204030204" pitchFamily="34" charset="0"/>
                <a:cs typeface="Calibri" panose="020F0502020204030204" pitchFamily="34" charset="0"/>
              </a:rPr>
              <a:t>the pre-approved UAS flight operation is conducted in direct support of a significant and urgent governmental interest and is approved by the FAA SOSC in advance of entering the defined SSI airspace; and</a:t>
            </a:r>
          </a:p>
          <a:p>
            <a:pPr marL="117475" indent="-117475" eaLnBrk="0" hangingPunct="0">
              <a:buFont typeface="+mj-lt"/>
              <a:buAutoNum type="arabicPeriod"/>
            </a:pPr>
            <a:r>
              <a:rPr lang="en-US" sz="700" dirty="0" smtClean="0">
                <a:latin typeface="Calibri" panose="020F0502020204030204" pitchFamily="34" charset="0"/>
                <a:cs typeface="Calibri" panose="020F0502020204030204" pitchFamily="34" charset="0"/>
              </a:rPr>
              <a:t>The </a:t>
            </a:r>
            <a:r>
              <a:rPr lang="en-US" sz="700" dirty="0">
                <a:latin typeface="Calibri" panose="020F0502020204030204" pitchFamily="34" charset="0"/>
                <a:cs typeface="Calibri" panose="020F0502020204030204" pitchFamily="34" charset="0"/>
              </a:rPr>
              <a:t>pre-approved UAS flight operation complies with all other applicable federal aviation regulations.</a:t>
            </a:r>
          </a:p>
          <a:p>
            <a:pPr eaLnBrk="0" hangingPunct="0"/>
            <a:endParaRPr lang="en-US" sz="700" dirty="0">
              <a:latin typeface="Calibri" panose="020F0502020204030204" pitchFamily="34" charset="0"/>
              <a:cs typeface="Calibri" panose="020F0502020204030204" pitchFamily="34" charset="0"/>
            </a:endParaRPr>
          </a:p>
          <a:p>
            <a:pPr eaLnBrk="0" hangingPunct="0"/>
            <a:r>
              <a:rPr lang="en-US" sz="700" b="1" dirty="0">
                <a:solidFill>
                  <a:srgbClr val="FF0000"/>
                </a:solidFill>
                <a:latin typeface="Calibri" panose="020F0502020204030204" pitchFamily="34" charset="0"/>
                <a:cs typeface="Calibri" panose="020F0502020204030204" pitchFamily="34" charset="0"/>
              </a:rPr>
              <a:t>Warning</a:t>
            </a:r>
          </a:p>
          <a:p>
            <a:pPr eaLnBrk="0" hangingPunct="0"/>
            <a:r>
              <a:rPr lang="en-US" sz="700" dirty="0">
                <a:latin typeface="Calibri" panose="020F0502020204030204" pitchFamily="34" charset="0"/>
                <a:cs typeface="Calibri" panose="020F0502020204030204" pitchFamily="34" charset="0"/>
              </a:rPr>
              <a:t>The FAA recommends that all aircraft operators check NOTAMs OFTEN for mandatory airspace restrictions prior to operations within this region.  Specific instructions and restrictions are available at http://tfr.faa.gov , once the NOTAM has been issued.</a:t>
            </a:r>
          </a:p>
        </p:txBody>
      </p:sp>
      <p:sp>
        <p:nvSpPr>
          <p:cNvPr id="5" name="Title 4"/>
          <p:cNvSpPr>
            <a:spLocks noGrp="1"/>
          </p:cNvSpPr>
          <p:nvPr>
            <p:ph type="title"/>
          </p:nvPr>
        </p:nvSpPr>
        <p:spPr>
          <a:xfrm>
            <a:off x="0" y="1"/>
            <a:ext cx="12192000" cy="223283"/>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TFR Refresher – 10 / 30 NMR (14 CFR 99.7)</a:t>
            </a:r>
          </a:p>
        </p:txBody>
      </p:sp>
    </p:spTree>
    <p:extLst>
      <p:ext uri="{BB962C8B-B14F-4D97-AF65-F5344CB8AC3E}">
        <p14:creationId xmlns:p14="http://schemas.microsoft.com/office/powerpoint/2010/main" val="1634541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 name="Picture 3" descr="SoFi Stadium in CA where Super Bowl LVI will be held" title="Stadium"/>
          <p:cNvPicPr>
            <a:picLocks noChangeAspect="1"/>
          </p:cNvPicPr>
          <p:nvPr/>
        </p:nvPicPr>
        <p:blipFill>
          <a:blip r:embed="rId3"/>
          <a:stretch>
            <a:fillRect/>
          </a:stretch>
        </p:blipFill>
        <p:spPr>
          <a:xfrm>
            <a:off x="875126" y="161926"/>
            <a:ext cx="10269124" cy="5784168"/>
          </a:xfrm>
          <a:prstGeom prst="rect">
            <a:avLst/>
          </a:prstGeom>
        </p:spPr>
      </p:pic>
      <p:sp>
        <p:nvSpPr>
          <p:cNvPr id="7" name="TextBox 6"/>
          <p:cNvSpPr txBox="1"/>
          <p:nvPr/>
        </p:nvSpPr>
        <p:spPr>
          <a:xfrm>
            <a:off x="5743253" y="4884268"/>
            <a:ext cx="5261614"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Special Government Interest (SGI) waivers may be issued to cover applicable UAS operations during TFRs. Any requests should be forwarded to the FAA System Operations Support Center at: 9-ATOR-HQ-SOSC@faa.gov</a:t>
            </a:r>
            <a:endParaRPr lang="en-US" dirty="0"/>
          </a:p>
        </p:txBody>
      </p:sp>
      <p:sp>
        <p:nvSpPr>
          <p:cNvPr id="2" name="TextBox 1"/>
          <p:cNvSpPr txBox="1"/>
          <p:nvPr/>
        </p:nvSpPr>
        <p:spPr>
          <a:xfrm>
            <a:off x="1121308" y="4974636"/>
            <a:ext cx="3902755" cy="523220"/>
          </a:xfrm>
          <a:prstGeom prst="rect">
            <a:avLst/>
          </a:prstGeom>
          <a:solidFill>
            <a:schemeClr val="bg1"/>
          </a:solidFill>
          <a:ln>
            <a:solidFill>
              <a:schemeClr val="tx1"/>
            </a:solidFill>
          </a:ln>
        </p:spPr>
        <p:txBody>
          <a:bodyPr wrap="square" rtlCol="0">
            <a:spAutoFit/>
          </a:bodyPr>
          <a:lstStyle/>
          <a:p>
            <a:r>
              <a:rPr lang="en-US" dirty="0" smtClean="0">
                <a:solidFill>
                  <a:schemeClr val="tx1"/>
                </a:solidFill>
                <a:latin typeface="+mn-lt"/>
              </a:rPr>
              <a:t>https://www.faa.gov/uas/resources/community_engagement/no_drone_zone/</a:t>
            </a:r>
            <a:endParaRPr lang="en-US" dirty="0">
              <a:solidFill>
                <a:schemeClr val="tx1"/>
              </a:solidFill>
              <a:latin typeface="+mn-lt"/>
            </a:endParaRPr>
          </a:p>
        </p:txBody>
      </p:sp>
      <p:pic>
        <p:nvPicPr>
          <p:cNvPr id="6" name="Picture 5" descr="Do not fly drones in or around stadiums during events" title="logo"/>
          <p:cNvPicPr>
            <a:picLocks noChangeAspect="1"/>
          </p:cNvPicPr>
          <p:nvPr/>
        </p:nvPicPr>
        <p:blipFill>
          <a:blip r:embed="rId4"/>
          <a:stretch>
            <a:fillRect/>
          </a:stretch>
        </p:blipFill>
        <p:spPr>
          <a:xfrm>
            <a:off x="8841783" y="433560"/>
            <a:ext cx="1997667" cy="1082636"/>
          </a:xfrm>
          <a:prstGeom prst="rect">
            <a:avLst/>
          </a:prstGeom>
        </p:spPr>
      </p:pic>
      <p:sp>
        <p:nvSpPr>
          <p:cNvPr id="3" name="Title 2"/>
          <p:cNvSpPr>
            <a:spLocks noGrp="1"/>
          </p:cNvSpPr>
          <p:nvPr>
            <p:ph type="title"/>
          </p:nvPr>
        </p:nvSpPr>
        <p:spPr>
          <a:xfrm>
            <a:off x="1121308" y="433560"/>
            <a:ext cx="2366171" cy="1082636"/>
          </a:xfrm>
        </p:spPr>
        <p:txBody>
          <a:bodyPr/>
          <a:lstStyle/>
          <a:p>
            <a:pPr algn="ctr"/>
            <a:r>
              <a:rPr lang="en-US" sz="3000" dirty="0" smtClean="0">
                <a:solidFill>
                  <a:schemeClr val="tx1"/>
                </a:solidFill>
                <a:latin typeface="Arial Black" panose="020B0A04020102020204" pitchFamily="34" charset="0"/>
              </a:rPr>
              <a:t>NO DRONE ZONE</a:t>
            </a:r>
            <a:endParaRPr lang="en-US" sz="3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344194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tball field" titl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5" y="77503"/>
            <a:ext cx="11889816" cy="5926995"/>
          </a:xfrm>
          <a:prstGeom prst="rect">
            <a:avLst/>
          </a:prstGeom>
          <a:effectLst>
            <a:glow rad="101600">
              <a:schemeClr val="accent6">
                <a:satMod val="175000"/>
                <a:alpha val="40000"/>
              </a:schemeClr>
            </a:glow>
            <a:outerShdw blurRad="50800" dist="50800" dir="5400000" algn="ctr" rotWithShape="0">
              <a:srgbClr val="000000">
                <a:alpha val="40000"/>
              </a:srgbClr>
            </a:outerShdw>
          </a:effectLst>
        </p:spPr>
      </p:pic>
      <p:pic>
        <p:nvPicPr>
          <p:cNvPr id="6" name="Picture 5" descr="logo for Super Bowl LVI (56)" title="logo"/>
          <p:cNvPicPr/>
          <p:nvPr/>
        </p:nvPicPr>
        <p:blipFill>
          <a:blip r:embed="rId4">
            <a:extLst>
              <a:ext uri="{28A0092B-C50C-407E-A947-70E740481C1C}">
                <a14:useLocalDpi xmlns:a14="http://schemas.microsoft.com/office/drawing/2010/main" val="0"/>
              </a:ext>
            </a:extLst>
          </a:blip>
          <a:srcRect/>
          <a:stretch>
            <a:fillRect/>
          </a:stretch>
        </p:blipFill>
        <p:spPr bwMode="auto">
          <a:xfrm>
            <a:off x="440091" y="253066"/>
            <a:ext cx="1248637" cy="1001490"/>
          </a:xfrm>
          <a:prstGeom prst="rect">
            <a:avLst/>
          </a:prstGeom>
          <a:noFill/>
          <a:ln>
            <a:noFill/>
          </a:ln>
        </p:spPr>
      </p:pic>
      <p:pic>
        <p:nvPicPr>
          <p:cNvPr id="5" name="Picture 4" descr="logo for the National Football League, NFL" title="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779" y="312924"/>
            <a:ext cx="712755" cy="941632"/>
          </a:xfrm>
          <a:prstGeom prst="rect">
            <a:avLst/>
          </a:prstGeom>
        </p:spPr>
      </p:pic>
      <p:sp>
        <p:nvSpPr>
          <p:cNvPr id="10" name="Title 9"/>
          <p:cNvSpPr>
            <a:spLocks noGrp="1"/>
          </p:cNvSpPr>
          <p:nvPr>
            <p:ph type="title"/>
          </p:nvPr>
        </p:nvSpPr>
        <p:spPr>
          <a:xfrm>
            <a:off x="4455041" y="1085192"/>
            <a:ext cx="5699052" cy="2870119"/>
          </a:xfrm>
        </p:spPr>
        <p:txBody>
          <a:bodyPr/>
          <a:lstStyle/>
          <a:p>
            <a:pPr marL="457200" lvl="0" indent="-228600" algn="ctr">
              <a:lnSpc>
                <a:spcPct val="100000"/>
              </a:lnSpc>
            </a:pPr>
            <a:r>
              <a:rPr lang="en-US" sz="60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Gateway</a:t>
            </a:r>
            <a:br>
              <a:rPr lang="en-US" sz="60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br>
            <a:r>
              <a:rPr lang="en-US" sz="60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Screening</a:t>
            </a:r>
            <a:br>
              <a:rPr lang="en-US" sz="60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2889349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5" name="Picture 2" descr="https://imgproc.airliners.net/photos/airliners/7/2/7/6052727.jpg?v=v4ecbc818beb"/>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987679" y="1404850"/>
            <a:ext cx="5717427" cy="3782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266" y="1404850"/>
            <a:ext cx="5320145" cy="3416320"/>
          </a:xfrm>
          <a:prstGeom prst="rect">
            <a:avLst/>
          </a:prstGeom>
          <a:noFill/>
        </p:spPr>
        <p:txBody>
          <a:bodyPr wrap="square" rtlCol="0">
            <a:spAutoFit/>
          </a:bodyPr>
          <a:lstStyle/>
          <a:p>
            <a:r>
              <a:rPr lang="en-US" sz="1800" dirty="0" smtClean="0"/>
              <a:t>The Transportation Security Administration (TSA) will govern and administer Gateway Screening operations for general aviation aircraft intending to depart LAX during the effective times of the TFR.</a:t>
            </a:r>
          </a:p>
          <a:p>
            <a:endParaRPr lang="en-US" sz="1800" dirty="0"/>
          </a:p>
          <a:p>
            <a:r>
              <a:rPr lang="en-US" sz="1800" dirty="0" smtClean="0"/>
              <a:t>Gateway Screening requires coordination with the TSA </a:t>
            </a:r>
            <a:r>
              <a:rPr lang="en-US" sz="1800" i="1" u="sng" dirty="0" smtClean="0"/>
              <a:t>in addition</a:t>
            </a:r>
            <a:r>
              <a:rPr lang="en-US" sz="1800" dirty="0" smtClean="0"/>
              <a:t> to the airport arrival and departure reservation.</a:t>
            </a:r>
          </a:p>
          <a:p>
            <a:endParaRPr lang="en-US" sz="1800" dirty="0"/>
          </a:p>
          <a:p>
            <a:r>
              <a:rPr lang="en-US" sz="1800" dirty="0" smtClean="0"/>
              <a:t>Reservation booking phone number and times of service will be provided in the “Main Event” TFR NOTAM.</a:t>
            </a:r>
            <a:endParaRPr lang="en-US" sz="1800" dirty="0"/>
          </a:p>
        </p:txBody>
      </p:sp>
      <p:pic>
        <p:nvPicPr>
          <p:cNvPr id="6" name="Picture 5" descr="logo for the Transportation Security Administration (TSA)" title="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365" y="620315"/>
            <a:ext cx="2481392" cy="2489663"/>
          </a:xfrm>
          <a:prstGeom prst="rect">
            <a:avLst/>
          </a:prstGeom>
        </p:spPr>
      </p:pic>
      <p:sp>
        <p:nvSpPr>
          <p:cNvPr id="3" name="Title 2"/>
          <p:cNvSpPr>
            <a:spLocks noGrp="1"/>
          </p:cNvSpPr>
          <p:nvPr>
            <p:ph type="title"/>
          </p:nvPr>
        </p:nvSpPr>
        <p:spPr>
          <a:xfrm>
            <a:off x="0" y="0"/>
            <a:ext cx="12192000" cy="1678232"/>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Gateway Screening - LAX</a:t>
            </a:r>
          </a:p>
        </p:txBody>
      </p:sp>
    </p:spTree>
    <p:extLst>
      <p:ext uri="{BB962C8B-B14F-4D97-AF65-F5344CB8AC3E}">
        <p14:creationId xmlns:p14="http://schemas.microsoft.com/office/powerpoint/2010/main" val="122224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 name="TextBox 3"/>
          <p:cNvSpPr txBox="1"/>
          <p:nvPr/>
        </p:nvSpPr>
        <p:spPr>
          <a:xfrm>
            <a:off x="622579" y="3398780"/>
            <a:ext cx="10782300" cy="1200329"/>
          </a:xfrm>
          <a:prstGeom prst="rect">
            <a:avLst/>
          </a:prstGeom>
          <a:noFill/>
          <a:ln>
            <a:solidFill>
              <a:schemeClr val="tx1"/>
            </a:solidFill>
          </a:ln>
        </p:spPr>
        <p:txBody>
          <a:bodyPr wrap="square" rtlCol="0">
            <a:spAutoFit/>
          </a:bodyPr>
          <a:lstStyle/>
          <a:p>
            <a:pPr algn="ctr"/>
            <a:r>
              <a:rPr lang="en-US" sz="2400" b="1" dirty="0" smtClean="0"/>
              <a:t>Monday volume is a mix of Arrivals and Departures.</a:t>
            </a:r>
          </a:p>
          <a:p>
            <a:pPr algn="ctr"/>
            <a:r>
              <a:rPr lang="en-US" sz="2400" b="1" dirty="0" smtClean="0"/>
              <a:t>The majority will be Departures, with</a:t>
            </a:r>
          </a:p>
          <a:p>
            <a:pPr algn="ctr"/>
            <a:r>
              <a:rPr lang="en-US" sz="2400" b="1" u="sng" dirty="0" smtClean="0"/>
              <a:t>peak volume expected between 0900 and Noon PST</a:t>
            </a:r>
            <a:endParaRPr lang="en-US" sz="2400" b="1" u="sng" dirty="0"/>
          </a:p>
        </p:txBody>
      </p:sp>
      <p:sp>
        <p:nvSpPr>
          <p:cNvPr id="3" name="TextBox 2"/>
          <p:cNvSpPr txBox="1"/>
          <p:nvPr/>
        </p:nvSpPr>
        <p:spPr>
          <a:xfrm>
            <a:off x="5775604" y="1437324"/>
            <a:ext cx="5629275" cy="1107996"/>
          </a:xfrm>
          <a:prstGeom prst="rect">
            <a:avLst/>
          </a:prstGeom>
          <a:noFill/>
          <a:ln>
            <a:solidFill>
              <a:schemeClr val="tx1"/>
            </a:solidFill>
          </a:ln>
        </p:spPr>
        <p:txBody>
          <a:bodyPr wrap="square" rtlCol="0">
            <a:spAutoFit/>
          </a:bodyPr>
          <a:lstStyle/>
          <a:p>
            <a:pPr algn="ctr"/>
            <a:r>
              <a:rPr lang="en-US" sz="2200" b="1" dirty="0" smtClean="0"/>
              <a:t>DEPARTURES in Local time:</a:t>
            </a:r>
          </a:p>
          <a:p>
            <a:pPr algn="ctr"/>
            <a:r>
              <a:rPr lang="en-US" sz="2200" b="1" dirty="0" smtClean="0"/>
              <a:t>Sunday:  2200 - 0300 (Monday AM PST)</a:t>
            </a:r>
          </a:p>
          <a:p>
            <a:pPr algn="ctr"/>
            <a:r>
              <a:rPr lang="en-US" sz="2200" b="1" dirty="0" smtClean="0"/>
              <a:t>Monday:  0700 - 2000 PST</a:t>
            </a:r>
            <a:endParaRPr lang="en-US" sz="2200" b="1" dirty="0"/>
          </a:p>
        </p:txBody>
      </p:sp>
      <p:sp>
        <p:nvSpPr>
          <p:cNvPr id="2" name="TextBox 1"/>
          <p:cNvSpPr txBox="1"/>
          <p:nvPr/>
        </p:nvSpPr>
        <p:spPr>
          <a:xfrm>
            <a:off x="622579" y="1428116"/>
            <a:ext cx="4345382" cy="1107996"/>
          </a:xfrm>
          <a:prstGeom prst="rect">
            <a:avLst/>
          </a:prstGeom>
          <a:noFill/>
          <a:ln>
            <a:solidFill>
              <a:schemeClr val="tx1"/>
            </a:solidFill>
          </a:ln>
        </p:spPr>
        <p:txBody>
          <a:bodyPr wrap="square" rtlCol="0">
            <a:spAutoFit/>
          </a:bodyPr>
          <a:lstStyle/>
          <a:p>
            <a:pPr algn="ctr"/>
            <a:r>
              <a:rPr lang="en-US" sz="2200" b="1" dirty="0" smtClean="0"/>
              <a:t>ARRIVALS in Local time:</a:t>
            </a:r>
          </a:p>
          <a:p>
            <a:pPr algn="ctr"/>
            <a:r>
              <a:rPr lang="en-US" sz="2200" b="1" dirty="0" smtClean="0"/>
              <a:t>Saturday:  1000 – 1800 PST</a:t>
            </a:r>
          </a:p>
          <a:p>
            <a:pPr algn="ctr"/>
            <a:r>
              <a:rPr lang="en-US" sz="2200" b="1" dirty="0" smtClean="0"/>
              <a:t>Sunday:  0900 - 1200 PST  </a:t>
            </a:r>
            <a:endParaRPr lang="en-US" sz="2200" dirty="0" smtClean="0"/>
          </a:p>
        </p:txBody>
      </p:sp>
      <p:sp>
        <p:nvSpPr>
          <p:cNvPr id="6" name="Title 5"/>
          <p:cNvSpPr>
            <a:spLocks noGrp="1"/>
          </p:cNvSpPr>
          <p:nvPr>
            <p:ph type="title"/>
          </p:nvPr>
        </p:nvSpPr>
        <p:spPr>
          <a:xfrm>
            <a:off x="622579" y="565448"/>
            <a:ext cx="9365443" cy="420694"/>
          </a:xfrm>
        </p:spPr>
        <p:txBody>
          <a:bodyPr/>
          <a:lstStyle/>
          <a:p>
            <a:r>
              <a:rPr lang="en-US" sz="3200" dirty="0">
                <a:solidFill>
                  <a:srgbClr val="DC3640"/>
                </a:solidFill>
              </a:rPr>
              <a:t>Anticipated Peak Arrival and Departure Times</a:t>
            </a:r>
            <a:r>
              <a:rPr lang="en-US" sz="3200" dirty="0"/>
              <a:t/>
            </a:r>
            <a:br>
              <a:rPr lang="en-US" sz="3200" dirty="0"/>
            </a:br>
            <a:endParaRPr lang="en-US" sz="3200" dirty="0"/>
          </a:p>
        </p:txBody>
      </p:sp>
    </p:spTree>
    <p:extLst>
      <p:ext uri="{BB962C8B-B14F-4D97-AF65-F5344CB8AC3E}">
        <p14:creationId xmlns:p14="http://schemas.microsoft.com/office/powerpoint/2010/main" val="4052599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FI stadium in CA" title="Stadium"/>
          <p:cNvPicPr>
            <a:picLocks noChangeAspect="1"/>
          </p:cNvPicPr>
          <p:nvPr/>
        </p:nvPicPr>
        <p:blipFill>
          <a:blip r:embed="rId2"/>
          <a:stretch>
            <a:fillRect/>
          </a:stretch>
        </p:blipFill>
        <p:spPr>
          <a:xfrm>
            <a:off x="1085414" y="143011"/>
            <a:ext cx="10059272" cy="5657578"/>
          </a:xfrm>
          <a:prstGeom prst="rect">
            <a:avLst/>
          </a:prstGeom>
        </p:spPr>
      </p:pic>
      <p:pic>
        <p:nvPicPr>
          <p:cNvPr id="8" name="Picture 7" descr="Do not fly drones in or around stadiums during events" title="logo"/>
          <p:cNvPicPr>
            <a:picLocks noChangeAspect="1"/>
          </p:cNvPicPr>
          <p:nvPr/>
        </p:nvPicPr>
        <p:blipFill>
          <a:blip r:embed="rId3"/>
          <a:stretch>
            <a:fillRect/>
          </a:stretch>
        </p:blipFill>
        <p:spPr>
          <a:xfrm>
            <a:off x="7841590" y="371225"/>
            <a:ext cx="1931060" cy="1050062"/>
          </a:xfrm>
          <a:prstGeom prst="rect">
            <a:avLst/>
          </a:prstGeom>
        </p:spPr>
      </p:pic>
      <p:sp>
        <p:nvSpPr>
          <p:cNvPr id="3" name="Title 2"/>
          <p:cNvSpPr>
            <a:spLocks noGrp="1"/>
          </p:cNvSpPr>
          <p:nvPr>
            <p:ph type="title"/>
          </p:nvPr>
        </p:nvSpPr>
        <p:spPr>
          <a:xfrm>
            <a:off x="2534194" y="367980"/>
            <a:ext cx="5307396" cy="1053307"/>
          </a:xfrm>
          <a:solidFill>
            <a:sysClr val="window" lastClr="FFFFFF"/>
          </a:solidFill>
          <a:ln w="12700" cap="flat" cmpd="sng" algn="ctr">
            <a:solidFill>
              <a:srgbClr val="5B9BD5">
                <a:shade val="50000"/>
              </a:srgbClr>
            </a:solidFill>
            <a:prstDash val="solid"/>
            <a:miter lim="800000"/>
          </a:ln>
          <a:effectLst/>
        </p:spPr>
        <p:txBody>
          <a:bodyPr rtlCol="0" anchor="ctr"/>
          <a:lstStyle/>
          <a:p>
            <a:pPr algn="ctr">
              <a:lnSpc>
                <a:spcPct val="100000"/>
              </a:lnSpc>
              <a:buClrTx/>
              <a:buSzTx/>
              <a:buFontTx/>
            </a:pPr>
            <a:r>
              <a:rPr lang="en-US" sz="5400" kern="1200" dirty="0">
                <a:solidFill>
                  <a:prstClr val="black"/>
                </a:solidFill>
                <a:latin typeface="Calibri" panose="020F0502020204030204"/>
                <a:ea typeface="+mn-ea"/>
                <a:cs typeface="+mn-cs"/>
              </a:rPr>
              <a:t>NO DRONE </a:t>
            </a:r>
            <a:r>
              <a:rPr lang="en-US" sz="5400" kern="1200" dirty="0" smtClean="0">
                <a:solidFill>
                  <a:prstClr val="black"/>
                </a:solidFill>
                <a:latin typeface="Calibri" panose="020F0502020204030204"/>
                <a:ea typeface="+mn-ea"/>
                <a:cs typeface="+mn-cs"/>
              </a:rPr>
              <a:t>ZONE</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69315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tball field" titl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5" y="77503"/>
            <a:ext cx="11889816" cy="5926995"/>
          </a:xfrm>
          <a:prstGeom prst="rect">
            <a:avLst/>
          </a:prstGeom>
          <a:effectLst>
            <a:glow rad="101600">
              <a:schemeClr val="accent6">
                <a:satMod val="175000"/>
                <a:alpha val="40000"/>
              </a:schemeClr>
            </a:glow>
            <a:outerShdw blurRad="50800" dist="50800" dir="5400000" algn="ctr" rotWithShape="0">
              <a:srgbClr val="000000">
                <a:alpha val="40000"/>
              </a:srgbClr>
            </a:outerShdw>
          </a:effectLst>
        </p:spPr>
      </p:pic>
      <p:pic>
        <p:nvPicPr>
          <p:cNvPr id="6" name="Picture 5" descr="logo for Super Bowl LVI (56)" title="logo"/>
          <p:cNvPicPr/>
          <p:nvPr/>
        </p:nvPicPr>
        <p:blipFill>
          <a:blip r:embed="rId4">
            <a:extLst>
              <a:ext uri="{28A0092B-C50C-407E-A947-70E740481C1C}">
                <a14:useLocalDpi xmlns:a14="http://schemas.microsoft.com/office/drawing/2010/main" val="0"/>
              </a:ext>
            </a:extLst>
          </a:blip>
          <a:srcRect/>
          <a:stretch>
            <a:fillRect/>
          </a:stretch>
        </p:blipFill>
        <p:spPr bwMode="auto">
          <a:xfrm>
            <a:off x="440091" y="253066"/>
            <a:ext cx="1248637" cy="1001490"/>
          </a:xfrm>
          <a:prstGeom prst="rect">
            <a:avLst/>
          </a:prstGeom>
          <a:noFill/>
          <a:ln>
            <a:noFill/>
          </a:ln>
        </p:spPr>
      </p:pic>
      <p:pic>
        <p:nvPicPr>
          <p:cNvPr id="5" name="Picture 4" descr="logo for the National Football League, NFL" title="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779" y="312924"/>
            <a:ext cx="712755" cy="941632"/>
          </a:xfrm>
          <a:prstGeom prst="rect">
            <a:avLst/>
          </a:prstGeom>
        </p:spPr>
      </p:pic>
      <p:sp>
        <p:nvSpPr>
          <p:cNvPr id="3" name="Title 2"/>
          <p:cNvSpPr>
            <a:spLocks noGrp="1"/>
          </p:cNvSpPr>
          <p:nvPr>
            <p:ph type="title"/>
          </p:nvPr>
        </p:nvSpPr>
        <p:spPr>
          <a:xfrm>
            <a:off x="4623517" y="1333455"/>
            <a:ext cx="7263683" cy="2981103"/>
          </a:xfrm>
        </p:spPr>
        <p:txBody>
          <a:bodyPr/>
          <a:lstStyle/>
          <a:p>
            <a:pPr marL="457200" lvl="0" indent="-228600">
              <a:lnSpc>
                <a:spcPct val="100000"/>
              </a:lnSpc>
            </a:pPr>
            <a:r>
              <a:rPr lang="en-US" sz="54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NFL Aviation </a:t>
            </a:r>
            <a:r>
              <a:rPr lang="en-US" sz="5400" dirty="0" smtClean="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Parking Reservations</a:t>
            </a:r>
            <a:r>
              <a:rPr lang="en-US" sz="54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
            </a:r>
            <a:br>
              <a:rPr lang="en-US" sz="54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860250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Box 1"/>
          <p:cNvSpPr txBox="1"/>
          <p:nvPr/>
        </p:nvSpPr>
        <p:spPr>
          <a:xfrm>
            <a:off x="371377" y="1406768"/>
            <a:ext cx="11330888" cy="3477875"/>
          </a:xfrm>
          <a:prstGeom prst="rect">
            <a:avLst/>
          </a:prstGeom>
          <a:noFill/>
        </p:spPr>
        <p:txBody>
          <a:bodyPr wrap="square" rtlCol="0">
            <a:spAutoFit/>
          </a:bodyPr>
          <a:lstStyle/>
          <a:p>
            <a:r>
              <a:rPr lang="en-US" sz="2000" dirty="0" smtClean="0"/>
              <a:t>Each year, the NFL develops a Super Bowl parking reservation program for GA aircraft.</a:t>
            </a:r>
          </a:p>
          <a:p>
            <a:endParaRPr lang="en-US" sz="800" dirty="0"/>
          </a:p>
          <a:p>
            <a:r>
              <a:rPr lang="en-US" sz="2000" dirty="0" smtClean="0"/>
              <a:t>The SB LVI program uses an airport criteria baseline, and is tailored to SCT and ZLA airspace.</a:t>
            </a:r>
          </a:p>
          <a:p>
            <a:endParaRPr lang="en-US" sz="800" dirty="0"/>
          </a:p>
          <a:p>
            <a:r>
              <a:rPr lang="en-US" sz="2000" dirty="0" smtClean="0"/>
              <a:t>Reservation slots are developed site-specific, for airports meeting the criteria for inclusion in the NFL Reservation Program.</a:t>
            </a:r>
          </a:p>
          <a:p>
            <a:endParaRPr lang="en-US" sz="800" dirty="0"/>
          </a:p>
          <a:p>
            <a:r>
              <a:rPr lang="en-US" sz="2000" dirty="0" smtClean="0"/>
              <a:t>The FAA participates in developing the slots, that assist in managing General Aviation volume.</a:t>
            </a:r>
          </a:p>
          <a:p>
            <a:endParaRPr lang="en-US" sz="800" dirty="0" smtClean="0"/>
          </a:p>
          <a:p>
            <a:r>
              <a:rPr lang="en-US" sz="2000" dirty="0" smtClean="0"/>
              <a:t>Each participating airport has an allocation of slots, and the airport authority works with FBOs to determine the number of slots for each FBO.</a:t>
            </a:r>
          </a:p>
          <a:p>
            <a:endParaRPr lang="en-US" sz="800" dirty="0"/>
          </a:p>
          <a:p>
            <a:r>
              <a:rPr lang="en-US" sz="2000" dirty="0" smtClean="0"/>
              <a:t>The reservation program is effective from Wednesday, February 9, 2022, through Monday, February 14, 2022.</a:t>
            </a:r>
          </a:p>
        </p:txBody>
      </p:sp>
      <p:sp>
        <p:nvSpPr>
          <p:cNvPr id="4" name="Title 3"/>
          <p:cNvSpPr>
            <a:spLocks noGrp="1"/>
          </p:cNvSpPr>
          <p:nvPr>
            <p:ph type="title"/>
          </p:nvPr>
        </p:nvSpPr>
        <p:spPr>
          <a:xfrm>
            <a:off x="0" y="0"/>
            <a:ext cx="12192000" cy="1201783"/>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NFL </a:t>
            </a:r>
            <a:r>
              <a:rPr lang="en-US" sz="2800" dirty="0">
                <a:solidFill>
                  <a:srgbClr val="DC3640"/>
                </a:solidFill>
              </a:rPr>
              <a:t>Transportation</a:t>
            </a:r>
            <a:r>
              <a:rPr lang="en-US" sz="2800" dirty="0">
                <a:solidFill>
                  <a:srgbClr val="DC3640"/>
                </a:solidFill>
              </a:rPr>
              <a:t> PPR Program</a:t>
            </a:r>
            <a:br>
              <a:rPr lang="en-US"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3345782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tball field" titl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5" y="77503"/>
            <a:ext cx="11889816" cy="5926995"/>
          </a:xfrm>
          <a:prstGeom prst="rect">
            <a:avLst/>
          </a:prstGeom>
          <a:effectLst>
            <a:glow rad="101600">
              <a:schemeClr val="accent6">
                <a:satMod val="175000"/>
                <a:alpha val="40000"/>
              </a:schemeClr>
            </a:glow>
            <a:outerShdw blurRad="50800" dist="50800" dir="5400000" algn="ctr" rotWithShape="0">
              <a:srgbClr val="000000">
                <a:alpha val="40000"/>
              </a:srgbClr>
            </a:outerShdw>
          </a:effectLst>
        </p:spPr>
      </p:pic>
      <p:pic>
        <p:nvPicPr>
          <p:cNvPr id="6" name="Picture 5" descr="logo for Super Bowl LVI (56)" title="logo"/>
          <p:cNvPicPr/>
          <p:nvPr/>
        </p:nvPicPr>
        <p:blipFill>
          <a:blip r:embed="rId4">
            <a:extLst>
              <a:ext uri="{28A0092B-C50C-407E-A947-70E740481C1C}">
                <a14:useLocalDpi xmlns:a14="http://schemas.microsoft.com/office/drawing/2010/main" val="0"/>
              </a:ext>
            </a:extLst>
          </a:blip>
          <a:srcRect/>
          <a:stretch>
            <a:fillRect/>
          </a:stretch>
        </p:blipFill>
        <p:spPr bwMode="auto">
          <a:xfrm>
            <a:off x="440091" y="253066"/>
            <a:ext cx="1248637" cy="1001490"/>
          </a:xfrm>
          <a:prstGeom prst="rect">
            <a:avLst/>
          </a:prstGeom>
          <a:noFill/>
          <a:ln>
            <a:noFill/>
          </a:ln>
        </p:spPr>
      </p:pic>
      <p:pic>
        <p:nvPicPr>
          <p:cNvPr id="5" name="Picture 4" descr="logo for the National Football League, NFL" title="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779" y="312924"/>
            <a:ext cx="712755" cy="941632"/>
          </a:xfrm>
          <a:prstGeom prst="rect">
            <a:avLst/>
          </a:prstGeom>
        </p:spPr>
      </p:pic>
      <p:sp>
        <p:nvSpPr>
          <p:cNvPr id="3" name="Title 2"/>
          <p:cNvSpPr>
            <a:spLocks noGrp="1"/>
          </p:cNvSpPr>
          <p:nvPr>
            <p:ph type="title"/>
          </p:nvPr>
        </p:nvSpPr>
        <p:spPr>
          <a:xfrm>
            <a:off x="3972725" y="1062446"/>
            <a:ext cx="6586017" cy="1225385"/>
          </a:xfrm>
        </p:spPr>
        <p:txBody>
          <a:bodyPr/>
          <a:lstStyle/>
          <a:p>
            <a:pPr marL="457200" lvl="0" indent="-228600" algn="ctr">
              <a:lnSpc>
                <a:spcPct val="100000"/>
              </a:lnSpc>
            </a:pPr>
            <a:r>
              <a:rPr lang="en-US" sz="600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TFR</a:t>
            </a:r>
            <a:br>
              <a:rPr lang="en-US" sz="600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br>
            <a:r>
              <a:rPr lang="en-US" sz="600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rPr>
              <a:t>Information</a:t>
            </a:r>
            <a:endParaRPr lang="en-US" sz="6000" dirty="0">
              <a:solidFill>
                <a:srgbClr val="FFFFFF"/>
              </a:solidFill>
              <a:effectLst>
                <a:glow rad="63500">
                  <a:srgbClr val="F7E0A3">
                    <a:satMod val="175000"/>
                    <a:alpha val="40000"/>
                  </a:srgbClr>
                </a:glow>
                <a:outerShdw blurRad="50800" dist="38100" dir="10800000" algn="r" rotWithShape="0">
                  <a:prstClr val="black">
                    <a:alpha val="25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81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18" name="Picture 17" descr="Restrictions that will occur during Super Bowl" title="TFR info during the Super Bowl"/>
          <p:cNvPicPr>
            <a:picLocks noChangeAspect="1"/>
          </p:cNvPicPr>
          <p:nvPr/>
        </p:nvPicPr>
        <p:blipFill>
          <a:blip r:embed="rId3"/>
          <a:stretch>
            <a:fillRect/>
          </a:stretch>
        </p:blipFill>
        <p:spPr>
          <a:xfrm>
            <a:off x="6335125" y="1623327"/>
            <a:ext cx="2605206" cy="4217749"/>
          </a:xfrm>
          <a:prstGeom prst="rect">
            <a:avLst/>
          </a:prstGeom>
        </p:spPr>
      </p:pic>
      <p:sp>
        <p:nvSpPr>
          <p:cNvPr id="52" name="Rounded Rectangle 51"/>
          <p:cNvSpPr/>
          <p:nvPr/>
        </p:nvSpPr>
        <p:spPr>
          <a:xfrm>
            <a:off x="6679623" y="5072082"/>
            <a:ext cx="1958089" cy="561975"/>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February 13, 2022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1430 – 2030 Local</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Rounded Rectangle 52"/>
          <p:cNvSpPr/>
          <p:nvPr/>
        </p:nvSpPr>
        <p:spPr>
          <a:xfrm>
            <a:off x="6669480" y="4217520"/>
            <a:ext cx="1960735" cy="747893"/>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10 NMR inner ring </a:t>
            </a:r>
            <a:r>
              <a:rPr kumimoji="0" lang="en-US" sz="1000" b="1" i="0" u="none" strike="noStrike" kern="0" cap="none" spc="0" normalizeH="0" baseline="0" noProof="0" dirty="0" smtClean="0">
                <a:ln>
                  <a:noFill/>
                </a:ln>
                <a:solidFill>
                  <a:srgbClr val="FFFFFF"/>
                </a:solidFill>
                <a:effectLst/>
                <a:uLnTx/>
                <a:uFillTx/>
                <a:latin typeface="Arial"/>
                <a:ea typeface="+mn-ea"/>
                <a:cs typeface="+mn-cs"/>
                <a:sym typeface="Arial"/>
              </a:rPr>
              <a:t>(excluding LGB Class D)</a:t>
            </a:r>
            <a:endParaRPr kumimoji="0" lang="en-US" sz="1050" b="1" i="0" u="none" strike="noStrike" kern="0" cap="none" spc="0" normalizeH="0" baseline="0" noProof="0" dirty="0" smtClean="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30 NMR outer ring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SFC - 17,999 MSL</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Rounded Rectangle 53"/>
          <p:cNvSpPr/>
          <p:nvPr/>
        </p:nvSpPr>
        <p:spPr>
          <a:xfrm>
            <a:off x="6676977" y="3508553"/>
            <a:ext cx="1960735" cy="602297"/>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Centered near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smtClean="0">
                <a:ln>
                  <a:noFill/>
                </a:ln>
                <a:solidFill>
                  <a:srgbClr val="FFFFFF"/>
                </a:solidFill>
                <a:effectLst/>
                <a:uLnTx/>
                <a:uFillTx/>
                <a:latin typeface="Arial"/>
                <a:ea typeface="+mn-ea"/>
                <a:cs typeface="+mn-cs"/>
                <a:sym typeface="Arial"/>
              </a:rPr>
              <a:t>SoFi</a:t>
            </a: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 Stadium</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5" name="Rounded Rectangle 54"/>
          <p:cNvSpPr/>
          <p:nvPr/>
        </p:nvSpPr>
        <p:spPr>
          <a:xfrm>
            <a:off x="6676977" y="2766886"/>
            <a:ext cx="1945742" cy="634997"/>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Crewed and UAS Restrictions</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0" name="TextBox 59"/>
          <p:cNvSpPr txBox="1"/>
          <p:nvPr/>
        </p:nvSpPr>
        <p:spPr>
          <a:xfrm>
            <a:off x="6557211" y="1776113"/>
            <a:ext cx="218933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smtClean="0">
                <a:ln>
                  <a:noFill/>
                </a:ln>
                <a:solidFill>
                  <a:srgbClr val="000000"/>
                </a:solidFill>
                <a:effectLst/>
                <a:uLnTx/>
                <a:uFillTx/>
                <a:latin typeface="Arial"/>
                <a:cs typeface="Arial"/>
                <a:sym typeface="Arial"/>
              </a:rPr>
              <a:t>Super Bowl LVI</a:t>
            </a:r>
            <a:endParaRPr kumimoji="0" lang="en-US" sz="2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9" name="Picture 18" descr="Restrictions that will occur during tailgate, pre-game" title="TFR info, before the game"/>
          <p:cNvPicPr>
            <a:picLocks noChangeAspect="1"/>
          </p:cNvPicPr>
          <p:nvPr/>
        </p:nvPicPr>
        <p:blipFill>
          <a:blip r:embed="rId3"/>
          <a:stretch>
            <a:fillRect/>
          </a:stretch>
        </p:blipFill>
        <p:spPr>
          <a:xfrm>
            <a:off x="3091710" y="1623328"/>
            <a:ext cx="2620485" cy="4217748"/>
          </a:xfrm>
          <a:prstGeom prst="rect">
            <a:avLst/>
          </a:prstGeom>
        </p:spPr>
      </p:pic>
      <p:sp>
        <p:nvSpPr>
          <p:cNvPr id="57" name="Rounded Rectangle 56"/>
          <p:cNvSpPr/>
          <p:nvPr/>
        </p:nvSpPr>
        <p:spPr>
          <a:xfrm>
            <a:off x="3426610" y="5072082"/>
            <a:ext cx="1919510" cy="561975"/>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February 13, 2022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1000 – 1430 Local</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6" name="Rounded Rectangle 45"/>
          <p:cNvSpPr/>
          <p:nvPr/>
        </p:nvSpPr>
        <p:spPr>
          <a:xfrm>
            <a:off x="3427129" y="4367239"/>
            <a:ext cx="1918989" cy="545066"/>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1 NMR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SFC - 3000 AGL</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9" name="Rounded Rectangle 48"/>
          <p:cNvSpPr/>
          <p:nvPr/>
        </p:nvSpPr>
        <p:spPr>
          <a:xfrm>
            <a:off x="3426609" y="3573878"/>
            <a:ext cx="1919511" cy="600075"/>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Centered near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smtClean="0">
                <a:ln>
                  <a:noFill/>
                </a:ln>
                <a:solidFill>
                  <a:srgbClr val="FFFFFF"/>
                </a:solidFill>
                <a:effectLst/>
                <a:uLnTx/>
                <a:uFillTx/>
                <a:latin typeface="Arial"/>
                <a:ea typeface="+mn-ea"/>
                <a:cs typeface="+mn-cs"/>
                <a:sym typeface="Arial"/>
              </a:rPr>
              <a:t>SoFi</a:t>
            </a: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 Stadium</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0" name="Rounded Rectangle 49"/>
          <p:cNvSpPr/>
          <p:nvPr/>
        </p:nvSpPr>
        <p:spPr>
          <a:xfrm>
            <a:off x="3426611" y="2766886"/>
            <a:ext cx="1919508" cy="638175"/>
          </a:xfrm>
          <a:prstGeom prst="round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mn-cs"/>
                <a:sym typeface="Arial"/>
              </a:rPr>
              <a:t>UAS Restrictions</a:t>
            </a: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9" name="TextBox 58"/>
          <p:cNvSpPr txBox="1"/>
          <p:nvPr/>
        </p:nvSpPr>
        <p:spPr>
          <a:xfrm>
            <a:off x="3257651" y="1728870"/>
            <a:ext cx="225742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smtClean="0">
                <a:ln>
                  <a:noFill/>
                </a:ln>
                <a:solidFill>
                  <a:srgbClr val="000000"/>
                </a:solidFill>
                <a:effectLst/>
                <a:uLnTx/>
                <a:uFillTx/>
                <a:latin typeface="Arial"/>
                <a:cs typeface="Arial"/>
                <a:sym typeface="Arial"/>
              </a:rPr>
              <a:t>Pre-Game Tailgate</a:t>
            </a:r>
            <a:endParaRPr kumimoji="0" lang="en-US" sz="2600" b="1"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2759824" y="1044781"/>
            <a:ext cx="6558743" cy="369332"/>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FFFFFF"/>
                </a:solidFill>
                <a:effectLst/>
                <a:uLnTx/>
                <a:uFillTx/>
                <a:latin typeface="Arial"/>
                <a:cs typeface="Arial"/>
                <a:sym typeface="Arial"/>
              </a:rPr>
              <a:t>All information is subject to change prior to publication</a:t>
            </a:r>
            <a:endParaRPr kumimoji="0" lang="en-US" sz="18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Title 2"/>
          <p:cNvSpPr>
            <a:spLocks noGrp="1"/>
          </p:cNvSpPr>
          <p:nvPr>
            <p:ph type="title"/>
          </p:nvPr>
        </p:nvSpPr>
        <p:spPr>
          <a:xfrm>
            <a:off x="0" y="-16946"/>
            <a:ext cx="12191999" cy="469792"/>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sv-SE" sz="2800" dirty="0">
                <a:solidFill>
                  <a:srgbClr val="DC3640"/>
                </a:solidFill>
              </a:rPr>
              <a:t>Super Bowl LVI TFR DRAFT Information</a:t>
            </a:r>
            <a:br>
              <a:rPr lang="sv-SE"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3062616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 name="Picture 3" descr="a map displaying the affected area before the game" title="Pre-game tailgate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2" y="847725"/>
            <a:ext cx="5749234" cy="512564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a:xfrm>
            <a:off x="0" y="1"/>
            <a:ext cx="12192000" cy="304800"/>
          </a:xfrm>
          <a:noFill/>
          <a:ln>
            <a:noFill/>
          </a:ln>
        </p:spPr>
        <p:txBody>
          <a:bodyPr spcFirstLastPara="1" wrap="square" lIns="0" tIns="457200" rIns="0" bIns="457200" anchor="t" anchorCtr="0">
            <a:noAutofit/>
          </a:bodyPr>
          <a:lstStyle/>
          <a:p>
            <a:pPr marL="457200" indent="-228600" algn="ctr">
              <a:spcBef>
                <a:spcPts val="1000"/>
              </a:spcBef>
              <a:buClr>
                <a:srgbClr val="DC3640"/>
              </a:buClr>
              <a:buSzPts val="2200"/>
            </a:pPr>
            <a:r>
              <a:rPr lang="en-US" sz="2800" dirty="0">
                <a:solidFill>
                  <a:srgbClr val="DC3640"/>
                </a:solidFill>
              </a:rPr>
              <a:t>Super Bowl LVI – Pre-game Tailgate TFR DRAFT</a:t>
            </a:r>
            <a:br>
              <a:rPr lang="en-US" sz="2800" dirty="0">
                <a:solidFill>
                  <a:srgbClr val="DC3640"/>
                </a:solidFill>
              </a:rPr>
            </a:br>
            <a:endParaRPr lang="en-US" sz="2800" dirty="0">
              <a:solidFill>
                <a:srgbClr val="DC3640"/>
              </a:solidFill>
            </a:endParaRPr>
          </a:p>
        </p:txBody>
      </p:sp>
    </p:spTree>
    <p:extLst>
      <p:ext uri="{BB962C8B-B14F-4D97-AF65-F5344CB8AC3E}">
        <p14:creationId xmlns:p14="http://schemas.microsoft.com/office/powerpoint/2010/main" val="3412542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8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Custom 1">
      <a:dk1>
        <a:srgbClr val="000000"/>
      </a:dk1>
      <a:lt1>
        <a:srgbClr val="FFFFFF"/>
      </a:lt1>
      <a:dk2>
        <a:srgbClr val="000100"/>
      </a:dk2>
      <a:lt2>
        <a:srgbClr val="F8F3E5"/>
      </a:lt2>
      <a:accent1>
        <a:srgbClr val="EF3741"/>
      </a:accent1>
      <a:accent2>
        <a:srgbClr val="0C1C2A"/>
      </a:accent2>
      <a:accent3>
        <a:srgbClr val="F89F6C"/>
      </a:accent3>
      <a:accent4>
        <a:srgbClr val="F8F3E5"/>
      </a:accent4>
      <a:accent5>
        <a:srgbClr val="F7E0A3"/>
      </a:accent5>
      <a:accent6>
        <a:srgbClr val="853795"/>
      </a:accent6>
      <a:hlink>
        <a:srgbClr val="FFFFF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2196</Words>
  <Application>Microsoft Office PowerPoint</Application>
  <PresentationFormat>Widescreen</PresentationFormat>
  <Paragraphs>212</Paragraphs>
  <Slides>23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Arial Black</vt:lpstr>
      <vt:lpstr>Calibri</vt:lpstr>
      <vt:lpstr>Impact</vt:lpstr>
      <vt:lpstr>Times New Roman</vt:lpstr>
      <vt:lpstr>8_Custom Design</vt:lpstr>
      <vt:lpstr>6_Custom Design</vt:lpstr>
      <vt:lpstr>SUPER BOWL </vt:lpstr>
      <vt:lpstr>Table of Contents </vt:lpstr>
      <vt:lpstr>Anticipated Peak Arrival and Departure Times </vt:lpstr>
      <vt:lpstr>NO DRONE ZONE</vt:lpstr>
      <vt:lpstr>NFL Aviation Parking Reservations </vt:lpstr>
      <vt:lpstr>NFL Transportation PPR Program </vt:lpstr>
      <vt:lpstr>TFR Information</vt:lpstr>
      <vt:lpstr>Super Bowl LVI TFR DRAFT Information </vt:lpstr>
      <vt:lpstr>Super Bowl LVI – Pre-game Tailgate TFR DRAFT </vt:lpstr>
      <vt:lpstr>Super Bowl LVI – Main Event TFR DRAFT</vt:lpstr>
      <vt:lpstr>Super Bowl LVI – Main Event TFR DRAFT </vt:lpstr>
      <vt:lpstr>Super Bowl LVI – Main Event TFR DRAFT </vt:lpstr>
      <vt:lpstr>Super Bowl LVI – Main Event TFR DRAFT </vt:lpstr>
      <vt:lpstr>TFR Prohibited Operations</vt:lpstr>
      <vt:lpstr>TFR Refresher – 10 / 30 NMR (14 CFR 99.7) </vt:lpstr>
      <vt:lpstr>TFR Chart – 10 / 30 NMR (14 CFR 99.7)</vt:lpstr>
      <vt:lpstr>TFR Refresher – 10 / 30 NMR (14 CFR 99.7) </vt:lpstr>
      <vt:lpstr>TFR Refresher – 10 / 30 NMR (14 CFR 99.7) </vt:lpstr>
      <vt:lpstr>TFR Refresher – 10 / 30 NMR (14 CFR 99.7)</vt:lpstr>
      <vt:lpstr>TFR Refresher – 10 / 30 NMR (14 CFR 99.7)</vt:lpstr>
      <vt:lpstr>NO DRONE ZONE</vt:lpstr>
      <vt:lpstr>Gateway Screening </vt:lpstr>
      <vt:lpstr>Gateway Screening - LAX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2022-01-26T18:38:46Z</dcterms:modified>
</cp:coreProperties>
</file>