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698" r:id="rId5"/>
    <p:sldMasterId id="2147483710" r:id="rId6"/>
    <p:sldMasterId id="2147483717" r:id="rId7"/>
  </p:sldMasterIdLst>
  <p:notesMasterIdLst>
    <p:notesMasterId r:id="rId41"/>
  </p:notesMasterIdLst>
  <p:sldIdLst>
    <p:sldId id="275" r:id="rId8"/>
    <p:sldId id="335" r:id="rId9"/>
    <p:sldId id="340" r:id="rId10"/>
    <p:sldId id="339" r:id="rId11"/>
    <p:sldId id="336" r:id="rId12"/>
    <p:sldId id="346" r:id="rId13"/>
    <p:sldId id="722" r:id="rId14"/>
    <p:sldId id="926" r:id="rId15"/>
    <p:sldId id="263" r:id="rId16"/>
    <p:sldId id="923" r:id="rId17"/>
    <p:sldId id="932" r:id="rId18"/>
    <p:sldId id="947" r:id="rId19"/>
    <p:sldId id="930" r:id="rId20"/>
    <p:sldId id="720" r:id="rId21"/>
    <p:sldId id="721" r:id="rId22"/>
    <p:sldId id="933" r:id="rId23"/>
    <p:sldId id="724" r:id="rId24"/>
    <p:sldId id="935" r:id="rId25"/>
    <p:sldId id="347" r:id="rId26"/>
    <p:sldId id="934" r:id="rId27"/>
    <p:sldId id="344" r:id="rId28"/>
    <p:sldId id="937" r:id="rId29"/>
    <p:sldId id="938" r:id="rId30"/>
    <p:sldId id="940" r:id="rId31"/>
    <p:sldId id="946" r:id="rId32"/>
    <p:sldId id="942" r:id="rId33"/>
    <p:sldId id="948" r:id="rId34"/>
    <p:sldId id="939" r:id="rId35"/>
    <p:sldId id="944" r:id="rId36"/>
    <p:sldId id="718" r:id="rId37"/>
    <p:sldId id="540" r:id="rId38"/>
    <p:sldId id="717" r:id="rId39"/>
    <p:sldId id="71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99"/>
    <a:srgbClr val="FFCC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1A10A-F559-4C30-AF66-287C06B76218}" v="8" dt="2019-09-19T22:08:23.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639" autoAdjust="0"/>
  </p:normalViewPr>
  <p:slideViewPr>
    <p:cSldViewPr snapToGrid="0">
      <p:cViewPr varScale="1">
        <p:scale>
          <a:sx n="69" d="100"/>
          <a:sy n="69" d="100"/>
        </p:scale>
        <p:origin x="1386" y="42"/>
      </p:cViewPr>
      <p:guideLst/>
    </p:cSldViewPr>
  </p:slideViewPr>
  <p:notesTextViewPr>
    <p:cViewPr>
      <p:scale>
        <a:sx n="1" d="1"/>
        <a:sy n="1" d="1"/>
      </p:scale>
      <p:origin x="0" y="-111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fer Miller (Evans Incorporated)" userId="9b43685d-1bdc-40d1-aa88-ec8fa60a5fa0" providerId="ADAL" clId="{84960C98-4B72-4E29-8727-8F6D04E2AABC}"/>
    <pc:docChg chg="undo redo custSel modSld">
      <pc:chgData name="Jennafer Miller (Evans Incorporated)" userId="9b43685d-1bdc-40d1-aa88-ec8fa60a5fa0" providerId="ADAL" clId="{84960C98-4B72-4E29-8727-8F6D04E2AABC}" dt="2019-09-19T22:09:10.768" v="2344" actId="113"/>
      <pc:docMkLst>
        <pc:docMk/>
      </pc:docMkLst>
      <pc:sldChg chg="modNotesTx">
        <pc:chgData name="Jennafer Miller (Evans Incorporated)" userId="9b43685d-1bdc-40d1-aa88-ec8fa60a5fa0" providerId="ADAL" clId="{84960C98-4B72-4E29-8727-8F6D04E2AABC}" dt="2019-09-19T21:58:53.624" v="1497" actId="20577"/>
        <pc:sldMkLst>
          <pc:docMk/>
          <pc:sldMk cId="2588259008" sldId="344"/>
        </pc:sldMkLst>
      </pc:sldChg>
      <pc:sldChg chg="modNotesTx">
        <pc:chgData name="Jennafer Miller (Evans Incorporated)" userId="9b43685d-1bdc-40d1-aa88-ec8fa60a5fa0" providerId="ADAL" clId="{84960C98-4B72-4E29-8727-8F6D04E2AABC}" dt="2019-09-19T22:09:10.768" v="2344" actId="113"/>
        <pc:sldMkLst>
          <pc:docMk/>
          <pc:sldMk cId="11520838" sldId="347"/>
        </pc:sldMkLst>
      </pc:sldChg>
      <pc:sldChg chg="modNotesTx">
        <pc:chgData name="Jennafer Miller (Evans Incorporated)" userId="9b43685d-1bdc-40d1-aa88-ec8fa60a5fa0" providerId="ADAL" clId="{84960C98-4B72-4E29-8727-8F6D04E2AABC}" dt="2019-09-19T21:43:07.576" v="156" actId="20577"/>
        <pc:sldMkLst>
          <pc:docMk/>
          <pc:sldMk cId="3850590353" sldId="724"/>
        </pc:sldMkLst>
      </pc:sldChg>
      <pc:sldChg chg="modNotesTx">
        <pc:chgData name="Jennafer Miller (Evans Incorporated)" userId="9b43685d-1bdc-40d1-aa88-ec8fa60a5fa0" providerId="ADAL" clId="{84960C98-4B72-4E29-8727-8F6D04E2AABC}" dt="2019-09-19T21:41:10.956" v="22" actId="20577"/>
        <pc:sldMkLst>
          <pc:docMk/>
          <pc:sldMk cId="3863149563" sldId="933"/>
        </pc:sldMkLst>
      </pc:sldChg>
      <pc:sldChg chg="modNotesTx">
        <pc:chgData name="Jennafer Miller (Evans Incorporated)" userId="9b43685d-1bdc-40d1-aa88-ec8fa60a5fa0" providerId="ADAL" clId="{84960C98-4B72-4E29-8727-8F6D04E2AABC}" dt="2019-09-19T21:57:55.096" v="1404" actId="20577"/>
        <pc:sldMkLst>
          <pc:docMk/>
          <pc:sldMk cId="1628665741" sldId="934"/>
        </pc:sldMkLst>
      </pc:sldChg>
      <pc:sldChg chg="addSp delSp modSp">
        <pc:chgData name="Jennafer Miller (Evans Incorporated)" userId="9b43685d-1bdc-40d1-aa88-ec8fa60a5fa0" providerId="ADAL" clId="{84960C98-4B72-4E29-8727-8F6D04E2AABC}" dt="2019-09-19T22:01:44.443" v="1642" actId="1036"/>
        <pc:sldMkLst>
          <pc:docMk/>
          <pc:sldMk cId="2502143284" sldId="939"/>
        </pc:sldMkLst>
        <pc:picChg chg="add mod">
          <ac:chgData name="Jennafer Miller (Evans Incorporated)" userId="9b43685d-1bdc-40d1-aa88-ec8fa60a5fa0" providerId="ADAL" clId="{84960C98-4B72-4E29-8727-8F6D04E2AABC}" dt="2019-09-19T22:01:44.443" v="1642" actId="1036"/>
          <ac:picMkLst>
            <pc:docMk/>
            <pc:sldMk cId="2502143284" sldId="939"/>
            <ac:picMk id="12" creationId="{A4711E97-CA60-4E0D-8B78-50C19AEA41AD}"/>
          </ac:picMkLst>
        </pc:picChg>
        <pc:picChg chg="del">
          <ac:chgData name="Jennafer Miller (Evans Incorporated)" userId="9b43685d-1bdc-40d1-aa88-ec8fa60a5fa0" providerId="ADAL" clId="{84960C98-4B72-4E29-8727-8F6D04E2AABC}" dt="2019-09-19T22:00:18.644" v="1582" actId="478"/>
          <ac:picMkLst>
            <pc:docMk/>
            <pc:sldMk cId="2502143284" sldId="939"/>
            <ac:picMk id="28" creationId="{57436B38-6CBF-43B4-9B72-04C466D5B004}"/>
          </ac:picMkLst>
        </pc:picChg>
      </pc:sldChg>
      <pc:sldChg chg="modNotesTx">
        <pc:chgData name="Jennafer Miller (Evans Incorporated)" userId="9b43685d-1bdc-40d1-aa88-ec8fa60a5fa0" providerId="ADAL" clId="{84960C98-4B72-4E29-8727-8F6D04E2AABC}" dt="2019-09-19T21:59:47.677" v="1580" actId="20577"/>
        <pc:sldMkLst>
          <pc:docMk/>
          <pc:sldMk cId="1384048918" sldId="942"/>
        </pc:sldMkLst>
      </pc:sldChg>
      <pc:sldChg chg="modSp modNotesTx">
        <pc:chgData name="Jennafer Miller (Evans Incorporated)" userId="9b43685d-1bdc-40d1-aa88-ec8fa60a5fa0" providerId="ADAL" clId="{84960C98-4B72-4E29-8727-8F6D04E2AABC}" dt="2019-09-19T22:07:10.836" v="2307" actId="20577"/>
        <pc:sldMkLst>
          <pc:docMk/>
          <pc:sldMk cId="4262336195" sldId="944"/>
        </pc:sldMkLst>
        <pc:spChg chg="mod">
          <ac:chgData name="Jennafer Miller (Evans Incorporated)" userId="9b43685d-1bdc-40d1-aa88-ec8fa60a5fa0" providerId="ADAL" clId="{84960C98-4B72-4E29-8727-8F6D04E2AABC}" dt="2019-09-19T22:01:36.659" v="1636" actId="20577"/>
          <ac:spMkLst>
            <pc:docMk/>
            <pc:sldMk cId="4262336195" sldId="944"/>
            <ac:spMk id="20" creationId="{F5B365B0-B2D8-4B13-9877-B62FF4F1D820}"/>
          </ac:spMkLst>
        </pc:spChg>
        <pc:picChg chg="mod">
          <ac:chgData name="Jennafer Miller (Evans Incorporated)" userId="9b43685d-1bdc-40d1-aa88-ec8fa60a5fa0" providerId="ADAL" clId="{84960C98-4B72-4E29-8727-8F6D04E2AABC}" dt="2019-09-19T22:01:34.905" v="1632" actId="1036"/>
          <ac:picMkLst>
            <pc:docMk/>
            <pc:sldMk cId="4262336195" sldId="944"/>
            <ac:picMk id="1024" creationId="{001E4EB3-FFD6-490E-BDA1-FE6784F6B86B}"/>
          </ac:picMkLst>
        </pc:picChg>
      </pc:sldChg>
      <pc:sldChg chg="modNotesTx">
        <pc:chgData name="Jennafer Miller (Evans Incorporated)" userId="9b43685d-1bdc-40d1-aa88-ec8fa60a5fa0" providerId="ADAL" clId="{84960C98-4B72-4E29-8727-8F6D04E2AABC}" dt="2019-09-19T22:00:00.249" v="1581" actId="20577"/>
        <pc:sldMkLst>
          <pc:docMk/>
          <pc:sldMk cId="3122916406" sldId="9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BD246-58D8-49C7-8830-2BBF9607A86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102CA855-F8EE-4ABD-80EC-BA7FA69773F4}">
      <dgm:prSet phldrT="[Text]" custT="1"/>
      <dgm:spPr/>
      <dgm:t>
        <a:bodyPr/>
        <a:lstStyle/>
        <a:p>
          <a:r>
            <a:rPr lang="en-US" sz="3400" b="1" dirty="0">
              <a:solidFill>
                <a:srgbClr val="002060"/>
              </a:solidFill>
            </a:rPr>
            <a:t>Present Requirements Management (RqM) Processes    in The PMO       </a:t>
          </a:r>
        </a:p>
      </dgm:t>
    </dgm:pt>
    <dgm:pt modelId="{DDFFAC18-2F71-4D5C-A65A-DB7EEA1FA45B}" type="parTrans" cxnId="{F10CCD1C-E974-4FFA-B5FB-20C6CFF9F9D3}">
      <dgm:prSet/>
      <dgm:spPr/>
      <dgm:t>
        <a:bodyPr/>
        <a:lstStyle/>
        <a:p>
          <a:endParaRPr lang="en-US"/>
        </a:p>
      </dgm:t>
    </dgm:pt>
    <dgm:pt modelId="{A6014C74-0A83-4FC8-B142-49F92A073D89}" type="sibTrans" cxnId="{F10CCD1C-E974-4FFA-B5FB-20C6CFF9F9D3}">
      <dgm:prSet/>
      <dgm:spPr/>
      <dgm:t>
        <a:bodyPr/>
        <a:lstStyle/>
        <a:p>
          <a:endParaRPr lang="en-US"/>
        </a:p>
      </dgm:t>
    </dgm:pt>
    <dgm:pt modelId="{39437172-B9EF-4146-ADAB-7D8BD93315FB}">
      <dgm:prSet phldrT="[Text]" custT="1"/>
      <dgm:spPr/>
      <dgm:t>
        <a:bodyPr/>
        <a:lstStyle/>
        <a:p>
          <a:r>
            <a:rPr lang="en-US" sz="3600" b="1" dirty="0">
              <a:solidFill>
                <a:srgbClr val="002060"/>
              </a:solidFill>
            </a:rPr>
            <a:t>Discuss Elements of Resilience and RqM</a:t>
          </a:r>
          <a:endParaRPr lang="en-US" sz="3200" b="1" dirty="0">
            <a:solidFill>
              <a:srgbClr val="002060"/>
            </a:solidFill>
          </a:endParaRPr>
        </a:p>
      </dgm:t>
    </dgm:pt>
    <dgm:pt modelId="{82CD6A7C-285E-4069-9780-EAC852C070D3}" type="parTrans" cxnId="{F086E80A-05EF-4506-B544-E29223726B95}">
      <dgm:prSet/>
      <dgm:spPr/>
      <dgm:t>
        <a:bodyPr/>
        <a:lstStyle/>
        <a:p>
          <a:endParaRPr lang="en-US"/>
        </a:p>
      </dgm:t>
    </dgm:pt>
    <dgm:pt modelId="{6560AE64-1AB7-4CD2-AC32-555325885AD0}" type="sibTrans" cxnId="{F086E80A-05EF-4506-B544-E29223726B95}">
      <dgm:prSet/>
      <dgm:spPr/>
      <dgm:t>
        <a:bodyPr/>
        <a:lstStyle/>
        <a:p>
          <a:endParaRPr lang="en-US"/>
        </a:p>
      </dgm:t>
    </dgm:pt>
    <dgm:pt modelId="{50BF00E3-D79D-46A8-8A3A-6DFB93C9F062}">
      <dgm:prSet phldrT="[Text]" custT="1"/>
      <dgm:spPr/>
      <dgm:t>
        <a:bodyPr/>
        <a:lstStyle/>
        <a:p>
          <a:r>
            <a:rPr lang="en-US" sz="4000" b="1" dirty="0">
              <a:solidFill>
                <a:srgbClr val="002060"/>
              </a:solidFill>
            </a:rPr>
            <a:t>Create a Winning Hand Together</a:t>
          </a:r>
        </a:p>
      </dgm:t>
    </dgm:pt>
    <dgm:pt modelId="{16130C6C-9D5E-4CCF-AA86-6CFDAFB9507E}" type="parTrans" cxnId="{D9635D12-E28F-424C-B5EF-429832E5E098}">
      <dgm:prSet/>
      <dgm:spPr/>
      <dgm:t>
        <a:bodyPr/>
        <a:lstStyle/>
        <a:p>
          <a:endParaRPr lang="en-US"/>
        </a:p>
      </dgm:t>
    </dgm:pt>
    <dgm:pt modelId="{AA6C654B-1AF1-449B-B163-C1CBC5CED212}" type="sibTrans" cxnId="{D9635D12-E28F-424C-B5EF-429832E5E098}">
      <dgm:prSet/>
      <dgm:spPr/>
      <dgm:t>
        <a:bodyPr/>
        <a:lstStyle/>
        <a:p>
          <a:endParaRPr lang="en-US"/>
        </a:p>
      </dgm:t>
    </dgm:pt>
    <dgm:pt modelId="{AB71B055-F3BC-45D3-8055-C1C53A167E03}">
      <dgm:prSet phldrT="[Text]"/>
      <dgm:spPr>
        <a:noFill/>
        <a:ln w="25400">
          <a:solidFill>
            <a:schemeClr val="bg1"/>
          </a:solidFill>
        </a:ln>
      </dgm:spPr>
      <dgm:t>
        <a:bodyPr/>
        <a:lstStyle/>
        <a:p>
          <a:endParaRPr lang="en-US" dirty="0">
            <a:solidFill>
              <a:schemeClr val="tx1"/>
            </a:solidFill>
          </a:endParaRPr>
        </a:p>
      </dgm:t>
    </dgm:pt>
    <dgm:pt modelId="{CCEC649C-3E76-4BE4-8E8F-07F59D03A345}" type="sibTrans" cxnId="{CB61CB88-2390-455A-8BCF-DEDB4DFFAEFC}">
      <dgm:prSet/>
      <dgm:spPr/>
      <dgm:t>
        <a:bodyPr/>
        <a:lstStyle/>
        <a:p>
          <a:endParaRPr lang="en-US"/>
        </a:p>
      </dgm:t>
    </dgm:pt>
    <dgm:pt modelId="{E6697403-EB90-482E-A73B-741D22DF4058}" type="parTrans" cxnId="{CB61CB88-2390-455A-8BCF-DEDB4DFFAEFC}">
      <dgm:prSet/>
      <dgm:spPr/>
      <dgm:t>
        <a:bodyPr/>
        <a:lstStyle/>
        <a:p>
          <a:endParaRPr lang="en-US"/>
        </a:p>
      </dgm:t>
    </dgm:pt>
    <dgm:pt modelId="{507212F2-C7DD-4E02-B89F-6913ED4565C4}" type="pres">
      <dgm:prSet presAssocID="{62BBD246-58D8-49C7-8830-2BBF9607A865}" presName="composite" presStyleCnt="0">
        <dgm:presLayoutVars>
          <dgm:chMax val="1"/>
          <dgm:dir/>
          <dgm:resizeHandles val="exact"/>
        </dgm:presLayoutVars>
      </dgm:prSet>
      <dgm:spPr/>
    </dgm:pt>
    <dgm:pt modelId="{85673F3C-1B4D-4427-9B44-182CC698EFDF}" type="pres">
      <dgm:prSet presAssocID="{AB71B055-F3BC-45D3-8055-C1C53A167E03}" presName="roof" presStyleLbl="dkBgShp" presStyleIdx="0" presStyleCnt="2"/>
      <dgm:spPr/>
    </dgm:pt>
    <dgm:pt modelId="{5B8DF49A-FC1A-4DE7-BF7C-CB3140F979EF}" type="pres">
      <dgm:prSet presAssocID="{AB71B055-F3BC-45D3-8055-C1C53A167E03}" presName="pillars" presStyleCnt="0"/>
      <dgm:spPr/>
    </dgm:pt>
    <dgm:pt modelId="{5DAEE171-526B-4435-9022-4F95A06BD909}" type="pres">
      <dgm:prSet presAssocID="{AB71B055-F3BC-45D3-8055-C1C53A167E03}" presName="pillar1" presStyleLbl="node1" presStyleIdx="0" presStyleCnt="3" custScaleX="131560">
        <dgm:presLayoutVars>
          <dgm:bulletEnabled val="1"/>
        </dgm:presLayoutVars>
      </dgm:prSet>
      <dgm:spPr/>
    </dgm:pt>
    <dgm:pt modelId="{03DC925B-8DA6-401E-9769-A847D7DEF6C7}" type="pres">
      <dgm:prSet presAssocID="{39437172-B9EF-4146-ADAB-7D8BD93315FB}" presName="pillarX" presStyleLbl="node1" presStyleIdx="1" presStyleCnt="3" custScaleX="116114">
        <dgm:presLayoutVars>
          <dgm:bulletEnabled val="1"/>
        </dgm:presLayoutVars>
      </dgm:prSet>
      <dgm:spPr/>
    </dgm:pt>
    <dgm:pt modelId="{7E633950-6475-441A-8009-2932BBC9019F}" type="pres">
      <dgm:prSet presAssocID="{50BF00E3-D79D-46A8-8A3A-6DFB93C9F062}" presName="pillarX" presStyleLbl="node1" presStyleIdx="2" presStyleCnt="3" custScaleX="107576">
        <dgm:presLayoutVars>
          <dgm:bulletEnabled val="1"/>
        </dgm:presLayoutVars>
      </dgm:prSet>
      <dgm:spPr/>
    </dgm:pt>
    <dgm:pt modelId="{AA1FB5E3-470E-477E-A358-081446AA6F2E}" type="pres">
      <dgm:prSet presAssocID="{AB71B055-F3BC-45D3-8055-C1C53A167E03}" presName="base" presStyleLbl="dkBgShp" presStyleIdx="1" presStyleCnt="2"/>
      <dgm:spPr>
        <a:noFill/>
        <a:ln w="25400">
          <a:solidFill>
            <a:schemeClr val="bg1"/>
          </a:solidFill>
        </a:ln>
      </dgm:spPr>
    </dgm:pt>
  </dgm:ptLst>
  <dgm:cxnLst>
    <dgm:cxn modelId="{F086E80A-05EF-4506-B544-E29223726B95}" srcId="{AB71B055-F3BC-45D3-8055-C1C53A167E03}" destId="{39437172-B9EF-4146-ADAB-7D8BD93315FB}" srcOrd="1" destOrd="0" parTransId="{82CD6A7C-285E-4069-9780-EAC852C070D3}" sibTransId="{6560AE64-1AB7-4CD2-AC32-555325885AD0}"/>
    <dgm:cxn modelId="{D9635D12-E28F-424C-B5EF-429832E5E098}" srcId="{AB71B055-F3BC-45D3-8055-C1C53A167E03}" destId="{50BF00E3-D79D-46A8-8A3A-6DFB93C9F062}" srcOrd="2" destOrd="0" parTransId="{16130C6C-9D5E-4CCF-AA86-6CFDAFB9507E}" sibTransId="{AA6C654B-1AF1-449B-B163-C1CBC5CED212}"/>
    <dgm:cxn modelId="{F10CCD1C-E974-4FFA-B5FB-20C6CFF9F9D3}" srcId="{AB71B055-F3BC-45D3-8055-C1C53A167E03}" destId="{102CA855-F8EE-4ABD-80EC-BA7FA69773F4}" srcOrd="0" destOrd="0" parTransId="{DDFFAC18-2F71-4D5C-A65A-DB7EEA1FA45B}" sibTransId="{A6014C74-0A83-4FC8-B142-49F92A073D89}"/>
    <dgm:cxn modelId="{5F6F0D38-ABC0-4AD0-B42F-43B05ECC645E}" type="presOf" srcId="{50BF00E3-D79D-46A8-8A3A-6DFB93C9F062}" destId="{7E633950-6475-441A-8009-2932BBC9019F}" srcOrd="0" destOrd="0" presId="urn:microsoft.com/office/officeart/2005/8/layout/hList3"/>
    <dgm:cxn modelId="{04C3043B-9990-422C-AEE3-BCA61081561D}" type="presOf" srcId="{AB71B055-F3BC-45D3-8055-C1C53A167E03}" destId="{85673F3C-1B4D-4427-9B44-182CC698EFDF}" srcOrd="0" destOrd="0" presId="urn:microsoft.com/office/officeart/2005/8/layout/hList3"/>
    <dgm:cxn modelId="{4A1DDB5B-06DE-4981-8877-1CE8CE2D9521}" type="presOf" srcId="{62BBD246-58D8-49C7-8830-2BBF9607A865}" destId="{507212F2-C7DD-4E02-B89F-6913ED4565C4}" srcOrd="0" destOrd="0" presId="urn:microsoft.com/office/officeart/2005/8/layout/hList3"/>
    <dgm:cxn modelId="{CBB00381-EF23-4832-8DD9-6F9F0E7F5B1C}" type="presOf" srcId="{102CA855-F8EE-4ABD-80EC-BA7FA69773F4}" destId="{5DAEE171-526B-4435-9022-4F95A06BD909}" srcOrd="0" destOrd="0" presId="urn:microsoft.com/office/officeart/2005/8/layout/hList3"/>
    <dgm:cxn modelId="{CB61CB88-2390-455A-8BCF-DEDB4DFFAEFC}" srcId="{62BBD246-58D8-49C7-8830-2BBF9607A865}" destId="{AB71B055-F3BC-45D3-8055-C1C53A167E03}" srcOrd="0" destOrd="0" parTransId="{E6697403-EB90-482E-A73B-741D22DF4058}" sibTransId="{CCEC649C-3E76-4BE4-8E8F-07F59D03A345}"/>
    <dgm:cxn modelId="{4DC462A1-F540-460E-81C1-0ACAC84724FF}" type="presOf" srcId="{39437172-B9EF-4146-ADAB-7D8BD93315FB}" destId="{03DC925B-8DA6-401E-9769-A847D7DEF6C7}" srcOrd="0" destOrd="0" presId="urn:microsoft.com/office/officeart/2005/8/layout/hList3"/>
    <dgm:cxn modelId="{7A49C122-A77E-4594-A1C6-01C159D90EA0}" type="presParOf" srcId="{507212F2-C7DD-4E02-B89F-6913ED4565C4}" destId="{85673F3C-1B4D-4427-9B44-182CC698EFDF}" srcOrd="0" destOrd="0" presId="urn:microsoft.com/office/officeart/2005/8/layout/hList3"/>
    <dgm:cxn modelId="{1773A236-2184-43B9-83AA-346151AE3E19}" type="presParOf" srcId="{507212F2-C7DD-4E02-B89F-6913ED4565C4}" destId="{5B8DF49A-FC1A-4DE7-BF7C-CB3140F979EF}" srcOrd="1" destOrd="0" presId="urn:microsoft.com/office/officeart/2005/8/layout/hList3"/>
    <dgm:cxn modelId="{5DBEC746-4D21-4E1C-8277-246313115B96}" type="presParOf" srcId="{5B8DF49A-FC1A-4DE7-BF7C-CB3140F979EF}" destId="{5DAEE171-526B-4435-9022-4F95A06BD909}" srcOrd="0" destOrd="0" presId="urn:microsoft.com/office/officeart/2005/8/layout/hList3"/>
    <dgm:cxn modelId="{3ECDEAFB-3EC4-496A-A645-E550827A7020}" type="presParOf" srcId="{5B8DF49A-FC1A-4DE7-BF7C-CB3140F979EF}" destId="{03DC925B-8DA6-401E-9769-A847D7DEF6C7}" srcOrd="1" destOrd="0" presId="urn:microsoft.com/office/officeart/2005/8/layout/hList3"/>
    <dgm:cxn modelId="{369B8CA4-834C-475F-8FC4-65EB8F5EFA93}" type="presParOf" srcId="{5B8DF49A-FC1A-4DE7-BF7C-CB3140F979EF}" destId="{7E633950-6475-441A-8009-2932BBC9019F}" srcOrd="2" destOrd="0" presId="urn:microsoft.com/office/officeart/2005/8/layout/hList3"/>
    <dgm:cxn modelId="{433750FB-69D5-40F7-83A2-2D1D76C64C91}" type="presParOf" srcId="{507212F2-C7DD-4E02-B89F-6913ED4565C4}" destId="{AA1FB5E3-470E-477E-A358-081446AA6F2E}" srcOrd="2" destOrd="0" presId="urn:microsoft.com/office/officeart/2005/8/layout/hList3"/>
  </dgm:cxnLst>
  <dgm:bg>
    <a:effectLst/>
  </dgm:bg>
  <dgm:whole>
    <a:ln w="19050">
      <a:solidFill>
        <a:schemeClr val="bg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73F3C-1B4D-4427-9B44-182CC698EFDF}">
      <dsp:nvSpPr>
        <dsp:cNvPr id="0" name=""/>
        <dsp:cNvSpPr/>
      </dsp:nvSpPr>
      <dsp:spPr>
        <a:xfrm>
          <a:off x="0" y="0"/>
          <a:ext cx="8677835" cy="1722917"/>
        </a:xfrm>
        <a:prstGeom prst="rect">
          <a:avLst/>
        </a:prstGeom>
        <a:noFill/>
        <a:ln w="25400">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0" y="0"/>
        <a:ext cx="8677835" cy="1722917"/>
      </dsp:txXfrm>
    </dsp:sp>
    <dsp:sp modelId="{5DAEE171-526B-4435-9022-4F95A06BD909}">
      <dsp:nvSpPr>
        <dsp:cNvPr id="0" name=""/>
        <dsp:cNvSpPr/>
      </dsp:nvSpPr>
      <dsp:spPr>
        <a:xfrm>
          <a:off x="3728" y="1722917"/>
          <a:ext cx="3210907" cy="3618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rgbClr val="002060"/>
              </a:solidFill>
            </a:rPr>
            <a:t>Present Requirements Management (RqM) Processes    in The PMO       </a:t>
          </a:r>
        </a:p>
      </dsp:txBody>
      <dsp:txXfrm>
        <a:off x="3728" y="1722917"/>
        <a:ext cx="3210907" cy="3618127"/>
      </dsp:txXfrm>
    </dsp:sp>
    <dsp:sp modelId="{03DC925B-8DA6-401E-9769-A847D7DEF6C7}">
      <dsp:nvSpPr>
        <dsp:cNvPr id="0" name=""/>
        <dsp:cNvSpPr/>
      </dsp:nvSpPr>
      <dsp:spPr>
        <a:xfrm>
          <a:off x="3214636" y="1722917"/>
          <a:ext cx="2833925" cy="3618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002060"/>
              </a:solidFill>
            </a:rPr>
            <a:t>Discuss Elements of Resilience and RqM</a:t>
          </a:r>
          <a:endParaRPr lang="en-US" sz="3200" b="1" kern="1200" dirty="0">
            <a:solidFill>
              <a:srgbClr val="002060"/>
            </a:solidFill>
          </a:endParaRPr>
        </a:p>
      </dsp:txBody>
      <dsp:txXfrm>
        <a:off x="3214636" y="1722917"/>
        <a:ext cx="2833925" cy="3618127"/>
      </dsp:txXfrm>
    </dsp:sp>
    <dsp:sp modelId="{7E633950-6475-441A-8009-2932BBC9019F}">
      <dsp:nvSpPr>
        <dsp:cNvPr id="0" name=""/>
        <dsp:cNvSpPr/>
      </dsp:nvSpPr>
      <dsp:spPr>
        <a:xfrm>
          <a:off x="6048562" y="1722917"/>
          <a:ext cx="2625544" cy="36181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rPr>
            <a:t>Create a Winning Hand Together</a:t>
          </a:r>
        </a:p>
      </dsp:txBody>
      <dsp:txXfrm>
        <a:off x="6048562" y="1722917"/>
        <a:ext cx="2625544" cy="3618127"/>
      </dsp:txXfrm>
    </dsp:sp>
    <dsp:sp modelId="{AA1FB5E3-470E-477E-A358-081446AA6F2E}">
      <dsp:nvSpPr>
        <dsp:cNvPr id="0" name=""/>
        <dsp:cNvSpPr/>
      </dsp:nvSpPr>
      <dsp:spPr>
        <a:xfrm>
          <a:off x="0" y="5341044"/>
          <a:ext cx="8677835" cy="402014"/>
        </a:xfrm>
        <a:prstGeom prst="rect">
          <a:avLst/>
        </a:prstGeom>
        <a:noFill/>
        <a:ln w="25400">
          <a:solidFill>
            <a:schemeClr val="bg1"/>
          </a:solid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7:59.74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1543 953,'-7'0,"-1"-1,1 0,-1 0,1-1,0 0,-4-2,-8-1,-88-30,-86-42,106 40,-199-75,-237-57,520 168,-40-11,0 1,-1 3,0 1,-8 2,47 4,0 1,0 0,0 1,0-1,-4 2,9-2,-1 0,0 0,1 0,-1 1,0-1,1 0,-1 0,1 1,-1-1,1 0,-1 1,1-1,-1 1,1-1,-1 0,1 1,-1 0,1-1,0 0,0 0,0 1,0-1,0 0,0 1,0-1,0 0,0 0,0 1,0-1,0 0,0 1,1-1,-1 0,0 0,0 1,0-1,0 0,0 0,1 1,-1-1,0 0,0 0,0 0,1 1,2 1,0 1,1-1,-1 1,1-1,-1 0,2 0,79 35,42 12,16 6,54 33,184 113,-288-147,102 58,-191-110,1 0,0 0,0 0,0-1,0 1,0-1,0 0,1-1,-1 1,3 0,-4-2,-1 1,0 0,0-1,0 1,0-1,0 1,0-1,0 0,0 0,-1 0,1 0,0 0,0-1,-1 1,1 0,-1-1,1 0,-1 1,0-1,1 0,-1 1,0-2,13-23,-1 0,-2-1,0 0,0-8,-10 33,9-33,6-30,-8 32,-8 32,0 1,0-1,0 1,0 0,0-1,0 1,0-1,1 1,-1-1,0 1,0 0,1-1,-1 1,0 0,1-1,-1 1,0 0,1-1,-1 1,0 0,1-1,-1 1,1 0,-1 0,0 0,1-1,-1 1,1 0,-1 0,1 0,-1 0,1 0,-1 0,1 0,-1 0,1 0,-1 0,0 0,1 0,-1 0,1 1,-1-1,1 0,-1 0,1 0,-1 1,3 1,0 0,0 1,0 0,-1-1,1 1,0 1,-2-3,82 101,44 50,13-9,6-7,97 65,30-5,-229-168,-43-27,0 0,0-1,0 1,0 0,0-1,0 1,0-1,0 0,0 1,0-1,0 0,1 0,-1 1,0-1,0 0,0 0,1 0,-2-7,-8-9,-33-48,-2 2,-41-43,49 62,-94-114,-58-73,155 188,1 1,-1 1,-2 2,-1 2,-3 0,37 36,-34-28,32 26,0 1,1-1,-1 0,0 1,0 0,0 0,-1 0,1 0,0 0,0 1,-1-1,3 1,0 0,-1 1,1-1,0 0,0 0,0 0,0 1,0-1,0 1,0-1,0 1,1-1,-1 1,0-1,0 1,0 0,0 0,1-1,-1 1,0 0,1 0,-1 0,1 0,-1-1,1 1,-1 0,1 0,0 0,-1 0,1 0,0 1,0-1,-1 0,1 0,0 0,0 0,0 6,0-1,0 1,0-1,1 0,1 3,0 3,1 0,0-1,1 0,0 1,1-1,1-1,-1 1,2-1,-1 0,6 6,-6-7,9 10,-15-19,0 1,0-1,0 0,0 0,0 0,0 0,0 0,0 0,0 0,0 0,0 0,0 0,0 0,0 0,0 0,0 1,0-1,0 0,0 0,0 0,0 0,0 0,0 0,0 0,0 0,0 0,0 0,1 0,-1 0,0 0,0 0,0 0,0 0,0 0,0 0,0 0,0 0,0 0,0 0,0 0,0 0,1 0,-1 0,0 0,0 0,0 0,0 0,0 0,0 0,0 0,0 0,0 0,0 0,0 0,0 0,0 0,0 0,0-1,1 1,-1 0,0 0,0 0,0 0,0 0,-3-13,-13-30,-2 1,-1 0,-7-7,-77-123,-21-13,78 123,-49-50,89 105,-47-46,46 47,0 1,0-1,-1 1,0 0,0 1,-7-3,14 6,-1 1,1-1,0 1,-1-1,1 1,0-1,-1 1,1 0,-1 0,1 0,-1 0,1 0,-1 0,1 0,0 0,-1 0,1 1,-1-1,1 1,0-1,-1 1,1-1,1 1,-1-1,1 1,0-1,-1 1,1-1,-1 1,1-1,0 1,0 0,-1-1,1 1,0-1,0 1,0 0,0-1,0 1,-1-1,1 1,1 1,-1 0,0 0,0 0,1 0,-1 0,1 0,-1 0,2 2,9 18,1 0,1-1,1 0,1-1,4 3,22 32,293 410,-259-357,-73-105,0-1,0 1,0-1,0 0,0 0,0 0,3 1,-5-2,0-1,1 0,-1 0,0 0,0 0,0 0,0 0,1 0,-1 0,0 0,0 0,0 0,0 0,0 0,1 0,-1 0,0 0,0 0,0 0,0 0,1 0,-1 0,0 0,0 0,0-1,0 1,0 0,1 0,-1 0,0 0,0 0,0 0,0 0,0-1,0 1,0 0,0 0,1 0,-1 0,0 0,0-1,0 1,0 0,0 0,0-18,-9-16,0-1,-2 1,-14-27,25 60,-55-128,-39-63,48 110,-4 1,-44-53,70 102,-2 2,-2 1,-23-20,39 39,0 0,0 1,-1 0,-1 1,0 0,0 2,0-1,0 2,-1 0,-15-3,28 7,-1 1,0-1,0 1,0 0,0-1,0 1,0 1,0-1,0 0,1 1,-1 0,0-1,0 1,0 0,1 0,-3 2,3-2,1 1,-1 0,1-1,-1 1,1 0,0 0,0-1,0 1,0 0,0 0,0 0,0 1,1-1,-1 0,1 0,-1 0,1 0,0 1,0-1,0 0,0 0,1 2,0 9,1 0,0 0,1 0,0 0,1-1,1 1,2 3,12 25,14 17,-24-41,71 122,48 88,-86-143,24 67,-49-105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13.90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1918 1555,'-49'-28,"-3"3,0 1,-3 3,-26-13,22 10,0 2,-1 3,52 17,1-1,0-1,0 1,0-1,1 0,-1-1,1 1,0-1,0-1,1 1,-1-1,-13-16,1-1,-5-9,16 22,-83-112,-5 3,-29-20,111 125,-1 1,0 0,-1 1,-8-5,34 32,59 52,18 9,-23-21,52 59,-108-104,-7-8,0 1,1 0,-1 0,1-1,-1 1,1-1,0 0,0 0,0 0,2 1,-5-3,0 0,0 0,1 0,-1 0,0 0,1 0,-1 0,0 0,0 0,1 0,-1 0,0 0,0 0,1-1,-1 1,0 0,0 0,1 0,-1 0,0 0,0 0,0-1,1 1,-1 0,0 0,0 0,0-1,0 1,1 0,-1 0,0-1,0 1,0 0,0 0,0-1,0 1,0 0,0 0,0-1,1 1,-1 0,0 0,0-1,-1 1,1 0,1-9,-1 0,-1 0,0 0,0 0,-1 0,0 1,0-1,-1 1,-1-2,-6-18,-1 1,-1 1,-15-23,-51-71,62 97,-103-144,-70-71,173 219,0 2,0 0,-2 1,-16-12,31 25,-1 1,0 0,0 0,1 1,-4-1,7 1,0 1,-1 0,1 0,-1-1,1 1,0 0,-1 0,1 0,-1 0,1 0,0 0,-1 0,1 0,-1 0,1 0,-1 0,1 0,0 0,-1 0,1 0,-1 0,1 0,0 1,-1-1,1 0,-1 0,1 0,0 1,-1-1,1 0,0 1,-1-1,1 0,0 1,0-1,-1 0,1 1,0-1,0 0,0 1,-1-1,1 1,0-1,0 0,0 1,0-1,0 1,0-1,0 1,0-1,0 0,0 1,0-1,1 4,-1 0,1-1,0 1,0 0,1-1,-1 1,1-1,0 1,0 0,24 34,-17-27,273 343,-132-172,48 77,-88-113,-39-47,22 46,-132-186,-24-43,-29-41,-36-35,-39-24,-71-55,-10 11,-67-35,178 161,110 83,0 1,-1 1,-1 1,-30-11,55 26,-1-1,0 1,0-1,0 2,0-1,-1 0,5 1,1 0,-1 0,0 0,0 0,1 0,-1 0,0 0,1 0,-1 1,0-1,1 0,-1 0,0 1,1-1,-1 0,0 1,1-1,-1 1,1-1,-1 1,1-1,-1 1,1-1,-1 1,1-1,-1 1,1 0,0-1,-1 1,1-1,0 1,0 0,0 0,-1-1,1 1,0 0,0-1,0 1,0 0,0 0,0-1,0 1,0 0,1 5,0 0,1-1,-1 1,1 0,0 0,0-1,1 0,2 4,30 48,-32-53,32 45,2-2,14 11,86 84,-107-113,149 149,207 214,-288-284,172 183,-268-289,-1 0,1 0,-1-1,1 1,0-1,0 0,-1 1,1-1,0 0,0 0,0 0,0 0,0 0,1-1,-3 0,1 0,-1 0,1 0,-1 0,0 0,1 0,-1 0,1 0,-1 0,0-1,1 1,-1 0,1 0,-1-1,0 1,1 0,-1 0,0-1,0 1,1 0,-1-1,0 1,0 0,1-1,-1 1,5-19,-4 2,-1 0,0 0,-2 1,0-1,0 0,-2 1,0 0,-1 0,0 0,-6-10,11 25,0 0,-1 1,1-1,-1 0,1 0,-1 1,1-1,-1 0,1 1,-1-1,0 0,1 1,-1-1,0 1,0-1,1 1,-1-1,0 1,-1 0,2 0,0 0,-1 0,1 0,-1 0,1 0,0 1,-1-1,1 0,0 0,-1 1,1-1,0 0,-1 1,1-1,0 0,0 1,-1-1,1 0,0 1,0-1,0 0,-1 1,1-1,0 1,0-1,0 0,0 1,0-1,0 1,0-1,0 1,0-1,0 0,0 1,0-1,0 1,0-1,1 1,-1 3,1 1,0-1,-1 0,2 1,-1-1,1 0,-1 0,1 0,0 0,0 0,1 0,-1-1,1 1,0-1,1 1,0 0,0 0,0 0,0-1,1 1,0-1,-1 0,1 0,1-1,-1 0,0 0,5 2,11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15.49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16.41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17.35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20.78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21.49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24.06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21T17:48:33.11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2397 1833,'-1'0,"1"0,-1 0,0 0,0-1,0 1,0 0,0-1,1 1,-1-1,0 1,0-1,1 0,-1 1,0-1,1 1,-1-1,0 0,1 0,-1 0,-6-7,-138-138,-21-18,-75-59,-202-155,-321-200,553 434,57 48,128 80,-1 2,-1 0,1 2,-2 1,-10-2,33 11,1 1,-1 0,1 0,-1 0,1 1,-3 0,6 0,1 0,0 0,-1 1,1-1,0 0,-1 1,1-1,0 1,0-1,-1 1,1 0,0-1,0 1,0 0,0 0,0 0,0 0,0 0,0 0,0 0,0 0,0 0,1 0,-1 1,1-1,-1 0,0 1,0 3,0 1,1-1,-1 0,1 0,0 1,0-1,1 0,-1 1,1-1,1 2,5 21,1-1,11 25,20 42,4-2,4-1,5-3,21 25,29 23,7-3,36 27,253 228,-247-254,41 38,-156-138,-35-33,0 0,0 0,1-1,-1 1,0 0,0 0,0-1,0 1,1 0,-1-1,0 1,1-1,-1 0,0 1,1-1,0 0,-2 0,1 0,-1-1,0 1,1 0,-1 0,0 0,1-1,-1 1,0 0,1 0,-1-1,0 1,0 0,1-1,-1 1,0 0,0-1,0 1,1-1,-1 1,0 0,0-1,3-17,-5-13,-1 0,-2 0,-1 0,-1 1,-3-6,-19-55,-3 1,-4 2,-4 2,-4 1,-7-2,35 59,-1 1,-2 1,-1 0,-1 1,16 20,1 1,0 0,-1 0,0 0,-1 0,-2 2,8 2,0 0,0 1,0-1,0 0,-1 0,1 1,0-1,0 0,0 0,0 1,0-1,0 0,0 0,0 1,0-1,0 0,0 1,0-1,0 0,0 0,0 1,0-1,0 0,1 0,-1 1,0-1,0 0,0 0,31 59,50 92,63 117,55 89,50 54,54 31,-59-126,242 237,-127-192,103 62,-112-134,-58-74,-65-68,-177-117,2-3,12 3,-56-26,1 0,0-1,1 0,-1 0,1-1,-1-1,1 1,-1-2,1 1,1-1,-8-1,0 1,0-1,0 1,0-1,0 0,0-1,0 1,0 0,-1-1,1 1,-1-1,1 0,1-2,0 1,-1-1,0 0,-1 0,1 0,-1 0,0 0,0 0,0 0,0-1,-1 1,1-3,2-12,-2 0,0 0,-1 0,-1-1,0 1,-2-1,-3-15,-8-39,-3 1,-19-52,-13-15,-36-67,-111-191,41 125,-11 7,-163-197,161 254,-10 7,-8 9,-94-71,47 77,161 136,-33-15,63 42,-21-7,47 25,-1-1,0 2,0 0,0 2,-4-1,15 3,-1 0,1 1,0-1,-1 1,1 1,0-1,-1 1,1 0,0 0,-2 1,5-1,0-1,0 1,0 0,0 1,0-1,0 0,1 0,-1 1,0-1,1 1,-1 0,1-1,0 1,-1 0,1 0,0 0,0 0,0 0,0 0,1 0,-1 0,0 0,1 0,-1 3,1 4,0 0,0 1,1-1,0 0,1 0,0 1,1-1,-1 0,5 7,-3-3,52 150,8-3,37 63,-64-157,4-2,1-2,4-1,19 17,-47-58,-12-15,-1 1,1 0,-1 1,-1 0,1-1,0 3,-5-9,0 0,0 1,0-1,0 0,0 0,0 0,0 0,0 0,0 0,0 0,0 0,0 0,0 0,0 0,0 0,0 0,0 0,0 0,0 0,0 0,0 1,0-1,0 0,0 0,0 0,0 0,0 0,0 0,0 0,0 0,0 0,0 0,0 0,0 0,0 0,0 0,0 0,0 0,0 0,0 1,0-1,0 0,0 0,0 0,0 0,0 0,0 0,0 0,0 0,0 0,-1 0,1 0,0 0,0 0,0 0,0 0,0 0,0 0,0 0,0 0,0 0,-7-4,-16-12,1-1,-4-5,-35-29,51 44,0 1,0 0,0 0,-1 1,-6-2,15 6,-1 0,1 0,-1 0,0 1,1-1,-1 1,0-1,1 1,-1 0,0 0,0 0,1 1,-1-1,0 1,1-1,-1 1,-1 0,2 0,1 1,-1-1,0 1,1-1,-1 1,1-1,0 1,-1 0,1-1,0 1,0 0,0 0,0 0,0 0,1 0,-1 0,1 0,-1 0,1 0,0 0,0 2,-1 8,0-1,1 0,1 1,0-1,1 0,0 0,2 5,6 20,11 20,-16-43,23 53,30 50,-52-103,13 26,-76-181,-75-151,-39-44,138 276,-2 1,-8-5,38 58,-1-1,0 1,0 0,0 0,-1 0,0 1,-1 0,1 0,-4 0,-11-3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B19AF-8DDF-4051-8687-B074B4FC75C2}" type="datetimeFigureOut">
              <a:rPr lang="en-US" smtClean="0"/>
              <a:t>9/19/2019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939-596E-4A2B-AEDF-551F3FCB99E3}" type="slidenum">
              <a:rPr lang="en-US" smtClean="0"/>
              <a:t>‹#›</a:t>
            </a:fld>
            <a:endParaRPr lang="en-US" dirty="0"/>
          </a:p>
        </p:txBody>
      </p:sp>
    </p:spTree>
    <p:extLst>
      <p:ext uri="{BB962C8B-B14F-4D97-AF65-F5344CB8AC3E}">
        <p14:creationId xmlns:p14="http://schemas.microsoft.com/office/powerpoint/2010/main" val="1196171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irect.com/science/article/pii/S1469029213000058?via%3Dihub"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sport-psychology" TargetMode="External"/><Relationship Id="rId4" Type="http://schemas.openxmlformats.org/officeDocument/2006/relationships/hyperlink" Target="https://www.sciencedirect.com/topics/psychology/collective-efficac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science/article/pii/S1469029213000058?via%3Dihub"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alcast.com/2017/11/23/powerful-motivational-quot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mzn.to/2DhJgx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28949" eaLnBrk="0" hangingPunct="0">
              <a:defRPr sz="2400">
                <a:solidFill>
                  <a:schemeClr val="tx1"/>
                </a:solidFill>
                <a:latin typeface="Arial" charset="0"/>
              </a:defRPr>
            </a:lvl1pPr>
            <a:lvl2pPr marL="757401" indent="-291308" defTabSz="928949" eaLnBrk="0" hangingPunct="0">
              <a:defRPr sz="2400">
                <a:solidFill>
                  <a:schemeClr val="tx1"/>
                </a:solidFill>
                <a:latin typeface="Arial" charset="0"/>
              </a:defRPr>
            </a:lvl2pPr>
            <a:lvl3pPr marL="1165231" indent="-233046" defTabSz="928949" eaLnBrk="0" hangingPunct="0">
              <a:defRPr sz="2400">
                <a:solidFill>
                  <a:schemeClr val="tx1"/>
                </a:solidFill>
                <a:latin typeface="Arial" charset="0"/>
              </a:defRPr>
            </a:lvl3pPr>
            <a:lvl4pPr marL="1631325" indent="-233046" defTabSz="928949" eaLnBrk="0" hangingPunct="0">
              <a:defRPr sz="2400">
                <a:solidFill>
                  <a:schemeClr val="tx1"/>
                </a:solidFill>
                <a:latin typeface="Arial" charset="0"/>
              </a:defRPr>
            </a:lvl4pPr>
            <a:lvl5pPr marL="2097417" indent="-233046" defTabSz="928949" eaLnBrk="0" hangingPunct="0">
              <a:defRPr sz="2400">
                <a:solidFill>
                  <a:schemeClr val="tx1"/>
                </a:solidFill>
                <a:latin typeface="Arial" charset="0"/>
              </a:defRPr>
            </a:lvl5pPr>
            <a:lvl6pPr marL="2563509" indent="-233046" defTabSz="928949" eaLnBrk="0" fontAlgn="base" hangingPunct="0">
              <a:spcBef>
                <a:spcPct val="50000"/>
              </a:spcBef>
              <a:spcAft>
                <a:spcPct val="0"/>
              </a:spcAft>
              <a:buChar char="•"/>
              <a:defRPr sz="2400">
                <a:solidFill>
                  <a:schemeClr val="tx1"/>
                </a:solidFill>
                <a:latin typeface="Arial" charset="0"/>
              </a:defRPr>
            </a:lvl6pPr>
            <a:lvl7pPr marL="3029602" indent="-233046" defTabSz="928949" eaLnBrk="0" fontAlgn="base" hangingPunct="0">
              <a:spcBef>
                <a:spcPct val="50000"/>
              </a:spcBef>
              <a:spcAft>
                <a:spcPct val="0"/>
              </a:spcAft>
              <a:buChar char="•"/>
              <a:defRPr sz="2400">
                <a:solidFill>
                  <a:schemeClr val="tx1"/>
                </a:solidFill>
                <a:latin typeface="Arial" charset="0"/>
              </a:defRPr>
            </a:lvl7pPr>
            <a:lvl8pPr marL="3495694" indent="-233046" defTabSz="928949" eaLnBrk="0" fontAlgn="base" hangingPunct="0">
              <a:spcBef>
                <a:spcPct val="50000"/>
              </a:spcBef>
              <a:spcAft>
                <a:spcPct val="0"/>
              </a:spcAft>
              <a:buChar char="•"/>
              <a:defRPr sz="2400">
                <a:solidFill>
                  <a:schemeClr val="tx1"/>
                </a:solidFill>
                <a:latin typeface="Arial" charset="0"/>
              </a:defRPr>
            </a:lvl8pPr>
            <a:lvl9pPr marL="3961787" indent="-233046" defTabSz="928949" eaLnBrk="0" fontAlgn="base" hangingPunct="0">
              <a:spcBef>
                <a:spcPct val="50000"/>
              </a:spcBef>
              <a:spcAft>
                <a:spcPct val="0"/>
              </a:spcAft>
              <a:buChar char="•"/>
              <a:defRPr sz="2400">
                <a:solidFill>
                  <a:schemeClr val="tx1"/>
                </a:solidFill>
                <a:latin typeface="Arial" charset="0"/>
              </a:defRPr>
            </a:lvl9pPr>
          </a:lstStyle>
          <a:p>
            <a:pPr eaLnBrk="1" hangingPunct="1"/>
            <a:fld id="{CDAEA060-63AF-4D63-82B2-69C7A8042627}" type="slidenum">
              <a:rPr lang="en-US" sz="1200">
                <a:latin typeface="Times New Roman" pitchFamily="18" charset="0"/>
              </a:rPr>
              <a:pPr eaLnBrk="1" hangingPunct="1"/>
              <a:t>1</a:t>
            </a:fld>
            <a:endParaRPr lang="en-US" sz="1200" dirty="0">
              <a:latin typeface="Times New Roman"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738800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544">
              <a:defRPr/>
            </a:pPr>
            <a:r>
              <a:rPr lang="en-US" baseline="0" dirty="0"/>
              <a:t>Ann</a:t>
            </a:r>
          </a:p>
          <a:p>
            <a:pPr marL="0" marR="0" lvl="0" indent="0" algn="l" defTabSz="923544" rtl="0" eaLnBrk="1" fontAlgn="auto" latinLnBrk="0" hangingPunct="1">
              <a:lnSpc>
                <a:spcPct val="100000"/>
              </a:lnSpc>
              <a:spcBef>
                <a:spcPts val="0"/>
              </a:spcBef>
              <a:spcAft>
                <a:spcPts val="0"/>
              </a:spcAft>
              <a:buClrTx/>
              <a:buSzTx/>
              <a:buFontTx/>
              <a:buNone/>
              <a:tabLst/>
              <a:defRPr/>
            </a:pPr>
            <a:r>
              <a:rPr lang="en-US" baseline="0" dirty="0"/>
              <a:t>The antithesis of RqM stability is VUCA– Volatility, Uncertainty, Complexity, Ambiguity, and the PMO put RqM in place to help programs guard against VUCA</a:t>
            </a:r>
          </a:p>
          <a:p>
            <a:r>
              <a:rPr lang="en-US" baseline="0" dirty="0"/>
              <a:t>Helps reduce volatility across programs and the impact of changing or new requirements</a:t>
            </a:r>
          </a:p>
          <a:p>
            <a:r>
              <a:rPr lang="en-US" baseline="0" dirty="0"/>
              <a:t>RqM protects programs:</a:t>
            </a:r>
          </a:p>
          <a:p>
            <a:r>
              <a:rPr lang="en-US" baseline="0" dirty="0"/>
              <a:t>	Aids in stabilizing Program Requirements by establishing program RqM Governance/Process</a:t>
            </a:r>
          </a:p>
          <a:p>
            <a:r>
              <a:rPr lang="en-US" baseline="0" dirty="0"/>
              <a:t>	Assists in maintain CM baselines (NAS Functional BL, Program Functional BL, Allocated BL, Product BL, Operational BL and Facility BL)</a:t>
            </a:r>
          </a:p>
          <a:p>
            <a:r>
              <a:rPr lang="en-US" baseline="0" dirty="0"/>
              <a:t>	Safeguards defined System and Architecture via traceability </a:t>
            </a:r>
          </a:p>
          <a:p>
            <a:r>
              <a:rPr lang="en-US" baseline="0" dirty="0"/>
              <a:t>VUCA tries to disrupt program requirements but the RqM Umbrella protects them from the VUCA Storm </a:t>
            </a:r>
          </a:p>
          <a:p>
            <a:r>
              <a:rPr lang="en-US" baseline="0" dirty="0"/>
              <a:t>When we were here last year, we talked about RqM at a high level</a:t>
            </a:r>
          </a:p>
          <a:p>
            <a:r>
              <a:rPr lang="en-US" baseline="0" dirty="0"/>
              <a:t>This year, with the theme of Resiliency, we are going to show how RqM helps programs to be more resilient.</a:t>
            </a:r>
          </a:p>
        </p:txBody>
      </p:sp>
      <p:sp>
        <p:nvSpPr>
          <p:cNvPr id="4" name="Slide Number Placeholder 3"/>
          <p:cNvSpPr>
            <a:spLocks noGrp="1"/>
          </p:cNvSpPr>
          <p:nvPr>
            <p:ph type="sldNum" sz="quarter" idx="10"/>
          </p:nvPr>
        </p:nvSpPr>
        <p:spPr/>
        <p:txBody>
          <a:bodyPr/>
          <a:lstStyle/>
          <a:p>
            <a:pPr marL="0" marR="0" lvl="0" indent="0" algn="r" defTabSz="928949" rtl="0" eaLnBrk="1" fontAlgn="base" latinLnBrk="0" hangingPunct="1">
              <a:lnSpc>
                <a:spcPct val="100000"/>
              </a:lnSpc>
              <a:spcBef>
                <a:spcPct val="0"/>
              </a:spcBef>
              <a:spcAft>
                <a:spcPct val="0"/>
              </a:spcAft>
              <a:buClrTx/>
              <a:buSzTx/>
              <a:buFontTx/>
              <a:buNone/>
              <a:tabLst/>
              <a:defRPr/>
            </a:pPr>
            <a:fld id="{55D68406-F15C-4303-97CE-0E3EE59880C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949"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2935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Resilience is linked to having a sense of purpose, </a:t>
            </a:r>
            <a:r>
              <a:rPr lang="en-US" sz="1200" b="0" kern="1200" dirty="0">
                <a:solidFill>
                  <a:schemeClr val="tx1"/>
                </a:solidFill>
                <a:effectLst/>
                <a:latin typeface="+mn-lt"/>
                <a:ea typeface="+mn-ea"/>
                <a:cs typeface="+mn-cs"/>
              </a:rPr>
              <a:t>and </a:t>
            </a:r>
            <a:r>
              <a:rPr lang="en-US" dirty="0"/>
              <a:t>Requirements Management helps define and perpetuate that sense of purpose for a program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going to focus on the aspects that provide resilience. The RqM Umbrella</a:t>
            </a:r>
            <a:r>
              <a:rPr lang="en-US" sz="1200" kern="1200" baseline="0" dirty="0">
                <a:solidFill>
                  <a:schemeClr val="tx1"/>
                </a:solidFill>
                <a:effectLst/>
                <a:latin typeface="+mn-lt"/>
                <a:ea typeface="+mn-ea"/>
                <a:cs typeface="+mn-cs"/>
              </a:rPr>
              <a:t> protects the program with key features of the RqM Process. </a:t>
            </a:r>
          </a:p>
          <a:p>
            <a:r>
              <a:rPr lang="en-US" sz="1200" kern="1200" baseline="0" dirty="0">
                <a:solidFill>
                  <a:schemeClr val="tx1"/>
                </a:solidFill>
                <a:effectLst/>
                <a:latin typeface="+mn-lt"/>
                <a:ea typeface="+mn-ea"/>
                <a:cs typeface="+mn-cs"/>
              </a:rPr>
              <a:t>Some examples are: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sz="1200" b="1" dirty="0">
                <a:solidFill>
                  <a:srgbClr val="FFFF00"/>
                </a:solidFill>
              </a:rPr>
              <a:t>V</a:t>
            </a:r>
            <a:r>
              <a:rPr lang="en-US" sz="1200" b="1" dirty="0">
                <a:solidFill>
                  <a:schemeClr val="bg1"/>
                </a:solidFill>
              </a:rPr>
              <a:t>olatility…</a:t>
            </a:r>
          </a:p>
          <a:p>
            <a:pPr lvl="0"/>
            <a:r>
              <a:rPr lang="en-US" sz="1200" b="1" dirty="0">
                <a:solidFill>
                  <a:schemeClr val="bg1"/>
                </a:solidFill>
              </a:rPr>
              <a:t>	… Metrics (Combat Volatility) Defined program generated and reported Req Volatility</a:t>
            </a:r>
            <a:r>
              <a:rPr lang="en-US" sz="1200" b="1" baseline="0" dirty="0">
                <a:solidFill>
                  <a:schemeClr val="bg1"/>
                </a:solidFill>
              </a:rPr>
              <a:t> and Stability metrics </a:t>
            </a:r>
            <a:endParaRPr lang="en-US" sz="100" b="1" dirty="0">
              <a:solidFill>
                <a:schemeClr val="bg1"/>
              </a:solidFill>
            </a:endParaRPr>
          </a:p>
          <a:p>
            <a:pPr lvl="0"/>
            <a:r>
              <a:rPr lang="en-US" sz="1200" b="1" dirty="0">
                <a:solidFill>
                  <a:srgbClr val="FFFF00"/>
                </a:solidFill>
              </a:rPr>
              <a:t>U</a:t>
            </a:r>
            <a:r>
              <a:rPr lang="en-US" sz="1200" b="1" dirty="0">
                <a:solidFill>
                  <a:schemeClr val="bg1"/>
                </a:solidFill>
              </a:rPr>
              <a:t>ncertainty…</a:t>
            </a:r>
          </a:p>
          <a:p>
            <a:pPr lvl="0"/>
            <a:r>
              <a:rPr lang="en-US" sz="1200" b="1" dirty="0">
                <a:solidFill>
                  <a:schemeClr val="bg1"/>
                </a:solidFill>
                <a:sym typeface="Wingdings" panose="05000000000000000000" pitchFamily="2" charset="2"/>
              </a:rPr>
              <a:t>	… Bi-directional Traceability (Minimizes uncertainty and establishes connectivity from</a:t>
            </a:r>
            <a:r>
              <a:rPr lang="en-US" sz="1200" b="1" baseline="0" dirty="0">
                <a:solidFill>
                  <a:schemeClr val="bg1"/>
                </a:solidFill>
                <a:sym typeface="Wingdings" panose="05000000000000000000" pitchFamily="2" charset="2"/>
              </a:rPr>
              <a:t> the RD up to the NAS and down through V&amp;V</a:t>
            </a:r>
            <a:r>
              <a:rPr lang="en-US" sz="1200" b="1" dirty="0">
                <a:solidFill>
                  <a:schemeClr val="bg1"/>
                </a:solidFill>
                <a:sym typeface="Wingdings" panose="05000000000000000000" pitchFamily="2" charset="2"/>
              </a:rPr>
              <a:t>…)</a:t>
            </a:r>
            <a:endParaRPr lang="en-US" sz="100" b="1" dirty="0">
              <a:solidFill>
                <a:schemeClr val="bg1"/>
              </a:solidFill>
              <a:sym typeface="Wingdings" panose="05000000000000000000" pitchFamily="2" charset="2"/>
            </a:endParaRPr>
          </a:p>
          <a:p>
            <a:pPr lvl="0"/>
            <a:r>
              <a:rPr lang="en-US" sz="1200" b="1" dirty="0">
                <a:solidFill>
                  <a:srgbClr val="FFFF00"/>
                </a:solidFill>
              </a:rPr>
              <a:t>C</a:t>
            </a:r>
            <a:r>
              <a:rPr lang="en-US" sz="1200" b="1" dirty="0">
                <a:solidFill>
                  <a:schemeClr val="bg1"/>
                </a:solidFill>
              </a:rPr>
              <a:t>omplexity…</a:t>
            </a:r>
          </a:p>
          <a:p>
            <a:pPr lvl="0"/>
            <a:r>
              <a:rPr lang="en-US" sz="1200" b="1" dirty="0">
                <a:solidFill>
                  <a:schemeClr val="bg1"/>
                </a:solidFill>
                <a:sym typeface="Wingdings" panose="05000000000000000000" pitchFamily="2" charset="2"/>
              </a:rPr>
              <a:t>	… Stakeholder Engagement (Because both internal and external stakeholders are defined</a:t>
            </a:r>
            <a:r>
              <a:rPr lang="en-US" sz="1200" b="1" baseline="0" dirty="0">
                <a:solidFill>
                  <a:schemeClr val="bg1"/>
                </a:solidFill>
                <a:sym typeface="Wingdings" panose="05000000000000000000" pitchFamily="2" charset="2"/>
              </a:rPr>
              <a:t> and engaged </a:t>
            </a:r>
            <a:r>
              <a:rPr lang="en-US" sz="1200" b="1" dirty="0">
                <a:solidFill>
                  <a:schemeClr val="bg1"/>
                </a:solidFill>
                <a:sym typeface="Wingdings" panose="05000000000000000000" pitchFamily="2" charset="2"/>
              </a:rPr>
              <a:t>they have a shared understanding)</a:t>
            </a:r>
            <a:endParaRPr lang="en-US" sz="100" b="1" dirty="0">
              <a:solidFill>
                <a:schemeClr val="bg1"/>
              </a:solidFill>
              <a:sym typeface="Wingdings" panose="05000000000000000000" pitchFamily="2" charset="2"/>
            </a:endParaRPr>
          </a:p>
          <a:p>
            <a:pPr lvl="0"/>
            <a:r>
              <a:rPr lang="en-US" sz="1200" b="1" dirty="0">
                <a:solidFill>
                  <a:srgbClr val="FFFF00"/>
                </a:solidFill>
                <a:sym typeface="Wingdings" panose="05000000000000000000" pitchFamily="2" charset="2"/>
              </a:rPr>
              <a:t>A</a:t>
            </a:r>
            <a:r>
              <a:rPr lang="en-US" sz="1200" b="1" dirty="0">
                <a:solidFill>
                  <a:schemeClr val="bg1"/>
                </a:solidFill>
                <a:sym typeface="Wingdings" panose="05000000000000000000" pitchFamily="2" charset="2"/>
              </a:rPr>
              <a:t>mbiguity…</a:t>
            </a:r>
            <a:br>
              <a:rPr lang="en-US" sz="1200" b="1" dirty="0">
                <a:solidFill>
                  <a:schemeClr val="bg1"/>
                </a:solidFill>
                <a:sym typeface="Wingdings" panose="05000000000000000000" pitchFamily="2" charset="2"/>
              </a:rPr>
            </a:br>
            <a:r>
              <a:rPr lang="en-US" sz="1200" b="1" dirty="0">
                <a:solidFill>
                  <a:schemeClr val="bg1"/>
                </a:solidFill>
                <a:sym typeface="Wingdings" panose="05000000000000000000" pitchFamily="2" charset="2"/>
              </a:rPr>
              <a:t>	… Management Reserve</a:t>
            </a:r>
            <a:r>
              <a:rPr lang="en-US" sz="1200" b="1" baseline="0" dirty="0">
                <a:solidFill>
                  <a:schemeClr val="bg1"/>
                </a:solidFill>
                <a:sym typeface="Wingdings" panose="05000000000000000000" pitchFamily="2" charset="2"/>
              </a:rPr>
              <a:t> (Defined use of MR for both known and unknowns provides a buffer against ambiguity)</a:t>
            </a:r>
            <a:endParaRPr lang="en-US" sz="1200" b="1" dirty="0">
              <a:solidFill>
                <a:schemeClr val="bg1"/>
              </a:solidFill>
            </a:endParaRPr>
          </a:p>
        </p:txBody>
      </p:sp>
      <p:sp>
        <p:nvSpPr>
          <p:cNvPr id="4" name="Slide Number Placeholder 3"/>
          <p:cNvSpPr>
            <a:spLocks noGrp="1"/>
          </p:cNvSpPr>
          <p:nvPr>
            <p:ph type="sldNum" sz="quarter" idx="5"/>
          </p:nvPr>
        </p:nvSpPr>
        <p:spPr/>
        <p:txBody>
          <a:bodyPr/>
          <a:lstStyle/>
          <a:p>
            <a:fld id="{F5B62939-596E-4A2B-AEDF-551F3FCB99E3}" type="slidenum">
              <a:rPr lang="en-US" smtClean="0"/>
              <a:t>11</a:t>
            </a:fld>
            <a:endParaRPr lang="en-US" dirty="0"/>
          </a:p>
        </p:txBody>
      </p:sp>
    </p:spTree>
    <p:extLst>
      <p:ext uri="{BB962C8B-B14F-4D97-AF65-F5344CB8AC3E}">
        <p14:creationId xmlns:p14="http://schemas.microsoft.com/office/powerpoint/2010/main" val="45921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a:p>
            <a:r>
              <a:rPr lang="en-US" dirty="0"/>
              <a:t>All of these Processes keep RqM and Programs Resilient</a:t>
            </a:r>
          </a:p>
          <a:p>
            <a:r>
              <a:rPr lang="en-US" b="1" baseline="0" dirty="0"/>
              <a:t>These are all defined in the SOP, and they are the elements that are captured in the Program’s RqM Plan.  </a:t>
            </a:r>
          </a:p>
          <a:p>
            <a:r>
              <a:rPr lang="en-US" b="1" baseline="0" dirty="0"/>
              <a:t>We have a template that includes all of these process steps that linked to the  features defined the SOP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Since we covered all the process steps last year, this year with the theme of Resiliency, we are going to show how RqM helps programs to be more resilient</a:t>
            </a:r>
            <a:r>
              <a:rPr lang="en-US" baseline="0" dirty="0"/>
              <a:t>.</a:t>
            </a:r>
          </a:p>
          <a:p>
            <a:r>
              <a:rPr lang="en-US" b="1" baseline="0" dirty="0"/>
              <a:t>So lets pull on one of the petals…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BACKUP</a:t>
            </a:r>
            <a:r>
              <a:rPr lang="en-US" sz="1200" kern="1200" baseline="0" dirty="0">
                <a:solidFill>
                  <a:schemeClr val="tx1"/>
                </a:solidFill>
                <a:effectLst/>
                <a:latin typeface="+mn-lt"/>
                <a:ea typeface="+mn-ea"/>
                <a:cs typeface="+mn-cs"/>
              </a:rPr>
              <a:t> INFO IF THERE ARE QUESTIONS ABOUT THE OTHER FEATURES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process for managing the REQs throughout the AMS lifecycle.  </a:t>
            </a:r>
          </a:p>
          <a:p>
            <a:r>
              <a:rPr lang="en-US" sz="1200" kern="1200" dirty="0">
                <a:solidFill>
                  <a:schemeClr val="tx1"/>
                </a:solidFill>
                <a:effectLst/>
                <a:latin typeface="+mn-lt"/>
                <a:ea typeface="+mn-ea"/>
                <a:cs typeface="+mn-cs"/>
              </a:rPr>
              <a:t>PMO RqM added: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Governance/adjudicating authority at Program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Stakeholder identification and engagement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Financial boundaries on new and changed REQs (MR)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Escalation for Awareness and Adjudication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RqM Metrics for Volatility and stability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Bidirectional traceability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Collaboration with other Key Process Areas (KPAs) (CM, RIO, MR, V&amp;V)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A27A2-A2B4-4573-98D9-13D4E0FBE6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58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sym typeface="Wingdings" panose="05000000000000000000" pitchFamily="2" charset="2"/>
              </a:rPr>
              <a:t>(Who can see how Stakeholder Engagement helps stability of Requirements? – Because they are all engaged, their shared understanding…)</a:t>
            </a:r>
            <a:endParaRPr lang="en-US" b="1" baseline="0" dirty="0"/>
          </a:p>
          <a:p>
            <a:endParaRPr lang="en-US" sz="1200" b="1" dirty="0">
              <a:solidFill>
                <a:schemeClr val="bg1"/>
              </a:solidFill>
              <a:sym typeface="Wingdings" panose="05000000000000000000" pitchFamily="2" charset="2"/>
            </a:endParaRPr>
          </a:p>
          <a:p>
            <a:pPr lvl="0">
              <a:buNone/>
            </a:pPr>
            <a:r>
              <a:rPr lang="en-US" sz="1200" dirty="0"/>
              <a:t>When RqM in the PMO first launched a key feature was Stakeholder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Define stakeholders- </a:t>
            </a:r>
            <a:r>
              <a:rPr lang="en-US" dirty="0"/>
              <a:t>Define internal and external stakeholders in RqM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Establish Periodicity of Engagement- </a:t>
            </a:r>
            <a:r>
              <a:rPr lang="en-US" dirty="0"/>
              <a:t>Communication methods and periodicity</a:t>
            </a:r>
            <a:endParaRPr lang="en-US" sz="1200" dirty="0"/>
          </a:p>
          <a:p>
            <a:pPr marL="171450" lvl="0" indent="-171450">
              <a:buFont typeface="Arial" panose="020B0604020202020204" pitchFamily="34" charset="0"/>
              <a:buChar char="•"/>
            </a:pPr>
            <a:r>
              <a:rPr lang="en-US" sz="1200" b="1" dirty="0"/>
              <a:t>Ensure new or changed requirements were communicated effectively and efficiently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Establish buy in </a:t>
            </a:r>
            <a:r>
              <a:rPr lang="en-US" sz="1200" dirty="0"/>
              <a:t>-</a:t>
            </a:r>
            <a:r>
              <a:rPr lang="en-US" dirty="0"/>
              <a:t>Giving your stakeholders a toe hold in the development, analysis, execution and delivery of req’s provides them with as sense of purpose on the program as well as a shared vision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A27A2-A2B4-4573-98D9-13D4E0FBE6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48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your stakeholders are left out they may have a differing vie</a:t>
            </a:r>
            <a:r>
              <a:rPr lang="en-US" sz="1200" b="0" i="0" kern="1200" baseline="0" dirty="0">
                <a:solidFill>
                  <a:schemeClr val="tx1"/>
                </a:solidFill>
                <a:effectLst/>
                <a:latin typeface="+mn-lt"/>
                <a:ea typeface="+mn-ea"/>
                <a:cs typeface="+mn-cs"/>
              </a:rPr>
              <a:t>w of what the program is going to deliver. They are like the rowers in the boat – all going in different directions. The Stakeholder Engagement feature of RqM protects the program by helping internal and external stakeholders achieve a common understanding of the program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So the complexity can be neutralized by conducting RqM Stakeholder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en-US" dirty="0"/>
              <a:t>BACKUP</a:t>
            </a:r>
            <a:r>
              <a:rPr lang="en-US" baseline="0" dirty="0"/>
              <a:t> FROM OUR </a:t>
            </a:r>
            <a:r>
              <a:rPr lang="en-US" dirty="0"/>
              <a:t>FROM OUR SLIDES:</a:t>
            </a:r>
          </a:p>
          <a:p>
            <a:pPr marL="0" indent="0">
              <a:buNone/>
            </a:pPr>
            <a:r>
              <a:rPr lang="en-US" sz="2200" dirty="0">
                <a:solidFill>
                  <a:schemeClr val="bg1"/>
                </a:solidFill>
              </a:rPr>
              <a:t>Develop a Communications </a:t>
            </a:r>
          </a:p>
          <a:p>
            <a:pPr marL="0" indent="0">
              <a:buNone/>
            </a:pPr>
            <a:r>
              <a:rPr lang="en-US" sz="2200" dirty="0">
                <a:solidFill>
                  <a:schemeClr val="bg1"/>
                </a:solidFill>
              </a:rPr>
              <a:t>Management Plan for </a:t>
            </a:r>
          </a:p>
          <a:p>
            <a:pPr marL="0" indent="0">
              <a:buNone/>
            </a:pPr>
            <a:r>
              <a:rPr lang="en-US" sz="2200" dirty="0">
                <a:solidFill>
                  <a:schemeClr val="bg1"/>
                </a:solidFill>
              </a:rPr>
              <a:t>engaging stakeholders </a:t>
            </a:r>
          </a:p>
          <a:p>
            <a:pPr lvl="1">
              <a:buFont typeface="Arial" panose="020B0604020202020204" pitchFamily="34" charset="0"/>
              <a:buChar char="•"/>
            </a:pPr>
            <a:r>
              <a:rPr lang="en-US" sz="2200" b="1" dirty="0">
                <a:solidFill>
                  <a:schemeClr val="bg1"/>
                </a:solidFill>
              </a:rPr>
              <a:t>Communicate Early</a:t>
            </a:r>
          </a:p>
          <a:p>
            <a:pPr lvl="1">
              <a:buFont typeface="Arial" panose="020B0604020202020204" pitchFamily="34" charset="0"/>
              <a:buChar char="•"/>
            </a:pPr>
            <a:r>
              <a:rPr lang="en-US" sz="2200" b="1" dirty="0">
                <a:solidFill>
                  <a:schemeClr val="bg1"/>
                </a:solidFill>
              </a:rPr>
              <a:t>Communicate Often</a:t>
            </a:r>
          </a:p>
          <a:p>
            <a:pPr>
              <a:buFont typeface="Arial" panose="020B0604020202020204" pitchFamily="34" charset="0"/>
              <a:buChar char="•"/>
            </a:pPr>
            <a:r>
              <a:rPr lang="en-US" sz="2200" dirty="0">
                <a:solidFill>
                  <a:schemeClr val="bg1"/>
                </a:solidFill>
              </a:rPr>
              <a:t>Identify all program stakeholders</a:t>
            </a:r>
            <a:endParaRPr lang="en-US" sz="2200" b="1" dirty="0">
              <a:solidFill>
                <a:schemeClr val="bg1"/>
              </a:solidFill>
            </a:endParaRPr>
          </a:p>
          <a:p>
            <a:pPr>
              <a:buFont typeface="Arial" panose="020B0604020202020204" pitchFamily="34" charset="0"/>
              <a:buChar char="•"/>
            </a:pPr>
            <a:r>
              <a:rPr lang="en-US" sz="2200" dirty="0">
                <a:solidFill>
                  <a:schemeClr val="bg1"/>
                </a:solidFill>
              </a:rPr>
              <a:t>Define periodicity of meetings to:</a:t>
            </a:r>
          </a:p>
          <a:p>
            <a:pPr lvl="1">
              <a:buFont typeface="Arial" panose="020B0604020202020204" pitchFamily="34" charset="0"/>
              <a:buChar char="•"/>
            </a:pPr>
            <a:r>
              <a:rPr lang="en-US" sz="2200" b="1" dirty="0">
                <a:solidFill>
                  <a:schemeClr val="bg1"/>
                </a:solidFill>
              </a:rPr>
              <a:t>Update stakeholders on requirements development</a:t>
            </a:r>
          </a:p>
          <a:p>
            <a:pPr lvl="1">
              <a:buFont typeface="Arial" panose="020B0604020202020204" pitchFamily="34" charset="0"/>
              <a:buChar char="•"/>
            </a:pPr>
            <a:r>
              <a:rPr lang="en-US" sz="2200" b="1" dirty="0">
                <a:solidFill>
                  <a:schemeClr val="bg1"/>
                </a:solidFill>
              </a:rPr>
              <a:t>Resolve requirements issues in a facilitated forum (e.g., User Teams, Work Groups)</a:t>
            </a:r>
          </a:p>
          <a:p>
            <a:r>
              <a:rPr lang="en-US" sz="2200" dirty="0">
                <a:solidFill>
                  <a:schemeClr val="bg1"/>
                </a:solidFill>
              </a:rPr>
              <a:t>Contributing factor to low volatility</a:t>
            </a:r>
          </a:p>
          <a:p>
            <a:endParaRPr lang="en-US" sz="2200" dirty="0">
              <a:solidFill>
                <a:schemeClr val="bg1"/>
              </a:solidFill>
            </a:endParaRPr>
          </a:p>
          <a:p>
            <a:r>
              <a:rPr lang="en-US" sz="2200" dirty="0">
                <a:solidFill>
                  <a:schemeClr val="bg1"/>
                </a:solidFill>
              </a:rPr>
              <a:t>REFERENCE</a:t>
            </a:r>
            <a:r>
              <a:rPr lang="en-US" sz="2200" baseline="0" dirty="0">
                <a:solidFill>
                  <a:schemeClr val="bg1"/>
                </a:solidFill>
              </a:rPr>
              <a:t>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n-lt"/>
                <a:ea typeface="+mn-ea"/>
                <a:cs typeface="+mn-cs"/>
              </a:rPr>
              <a:t>Tying this back to the concept of VUCA, we pointed out the connection between Stakeholder Engagement and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kern="1200" dirty="0">
                <a:solidFill>
                  <a:schemeClr val="tx1"/>
                </a:solidFill>
                <a:effectLst/>
                <a:latin typeface="+mn-lt"/>
                <a:ea typeface="+mn-ea"/>
                <a:cs typeface="+mn-cs"/>
              </a:rPr>
              <a:t>Working with Internal and External Stakeholders aids in creating provides a shared vision of a complex programs, issues, and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https://www.sciencedirect.com/science/article/pii/S1469029213000058?via%3Dihub</a:t>
            </a:r>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Results and conclusions</a:t>
            </a:r>
          </a:p>
          <a:p>
            <a:r>
              <a:rPr lang="en-US" sz="2400" b="0" i="0" kern="1200" dirty="0">
                <a:solidFill>
                  <a:schemeClr val="tx1"/>
                </a:solidFill>
                <a:effectLst/>
                <a:latin typeface="+mn-lt"/>
                <a:ea typeface="+mn-ea"/>
                <a:cs typeface="+mn-cs"/>
              </a:rPr>
              <a:t>Team resilience was defined as a dynamic, psychosocial process which protects a group of individuals from the potential negative effect of the stressors they collectively encounter. It comprises of processes whereby team members use their individual and combined resources to positively adapt when experiencing adversity. </a:t>
            </a:r>
            <a:r>
              <a:rPr lang="en-US" sz="2400" b="1" i="0" kern="1200" dirty="0">
                <a:solidFill>
                  <a:schemeClr val="tx1"/>
                </a:solidFill>
                <a:effectLst/>
                <a:latin typeface="+mn-lt"/>
                <a:ea typeface="+mn-ea"/>
                <a:cs typeface="+mn-cs"/>
              </a:rPr>
              <a:t>Findings revealed four main resilient characteristics of elite sport teams: group structure, mastery approaches, social capital, and </a:t>
            </a:r>
            <a:r>
              <a:rPr lang="en-US" sz="2400" b="1" i="0" u="none" strike="noStrike" kern="1200" dirty="0">
                <a:solidFill>
                  <a:schemeClr val="tx1"/>
                </a:solidFill>
                <a:effectLst/>
                <a:latin typeface="+mn-lt"/>
                <a:ea typeface="+mn-ea"/>
                <a:cs typeface="+mn-cs"/>
                <a:hlinkClick r:id="rId4" tooltip="Learn more about Collective Efficacy from ScienceDirect's AI-generated Topic Pages"/>
              </a:rPr>
              <a:t>collective efficacy</a:t>
            </a:r>
            <a:r>
              <a:rPr lang="en-US" sz="2400" b="1" i="0" kern="1200" dirty="0">
                <a:solidFill>
                  <a:schemeClr val="tx1"/>
                </a:solidFill>
                <a:effectLst/>
                <a:latin typeface="+mn-lt"/>
                <a:ea typeface="+mn-ea"/>
                <a:cs typeface="+mn-cs"/>
              </a:rPr>
              <a:t>. </a:t>
            </a:r>
            <a:r>
              <a:rPr lang="en-US" sz="2400" b="0" i="0" kern="1200" dirty="0">
                <a:solidFill>
                  <a:schemeClr val="tx1"/>
                </a:solidFill>
                <a:effectLst/>
                <a:latin typeface="+mn-lt"/>
                <a:ea typeface="+mn-ea"/>
                <a:cs typeface="+mn-cs"/>
              </a:rPr>
              <a:t>This study extends resilience research in </a:t>
            </a:r>
            <a:r>
              <a:rPr lang="en-US" sz="2400" b="0" i="0" u="none" strike="noStrike" kern="1200" dirty="0">
                <a:solidFill>
                  <a:schemeClr val="tx1"/>
                </a:solidFill>
                <a:effectLst/>
                <a:latin typeface="+mn-lt"/>
                <a:ea typeface="+mn-ea"/>
                <a:cs typeface="+mn-cs"/>
                <a:hlinkClick r:id="rId5" tooltip="Learn more about Sport Psychology from ScienceDirect's AI-generated Topic Pages"/>
              </a:rPr>
              <a:t>sport psychology</a:t>
            </a:r>
            <a:r>
              <a:rPr lang="en-US" sz="2400" b="0" i="0" kern="1200" dirty="0">
                <a:solidFill>
                  <a:schemeClr val="tx1"/>
                </a:solidFill>
                <a:effectLst/>
                <a:latin typeface="+mn-lt"/>
                <a:ea typeface="+mn-ea"/>
                <a:cs typeface="+mn-cs"/>
              </a:rPr>
              <a:t> by providing greater conceptual clarity of resilience at a team level. The implications of the findings for those conducting research in this area and for those consulting with elite sport teams are discussed.</a:t>
            </a:r>
          </a:p>
        </p:txBody>
      </p:sp>
      <p:sp>
        <p:nvSpPr>
          <p:cNvPr id="4" name="Slide Number Placeholder 3"/>
          <p:cNvSpPr>
            <a:spLocks noGrp="1"/>
          </p:cNvSpPr>
          <p:nvPr>
            <p:ph type="sldNum" sz="quarter" idx="5"/>
          </p:nvPr>
        </p:nvSpPr>
        <p:spPr/>
        <p:txBody>
          <a:bodyPr/>
          <a:lstStyle/>
          <a:p>
            <a:fld id="{F5B62939-596E-4A2B-AEDF-551F3FCB99E3}" type="slidenum">
              <a:rPr lang="en-US" smtClean="0"/>
              <a:t>14</a:t>
            </a:fld>
            <a:endParaRPr lang="en-US" dirty="0"/>
          </a:p>
        </p:txBody>
      </p:sp>
    </p:spTree>
    <p:extLst>
      <p:ext uri="{BB962C8B-B14F-4D97-AF65-F5344CB8AC3E}">
        <p14:creationId xmlns:p14="http://schemas.microsoft.com/office/powerpoint/2010/main" val="275320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Ann </a:t>
            </a:r>
            <a:endParaRPr lang="en-US" dirty="0">
              <a:hlinkClick r:id="rId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dirty="0"/>
              <a:t>Stakeholder engagement in Requirements Management provides resiliency </a:t>
            </a:r>
          </a:p>
          <a:p>
            <a:pPr marL="171450" indent="-171450">
              <a:buFont typeface="Arial" panose="020B0604020202020204" pitchFamily="34" charset="0"/>
              <a:buChar char="•"/>
            </a:pPr>
            <a:r>
              <a:rPr lang="en-US" dirty="0"/>
              <a:t>It takes us from individual stakeholders rowing in their own directions to a unified team of stakeholders rowing together</a:t>
            </a:r>
          </a:p>
          <a:p>
            <a:pPr marL="171450" indent="-171450">
              <a:buFont typeface="Arial" panose="020B0604020202020204" pitchFamily="34" charset="0"/>
              <a:buChar char="•"/>
            </a:pPr>
            <a:r>
              <a:rPr lang="en-US" dirty="0"/>
              <a:t>That, in turn, brings us back to the </a:t>
            </a:r>
          </a:p>
          <a:p>
            <a:pPr marL="628650" lvl="1" indent="-171450">
              <a:buFont typeface="Arial" panose="020B0604020202020204" pitchFamily="34" charset="0"/>
              <a:buChar char="•"/>
            </a:pPr>
            <a:r>
              <a:rPr lang="en-US" dirty="0"/>
              <a:t>shared sense of purpose, </a:t>
            </a:r>
          </a:p>
          <a:p>
            <a:pPr marL="628650" lvl="1" indent="-171450">
              <a:buFont typeface="Arial" panose="020B0604020202020204" pitchFamily="34" charset="0"/>
              <a:buChar char="•"/>
            </a:pPr>
            <a:r>
              <a:rPr lang="en-US" dirty="0"/>
              <a:t>the shared vision, </a:t>
            </a:r>
          </a:p>
          <a:p>
            <a:pPr marL="628650" lvl="1" indent="-171450">
              <a:buFont typeface="Arial" panose="020B0604020202020204" pitchFamily="34" charset="0"/>
              <a:buChar char="•"/>
            </a:pPr>
            <a:r>
              <a:rPr lang="en-US" dirty="0"/>
              <a:t>common goals, or </a:t>
            </a:r>
          </a:p>
          <a:p>
            <a:pPr marL="628650" lvl="1" indent="-171450">
              <a:buFont typeface="Arial" panose="020B0604020202020204" pitchFamily="34" charset="0"/>
              <a:buChar char="•"/>
            </a:pPr>
            <a:r>
              <a:rPr lang="en-US" dirty="0"/>
              <a:t>set of requirements</a:t>
            </a:r>
          </a:p>
          <a:p>
            <a:pPr marL="171450" lvl="0" indent="-171450">
              <a:buFont typeface="Arial" panose="020B0604020202020204" pitchFamily="34" charset="0"/>
              <a:buChar char="•"/>
            </a:pPr>
            <a:r>
              <a:rPr lang="en-US" dirty="0"/>
              <a:t>Its</a:t>
            </a:r>
            <a:r>
              <a:rPr lang="en-US" baseline="0" dirty="0"/>
              <a:t> sets the program up for calm waters and smooth sailing!</a:t>
            </a:r>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15</a:t>
            </a:fld>
            <a:endParaRPr lang="en-US" dirty="0"/>
          </a:p>
        </p:txBody>
      </p:sp>
    </p:spTree>
    <p:extLst>
      <p:ext uri="{BB962C8B-B14F-4D97-AF65-F5344CB8AC3E}">
        <p14:creationId xmlns:p14="http://schemas.microsoft.com/office/powerpoint/2010/main" val="1750303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talked about VUCA and RqM, and now we are going to fold the concept of Ikigai into our discussion about Resilience and RqM</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51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Ann discussed earlier, </a:t>
            </a:r>
            <a:r>
              <a:rPr lang="en-US" sz="1200" b="0" i="0" kern="1200" baseline="0" dirty="0">
                <a:solidFill>
                  <a:schemeClr val="tx1"/>
                </a:solidFill>
                <a:effectLst/>
                <a:latin typeface="+mn-lt"/>
                <a:ea typeface="+mn-ea"/>
                <a:cs typeface="+mn-cs"/>
              </a:rPr>
              <a:t>the Stakeholder Engagement feature of RqM protects the program by helping internal and external stakeholders achieve a common understanding of the program requirements, a shared sense of purpose.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RqM also helps define and perpetuate that sense of purpose for a program</a:t>
            </a:r>
          </a:p>
        </p:txBody>
      </p:sp>
      <p:sp>
        <p:nvSpPr>
          <p:cNvPr id="4" name="Slide Number Placeholder 3"/>
          <p:cNvSpPr>
            <a:spLocks noGrp="1"/>
          </p:cNvSpPr>
          <p:nvPr>
            <p:ph type="sldNum" sz="quarter" idx="5"/>
          </p:nvPr>
        </p:nvSpPr>
        <p:spPr/>
        <p:txBody>
          <a:bodyPr/>
          <a:lstStyle/>
          <a:p>
            <a:fld id="{F5B62939-596E-4A2B-AEDF-551F3FCB99E3}" type="slidenum">
              <a:rPr lang="en-US" smtClean="0"/>
              <a:t>17</a:t>
            </a:fld>
            <a:endParaRPr lang="en-US" dirty="0"/>
          </a:p>
        </p:txBody>
      </p:sp>
    </p:spTree>
    <p:extLst>
      <p:ext uri="{BB962C8B-B14F-4D97-AF65-F5344CB8AC3E}">
        <p14:creationId xmlns:p14="http://schemas.microsoft.com/office/powerpoint/2010/main" val="92241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Naffer</a:t>
            </a:r>
          </a:p>
          <a:p>
            <a:pPr marL="0" indent="0">
              <a:buNone/>
            </a:pPr>
            <a:r>
              <a:rPr lang="en-US" sz="1200" dirty="0"/>
              <a:t>IKIGAI’s 4 core pillars:</a:t>
            </a:r>
          </a:p>
          <a:p>
            <a:pPr marL="171450" indent="-171450">
              <a:buFont typeface="Arial" panose="020B0604020202020204" pitchFamily="34" charset="0"/>
              <a:buChar char="•"/>
            </a:pPr>
            <a:r>
              <a:rPr lang="en-US" sz="1200" dirty="0"/>
              <a:t>what we enjoy doing</a:t>
            </a:r>
          </a:p>
          <a:p>
            <a:pPr marL="171450" indent="-171450">
              <a:buFont typeface="Arial" panose="020B0604020202020204" pitchFamily="34" charset="0"/>
              <a:buChar char="•"/>
            </a:pPr>
            <a:r>
              <a:rPr lang="en-US" sz="1200" dirty="0"/>
              <a:t>the impact we wish to make</a:t>
            </a:r>
          </a:p>
          <a:p>
            <a:pPr marL="171450" indent="-171450">
              <a:buFont typeface="Arial" panose="020B0604020202020204" pitchFamily="34" charset="0"/>
              <a:buChar char="•"/>
            </a:pPr>
            <a:r>
              <a:rPr lang="en-US" sz="1200" dirty="0"/>
              <a:t>is it profitable?</a:t>
            </a:r>
          </a:p>
          <a:p>
            <a:pPr marL="171450" indent="-171450">
              <a:buFont typeface="Arial" panose="020B0604020202020204" pitchFamily="34" charset="0"/>
              <a:buChar char="•"/>
            </a:pPr>
            <a:r>
              <a:rPr lang="en-US" sz="1200" dirty="0"/>
              <a:t>are we focused towards excellence? </a:t>
            </a:r>
          </a:p>
          <a:p>
            <a:r>
              <a:rPr lang="en-US" dirty="0"/>
              <a:t>These pillars do not stand independent of one another</a:t>
            </a:r>
          </a:p>
          <a:p>
            <a:r>
              <a:rPr lang="en-US" dirty="0"/>
              <a:t>Where they intersect is where the Ikigai resides</a:t>
            </a:r>
          </a:p>
        </p:txBody>
      </p:sp>
      <p:sp>
        <p:nvSpPr>
          <p:cNvPr id="4" name="Slide Number Placeholder 3"/>
          <p:cNvSpPr>
            <a:spLocks noGrp="1"/>
          </p:cNvSpPr>
          <p:nvPr>
            <p:ph type="sldNum" sz="quarter" idx="5"/>
          </p:nvPr>
        </p:nvSpPr>
        <p:spPr/>
        <p:txBody>
          <a:bodyPr/>
          <a:lstStyle/>
          <a:p>
            <a:fld id="{F5B62939-596E-4A2B-AEDF-551F3FCB99E3}" type="slidenum">
              <a:rPr lang="en-US" smtClean="0"/>
              <a:t>18</a:t>
            </a:fld>
            <a:endParaRPr lang="en-US" dirty="0"/>
          </a:p>
        </p:txBody>
      </p:sp>
    </p:spTree>
    <p:extLst>
      <p:ext uri="{BB962C8B-B14F-4D97-AF65-F5344CB8AC3E}">
        <p14:creationId xmlns:p14="http://schemas.microsoft.com/office/powerpoint/2010/main" val="205283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Naffer</a:t>
            </a:r>
            <a:br>
              <a:rPr lang="en-US" dirty="0"/>
            </a:br>
            <a:r>
              <a:rPr lang="en-US" dirty="0"/>
              <a:t>From the requirements management context, we can consider these along side of:</a:t>
            </a:r>
          </a:p>
          <a:p>
            <a:r>
              <a:rPr lang="en-US" b="1" dirty="0"/>
              <a:t>Program</a:t>
            </a:r>
            <a:r>
              <a:rPr lang="en-US" dirty="0"/>
              <a:t> – Your programs exist because there was a need that had to be met</a:t>
            </a:r>
          </a:p>
          <a:p>
            <a:r>
              <a:rPr lang="en-US" b="1" dirty="0"/>
              <a:t>Product</a:t>
            </a:r>
            <a:r>
              <a:rPr lang="en-US" b="0" dirty="0"/>
              <a:t> – Your products and deliverables may be more tangible (software refresh, equipment installs, etc.) or more intangible (business process reengineering, leadership development,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Processes</a:t>
            </a:r>
            <a:r>
              <a:rPr lang="en-US" dirty="0"/>
              <a:t> – Flowcharts, such as The Process </a:t>
            </a:r>
            <a:r>
              <a:rPr lang="en-US" dirty="0" err="1"/>
              <a:t>Flowmap</a:t>
            </a:r>
            <a:r>
              <a:rPr lang="en-US" dirty="0"/>
              <a:t>, the </a:t>
            </a:r>
            <a:r>
              <a:rPr lang="en-US" dirty="0" err="1"/>
              <a:t>Escallation</a:t>
            </a:r>
            <a:r>
              <a:rPr lang="en-US" dirty="0"/>
              <a:t> flowchart, and these are illustrations of those processes, that are also accessible and understandable by all in thein a RqMP, as an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Roles and Responsibilities</a:t>
            </a:r>
            <a:r>
              <a:rPr lang="en-US" dirty="0"/>
              <a:t> – This is one of the most important aspects of a program’s success, it deserves the utmost attention, should be detailed, aligned </a:t>
            </a:r>
          </a:p>
          <a:p>
            <a:pPr marL="171450" indent="-171450">
              <a:buFont typeface="Arial" panose="020B0604020202020204" pitchFamily="34" charset="0"/>
              <a:buChar char="•"/>
            </a:pPr>
            <a:r>
              <a:rPr lang="en-US" dirty="0"/>
              <a:t>What is a person’s role?</a:t>
            </a:r>
          </a:p>
          <a:p>
            <a:pPr marL="171450" indent="-171450">
              <a:buFont typeface="Arial" panose="020B0604020202020204" pitchFamily="34" charset="0"/>
              <a:buChar char="•"/>
            </a:pPr>
            <a:r>
              <a:rPr lang="en-US" dirty="0"/>
              <a:t>…</a:t>
            </a:r>
            <a:r>
              <a:rPr lang="en-US" dirty="0">
                <a:sym typeface="Wingdings" panose="05000000000000000000" pitchFamily="2" charset="2"/>
              </a:rPr>
              <a:t> What is a person’s place/purpose in a program?</a:t>
            </a:r>
          </a:p>
          <a:p>
            <a:pPr marL="171450" indent="-171450">
              <a:buFont typeface="Arial" panose="020B0604020202020204" pitchFamily="34" charset="0"/>
              <a:buChar char="•"/>
            </a:pPr>
            <a:r>
              <a:rPr lang="en-US" dirty="0">
                <a:sym typeface="Wingdings" panose="05000000000000000000" pitchFamily="2" charset="2"/>
              </a:rPr>
              <a:t>Get specific, internal and external R&amp;R charts in the RqMP</a:t>
            </a:r>
          </a:p>
          <a:p>
            <a:pPr marL="171450" indent="-171450">
              <a:buFont typeface="Arial" panose="020B0604020202020204" pitchFamily="34" charset="0"/>
              <a:buChar char="•"/>
            </a:pPr>
            <a:r>
              <a:rPr lang="en-US" dirty="0">
                <a:sym typeface="Wingdings" panose="05000000000000000000" pitchFamily="2" charset="2"/>
              </a:rPr>
              <a:t>Keeps people aligned, informed</a:t>
            </a:r>
          </a:p>
          <a:p>
            <a:pPr marL="171450" indent="-171450">
              <a:buFont typeface="Arial" panose="020B0604020202020204" pitchFamily="34" charset="0"/>
              <a:buChar char="•"/>
            </a:pPr>
            <a:r>
              <a:rPr lang="en-US" dirty="0">
                <a:sym typeface="Wingdings" panose="05000000000000000000" pitchFamily="2" charset="2"/>
              </a:rPr>
              <a:t>Keeps things from falling through the cracks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anose="05000000000000000000" pitchFamily="2" charset="2"/>
              </a:rPr>
              <a:t>Synergistically / avoiding and breaking down stovepipes / this is a holistic way of looking at it- stakeholders have different perspectives- RqM is supposed to meet the operational need of everyone in the program, and the stakeholder engagement is to help manage expectations, keep aligned with the product desired</a:t>
            </a:r>
          </a:p>
          <a:p>
            <a:pPr marL="0" indent="0">
              <a:buFont typeface="Arial" panose="020B0604020202020204" pitchFamily="34" charset="0"/>
              <a:buNone/>
            </a:pP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Note:</a:t>
            </a:r>
          </a:p>
          <a:p>
            <a:r>
              <a:rPr lang="en-US" sz="1200" b="0" i="1" kern="1200" dirty="0">
                <a:solidFill>
                  <a:schemeClr val="tx1"/>
                </a:solidFill>
                <a:effectLst/>
                <a:latin typeface="+mn-lt"/>
                <a:ea typeface="+mn-ea"/>
                <a:cs typeface="+mn-cs"/>
              </a:rPr>
              <a:t>Vocation = </a:t>
            </a:r>
            <a:r>
              <a:rPr lang="en-US" sz="1200" b="0" i="0" kern="1200" dirty="0">
                <a:solidFill>
                  <a:schemeClr val="tx1"/>
                </a:solidFill>
                <a:effectLst/>
                <a:latin typeface="+mn-lt"/>
                <a:ea typeface="+mn-ea"/>
                <a:cs typeface="+mn-cs"/>
              </a:rPr>
              <a:t>a strong feeling of suitability for a particular career or occupation.  </a:t>
            </a:r>
            <a:r>
              <a:rPr lang="en-US" sz="1200" b="0" i="1" kern="1200" dirty="0" err="1">
                <a:solidFill>
                  <a:schemeClr val="tx1"/>
                </a:solidFill>
                <a:effectLst/>
                <a:latin typeface="+mn-lt"/>
                <a:ea typeface="+mn-ea"/>
                <a:cs typeface="+mn-cs"/>
              </a:rPr>
              <a:t>synonyms:</a:t>
            </a:r>
            <a:r>
              <a:rPr lang="en-US" sz="1200" b="0" i="0" kern="1200" dirty="0" err="1">
                <a:solidFill>
                  <a:schemeClr val="tx1"/>
                </a:solidFill>
                <a:effectLst/>
                <a:latin typeface="+mn-lt"/>
                <a:ea typeface="+mn-ea"/>
                <a:cs typeface="+mn-cs"/>
              </a:rPr>
              <a:t>calling</a:t>
            </a:r>
            <a:r>
              <a:rPr lang="en-US" sz="1200" b="0" i="0" kern="1200" dirty="0">
                <a:solidFill>
                  <a:schemeClr val="tx1"/>
                </a:solidFill>
                <a:effectLst/>
                <a:latin typeface="+mn-lt"/>
                <a:ea typeface="+mn-ea"/>
                <a:cs typeface="+mn-cs"/>
              </a:rPr>
              <a:t>, life's work, mission, purpose, function, position, niche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a person's employment or main occupation, especially regarded as particularly worthy and requiring great dedication.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vocation is an occupation to which a person is specially drawn or for which they are suited, trained, or qualified. </a:t>
            </a:r>
          </a:p>
          <a:p>
            <a:pPr marL="0" indent="0">
              <a:buFont typeface="Arial" panose="020B0604020202020204" pitchFamily="34" charset="0"/>
              <a:buNone/>
            </a:pPr>
            <a:r>
              <a:rPr lang="en-US" i="1" dirty="0"/>
              <a:t>Profession</a:t>
            </a:r>
            <a:r>
              <a:rPr lang="en-US" i="0" dirty="0"/>
              <a:t>-</a:t>
            </a:r>
            <a:r>
              <a:rPr lang="en-US" sz="1200" b="0" i="0" kern="1200" dirty="0">
                <a:solidFill>
                  <a:schemeClr val="tx1"/>
                </a:solidFill>
                <a:effectLst/>
                <a:latin typeface="+mn-lt"/>
                <a:ea typeface="+mn-ea"/>
                <a:cs typeface="+mn-cs"/>
              </a:rPr>
              <a:t> a paid occupation, especially one that involves prolonged training and a formal qualification.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five</a:t>
            </a:r>
            <a:r>
              <a:rPr lang="en-US" sz="1200" b="0" i="0" kern="1200" dirty="0">
                <a:solidFill>
                  <a:schemeClr val="tx1"/>
                </a:solidFill>
                <a:effectLst/>
                <a:latin typeface="+mn-lt"/>
                <a:ea typeface="+mn-ea"/>
                <a:cs typeface="+mn-cs"/>
              </a:rPr>
              <a:t> traditional </a:t>
            </a:r>
            <a:r>
              <a:rPr lang="en-US" sz="1200" b="1" i="0" kern="1200" dirty="0">
                <a:solidFill>
                  <a:schemeClr val="tx1"/>
                </a:solidFill>
                <a:effectLst/>
                <a:latin typeface="+mn-lt"/>
                <a:ea typeface="+mn-ea"/>
                <a:cs typeface="+mn-cs"/>
              </a:rPr>
              <a:t>professions</a:t>
            </a:r>
            <a:r>
              <a:rPr lang="en-US" sz="1200" b="0" i="0" kern="1200" dirty="0">
                <a:solidFill>
                  <a:schemeClr val="tx1"/>
                </a:solidFill>
                <a:effectLst/>
                <a:latin typeface="+mn-lt"/>
                <a:ea typeface="+mn-ea"/>
                <a:cs typeface="+mn-cs"/>
              </a:rPr>
              <a:t> are architecture, clergy, engineering, law and medicine.</a:t>
            </a:r>
            <a:endParaRPr lang="en-US" i="1" dirty="0"/>
          </a:p>
        </p:txBody>
      </p:sp>
      <p:sp>
        <p:nvSpPr>
          <p:cNvPr id="4" name="Slide Number Placeholder 3"/>
          <p:cNvSpPr>
            <a:spLocks noGrp="1"/>
          </p:cNvSpPr>
          <p:nvPr>
            <p:ph type="sldNum" sz="quarter" idx="5"/>
          </p:nvPr>
        </p:nvSpPr>
        <p:spPr/>
        <p:txBody>
          <a:bodyPr/>
          <a:lstStyle/>
          <a:p>
            <a:fld id="{F5B62939-596E-4A2B-AEDF-551F3FCB99E3}" type="slidenum">
              <a:rPr lang="en-US" smtClean="0"/>
              <a:t>19</a:t>
            </a:fld>
            <a:endParaRPr lang="en-US" dirty="0"/>
          </a:p>
        </p:txBody>
      </p:sp>
    </p:spTree>
    <p:extLst>
      <p:ext uri="{BB962C8B-B14F-4D97-AF65-F5344CB8AC3E}">
        <p14:creationId xmlns:p14="http://schemas.microsoft.com/office/powerpoint/2010/main" val="38185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a:t>
            </a:fld>
            <a:endParaRPr lang="en-US" dirty="0"/>
          </a:p>
        </p:txBody>
      </p:sp>
    </p:spTree>
    <p:extLst>
      <p:ext uri="{BB962C8B-B14F-4D97-AF65-F5344CB8AC3E}">
        <p14:creationId xmlns:p14="http://schemas.microsoft.com/office/powerpoint/2010/main" val="165590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Naffer</a:t>
            </a:r>
          </a:p>
          <a:p>
            <a:r>
              <a:rPr lang="en-US" sz="1200" b="0" i="0" kern="1200" dirty="0">
                <a:solidFill>
                  <a:schemeClr val="tx1"/>
                </a:solidFill>
                <a:effectLst/>
                <a:latin typeface="+mn-lt"/>
                <a:ea typeface="+mn-ea"/>
                <a:cs typeface="+mn-cs"/>
              </a:rPr>
              <a:t>Everyone, according to the Japanese, has an ikigai</a:t>
            </a:r>
          </a:p>
          <a:p>
            <a:r>
              <a:rPr lang="en-US" sz="1200" b="0" i="0" kern="1200" dirty="0">
                <a:solidFill>
                  <a:schemeClr val="tx1"/>
                </a:solidFill>
                <a:effectLst/>
                <a:latin typeface="+mn-lt"/>
                <a:ea typeface="+mn-ea"/>
                <a:cs typeface="+mn-cs"/>
              </a:rPr>
              <a:t>What I am positing to you today is that every program also has an ikigai</a:t>
            </a:r>
          </a:p>
          <a:p>
            <a:r>
              <a:rPr lang="en-US" sz="1200" b="0" i="0" kern="1200" dirty="0">
                <a:solidFill>
                  <a:schemeClr val="tx1"/>
                </a:solidFill>
                <a:effectLst/>
                <a:latin typeface="+mn-lt"/>
                <a:ea typeface="+mn-ea"/>
                <a:cs typeface="+mn-cs"/>
              </a:rPr>
              <a:t>Ikigai is deeply connected to resilience… which we’ve discussed today is connected to requirements management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“Resilience-Ikigai Property” is one that I created out of the preparation for this presentation. We have seen that Ikigai is deeply and intrinsically connected to Resilience, and we have seen that Resilience is deeply and intrinsically connected to RqM.  Therefore, via the “Resilience-Ikigai Property”, we can see that…  it’s all perfectly logical</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In season 3, in the episode “Let That Be Your Last Battlefield,” Spock says, “</a:t>
            </a:r>
            <a:r>
              <a:rPr lang="en-US" sz="1200" b="1" i="0" kern="1200" dirty="0">
                <a:solidFill>
                  <a:schemeClr val="tx1"/>
                </a:solidFill>
                <a:effectLst/>
                <a:latin typeface="+mn-lt"/>
                <a:ea typeface="+mn-ea"/>
                <a:cs typeface="+mn-cs"/>
              </a:rPr>
              <a:t>Change is the essential process of all existence.”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Our work, our programs, are inevitably going to face obstacles and change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how we prepare for those obstacles and change, how we approach them, work through them, and then reflect back upon them that will determine how our work and programs grow, strengthen, and demonstrate resilience</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Another relevant quote: Our species can only survive if we have </a:t>
            </a:r>
            <a:r>
              <a:rPr lang="en-US" sz="1200" b="1"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obstacles to overcome</a:t>
            </a:r>
            <a:r>
              <a:rPr lang="en-US" sz="1200" b="1" i="0" kern="1200" dirty="0">
                <a:solidFill>
                  <a:schemeClr val="tx1"/>
                </a:solidFill>
                <a:effectLst/>
                <a:latin typeface="+mn-lt"/>
                <a:ea typeface="+mn-ea"/>
                <a:cs typeface="+mn-cs"/>
              </a:rPr>
              <a:t>. You remove those obstacles. Without them to strengthen us, we will weaken and die. — Captain Kirk</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20</a:t>
            </a:fld>
            <a:endParaRPr lang="en-US" dirty="0"/>
          </a:p>
        </p:txBody>
      </p:sp>
    </p:spTree>
    <p:extLst>
      <p:ext uri="{BB962C8B-B14F-4D97-AF65-F5344CB8AC3E}">
        <p14:creationId xmlns:p14="http://schemas.microsoft.com/office/powerpoint/2010/main" val="1165062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Naffer</a:t>
            </a:r>
          </a:p>
          <a:p>
            <a:r>
              <a:rPr lang="en-US" dirty="0"/>
              <a:t>Building on the reflecting back on facing obstacles and changes- essential to program management, and an essential aspect of a resilient program, is:</a:t>
            </a:r>
          </a:p>
          <a:p>
            <a:pPr marL="171450" indent="-171450">
              <a:buFont typeface="Arial" panose="020B0604020202020204" pitchFamily="34" charset="0"/>
              <a:buChar char="•"/>
            </a:pPr>
            <a:r>
              <a:rPr lang="en-US" dirty="0"/>
              <a:t>learning from challenges, obstacles, and changes, </a:t>
            </a:r>
          </a:p>
          <a:p>
            <a:pPr marL="171450" indent="-171450">
              <a:buFont typeface="Arial" panose="020B0604020202020204" pitchFamily="34" charset="0"/>
              <a:buChar char="•"/>
            </a:pPr>
            <a:r>
              <a:rPr lang="en-US" dirty="0"/>
              <a:t>reflecting on them, </a:t>
            </a:r>
          </a:p>
          <a:p>
            <a:pPr marL="171450" indent="-171450">
              <a:buFont typeface="Arial" panose="020B0604020202020204" pitchFamily="34" charset="0"/>
              <a:buChar char="•"/>
            </a:pPr>
            <a:r>
              <a:rPr lang="en-US" dirty="0"/>
              <a:t>collecting lessons learned, </a:t>
            </a:r>
          </a:p>
          <a:p>
            <a:pPr marL="171450" indent="-171450">
              <a:buFont typeface="Arial" panose="020B0604020202020204" pitchFamily="34" charset="0"/>
              <a:buChar char="•"/>
            </a:pPr>
            <a:r>
              <a:rPr lang="en-US" dirty="0"/>
              <a:t>developing best practices, </a:t>
            </a:r>
          </a:p>
          <a:p>
            <a:pPr marL="171450" indent="-171450">
              <a:buFont typeface="Arial" panose="020B0604020202020204" pitchFamily="34" charset="0"/>
              <a:buChar char="•"/>
            </a:pPr>
            <a:r>
              <a:rPr lang="en-US" dirty="0"/>
              <a:t>and continuing to grow and strengthen from them.</a:t>
            </a:r>
          </a:p>
          <a:p>
            <a:endParaRPr lang="en-US" dirty="0"/>
          </a:p>
          <a:p>
            <a:r>
              <a:rPr lang="en-US" dirty="0"/>
              <a:t>As we’ve been discussing today, and as was Ann’s focus on Stakeholder Engagement, AND as is highlighted in the concept of ikigai – </a:t>
            </a:r>
            <a:r>
              <a:rPr lang="en-US" i="1" dirty="0"/>
              <a:t>nothing is siloed, everything is connected.</a:t>
            </a:r>
          </a:p>
          <a:p>
            <a:r>
              <a:rPr lang="en-US" i="0" dirty="0"/>
              <a:t>Segue into the Engagement Exercise</a:t>
            </a:r>
          </a:p>
        </p:txBody>
      </p:sp>
      <p:sp>
        <p:nvSpPr>
          <p:cNvPr id="4" name="Slide Number Placeholder 3"/>
          <p:cNvSpPr>
            <a:spLocks noGrp="1"/>
          </p:cNvSpPr>
          <p:nvPr>
            <p:ph type="sldNum" sz="quarter" idx="5"/>
          </p:nvPr>
        </p:nvSpPr>
        <p:spPr/>
        <p:txBody>
          <a:bodyPr/>
          <a:lstStyle/>
          <a:p>
            <a:fld id="{F5B62939-596E-4A2B-AEDF-551F3FCB99E3}" type="slidenum">
              <a:rPr lang="en-US" smtClean="0"/>
              <a:t>21</a:t>
            </a:fld>
            <a:endParaRPr lang="en-US" dirty="0"/>
          </a:p>
        </p:txBody>
      </p:sp>
    </p:spTree>
    <p:extLst>
      <p:ext uri="{BB962C8B-B14F-4D97-AF65-F5344CB8AC3E}">
        <p14:creationId xmlns:p14="http://schemas.microsoft.com/office/powerpoint/2010/main" val="337464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Ikigai of your work: </a:t>
            </a:r>
            <a:r>
              <a:rPr lang="en-US" b="0" dirty="0"/>
              <a:t>Whether a part of an organization, a member of a project team, and entrepreneur and team of one, we all share universal aspects of our work, and we can all consider the Ikigai of what we do.</a:t>
            </a:r>
            <a:endParaRPr lang="en-US" dirty="0"/>
          </a:p>
          <a:p>
            <a:endParaRPr lang="en-US" dirty="0"/>
          </a:p>
          <a:p>
            <a:r>
              <a:rPr lang="en-US" dirty="0"/>
              <a:t>We are now going to look at the different pillars of Ikigai and how they relate to different aspects of your work and how they link to RqM.</a:t>
            </a:r>
          </a:p>
          <a:p>
            <a:r>
              <a:rPr lang="en-US" dirty="0"/>
              <a:t> </a:t>
            </a:r>
          </a:p>
        </p:txBody>
      </p:sp>
      <p:sp>
        <p:nvSpPr>
          <p:cNvPr id="4" name="Slide Number Placeholder 3"/>
          <p:cNvSpPr>
            <a:spLocks noGrp="1"/>
          </p:cNvSpPr>
          <p:nvPr>
            <p:ph type="sldNum" sz="quarter" idx="5"/>
          </p:nvPr>
        </p:nvSpPr>
        <p:spPr/>
        <p:txBody>
          <a:bodyPr/>
          <a:lstStyle/>
          <a:p>
            <a:fld id="{F5B62939-596E-4A2B-AEDF-551F3FCB99E3}" type="slidenum">
              <a:rPr lang="en-US" smtClean="0"/>
              <a:t>22</a:t>
            </a:fld>
            <a:endParaRPr lang="en-US" dirty="0"/>
          </a:p>
        </p:txBody>
      </p:sp>
    </p:spTree>
    <p:extLst>
      <p:ext uri="{BB962C8B-B14F-4D97-AF65-F5344CB8AC3E}">
        <p14:creationId xmlns:p14="http://schemas.microsoft.com/office/powerpoint/2010/main" val="399018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First grouping - Like-Aspects of RqM, Resiliency, and Ikigai </a:t>
            </a:r>
            <a:endParaRPr lang="en-US" dirty="0"/>
          </a:p>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23</a:t>
            </a:fld>
            <a:endParaRPr lang="en-US" dirty="0"/>
          </a:p>
        </p:txBody>
      </p:sp>
    </p:spTree>
    <p:extLst>
      <p:ext uri="{BB962C8B-B14F-4D97-AF65-F5344CB8AC3E}">
        <p14:creationId xmlns:p14="http://schemas.microsoft.com/office/powerpoint/2010/main" val="75098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24</a:t>
            </a:fld>
            <a:endParaRPr lang="en-US" dirty="0"/>
          </a:p>
        </p:txBody>
      </p:sp>
    </p:spTree>
    <p:extLst>
      <p:ext uri="{BB962C8B-B14F-4D97-AF65-F5344CB8AC3E}">
        <p14:creationId xmlns:p14="http://schemas.microsoft.com/office/powerpoint/2010/main" val="3724702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First grouping - Like-Aspects of RqM, Resiliency, and Ikigai </a:t>
            </a:r>
            <a:endParaRPr lang="en-US" dirty="0"/>
          </a:p>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25</a:t>
            </a:fld>
            <a:endParaRPr lang="en-US" dirty="0"/>
          </a:p>
        </p:txBody>
      </p:sp>
    </p:spTree>
    <p:extLst>
      <p:ext uri="{BB962C8B-B14F-4D97-AF65-F5344CB8AC3E}">
        <p14:creationId xmlns:p14="http://schemas.microsoft.com/office/powerpoint/2010/main" val="117627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Second grouping – Bringing the pillars together, creating a winning hand together</a:t>
            </a:r>
            <a:endParaRPr lang="en-US" dirty="0"/>
          </a:p>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26</a:t>
            </a:fld>
            <a:endParaRPr lang="en-US" dirty="0"/>
          </a:p>
        </p:txBody>
      </p:sp>
    </p:spTree>
    <p:extLst>
      <p:ext uri="{BB962C8B-B14F-4D97-AF65-F5344CB8AC3E}">
        <p14:creationId xmlns:p14="http://schemas.microsoft.com/office/powerpoint/2010/main" val="1265923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Second grouping – Bringing the pillars together, creating a winning hand together</a:t>
            </a:r>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27</a:t>
            </a:fld>
            <a:endParaRPr lang="en-US" dirty="0"/>
          </a:p>
        </p:txBody>
      </p:sp>
    </p:spTree>
    <p:extLst>
      <p:ext uri="{BB962C8B-B14F-4D97-AF65-F5344CB8AC3E}">
        <p14:creationId xmlns:p14="http://schemas.microsoft.com/office/powerpoint/2010/main" val="2710471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Ikigai of your work: </a:t>
            </a:r>
            <a:r>
              <a:rPr lang="en-US" b="0" dirty="0"/>
              <a:t>In your groups, you discussed these questions.  Now…</a:t>
            </a:r>
            <a:endParaRPr lang="en-US" dirty="0"/>
          </a:p>
          <a:p>
            <a:r>
              <a:rPr lang="en-US" dirty="0"/>
              <a:t> </a:t>
            </a:r>
          </a:p>
        </p:txBody>
      </p:sp>
      <p:sp>
        <p:nvSpPr>
          <p:cNvPr id="4" name="Slide Number Placeholder 3"/>
          <p:cNvSpPr>
            <a:spLocks noGrp="1"/>
          </p:cNvSpPr>
          <p:nvPr>
            <p:ph type="sldNum" sz="quarter" idx="5"/>
          </p:nvPr>
        </p:nvSpPr>
        <p:spPr/>
        <p:txBody>
          <a:bodyPr/>
          <a:lstStyle/>
          <a:p>
            <a:fld id="{F5B62939-596E-4A2B-AEDF-551F3FCB99E3}" type="slidenum">
              <a:rPr lang="en-US" smtClean="0"/>
              <a:t>28</a:t>
            </a:fld>
            <a:endParaRPr lang="en-US" dirty="0"/>
          </a:p>
        </p:txBody>
      </p:sp>
    </p:spTree>
    <p:extLst>
      <p:ext uri="{BB962C8B-B14F-4D97-AF65-F5344CB8AC3E}">
        <p14:creationId xmlns:p14="http://schemas.microsoft.com/office/powerpoint/2010/main" val="10965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Ikigai of your work: </a:t>
            </a:r>
            <a:r>
              <a:rPr lang="en-US" b="0" dirty="0"/>
              <a:t>… Now what?  How will you champion the ikigai of your work?  Help to find it, define it, refine it, share it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Against the backdrop of RqM…</a:t>
            </a:r>
            <a:endParaRPr lang="en-US" dirty="0"/>
          </a:p>
          <a:p>
            <a:r>
              <a:rPr lang="en-US" b="1" dirty="0"/>
              <a:t>How will you engage your team? </a:t>
            </a:r>
            <a:r>
              <a:rPr lang="en-US" b="0" dirty="0"/>
              <a:t>– </a:t>
            </a:r>
            <a:r>
              <a:rPr lang="en-US" b="0" i="1" dirty="0"/>
              <a:t>With </a:t>
            </a:r>
            <a:r>
              <a:rPr lang="en-US" b="0" i="0" dirty="0"/>
              <a:t>your team, engage more members of your team, d</a:t>
            </a:r>
            <a:r>
              <a:rPr lang="en-US" b="0" dirty="0"/>
              <a:t>ifferently, the same (what’s working that you have shared today)?</a:t>
            </a:r>
          </a:p>
          <a:p>
            <a:r>
              <a:rPr lang="en-US" b="1" dirty="0"/>
              <a:t>What will you do now? </a:t>
            </a:r>
            <a:r>
              <a:rPr lang="en-US" b="0" dirty="0"/>
              <a:t>– Differently, the same (what’s working that you have shared today)?</a:t>
            </a:r>
          </a:p>
          <a:p>
            <a:r>
              <a:rPr lang="en-US" b="1" dirty="0"/>
              <a:t>What will you bring back? </a:t>
            </a:r>
            <a:r>
              <a:rPr lang="en-US" b="0" dirty="0"/>
              <a:t>– To your work, your team, your project?  </a:t>
            </a:r>
          </a:p>
          <a:p>
            <a:r>
              <a:rPr lang="en-US" b="1" dirty="0"/>
              <a:t>How will you engage your stakeholders? </a:t>
            </a:r>
            <a:r>
              <a:rPr lang="en-US" b="0" dirty="0"/>
              <a:t>– Internal, external, differently, the same (what’s working that you have shared today)?</a:t>
            </a:r>
          </a:p>
          <a:p>
            <a:endParaRPr lang="en-US" b="1" dirty="0"/>
          </a:p>
        </p:txBody>
      </p:sp>
      <p:sp>
        <p:nvSpPr>
          <p:cNvPr id="4" name="Slide Number Placeholder 3"/>
          <p:cNvSpPr>
            <a:spLocks noGrp="1"/>
          </p:cNvSpPr>
          <p:nvPr>
            <p:ph type="sldNum" sz="quarter" idx="5"/>
          </p:nvPr>
        </p:nvSpPr>
        <p:spPr/>
        <p:txBody>
          <a:bodyPr/>
          <a:lstStyle/>
          <a:p>
            <a:fld id="{F5B62939-596E-4A2B-AEDF-551F3FCB99E3}" type="slidenum">
              <a:rPr lang="en-US" smtClean="0"/>
              <a:t>29</a:t>
            </a:fld>
            <a:endParaRPr lang="en-US" dirty="0"/>
          </a:p>
        </p:txBody>
      </p:sp>
    </p:spTree>
    <p:extLst>
      <p:ext uri="{BB962C8B-B14F-4D97-AF65-F5344CB8AC3E}">
        <p14:creationId xmlns:p14="http://schemas.microsoft.com/office/powerpoint/2010/main" val="141327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and Naffer</a:t>
            </a:r>
          </a:p>
        </p:txBody>
      </p:sp>
      <p:sp>
        <p:nvSpPr>
          <p:cNvPr id="4" name="Slide Number Placeholder 3"/>
          <p:cNvSpPr>
            <a:spLocks noGrp="1"/>
          </p:cNvSpPr>
          <p:nvPr>
            <p:ph type="sldNum" sz="quarter" idx="5"/>
          </p:nvPr>
        </p:nvSpPr>
        <p:spPr/>
        <p:txBody>
          <a:bodyPr/>
          <a:lstStyle/>
          <a:p>
            <a:fld id="{F5B62939-596E-4A2B-AEDF-551F3FCB99E3}" type="slidenum">
              <a:rPr lang="en-US" smtClean="0"/>
              <a:t>3</a:t>
            </a:fld>
            <a:endParaRPr lang="en-US" dirty="0"/>
          </a:p>
        </p:txBody>
      </p:sp>
    </p:spTree>
    <p:extLst>
      <p:ext uri="{BB962C8B-B14F-4D97-AF65-F5344CB8AC3E}">
        <p14:creationId xmlns:p14="http://schemas.microsoft.com/office/powerpoint/2010/main" val="2420147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Naffer</a:t>
            </a:r>
          </a:p>
        </p:txBody>
      </p:sp>
      <p:sp>
        <p:nvSpPr>
          <p:cNvPr id="4" name="Slide Number Placeholder 3"/>
          <p:cNvSpPr>
            <a:spLocks noGrp="1"/>
          </p:cNvSpPr>
          <p:nvPr>
            <p:ph type="sldNum" sz="quarter" idx="5"/>
          </p:nvPr>
        </p:nvSpPr>
        <p:spPr/>
        <p:txBody>
          <a:bodyPr/>
          <a:lstStyle/>
          <a:p>
            <a:fld id="{F5B62939-596E-4A2B-AEDF-551F3FCB99E3}" type="slidenum">
              <a:rPr lang="en-US" smtClean="0"/>
              <a:t>30</a:t>
            </a:fld>
            <a:endParaRPr lang="en-US" dirty="0"/>
          </a:p>
        </p:txBody>
      </p:sp>
    </p:spTree>
    <p:extLst>
      <p:ext uri="{BB962C8B-B14F-4D97-AF65-F5344CB8AC3E}">
        <p14:creationId xmlns:p14="http://schemas.microsoft.com/office/powerpoint/2010/main" val="2338336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544">
              <a:defRPr/>
            </a:pPr>
            <a:r>
              <a:rPr lang="en-US" dirty="0">
                <a:solidFill>
                  <a:schemeClr val="bg1"/>
                </a:solidFill>
              </a:rPr>
              <a:t>Naffer and Ann</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1922824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544">
              <a:defRPr/>
            </a:pPr>
            <a:r>
              <a:rPr lang="en-US" dirty="0">
                <a:solidFill>
                  <a:schemeClr val="bg1"/>
                </a:solidFill>
              </a:rPr>
              <a:t>Naffer and Ann</a:t>
            </a:r>
          </a:p>
          <a:p>
            <a:endParaRPr lang="en-US" dirty="0"/>
          </a:p>
        </p:txBody>
      </p:sp>
      <p:sp>
        <p:nvSpPr>
          <p:cNvPr id="5" name="Slide Number Placeholder 4"/>
          <p:cNvSpPr>
            <a:spLocks noGrp="1"/>
          </p:cNvSpPr>
          <p:nvPr>
            <p:ph type="sldNum" sz="quarter" idx="10"/>
          </p:nvPr>
        </p:nvSpPr>
        <p:spPr/>
        <p:txBody>
          <a:bodyPr/>
          <a:lstStyle/>
          <a:p>
            <a:pPr defTabSz="923827">
              <a:defRPr/>
            </a:pPr>
            <a:fld id="{55D68406-F15C-4303-97CE-0E3EE59880C4}" type="slidenum">
              <a:rPr lang="en-US">
                <a:solidFill>
                  <a:srgbClr val="000000"/>
                </a:solidFill>
              </a:rPr>
              <a:pPr defTabSz="923827">
                <a:defRPr/>
              </a:pPr>
              <a:t>32</a:t>
            </a:fld>
            <a:endParaRPr lang="en-US" dirty="0">
              <a:solidFill>
                <a:srgbClr val="000000"/>
              </a:solidFill>
            </a:endParaRPr>
          </a:p>
        </p:txBody>
      </p:sp>
      <p:sp>
        <p:nvSpPr>
          <p:cNvPr id="4" name="Date Placeholder 3"/>
          <p:cNvSpPr>
            <a:spLocks noGrp="1"/>
          </p:cNvSpPr>
          <p:nvPr>
            <p:ph type="dt" idx="11"/>
          </p:nvPr>
        </p:nvSpPr>
        <p:spPr/>
        <p:txBody>
          <a:bodyPr/>
          <a:lstStyle/>
          <a:p>
            <a:pPr defTabSz="923827">
              <a:defRPr/>
            </a:pPr>
            <a:endParaRPr lang="en-US" dirty="0">
              <a:solidFill>
                <a:srgbClr val="000000"/>
              </a:solidFill>
            </a:endParaRPr>
          </a:p>
        </p:txBody>
      </p:sp>
    </p:spTree>
    <p:extLst>
      <p:ext uri="{BB962C8B-B14F-4D97-AF65-F5344CB8AC3E}">
        <p14:creationId xmlns:p14="http://schemas.microsoft.com/office/powerpoint/2010/main" val="2593820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33</a:t>
            </a:fld>
            <a:endParaRPr lang="en-US" dirty="0"/>
          </a:p>
        </p:txBody>
      </p:sp>
    </p:spTree>
    <p:extLst>
      <p:ext uri="{BB962C8B-B14F-4D97-AF65-F5344CB8AC3E}">
        <p14:creationId xmlns:p14="http://schemas.microsoft.com/office/powerpoint/2010/main" val="410519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t>
            </a:r>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4</a:t>
            </a:fld>
            <a:endParaRPr lang="en-US" dirty="0"/>
          </a:p>
        </p:txBody>
      </p:sp>
    </p:spTree>
    <p:extLst>
      <p:ext uri="{BB962C8B-B14F-4D97-AF65-F5344CB8AC3E}">
        <p14:creationId xmlns:p14="http://schemas.microsoft.com/office/powerpoint/2010/main" val="1373860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Naffer</a:t>
            </a:r>
          </a:p>
        </p:txBody>
      </p:sp>
      <p:sp>
        <p:nvSpPr>
          <p:cNvPr id="4" name="Slide Number Placeholder 3"/>
          <p:cNvSpPr>
            <a:spLocks noGrp="1"/>
          </p:cNvSpPr>
          <p:nvPr>
            <p:ph type="sldNum" sz="quarter" idx="5"/>
          </p:nvPr>
        </p:nvSpPr>
        <p:spPr/>
        <p:txBody>
          <a:bodyPr/>
          <a:lstStyle/>
          <a:p>
            <a:fld id="{F5B62939-596E-4A2B-AEDF-551F3FCB99E3}" type="slidenum">
              <a:rPr lang="en-US" smtClean="0"/>
              <a:t>5</a:t>
            </a:fld>
            <a:endParaRPr lang="en-US" dirty="0"/>
          </a:p>
        </p:txBody>
      </p:sp>
    </p:spTree>
    <p:extLst>
      <p:ext uri="{BB962C8B-B14F-4D97-AF65-F5344CB8AC3E}">
        <p14:creationId xmlns:p14="http://schemas.microsoft.com/office/powerpoint/2010/main" val="246497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Naffer</a:t>
            </a:r>
          </a:p>
        </p:txBody>
      </p:sp>
      <p:sp>
        <p:nvSpPr>
          <p:cNvPr id="4" name="Slide Number Placeholder 3"/>
          <p:cNvSpPr>
            <a:spLocks noGrp="1"/>
          </p:cNvSpPr>
          <p:nvPr>
            <p:ph type="sldNum" sz="quarter" idx="5"/>
          </p:nvPr>
        </p:nvSpPr>
        <p:spPr/>
        <p:txBody>
          <a:bodyPr/>
          <a:lstStyle/>
          <a:p>
            <a:fld id="{F5B62939-596E-4A2B-AEDF-551F3FCB99E3}" type="slidenum">
              <a:rPr lang="en-US" smtClean="0"/>
              <a:t>6</a:t>
            </a:fld>
            <a:endParaRPr lang="en-US" dirty="0"/>
          </a:p>
        </p:txBody>
      </p:sp>
    </p:spTree>
    <p:extLst>
      <p:ext uri="{BB962C8B-B14F-4D97-AF65-F5344CB8AC3E}">
        <p14:creationId xmlns:p14="http://schemas.microsoft.com/office/powerpoint/2010/main" val="278259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will depend upon whether we are introducing VUCA or refreshing their memories about VUCA…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John, Ann and I don’t see either of the VUCA videos on the draft agenda, and we are wondering if:</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would like for us to insert one of them here in our presentation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they are going to hear/learn about VUCA on day 1 in a different 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are wondering because we wanted to know how to introduce it within the context of our presentation, and we will do that differently if they are hearing about it for the first time at that point</a:t>
            </a:r>
          </a:p>
        </p:txBody>
      </p:sp>
      <p:sp>
        <p:nvSpPr>
          <p:cNvPr id="4" name="Slide Number Placeholder 3"/>
          <p:cNvSpPr>
            <a:spLocks noGrp="1"/>
          </p:cNvSpPr>
          <p:nvPr>
            <p:ph type="sldNum" sz="quarter" idx="5"/>
          </p:nvPr>
        </p:nvSpPr>
        <p:spPr/>
        <p:txBody>
          <a:bodyPr/>
          <a:lstStyle/>
          <a:p>
            <a:fld id="{F5B62939-596E-4A2B-AEDF-551F3FCB99E3}" type="slidenum">
              <a:rPr lang="en-US" smtClean="0"/>
              <a:t>7</a:t>
            </a:fld>
            <a:endParaRPr lang="en-US" dirty="0"/>
          </a:p>
        </p:txBody>
      </p:sp>
    </p:spTree>
    <p:extLst>
      <p:ext uri="{BB962C8B-B14F-4D97-AF65-F5344CB8AC3E}">
        <p14:creationId xmlns:p14="http://schemas.microsoft.com/office/powerpoint/2010/main" val="115437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Naffer</a:t>
            </a:r>
          </a:p>
          <a:p>
            <a:r>
              <a:rPr lang="en-US" sz="1200" b="0" i="0" kern="1200" dirty="0">
                <a:solidFill>
                  <a:schemeClr val="tx1"/>
                </a:solidFill>
                <a:effectLst/>
                <a:latin typeface="+mn-lt"/>
                <a:ea typeface="+mn-ea"/>
                <a:cs typeface="+mn-cs"/>
              </a:rPr>
              <a:t>Ikigai is a reason to jump out of bed every morning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t>
            </a:r>
            <a:r>
              <a:rPr lang="en-US" sz="1200" b="0" i="0" dirty="0"/>
              <a:t>"a reason for 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The word "</a:t>
            </a:r>
            <a:r>
              <a:rPr lang="en-US" sz="1200" b="1" i="0" dirty="0"/>
              <a:t>ikigai</a:t>
            </a:r>
            <a:r>
              <a:rPr lang="en-US" sz="1200" b="0" i="0" dirty="0"/>
              <a:t>" is usually used to indicate the source of value in one's life or the things that make one's life worthwhile.</a:t>
            </a:r>
            <a:r>
              <a:rPr lang="en-US" sz="1200" b="1"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Ikigai is connected to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We are going to introduce the concept of Ikigai into our conversation around resilience and requirements management</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“Your </a:t>
            </a:r>
            <a:r>
              <a:rPr lang="en-US" sz="1200" b="0" i="1" kern="1200" dirty="0">
                <a:solidFill>
                  <a:schemeClr val="tx1"/>
                </a:solidFill>
                <a:effectLst/>
                <a:latin typeface="+mn-lt"/>
                <a:ea typeface="+mn-ea"/>
                <a:cs typeface="+mn-cs"/>
              </a:rPr>
              <a:t>ikigai</a:t>
            </a:r>
            <a:r>
              <a:rPr lang="en-US" sz="1200" b="0" i="0" kern="1200" dirty="0">
                <a:solidFill>
                  <a:schemeClr val="tx1"/>
                </a:solidFill>
                <a:effectLst/>
                <a:latin typeface="+mn-lt"/>
                <a:ea typeface="+mn-ea"/>
                <a:cs typeface="+mn-cs"/>
              </a:rPr>
              <a:t> is at the intersection of what you are good at and what you love doing,” says </a:t>
            </a:r>
            <a:r>
              <a:rPr lang="en-US" sz="1200" b="1" i="0" kern="1200" dirty="0">
                <a:solidFill>
                  <a:schemeClr val="tx1"/>
                </a:solidFill>
                <a:effectLst/>
                <a:latin typeface="+mn-lt"/>
                <a:ea typeface="+mn-ea"/>
                <a:cs typeface="+mn-cs"/>
              </a:rPr>
              <a:t>Hector Garcia</a:t>
            </a:r>
            <a:r>
              <a:rPr lang="en-US" sz="1200" b="0" i="0" kern="1200" dirty="0">
                <a:solidFill>
                  <a:schemeClr val="tx1"/>
                </a:solidFill>
                <a:effectLst/>
                <a:latin typeface="+mn-lt"/>
                <a:ea typeface="+mn-ea"/>
                <a:cs typeface="+mn-cs"/>
              </a:rPr>
              <a:t>, the co-author of </a:t>
            </a:r>
            <a:r>
              <a:rPr lang="en-US" sz="1200" b="0" i="1" u="none" strike="noStrike" kern="1200" dirty="0">
                <a:solidFill>
                  <a:schemeClr val="tx1"/>
                </a:solidFill>
                <a:effectLst/>
                <a:latin typeface="+mn-lt"/>
                <a:ea typeface="+mn-ea"/>
                <a:cs typeface="+mn-cs"/>
                <a:hlinkClick r:id="rId3"/>
              </a:rPr>
              <a:t>Ikigai: The Japanese Secret to a Long and Happy Life.</a:t>
            </a:r>
            <a:r>
              <a:rPr lang="en-US" sz="1200" b="0" i="1" kern="1200" dirty="0">
                <a:solidFill>
                  <a:schemeClr val="tx1"/>
                </a:solidFill>
                <a:effectLst/>
                <a:latin typeface="+mn-lt"/>
                <a:ea typeface="+mn-ea"/>
                <a:cs typeface="+mn-cs"/>
              </a:rPr>
              <a:t> </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a </a:t>
            </a:r>
            <a:r>
              <a:rPr lang="en-US" sz="1200" b="0" i="0" dirty="0"/>
              <a:t>lifestyle that strives for balance</a:t>
            </a: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5B62939-596E-4A2B-AEDF-551F3FCB99E3}" type="slidenum">
              <a:rPr lang="en-US" smtClean="0"/>
              <a:t>8</a:t>
            </a:fld>
            <a:endParaRPr lang="en-US" dirty="0"/>
          </a:p>
        </p:txBody>
      </p:sp>
    </p:spTree>
    <p:extLst>
      <p:ext uri="{BB962C8B-B14F-4D97-AF65-F5344CB8AC3E}">
        <p14:creationId xmlns:p14="http://schemas.microsoft.com/office/powerpoint/2010/main" val="393104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t>
            </a:r>
          </a:p>
          <a:p>
            <a:r>
              <a:rPr lang="en-US" sz="1200" kern="1200" dirty="0">
                <a:solidFill>
                  <a:schemeClr val="tx1"/>
                </a:solidFill>
                <a:effectLst/>
                <a:latin typeface="+mn-lt"/>
                <a:ea typeface="+mn-ea"/>
                <a:cs typeface="+mn-cs"/>
              </a:rPr>
              <a:t>How many people were here last year?</a:t>
            </a:r>
          </a:p>
          <a:p>
            <a:r>
              <a:rPr lang="en-US" sz="1200" kern="1200" dirty="0">
                <a:solidFill>
                  <a:schemeClr val="tx1"/>
                </a:solidFill>
                <a:effectLst/>
                <a:latin typeface="+mn-lt"/>
                <a:ea typeface="+mn-ea"/>
                <a:cs typeface="+mn-cs"/>
              </a:rPr>
              <a:t>We gave an overview of RqM in the PMO last year</a:t>
            </a:r>
          </a:p>
          <a:p>
            <a:r>
              <a:rPr lang="en-US" sz="1200" kern="1200" dirty="0">
                <a:solidFill>
                  <a:schemeClr val="tx1"/>
                </a:solidFill>
                <a:effectLst/>
                <a:latin typeface="+mn-lt"/>
                <a:ea typeface="+mn-ea"/>
                <a:cs typeface="+mn-cs"/>
              </a:rPr>
              <a:t>THIS year…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67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0065" y="0"/>
            <a:ext cx="35639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40" y="4497390"/>
            <a:ext cx="482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defRPr/>
            </a:pPr>
            <a:r>
              <a:rPr lang="en-US" sz="1600" dirty="0">
                <a:solidFill>
                  <a:srgbClr val="1D2F68"/>
                </a:solidFill>
              </a:rPr>
              <a:t>Presented to:</a:t>
            </a:r>
          </a:p>
          <a:p>
            <a:pPr eaLnBrk="1" fontAlgn="base" hangingPunct="1">
              <a:spcBef>
                <a:spcPct val="50000"/>
              </a:spcBef>
              <a:spcAft>
                <a:spcPct val="0"/>
              </a:spcAft>
              <a:defRPr/>
            </a:pPr>
            <a:r>
              <a:rPr lang="en-US" sz="1600" dirty="0">
                <a:solidFill>
                  <a:srgbClr val="1D2F68"/>
                </a:solidFill>
              </a:rPr>
              <a:t>By:</a:t>
            </a:r>
          </a:p>
          <a:p>
            <a:pPr eaLnBrk="1" fontAlgn="base" hangingPunct="1">
              <a:spcBef>
                <a:spcPct val="50000"/>
              </a:spcBef>
              <a:spcAft>
                <a:spcPct val="0"/>
              </a:spcAft>
              <a:defRPr/>
            </a:pPr>
            <a:r>
              <a:rPr lang="en-US" sz="1600" dirty="0">
                <a:solidFill>
                  <a:srgbClr val="1D2F68"/>
                </a:solidFill>
              </a:rPr>
              <a:t>Date:</a:t>
            </a:r>
          </a:p>
        </p:txBody>
      </p:sp>
      <p:grpSp>
        <p:nvGrpSpPr>
          <p:cNvPr id="6" name="Group 1080"/>
          <p:cNvGrpSpPr>
            <a:grpSpLocks/>
          </p:cNvGrpSpPr>
          <p:nvPr userDrawn="1"/>
        </p:nvGrpSpPr>
        <p:grpSpPr bwMode="auto">
          <a:xfrm>
            <a:off x="5873753" y="269879"/>
            <a:ext cx="2895601"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800" b="1" dirty="0">
                  <a:solidFill>
                    <a:srgbClr val="FFFFFF"/>
                  </a:solidFill>
                </a:rPr>
                <a:t>Federal Aviation</a:t>
              </a:r>
            </a:p>
            <a:p>
              <a:pPr eaLnBrk="1" fontAlgn="base" hangingPunct="1">
                <a:lnSpc>
                  <a:spcPct val="85000"/>
                </a:lnSpc>
                <a:spcBef>
                  <a:spcPct val="0"/>
                </a:spcBef>
                <a:spcAft>
                  <a:spcPct val="0"/>
                </a:spcAft>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spTree>
    <p:extLst>
      <p:ext uri="{BB962C8B-B14F-4D97-AF65-F5344CB8AC3E}">
        <p14:creationId xmlns:p14="http://schemas.microsoft.com/office/powerpoint/2010/main" val="64631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D994227-CCE5-4E34-A891-F24CB3480A8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06227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90"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7"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7805A8-B19C-45D6-AAFD-F3FC8FDDDAF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35496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grpSp>
        <p:nvGrpSpPr>
          <p:cNvPr id="63544" name="Group 1080"/>
          <p:cNvGrpSpPr>
            <a:grpSpLocks/>
          </p:cNvGrpSpPr>
          <p:nvPr userDrawn="1"/>
        </p:nvGrpSpPr>
        <p:grpSpPr bwMode="auto">
          <a:xfrm>
            <a:off x="5873753" y="271463"/>
            <a:ext cx="2895601"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sz="1800" b="1" dirty="0">
                  <a:solidFill>
                    <a:srgbClr val="FFFFFF"/>
                  </a:solidFill>
                </a:rPr>
                <a:t>Federal Aviation</a:t>
              </a:r>
            </a:p>
            <a:p>
              <a:pPr fontAlgn="base">
                <a:lnSpc>
                  <a:spcPct val="85000"/>
                </a:lnSpc>
                <a:spcBef>
                  <a:spcPct val="0"/>
                </a:spcBef>
                <a:spcAft>
                  <a:spcPct val="0"/>
                </a:spcAft>
              </a:pPr>
              <a:r>
                <a:rPr lang="en-US" sz="1800" b="1" dirty="0">
                  <a:solidFill>
                    <a:srgbClr val="FFFFFF"/>
                  </a:solidFill>
                </a:rPr>
                <a:t>Administration</a:t>
              </a:r>
            </a:p>
          </p:txBody>
        </p:sp>
      </p:grpSp>
    </p:spTree>
    <p:extLst>
      <p:ext uri="{BB962C8B-B14F-4D97-AF65-F5344CB8AC3E}">
        <p14:creationId xmlns:p14="http://schemas.microsoft.com/office/powerpoint/2010/main" val="3766346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r>
              <a:rPr lang="en-US" dirty="0">
                <a:solidFill>
                  <a:srgbClr val="FFFFFF">
                    <a:lumMod val="75000"/>
                  </a:srgbClr>
                </a:solidFill>
              </a:rPr>
              <a:t>FAA Internal Use Only- Sensitive</a:t>
            </a: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142258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508129"/>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5" y="1508129"/>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937576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192987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581276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932417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0065" y="0"/>
            <a:ext cx="35639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40" y="4497390"/>
            <a:ext cx="482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defRPr/>
            </a:pPr>
            <a:r>
              <a:rPr lang="en-US" sz="1600" dirty="0">
                <a:solidFill>
                  <a:srgbClr val="1D2F68"/>
                </a:solidFill>
              </a:rPr>
              <a:t>Presented to:</a:t>
            </a:r>
          </a:p>
          <a:p>
            <a:pPr eaLnBrk="1" fontAlgn="base" hangingPunct="1">
              <a:spcBef>
                <a:spcPct val="50000"/>
              </a:spcBef>
              <a:spcAft>
                <a:spcPct val="0"/>
              </a:spcAft>
              <a:defRPr/>
            </a:pPr>
            <a:r>
              <a:rPr lang="en-US" sz="1600" dirty="0">
                <a:solidFill>
                  <a:srgbClr val="1D2F68"/>
                </a:solidFill>
              </a:rPr>
              <a:t>By:</a:t>
            </a:r>
          </a:p>
          <a:p>
            <a:pPr eaLnBrk="1" fontAlgn="base" hangingPunct="1">
              <a:spcBef>
                <a:spcPct val="50000"/>
              </a:spcBef>
              <a:spcAft>
                <a:spcPct val="0"/>
              </a:spcAft>
              <a:defRPr/>
            </a:pPr>
            <a:r>
              <a:rPr lang="en-US" sz="1600" dirty="0">
                <a:solidFill>
                  <a:srgbClr val="1D2F68"/>
                </a:solidFill>
              </a:rPr>
              <a:t>Date:</a:t>
            </a:r>
          </a:p>
        </p:txBody>
      </p:sp>
      <p:grpSp>
        <p:nvGrpSpPr>
          <p:cNvPr id="6" name="Group 1080"/>
          <p:cNvGrpSpPr>
            <a:grpSpLocks/>
          </p:cNvGrpSpPr>
          <p:nvPr userDrawn="1"/>
        </p:nvGrpSpPr>
        <p:grpSpPr bwMode="auto">
          <a:xfrm>
            <a:off x="5873753" y="269879"/>
            <a:ext cx="2895601"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800" b="1" dirty="0">
                  <a:solidFill>
                    <a:srgbClr val="FFFFFF"/>
                  </a:solidFill>
                </a:rPr>
                <a:t>Federal Aviation</a:t>
              </a:r>
            </a:p>
            <a:p>
              <a:pPr eaLnBrk="1" fontAlgn="base" hangingPunct="1">
                <a:lnSpc>
                  <a:spcPct val="85000"/>
                </a:lnSpc>
                <a:spcBef>
                  <a:spcPct val="0"/>
                </a:spcBef>
                <a:spcAft>
                  <a:spcPct val="0"/>
                </a:spcAft>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spTree>
    <p:extLst>
      <p:ext uri="{BB962C8B-B14F-4D97-AF65-F5344CB8AC3E}">
        <p14:creationId xmlns:p14="http://schemas.microsoft.com/office/powerpoint/2010/main" val="1257595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95300" y="6191252"/>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defRPr/>
            </a:pPr>
            <a:r>
              <a:rPr lang="en-US" altLang="en-US" sz="1400" dirty="0">
                <a:solidFill>
                  <a:srgbClr val="FFFFFF"/>
                </a:solidFill>
              </a:rPr>
              <a:t>Program Management Organization Requirements Management Board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52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95300" y="6191252"/>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defRPr/>
            </a:pPr>
            <a:r>
              <a:rPr lang="en-US" altLang="en-US" sz="1400" dirty="0">
                <a:solidFill>
                  <a:srgbClr val="FFFFFF"/>
                </a:solidFill>
              </a:rPr>
              <a:t>Program Management Organization Requirements Management Board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073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13060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508129"/>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5" y="1508129"/>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697794B-262E-4805-AF0A-24B3AD82DB3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39805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941E356F-F2B0-431C-A0A6-9705B5EE209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04329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D50DA3E-7233-4A3D-AD72-42ABC7B4A96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18579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38173DF5-743B-43AB-B4E2-9CB0308EB84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996503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BFCF7D0-4EC7-462A-838A-C28B0880EFC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59876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BFFE247-5D49-4AD4-A109-56C1F185A86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023197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19CEC72-4470-4992-BA2D-18505F8605E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235769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90"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7"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4454D0C-C981-42A5-9C21-3FFCDD4A8F0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969790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b="1" dirty="0">
                  <a:solidFill>
                    <a:srgbClr val="FFFFFF"/>
                  </a:solidFill>
                </a:rPr>
                <a:t>Federal Aviation</a:t>
              </a:r>
            </a:p>
            <a:p>
              <a:pPr fontAlgn="base">
                <a:lnSpc>
                  <a:spcPct val="85000"/>
                </a:lnSpc>
                <a:spcBef>
                  <a:spcPct val="0"/>
                </a:spcBef>
                <a:spcAft>
                  <a:spcPct val="0"/>
                </a:spcAft>
              </a:pPr>
              <a:r>
                <a:rPr lang="en-US" b="1" dirty="0">
                  <a:solidFill>
                    <a:srgbClr val="FFFFFF"/>
                  </a:solidFill>
                </a:rPr>
                <a:t>Administration</a:t>
              </a:r>
            </a:p>
          </p:txBody>
        </p:sp>
      </p:grpSp>
    </p:spTree>
    <p:extLst>
      <p:ext uri="{BB962C8B-B14F-4D97-AF65-F5344CB8AC3E}">
        <p14:creationId xmlns:p14="http://schemas.microsoft.com/office/powerpoint/2010/main" val="302035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390769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r>
              <a:rPr lang="en-US" dirty="0">
                <a:solidFill>
                  <a:srgbClr val="FFFFFF">
                    <a:lumMod val="75000"/>
                  </a:srgbClr>
                </a:solidFill>
              </a:rPr>
              <a:t>FAA Internal Use Only- Sensitive</a:t>
            </a: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752934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4018831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3245850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841210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r>
              <a:rPr lang="en-US" dirty="0">
                <a:solidFill>
                  <a:srgbClr val="FFFFFF">
                    <a:lumMod val="65000"/>
                  </a:srgbClr>
                </a:solidFill>
              </a:rPr>
              <a:t>FAA Internal Use Only- Sensitive</a:t>
            </a: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584559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0063" y="0"/>
            <a:ext cx="3563937"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defRPr/>
            </a:pPr>
            <a:r>
              <a:rPr lang="en-US" sz="1600" dirty="0">
                <a:solidFill>
                  <a:srgbClr val="1D2F68"/>
                </a:solidFill>
              </a:rPr>
              <a:t>Presented to:</a:t>
            </a:r>
          </a:p>
          <a:p>
            <a:pPr eaLnBrk="1" fontAlgn="base" hangingPunct="1">
              <a:spcBef>
                <a:spcPct val="50000"/>
              </a:spcBef>
              <a:spcAft>
                <a:spcPct val="0"/>
              </a:spcAft>
              <a:defRPr/>
            </a:pPr>
            <a:r>
              <a:rPr lang="en-US" sz="1600" dirty="0">
                <a:solidFill>
                  <a:srgbClr val="1D2F68"/>
                </a:solidFill>
              </a:rPr>
              <a:t>By:</a:t>
            </a:r>
          </a:p>
          <a:p>
            <a:pPr eaLnBrk="1" fontAlgn="base" hangingPunct="1">
              <a:spcBef>
                <a:spcPct val="50000"/>
              </a:spcBef>
              <a:spcAft>
                <a:spcPct val="0"/>
              </a:spcAft>
              <a:defRPr/>
            </a:pPr>
            <a:r>
              <a:rPr lang="en-US" sz="1600" dirty="0">
                <a:solidFill>
                  <a:srgbClr val="1D2F68"/>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800" b="1" dirty="0">
                  <a:solidFill>
                    <a:srgbClr val="FFFFFF"/>
                  </a:solidFill>
                </a:rPr>
                <a:t>Federal Aviation</a:t>
              </a:r>
            </a:p>
            <a:p>
              <a:pPr eaLnBrk="1" fontAlgn="base" hangingPunct="1">
                <a:lnSpc>
                  <a:spcPct val="85000"/>
                </a:lnSpc>
                <a:spcBef>
                  <a:spcPct val="0"/>
                </a:spcBef>
                <a:spcAft>
                  <a:spcPct val="0"/>
                </a:spcAft>
                <a:defRPr/>
              </a:pPr>
              <a:r>
                <a:rPr lang="en-US" sz="1800" b="1" dirty="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spTree>
    <p:extLst>
      <p:ext uri="{BB962C8B-B14F-4D97-AF65-F5344CB8AC3E}">
        <p14:creationId xmlns:p14="http://schemas.microsoft.com/office/powerpoint/2010/main" val="3230878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95300" y="61912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0" fontAlgn="base" hangingPunct="0">
              <a:spcBef>
                <a:spcPct val="0"/>
              </a:spcBef>
              <a:spcAft>
                <a:spcPct val="0"/>
              </a:spcAft>
              <a:defRPr/>
            </a:pPr>
            <a:r>
              <a:rPr lang="en-US" altLang="en-US" sz="1400" dirty="0">
                <a:solidFill>
                  <a:srgbClr val="FFFFFF"/>
                </a:solidFill>
              </a:rPr>
              <a:t>Program Management Organization Requirements Management Board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2118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6486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E77C99E-D7E6-493A-ACC4-C1E1A14E8EC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898982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2DAA01-A9DC-4A08-9546-A2684F5EA8C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4633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508129"/>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5" y="1508129"/>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E77C99E-D7E6-493A-ACC4-C1E1A14E8EC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748912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8D051087-3BF7-4466-93C2-59CD04B64FF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51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7483A34F-8E92-43D6-9ADC-6E1C0AD9E58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411598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2EBA04-C59B-4B80-BADC-AE96E5D55CC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491955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C46845D-AFB0-4625-AC95-03BD918B629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51080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D994227-CCE5-4E34-A891-F24CB3480A8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228200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7805A8-B19C-45D6-AAFD-F3FC8FDDDAF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555649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Tree>
    <p:extLst>
      <p:ext uri="{BB962C8B-B14F-4D97-AF65-F5344CB8AC3E}">
        <p14:creationId xmlns:p14="http://schemas.microsoft.com/office/powerpoint/2010/main" val="1517608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r>
              <a:rPr lang="en-US" dirty="0"/>
              <a:t>FAA Internal Use Only- Sensitive</a:t>
            </a: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809386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FAA Internal Use Only- Sensitive</a:t>
            </a: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dirty="0"/>
          </a:p>
        </p:txBody>
      </p:sp>
    </p:spTree>
    <p:extLst>
      <p:ext uri="{BB962C8B-B14F-4D97-AF65-F5344CB8AC3E}">
        <p14:creationId xmlns:p14="http://schemas.microsoft.com/office/powerpoint/2010/main" val="3334619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FAA Internal Use Only- Sensitive</a:t>
            </a: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dirty="0"/>
          </a:p>
        </p:txBody>
      </p:sp>
    </p:spTree>
    <p:extLst>
      <p:ext uri="{BB962C8B-B14F-4D97-AF65-F5344CB8AC3E}">
        <p14:creationId xmlns:p14="http://schemas.microsoft.com/office/powerpoint/2010/main" val="409268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2DAA01-A9DC-4A08-9546-A2684F5EA8C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605524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FAA Internal Use Only- Sensitive</a:t>
            </a: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dirty="0"/>
          </a:p>
        </p:txBody>
      </p:sp>
    </p:spTree>
    <p:extLst>
      <p:ext uri="{BB962C8B-B14F-4D97-AF65-F5344CB8AC3E}">
        <p14:creationId xmlns:p14="http://schemas.microsoft.com/office/powerpoint/2010/main" val="4210056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FAA Internal Use Only- Sensitive</a:t>
            </a: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dirty="0"/>
          </a:p>
        </p:txBody>
      </p:sp>
    </p:spTree>
    <p:extLst>
      <p:ext uri="{BB962C8B-B14F-4D97-AF65-F5344CB8AC3E}">
        <p14:creationId xmlns:p14="http://schemas.microsoft.com/office/powerpoint/2010/main" val="3949168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8502650" y="6540500"/>
            <a:ext cx="619125"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FontTx/>
              <a:buNone/>
            </a:pPr>
            <a:fld id="{2ED34F68-DE84-4270-BC02-2BEE22C3C060}" type="slidenum">
              <a:rPr lang="en-US" sz="1000" b="1"/>
              <a:pPr eaLnBrk="1" hangingPunct="1">
                <a:spcBef>
                  <a:spcPct val="0"/>
                </a:spcBef>
                <a:buFontTx/>
                <a:buNone/>
              </a:pPr>
              <a:t>‹#›</a:t>
            </a:fld>
            <a:endParaRPr lang="en-US" sz="1000" b="1" dirty="0"/>
          </a:p>
        </p:txBody>
      </p:sp>
      <p:pic>
        <p:nvPicPr>
          <p:cNvPr id="5" name="Picture 3"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145926" y="5038926"/>
            <a:ext cx="52547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sz="4800">
                <a:solidFill>
                  <a:schemeClr val="accent2"/>
                </a:solidFill>
                <a:latin typeface="Times New Roman" pitchFamily="18" charset="0"/>
              </a:defRPr>
            </a:lvl1pPr>
            <a:lvl2pPr marL="742950" indent="-285750">
              <a:spcBef>
                <a:spcPct val="0"/>
              </a:spcBef>
              <a:defRPr sz="4800">
                <a:solidFill>
                  <a:schemeClr val="accent2"/>
                </a:solidFill>
                <a:latin typeface="Times New Roman" pitchFamily="18" charset="0"/>
              </a:defRPr>
            </a:lvl2pPr>
            <a:lvl3pPr marL="1143000" indent="-228600">
              <a:spcBef>
                <a:spcPct val="0"/>
              </a:spcBef>
              <a:defRPr sz="4800">
                <a:solidFill>
                  <a:schemeClr val="accent2"/>
                </a:solidFill>
                <a:latin typeface="Times New Roman" pitchFamily="18" charset="0"/>
              </a:defRPr>
            </a:lvl3pPr>
            <a:lvl4pPr marL="1600200" indent="-228600">
              <a:spcBef>
                <a:spcPct val="0"/>
              </a:spcBef>
              <a:defRPr sz="4800">
                <a:solidFill>
                  <a:schemeClr val="accent2"/>
                </a:solidFill>
                <a:latin typeface="Times New Roman" pitchFamily="18" charset="0"/>
              </a:defRPr>
            </a:lvl4pPr>
            <a:lvl5pPr marL="2057400" indent="-228600">
              <a:spcBef>
                <a:spcPct val="0"/>
              </a:spcBef>
              <a:defRPr sz="4800">
                <a:solidFill>
                  <a:schemeClr val="accent2"/>
                </a:solidFill>
                <a:latin typeface="Times New Roman" pitchFamily="18" charset="0"/>
              </a:defRPr>
            </a:lvl5pPr>
            <a:lvl6pPr marL="2514600" indent="-228600" eaLnBrk="0" fontAlgn="base" hangingPunct="0">
              <a:spcBef>
                <a:spcPct val="0"/>
              </a:spcBef>
              <a:spcAft>
                <a:spcPct val="0"/>
              </a:spcAft>
              <a:defRPr sz="4800">
                <a:solidFill>
                  <a:schemeClr val="accent2"/>
                </a:solidFill>
                <a:latin typeface="Times New Roman" pitchFamily="18" charset="0"/>
              </a:defRPr>
            </a:lvl6pPr>
            <a:lvl7pPr marL="2971800" indent="-228600" eaLnBrk="0" fontAlgn="base" hangingPunct="0">
              <a:spcBef>
                <a:spcPct val="0"/>
              </a:spcBef>
              <a:spcAft>
                <a:spcPct val="0"/>
              </a:spcAft>
              <a:defRPr sz="4800">
                <a:solidFill>
                  <a:schemeClr val="accent2"/>
                </a:solidFill>
                <a:latin typeface="Times New Roman" pitchFamily="18" charset="0"/>
              </a:defRPr>
            </a:lvl7pPr>
            <a:lvl8pPr marL="3429000" indent="-228600" eaLnBrk="0" fontAlgn="base" hangingPunct="0">
              <a:spcBef>
                <a:spcPct val="0"/>
              </a:spcBef>
              <a:spcAft>
                <a:spcPct val="0"/>
              </a:spcAft>
              <a:defRPr sz="4800">
                <a:solidFill>
                  <a:schemeClr val="accent2"/>
                </a:solidFill>
                <a:latin typeface="Times New Roman" pitchFamily="18" charset="0"/>
              </a:defRPr>
            </a:lvl8pPr>
            <a:lvl9pPr marL="3886200" indent="-228600" eaLnBrk="0" fontAlgn="base" hangingPunct="0">
              <a:spcBef>
                <a:spcPct val="0"/>
              </a:spcBef>
              <a:spcAft>
                <a:spcPct val="0"/>
              </a:spcAft>
              <a:defRPr sz="4800">
                <a:solidFill>
                  <a:schemeClr val="accent2"/>
                </a:solidFill>
                <a:latin typeface="Times New Roman" pitchFamily="18" charset="0"/>
              </a:defRPr>
            </a:lvl9pPr>
          </a:lstStyle>
          <a:p>
            <a:pPr eaLnBrk="1" hangingPunct="1">
              <a:spcBef>
                <a:spcPct val="50000"/>
              </a:spcBef>
              <a:buFontTx/>
              <a:buNone/>
              <a:defRPr/>
            </a:pPr>
            <a:endParaRPr lang="en-US" sz="1600" dirty="0">
              <a:solidFill>
                <a:schemeClr val="tx1"/>
              </a:solidFill>
              <a:latin typeface="Arial" charset="0"/>
            </a:endParaRPr>
          </a:p>
          <a:p>
            <a:pPr eaLnBrk="1" hangingPunct="1">
              <a:spcBef>
                <a:spcPct val="50000"/>
              </a:spcBef>
              <a:buFontTx/>
              <a:buNone/>
              <a:defRPr/>
            </a:pPr>
            <a:r>
              <a:rPr lang="en-US" sz="1600" dirty="0">
                <a:solidFill>
                  <a:schemeClr val="tx1"/>
                </a:solidFill>
                <a:latin typeface="Arial" charset="0"/>
              </a:rPr>
              <a:t>Date: May 16, 2016</a:t>
            </a:r>
          </a:p>
        </p:txBody>
      </p:sp>
      <p:grpSp>
        <p:nvGrpSpPr>
          <p:cNvPr id="7" name="Group 7"/>
          <p:cNvGrpSpPr>
            <a:grpSpLocks/>
          </p:cNvGrpSpPr>
          <p:nvPr userDrawn="1"/>
        </p:nvGrpSpPr>
        <p:grpSpPr bwMode="auto">
          <a:xfrm>
            <a:off x="5873750" y="269875"/>
            <a:ext cx="2895600" cy="911225"/>
            <a:chOff x="3700" y="170"/>
            <a:chExt cx="1824" cy="574"/>
          </a:xfrm>
        </p:grpSpPr>
        <p:pic>
          <p:nvPicPr>
            <p:cNvPr id="8" name="Picture 8"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4800">
                  <a:solidFill>
                    <a:schemeClr val="accent2"/>
                  </a:solidFill>
                  <a:latin typeface="Times New Roman" pitchFamily="18" charset="0"/>
                </a:defRPr>
              </a:lvl1pPr>
              <a:lvl2pPr marL="742950" indent="-285750">
                <a:spcBef>
                  <a:spcPct val="0"/>
                </a:spcBef>
                <a:defRPr sz="4800">
                  <a:solidFill>
                    <a:schemeClr val="accent2"/>
                  </a:solidFill>
                  <a:latin typeface="Times New Roman" pitchFamily="18" charset="0"/>
                </a:defRPr>
              </a:lvl2pPr>
              <a:lvl3pPr marL="1143000" indent="-228600">
                <a:spcBef>
                  <a:spcPct val="0"/>
                </a:spcBef>
                <a:defRPr sz="4800">
                  <a:solidFill>
                    <a:schemeClr val="accent2"/>
                  </a:solidFill>
                  <a:latin typeface="Times New Roman" pitchFamily="18" charset="0"/>
                </a:defRPr>
              </a:lvl3pPr>
              <a:lvl4pPr marL="1600200" indent="-228600">
                <a:spcBef>
                  <a:spcPct val="0"/>
                </a:spcBef>
                <a:defRPr sz="4800">
                  <a:solidFill>
                    <a:schemeClr val="accent2"/>
                  </a:solidFill>
                  <a:latin typeface="Times New Roman" pitchFamily="18" charset="0"/>
                </a:defRPr>
              </a:lvl4pPr>
              <a:lvl5pPr marL="2057400" indent="-228600">
                <a:spcBef>
                  <a:spcPct val="0"/>
                </a:spcBef>
                <a:defRPr sz="4800">
                  <a:solidFill>
                    <a:schemeClr val="accent2"/>
                  </a:solidFill>
                  <a:latin typeface="Times New Roman" pitchFamily="18" charset="0"/>
                </a:defRPr>
              </a:lvl5pPr>
              <a:lvl6pPr marL="2514600" indent="-228600" eaLnBrk="0" fontAlgn="base" hangingPunct="0">
                <a:spcBef>
                  <a:spcPct val="0"/>
                </a:spcBef>
                <a:spcAft>
                  <a:spcPct val="0"/>
                </a:spcAft>
                <a:defRPr sz="4800">
                  <a:solidFill>
                    <a:schemeClr val="accent2"/>
                  </a:solidFill>
                  <a:latin typeface="Times New Roman" pitchFamily="18" charset="0"/>
                </a:defRPr>
              </a:lvl6pPr>
              <a:lvl7pPr marL="2971800" indent="-228600" eaLnBrk="0" fontAlgn="base" hangingPunct="0">
                <a:spcBef>
                  <a:spcPct val="0"/>
                </a:spcBef>
                <a:spcAft>
                  <a:spcPct val="0"/>
                </a:spcAft>
                <a:defRPr sz="4800">
                  <a:solidFill>
                    <a:schemeClr val="accent2"/>
                  </a:solidFill>
                  <a:latin typeface="Times New Roman" pitchFamily="18" charset="0"/>
                </a:defRPr>
              </a:lvl7pPr>
              <a:lvl8pPr marL="3429000" indent="-228600" eaLnBrk="0" fontAlgn="base" hangingPunct="0">
                <a:spcBef>
                  <a:spcPct val="0"/>
                </a:spcBef>
                <a:spcAft>
                  <a:spcPct val="0"/>
                </a:spcAft>
                <a:defRPr sz="4800">
                  <a:solidFill>
                    <a:schemeClr val="accent2"/>
                  </a:solidFill>
                  <a:latin typeface="Times New Roman" pitchFamily="18" charset="0"/>
                </a:defRPr>
              </a:lvl8pPr>
              <a:lvl9pPr marL="3886200" indent="-228600" eaLnBrk="0" fontAlgn="base" hangingPunct="0">
                <a:spcBef>
                  <a:spcPct val="0"/>
                </a:spcBef>
                <a:spcAft>
                  <a:spcPct val="0"/>
                </a:spcAft>
                <a:defRPr sz="4800">
                  <a:solidFill>
                    <a:schemeClr val="accent2"/>
                  </a:solidFill>
                  <a:latin typeface="Times New Roman" pitchFamily="18" charset="0"/>
                </a:defRPr>
              </a:lvl9pPr>
            </a:lstStyle>
            <a:p>
              <a:pPr eaLnBrk="1" hangingPunct="1">
                <a:lnSpc>
                  <a:spcPct val="85000"/>
                </a:lnSpc>
                <a:buFontTx/>
                <a:buNone/>
                <a:defRPr/>
              </a:pPr>
              <a:r>
                <a:rPr lang="en-US" sz="1800" b="1" dirty="0">
                  <a:solidFill>
                    <a:schemeClr val="bg1"/>
                  </a:solidFill>
                  <a:latin typeface="Arial" charset="0"/>
                </a:rPr>
                <a:t>Federal Aviation</a:t>
              </a:r>
            </a:p>
            <a:p>
              <a:pPr eaLnBrk="1" hangingPunct="1">
                <a:lnSpc>
                  <a:spcPct val="85000"/>
                </a:lnSpc>
                <a:buFontTx/>
                <a:buNone/>
                <a:defRPr/>
              </a:pPr>
              <a:r>
                <a:rPr lang="en-US" sz="1800" b="1" dirty="0">
                  <a:solidFill>
                    <a:schemeClr val="bg1"/>
                  </a:solidFill>
                  <a:latin typeface="Arial" charset="0"/>
                </a:rPr>
                <a:t>Administration</a:t>
              </a:r>
            </a:p>
          </p:txBody>
        </p:sp>
      </p:grpSp>
      <p:sp>
        <p:nvSpPr>
          <p:cNvPr id="6867972" name="Rectangle 4"/>
          <p:cNvSpPr>
            <a:spLocks noGrp="1" noChangeArrowheads="1"/>
          </p:cNvSpPr>
          <p:nvPr>
            <p:ph type="ctrTitle"/>
          </p:nvPr>
        </p:nvSpPr>
        <p:spPr>
          <a:xfrm>
            <a:off x="446088" y="312738"/>
            <a:ext cx="4983162" cy="1395412"/>
          </a:xfrm>
        </p:spPr>
        <p:txBody>
          <a:bodyPr anchor="t"/>
          <a:lstStyle>
            <a:lvl1pPr>
              <a:defRPr/>
            </a:lvl1pPr>
          </a:lstStyle>
          <a:p>
            <a:pPr lvl="0"/>
            <a:r>
              <a:rPr lang="en-US" noProof="0"/>
              <a:t>Select to edit master title</a:t>
            </a:r>
          </a:p>
        </p:txBody>
      </p:sp>
      <p:sp>
        <p:nvSpPr>
          <p:cNvPr id="6867973" name="Rectangle 5"/>
          <p:cNvSpPr>
            <a:spLocks noGrp="1" noChangeArrowheads="1"/>
          </p:cNvSpPr>
          <p:nvPr>
            <p:ph type="subTitle" idx="1"/>
          </p:nvPr>
        </p:nvSpPr>
        <p:spPr>
          <a:xfrm>
            <a:off x="449263" y="1754188"/>
            <a:ext cx="4951412" cy="1752600"/>
          </a:xfrm>
        </p:spPr>
        <p:txBody>
          <a:bodyPr/>
          <a:lstStyle>
            <a:lvl1pPr marL="0" indent="0" algn="ctr">
              <a:buFontTx/>
              <a:buNone/>
              <a:defRPr/>
            </a:lvl1pPr>
          </a:lstStyle>
          <a:p>
            <a:pPr lvl="0"/>
            <a:r>
              <a:rPr lang="en-US" noProof="0"/>
              <a:t>Select to edit master subtitle</a:t>
            </a:r>
          </a:p>
        </p:txBody>
      </p:sp>
    </p:spTree>
    <p:extLst>
      <p:ext uri="{BB962C8B-B14F-4D97-AF65-F5344CB8AC3E}">
        <p14:creationId xmlns:p14="http://schemas.microsoft.com/office/powerpoint/2010/main" val="2965988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838450" y="6384925"/>
            <a:ext cx="2895600" cy="365125"/>
          </a:xfrm>
        </p:spPr>
        <p:txBody>
          <a:bodyPr/>
          <a:lstStyle/>
          <a:p>
            <a:endParaRPr lang="en-US" dirty="0"/>
          </a:p>
        </p:txBody>
      </p:sp>
    </p:spTree>
    <p:extLst>
      <p:ext uri="{BB962C8B-B14F-4D97-AF65-F5344CB8AC3E}">
        <p14:creationId xmlns:p14="http://schemas.microsoft.com/office/powerpoint/2010/main" val="4289332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60946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166813"/>
            <a:ext cx="3948113"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2013" y="1166813"/>
            <a:ext cx="3949700" cy="4732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buNone/>
              <a:defRPr/>
            </a:lvl1pPr>
          </a:lstStyle>
          <a:p>
            <a:endParaRPr lang="en-US" dirty="0"/>
          </a:p>
        </p:txBody>
      </p:sp>
    </p:spTree>
    <p:extLst>
      <p:ext uri="{BB962C8B-B14F-4D97-AF65-F5344CB8AC3E}">
        <p14:creationId xmlns:p14="http://schemas.microsoft.com/office/powerpoint/2010/main" val="1074559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416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849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904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172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8D051087-3BF7-4466-93C2-59CD04B64FF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716140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8892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966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6042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a:t>Click to edit Master title style</a:t>
            </a:r>
          </a:p>
        </p:txBody>
      </p:sp>
      <p:sp>
        <p:nvSpPr>
          <p:cNvPr id="3" name="Table Placeholder 2"/>
          <p:cNvSpPr>
            <a:spLocks noGrp="1"/>
          </p:cNvSpPr>
          <p:nvPr>
            <p:ph type="tbl" idx="1"/>
          </p:nvPr>
        </p:nvSpPr>
        <p:spPr>
          <a:xfrm>
            <a:off x="571500" y="1166813"/>
            <a:ext cx="8050213" cy="4732337"/>
          </a:xfrm>
        </p:spPr>
        <p:txBody>
          <a:bodyPr/>
          <a:lstStyle/>
          <a:p>
            <a:pPr lvl="0"/>
            <a:endParaRPr lang="en-US" noProof="0" dirty="0"/>
          </a:p>
        </p:txBody>
      </p:sp>
    </p:spTree>
    <p:extLst>
      <p:ext uri="{BB962C8B-B14F-4D97-AF65-F5344CB8AC3E}">
        <p14:creationId xmlns:p14="http://schemas.microsoft.com/office/powerpoint/2010/main" val="83864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a:t>Click to edit Master title style</a:t>
            </a:r>
          </a:p>
        </p:txBody>
      </p:sp>
      <p:sp>
        <p:nvSpPr>
          <p:cNvPr id="3" name="SmartArt Placeholder 2"/>
          <p:cNvSpPr>
            <a:spLocks noGrp="1"/>
          </p:cNvSpPr>
          <p:nvPr>
            <p:ph type="dgm" idx="1"/>
          </p:nvPr>
        </p:nvSpPr>
        <p:spPr>
          <a:xfrm>
            <a:off x="571500" y="1166813"/>
            <a:ext cx="8050213" cy="4732337"/>
          </a:xfrm>
        </p:spPr>
        <p:txBody>
          <a:bodyPr/>
          <a:lstStyle/>
          <a:p>
            <a:pPr lvl="0"/>
            <a:endParaRPr lang="en-US" noProof="0" dirty="0"/>
          </a:p>
        </p:txBody>
      </p:sp>
    </p:spTree>
    <p:extLst>
      <p:ext uri="{BB962C8B-B14F-4D97-AF65-F5344CB8AC3E}">
        <p14:creationId xmlns:p14="http://schemas.microsoft.com/office/powerpoint/2010/main" val="3169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a:t>Click to edit Master title style</a:t>
            </a:r>
          </a:p>
        </p:txBody>
      </p:sp>
      <p:sp>
        <p:nvSpPr>
          <p:cNvPr id="3" name="Content Placeholder 2"/>
          <p:cNvSpPr>
            <a:spLocks noGrp="1"/>
          </p:cNvSpPr>
          <p:nvPr>
            <p:ph sz="half" idx="1"/>
          </p:nvPr>
        </p:nvSpPr>
        <p:spPr>
          <a:xfrm>
            <a:off x="571500" y="1166813"/>
            <a:ext cx="8050213" cy="228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0" y="3608388"/>
            <a:ext cx="8050213" cy="2290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280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200"/>
            <a:ext cx="9144000"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3257550" y="6330950"/>
            <a:ext cx="2895600" cy="365125"/>
          </a:xfrm>
        </p:spPr>
        <p:txBody>
          <a:bodyPr/>
          <a:lstStyle/>
          <a:p>
            <a:endParaRPr lang="en-US" dirty="0"/>
          </a:p>
        </p:txBody>
      </p:sp>
    </p:spTree>
    <p:extLst>
      <p:ext uri="{BB962C8B-B14F-4D97-AF65-F5344CB8AC3E}">
        <p14:creationId xmlns:p14="http://schemas.microsoft.com/office/powerpoint/2010/main" val="266885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7483A34F-8E92-43D6-9ADC-6E1C0AD9E58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45043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2EBA04-C59B-4B80-BADC-AE96E5D55CC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42405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C46845D-AFB0-4625-AC95-03BD918B629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52367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48.xml"/><Relationship Id="rId7"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6.jpeg"/><Relationship Id="rId2" Type="http://schemas.openxmlformats.org/officeDocument/2006/relationships/slideLayout" Target="../slideLayouts/slideLayout53.xml"/><Relationship Id="rId16" Type="http://schemas.openxmlformats.org/officeDocument/2006/relationships/theme" Target="../theme/theme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7" name="Rectangle 8"/>
          <p:cNvSpPr>
            <a:spLocks noGrp="1" noChangeArrowheads="1"/>
          </p:cNvSpPr>
          <p:nvPr>
            <p:ph type="body" idx="1"/>
          </p:nvPr>
        </p:nvSpPr>
        <p:spPr bwMode="auto">
          <a:xfrm>
            <a:off x="495302" y="150812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Times New Roman" panose="02020603050405020304" pitchFamily="18" charset="0"/>
              </a:defRPr>
            </a:lvl1pPr>
          </a:lstStyle>
          <a:p>
            <a:pPr fontAlgn="base">
              <a:spcBef>
                <a:spcPct val="0"/>
              </a:spcBef>
              <a:spcAft>
                <a:spcPct val="0"/>
              </a:spcAft>
              <a:defRPr/>
            </a:pPr>
            <a:fld id="{A6BFA951-6956-4BC6-A1EA-5DF36D6B91C3}"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
        <p:nvSpPr>
          <p:cNvPr id="1031" name="Rectangle 12"/>
          <p:cNvSpPr>
            <a:spLocks noChangeArrowheads="1"/>
          </p:cNvSpPr>
          <p:nvPr/>
        </p:nvSpPr>
        <p:spPr bwMode="auto">
          <a:xfrm>
            <a:off x="0" y="6035679"/>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buFontTx/>
              <a:buChar char="•"/>
              <a:defRPr/>
            </a:pPr>
            <a:endParaRPr lang="en-US" altLang="en-US" sz="2400"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fontAlgn="base">
              <a:spcBef>
                <a:spcPct val="0"/>
              </a:spcBef>
              <a:spcAft>
                <a:spcPct val="0"/>
              </a:spcAft>
              <a:defRPr/>
            </a:pPr>
            <a:fld id="{10D496DD-E293-4BCF-A962-EE9F9247BECA}" type="slidenum">
              <a:rPr lang="en-US" altLang="en-US" sz="1200" b="1" smtClean="0">
                <a:solidFill>
                  <a:srgbClr val="FFFFFF"/>
                </a:solidFill>
              </a:rPr>
              <a:pPr algn="r" fontAlgn="base">
                <a:spcBef>
                  <a:spcPct val="0"/>
                </a:spcBef>
                <a:spcAft>
                  <a:spcPct val="0"/>
                </a:spcAft>
                <a:defRPr/>
              </a:pPr>
              <a:t>‹#›</a:t>
            </a:fld>
            <a:endParaRPr lang="en-US" altLang="en-US" sz="1200" b="1" dirty="0">
              <a:solidFill>
                <a:srgbClr val="FFFFFF"/>
              </a:solidFill>
            </a:endParaRPr>
          </a:p>
        </p:txBody>
      </p:sp>
      <p:grpSp>
        <p:nvGrpSpPr>
          <p:cNvPr id="1033" name="Group 25"/>
          <p:cNvGrpSpPr>
            <a:grpSpLocks/>
          </p:cNvGrpSpPr>
          <p:nvPr userDrawn="1"/>
        </p:nvGrpSpPr>
        <p:grpSpPr bwMode="auto">
          <a:xfrm>
            <a:off x="5708655" y="6124575"/>
            <a:ext cx="2047877"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200" b="1" dirty="0">
                  <a:solidFill>
                    <a:srgbClr val="FFFFFF"/>
                  </a:solidFill>
                </a:rPr>
                <a:t>Federal Aviation</a:t>
              </a:r>
            </a:p>
            <a:p>
              <a:pPr eaLnBrk="1" fontAlgn="base" hangingPunct="1">
                <a:lnSpc>
                  <a:spcPct val="85000"/>
                </a:lnSpc>
                <a:spcBef>
                  <a:spcPct val="0"/>
                </a:spcBef>
                <a:spcAft>
                  <a:spcPct val="0"/>
                </a:spcAft>
                <a:defRPr/>
              </a:pPr>
              <a:r>
                <a:rPr lang="en-US" sz="1200" b="1" dirty="0">
                  <a:solidFill>
                    <a:srgbClr val="FFFFFF"/>
                  </a:solidFill>
                </a:rPr>
                <a:t>Administration</a:t>
              </a:r>
            </a:p>
          </p:txBody>
        </p:sp>
      </p:grpSp>
    </p:spTree>
    <p:extLst>
      <p:ext uri="{BB962C8B-B14F-4D97-AF65-F5344CB8AC3E}">
        <p14:creationId xmlns:p14="http://schemas.microsoft.com/office/powerpoint/2010/main" val="1057098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p:titleStyle>
    <p:body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9"/>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dirty="0">
              <a:solidFill>
                <a:srgbClr val="000000"/>
              </a:solidFill>
            </a:endParaRPr>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2" y="150812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pPr fontAlgn="base">
              <a:spcAft>
                <a:spcPct val="0"/>
              </a:spcAft>
            </a:pPr>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pPr fontAlgn="base">
              <a:spcAft>
                <a:spcPct val="0"/>
              </a:spcAft>
            </a:pPr>
            <a:r>
              <a:rPr lang="en-US" dirty="0">
                <a:solidFill>
                  <a:srgbClr val="FFFFFF">
                    <a:lumMod val="65000"/>
                  </a:srgbClr>
                </a:solidFill>
              </a:rPr>
              <a:t>FAA Internal Use Only- Sensitive</a:t>
            </a: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pPr fontAlgn="base">
              <a:spcAft>
                <a:spcPct val="0"/>
              </a:spcAft>
            </a:pPr>
            <a:fld id="{74438B1A-AF1B-4C8B-993E-1BADE62A2451}" type="slidenum">
              <a:rPr lang="en-US" smtClean="0">
                <a:solidFill>
                  <a:srgbClr val="FFFFFF">
                    <a:lumMod val="65000"/>
                  </a:srgbClr>
                </a:solidFill>
              </a:rPr>
              <a:pPr fontAlgn="base">
                <a:spcAft>
                  <a:spcPct val="0"/>
                </a:spcAft>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5" y="6126158"/>
            <a:ext cx="2047877"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sz="1200" b="1" dirty="0">
                  <a:solidFill>
                    <a:srgbClr val="FFFFFF"/>
                  </a:solidFill>
                </a:rPr>
                <a:t>Federal Aviation</a:t>
              </a:r>
            </a:p>
            <a:p>
              <a:pPr fontAlgn="base">
                <a:lnSpc>
                  <a:spcPct val="85000"/>
                </a:lnSpc>
                <a:spcBef>
                  <a:spcPct val="0"/>
                </a:spcBef>
                <a:spcAft>
                  <a:spcPct val="0"/>
                </a:spcAft>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5" y="6205541"/>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7"/>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016492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p:titleStyle>
    <p:bodyStyle>
      <a:lvl1pPr marL="342891" indent="-342891" algn="l" rtl="0" fontAlgn="base">
        <a:spcBef>
          <a:spcPct val="20000"/>
        </a:spcBef>
        <a:spcAft>
          <a:spcPct val="0"/>
        </a:spcAft>
        <a:buChar char="•"/>
        <a:defRPr sz="2800" b="1">
          <a:solidFill>
            <a:schemeClr val="tx1"/>
          </a:solidFill>
          <a:latin typeface="+mn-lt"/>
          <a:ea typeface="+mn-ea"/>
          <a:cs typeface="+mn-cs"/>
        </a:defRPr>
      </a:lvl1pPr>
      <a:lvl2pPr marL="742932" indent="-285744" algn="l" rtl="0" fontAlgn="base">
        <a:spcBef>
          <a:spcPct val="20000"/>
        </a:spcBef>
        <a:spcAft>
          <a:spcPct val="0"/>
        </a:spcAft>
        <a:buChar char="–"/>
        <a:defRPr sz="2400">
          <a:solidFill>
            <a:schemeClr val="tx1"/>
          </a:solidFill>
          <a:latin typeface="+mn-lt"/>
        </a:defRPr>
      </a:lvl2pPr>
      <a:lvl3pPr marL="1142971" indent="-228594" algn="l" rtl="0" fontAlgn="base">
        <a:spcBef>
          <a:spcPct val="20000"/>
        </a:spcBef>
        <a:spcAft>
          <a:spcPct val="0"/>
        </a:spcAft>
        <a:buChar char="•"/>
        <a:defRPr sz="2000">
          <a:solidFill>
            <a:schemeClr val="tx1"/>
          </a:solidFill>
          <a:latin typeface="+mn-lt"/>
        </a:defRPr>
      </a:lvl3pPr>
      <a:lvl4pPr marL="1600160" indent="-228594" algn="l" rtl="0" fontAlgn="base">
        <a:spcBef>
          <a:spcPct val="20000"/>
        </a:spcBef>
        <a:spcAft>
          <a:spcPct val="0"/>
        </a:spcAft>
        <a:buChar char="–"/>
        <a:defRPr>
          <a:solidFill>
            <a:schemeClr val="tx1"/>
          </a:solidFill>
          <a:latin typeface="+mn-lt"/>
        </a:defRPr>
      </a:lvl4pPr>
      <a:lvl5pPr marL="2057349" indent="-228594" algn="l" rtl="0" fontAlgn="base">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41987" name="Rectangle 8"/>
          <p:cNvSpPr>
            <a:spLocks noGrp="1" noChangeArrowheads="1"/>
          </p:cNvSpPr>
          <p:nvPr>
            <p:ph type="body" idx="1"/>
          </p:nvPr>
        </p:nvSpPr>
        <p:spPr bwMode="auto">
          <a:xfrm>
            <a:off x="495302" y="150812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Times New Roman" panose="02020603050405020304" pitchFamily="18" charset="0"/>
              </a:defRPr>
            </a:lvl1pPr>
          </a:lstStyle>
          <a:p>
            <a:pPr fontAlgn="base">
              <a:spcBef>
                <a:spcPct val="0"/>
              </a:spcBef>
              <a:spcAft>
                <a:spcPct val="0"/>
              </a:spcAft>
              <a:defRPr/>
            </a:pPr>
            <a:fld id="{7521BCB6-433C-40E2-A72A-E9DB51FC8378}"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
        <p:nvSpPr>
          <p:cNvPr id="1031" name="Rectangle 12"/>
          <p:cNvSpPr>
            <a:spLocks noChangeArrowheads="1"/>
          </p:cNvSpPr>
          <p:nvPr/>
        </p:nvSpPr>
        <p:spPr bwMode="auto">
          <a:xfrm>
            <a:off x="0" y="6035679"/>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buFontTx/>
              <a:buChar char="•"/>
              <a:defRPr/>
            </a:pPr>
            <a:endParaRPr lang="en-US" altLang="en-US" sz="2400"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fontAlgn="base">
              <a:spcBef>
                <a:spcPct val="0"/>
              </a:spcBef>
              <a:spcAft>
                <a:spcPct val="0"/>
              </a:spcAft>
              <a:defRPr/>
            </a:pPr>
            <a:fld id="{5FE98EA0-38D4-4FB6-AB96-B210C9BBEE09}" type="slidenum">
              <a:rPr lang="en-US" altLang="en-US" sz="1200" b="1" smtClean="0">
                <a:solidFill>
                  <a:srgbClr val="FFFFFF"/>
                </a:solidFill>
              </a:rPr>
              <a:pPr algn="r" fontAlgn="base">
                <a:spcBef>
                  <a:spcPct val="0"/>
                </a:spcBef>
                <a:spcAft>
                  <a:spcPct val="0"/>
                </a:spcAft>
                <a:defRPr/>
              </a:pPr>
              <a:t>‹#›</a:t>
            </a:fld>
            <a:endParaRPr lang="en-US" altLang="en-US" sz="1200" b="1" dirty="0">
              <a:solidFill>
                <a:srgbClr val="FFFFFF"/>
              </a:solidFill>
            </a:endParaRPr>
          </a:p>
        </p:txBody>
      </p:sp>
      <p:grpSp>
        <p:nvGrpSpPr>
          <p:cNvPr id="41993" name="Group 25"/>
          <p:cNvGrpSpPr>
            <a:grpSpLocks/>
          </p:cNvGrpSpPr>
          <p:nvPr userDrawn="1"/>
        </p:nvGrpSpPr>
        <p:grpSpPr bwMode="auto">
          <a:xfrm>
            <a:off x="5708655" y="6124575"/>
            <a:ext cx="2047877" cy="661988"/>
            <a:chOff x="3596" y="3858"/>
            <a:chExt cx="1290" cy="417"/>
          </a:xfrm>
        </p:grpSpPr>
        <p:pic>
          <p:nvPicPr>
            <p:cNvPr id="4199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200" b="1" dirty="0">
                  <a:solidFill>
                    <a:srgbClr val="FFFFFF"/>
                  </a:solidFill>
                </a:rPr>
                <a:t>Federal Aviation</a:t>
              </a:r>
            </a:p>
            <a:p>
              <a:pPr eaLnBrk="1" fontAlgn="base" hangingPunct="1">
                <a:lnSpc>
                  <a:spcPct val="85000"/>
                </a:lnSpc>
                <a:spcBef>
                  <a:spcPct val="0"/>
                </a:spcBef>
                <a:spcAft>
                  <a:spcPct val="0"/>
                </a:spcAft>
                <a:defRPr/>
              </a:pPr>
              <a:r>
                <a:rPr lang="en-US" sz="1200" b="1" dirty="0">
                  <a:solidFill>
                    <a:srgbClr val="FFFFFF"/>
                  </a:solidFill>
                </a:rPr>
                <a:t>Administration</a:t>
              </a:r>
            </a:p>
          </p:txBody>
        </p:sp>
      </p:grpSp>
    </p:spTree>
    <p:extLst>
      <p:ext uri="{BB962C8B-B14F-4D97-AF65-F5344CB8AC3E}">
        <p14:creationId xmlns:p14="http://schemas.microsoft.com/office/powerpoint/2010/main" val="15186985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p:titleStyle>
    <p:body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dirty="0">
              <a:solidFill>
                <a:srgbClr val="000000"/>
              </a:solidFill>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pPr fontAlgn="base">
              <a:spcAft>
                <a:spcPct val="0"/>
              </a:spcAft>
            </a:pPr>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pPr fontAlgn="base">
              <a:spcAft>
                <a:spcPct val="0"/>
              </a:spcAft>
            </a:pPr>
            <a:r>
              <a:rPr lang="en-US" dirty="0">
                <a:solidFill>
                  <a:srgbClr val="FFFFFF">
                    <a:lumMod val="65000"/>
                  </a:srgbClr>
                </a:solidFill>
              </a:rPr>
              <a:t>FAA Internal Use Only- Sensitive</a:t>
            </a: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pPr fontAlgn="base">
              <a:spcAft>
                <a:spcPct val="0"/>
              </a:spcAft>
            </a:pPr>
            <a:fld id="{74438B1A-AF1B-4C8B-993E-1BADE62A2451}" type="slidenum">
              <a:rPr lang="en-US" smtClean="0">
                <a:solidFill>
                  <a:srgbClr val="FFFFFF">
                    <a:lumMod val="65000"/>
                  </a:srgbClr>
                </a:solidFill>
              </a:rPr>
              <a:pPr fontAlgn="base">
                <a:spcAft>
                  <a:spcPct val="0"/>
                </a:spcAft>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sz="1200" b="1" dirty="0">
                  <a:solidFill>
                    <a:srgbClr val="FFFFFF"/>
                  </a:solidFill>
                </a:rPr>
                <a:t>Federal Aviation</a:t>
              </a:r>
            </a:p>
            <a:p>
              <a:pPr fontAlgn="base">
                <a:lnSpc>
                  <a:spcPct val="85000"/>
                </a:lnSpc>
                <a:spcBef>
                  <a:spcPct val="0"/>
                </a:spcBef>
                <a:spcAft>
                  <a:spcPct val="0"/>
                </a:spcAft>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6229947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hd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Times New Roman" pitchFamily="18" charset="0"/>
              </a:defRPr>
            </a:lvl1pPr>
          </a:lstStyle>
          <a:p>
            <a:pPr fontAlgn="base">
              <a:spcAft>
                <a:spcPct val="0"/>
              </a:spcAft>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Times New Roman" panose="02020603050405020304" pitchFamily="18" charset="0"/>
              </a:defRPr>
            </a:lvl1pPr>
          </a:lstStyle>
          <a:p>
            <a:pPr fontAlgn="base">
              <a:spcBef>
                <a:spcPct val="0"/>
              </a:spcBef>
              <a:spcAft>
                <a:spcPct val="0"/>
              </a:spcAft>
              <a:defRPr/>
            </a:pPr>
            <a:fld id="{A6BFA951-6956-4BC6-A1EA-5DF36D6B91C3}"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buFontTx/>
              <a:buChar char="•"/>
              <a:defRPr/>
            </a:pPr>
            <a:endParaRPr lang="en-US" altLang="en-US" dirty="0">
              <a:solidFill>
                <a:srgbClr val="000000"/>
              </a:solidFill>
            </a:endParaRPr>
          </a:p>
        </p:txBody>
      </p:sp>
      <p:sp>
        <p:nvSpPr>
          <p:cNvPr id="1032"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fontAlgn="base">
              <a:spcBef>
                <a:spcPct val="0"/>
              </a:spcBef>
              <a:spcAft>
                <a:spcPct val="0"/>
              </a:spcAft>
              <a:defRPr/>
            </a:pPr>
            <a:fld id="{10D496DD-E293-4BCF-A962-EE9F9247BECA}" type="slidenum">
              <a:rPr lang="en-US" altLang="en-US" sz="1200" b="1" smtClean="0">
                <a:solidFill>
                  <a:srgbClr val="FFFFFF"/>
                </a:solidFill>
              </a:rPr>
              <a:pPr algn="r" fontAlgn="base">
                <a:spcBef>
                  <a:spcPct val="0"/>
                </a:spcBef>
                <a:spcAft>
                  <a:spcPct val="0"/>
                </a:spcAft>
                <a:defRPr/>
              </a:pPr>
              <a:t>‹#›</a:t>
            </a:fld>
            <a:endParaRPr lang="en-US" altLang="en-US" sz="1200" b="1" dirty="0">
              <a:solidFill>
                <a:srgbClr val="FFFFFF"/>
              </a:solidFill>
            </a:endParaRPr>
          </a:p>
        </p:txBody>
      </p:sp>
      <p:grpSp>
        <p:nvGrpSpPr>
          <p:cNvPr id="1033" name="Group 25"/>
          <p:cNvGrpSpPr>
            <a:grpSpLocks/>
          </p:cNvGrpSpPr>
          <p:nvPr userDrawn="1"/>
        </p:nvGrpSpPr>
        <p:grpSpPr bwMode="auto">
          <a:xfrm>
            <a:off x="5708650" y="6124575"/>
            <a:ext cx="2047875"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defRPr/>
              </a:pPr>
              <a:r>
                <a:rPr lang="en-US" sz="1200" b="1" dirty="0">
                  <a:solidFill>
                    <a:srgbClr val="FFFFFF"/>
                  </a:solidFill>
                </a:rPr>
                <a:t>Federal Aviation</a:t>
              </a:r>
            </a:p>
            <a:p>
              <a:pPr eaLnBrk="1" fontAlgn="base" hangingPunct="1">
                <a:lnSpc>
                  <a:spcPct val="85000"/>
                </a:lnSpc>
                <a:spcBef>
                  <a:spcPct val="0"/>
                </a:spcBef>
                <a:spcAft>
                  <a:spcPct val="0"/>
                </a:spcAft>
                <a:defRPr/>
              </a:pPr>
              <a:r>
                <a:rPr lang="en-US" sz="1200" b="1" dirty="0">
                  <a:solidFill>
                    <a:srgbClr val="FFFFFF"/>
                  </a:solidFill>
                </a:rPr>
                <a:t>Administration</a:t>
              </a:r>
            </a:p>
          </p:txBody>
        </p:sp>
      </p:grpSp>
    </p:spTree>
    <p:extLst>
      <p:ext uri="{BB962C8B-B14F-4D97-AF65-F5344CB8AC3E}">
        <p14:creationId xmlns:p14="http://schemas.microsoft.com/office/powerpoint/2010/main" val="13665598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r>
              <a:rPr lang="en-US" dirty="0"/>
              <a:t>FAA Internal Use Only- Sensitive</a:t>
            </a: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1459313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hd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571500" y="1166813"/>
            <a:ext cx="8050213" cy="473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1" name="Rectangle 3"/>
          <p:cNvSpPr>
            <a:spLocks noGrp="1" noChangeArrowheads="1"/>
          </p:cNvSpPr>
          <p:nvPr>
            <p:ph type="title"/>
          </p:nvPr>
        </p:nvSpPr>
        <p:spPr bwMode="auto">
          <a:xfrm>
            <a:off x="0" y="762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ChangeArrowheads="1"/>
          </p:cNvSpPr>
          <p:nvPr/>
        </p:nvSpPr>
        <p:spPr bwMode="auto">
          <a:xfrm>
            <a:off x="0" y="6056313"/>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FontTx/>
              <a:buNone/>
            </a:pPr>
            <a:endParaRPr lang="en-US" dirty="0">
              <a:solidFill>
                <a:schemeClr val="accent2"/>
              </a:solidFill>
              <a:latin typeface="Times New Roman" pitchFamily="18" charset="0"/>
            </a:endParaRPr>
          </a:p>
        </p:txBody>
      </p:sp>
      <p:grpSp>
        <p:nvGrpSpPr>
          <p:cNvPr id="2053" name="Group 9"/>
          <p:cNvGrpSpPr>
            <a:grpSpLocks/>
          </p:cNvGrpSpPr>
          <p:nvPr/>
        </p:nvGrpSpPr>
        <p:grpSpPr bwMode="auto">
          <a:xfrm>
            <a:off x="6208713" y="6133867"/>
            <a:ext cx="2047875" cy="661987"/>
            <a:chOff x="3596" y="3858"/>
            <a:chExt cx="1290" cy="417"/>
          </a:xfrm>
        </p:grpSpPr>
        <p:pic>
          <p:nvPicPr>
            <p:cNvPr id="2056" name="Picture 10" descr="NEW FAA LOGO"/>
            <p:cNvPicPr>
              <a:picLocks noChangeAspect="1" noChangeArrowheads="1"/>
            </p:cNvPicPr>
            <p:nvPr userDrawn="1"/>
          </p:nvPicPr>
          <p:blipFill>
            <a:blip r:embed="rId17">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1"/>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0"/>
                </a:spcBef>
                <a:defRPr sz="4800">
                  <a:solidFill>
                    <a:schemeClr val="accent2"/>
                  </a:solidFill>
                  <a:latin typeface="Times New Roman" pitchFamily="18" charset="0"/>
                </a:defRPr>
              </a:lvl1pPr>
              <a:lvl2pPr marL="742950" indent="-285750">
                <a:spcBef>
                  <a:spcPct val="0"/>
                </a:spcBef>
                <a:defRPr sz="4800">
                  <a:solidFill>
                    <a:schemeClr val="accent2"/>
                  </a:solidFill>
                  <a:latin typeface="Times New Roman" pitchFamily="18" charset="0"/>
                </a:defRPr>
              </a:lvl2pPr>
              <a:lvl3pPr marL="1143000" indent="-228600">
                <a:spcBef>
                  <a:spcPct val="0"/>
                </a:spcBef>
                <a:defRPr sz="4800">
                  <a:solidFill>
                    <a:schemeClr val="accent2"/>
                  </a:solidFill>
                  <a:latin typeface="Times New Roman" pitchFamily="18" charset="0"/>
                </a:defRPr>
              </a:lvl3pPr>
              <a:lvl4pPr marL="1600200" indent="-228600">
                <a:spcBef>
                  <a:spcPct val="0"/>
                </a:spcBef>
                <a:defRPr sz="4800">
                  <a:solidFill>
                    <a:schemeClr val="accent2"/>
                  </a:solidFill>
                  <a:latin typeface="Times New Roman" pitchFamily="18" charset="0"/>
                </a:defRPr>
              </a:lvl4pPr>
              <a:lvl5pPr marL="2057400" indent="-228600">
                <a:spcBef>
                  <a:spcPct val="0"/>
                </a:spcBef>
                <a:defRPr sz="4800">
                  <a:solidFill>
                    <a:schemeClr val="accent2"/>
                  </a:solidFill>
                  <a:latin typeface="Times New Roman" pitchFamily="18" charset="0"/>
                </a:defRPr>
              </a:lvl5pPr>
              <a:lvl6pPr marL="2514600" indent="-228600" eaLnBrk="0" fontAlgn="base" hangingPunct="0">
                <a:spcBef>
                  <a:spcPct val="0"/>
                </a:spcBef>
                <a:spcAft>
                  <a:spcPct val="0"/>
                </a:spcAft>
                <a:defRPr sz="4800">
                  <a:solidFill>
                    <a:schemeClr val="accent2"/>
                  </a:solidFill>
                  <a:latin typeface="Times New Roman" pitchFamily="18" charset="0"/>
                </a:defRPr>
              </a:lvl6pPr>
              <a:lvl7pPr marL="2971800" indent="-228600" eaLnBrk="0" fontAlgn="base" hangingPunct="0">
                <a:spcBef>
                  <a:spcPct val="0"/>
                </a:spcBef>
                <a:spcAft>
                  <a:spcPct val="0"/>
                </a:spcAft>
                <a:defRPr sz="4800">
                  <a:solidFill>
                    <a:schemeClr val="accent2"/>
                  </a:solidFill>
                  <a:latin typeface="Times New Roman" pitchFamily="18" charset="0"/>
                </a:defRPr>
              </a:lvl7pPr>
              <a:lvl8pPr marL="3429000" indent="-228600" eaLnBrk="0" fontAlgn="base" hangingPunct="0">
                <a:spcBef>
                  <a:spcPct val="0"/>
                </a:spcBef>
                <a:spcAft>
                  <a:spcPct val="0"/>
                </a:spcAft>
                <a:defRPr sz="4800">
                  <a:solidFill>
                    <a:schemeClr val="accent2"/>
                  </a:solidFill>
                  <a:latin typeface="Times New Roman" pitchFamily="18" charset="0"/>
                </a:defRPr>
              </a:lvl8pPr>
              <a:lvl9pPr marL="3886200" indent="-228600" eaLnBrk="0" fontAlgn="base" hangingPunct="0">
                <a:spcBef>
                  <a:spcPct val="0"/>
                </a:spcBef>
                <a:spcAft>
                  <a:spcPct val="0"/>
                </a:spcAft>
                <a:defRPr sz="4800">
                  <a:solidFill>
                    <a:schemeClr val="accent2"/>
                  </a:solidFill>
                  <a:latin typeface="Times New Roman" pitchFamily="18" charset="0"/>
                </a:defRPr>
              </a:lvl9pPr>
            </a:lstStyle>
            <a:p>
              <a:pPr eaLnBrk="1" hangingPunct="1">
                <a:lnSpc>
                  <a:spcPct val="85000"/>
                </a:lnSpc>
                <a:buFontTx/>
                <a:buNone/>
                <a:defRPr/>
              </a:pPr>
              <a:r>
                <a:rPr lang="en-US" sz="1200" b="1" dirty="0">
                  <a:solidFill>
                    <a:schemeClr val="bg1"/>
                  </a:solidFill>
                  <a:latin typeface="Arial" charset="0"/>
                </a:rPr>
                <a:t>Federal Aviation</a:t>
              </a:r>
            </a:p>
            <a:p>
              <a:pPr eaLnBrk="1" hangingPunct="1">
                <a:lnSpc>
                  <a:spcPct val="85000"/>
                </a:lnSpc>
                <a:buFontTx/>
                <a:buNone/>
                <a:defRPr/>
              </a:pPr>
              <a:r>
                <a:rPr lang="en-US" sz="1200" b="1" dirty="0">
                  <a:solidFill>
                    <a:schemeClr val="bg1"/>
                  </a:solidFill>
                  <a:latin typeface="Arial" charset="0"/>
                </a:rPr>
                <a:t>Administration</a:t>
              </a:r>
            </a:p>
          </p:txBody>
        </p:sp>
      </p:grpSp>
      <p:sp>
        <p:nvSpPr>
          <p:cNvPr id="2054" name="Rectangle 12"/>
          <p:cNvSpPr>
            <a:spLocks noChangeArrowheads="1"/>
          </p:cNvSpPr>
          <p:nvPr/>
        </p:nvSpPr>
        <p:spPr bwMode="auto">
          <a:xfrm>
            <a:off x="8223250" y="6545263"/>
            <a:ext cx="920750" cy="3127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buFontTx/>
              <a:buNone/>
            </a:pPr>
            <a:fld id="{94302F8B-39D1-4DB9-BB3C-A8717511C31A}" type="slidenum">
              <a:rPr lang="en-US" sz="1200" b="1" smtClean="0">
                <a:solidFill>
                  <a:schemeClr val="bg1"/>
                </a:solidFill>
              </a:rPr>
              <a:pPr eaLnBrk="1" hangingPunct="1">
                <a:spcBef>
                  <a:spcPct val="0"/>
                </a:spcBef>
                <a:buFontTx/>
                <a:buNone/>
              </a:pPr>
              <a:t>‹#›</a:t>
            </a:fld>
            <a:endParaRPr lang="en-US" sz="1200" b="1" dirty="0">
              <a:solidFill>
                <a:schemeClr val="bg1"/>
              </a:solidFill>
            </a:endParaRPr>
          </a:p>
        </p:txBody>
      </p:sp>
      <p:sp>
        <p:nvSpPr>
          <p:cNvPr id="2055" name="Rectangle 18"/>
          <p:cNvSpPr>
            <a:spLocks noChangeArrowheads="1"/>
          </p:cNvSpPr>
          <p:nvPr/>
        </p:nvSpPr>
        <p:spPr bwMode="auto">
          <a:xfrm>
            <a:off x="555625" y="6203950"/>
            <a:ext cx="5370513" cy="495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eaLnBrk="1" hangingPunct="1">
              <a:spcBef>
                <a:spcPct val="0"/>
              </a:spcBef>
              <a:buFontTx/>
              <a:buNone/>
            </a:pPr>
            <a:endParaRPr lang="en-US" sz="1200" b="1" dirty="0">
              <a:solidFill>
                <a:schemeClr val="bg1"/>
              </a:solidFill>
            </a:endParaRP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32943841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xStyles>
    <p:titleStyle>
      <a:lvl1pPr algn="ctr" rtl="0" eaLnBrk="0" fontAlgn="base" hangingPunct="0">
        <a:spcBef>
          <a:spcPct val="0"/>
        </a:spcBef>
        <a:spcAft>
          <a:spcPct val="0"/>
        </a:spcAft>
        <a:defRPr sz="3300" b="1">
          <a:solidFill>
            <a:srgbClr val="1D2F68"/>
          </a:solidFill>
          <a:latin typeface="+mj-lt"/>
          <a:ea typeface="+mj-ea"/>
          <a:cs typeface="+mj-cs"/>
        </a:defRPr>
      </a:lvl1pPr>
      <a:lvl2pPr algn="ctr" rtl="0" eaLnBrk="0" fontAlgn="base" hangingPunct="0">
        <a:spcBef>
          <a:spcPct val="0"/>
        </a:spcBef>
        <a:spcAft>
          <a:spcPct val="0"/>
        </a:spcAft>
        <a:defRPr sz="3300" b="1">
          <a:solidFill>
            <a:srgbClr val="1D2F68"/>
          </a:solidFill>
          <a:latin typeface="Arial" charset="0"/>
        </a:defRPr>
      </a:lvl2pPr>
      <a:lvl3pPr algn="ctr" rtl="0" eaLnBrk="0" fontAlgn="base" hangingPunct="0">
        <a:spcBef>
          <a:spcPct val="0"/>
        </a:spcBef>
        <a:spcAft>
          <a:spcPct val="0"/>
        </a:spcAft>
        <a:defRPr sz="3300" b="1">
          <a:solidFill>
            <a:srgbClr val="1D2F68"/>
          </a:solidFill>
          <a:latin typeface="Arial" charset="0"/>
        </a:defRPr>
      </a:lvl3pPr>
      <a:lvl4pPr algn="ctr" rtl="0" eaLnBrk="0" fontAlgn="base" hangingPunct="0">
        <a:spcBef>
          <a:spcPct val="0"/>
        </a:spcBef>
        <a:spcAft>
          <a:spcPct val="0"/>
        </a:spcAft>
        <a:defRPr sz="3300" b="1">
          <a:solidFill>
            <a:srgbClr val="1D2F68"/>
          </a:solidFill>
          <a:latin typeface="Arial" charset="0"/>
        </a:defRPr>
      </a:lvl4pPr>
      <a:lvl5pPr algn="ctr" rtl="0" eaLnBrk="0" fontAlgn="base" hangingPunct="0">
        <a:spcBef>
          <a:spcPct val="0"/>
        </a:spcBef>
        <a:spcAft>
          <a:spcPct val="0"/>
        </a:spcAft>
        <a:defRPr sz="3300" b="1">
          <a:solidFill>
            <a:srgbClr val="1D2F68"/>
          </a:solidFill>
          <a:latin typeface="Arial" charset="0"/>
        </a:defRPr>
      </a:lvl5pPr>
      <a:lvl6pPr marL="457200" algn="ctr" rtl="0" fontAlgn="base">
        <a:spcBef>
          <a:spcPct val="0"/>
        </a:spcBef>
        <a:spcAft>
          <a:spcPct val="0"/>
        </a:spcAft>
        <a:defRPr sz="3300" b="1">
          <a:solidFill>
            <a:srgbClr val="1D2F68"/>
          </a:solidFill>
          <a:latin typeface="Arial" charset="0"/>
        </a:defRPr>
      </a:lvl6pPr>
      <a:lvl7pPr marL="914400" algn="ctr" rtl="0" fontAlgn="base">
        <a:spcBef>
          <a:spcPct val="0"/>
        </a:spcBef>
        <a:spcAft>
          <a:spcPct val="0"/>
        </a:spcAft>
        <a:defRPr sz="3300" b="1">
          <a:solidFill>
            <a:srgbClr val="1D2F68"/>
          </a:solidFill>
          <a:latin typeface="Arial" charset="0"/>
        </a:defRPr>
      </a:lvl7pPr>
      <a:lvl8pPr marL="1371600" algn="ctr" rtl="0" fontAlgn="base">
        <a:spcBef>
          <a:spcPct val="0"/>
        </a:spcBef>
        <a:spcAft>
          <a:spcPct val="0"/>
        </a:spcAft>
        <a:defRPr sz="3300" b="1">
          <a:solidFill>
            <a:srgbClr val="1D2F68"/>
          </a:solidFill>
          <a:latin typeface="Arial" charset="0"/>
        </a:defRPr>
      </a:lvl8pPr>
      <a:lvl9pPr marL="1828800" algn="ctr" rtl="0" fontAlgn="base">
        <a:spcBef>
          <a:spcPct val="0"/>
        </a:spcBef>
        <a:spcAft>
          <a:spcPct val="0"/>
        </a:spcAft>
        <a:defRPr sz="33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3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7.xml"/><Relationship Id="rId18" Type="http://schemas.openxmlformats.org/officeDocument/2006/relationships/image" Target="../media/image290.png"/><Relationship Id="rId3" Type="http://schemas.openxmlformats.org/officeDocument/2006/relationships/image" Target="../media/image24.PNG"/><Relationship Id="rId7" Type="http://schemas.openxmlformats.org/officeDocument/2006/relationships/image" Target="../media/image260.png"/><Relationship Id="rId12" Type="http://schemas.openxmlformats.org/officeDocument/2006/relationships/customXml" Target="../ink/ink6.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250.png"/><Relationship Id="rId15" Type="http://schemas.openxmlformats.org/officeDocument/2006/relationships/customXml" Target="../ink/ink9.xm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70.png"/><Relationship Id="rId14" Type="http://schemas.openxmlformats.org/officeDocument/2006/relationships/customXml" Target="../ink/ink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dada90.wordpress.com/tag/row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pngpix.com/download/earth-png-transparent-image" TargetMode="External"/><Relationship Id="rId5" Type="http://schemas.openxmlformats.org/officeDocument/2006/relationships/image" Target="../media/image34.png"/><Relationship Id="rId4" Type="http://schemas.openxmlformats.org/officeDocument/2006/relationships/hyperlink" Target="https://wikiclipart.com/black-heart-clipart_15790/" TargetMode="External"/><Relationship Id="rId9" Type="http://schemas.openxmlformats.org/officeDocument/2006/relationships/hyperlink" Target="http://youdidagoodjob.com/833-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ikiclipart.com/black-heart-clipart_15790/"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pngpix.com/download/earth-png-transparent-image" TargetMode="External"/><Relationship Id="rId5" Type="http://schemas.openxmlformats.org/officeDocument/2006/relationships/image" Target="../media/image49.png"/><Relationship Id="rId4" Type="http://schemas.openxmlformats.org/officeDocument/2006/relationships/hyperlink" Target="https://wikiclipart.com/black-heart-clipart_15790/" TargetMode="External"/><Relationship Id="rId9" Type="http://schemas.openxmlformats.org/officeDocument/2006/relationships/hyperlink" Target="http://youdidagoodjob.com/833-2/"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pngpix.com/download/earth-png-transparent-image" TargetMode="External"/><Relationship Id="rId5" Type="http://schemas.openxmlformats.org/officeDocument/2006/relationships/image" Target="../media/image51.png"/><Relationship Id="rId4" Type="http://schemas.openxmlformats.org/officeDocument/2006/relationships/hyperlink" Target="https://wikiclipart.com/black-heart-clipart_15790/" TargetMode="External"/><Relationship Id="rId9" Type="http://schemas.openxmlformats.org/officeDocument/2006/relationships/hyperlink" Target="http://youdidagoodjob.com/833-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mailto:jmiller@evansincorporated.com" TargetMode="External"/><Relationship Id="rId4" Type="http://schemas.openxmlformats.org/officeDocument/2006/relationships/hyperlink" Target="mailto:ann.mcdonald@dot.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aspercan-asociacion-asperger-canarias.blogspot.com/2013/0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2"/>
          <p:cNvSpPr>
            <a:spLocks noGrp="1" noChangeArrowheads="1"/>
          </p:cNvSpPr>
          <p:nvPr>
            <p:ph type="subTitle" idx="1"/>
          </p:nvPr>
        </p:nvSpPr>
        <p:spPr>
          <a:xfrm>
            <a:off x="138023" y="671927"/>
            <a:ext cx="5270590" cy="3727078"/>
          </a:xfrm>
        </p:spPr>
        <p:txBody>
          <a:bodyPr/>
          <a:lstStyle/>
          <a:p>
            <a:pPr algn="ctr" eaLnBrk="1" hangingPunct="1"/>
            <a:r>
              <a:rPr lang="en-US" dirty="0">
                <a:solidFill>
                  <a:srgbClr val="002060"/>
                </a:solidFill>
              </a:rPr>
              <a:t>Resilience </a:t>
            </a:r>
          </a:p>
          <a:p>
            <a:pPr algn="ctr" eaLnBrk="1" hangingPunct="1"/>
            <a:r>
              <a:rPr lang="en-US" dirty="0">
                <a:solidFill>
                  <a:srgbClr val="002060"/>
                </a:solidFill>
              </a:rPr>
              <a:t>and</a:t>
            </a:r>
          </a:p>
          <a:p>
            <a:pPr algn="ctr" eaLnBrk="1" hangingPunct="1"/>
            <a:r>
              <a:rPr lang="en-US" dirty="0">
                <a:solidFill>
                  <a:srgbClr val="002060"/>
                </a:solidFill>
              </a:rPr>
              <a:t>Requirements Management (RqM)</a:t>
            </a:r>
          </a:p>
          <a:p>
            <a:pPr algn="ctr" eaLnBrk="1" hangingPunct="1"/>
            <a:r>
              <a:rPr lang="en-US" dirty="0">
                <a:solidFill>
                  <a:srgbClr val="002060"/>
                </a:solidFill>
              </a:rPr>
              <a:t>in The</a:t>
            </a:r>
          </a:p>
          <a:p>
            <a:pPr algn="ctr" eaLnBrk="1" hangingPunct="1"/>
            <a:r>
              <a:rPr lang="en-US" dirty="0">
                <a:solidFill>
                  <a:srgbClr val="002060"/>
                </a:solidFill>
              </a:rPr>
              <a:t>Program Management Organization (PMO)</a:t>
            </a:r>
            <a:endParaRPr lang="en-US" sz="2400" dirty="0">
              <a:solidFill>
                <a:srgbClr val="002060"/>
              </a:solidFill>
            </a:endParaRPr>
          </a:p>
          <a:p>
            <a:pPr algn="ctr" eaLnBrk="1" hangingPunct="1"/>
            <a:endParaRPr lang="en-US" sz="2400" dirty="0">
              <a:solidFill>
                <a:srgbClr val="002060"/>
              </a:solidFill>
            </a:endParaRPr>
          </a:p>
        </p:txBody>
      </p:sp>
      <p:sp>
        <p:nvSpPr>
          <p:cNvPr id="4" name="Text Box 1051"/>
          <p:cNvSpPr txBox="1">
            <a:spLocks noChangeArrowheads="1"/>
          </p:cNvSpPr>
          <p:nvPr/>
        </p:nvSpPr>
        <p:spPr bwMode="auto">
          <a:xfrm>
            <a:off x="138023" y="4545014"/>
            <a:ext cx="5448129" cy="923330"/>
          </a:xfrm>
          <a:prstGeom prst="rect">
            <a:avLst/>
          </a:prstGeom>
          <a:solidFill>
            <a:schemeClr val="bg1"/>
          </a:solidFill>
          <a:ln>
            <a:noFill/>
          </a:ln>
          <a:effectLst/>
        </p:spPr>
        <p:txBody>
          <a:bodyPr wrap="square">
            <a:spAutoFit/>
          </a:bodyPr>
          <a:lstStyle/>
          <a:p>
            <a:pPr>
              <a:buFontTx/>
              <a:buNone/>
            </a:pPr>
            <a:r>
              <a:rPr lang="en-US" dirty="0">
                <a:solidFill>
                  <a:schemeClr val="bg1"/>
                </a:solidFill>
              </a:rPr>
              <a:t>Prepared for: 	V&amp;V Summit</a:t>
            </a:r>
          </a:p>
          <a:p>
            <a:pPr>
              <a:buFontTx/>
              <a:buNone/>
            </a:pPr>
            <a:endParaRPr lang="en-US" baseline="0" dirty="0">
              <a:solidFill>
                <a:schemeClr val="bg1"/>
              </a:solidFill>
            </a:endParaRPr>
          </a:p>
          <a:p>
            <a:pPr>
              <a:buFontTx/>
              <a:buNone/>
            </a:pPr>
            <a:r>
              <a:rPr lang="en-US" dirty="0">
                <a:solidFill>
                  <a:schemeClr val="bg1"/>
                </a:solidFill>
              </a:rPr>
              <a:t>Date: 		September 20, 2018</a:t>
            </a:r>
          </a:p>
        </p:txBody>
      </p:sp>
      <p:sp>
        <p:nvSpPr>
          <p:cNvPr id="5" name="Text Box 1051">
            <a:extLst>
              <a:ext uri="{FF2B5EF4-FFF2-40B4-BE49-F238E27FC236}">
                <a16:creationId xmlns:a16="http://schemas.microsoft.com/office/drawing/2014/main" id="{8D7D543D-F730-4C90-99FE-0BEBCF9E7AB7}"/>
              </a:ext>
            </a:extLst>
          </p:cNvPr>
          <p:cNvSpPr txBox="1">
            <a:spLocks noChangeArrowheads="1"/>
          </p:cNvSpPr>
          <p:nvPr/>
        </p:nvSpPr>
        <p:spPr bwMode="auto">
          <a:xfrm>
            <a:off x="138022" y="5445683"/>
            <a:ext cx="5448129" cy="830997"/>
          </a:xfrm>
          <a:prstGeom prst="rect">
            <a:avLst/>
          </a:prstGeom>
          <a:solidFill>
            <a:schemeClr val="bg1"/>
          </a:solidFill>
          <a:ln>
            <a:noFill/>
          </a:ln>
          <a:effectLst/>
        </p:spPr>
        <p:txBody>
          <a:bodyPr wrap="square">
            <a:spAutoFit/>
          </a:bodyPr>
          <a:lstStyle/>
          <a:p>
            <a:pPr>
              <a:buFontTx/>
              <a:buNone/>
            </a:pPr>
            <a:r>
              <a:rPr lang="en-US" sz="1600" dirty="0">
                <a:solidFill>
                  <a:srgbClr val="002060"/>
                </a:solidFill>
              </a:rPr>
              <a:t>Prepared for: 	V&amp;V Summit</a:t>
            </a:r>
          </a:p>
          <a:p>
            <a:pPr>
              <a:buFontTx/>
              <a:buNone/>
            </a:pPr>
            <a:endParaRPr lang="en-US" sz="1600" baseline="0" dirty="0">
              <a:solidFill>
                <a:srgbClr val="002060"/>
              </a:solidFill>
            </a:endParaRPr>
          </a:p>
          <a:p>
            <a:pPr>
              <a:buFontTx/>
              <a:buNone/>
            </a:pPr>
            <a:r>
              <a:rPr lang="en-US" sz="1600" dirty="0">
                <a:solidFill>
                  <a:srgbClr val="002060"/>
                </a:solidFill>
              </a:rPr>
              <a:t>Date: 		September 26, 2019</a:t>
            </a:r>
          </a:p>
        </p:txBody>
      </p:sp>
    </p:spTree>
    <p:extLst>
      <p:ext uri="{BB962C8B-B14F-4D97-AF65-F5344CB8AC3E}">
        <p14:creationId xmlns:p14="http://schemas.microsoft.com/office/powerpoint/2010/main" val="22953784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036" name="Picture 12" descr="This png image - Green Umbrella Transparent PNG Clip Art Image, is available for free download">
            <a:extLst>
              <a:ext uri="{FF2B5EF4-FFF2-40B4-BE49-F238E27FC236}">
                <a16:creationId xmlns:a16="http://schemas.microsoft.com/office/drawing/2014/main" id="{B27366C4-8662-42AA-A22C-5A40EF7EE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5613">
            <a:off x="1202255" y="2112801"/>
            <a:ext cx="7672059" cy="5030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96A25F17-0805-4E4A-9517-C6BD42B2F2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3869" y="152400"/>
            <a:ext cx="4619637" cy="2516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0494" y="246074"/>
            <a:ext cx="4402184" cy="895589"/>
          </a:xfrm>
        </p:spPr>
        <p:txBody>
          <a:bodyPr/>
          <a:lstStyle/>
          <a:p>
            <a:pPr algn="ctr"/>
            <a:r>
              <a:rPr lang="en-US" dirty="0">
                <a:solidFill>
                  <a:schemeClr val="bg1"/>
                </a:solidFill>
              </a:rPr>
              <a:t>The RqM Umbrella</a:t>
            </a:r>
          </a:p>
        </p:txBody>
      </p:sp>
      <p:sp>
        <p:nvSpPr>
          <p:cNvPr id="9" name="Title 1">
            <a:extLst>
              <a:ext uri="{FF2B5EF4-FFF2-40B4-BE49-F238E27FC236}">
                <a16:creationId xmlns:a16="http://schemas.microsoft.com/office/drawing/2014/main" id="{3349F896-C749-497B-AF72-C4227EE4187B}"/>
              </a:ext>
            </a:extLst>
          </p:cNvPr>
          <p:cNvSpPr txBox="1">
            <a:spLocks/>
          </p:cNvSpPr>
          <p:nvPr/>
        </p:nvSpPr>
        <p:spPr bwMode="auto">
          <a:xfrm rot="1325326">
            <a:off x="3686581" y="2493863"/>
            <a:ext cx="3647138" cy="101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w="22225">
                  <a:solidFill>
                    <a:srgbClr val="FFFFFF"/>
                  </a:solidFill>
                  <a:prstDash val="solid"/>
                </a:ln>
                <a:solidFill>
                  <a:srgbClr val="0033CC"/>
                </a:solidFill>
                <a:effectLst/>
                <a:uLnTx/>
                <a:uFillTx/>
                <a:latin typeface="Arial"/>
                <a:ea typeface="+mj-ea"/>
                <a:cs typeface="+mj-cs"/>
              </a:rPr>
              <a:t>RqM</a:t>
            </a:r>
          </a:p>
        </p:txBody>
      </p:sp>
      <p:sp>
        <p:nvSpPr>
          <p:cNvPr id="10" name="Title 1">
            <a:extLst>
              <a:ext uri="{FF2B5EF4-FFF2-40B4-BE49-F238E27FC236}">
                <a16:creationId xmlns:a16="http://schemas.microsoft.com/office/drawing/2014/main" id="{0286F243-C0D0-4E13-A1FF-7C8571F186E0}"/>
              </a:ext>
            </a:extLst>
          </p:cNvPr>
          <p:cNvSpPr txBox="1">
            <a:spLocks/>
          </p:cNvSpPr>
          <p:nvPr/>
        </p:nvSpPr>
        <p:spPr bwMode="auto">
          <a:xfrm>
            <a:off x="5092398" y="535668"/>
            <a:ext cx="3503220" cy="89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w="22225">
                  <a:solidFill>
                    <a:srgbClr val="0033CC"/>
                  </a:solidFill>
                  <a:prstDash val="solid"/>
                </a:ln>
                <a:solidFill>
                  <a:srgbClr val="00FF00"/>
                </a:solidFill>
                <a:effectLst>
                  <a:outerShdw blurRad="50800" dist="38100" dir="2700000" algn="tl" rotWithShape="0">
                    <a:prstClr val="black">
                      <a:alpha val="40000"/>
                    </a:prstClr>
                  </a:outerShdw>
                </a:effectLst>
                <a:uLnTx/>
                <a:uFillTx/>
                <a:latin typeface="Arial"/>
                <a:ea typeface="+mj-ea"/>
                <a:cs typeface="+mj-cs"/>
              </a:rPr>
              <a:t>VUCA</a:t>
            </a:r>
          </a:p>
        </p:txBody>
      </p:sp>
      <p:sp>
        <p:nvSpPr>
          <p:cNvPr id="18" name="Title 1">
            <a:extLst>
              <a:ext uri="{FF2B5EF4-FFF2-40B4-BE49-F238E27FC236}">
                <a16:creationId xmlns:a16="http://schemas.microsoft.com/office/drawing/2014/main" id="{EE0C56BB-97AA-4A3C-9148-CD37D6B5C6FA}"/>
              </a:ext>
            </a:extLst>
          </p:cNvPr>
          <p:cNvSpPr txBox="1">
            <a:spLocks/>
          </p:cNvSpPr>
          <p:nvPr/>
        </p:nvSpPr>
        <p:spPr bwMode="auto">
          <a:xfrm rot="1374638">
            <a:off x="2093646" y="3062169"/>
            <a:ext cx="6448744" cy="130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j-ea"/>
                <a:cs typeface="+mj-cs"/>
              </a:rPr>
              <a:t>Safeguards and Protects</a:t>
            </a:r>
          </a:p>
        </p:txBody>
      </p:sp>
      <p:pic>
        <p:nvPicPr>
          <p:cNvPr id="21" name="Picture 20" descr="A close up of a flower&#10;&#10;Description generated with very high confidence">
            <a:extLst>
              <a:ext uri="{FF2B5EF4-FFF2-40B4-BE49-F238E27FC236}">
                <a16:creationId xmlns:a16="http://schemas.microsoft.com/office/drawing/2014/main" id="{444F4464-4C71-4A03-A7FD-B38B7B7E6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6798" y="3289813"/>
            <a:ext cx="1964622" cy="2857632"/>
          </a:xfrm>
          <a:prstGeom prst="rect">
            <a:avLst/>
          </a:prstGeom>
        </p:spPr>
      </p:pic>
      <p:pic>
        <p:nvPicPr>
          <p:cNvPr id="23" name="Picture 22" descr="A close up of a flower&#10;&#10;Description generated with high confidence">
            <a:extLst>
              <a:ext uri="{FF2B5EF4-FFF2-40B4-BE49-F238E27FC236}">
                <a16:creationId xmlns:a16="http://schemas.microsoft.com/office/drawing/2014/main" id="{B19F51F9-5CCD-4A07-87BF-BCF4B211DE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43" y="2731804"/>
            <a:ext cx="1508750" cy="3260399"/>
          </a:xfrm>
          <a:prstGeom prst="rect">
            <a:avLst/>
          </a:prstGeom>
        </p:spPr>
      </p:pic>
      <p:pic>
        <p:nvPicPr>
          <p:cNvPr id="25" name="Picture 24" descr="A close up of a flower&#10;&#10;Description generated with high confidence">
            <a:extLst>
              <a:ext uri="{FF2B5EF4-FFF2-40B4-BE49-F238E27FC236}">
                <a16:creationId xmlns:a16="http://schemas.microsoft.com/office/drawing/2014/main" id="{3A970ADD-5D0C-4248-9937-AA91C12C8A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56" y="4227175"/>
            <a:ext cx="1352305" cy="1955139"/>
          </a:xfrm>
          <a:prstGeom prst="rect">
            <a:avLst/>
          </a:prstGeom>
        </p:spPr>
      </p:pic>
      <p:sp>
        <p:nvSpPr>
          <p:cNvPr id="31" name="Title 1">
            <a:extLst>
              <a:ext uri="{FF2B5EF4-FFF2-40B4-BE49-F238E27FC236}">
                <a16:creationId xmlns:a16="http://schemas.microsoft.com/office/drawing/2014/main" id="{60D00FE1-31C9-42B1-875C-6625BC0B2606}"/>
              </a:ext>
            </a:extLst>
          </p:cNvPr>
          <p:cNvSpPr txBox="1">
            <a:spLocks/>
          </p:cNvSpPr>
          <p:nvPr/>
        </p:nvSpPr>
        <p:spPr bwMode="auto">
          <a:xfrm>
            <a:off x="1843351" y="4917531"/>
            <a:ext cx="2337542" cy="90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j-ea"/>
                <a:cs typeface="+mj-cs"/>
              </a:rPr>
              <a:t>Baseline</a:t>
            </a:r>
          </a:p>
        </p:txBody>
      </p:sp>
      <p:sp>
        <p:nvSpPr>
          <p:cNvPr id="32" name="Title 1">
            <a:extLst>
              <a:ext uri="{FF2B5EF4-FFF2-40B4-BE49-F238E27FC236}">
                <a16:creationId xmlns:a16="http://schemas.microsoft.com/office/drawing/2014/main" id="{AE3A7D1D-BF7E-47FC-AE04-FE5BEF547EF6}"/>
              </a:ext>
            </a:extLst>
          </p:cNvPr>
          <p:cNvSpPr txBox="1">
            <a:spLocks/>
          </p:cNvSpPr>
          <p:nvPr/>
        </p:nvSpPr>
        <p:spPr bwMode="auto">
          <a:xfrm>
            <a:off x="5479823" y="5118197"/>
            <a:ext cx="3044752" cy="90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j-ea"/>
                <a:cs typeface="+mj-cs"/>
              </a:rPr>
              <a:t>Architecture</a:t>
            </a:r>
          </a:p>
        </p:txBody>
      </p:sp>
      <p:sp>
        <p:nvSpPr>
          <p:cNvPr id="11" name="Title 1">
            <a:extLst>
              <a:ext uri="{FF2B5EF4-FFF2-40B4-BE49-F238E27FC236}">
                <a16:creationId xmlns:a16="http://schemas.microsoft.com/office/drawing/2014/main" id="{F9956FB2-1BBF-46A9-A3A1-FD19D379269D}"/>
              </a:ext>
            </a:extLst>
          </p:cNvPr>
          <p:cNvSpPr txBox="1">
            <a:spLocks/>
          </p:cNvSpPr>
          <p:nvPr/>
        </p:nvSpPr>
        <p:spPr bwMode="auto">
          <a:xfrm>
            <a:off x="165463" y="4366516"/>
            <a:ext cx="2214850" cy="90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j-ea"/>
                <a:cs typeface="+mj-cs"/>
              </a:rPr>
              <a:t>Program</a:t>
            </a:r>
          </a:p>
        </p:txBody>
      </p:sp>
      <p:sp>
        <p:nvSpPr>
          <p:cNvPr id="16" name="Footer Placeholder 3">
            <a:extLst>
              <a:ext uri="{FF2B5EF4-FFF2-40B4-BE49-F238E27FC236}">
                <a16:creationId xmlns:a16="http://schemas.microsoft.com/office/drawing/2014/main" id="{B2C74B2E-3F86-4E86-9660-8254114E7F94}"/>
              </a:ext>
            </a:extLst>
          </p:cNvPr>
          <p:cNvSpPr txBox="1">
            <a:spLocks/>
          </p:cNvSpPr>
          <p:nvPr/>
        </p:nvSpPr>
        <p:spPr>
          <a:xfrm>
            <a:off x="428626" y="6274012"/>
            <a:ext cx="2214850"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Tree>
    <p:extLst>
      <p:ext uri="{BB962C8B-B14F-4D97-AF65-F5344CB8AC3E}">
        <p14:creationId xmlns:p14="http://schemas.microsoft.com/office/powerpoint/2010/main" val="32185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additive="base">
                                        <p:cTn id="13" dur="500" fill="hold"/>
                                        <p:tgtEl>
                                          <p:spTgt spid="1036"/>
                                        </p:tgtEl>
                                        <p:attrNameLst>
                                          <p:attrName>ppt_x</p:attrName>
                                        </p:attrNameLst>
                                      </p:cBhvr>
                                      <p:tavLst>
                                        <p:tav tm="0">
                                          <p:val>
                                            <p:strVal val="0-#ppt_w/2"/>
                                          </p:val>
                                        </p:tav>
                                        <p:tav tm="100000">
                                          <p:val>
                                            <p:strVal val="#ppt_x"/>
                                          </p:val>
                                        </p:tav>
                                      </p:tavLst>
                                    </p:anim>
                                    <p:anim calcmode="lin" valueType="num">
                                      <p:cBhvr additive="base">
                                        <p:cTn id="14" dur="500" fill="hold"/>
                                        <p:tgtEl>
                                          <p:spTgt spid="1036"/>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31" grpId="0"/>
      <p:bldP spid="3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55348AB-A385-47B8-85F9-D637A213B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0760"/>
          </a:xfrm>
          <a:prstGeom prst="rect">
            <a:avLst/>
          </a:prstGeom>
        </p:spPr>
      </p:pic>
      <p:sp>
        <p:nvSpPr>
          <p:cNvPr id="6" name="Rectangle 5">
            <a:extLst>
              <a:ext uri="{FF2B5EF4-FFF2-40B4-BE49-F238E27FC236}">
                <a16:creationId xmlns:a16="http://schemas.microsoft.com/office/drawing/2014/main" id="{C054375D-E214-4A16-8A1E-8A53859C80A5}"/>
              </a:ext>
            </a:extLst>
          </p:cNvPr>
          <p:cNvSpPr/>
          <p:nvPr/>
        </p:nvSpPr>
        <p:spPr>
          <a:xfrm>
            <a:off x="315413" y="1237616"/>
            <a:ext cx="8959216" cy="4524315"/>
          </a:xfrm>
          <a:prstGeom prst="rect">
            <a:avLst/>
          </a:prstGeom>
        </p:spPr>
        <p:txBody>
          <a:bodyPr wrap="square">
            <a:spAutoFit/>
          </a:bodyPr>
          <a:lstStyle/>
          <a:p>
            <a:pPr lvl="0"/>
            <a:r>
              <a:rPr lang="en-US" sz="3600" b="1" dirty="0">
                <a:solidFill>
                  <a:srgbClr val="FFFF00"/>
                </a:solidFill>
              </a:rPr>
              <a:t>V</a:t>
            </a:r>
            <a:r>
              <a:rPr lang="en-US" sz="3600" b="1" dirty="0">
                <a:solidFill>
                  <a:schemeClr val="bg1"/>
                </a:solidFill>
              </a:rPr>
              <a:t>olatility…</a:t>
            </a:r>
          </a:p>
          <a:p>
            <a:pPr lvl="0"/>
            <a:r>
              <a:rPr lang="en-US" sz="3600" b="1" dirty="0">
                <a:solidFill>
                  <a:schemeClr val="bg1"/>
                </a:solidFill>
              </a:rPr>
              <a:t>	</a:t>
            </a:r>
            <a:endParaRPr lang="en-US" sz="600" b="1" dirty="0">
              <a:solidFill>
                <a:schemeClr val="bg1"/>
              </a:solidFill>
            </a:endParaRPr>
          </a:p>
          <a:p>
            <a:pPr lvl="0"/>
            <a:r>
              <a:rPr lang="en-US" sz="3600" b="1" dirty="0">
                <a:solidFill>
                  <a:srgbClr val="FFFF00"/>
                </a:solidFill>
              </a:rPr>
              <a:t>U</a:t>
            </a:r>
            <a:r>
              <a:rPr lang="en-US" sz="3600" b="1" dirty="0">
                <a:solidFill>
                  <a:schemeClr val="bg1"/>
                </a:solidFill>
              </a:rPr>
              <a:t>ncertainty…</a:t>
            </a:r>
          </a:p>
          <a:p>
            <a:pPr lvl="0"/>
            <a:r>
              <a:rPr lang="en-US" sz="3600" b="1" dirty="0">
                <a:solidFill>
                  <a:schemeClr val="bg1"/>
                </a:solidFill>
                <a:sym typeface="Wingdings" panose="05000000000000000000" pitchFamily="2" charset="2"/>
              </a:rPr>
              <a:t>	</a:t>
            </a:r>
            <a:endParaRPr lang="en-US" sz="600" b="1" dirty="0">
              <a:solidFill>
                <a:schemeClr val="bg1"/>
              </a:solidFill>
              <a:sym typeface="Wingdings" panose="05000000000000000000" pitchFamily="2" charset="2"/>
            </a:endParaRPr>
          </a:p>
          <a:p>
            <a:pPr lvl="0"/>
            <a:r>
              <a:rPr lang="en-US" sz="3600" b="1" dirty="0">
                <a:solidFill>
                  <a:srgbClr val="FFFF00"/>
                </a:solidFill>
              </a:rPr>
              <a:t>C</a:t>
            </a:r>
            <a:r>
              <a:rPr lang="en-US" sz="3600" b="1" dirty="0">
                <a:solidFill>
                  <a:schemeClr val="bg1"/>
                </a:solidFill>
              </a:rPr>
              <a:t>omplexity…</a:t>
            </a:r>
          </a:p>
          <a:p>
            <a:pPr lvl="0"/>
            <a:r>
              <a:rPr lang="en-US" sz="3600" b="1" dirty="0">
                <a:solidFill>
                  <a:schemeClr val="bg1"/>
                </a:solidFill>
                <a:sym typeface="Wingdings" panose="05000000000000000000" pitchFamily="2" charset="2"/>
              </a:rPr>
              <a:t>	</a:t>
            </a:r>
            <a:endParaRPr lang="en-US" sz="600" b="1" dirty="0">
              <a:solidFill>
                <a:schemeClr val="bg1"/>
              </a:solidFill>
              <a:sym typeface="Wingdings" panose="05000000000000000000" pitchFamily="2" charset="2"/>
            </a:endParaRPr>
          </a:p>
          <a:p>
            <a:pPr lvl="0"/>
            <a:r>
              <a:rPr lang="en-US" sz="3600" b="1" dirty="0">
                <a:solidFill>
                  <a:srgbClr val="FFFF00"/>
                </a:solidFill>
                <a:sym typeface="Wingdings" panose="05000000000000000000" pitchFamily="2" charset="2"/>
              </a:rPr>
              <a:t>A</a:t>
            </a:r>
            <a:r>
              <a:rPr lang="en-US" sz="3600" b="1" dirty="0">
                <a:solidFill>
                  <a:schemeClr val="bg1"/>
                </a:solidFill>
                <a:sym typeface="Wingdings" panose="05000000000000000000" pitchFamily="2" charset="2"/>
              </a:rPr>
              <a:t>mbiguity…</a:t>
            </a:r>
            <a:br>
              <a:rPr lang="en-US" sz="3600" b="1" dirty="0">
                <a:solidFill>
                  <a:schemeClr val="bg1"/>
                </a:solidFill>
                <a:sym typeface="Wingdings" panose="05000000000000000000" pitchFamily="2" charset="2"/>
              </a:rPr>
            </a:br>
            <a:r>
              <a:rPr lang="en-US" sz="3600" b="1" dirty="0">
                <a:solidFill>
                  <a:schemeClr val="bg1"/>
                </a:solidFill>
                <a:sym typeface="Wingdings" panose="05000000000000000000" pitchFamily="2" charset="2"/>
              </a:rPr>
              <a:t>	</a:t>
            </a:r>
            <a:endParaRPr lang="en-US" sz="3600" b="1" dirty="0">
              <a:solidFill>
                <a:schemeClr val="bg1"/>
              </a:solidFill>
            </a:endParaRPr>
          </a:p>
        </p:txBody>
      </p:sp>
      <p:sp>
        <p:nvSpPr>
          <p:cNvPr id="2" name="Title 1"/>
          <p:cNvSpPr>
            <a:spLocks noGrp="1"/>
          </p:cNvSpPr>
          <p:nvPr>
            <p:ph type="title"/>
          </p:nvPr>
        </p:nvSpPr>
        <p:spPr>
          <a:xfrm>
            <a:off x="297995" y="344488"/>
            <a:ext cx="8472488" cy="609600"/>
          </a:xfrm>
        </p:spPr>
        <p:txBody>
          <a:bodyPr/>
          <a:lstStyle/>
          <a:p>
            <a:r>
              <a:rPr lang="en-US" dirty="0">
                <a:solidFill>
                  <a:schemeClr val="bg1"/>
                </a:solidFill>
              </a:rPr>
              <a:t>Resilience and RqM - VUCA </a:t>
            </a:r>
          </a:p>
        </p:txBody>
      </p:sp>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7" name="Rectangle 6">
            <a:extLst>
              <a:ext uri="{FF2B5EF4-FFF2-40B4-BE49-F238E27FC236}">
                <a16:creationId xmlns:a16="http://schemas.microsoft.com/office/drawing/2014/main" id="{8C46E6E2-0AB1-4ABB-BE3D-02A5B9667FE4}"/>
              </a:ext>
            </a:extLst>
          </p:cNvPr>
          <p:cNvSpPr/>
          <p:nvPr/>
        </p:nvSpPr>
        <p:spPr>
          <a:xfrm>
            <a:off x="315413" y="1784617"/>
            <a:ext cx="3633925" cy="646331"/>
          </a:xfrm>
          <a:prstGeom prst="rect">
            <a:avLst/>
          </a:prstGeom>
        </p:spPr>
        <p:txBody>
          <a:bodyPr wrap="square">
            <a:spAutoFit/>
          </a:bodyPr>
          <a:lstStyle/>
          <a:p>
            <a:pPr lvl="0"/>
            <a:r>
              <a:rPr lang="en-US" sz="3600" b="1" dirty="0">
                <a:solidFill>
                  <a:schemeClr val="bg1"/>
                </a:solidFill>
              </a:rPr>
              <a:t>	</a:t>
            </a:r>
            <a:endParaRPr lang="en-US" sz="600" b="1" dirty="0">
              <a:solidFill>
                <a:schemeClr val="bg1"/>
              </a:solidFill>
            </a:endParaRPr>
          </a:p>
        </p:txBody>
      </p:sp>
      <p:sp>
        <p:nvSpPr>
          <p:cNvPr id="9" name="Rectangle 8">
            <a:extLst>
              <a:ext uri="{FF2B5EF4-FFF2-40B4-BE49-F238E27FC236}">
                <a16:creationId xmlns:a16="http://schemas.microsoft.com/office/drawing/2014/main" id="{BA225590-1CCC-4F5D-8819-B7F63F202A5E}"/>
              </a:ext>
            </a:extLst>
          </p:cNvPr>
          <p:cNvSpPr/>
          <p:nvPr/>
        </p:nvSpPr>
        <p:spPr>
          <a:xfrm>
            <a:off x="315413" y="2871092"/>
            <a:ext cx="8101421" cy="646331"/>
          </a:xfrm>
          <a:prstGeom prst="rect">
            <a:avLst/>
          </a:prstGeom>
        </p:spPr>
        <p:txBody>
          <a:bodyPr wrap="square">
            <a:spAutoFit/>
          </a:bodyPr>
          <a:lstStyle/>
          <a:p>
            <a:pPr lvl="0"/>
            <a:r>
              <a:rPr lang="en-US" sz="3600" b="1" dirty="0">
                <a:solidFill>
                  <a:schemeClr val="bg1"/>
                </a:solidFill>
                <a:sym typeface="Wingdings" panose="05000000000000000000" pitchFamily="2" charset="2"/>
              </a:rPr>
              <a:t>	… Bi-directional Traceability</a:t>
            </a:r>
            <a:endParaRPr lang="en-US" sz="600" b="1" dirty="0">
              <a:solidFill>
                <a:schemeClr val="bg1"/>
              </a:solidFill>
              <a:sym typeface="Wingdings" panose="05000000000000000000" pitchFamily="2" charset="2"/>
            </a:endParaRPr>
          </a:p>
        </p:txBody>
      </p:sp>
      <p:sp>
        <p:nvSpPr>
          <p:cNvPr id="10" name="Rectangle 9">
            <a:extLst>
              <a:ext uri="{FF2B5EF4-FFF2-40B4-BE49-F238E27FC236}">
                <a16:creationId xmlns:a16="http://schemas.microsoft.com/office/drawing/2014/main" id="{15BB884E-5FD4-4294-B827-2A0CE29871F6}"/>
              </a:ext>
            </a:extLst>
          </p:cNvPr>
          <p:cNvSpPr/>
          <p:nvPr/>
        </p:nvSpPr>
        <p:spPr>
          <a:xfrm>
            <a:off x="315413" y="3984636"/>
            <a:ext cx="7949021" cy="646331"/>
          </a:xfrm>
          <a:prstGeom prst="rect">
            <a:avLst/>
          </a:prstGeom>
        </p:spPr>
        <p:txBody>
          <a:bodyPr wrap="square">
            <a:spAutoFit/>
          </a:bodyPr>
          <a:lstStyle/>
          <a:p>
            <a:pPr lvl="0"/>
            <a:r>
              <a:rPr lang="en-US" sz="3600" b="1" dirty="0">
                <a:solidFill>
                  <a:schemeClr val="bg1"/>
                </a:solidFill>
                <a:sym typeface="Wingdings" panose="05000000000000000000" pitchFamily="2" charset="2"/>
              </a:rPr>
              <a:t>	… Stakeholder Engagement</a:t>
            </a:r>
            <a:endParaRPr lang="en-US" sz="600" b="1" dirty="0">
              <a:solidFill>
                <a:schemeClr val="bg1"/>
              </a:solidFill>
              <a:sym typeface="Wingdings" panose="05000000000000000000" pitchFamily="2" charset="2"/>
            </a:endParaRPr>
          </a:p>
        </p:txBody>
      </p:sp>
      <p:sp>
        <p:nvSpPr>
          <p:cNvPr id="11" name="Rectangle 10">
            <a:extLst>
              <a:ext uri="{FF2B5EF4-FFF2-40B4-BE49-F238E27FC236}">
                <a16:creationId xmlns:a16="http://schemas.microsoft.com/office/drawing/2014/main" id="{240E768A-63FC-4DB3-A5F6-083B6CD38342}"/>
              </a:ext>
            </a:extLst>
          </p:cNvPr>
          <p:cNvSpPr/>
          <p:nvPr/>
        </p:nvSpPr>
        <p:spPr>
          <a:xfrm>
            <a:off x="1234167" y="5080762"/>
            <a:ext cx="6812553" cy="646331"/>
          </a:xfrm>
          <a:prstGeom prst="rect">
            <a:avLst/>
          </a:prstGeom>
        </p:spPr>
        <p:txBody>
          <a:bodyPr wrap="square">
            <a:spAutoFit/>
          </a:bodyPr>
          <a:lstStyle/>
          <a:p>
            <a:pPr lvl="0"/>
            <a:r>
              <a:rPr lang="en-US" sz="3600" b="1" dirty="0">
                <a:solidFill>
                  <a:schemeClr val="bg1"/>
                </a:solidFill>
                <a:sym typeface="Wingdings" panose="05000000000000000000" pitchFamily="2" charset="2"/>
              </a:rPr>
              <a:t>… Management Reserve</a:t>
            </a:r>
            <a:endParaRPr lang="en-US" sz="3600" b="1" dirty="0">
              <a:solidFill>
                <a:schemeClr val="bg1"/>
              </a:solidFill>
            </a:endParaRPr>
          </a:p>
        </p:txBody>
      </p:sp>
      <p:sp>
        <p:nvSpPr>
          <p:cNvPr id="12" name="Rectangle 11">
            <a:extLst>
              <a:ext uri="{FF2B5EF4-FFF2-40B4-BE49-F238E27FC236}">
                <a16:creationId xmlns:a16="http://schemas.microsoft.com/office/drawing/2014/main" id="{5F5F16B7-2669-4F7E-84E9-8F4D61E874AA}"/>
              </a:ext>
            </a:extLst>
          </p:cNvPr>
          <p:cNvSpPr/>
          <p:nvPr/>
        </p:nvSpPr>
        <p:spPr>
          <a:xfrm>
            <a:off x="315413" y="1787552"/>
            <a:ext cx="4535261" cy="646331"/>
          </a:xfrm>
          <a:prstGeom prst="rect">
            <a:avLst/>
          </a:prstGeom>
        </p:spPr>
        <p:txBody>
          <a:bodyPr wrap="square">
            <a:spAutoFit/>
          </a:bodyPr>
          <a:lstStyle/>
          <a:p>
            <a:pPr lvl="0"/>
            <a:r>
              <a:rPr lang="en-US" sz="3600" b="1" dirty="0">
                <a:solidFill>
                  <a:schemeClr val="bg1"/>
                </a:solidFill>
                <a:sym typeface="Wingdings" panose="05000000000000000000" pitchFamily="2" charset="2"/>
              </a:rPr>
              <a:t>	… Metrics</a:t>
            </a:r>
            <a:endParaRPr lang="en-US" sz="600" b="1" dirty="0">
              <a:solidFill>
                <a:schemeClr val="bg1"/>
              </a:solidFill>
              <a:sym typeface="Wingdings" panose="05000000000000000000" pitchFamily="2" charset="2"/>
            </a:endParaRPr>
          </a:p>
        </p:txBody>
      </p:sp>
    </p:spTree>
    <p:extLst>
      <p:ext uri="{BB962C8B-B14F-4D97-AF65-F5344CB8AC3E}">
        <p14:creationId xmlns:p14="http://schemas.microsoft.com/office/powerpoint/2010/main" val="16832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30ABB12-1A8B-4180-966C-F1FC09055DE5}"/>
              </a:ext>
            </a:extLst>
          </p:cNvPr>
          <p:cNvGrpSpPr/>
          <p:nvPr/>
        </p:nvGrpSpPr>
        <p:grpSpPr>
          <a:xfrm rot="1126417">
            <a:off x="4991393" y="4120107"/>
            <a:ext cx="4372493" cy="1873068"/>
            <a:chOff x="6603794" y="3815837"/>
            <a:chExt cx="4766154" cy="2108632"/>
          </a:xfrm>
        </p:grpSpPr>
        <p:pic>
          <p:nvPicPr>
            <p:cNvPr id="28" name="Picture 27">
              <a:extLst>
                <a:ext uri="{FF2B5EF4-FFF2-40B4-BE49-F238E27FC236}">
                  <a16:creationId xmlns:a16="http://schemas.microsoft.com/office/drawing/2014/main" id="{C94E20AB-AC46-4757-9F58-3C6DE9BE698E}"/>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429633">
              <a:off x="7932555" y="2487076"/>
              <a:ext cx="2108632" cy="4766154"/>
            </a:xfrm>
            <a:prstGeom prst="ellipse">
              <a:avLst/>
            </a:prstGeom>
          </p:spPr>
        </p:pic>
        <p:sp>
          <p:nvSpPr>
            <p:cNvPr id="29" name="Rectangle 28">
              <a:extLst>
                <a:ext uri="{FF2B5EF4-FFF2-40B4-BE49-F238E27FC236}">
                  <a16:creationId xmlns:a16="http://schemas.microsoft.com/office/drawing/2014/main" id="{6AFE3471-B818-4666-A9C4-A0F83265023C}"/>
                </a:ext>
              </a:extLst>
            </p:cNvPr>
            <p:cNvSpPr/>
            <p:nvPr/>
          </p:nvSpPr>
          <p:spPr>
            <a:xfrm rot="20947574">
              <a:off x="7102053" y="4516024"/>
              <a:ext cx="4007160" cy="1077218"/>
            </a:xfrm>
            <a:prstGeom prst="rect">
              <a:avLst/>
            </a:prstGeom>
          </p:spPr>
          <p:txBody>
            <a:bodyPr wrap="square">
              <a:spAutoFit/>
            </a:bodyPr>
            <a:lstStyle/>
            <a:p>
              <a:pPr algn="ctr"/>
              <a:r>
                <a:rPr lang="en-US" sz="3200" b="1" dirty="0">
                  <a:latin typeface="Ink Free" panose="03080402000500000000" pitchFamily="66" charset="0"/>
                </a:rPr>
                <a:t>Use of Management Reserve</a:t>
              </a:r>
            </a:p>
          </p:txBody>
        </p:sp>
      </p:grpSp>
      <p:grpSp>
        <p:nvGrpSpPr>
          <p:cNvPr id="10" name="Group 9">
            <a:extLst>
              <a:ext uri="{FF2B5EF4-FFF2-40B4-BE49-F238E27FC236}">
                <a16:creationId xmlns:a16="http://schemas.microsoft.com/office/drawing/2014/main" id="{9EA934C0-B250-4059-8972-30FA005C8530}"/>
              </a:ext>
            </a:extLst>
          </p:cNvPr>
          <p:cNvGrpSpPr/>
          <p:nvPr/>
        </p:nvGrpSpPr>
        <p:grpSpPr>
          <a:xfrm rot="1186698">
            <a:off x="2782273" y="1505753"/>
            <a:ext cx="4309970" cy="1836522"/>
            <a:chOff x="3089568" y="2538092"/>
            <a:chExt cx="4672617" cy="2067250"/>
          </a:xfrm>
        </p:grpSpPr>
        <p:pic>
          <p:nvPicPr>
            <p:cNvPr id="30" name="Picture 29">
              <a:extLst>
                <a:ext uri="{FF2B5EF4-FFF2-40B4-BE49-F238E27FC236}">
                  <a16:creationId xmlns:a16="http://schemas.microsoft.com/office/drawing/2014/main" id="{FB9EFA1C-1E52-443A-99A5-4BB29DBF81B0}"/>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429633">
              <a:off x="4392252" y="1235408"/>
              <a:ext cx="2067250" cy="4672617"/>
            </a:xfrm>
            <a:prstGeom prst="ellipse">
              <a:avLst/>
            </a:prstGeom>
          </p:spPr>
        </p:pic>
        <p:sp>
          <p:nvSpPr>
            <p:cNvPr id="31" name="Rectangle 30">
              <a:extLst>
                <a:ext uri="{FF2B5EF4-FFF2-40B4-BE49-F238E27FC236}">
                  <a16:creationId xmlns:a16="http://schemas.microsoft.com/office/drawing/2014/main" id="{9BE5ECCC-AA16-4912-AAEB-18A6B91013CC}"/>
                </a:ext>
              </a:extLst>
            </p:cNvPr>
            <p:cNvSpPr/>
            <p:nvPr/>
          </p:nvSpPr>
          <p:spPr>
            <a:xfrm rot="20947574">
              <a:off x="3541425" y="2769640"/>
              <a:ext cx="4007160" cy="1514773"/>
            </a:xfrm>
            <a:prstGeom prst="ellipse">
              <a:avLst/>
            </a:prstGeom>
          </p:spPr>
          <p:txBody>
            <a:bodyPr wrap="square">
              <a:spAutoFit/>
            </a:bodyPr>
            <a:lstStyle/>
            <a:p>
              <a:pPr algn="ctr"/>
              <a:r>
                <a:rPr lang="en-US" sz="3200" b="1" dirty="0">
                  <a:latin typeface="Ink Free" panose="03080402000500000000" pitchFamily="66" charset="0"/>
                </a:rPr>
                <a:t>Core Process Collaboration</a:t>
              </a:r>
            </a:p>
          </p:txBody>
        </p:sp>
      </p:grpSp>
      <p:pic>
        <p:nvPicPr>
          <p:cNvPr id="5" name="Picture 4">
            <a:extLst>
              <a:ext uri="{FF2B5EF4-FFF2-40B4-BE49-F238E27FC236}">
                <a16:creationId xmlns:a16="http://schemas.microsoft.com/office/drawing/2014/main" id="{A3854E70-A8EF-4DE3-A5FC-AFD0CF6A3ED9}"/>
              </a:ext>
            </a:extLst>
          </p:cNvPr>
          <p:cNvPicPr>
            <a:picLocks noChangeAspect="1"/>
          </p:cNvPicPr>
          <p:nvPr/>
        </p:nvPicPr>
        <p:blipFill>
          <a:blip r:embed="rId4"/>
          <a:stretch>
            <a:fillRect/>
          </a:stretch>
        </p:blipFill>
        <p:spPr>
          <a:xfrm rot="2949681">
            <a:off x="7377111" y="2115426"/>
            <a:ext cx="1341480" cy="1241237"/>
          </a:xfrm>
          <a:prstGeom prst="rect">
            <a:avLst/>
          </a:prstGeom>
        </p:spPr>
      </p:pic>
      <p:grpSp>
        <p:nvGrpSpPr>
          <p:cNvPr id="14" name="Group 13">
            <a:extLst>
              <a:ext uri="{FF2B5EF4-FFF2-40B4-BE49-F238E27FC236}">
                <a16:creationId xmlns:a16="http://schemas.microsoft.com/office/drawing/2014/main" id="{BE01B8CF-89C1-436E-924D-12F0A5D137E2}"/>
              </a:ext>
            </a:extLst>
          </p:cNvPr>
          <p:cNvGrpSpPr/>
          <p:nvPr/>
        </p:nvGrpSpPr>
        <p:grpSpPr>
          <a:xfrm rot="1753379">
            <a:off x="-311667" y="2231677"/>
            <a:ext cx="4871933" cy="1939157"/>
            <a:chOff x="2088009" y="1720303"/>
            <a:chExt cx="4871933" cy="1939157"/>
          </a:xfrm>
        </p:grpSpPr>
        <p:pic>
          <p:nvPicPr>
            <p:cNvPr id="48" name="Picture 47">
              <a:extLst>
                <a:ext uri="{FF2B5EF4-FFF2-40B4-BE49-F238E27FC236}">
                  <a16:creationId xmlns:a16="http://schemas.microsoft.com/office/drawing/2014/main" id="{3FB2BDF8-EC05-4ABF-99F6-AE68136A248C}"/>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200000">
              <a:off x="3554397" y="253915"/>
              <a:ext cx="1939157" cy="4871933"/>
            </a:xfrm>
            <a:prstGeom prst="ellipse">
              <a:avLst/>
            </a:prstGeom>
          </p:spPr>
        </p:pic>
        <p:sp>
          <p:nvSpPr>
            <p:cNvPr id="50" name="Rectangle 49">
              <a:extLst>
                <a:ext uri="{FF2B5EF4-FFF2-40B4-BE49-F238E27FC236}">
                  <a16:creationId xmlns:a16="http://schemas.microsoft.com/office/drawing/2014/main" id="{0D7796E1-A2A2-483D-9D2E-6B9E22B6CEFD}"/>
                </a:ext>
              </a:extLst>
            </p:cNvPr>
            <p:cNvSpPr/>
            <p:nvPr/>
          </p:nvSpPr>
          <p:spPr>
            <a:xfrm rot="20694261">
              <a:off x="2725328" y="1906494"/>
              <a:ext cx="4007160" cy="1514773"/>
            </a:xfrm>
            <a:prstGeom prst="ellipse">
              <a:avLst/>
            </a:prstGeom>
          </p:spPr>
          <p:txBody>
            <a:bodyPr wrap="square">
              <a:spAutoFit/>
            </a:bodyPr>
            <a:lstStyle/>
            <a:p>
              <a:pPr algn="ctr"/>
              <a:r>
                <a:rPr lang="en-US" sz="3200" b="1" dirty="0">
                  <a:latin typeface="Ink Free" panose="03080402000500000000" pitchFamily="66" charset="0"/>
                </a:rPr>
                <a:t>Program Governance</a:t>
              </a:r>
            </a:p>
          </p:txBody>
        </p:sp>
      </p:grpSp>
      <p:grpSp>
        <p:nvGrpSpPr>
          <p:cNvPr id="12" name="Group 11">
            <a:extLst>
              <a:ext uri="{FF2B5EF4-FFF2-40B4-BE49-F238E27FC236}">
                <a16:creationId xmlns:a16="http://schemas.microsoft.com/office/drawing/2014/main" id="{4AB84FDF-0D9D-45BE-A197-5F902981C689}"/>
              </a:ext>
            </a:extLst>
          </p:cNvPr>
          <p:cNvGrpSpPr/>
          <p:nvPr/>
        </p:nvGrpSpPr>
        <p:grpSpPr>
          <a:xfrm>
            <a:off x="2315843" y="376334"/>
            <a:ext cx="4376578" cy="1352102"/>
            <a:chOff x="2784767" y="2572728"/>
            <a:chExt cx="4672617" cy="1859824"/>
          </a:xfrm>
        </p:grpSpPr>
        <p:pic>
          <p:nvPicPr>
            <p:cNvPr id="26" name="Picture 25">
              <a:extLst>
                <a:ext uri="{FF2B5EF4-FFF2-40B4-BE49-F238E27FC236}">
                  <a16:creationId xmlns:a16="http://schemas.microsoft.com/office/drawing/2014/main" id="{19BC0DDB-0042-409F-90AE-E8BB92FD0298}"/>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200000">
              <a:off x="4191164" y="1166331"/>
              <a:ext cx="1859824" cy="4672617"/>
            </a:xfrm>
            <a:prstGeom prst="ellipse">
              <a:avLst/>
            </a:prstGeom>
          </p:spPr>
        </p:pic>
        <p:sp>
          <p:nvSpPr>
            <p:cNvPr id="27" name="Rectangle 26">
              <a:extLst>
                <a:ext uri="{FF2B5EF4-FFF2-40B4-BE49-F238E27FC236}">
                  <a16:creationId xmlns:a16="http://schemas.microsoft.com/office/drawing/2014/main" id="{FA5B16EF-9A65-4568-A825-714178852B00}"/>
                </a:ext>
              </a:extLst>
            </p:cNvPr>
            <p:cNvSpPr/>
            <p:nvPr/>
          </p:nvSpPr>
          <p:spPr>
            <a:xfrm rot="20947574">
              <a:off x="3285114" y="3067382"/>
              <a:ext cx="4007160" cy="822305"/>
            </a:xfrm>
            <a:prstGeom prst="ellipse">
              <a:avLst/>
            </a:prstGeom>
          </p:spPr>
          <p:txBody>
            <a:bodyPr wrap="square">
              <a:spAutoFit/>
            </a:bodyPr>
            <a:lstStyle/>
            <a:p>
              <a:pPr algn="ctr"/>
              <a:r>
                <a:rPr lang="en-US" sz="3200" b="1" dirty="0">
                  <a:latin typeface="Ink Free" panose="03080402000500000000" pitchFamily="66" charset="0"/>
                </a:rPr>
                <a:t>Metrics</a:t>
              </a:r>
            </a:p>
          </p:txBody>
        </p:sp>
      </p:grpSp>
      <p:grpSp>
        <p:nvGrpSpPr>
          <p:cNvPr id="13" name="Group 12">
            <a:extLst>
              <a:ext uri="{FF2B5EF4-FFF2-40B4-BE49-F238E27FC236}">
                <a16:creationId xmlns:a16="http://schemas.microsoft.com/office/drawing/2014/main" id="{732A35DE-FCE2-49DF-9B10-BDAEF7102E64}"/>
              </a:ext>
            </a:extLst>
          </p:cNvPr>
          <p:cNvGrpSpPr/>
          <p:nvPr/>
        </p:nvGrpSpPr>
        <p:grpSpPr>
          <a:xfrm>
            <a:off x="4515341" y="2991192"/>
            <a:ext cx="4597977" cy="1363267"/>
            <a:chOff x="2632367" y="2420328"/>
            <a:chExt cx="4672617" cy="1859824"/>
          </a:xfrm>
        </p:grpSpPr>
        <p:pic>
          <p:nvPicPr>
            <p:cNvPr id="24" name="Picture 23">
              <a:extLst>
                <a:ext uri="{FF2B5EF4-FFF2-40B4-BE49-F238E27FC236}">
                  <a16:creationId xmlns:a16="http://schemas.microsoft.com/office/drawing/2014/main" id="{49631D77-45B8-4DC1-B703-5F01FC587302}"/>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200000">
              <a:off x="4038764" y="1013931"/>
              <a:ext cx="1859824" cy="4672617"/>
            </a:xfrm>
            <a:prstGeom prst="ellipse">
              <a:avLst/>
            </a:prstGeom>
          </p:spPr>
        </p:pic>
        <p:sp>
          <p:nvSpPr>
            <p:cNvPr id="25" name="Rectangle 24">
              <a:extLst>
                <a:ext uri="{FF2B5EF4-FFF2-40B4-BE49-F238E27FC236}">
                  <a16:creationId xmlns:a16="http://schemas.microsoft.com/office/drawing/2014/main" id="{276D64EB-AC00-4D6B-A5AE-2F6A97BF1423}"/>
                </a:ext>
              </a:extLst>
            </p:cNvPr>
            <p:cNvSpPr/>
            <p:nvPr/>
          </p:nvSpPr>
          <p:spPr>
            <a:xfrm rot="20947574">
              <a:off x="3132714" y="2914982"/>
              <a:ext cx="4007160" cy="822305"/>
            </a:xfrm>
            <a:prstGeom prst="ellipse">
              <a:avLst/>
            </a:prstGeom>
          </p:spPr>
          <p:txBody>
            <a:bodyPr wrap="square">
              <a:spAutoFit/>
            </a:bodyPr>
            <a:lstStyle/>
            <a:p>
              <a:pPr algn="ctr"/>
              <a:r>
                <a:rPr lang="en-US" sz="3200" b="1" dirty="0">
                  <a:latin typeface="Ink Free" panose="03080402000500000000" pitchFamily="66" charset="0"/>
                </a:rPr>
                <a:t>Escalations</a:t>
              </a:r>
            </a:p>
          </p:txBody>
        </p:sp>
      </p:grpSp>
      <p:pic>
        <p:nvPicPr>
          <p:cNvPr id="7" name="Picture 6">
            <a:extLst>
              <a:ext uri="{FF2B5EF4-FFF2-40B4-BE49-F238E27FC236}">
                <a16:creationId xmlns:a16="http://schemas.microsoft.com/office/drawing/2014/main" id="{5274E0D4-0D47-4585-89EE-2B5F1B9FB8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85003" y="-12283"/>
            <a:ext cx="2658997" cy="2658997"/>
          </a:xfrm>
          <a:prstGeom prst="rect">
            <a:avLst/>
          </a:prstGeom>
        </p:spPr>
      </p:pic>
      <p:sp>
        <p:nvSpPr>
          <p:cNvPr id="2" name="Title 1"/>
          <p:cNvSpPr>
            <a:spLocks noGrp="1"/>
          </p:cNvSpPr>
          <p:nvPr>
            <p:ph type="title"/>
          </p:nvPr>
        </p:nvSpPr>
        <p:spPr>
          <a:xfrm>
            <a:off x="428625" y="399080"/>
            <a:ext cx="3786324" cy="793994"/>
          </a:xfrm>
        </p:spPr>
        <p:txBody>
          <a:bodyPr>
            <a:normAutofit fontScale="90000"/>
          </a:bodyPr>
          <a:lstStyle/>
          <a:p>
            <a:r>
              <a:rPr lang="en-US" dirty="0">
                <a:solidFill>
                  <a:srgbClr val="002060"/>
                </a:solidFill>
              </a:rPr>
              <a:t>The PMO RqM Process</a:t>
            </a:r>
          </a:p>
        </p:txBody>
      </p:sp>
      <p:sp>
        <p:nvSpPr>
          <p:cNvPr id="4" name="Footer Placeholder 3">
            <a:extLst>
              <a:ext uri="{FF2B5EF4-FFF2-40B4-BE49-F238E27FC236}">
                <a16:creationId xmlns:a16="http://schemas.microsoft.com/office/drawing/2014/main" id="{B23DB89C-8C55-40AD-BED6-AC4E3D82DBF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grpSp>
        <p:nvGrpSpPr>
          <p:cNvPr id="9" name="Group 8">
            <a:extLst>
              <a:ext uri="{FF2B5EF4-FFF2-40B4-BE49-F238E27FC236}">
                <a16:creationId xmlns:a16="http://schemas.microsoft.com/office/drawing/2014/main" id="{20853A29-352F-47AC-B44F-BA5F74452B59}"/>
              </a:ext>
            </a:extLst>
          </p:cNvPr>
          <p:cNvGrpSpPr/>
          <p:nvPr/>
        </p:nvGrpSpPr>
        <p:grpSpPr>
          <a:xfrm rot="21070202">
            <a:off x="-305612" y="4099145"/>
            <a:ext cx="4672617" cy="2067250"/>
            <a:chOff x="3089568" y="2538092"/>
            <a:chExt cx="4672617" cy="2067250"/>
          </a:xfrm>
        </p:grpSpPr>
        <p:pic>
          <p:nvPicPr>
            <p:cNvPr id="34" name="Picture 33">
              <a:extLst>
                <a:ext uri="{FF2B5EF4-FFF2-40B4-BE49-F238E27FC236}">
                  <a16:creationId xmlns:a16="http://schemas.microsoft.com/office/drawing/2014/main" id="{C3423DAB-084C-4A20-BD99-4D67C78890B2}"/>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429633">
              <a:off x="4392252" y="1235408"/>
              <a:ext cx="2067250" cy="4672617"/>
            </a:xfrm>
            <a:prstGeom prst="ellipse">
              <a:avLst/>
            </a:prstGeom>
          </p:spPr>
        </p:pic>
        <p:sp>
          <p:nvSpPr>
            <p:cNvPr id="35" name="Rectangle 34">
              <a:extLst>
                <a:ext uri="{FF2B5EF4-FFF2-40B4-BE49-F238E27FC236}">
                  <a16:creationId xmlns:a16="http://schemas.microsoft.com/office/drawing/2014/main" id="{4AE97DA6-142F-4837-AE12-9D62280F8EE3}"/>
                </a:ext>
              </a:extLst>
            </p:cNvPr>
            <p:cNvSpPr/>
            <p:nvPr/>
          </p:nvSpPr>
          <p:spPr>
            <a:xfrm rot="20947574">
              <a:off x="3416730" y="2797349"/>
              <a:ext cx="4007160" cy="1514773"/>
            </a:xfrm>
            <a:prstGeom prst="ellipse">
              <a:avLst/>
            </a:prstGeom>
          </p:spPr>
          <p:txBody>
            <a:bodyPr wrap="square">
              <a:spAutoFit/>
            </a:bodyPr>
            <a:lstStyle/>
            <a:p>
              <a:pPr algn="ctr"/>
              <a:r>
                <a:rPr lang="en-US" sz="3200" b="1" dirty="0">
                  <a:latin typeface="Ink Free" panose="03080402000500000000" pitchFamily="66" charset="0"/>
                </a:rPr>
                <a:t>Stakeholder Engagement</a:t>
              </a:r>
            </a:p>
          </p:txBody>
        </p:sp>
      </p:grpSp>
    </p:spTree>
    <p:extLst>
      <p:ext uri="{BB962C8B-B14F-4D97-AF65-F5344CB8AC3E}">
        <p14:creationId xmlns:p14="http://schemas.microsoft.com/office/powerpoint/2010/main" val="22634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64319E7-F591-4133-B680-57478DFD49C6}"/>
              </a:ext>
            </a:extLst>
          </p:cNvPr>
          <p:cNvGrpSpPr/>
          <p:nvPr/>
        </p:nvGrpSpPr>
        <p:grpSpPr>
          <a:xfrm rot="20818834">
            <a:off x="-419570" y="2140135"/>
            <a:ext cx="5033152" cy="2676505"/>
            <a:chOff x="3089568" y="2538092"/>
            <a:chExt cx="4672617" cy="2067250"/>
          </a:xfrm>
        </p:grpSpPr>
        <p:pic>
          <p:nvPicPr>
            <p:cNvPr id="19" name="Picture 18">
              <a:extLst>
                <a:ext uri="{FF2B5EF4-FFF2-40B4-BE49-F238E27FC236}">
                  <a16:creationId xmlns:a16="http://schemas.microsoft.com/office/drawing/2014/main" id="{493F5C9C-5693-46DB-B974-9A20A90338D4}"/>
                </a:ext>
              </a:extLst>
            </p:cNvPr>
            <p:cNvPicPr>
              <a:picLocks noChangeAspect="1"/>
            </p:cNvPicPr>
            <p:nvPr/>
          </p:nvPicPr>
          <p:blipFill rotWithShape="1">
            <a:blip r:embed="rId3">
              <a:extLst>
                <a:ext uri="{28A0092B-C50C-407E-A947-70E740481C1C}">
                  <a14:useLocalDpi xmlns:a14="http://schemas.microsoft.com/office/drawing/2010/main" val="0"/>
                </a:ext>
              </a:extLst>
            </a:blip>
            <a:srcRect r="26679"/>
            <a:stretch/>
          </p:blipFill>
          <p:spPr>
            <a:xfrm rot="16429633">
              <a:off x="4392252" y="1235408"/>
              <a:ext cx="2067250" cy="4672617"/>
            </a:xfrm>
            <a:prstGeom prst="ellipse">
              <a:avLst/>
            </a:prstGeom>
          </p:spPr>
        </p:pic>
        <p:sp>
          <p:nvSpPr>
            <p:cNvPr id="20" name="Rectangle 34">
              <a:extLst>
                <a:ext uri="{FF2B5EF4-FFF2-40B4-BE49-F238E27FC236}">
                  <a16:creationId xmlns:a16="http://schemas.microsoft.com/office/drawing/2014/main" id="{78FF9F3D-19B5-4833-B7C8-61DF342ACEBA}"/>
                </a:ext>
              </a:extLst>
            </p:cNvPr>
            <p:cNvSpPr/>
            <p:nvPr/>
          </p:nvSpPr>
          <p:spPr>
            <a:xfrm rot="20947574">
              <a:off x="3416730" y="2797349"/>
              <a:ext cx="4007160" cy="1514773"/>
            </a:xfrm>
            <a:prstGeom prst="ellipse">
              <a:avLst/>
            </a:prstGeom>
          </p:spPr>
          <p:txBody>
            <a:bodyPr wrap="square">
              <a:spAutoFit/>
            </a:bodyPr>
            <a:lstStyle/>
            <a:p>
              <a:pPr algn="ctr"/>
              <a:r>
                <a:rPr lang="en-US" sz="3200" b="1" dirty="0">
                  <a:latin typeface="Ink Free" panose="03080402000500000000" pitchFamily="66" charset="0"/>
                </a:rPr>
                <a:t>Stakeholder Engagement</a:t>
              </a:r>
            </a:p>
          </p:txBody>
        </p:sp>
      </p:grpSp>
      <p:sp>
        <p:nvSpPr>
          <p:cNvPr id="2" name="Title 1"/>
          <p:cNvSpPr>
            <a:spLocks noGrp="1"/>
          </p:cNvSpPr>
          <p:nvPr>
            <p:ph type="title"/>
          </p:nvPr>
        </p:nvSpPr>
        <p:spPr>
          <a:xfrm>
            <a:off x="428625" y="399080"/>
            <a:ext cx="8472488" cy="793994"/>
          </a:xfrm>
        </p:spPr>
        <p:txBody>
          <a:bodyPr>
            <a:normAutofit fontScale="90000"/>
          </a:bodyPr>
          <a:lstStyle/>
          <a:p>
            <a:r>
              <a:rPr lang="en-US" dirty="0">
                <a:solidFill>
                  <a:srgbClr val="002060"/>
                </a:solidFill>
              </a:rPr>
              <a:t>The PMO RqM Process – Stakeholder Engagement</a:t>
            </a:r>
          </a:p>
        </p:txBody>
      </p:sp>
      <p:sp>
        <p:nvSpPr>
          <p:cNvPr id="4" name="Footer Placeholder 3">
            <a:extLst>
              <a:ext uri="{FF2B5EF4-FFF2-40B4-BE49-F238E27FC236}">
                <a16:creationId xmlns:a16="http://schemas.microsoft.com/office/drawing/2014/main" id="{B23DB89C-8C55-40AD-BED6-AC4E3D82DBF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2080CC4-E768-49F0-A05E-6B44C5C22FA5}"/>
                  </a:ext>
                </a:extLst>
              </p14:cNvPr>
              <p14:cNvContentPartPr/>
              <p14:nvPr/>
            </p14:nvContentPartPr>
            <p14:xfrm>
              <a:off x="541217" y="4689891"/>
              <a:ext cx="913680" cy="640800"/>
            </p14:xfrm>
          </p:contentPart>
        </mc:Choice>
        <mc:Fallback xmlns="">
          <p:pic>
            <p:nvPicPr>
              <p:cNvPr id="8" name="Ink 7">
                <a:extLst>
                  <a:ext uri="{FF2B5EF4-FFF2-40B4-BE49-F238E27FC236}">
                    <a16:creationId xmlns:a16="http://schemas.microsoft.com/office/drawing/2014/main" id="{72080CC4-E768-49F0-A05E-6B44C5C22FA5}"/>
                  </a:ext>
                </a:extLst>
              </p:cNvPr>
              <p:cNvPicPr/>
              <p:nvPr/>
            </p:nvPicPr>
            <p:blipFill>
              <a:blip r:embed="rId5"/>
              <a:stretch>
                <a:fillRect/>
              </a:stretch>
            </p:blipFill>
            <p:spPr>
              <a:xfrm>
                <a:off x="451217" y="4509891"/>
                <a:ext cx="1093320" cy="1000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134989A-B13D-4989-AF3D-CF8A722D3029}"/>
                  </a:ext>
                </a:extLst>
              </p14:cNvPr>
              <p14:cNvContentPartPr/>
              <p14:nvPr/>
            </p14:nvContentPartPr>
            <p14:xfrm>
              <a:off x="658937" y="4699611"/>
              <a:ext cx="690840" cy="559800"/>
            </p14:xfrm>
          </p:contentPart>
        </mc:Choice>
        <mc:Fallback xmlns="">
          <p:pic>
            <p:nvPicPr>
              <p:cNvPr id="9" name="Ink 8">
                <a:extLst>
                  <a:ext uri="{FF2B5EF4-FFF2-40B4-BE49-F238E27FC236}">
                    <a16:creationId xmlns:a16="http://schemas.microsoft.com/office/drawing/2014/main" id="{7134989A-B13D-4989-AF3D-CF8A722D3029}"/>
                  </a:ext>
                </a:extLst>
              </p:cNvPr>
              <p:cNvPicPr/>
              <p:nvPr/>
            </p:nvPicPr>
            <p:blipFill>
              <a:blip r:embed="rId7"/>
              <a:stretch>
                <a:fillRect/>
              </a:stretch>
            </p:blipFill>
            <p:spPr>
              <a:xfrm>
                <a:off x="568937" y="4519971"/>
                <a:ext cx="870480" cy="919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E863A6E4-F73E-4D73-88BD-07E7CF139EBE}"/>
                  </a:ext>
                </a:extLst>
              </p14:cNvPr>
              <p14:cNvContentPartPr/>
              <p14:nvPr/>
            </p14:nvContentPartPr>
            <p14:xfrm>
              <a:off x="2385497" y="3474171"/>
              <a:ext cx="360" cy="360"/>
            </p14:xfrm>
          </p:contentPart>
        </mc:Choice>
        <mc:Fallback xmlns="">
          <p:pic>
            <p:nvPicPr>
              <p:cNvPr id="10" name="Ink 9">
                <a:extLst>
                  <a:ext uri="{FF2B5EF4-FFF2-40B4-BE49-F238E27FC236}">
                    <a16:creationId xmlns:a16="http://schemas.microsoft.com/office/drawing/2014/main" id="{E863A6E4-F73E-4D73-88BD-07E7CF139EBE}"/>
                  </a:ext>
                </a:extLst>
              </p:cNvPr>
              <p:cNvPicPr/>
              <p:nvPr/>
            </p:nvPicPr>
            <p:blipFill>
              <a:blip r:embed="rId9"/>
              <a:stretch>
                <a:fillRect/>
              </a:stretch>
            </p:blipFill>
            <p:spPr>
              <a:xfrm>
                <a:off x="2295857" y="32941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A4F6F14D-CE75-4231-A6E2-FF1302A35F7F}"/>
                  </a:ext>
                </a:extLst>
              </p14:cNvPr>
              <p14:cNvContentPartPr/>
              <p14:nvPr/>
            </p14:nvContentPartPr>
            <p14:xfrm>
              <a:off x="4954817" y="2812491"/>
              <a:ext cx="360" cy="360"/>
            </p14:xfrm>
          </p:contentPart>
        </mc:Choice>
        <mc:Fallback xmlns="">
          <p:pic>
            <p:nvPicPr>
              <p:cNvPr id="11" name="Ink 10">
                <a:extLst>
                  <a:ext uri="{FF2B5EF4-FFF2-40B4-BE49-F238E27FC236}">
                    <a16:creationId xmlns:a16="http://schemas.microsoft.com/office/drawing/2014/main" id="{A4F6F14D-CE75-4231-A6E2-FF1302A35F7F}"/>
                  </a:ext>
                </a:extLst>
              </p:cNvPr>
              <p:cNvPicPr/>
              <p:nvPr/>
            </p:nvPicPr>
            <p:blipFill>
              <a:blip r:embed="rId9"/>
              <a:stretch>
                <a:fillRect/>
              </a:stretch>
            </p:blipFill>
            <p:spPr>
              <a:xfrm>
                <a:off x="4865177" y="263249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3A46CFE-2C9F-4EF8-83C3-4B738F37B8D2}"/>
                  </a:ext>
                </a:extLst>
              </p14:cNvPr>
              <p14:cNvContentPartPr/>
              <p14:nvPr/>
            </p14:nvContentPartPr>
            <p14:xfrm>
              <a:off x="1018217" y="2211291"/>
              <a:ext cx="360" cy="360"/>
            </p14:xfrm>
          </p:contentPart>
        </mc:Choice>
        <mc:Fallback xmlns="">
          <p:pic>
            <p:nvPicPr>
              <p:cNvPr id="12" name="Ink 11">
                <a:extLst>
                  <a:ext uri="{FF2B5EF4-FFF2-40B4-BE49-F238E27FC236}">
                    <a16:creationId xmlns:a16="http://schemas.microsoft.com/office/drawing/2014/main" id="{B3A46CFE-2C9F-4EF8-83C3-4B738F37B8D2}"/>
                  </a:ext>
                </a:extLst>
              </p:cNvPr>
              <p:cNvPicPr/>
              <p:nvPr/>
            </p:nvPicPr>
            <p:blipFill>
              <a:blip r:embed="rId9"/>
              <a:stretch>
                <a:fillRect/>
              </a:stretch>
            </p:blipFill>
            <p:spPr>
              <a:xfrm>
                <a:off x="928577" y="203165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6EC5D451-2832-4A5E-A567-BE547C591E40}"/>
                  </a:ext>
                </a:extLst>
              </p14:cNvPr>
              <p14:cNvContentPartPr/>
              <p14:nvPr/>
            </p14:nvContentPartPr>
            <p14:xfrm>
              <a:off x="-1916503" y="2185011"/>
              <a:ext cx="360" cy="360"/>
            </p14:xfrm>
          </p:contentPart>
        </mc:Choice>
        <mc:Fallback xmlns="">
          <p:pic>
            <p:nvPicPr>
              <p:cNvPr id="13" name="Ink 12">
                <a:extLst>
                  <a:ext uri="{FF2B5EF4-FFF2-40B4-BE49-F238E27FC236}">
                    <a16:creationId xmlns:a16="http://schemas.microsoft.com/office/drawing/2014/main" id="{6EC5D451-2832-4A5E-A567-BE547C591E40}"/>
                  </a:ext>
                </a:extLst>
              </p:cNvPr>
              <p:cNvPicPr/>
              <p:nvPr/>
            </p:nvPicPr>
            <p:blipFill>
              <a:blip r:embed="rId9"/>
              <a:stretch>
                <a:fillRect/>
              </a:stretch>
            </p:blipFill>
            <p:spPr>
              <a:xfrm>
                <a:off x="-2006143" y="200537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A05BCD3A-5B21-4CE8-8EEB-42901031D92C}"/>
                  </a:ext>
                </a:extLst>
              </p14:cNvPr>
              <p14:cNvContentPartPr/>
              <p14:nvPr/>
            </p14:nvContentPartPr>
            <p14:xfrm>
              <a:off x="1236017" y="2211291"/>
              <a:ext cx="360" cy="360"/>
            </p14:xfrm>
          </p:contentPart>
        </mc:Choice>
        <mc:Fallback xmlns="">
          <p:pic>
            <p:nvPicPr>
              <p:cNvPr id="14" name="Ink 13">
                <a:extLst>
                  <a:ext uri="{FF2B5EF4-FFF2-40B4-BE49-F238E27FC236}">
                    <a16:creationId xmlns:a16="http://schemas.microsoft.com/office/drawing/2014/main" id="{A05BCD3A-5B21-4CE8-8EEB-42901031D92C}"/>
                  </a:ext>
                </a:extLst>
              </p:cNvPr>
              <p:cNvPicPr/>
              <p:nvPr/>
            </p:nvPicPr>
            <p:blipFill>
              <a:blip r:embed="rId9"/>
              <a:stretch>
                <a:fillRect/>
              </a:stretch>
            </p:blipFill>
            <p:spPr>
              <a:xfrm>
                <a:off x="1146377" y="203165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EC01BABD-12D8-4F22-A4EE-D4B84F159D30}"/>
                  </a:ext>
                </a:extLst>
              </p14:cNvPr>
              <p14:cNvContentPartPr/>
              <p14:nvPr/>
            </p14:nvContentPartPr>
            <p14:xfrm>
              <a:off x="11677817" y="2481291"/>
              <a:ext cx="360" cy="360"/>
            </p14:xfrm>
          </p:contentPart>
        </mc:Choice>
        <mc:Fallback xmlns="">
          <p:pic>
            <p:nvPicPr>
              <p:cNvPr id="16" name="Ink 15">
                <a:extLst>
                  <a:ext uri="{FF2B5EF4-FFF2-40B4-BE49-F238E27FC236}">
                    <a16:creationId xmlns:a16="http://schemas.microsoft.com/office/drawing/2014/main" id="{EC01BABD-12D8-4F22-A4EE-D4B84F159D30}"/>
                  </a:ext>
                </a:extLst>
              </p:cNvPr>
              <p:cNvPicPr/>
              <p:nvPr/>
            </p:nvPicPr>
            <p:blipFill>
              <a:blip r:embed="rId9"/>
              <a:stretch>
                <a:fillRect/>
              </a:stretch>
            </p:blipFill>
            <p:spPr>
              <a:xfrm>
                <a:off x="11588177" y="230165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D301C12D-B391-4ED1-9FAC-E5F8D7BE716E}"/>
                  </a:ext>
                </a:extLst>
              </p14:cNvPr>
              <p14:cNvContentPartPr/>
              <p14:nvPr/>
            </p14:nvContentPartPr>
            <p14:xfrm>
              <a:off x="198857" y="4138011"/>
              <a:ext cx="1741320" cy="1815480"/>
            </p14:xfrm>
          </p:contentPart>
        </mc:Choice>
        <mc:Fallback xmlns="">
          <p:pic>
            <p:nvPicPr>
              <p:cNvPr id="17" name="Ink 16">
                <a:extLst>
                  <a:ext uri="{FF2B5EF4-FFF2-40B4-BE49-F238E27FC236}">
                    <a16:creationId xmlns:a16="http://schemas.microsoft.com/office/drawing/2014/main" id="{D301C12D-B391-4ED1-9FAC-E5F8D7BE716E}"/>
                  </a:ext>
                </a:extLst>
              </p:cNvPr>
              <p:cNvPicPr/>
              <p:nvPr/>
            </p:nvPicPr>
            <p:blipFill>
              <a:blip r:embed="rId18"/>
              <a:stretch>
                <a:fillRect/>
              </a:stretch>
            </p:blipFill>
            <p:spPr>
              <a:xfrm>
                <a:off x="109217" y="3958011"/>
                <a:ext cx="1920960" cy="2175120"/>
              </a:xfrm>
              <a:prstGeom prst="rect">
                <a:avLst/>
              </a:prstGeom>
            </p:spPr>
          </p:pic>
        </mc:Fallback>
      </mc:AlternateContent>
      <p:sp>
        <p:nvSpPr>
          <p:cNvPr id="24" name="Rectangle 23">
            <a:extLst>
              <a:ext uri="{FF2B5EF4-FFF2-40B4-BE49-F238E27FC236}">
                <a16:creationId xmlns:a16="http://schemas.microsoft.com/office/drawing/2014/main" id="{DB349AD2-D05C-43E4-93DB-0DA43BFB0283}"/>
              </a:ext>
            </a:extLst>
          </p:cNvPr>
          <p:cNvSpPr/>
          <p:nvPr/>
        </p:nvSpPr>
        <p:spPr>
          <a:xfrm>
            <a:off x="3953439" y="1513595"/>
            <a:ext cx="5020886" cy="4031873"/>
          </a:xfrm>
          <a:prstGeom prst="rect">
            <a:avLst/>
          </a:prstGeom>
        </p:spPr>
        <p:txBody>
          <a:bodyPr wrap="square">
            <a:spAutoFit/>
          </a:bodyPr>
          <a:lstStyle/>
          <a:p>
            <a:pPr marL="342900" lvl="0" indent="-342900">
              <a:buFont typeface="Arial" panose="020B0604020202020204" pitchFamily="34" charset="0"/>
              <a:buChar char="•"/>
            </a:pPr>
            <a:r>
              <a:rPr lang="en-US" sz="3200" dirty="0"/>
              <a:t>Define stakeholders</a:t>
            </a:r>
          </a:p>
          <a:p>
            <a:pPr marL="342900" lvl="0" indent="-342900">
              <a:buFont typeface="Arial" panose="020B0604020202020204" pitchFamily="34" charset="0"/>
              <a:buChar char="•"/>
            </a:pPr>
            <a:r>
              <a:rPr lang="en-US" sz="3200" dirty="0"/>
              <a:t>Establish Periodicity of Engagement</a:t>
            </a:r>
          </a:p>
          <a:p>
            <a:pPr marL="342900" lvl="0" indent="-342900">
              <a:buFont typeface="Arial" panose="020B0604020202020204" pitchFamily="34" charset="0"/>
              <a:buChar char="•"/>
            </a:pPr>
            <a:r>
              <a:rPr lang="en-US" sz="3200" dirty="0"/>
              <a:t>Ensure new or changed requirements are communicated effectively and efficiently</a:t>
            </a:r>
          </a:p>
          <a:p>
            <a:pPr marL="342900" lvl="0" indent="-342900">
              <a:buFont typeface="Arial" panose="020B0604020202020204" pitchFamily="34" charset="0"/>
              <a:buChar char="•"/>
            </a:pPr>
            <a:r>
              <a:rPr lang="en-US" sz="3200" dirty="0"/>
              <a:t>Establish buy-in </a:t>
            </a:r>
          </a:p>
        </p:txBody>
      </p:sp>
    </p:spTree>
    <p:extLst>
      <p:ext uri="{BB962C8B-B14F-4D97-AF65-F5344CB8AC3E}">
        <p14:creationId xmlns:p14="http://schemas.microsoft.com/office/powerpoint/2010/main" val="4300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676" y="1119767"/>
            <a:ext cx="8472489" cy="609600"/>
          </a:xfrm>
        </p:spPr>
        <p:txBody>
          <a:bodyPr/>
          <a:lstStyle/>
          <a:p>
            <a:pPr marL="0" lvl="0" indent="0">
              <a:buNone/>
            </a:pPr>
            <a:r>
              <a:rPr lang="en-US" dirty="0"/>
              <a:t>Internal and External Stakeholders as Teams</a:t>
            </a:r>
          </a:p>
        </p:txBody>
      </p:sp>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9" name="Title 1">
            <a:extLst>
              <a:ext uri="{FF2B5EF4-FFF2-40B4-BE49-F238E27FC236}">
                <a16:creationId xmlns:a16="http://schemas.microsoft.com/office/drawing/2014/main" id="{5D3CC234-1FD1-4E23-BEB8-A6EB76EDE48E}"/>
              </a:ext>
            </a:extLst>
          </p:cNvPr>
          <p:cNvSpPr>
            <a:spLocks noGrp="1"/>
          </p:cNvSpPr>
          <p:nvPr>
            <p:ph type="title"/>
          </p:nvPr>
        </p:nvSpPr>
        <p:spPr>
          <a:xfrm>
            <a:off x="428626" y="344488"/>
            <a:ext cx="8472488" cy="609600"/>
          </a:xfrm>
        </p:spPr>
        <p:txBody>
          <a:bodyPr/>
          <a:lstStyle/>
          <a:p>
            <a:r>
              <a:rPr lang="en-US" dirty="0"/>
              <a:t>Resilience and RqM – Complexity</a:t>
            </a:r>
          </a:p>
        </p:txBody>
      </p:sp>
      <p:pic>
        <p:nvPicPr>
          <p:cNvPr id="6" name="Picture 5">
            <a:extLst>
              <a:ext uri="{FF2B5EF4-FFF2-40B4-BE49-F238E27FC236}">
                <a16:creationId xmlns:a16="http://schemas.microsoft.com/office/drawing/2014/main" id="{7FB4D870-BCA0-44AC-9A74-67EA73A15D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828" y="3378927"/>
            <a:ext cx="8274146" cy="2626712"/>
          </a:xfrm>
          <a:prstGeom prst="rect">
            <a:avLst/>
          </a:prstGeom>
        </p:spPr>
      </p:pic>
      <p:sp>
        <p:nvSpPr>
          <p:cNvPr id="8" name="Content Placeholder 2">
            <a:extLst>
              <a:ext uri="{FF2B5EF4-FFF2-40B4-BE49-F238E27FC236}">
                <a16:creationId xmlns:a16="http://schemas.microsoft.com/office/drawing/2014/main" id="{3530F505-C211-4FC0-8FA9-1A5D095C6637}"/>
              </a:ext>
            </a:extLst>
          </p:cNvPr>
          <p:cNvSpPr txBox="1">
            <a:spLocks/>
          </p:cNvSpPr>
          <p:nvPr/>
        </p:nvSpPr>
        <p:spPr bwMode="auto">
          <a:xfrm>
            <a:off x="581026" y="1676480"/>
            <a:ext cx="6333580" cy="398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r>
              <a:rPr lang="en-US" kern="0" dirty="0"/>
              <a:t>Clear Roles and Responsibilities</a:t>
            </a:r>
          </a:p>
          <a:p>
            <a:r>
              <a:rPr lang="en-US" kern="0" dirty="0"/>
              <a:t>Shared vision and mission</a:t>
            </a:r>
          </a:p>
          <a:p>
            <a:r>
              <a:rPr lang="en-US" kern="0" dirty="0"/>
              <a:t>Communications</a:t>
            </a:r>
          </a:p>
          <a:p>
            <a:r>
              <a:rPr lang="en-US" kern="0" dirty="0"/>
              <a:t>Meetings</a:t>
            </a:r>
          </a:p>
        </p:txBody>
      </p:sp>
    </p:spTree>
    <p:extLst>
      <p:ext uri="{BB962C8B-B14F-4D97-AF65-F5344CB8AC3E}">
        <p14:creationId xmlns:p14="http://schemas.microsoft.com/office/powerpoint/2010/main" val="175104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rgbClr val="002060"/>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6" name="Picture 5" descr="A person rowing a boat in a body of water&#10;&#10;Description automatically generated">
            <a:extLst>
              <a:ext uri="{FF2B5EF4-FFF2-40B4-BE49-F238E27FC236}">
                <a16:creationId xmlns:a16="http://schemas.microsoft.com/office/drawing/2014/main" id="{8F633CDE-AF11-4161-95E3-DE335066A22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174"/>
          <a:stretch/>
        </p:blipFill>
        <p:spPr>
          <a:xfrm>
            <a:off x="-48491" y="-206728"/>
            <a:ext cx="9213273" cy="6246378"/>
          </a:xfrm>
          <a:prstGeom prst="rect">
            <a:avLst/>
          </a:prstGeom>
        </p:spPr>
      </p:pic>
      <p:sp>
        <p:nvSpPr>
          <p:cNvPr id="9" name="Title 1">
            <a:extLst>
              <a:ext uri="{FF2B5EF4-FFF2-40B4-BE49-F238E27FC236}">
                <a16:creationId xmlns:a16="http://schemas.microsoft.com/office/drawing/2014/main" id="{5D3CC234-1FD1-4E23-BEB8-A6EB76EDE48E}"/>
              </a:ext>
            </a:extLst>
          </p:cNvPr>
          <p:cNvSpPr>
            <a:spLocks noGrp="1"/>
          </p:cNvSpPr>
          <p:nvPr>
            <p:ph type="title"/>
          </p:nvPr>
        </p:nvSpPr>
        <p:spPr>
          <a:xfrm>
            <a:off x="428626" y="344488"/>
            <a:ext cx="8472488" cy="1061690"/>
          </a:xfrm>
        </p:spPr>
        <p:txBody>
          <a:bodyPr/>
          <a:lstStyle/>
          <a:p>
            <a:pPr algn="r"/>
            <a:r>
              <a:rPr lang="en-US" dirty="0">
                <a:solidFill>
                  <a:schemeClr val="bg1"/>
                </a:solidFill>
                <a:latin typeface="Ink Free" panose="03080402000500000000" pitchFamily="66" charset="0"/>
              </a:rPr>
              <a:t>A boat doesn’t go forward if each one is rowing their own way.</a:t>
            </a:r>
            <a:br>
              <a:rPr lang="en-US" dirty="0">
                <a:solidFill>
                  <a:schemeClr val="bg1"/>
                </a:solidFill>
                <a:latin typeface="Ink Free" panose="03080402000500000000" pitchFamily="66" charset="0"/>
              </a:rPr>
            </a:br>
            <a:r>
              <a:rPr lang="en-US" dirty="0">
                <a:solidFill>
                  <a:schemeClr val="bg1"/>
                </a:solidFill>
                <a:latin typeface="Ink Free" panose="03080402000500000000" pitchFamily="66" charset="0"/>
              </a:rPr>
              <a:t>-Swahili Proverb</a:t>
            </a:r>
          </a:p>
        </p:txBody>
      </p:sp>
    </p:spTree>
    <p:extLst>
      <p:ext uri="{BB962C8B-B14F-4D97-AF65-F5344CB8AC3E}">
        <p14:creationId xmlns:p14="http://schemas.microsoft.com/office/powerpoint/2010/main" val="79527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6702" y="642237"/>
            <a:ext cx="7988051" cy="4848727"/>
          </a:xfrm>
          <a:prstGeom prst="rect">
            <a:avLst/>
          </a:prstGeom>
        </p:spPr>
      </p:pic>
      <p:sp>
        <p:nvSpPr>
          <p:cNvPr id="7" name="Title 1"/>
          <p:cNvSpPr txBox="1">
            <a:spLocks/>
          </p:cNvSpPr>
          <p:nvPr/>
        </p:nvSpPr>
        <p:spPr bwMode="auto">
          <a:xfrm>
            <a:off x="1479885" y="1395662"/>
            <a:ext cx="6364705" cy="126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mj-ea"/>
                <a:cs typeface="+mj-cs"/>
              </a:rPr>
              <a:t>PMO RqM 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a:solidFill>
                  <a:srgbClr val="FFFFFF"/>
                </a:solidFill>
                <a:latin typeface="Arial"/>
              </a:rPr>
              <a:t>Ikigai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1D2F68"/>
              </a:solidFill>
              <a:effectLst/>
              <a:uLnTx/>
              <a:uFillTx/>
              <a:latin typeface="Arial"/>
              <a:ea typeface="+mj-ea"/>
              <a:cs typeface="+mj-cs"/>
            </a:endParaRPr>
          </a:p>
        </p:txBody>
      </p:sp>
      <p:sp>
        <p:nvSpPr>
          <p:cNvPr id="6" name="Rectangle 5"/>
          <p:cNvSpPr/>
          <p:nvPr/>
        </p:nvSpPr>
        <p:spPr bwMode="auto">
          <a:xfrm>
            <a:off x="410108" y="511660"/>
            <a:ext cx="8241240" cy="5109882"/>
          </a:xfrm>
          <a:prstGeom prst="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3">
            <a:extLst>
              <a:ext uri="{FF2B5EF4-FFF2-40B4-BE49-F238E27FC236}">
                <a16:creationId xmlns:a16="http://schemas.microsoft.com/office/drawing/2014/main" id="{1B589838-C41D-4571-9445-EDA3DD5694C0}"/>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Tree>
    <p:extLst>
      <p:ext uri="{BB962C8B-B14F-4D97-AF65-F5344CB8AC3E}">
        <p14:creationId xmlns:p14="http://schemas.microsoft.com/office/powerpoint/2010/main" val="386314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55348AB-A385-47B8-85F9-D637A213B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0760"/>
          </a:xfrm>
          <a:prstGeom prst="rect">
            <a:avLst/>
          </a:prstGeom>
        </p:spPr>
      </p:pic>
      <p:sp>
        <p:nvSpPr>
          <p:cNvPr id="2" name="Title 1"/>
          <p:cNvSpPr>
            <a:spLocks noGrp="1"/>
          </p:cNvSpPr>
          <p:nvPr>
            <p:ph type="title"/>
          </p:nvPr>
        </p:nvSpPr>
        <p:spPr>
          <a:xfrm>
            <a:off x="297995" y="344488"/>
            <a:ext cx="8472488" cy="609600"/>
          </a:xfrm>
        </p:spPr>
        <p:txBody>
          <a:bodyPr/>
          <a:lstStyle/>
          <a:p>
            <a:r>
              <a:rPr lang="en-US" dirty="0">
                <a:solidFill>
                  <a:schemeClr val="bg1"/>
                </a:solidFill>
              </a:rPr>
              <a:t>Resilience and RqM  </a:t>
            </a:r>
          </a:p>
        </p:txBody>
      </p:sp>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10" name="Content Placeholder 2">
            <a:extLst>
              <a:ext uri="{FF2B5EF4-FFF2-40B4-BE49-F238E27FC236}">
                <a16:creationId xmlns:a16="http://schemas.microsoft.com/office/drawing/2014/main" id="{38D038F8-A333-4442-A789-E0753024AD91}"/>
              </a:ext>
            </a:extLst>
          </p:cNvPr>
          <p:cNvSpPr>
            <a:spLocks noGrp="1"/>
          </p:cNvSpPr>
          <p:nvPr>
            <p:ph idx="1"/>
          </p:nvPr>
        </p:nvSpPr>
        <p:spPr>
          <a:xfrm>
            <a:off x="428626" y="1365711"/>
            <a:ext cx="4143374" cy="1821625"/>
          </a:xfrm>
        </p:spPr>
        <p:txBody>
          <a:bodyPr/>
          <a:lstStyle/>
          <a:p>
            <a:pPr lvl="0">
              <a:buNone/>
            </a:pPr>
            <a:r>
              <a:rPr lang="en-US" sz="4400" dirty="0">
                <a:solidFill>
                  <a:schemeClr val="bg1"/>
                </a:solidFill>
              </a:rPr>
              <a:t>Resilience is</a:t>
            </a:r>
          </a:p>
          <a:p>
            <a:pPr lvl="0">
              <a:buNone/>
            </a:pPr>
            <a:r>
              <a:rPr lang="en-US" sz="4400" dirty="0">
                <a:solidFill>
                  <a:schemeClr val="bg1"/>
                </a:solidFill>
              </a:rPr>
              <a:t>linked to</a:t>
            </a:r>
          </a:p>
          <a:p>
            <a:pPr lvl="0">
              <a:buNone/>
            </a:pPr>
            <a:r>
              <a:rPr lang="en-US" sz="4400" dirty="0">
                <a:solidFill>
                  <a:schemeClr val="bg1"/>
                </a:solidFill>
              </a:rPr>
              <a:t>having a</a:t>
            </a:r>
          </a:p>
          <a:p>
            <a:pPr lvl="0">
              <a:buNone/>
            </a:pPr>
            <a:r>
              <a:rPr lang="en-US" sz="4400" dirty="0">
                <a:solidFill>
                  <a:schemeClr val="bg1"/>
                </a:solidFill>
              </a:rPr>
              <a:t>sense of</a:t>
            </a:r>
          </a:p>
          <a:p>
            <a:pPr lvl="0">
              <a:buNone/>
            </a:pPr>
            <a:r>
              <a:rPr lang="en-US" sz="4400" dirty="0">
                <a:solidFill>
                  <a:schemeClr val="bg1"/>
                </a:solidFill>
              </a:rPr>
              <a:t>purpose</a:t>
            </a:r>
          </a:p>
        </p:txBody>
      </p:sp>
    </p:spTree>
    <p:extLst>
      <p:ext uri="{BB962C8B-B14F-4D97-AF65-F5344CB8AC3E}">
        <p14:creationId xmlns:p14="http://schemas.microsoft.com/office/powerpoint/2010/main" val="385059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2C7EDB-6FF3-4ED0-891B-398943A3DA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319" b="25308"/>
          <a:stretch/>
        </p:blipFill>
        <p:spPr>
          <a:xfrm>
            <a:off x="399642" y="1621495"/>
            <a:ext cx="8344715" cy="2708883"/>
          </a:xfrm>
        </p:spPr>
      </p:pic>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3" name="Picture 2" descr="A picture containing melon&#10;&#10;Description automatically generated">
            <a:extLst>
              <a:ext uri="{FF2B5EF4-FFF2-40B4-BE49-F238E27FC236}">
                <a16:creationId xmlns:a16="http://schemas.microsoft.com/office/drawing/2014/main" id="{91425169-7EE3-4B76-8581-1F39B575B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5968" y="0"/>
            <a:ext cx="5992061" cy="5982535"/>
          </a:xfrm>
          <a:prstGeom prst="ellipse">
            <a:avLst/>
          </a:prstGeom>
        </p:spPr>
      </p:pic>
      <p:sp>
        <p:nvSpPr>
          <p:cNvPr id="9" name="Rectangle 8">
            <a:extLst>
              <a:ext uri="{FF2B5EF4-FFF2-40B4-BE49-F238E27FC236}">
                <a16:creationId xmlns:a16="http://schemas.microsoft.com/office/drawing/2014/main" id="{63E562E9-2C30-4AB5-9E17-29CCCF363B8E}"/>
              </a:ext>
            </a:extLst>
          </p:cNvPr>
          <p:cNvSpPr/>
          <p:nvPr/>
        </p:nvSpPr>
        <p:spPr>
          <a:xfrm>
            <a:off x="2090056" y="5729562"/>
            <a:ext cx="4963886" cy="369332"/>
          </a:xfrm>
          <a:prstGeom prst="rect">
            <a:avLst/>
          </a:prstGeom>
        </p:spPr>
        <p:txBody>
          <a:bodyPr wrap="square">
            <a:spAutoFit/>
          </a:bodyPr>
          <a:lstStyle/>
          <a:p>
            <a:r>
              <a:rPr lang="en-US" dirty="0">
                <a:solidFill>
                  <a:srgbClr val="666666"/>
                </a:solidFill>
                <a:latin typeface="playfair_displayregular"/>
              </a:rPr>
              <a:t>BODETREE, ADAPTED FROM FRANCESC MIRALLES</a:t>
            </a:r>
            <a:endParaRPr lang="en-US" dirty="0"/>
          </a:p>
        </p:txBody>
      </p:sp>
    </p:spTree>
    <p:extLst>
      <p:ext uri="{BB962C8B-B14F-4D97-AF65-F5344CB8AC3E}">
        <p14:creationId xmlns:p14="http://schemas.microsoft.com/office/powerpoint/2010/main" val="10580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8" name="Picture 7" descr="A close up of a logo&#10;&#10;Description automatically generated">
            <a:extLst>
              <a:ext uri="{FF2B5EF4-FFF2-40B4-BE49-F238E27FC236}">
                <a16:creationId xmlns:a16="http://schemas.microsoft.com/office/drawing/2014/main" id="{745EDC18-4A4E-4ABB-AB06-D86E96CED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924" y="46342"/>
            <a:ext cx="5985747" cy="5985747"/>
          </a:xfrm>
          <a:prstGeom prst="rect">
            <a:avLst/>
          </a:prstGeom>
        </p:spPr>
      </p:pic>
      <p:sp>
        <p:nvSpPr>
          <p:cNvPr id="9" name="Rectangle 8">
            <a:extLst>
              <a:ext uri="{FF2B5EF4-FFF2-40B4-BE49-F238E27FC236}">
                <a16:creationId xmlns:a16="http://schemas.microsoft.com/office/drawing/2014/main" id="{63E562E9-2C30-4AB5-9E17-29CCCF363B8E}"/>
              </a:ext>
            </a:extLst>
          </p:cNvPr>
          <p:cNvSpPr/>
          <p:nvPr/>
        </p:nvSpPr>
        <p:spPr>
          <a:xfrm>
            <a:off x="2090056" y="5729562"/>
            <a:ext cx="4963886" cy="369332"/>
          </a:xfrm>
          <a:prstGeom prst="rect">
            <a:avLst/>
          </a:prstGeom>
        </p:spPr>
        <p:txBody>
          <a:bodyPr wrap="square">
            <a:spAutoFit/>
          </a:bodyPr>
          <a:lstStyle/>
          <a:p>
            <a:r>
              <a:rPr lang="en-US" dirty="0">
                <a:solidFill>
                  <a:srgbClr val="666666"/>
                </a:solidFill>
                <a:latin typeface="playfair_displayregular"/>
              </a:rPr>
              <a:t>BODETREE, ADAPTED FROM FRANCESC MIRALLES</a:t>
            </a:r>
            <a:endParaRPr lang="en-US" dirty="0"/>
          </a:p>
        </p:txBody>
      </p:sp>
      <p:sp>
        <p:nvSpPr>
          <p:cNvPr id="14" name="Title 1">
            <a:extLst>
              <a:ext uri="{FF2B5EF4-FFF2-40B4-BE49-F238E27FC236}">
                <a16:creationId xmlns:a16="http://schemas.microsoft.com/office/drawing/2014/main" id="{F2617363-7E38-468A-B08F-6873794F7197}"/>
              </a:ext>
            </a:extLst>
          </p:cNvPr>
          <p:cNvSpPr>
            <a:spLocks noGrp="1"/>
          </p:cNvSpPr>
          <p:nvPr>
            <p:ph type="title"/>
          </p:nvPr>
        </p:nvSpPr>
        <p:spPr>
          <a:xfrm>
            <a:off x="236899" y="772193"/>
            <a:ext cx="3700922" cy="609600"/>
          </a:xfrm>
        </p:spPr>
        <p:txBody>
          <a:bodyPr/>
          <a:lstStyle/>
          <a:p>
            <a:r>
              <a:rPr lang="en-US" dirty="0"/>
              <a:t>Resilience and RqM - Ikigai</a:t>
            </a:r>
          </a:p>
        </p:txBody>
      </p:sp>
      <p:sp>
        <p:nvSpPr>
          <p:cNvPr id="15" name="Thought Bubble: Cloud 14">
            <a:extLst>
              <a:ext uri="{FF2B5EF4-FFF2-40B4-BE49-F238E27FC236}">
                <a16:creationId xmlns:a16="http://schemas.microsoft.com/office/drawing/2014/main" id="{882EEA92-D759-40B5-AA50-63ACCF1B050F}"/>
              </a:ext>
            </a:extLst>
          </p:cNvPr>
          <p:cNvSpPr/>
          <p:nvPr/>
        </p:nvSpPr>
        <p:spPr bwMode="auto">
          <a:xfrm>
            <a:off x="6978082" y="1687183"/>
            <a:ext cx="2086897" cy="702766"/>
          </a:xfrm>
          <a:prstGeom prst="cloudCallout">
            <a:avLst>
              <a:gd name="adj1" fmla="val -59875"/>
              <a:gd name="adj2" fmla="val 716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a:ln>
                  <a:noFill/>
                </a:ln>
                <a:solidFill>
                  <a:schemeClr val="tx1"/>
                </a:solidFill>
                <a:effectLst/>
                <a:latin typeface="Arial" charset="0"/>
              </a:rPr>
              <a:t>Program</a:t>
            </a:r>
          </a:p>
        </p:txBody>
      </p:sp>
      <p:sp>
        <p:nvSpPr>
          <p:cNvPr id="16" name="Thought Bubble: Cloud 15">
            <a:extLst>
              <a:ext uri="{FF2B5EF4-FFF2-40B4-BE49-F238E27FC236}">
                <a16:creationId xmlns:a16="http://schemas.microsoft.com/office/drawing/2014/main" id="{005257C9-FF22-4270-A45C-3233F6397A84}"/>
              </a:ext>
            </a:extLst>
          </p:cNvPr>
          <p:cNvSpPr/>
          <p:nvPr/>
        </p:nvSpPr>
        <p:spPr bwMode="auto">
          <a:xfrm>
            <a:off x="110616" y="3912315"/>
            <a:ext cx="2573590" cy="702766"/>
          </a:xfrm>
          <a:prstGeom prst="cloudCallout">
            <a:avLst>
              <a:gd name="adj1" fmla="val 39997"/>
              <a:gd name="adj2" fmla="val -82372"/>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a:ln>
                  <a:noFill/>
                </a:ln>
                <a:solidFill>
                  <a:schemeClr val="tx1"/>
                </a:solidFill>
                <a:effectLst/>
                <a:latin typeface="Arial" charset="0"/>
              </a:rPr>
              <a:t>Processes</a:t>
            </a:r>
          </a:p>
        </p:txBody>
      </p:sp>
      <p:sp>
        <p:nvSpPr>
          <p:cNvPr id="19" name="Thought Bubble: Cloud 18">
            <a:extLst>
              <a:ext uri="{FF2B5EF4-FFF2-40B4-BE49-F238E27FC236}">
                <a16:creationId xmlns:a16="http://schemas.microsoft.com/office/drawing/2014/main" id="{89BE3C97-85C6-4A2F-AFAE-3F79D368C05E}"/>
              </a:ext>
            </a:extLst>
          </p:cNvPr>
          <p:cNvSpPr/>
          <p:nvPr/>
        </p:nvSpPr>
        <p:spPr bwMode="auto">
          <a:xfrm>
            <a:off x="5885833" y="4789048"/>
            <a:ext cx="2306894" cy="702766"/>
          </a:xfrm>
          <a:prstGeom prst="cloudCallout">
            <a:avLst>
              <a:gd name="adj1" fmla="val -70953"/>
              <a:gd name="adj2" fmla="val -1125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a:ln>
                  <a:noFill/>
                </a:ln>
                <a:solidFill>
                  <a:schemeClr val="tx1"/>
                </a:solidFill>
                <a:effectLst/>
                <a:latin typeface="Arial" charset="0"/>
              </a:rPr>
              <a:t>Product</a:t>
            </a:r>
          </a:p>
        </p:txBody>
      </p:sp>
      <p:sp>
        <p:nvSpPr>
          <p:cNvPr id="20" name="Thought Bubble: Cloud 19">
            <a:extLst>
              <a:ext uri="{FF2B5EF4-FFF2-40B4-BE49-F238E27FC236}">
                <a16:creationId xmlns:a16="http://schemas.microsoft.com/office/drawing/2014/main" id="{6C6C8D19-7C4C-4601-AD77-E200C76225D3}"/>
              </a:ext>
            </a:extLst>
          </p:cNvPr>
          <p:cNvSpPr/>
          <p:nvPr/>
        </p:nvSpPr>
        <p:spPr bwMode="auto">
          <a:xfrm>
            <a:off x="5479022" y="46342"/>
            <a:ext cx="3554363" cy="1264980"/>
          </a:xfrm>
          <a:prstGeom prst="cloudCallout">
            <a:avLst>
              <a:gd name="adj1" fmla="val -59846"/>
              <a:gd name="adj2" fmla="val 3503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a:ln>
                  <a:noFill/>
                </a:ln>
                <a:solidFill>
                  <a:schemeClr val="tx1"/>
                </a:solidFill>
                <a:effectLst/>
                <a:latin typeface="Arial" charset="0"/>
              </a:rPr>
              <a:t>Roles and Responsibilities</a:t>
            </a:r>
          </a:p>
        </p:txBody>
      </p:sp>
    </p:spTree>
    <p:extLst>
      <p:ext uri="{BB962C8B-B14F-4D97-AF65-F5344CB8AC3E}">
        <p14:creationId xmlns:p14="http://schemas.microsoft.com/office/powerpoint/2010/main" val="1152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8E358115-6BA5-4AA5-8828-F6D6CA07962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8" name="Picture 7" descr="A group of clouds in the sky&#10;&#10;Description automatically generated">
            <a:extLst>
              <a:ext uri="{FF2B5EF4-FFF2-40B4-BE49-F238E27FC236}">
                <a16:creationId xmlns:a16="http://schemas.microsoft.com/office/drawing/2014/main" id="{550196CC-0261-4EB7-BA83-40B32C2C5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9904"/>
          </a:xfrm>
          <a:prstGeom prst="rect">
            <a:avLst/>
          </a:prstGeom>
        </p:spPr>
      </p:pic>
      <p:sp>
        <p:nvSpPr>
          <p:cNvPr id="10" name="TextBox 9">
            <a:extLst>
              <a:ext uri="{FF2B5EF4-FFF2-40B4-BE49-F238E27FC236}">
                <a16:creationId xmlns:a16="http://schemas.microsoft.com/office/drawing/2014/main" id="{DEF854DC-68CE-4DCA-95A8-ECF367E29B9C}"/>
              </a:ext>
            </a:extLst>
          </p:cNvPr>
          <p:cNvSpPr txBox="1"/>
          <p:nvPr/>
        </p:nvSpPr>
        <p:spPr>
          <a:xfrm>
            <a:off x="1201783" y="1349829"/>
            <a:ext cx="4476206" cy="1015663"/>
          </a:xfrm>
          <a:prstGeom prst="rect">
            <a:avLst/>
          </a:prstGeom>
          <a:noFill/>
        </p:spPr>
        <p:txBody>
          <a:bodyPr wrap="square" rtlCol="0">
            <a:spAutoFit/>
          </a:bodyPr>
          <a:lstStyle/>
          <a:p>
            <a:r>
              <a:rPr lang="en-US" sz="6000" b="1" dirty="0">
                <a:latin typeface="Californian FB" panose="0207040306080B030204" pitchFamily="18" charset="0"/>
              </a:rPr>
              <a:t>WELCOME</a:t>
            </a:r>
          </a:p>
        </p:txBody>
      </p:sp>
    </p:spTree>
    <p:extLst>
      <p:ext uri="{BB962C8B-B14F-4D97-AF65-F5344CB8AC3E}">
        <p14:creationId xmlns:p14="http://schemas.microsoft.com/office/powerpoint/2010/main" val="156886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7" name="Title 1">
            <a:extLst>
              <a:ext uri="{FF2B5EF4-FFF2-40B4-BE49-F238E27FC236}">
                <a16:creationId xmlns:a16="http://schemas.microsoft.com/office/drawing/2014/main" id="{182AFC64-08BC-4D2C-BF0D-3290F660EA38}"/>
              </a:ext>
            </a:extLst>
          </p:cNvPr>
          <p:cNvSpPr>
            <a:spLocks noGrp="1"/>
          </p:cNvSpPr>
          <p:nvPr>
            <p:ph type="title"/>
          </p:nvPr>
        </p:nvSpPr>
        <p:spPr>
          <a:xfrm>
            <a:off x="115110" y="344488"/>
            <a:ext cx="8472488" cy="609600"/>
          </a:xfrm>
        </p:spPr>
        <p:txBody>
          <a:bodyPr/>
          <a:lstStyle/>
          <a:p>
            <a:r>
              <a:rPr lang="en-US" dirty="0"/>
              <a:t>Resilience and RqM – Ikigai </a:t>
            </a:r>
          </a:p>
        </p:txBody>
      </p:sp>
      <p:sp>
        <p:nvSpPr>
          <p:cNvPr id="10" name="Content Placeholder 2">
            <a:extLst>
              <a:ext uri="{FF2B5EF4-FFF2-40B4-BE49-F238E27FC236}">
                <a16:creationId xmlns:a16="http://schemas.microsoft.com/office/drawing/2014/main" id="{1CDD12AC-3CE3-42B4-829E-F5A122A20BE0}"/>
              </a:ext>
            </a:extLst>
          </p:cNvPr>
          <p:cNvSpPr txBox="1">
            <a:spLocks/>
          </p:cNvSpPr>
          <p:nvPr/>
        </p:nvSpPr>
        <p:spPr bwMode="auto">
          <a:xfrm>
            <a:off x="0" y="1082670"/>
            <a:ext cx="9021569" cy="80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t>The “Resilience – Ikigai Property”</a:t>
            </a:r>
          </a:p>
        </p:txBody>
      </p:sp>
      <p:sp>
        <p:nvSpPr>
          <p:cNvPr id="11" name="Content Placeholder 2">
            <a:extLst>
              <a:ext uri="{FF2B5EF4-FFF2-40B4-BE49-F238E27FC236}">
                <a16:creationId xmlns:a16="http://schemas.microsoft.com/office/drawing/2014/main" id="{815025FB-0B6D-43BF-A4FE-550E6A718D79}"/>
              </a:ext>
            </a:extLst>
          </p:cNvPr>
          <p:cNvSpPr txBox="1">
            <a:spLocks/>
          </p:cNvSpPr>
          <p:nvPr/>
        </p:nvSpPr>
        <p:spPr bwMode="auto">
          <a:xfrm>
            <a:off x="61215" y="1775001"/>
            <a:ext cx="4510785" cy="138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t>If Ikigai </a:t>
            </a:r>
            <a:r>
              <a:rPr lang="en-US" sz="4000" kern="0" dirty="0">
                <a:sym typeface="Wingdings" panose="05000000000000000000" pitchFamily="2" charset="2"/>
              </a:rPr>
              <a:t> Resilience</a:t>
            </a:r>
            <a:endParaRPr lang="en-US" sz="4000" kern="0" dirty="0"/>
          </a:p>
        </p:txBody>
      </p:sp>
      <p:sp>
        <p:nvSpPr>
          <p:cNvPr id="12" name="Content Placeholder 2">
            <a:extLst>
              <a:ext uri="{FF2B5EF4-FFF2-40B4-BE49-F238E27FC236}">
                <a16:creationId xmlns:a16="http://schemas.microsoft.com/office/drawing/2014/main" id="{4F653D28-B4AE-402F-98B7-8C2A7326D918}"/>
              </a:ext>
            </a:extLst>
          </p:cNvPr>
          <p:cNvSpPr txBox="1">
            <a:spLocks/>
          </p:cNvSpPr>
          <p:nvPr/>
        </p:nvSpPr>
        <p:spPr bwMode="auto">
          <a:xfrm>
            <a:off x="115109" y="3699635"/>
            <a:ext cx="4456889" cy="151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t>If Resilience </a:t>
            </a:r>
            <a:r>
              <a:rPr lang="en-US" sz="4000" kern="0" dirty="0">
                <a:sym typeface="Wingdings" panose="05000000000000000000" pitchFamily="2" charset="2"/>
              </a:rPr>
              <a:t> RqM</a:t>
            </a:r>
            <a:endParaRPr lang="en-US" sz="4000" kern="0" dirty="0"/>
          </a:p>
        </p:txBody>
      </p:sp>
      <p:sp>
        <p:nvSpPr>
          <p:cNvPr id="13" name="Content Placeholder 2">
            <a:extLst>
              <a:ext uri="{FF2B5EF4-FFF2-40B4-BE49-F238E27FC236}">
                <a16:creationId xmlns:a16="http://schemas.microsoft.com/office/drawing/2014/main" id="{AABF9F48-AE29-4A41-9C98-844ED51431F0}"/>
              </a:ext>
            </a:extLst>
          </p:cNvPr>
          <p:cNvSpPr txBox="1">
            <a:spLocks/>
          </p:cNvSpPr>
          <p:nvPr/>
        </p:nvSpPr>
        <p:spPr bwMode="auto">
          <a:xfrm>
            <a:off x="4571999" y="1796966"/>
            <a:ext cx="4267201" cy="80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sym typeface="Wingdings" panose="05000000000000000000" pitchFamily="2" charset="2"/>
              </a:rPr>
              <a:t>Then  </a:t>
            </a:r>
          </a:p>
          <a:p>
            <a:pPr>
              <a:buFontTx/>
              <a:buNone/>
            </a:pPr>
            <a:endParaRPr lang="en-US" sz="4000" kern="0" dirty="0"/>
          </a:p>
        </p:txBody>
      </p:sp>
      <p:sp>
        <p:nvSpPr>
          <p:cNvPr id="14" name="Content Placeholder 2">
            <a:extLst>
              <a:ext uri="{FF2B5EF4-FFF2-40B4-BE49-F238E27FC236}">
                <a16:creationId xmlns:a16="http://schemas.microsoft.com/office/drawing/2014/main" id="{67E7CEAA-BFC5-4783-B00D-18930FC19A0A}"/>
              </a:ext>
            </a:extLst>
          </p:cNvPr>
          <p:cNvSpPr txBox="1">
            <a:spLocks/>
          </p:cNvSpPr>
          <p:nvPr/>
        </p:nvSpPr>
        <p:spPr bwMode="auto">
          <a:xfrm>
            <a:off x="1322320" y="3028232"/>
            <a:ext cx="654529" cy="80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t>&amp;</a:t>
            </a:r>
          </a:p>
        </p:txBody>
      </p:sp>
      <p:pic>
        <p:nvPicPr>
          <p:cNvPr id="6" name="Picture 5" descr="A picture containing person, indoor, wall, man&#10;&#10;Description automatically generated">
            <a:extLst>
              <a:ext uri="{FF2B5EF4-FFF2-40B4-BE49-F238E27FC236}">
                <a16:creationId xmlns:a16="http://schemas.microsoft.com/office/drawing/2014/main" id="{996AAA45-5D26-44BD-A079-C43327863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185" y="2574930"/>
            <a:ext cx="4267200" cy="3200400"/>
          </a:xfrm>
          <a:prstGeom prst="rect">
            <a:avLst/>
          </a:prstGeom>
        </p:spPr>
      </p:pic>
    </p:spTree>
    <p:extLst>
      <p:ext uri="{BB962C8B-B14F-4D97-AF65-F5344CB8AC3E}">
        <p14:creationId xmlns:p14="http://schemas.microsoft.com/office/powerpoint/2010/main" val="162866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6" y="1890729"/>
            <a:ext cx="2895531" cy="1634139"/>
          </a:xfrm>
        </p:spPr>
        <p:txBody>
          <a:bodyPr/>
          <a:lstStyle/>
          <a:p>
            <a:pPr marL="0" lvl="0" indent="0">
              <a:buNone/>
            </a:pPr>
            <a:r>
              <a:rPr lang="en-US" sz="5400" dirty="0">
                <a:latin typeface="Ink Free" panose="03080402000500000000" pitchFamily="66" charset="0"/>
              </a:rPr>
              <a:t>nothing is siloed, </a:t>
            </a:r>
          </a:p>
          <a:p>
            <a:pPr marL="0" indent="0" fontAlgn="ctr">
              <a:buNone/>
            </a:pPr>
            <a:endParaRPr lang="en-US" sz="5400" dirty="0"/>
          </a:p>
          <a:p>
            <a:pPr fontAlgn="ctr"/>
            <a:endParaRPr lang="en-US" sz="5400" dirty="0"/>
          </a:p>
        </p:txBody>
      </p:sp>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7" name="Title 1">
            <a:extLst>
              <a:ext uri="{FF2B5EF4-FFF2-40B4-BE49-F238E27FC236}">
                <a16:creationId xmlns:a16="http://schemas.microsoft.com/office/drawing/2014/main" id="{182AFC64-08BC-4D2C-BF0D-3290F660EA38}"/>
              </a:ext>
            </a:extLst>
          </p:cNvPr>
          <p:cNvSpPr>
            <a:spLocks noGrp="1"/>
          </p:cNvSpPr>
          <p:nvPr>
            <p:ph type="title"/>
          </p:nvPr>
        </p:nvSpPr>
        <p:spPr>
          <a:xfrm>
            <a:off x="428626" y="344488"/>
            <a:ext cx="8472488" cy="609600"/>
          </a:xfrm>
        </p:spPr>
        <p:txBody>
          <a:bodyPr/>
          <a:lstStyle/>
          <a:p>
            <a:r>
              <a:rPr lang="en-US" dirty="0"/>
              <a:t>Resilience and RqM – Ikigai </a:t>
            </a:r>
          </a:p>
        </p:txBody>
      </p:sp>
      <p:pic>
        <p:nvPicPr>
          <p:cNvPr id="8" name="Picture 7" descr="A close up of a logo&#10;&#10;Description automatically generated">
            <a:extLst>
              <a:ext uri="{FF2B5EF4-FFF2-40B4-BE49-F238E27FC236}">
                <a16:creationId xmlns:a16="http://schemas.microsoft.com/office/drawing/2014/main" id="{745EDC18-4A4E-4ABB-AB06-D86E96CED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801" y="1890729"/>
            <a:ext cx="3088397" cy="3088397"/>
          </a:xfrm>
          <a:prstGeom prst="rect">
            <a:avLst/>
          </a:prstGeom>
        </p:spPr>
      </p:pic>
      <p:sp>
        <p:nvSpPr>
          <p:cNvPr id="10" name="Content Placeholder 2">
            <a:extLst>
              <a:ext uri="{FF2B5EF4-FFF2-40B4-BE49-F238E27FC236}">
                <a16:creationId xmlns:a16="http://schemas.microsoft.com/office/drawing/2014/main" id="{1CDD12AC-3CE3-42B4-829E-F5A122A20BE0}"/>
              </a:ext>
            </a:extLst>
          </p:cNvPr>
          <p:cNvSpPr txBox="1">
            <a:spLocks/>
          </p:cNvSpPr>
          <p:nvPr/>
        </p:nvSpPr>
        <p:spPr bwMode="auto">
          <a:xfrm>
            <a:off x="428626" y="1082670"/>
            <a:ext cx="8592943" cy="80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a:buFontTx/>
              <a:buNone/>
            </a:pPr>
            <a:r>
              <a:rPr lang="en-US" sz="4000" kern="0" dirty="0"/>
              <a:t>Best Practices &amp; Lessons Learned</a:t>
            </a:r>
          </a:p>
        </p:txBody>
      </p:sp>
      <p:sp>
        <p:nvSpPr>
          <p:cNvPr id="11" name="Content Placeholder 2">
            <a:extLst>
              <a:ext uri="{FF2B5EF4-FFF2-40B4-BE49-F238E27FC236}">
                <a16:creationId xmlns:a16="http://schemas.microsoft.com/office/drawing/2014/main" id="{7D5C4A0D-AB23-4496-B180-90F9976C2823}"/>
              </a:ext>
            </a:extLst>
          </p:cNvPr>
          <p:cNvSpPr txBox="1">
            <a:spLocks/>
          </p:cNvSpPr>
          <p:nvPr/>
        </p:nvSpPr>
        <p:spPr bwMode="auto">
          <a:xfrm>
            <a:off x="5501148" y="4291781"/>
            <a:ext cx="3642852" cy="168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marL="0" indent="0">
              <a:buFontTx/>
              <a:buNone/>
            </a:pPr>
            <a:r>
              <a:rPr lang="en-US" sz="5400" kern="0" dirty="0">
                <a:latin typeface="Ink Free" panose="03080402000500000000" pitchFamily="66" charset="0"/>
              </a:rPr>
              <a:t>everything is connected </a:t>
            </a:r>
          </a:p>
          <a:p>
            <a:pPr marL="0" indent="0" fontAlgn="ctr">
              <a:buFontTx/>
              <a:buNone/>
            </a:pPr>
            <a:endParaRPr lang="en-US" sz="5400" kern="0" dirty="0"/>
          </a:p>
          <a:p>
            <a:pPr fontAlgn="ctr"/>
            <a:endParaRPr lang="en-US" sz="5400" kern="0" dirty="0"/>
          </a:p>
        </p:txBody>
      </p:sp>
    </p:spTree>
    <p:extLst>
      <p:ext uri="{BB962C8B-B14F-4D97-AF65-F5344CB8AC3E}">
        <p14:creationId xmlns:p14="http://schemas.microsoft.com/office/powerpoint/2010/main" val="258825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344488"/>
            <a:ext cx="8715374" cy="609600"/>
          </a:xfrm>
        </p:spPr>
        <p:txBody>
          <a:bodyPr/>
          <a:lstStyle/>
          <a:p>
            <a:r>
              <a:rPr lang="en-US" dirty="0"/>
              <a:t>The Ikigai of Your Work</a:t>
            </a:r>
          </a:p>
        </p:txBody>
      </p:sp>
      <p:sp>
        <p:nvSpPr>
          <p:cNvPr id="18" name="Flowchart: Connector 17">
            <a:extLst>
              <a:ext uri="{FF2B5EF4-FFF2-40B4-BE49-F238E27FC236}">
                <a16:creationId xmlns:a16="http://schemas.microsoft.com/office/drawing/2014/main" id="{6EC10ABE-B581-4877-9DBD-DA495EB0AF82}"/>
              </a:ext>
            </a:extLst>
          </p:cNvPr>
          <p:cNvSpPr/>
          <p:nvPr/>
        </p:nvSpPr>
        <p:spPr bwMode="auto">
          <a:xfrm>
            <a:off x="67699" y="927961"/>
            <a:ext cx="2971800" cy="2971800"/>
          </a:xfrm>
          <a:prstGeom prst="flowChartConnector">
            <a:avLst/>
          </a:prstGeom>
          <a:solidFill>
            <a:srgbClr val="FFFF99"/>
          </a:solid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R="0" algn="ctr" defTabSz="914400" rtl="0" eaLnBrk="1" fontAlgn="base" latinLnBrk="0" hangingPunct="1">
              <a:lnSpc>
                <a:spcPct val="100000"/>
              </a:lnSpc>
              <a:spcBef>
                <a:spcPct val="50000"/>
              </a:spcBef>
              <a:spcAft>
                <a:spcPct val="0"/>
              </a:spcAft>
              <a:buClrTx/>
              <a:buSzTx/>
            </a:pPr>
            <a:r>
              <a:rPr kumimoji="0" lang="en-US" sz="3600" b="1" i="0" u="none" strike="noStrike" cap="none" normalizeH="0" baseline="0" dirty="0">
                <a:ln>
                  <a:noFill/>
                </a:ln>
                <a:solidFill>
                  <a:schemeClr val="tx1"/>
                </a:solidFill>
                <a:effectLst/>
                <a:latin typeface="Ink Free" panose="03080402000500000000" pitchFamily="66" charset="0"/>
              </a:rPr>
              <a:t>Roles &amp; </a:t>
            </a:r>
            <a:r>
              <a:rPr kumimoji="0" lang="en-US" sz="3600" b="1" i="0" u="none" strike="noStrike" cap="none" normalizeH="0" baseline="0" dirty="0" err="1">
                <a:ln>
                  <a:noFill/>
                </a:ln>
                <a:solidFill>
                  <a:schemeClr val="tx1"/>
                </a:solidFill>
                <a:effectLst/>
                <a:latin typeface="Ink Free" panose="03080402000500000000" pitchFamily="66" charset="0"/>
              </a:rPr>
              <a:t>Respons-ibilities</a:t>
            </a:r>
            <a:endParaRPr kumimoji="0" lang="en-US" sz="3600" b="1" i="0" u="none" strike="noStrike" cap="none" normalizeH="0" baseline="0" dirty="0">
              <a:ln>
                <a:noFill/>
              </a:ln>
              <a:solidFill>
                <a:schemeClr val="tx1"/>
              </a:solidFill>
              <a:effectLst/>
              <a:latin typeface="Ink Free" panose="03080402000500000000" pitchFamily="66" charset="0"/>
            </a:endParaRPr>
          </a:p>
        </p:txBody>
      </p:sp>
      <p:sp>
        <p:nvSpPr>
          <p:cNvPr id="19" name="Flowchart: Connector 18">
            <a:extLst>
              <a:ext uri="{FF2B5EF4-FFF2-40B4-BE49-F238E27FC236}">
                <a16:creationId xmlns:a16="http://schemas.microsoft.com/office/drawing/2014/main" id="{ED16B51E-4917-4823-9F06-6984B16D7605}"/>
              </a:ext>
            </a:extLst>
          </p:cNvPr>
          <p:cNvSpPr/>
          <p:nvPr/>
        </p:nvSpPr>
        <p:spPr bwMode="auto">
          <a:xfrm>
            <a:off x="4018529" y="927961"/>
            <a:ext cx="2971800" cy="2971800"/>
          </a:xfrm>
          <a:prstGeom prst="flowChartConnector">
            <a:avLst/>
          </a:prstGeom>
          <a:solidFill>
            <a:srgbClr val="FFCCC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4000" b="1" i="0" u="none" strike="noStrike" cap="none" normalizeH="0" baseline="0" dirty="0">
                <a:ln>
                  <a:noFill/>
                </a:ln>
                <a:solidFill>
                  <a:schemeClr val="tx1"/>
                </a:solidFill>
                <a:effectLst/>
                <a:latin typeface="Ink Free" panose="03080402000500000000" pitchFamily="66" charset="0"/>
              </a:rPr>
              <a:t>Program</a:t>
            </a:r>
          </a:p>
        </p:txBody>
      </p:sp>
      <p:sp>
        <p:nvSpPr>
          <p:cNvPr id="20" name="Flowchart: Connector 19">
            <a:extLst>
              <a:ext uri="{FF2B5EF4-FFF2-40B4-BE49-F238E27FC236}">
                <a16:creationId xmlns:a16="http://schemas.microsoft.com/office/drawing/2014/main" id="{F5B365B0-B2D8-4B13-9877-B62FF4F1D820}"/>
              </a:ext>
            </a:extLst>
          </p:cNvPr>
          <p:cNvSpPr/>
          <p:nvPr/>
        </p:nvSpPr>
        <p:spPr bwMode="auto">
          <a:xfrm>
            <a:off x="2043114" y="3209100"/>
            <a:ext cx="2971800" cy="2971800"/>
          </a:xfrm>
          <a:prstGeom prst="flowChartConnector">
            <a:avLst/>
          </a:prstGeom>
          <a:solidFill>
            <a:srgbClr val="CCFF99"/>
          </a:solid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indent="0" algn="ctr" defTabSz="914400" rtl="0" eaLnBrk="1" fontAlgn="base" latinLnBrk="0" hangingPunct="1">
              <a:lnSpc>
                <a:spcPct val="100000"/>
              </a:lnSpc>
              <a:spcAft>
                <a:spcPct val="0"/>
              </a:spcAft>
              <a:buClrTx/>
              <a:buSzTx/>
              <a:tabLst/>
            </a:pPr>
            <a:r>
              <a:rPr kumimoji="0" lang="en-US" sz="3700" b="1" i="0" u="none" strike="noStrike" cap="none" normalizeH="0" baseline="0" dirty="0">
                <a:ln>
                  <a:noFill/>
                </a:ln>
                <a:solidFill>
                  <a:schemeClr val="tx1"/>
                </a:solidFill>
                <a:effectLst/>
                <a:latin typeface="Ink Free" panose="03080402000500000000" pitchFamily="66" charset="0"/>
              </a:rPr>
              <a:t>Processes</a:t>
            </a:r>
          </a:p>
        </p:txBody>
      </p:sp>
      <p:sp>
        <p:nvSpPr>
          <p:cNvPr id="21" name="Flowchart: Connector 20">
            <a:extLst>
              <a:ext uri="{FF2B5EF4-FFF2-40B4-BE49-F238E27FC236}">
                <a16:creationId xmlns:a16="http://schemas.microsoft.com/office/drawing/2014/main" id="{909AD906-B03D-45FE-A728-00120079576A}"/>
              </a:ext>
            </a:extLst>
          </p:cNvPr>
          <p:cNvSpPr/>
          <p:nvPr/>
        </p:nvSpPr>
        <p:spPr bwMode="auto">
          <a:xfrm>
            <a:off x="5993944" y="3209100"/>
            <a:ext cx="2971800" cy="2971800"/>
          </a:xfrm>
          <a:prstGeom prst="flowChartConnector">
            <a:avLst/>
          </a:pr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Aft>
                <a:spcPct val="0"/>
              </a:spcAft>
              <a:buClrTx/>
              <a:buSzTx/>
              <a:tabLst/>
            </a:pPr>
            <a:r>
              <a:rPr kumimoji="0" lang="en-US" sz="4400" b="1" i="0" u="none" strike="noStrike" cap="none" normalizeH="0" baseline="0" dirty="0">
                <a:ln>
                  <a:noFill/>
                </a:ln>
                <a:solidFill>
                  <a:schemeClr val="tx1"/>
                </a:solidFill>
                <a:effectLst/>
                <a:latin typeface="Ink Free" panose="03080402000500000000" pitchFamily="66" charset="0"/>
              </a:rPr>
              <a:t>Product</a:t>
            </a:r>
          </a:p>
        </p:txBody>
      </p:sp>
      <p:pic>
        <p:nvPicPr>
          <p:cNvPr id="23" name="Picture 22">
            <a:extLst>
              <a:ext uri="{FF2B5EF4-FFF2-40B4-BE49-F238E27FC236}">
                <a16:creationId xmlns:a16="http://schemas.microsoft.com/office/drawing/2014/main" id="{306F280C-B454-4CA8-BFE9-CDA2F309B0C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76476" y="1047200"/>
            <a:ext cx="754245" cy="832463"/>
          </a:xfrm>
          <a:prstGeom prst="rect">
            <a:avLst/>
          </a:prstGeom>
        </p:spPr>
      </p:pic>
      <p:pic>
        <p:nvPicPr>
          <p:cNvPr id="26" name="Picture 25" descr="A picture containing blue&#10;&#10;Description automatically generated">
            <a:extLst>
              <a:ext uri="{FF2B5EF4-FFF2-40B4-BE49-F238E27FC236}">
                <a16:creationId xmlns:a16="http://schemas.microsoft.com/office/drawing/2014/main" id="{3A26F39F-C833-4A9F-9B11-C07A43BCB3D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65689" y="2063932"/>
            <a:ext cx="1480533" cy="1462352"/>
          </a:xfrm>
          <a:prstGeom prst="rect">
            <a:avLst/>
          </a:prstGeom>
        </p:spPr>
      </p:pic>
      <p:pic>
        <p:nvPicPr>
          <p:cNvPr id="1028" name="Picture 4" descr="Image result for gold coins">
            <a:extLst>
              <a:ext uri="{FF2B5EF4-FFF2-40B4-BE49-F238E27FC236}">
                <a16:creationId xmlns:a16="http://schemas.microsoft.com/office/drawing/2014/main" id="{B181E481-20FE-4C0E-BF66-72CF86F463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5655" y="4407444"/>
            <a:ext cx="1177636" cy="1473750"/>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001E4EB3-FFD6-490E-BDA1-FE6784F6B86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908331" y="3731609"/>
            <a:ext cx="1201368" cy="1258389"/>
          </a:xfrm>
          <a:prstGeom prst="rect">
            <a:avLst/>
          </a:prstGeom>
        </p:spPr>
      </p:pic>
    </p:spTree>
    <p:extLst>
      <p:ext uri="{BB962C8B-B14F-4D97-AF65-F5344CB8AC3E}">
        <p14:creationId xmlns:p14="http://schemas.microsoft.com/office/powerpoint/2010/main" val="886538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4A1DF1-AB85-4F9C-B197-496A84BA907F}"/>
              </a:ext>
            </a:extLst>
          </p:cNvPr>
          <p:cNvSpPr/>
          <p:nvPr/>
        </p:nvSpPr>
        <p:spPr>
          <a:xfrm>
            <a:off x="428626" y="1390246"/>
            <a:ext cx="4616496" cy="4524315"/>
          </a:xfrm>
          <a:prstGeom prst="rect">
            <a:avLst/>
          </a:prstGeom>
        </p:spPr>
        <p:txBody>
          <a:bodyPr wrap="square">
            <a:spAutoFit/>
          </a:bodyPr>
          <a:lstStyle/>
          <a:p>
            <a:pPr lvl="0"/>
            <a:r>
              <a:rPr lang="en-US" sz="3200" b="1" dirty="0"/>
              <a:t>Find 4 people with cards of the same rank as yours </a:t>
            </a:r>
          </a:p>
          <a:p>
            <a:pPr lvl="0"/>
            <a:r>
              <a:rPr lang="en-US" sz="3200" b="1" dirty="0"/>
              <a:t>- Discuss the Question on the back of your card</a:t>
            </a:r>
          </a:p>
          <a:p>
            <a:pPr lvl="0"/>
            <a:r>
              <a:rPr lang="en-US" sz="3200" b="1" dirty="0"/>
              <a:t>- Identify 2-3 key takeaways to bring to the next group</a:t>
            </a:r>
          </a:p>
        </p:txBody>
      </p:sp>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12" name="Picture 11" descr="A picture containing queen, text&#10;&#10;Description automatically generated">
            <a:extLst>
              <a:ext uri="{FF2B5EF4-FFF2-40B4-BE49-F238E27FC236}">
                <a16:creationId xmlns:a16="http://schemas.microsoft.com/office/drawing/2014/main" id="{20147921-01D3-454D-ADB3-CE5ED1437C72}"/>
              </a:ext>
            </a:extLst>
          </p:cNvPr>
          <p:cNvPicPr>
            <a:picLocks noChangeAspect="1"/>
          </p:cNvPicPr>
          <p:nvPr/>
        </p:nvPicPr>
        <p:blipFill rotWithShape="1">
          <a:blip r:embed="rId3">
            <a:extLst>
              <a:ext uri="{28A0092B-C50C-407E-A947-70E740481C1C}">
                <a14:useLocalDpi xmlns:a14="http://schemas.microsoft.com/office/drawing/2010/main" val="0"/>
              </a:ext>
            </a:extLst>
          </a:blip>
          <a:srcRect l="667" r="-1" b="39208"/>
          <a:stretch/>
        </p:blipFill>
        <p:spPr>
          <a:xfrm>
            <a:off x="5020440" y="3927592"/>
            <a:ext cx="3034153" cy="2091097"/>
          </a:xfrm>
          <a:prstGeom prst="rect">
            <a:avLst/>
          </a:prstGeom>
        </p:spPr>
      </p:pic>
      <p:pic>
        <p:nvPicPr>
          <p:cNvPr id="15" name="Picture 14" descr="A close up of a sign&#10;&#10;Description automatically generated">
            <a:extLst>
              <a:ext uri="{FF2B5EF4-FFF2-40B4-BE49-F238E27FC236}">
                <a16:creationId xmlns:a16="http://schemas.microsoft.com/office/drawing/2014/main" id="{1C00C8AE-736D-4694-B4D5-EC2944E1D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880" y="885694"/>
            <a:ext cx="2767990" cy="2163645"/>
          </a:xfrm>
          <a:prstGeom prst="rect">
            <a:avLst/>
          </a:prstGeom>
        </p:spPr>
      </p:pic>
      <p:pic>
        <p:nvPicPr>
          <p:cNvPr id="16" name="Picture 15">
            <a:extLst>
              <a:ext uri="{FF2B5EF4-FFF2-40B4-BE49-F238E27FC236}">
                <a16:creationId xmlns:a16="http://schemas.microsoft.com/office/drawing/2014/main" id="{0DB90165-50CE-48A1-8E89-B328C9DFB005}"/>
              </a:ext>
            </a:extLst>
          </p:cNvPr>
          <p:cNvPicPr>
            <a:picLocks noChangeAspect="1"/>
          </p:cNvPicPr>
          <p:nvPr/>
        </p:nvPicPr>
        <p:blipFill>
          <a:blip r:embed="rId5"/>
          <a:stretch>
            <a:fillRect/>
          </a:stretch>
        </p:blipFill>
        <p:spPr>
          <a:xfrm rot="19875726">
            <a:off x="6548583" y="1270545"/>
            <a:ext cx="370026" cy="1303502"/>
          </a:xfrm>
          <a:prstGeom prst="rect">
            <a:avLst/>
          </a:prstGeom>
        </p:spPr>
      </p:pic>
      <p:sp>
        <p:nvSpPr>
          <p:cNvPr id="2" name="Title 1"/>
          <p:cNvSpPr>
            <a:spLocks noGrp="1"/>
          </p:cNvSpPr>
          <p:nvPr>
            <p:ph type="title"/>
          </p:nvPr>
        </p:nvSpPr>
        <p:spPr>
          <a:xfrm>
            <a:off x="428626" y="344488"/>
            <a:ext cx="8715374" cy="609600"/>
          </a:xfrm>
        </p:spPr>
        <p:txBody>
          <a:bodyPr/>
          <a:lstStyle/>
          <a:p>
            <a:r>
              <a:rPr lang="en-US" dirty="0"/>
              <a:t>Engagement Exercise</a:t>
            </a:r>
            <a:br>
              <a:rPr lang="en-US" dirty="0"/>
            </a:br>
            <a:r>
              <a:rPr lang="en-US" sz="3200" dirty="0"/>
              <a:t>First Group – Create a set of the same rank</a:t>
            </a:r>
            <a:endParaRPr lang="en-US" dirty="0"/>
          </a:p>
        </p:txBody>
      </p:sp>
      <p:grpSp>
        <p:nvGrpSpPr>
          <p:cNvPr id="9" name="Group 8">
            <a:extLst>
              <a:ext uri="{FF2B5EF4-FFF2-40B4-BE49-F238E27FC236}">
                <a16:creationId xmlns:a16="http://schemas.microsoft.com/office/drawing/2014/main" id="{7249B8B2-EC11-474C-8821-E2EE3B11D180}"/>
              </a:ext>
            </a:extLst>
          </p:cNvPr>
          <p:cNvGrpSpPr/>
          <p:nvPr/>
        </p:nvGrpSpPr>
        <p:grpSpPr>
          <a:xfrm rot="1398466">
            <a:off x="5224178" y="2363597"/>
            <a:ext cx="3501068" cy="2083733"/>
            <a:chOff x="5973536" y="277646"/>
            <a:chExt cx="2305865" cy="1524000"/>
          </a:xfrm>
        </p:grpSpPr>
        <p:pic>
          <p:nvPicPr>
            <p:cNvPr id="8" name="Picture 7" descr="A picture containing object&#10;&#10;Description automatically generated">
              <a:extLst>
                <a:ext uri="{FF2B5EF4-FFF2-40B4-BE49-F238E27FC236}">
                  <a16:creationId xmlns:a16="http://schemas.microsoft.com/office/drawing/2014/main" id="{17657CAC-25C9-42C2-BA74-B7C6118053BA}"/>
                </a:ext>
              </a:extLst>
            </p:cNvPr>
            <p:cNvPicPr>
              <a:picLocks noChangeAspect="1"/>
            </p:cNvPicPr>
            <p:nvPr/>
          </p:nvPicPr>
          <p:blipFill rotWithShape="1">
            <a:blip r:embed="rId6">
              <a:extLst>
                <a:ext uri="{28A0092B-C50C-407E-A947-70E740481C1C}">
                  <a14:useLocalDpi xmlns:a14="http://schemas.microsoft.com/office/drawing/2010/main" val="0"/>
                </a:ext>
              </a:extLst>
            </a:blip>
            <a:srcRect l="61315"/>
            <a:stretch/>
          </p:blipFill>
          <p:spPr>
            <a:xfrm>
              <a:off x="5973536" y="277646"/>
              <a:ext cx="921200" cy="1524000"/>
            </a:xfrm>
            <a:prstGeom prst="rect">
              <a:avLst/>
            </a:prstGeom>
          </p:spPr>
        </p:pic>
        <p:pic>
          <p:nvPicPr>
            <p:cNvPr id="6" name="Picture 5" descr="A picture containing object&#10;&#10;Description automatically generated">
              <a:extLst>
                <a:ext uri="{FF2B5EF4-FFF2-40B4-BE49-F238E27FC236}">
                  <a16:creationId xmlns:a16="http://schemas.microsoft.com/office/drawing/2014/main" id="{FEA44F10-DEA8-48F8-AB08-65A583BCB7AE}"/>
                </a:ext>
              </a:extLst>
            </p:cNvPr>
            <p:cNvPicPr>
              <a:picLocks noChangeAspect="1"/>
            </p:cNvPicPr>
            <p:nvPr/>
          </p:nvPicPr>
          <p:blipFill rotWithShape="1">
            <a:blip r:embed="rId6">
              <a:extLst>
                <a:ext uri="{28A0092B-C50C-407E-A947-70E740481C1C}">
                  <a14:useLocalDpi xmlns:a14="http://schemas.microsoft.com/office/drawing/2010/main" val="0"/>
                </a:ext>
              </a:extLst>
            </a:blip>
            <a:srcRect l="15257"/>
            <a:stretch/>
          </p:blipFill>
          <p:spPr>
            <a:xfrm>
              <a:off x="6261462" y="277646"/>
              <a:ext cx="2017939" cy="1524000"/>
            </a:xfrm>
            <a:prstGeom prst="rect">
              <a:avLst/>
            </a:prstGeom>
          </p:spPr>
        </p:pic>
      </p:grpSp>
      <p:pic>
        <p:nvPicPr>
          <p:cNvPr id="17" name="Picture 16">
            <a:extLst>
              <a:ext uri="{FF2B5EF4-FFF2-40B4-BE49-F238E27FC236}">
                <a16:creationId xmlns:a16="http://schemas.microsoft.com/office/drawing/2014/main" id="{44B0B7ED-B0C2-4608-BC77-0C5ABD48B89E}"/>
              </a:ext>
            </a:extLst>
          </p:cNvPr>
          <p:cNvPicPr>
            <a:picLocks noChangeAspect="1"/>
          </p:cNvPicPr>
          <p:nvPr/>
        </p:nvPicPr>
        <p:blipFill rotWithShape="1">
          <a:blip r:embed="rId7"/>
          <a:srcRect l="5994" r="52674" b="11519"/>
          <a:stretch/>
        </p:blipFill>
        <p:spPr>
          <a:xfrm rot="20429295">
            <a:off x="5013704" y="4638155"/>
            <a:ext cx="315852" cy="1340949"/>
          </a:xfrm>
          <a:prstGeom prst="rect">
            <a:avLst/>
          </a:prstGeom>
        </p:spPr>
      </p:pic>
    </p:spTree>
    <p:extLst>
      <p:ext uri="{BB962C8B-B14F-4D97-AF65-F5344CB8AC3E}">
        <p14:creationId xmlns:p14="http://schemas.microsoft.com/office/powerpoint/2010/main" val="39034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4A1DF1-AB85-4F9C-B197-496A84BA907F}"/>
              </a:ext>
            </a:extLst>
          </p:cNvPr>
          <p:cNvSpPr/>
          <p:nvPr/>
        </p:nvSpPr>
        <p:spPr>
          <a:xfrm>
            <a:off x="428626" y="1501078"/>
            <a:ext cx="2157820" cy="584775"/>
          </a:xfrm>
          <a:prstGeom prst="rect">
            <a:avLst/>
          </a:prstGeom>
        </p:spPr>
        <p:txBody>
          <a:bodyPr wrap="square">
            <a:spAutoFit/>
          </a:bodyPr>
          <a:lstStyle/>
          <a:p>
            <a:pPr lvl="0"/>
            <a:r>
              <a:rPr lang="en-US" sz="3200" b="1" dirty="0"/>
              <a:t>Example:</a:t>
            </a:r>
          </a:p>
        </p:txBody>
      </p:sp>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344488"/>
            <a:ext cx="8715374" cy="609600"/>
          </a:xfrm>
        </p:spPr>
        <p:txBody>
          <a:bodyPr/>
          <a:lstStyle/>
          <a:p>
            <a:r>
              <a:rPr lang="en-US" dirty="0"/>
              <a:t>Engagement Exercise</a:t>
            </a:r>
            <a:br>
              <a:rPr lang="en-US" dirty="0"/>
            </a:br>
            <a:r>
              <a:rPr lang="en-US" sz="3200" dirty="0"/>
              <a:t>First Group – Create a set of the same rank</a:t>
            </a:r>
            <a:endParaRPr lang="en-US" dirty="0"/>
          </a:p>
        </p:txBody>
      </p:sp>
      <p:sp>
        <p:nvSpPr>
          <p:cNvPr id="13" name="Rectangle 12">
            <a:extLst>
              <a:ext uri="{FF2B5EF4-FFF2-40B4-BE49-F238E27FC236}">
                <a16:creationId xmlns:a16="http://schemas.microsoft.com/office/drawing/2014/main" id="{21E1F7B6-637C-4478-8002-5CD75C9547C1}"/>
              </a:ext>
            </a:extLst>
          </p:cNvPr>
          <p:cNvSpPr/>
          <p:nvPr/>
        </p:nvSpPr>
        <p:spPr>
          <a:xfrm>
            <a:off x="428626" y="2077376"/>
            <a:ext cx="3516357" cy="584775"/>
          </a:xfrm>
          <a:prstGeom prst="rect">
            <a:avLst/>
          </a:prstGeom>
        </p:spPr>
        <p:txBody>
          <a:bodyPr wrap="square">
            <a:spAutoFit/>
          </a:bodyPr>
          <a:lstStyle/>
          <a:p>
            <a:pPr marL="514350" lvl="0" indent="-514350">
              <a:buFont typeface="+mj-lt"/>
              <a:buAutoNum type="arabicPeriod"/>
            </a:pPr>
            <a:r>
              <a:rPr lang="en-US" sz="3200" b="1" dirty="0"/>
              <a:t>I have an ace</a:t>
            </a:r>
          </a:p>
        </p:txBody>
      </p:sp>
      <p:sp>
        <p:nvSpPr>
          <p:cNvPr id="14" name="Rectangle 13">
            <a:extLst>
              <a:ext uri="{FF2B5EF4-FFF2-40B4-BE49-F238E27FC236}">
                <a16:creationId xmlns:a16="http://schemas.microsoft.com/office/drawing/2014/main" id="{E911C1E8-AAC6-4BC9-8385-1F55E8135D40}"/>
              </a:ext>
            </a:extLst>
          </p:cNvPr>
          <p:cNvSpPr/>
          <p:nvPr/>
        </p:nvSpPr>
        <p:spPr>
          <a:xfrm>
            <a:off x="428626" y="2632843"/>
            <a:ext cx="4204334" cy="584775"/>
          </a:xfrm>
          <a:prstGeom prst="rect">
            <a:avLst/>
          </a:prstGeom>
        </p:spPr>
        <p:txBody>
          <a:bodyPr wrap="square">
            <a:spAutoFit/>
          </a:bodyPr>
          <a:lstStyle/>
          <a:p>
            <a:pPr marL="514350" lvl="0" indent="-514350">
              <a:buFont typeface="+mj-lt"/>
              <a:buAutoNum type="arabicPeriod" startAt="2"/>
            </a:pPr>
            <a:r>
              <a:rPr lang="en-US" sz="3200" b="1" dirty="0"/>
              <a:t>I find 4 other aces</a:t>
            </a:r>
          </a:p>
        </p:txBody>
      </p:sp>
      <p:sp>
        <p:nvSpPr>
          <p:cNvPr id="18" name="Rectangle 17">
            <a:extLst>
              <a:ext uri="{FF2B5EF4-FFF2-40B4-BE49-F238E27FC236}">
                <a16:creationId xmlns:a16="http://schemas.microsoft.com/office/drawing/2014/main" id="{8FCE6621-B9D8-4D2D-96AC-08A339650FD0}"/>
              </a:ext>
            </a:extLst>
          </p:cNvPr>
          <p:cNvSpPr/>
          <p:nvPr/>
        </p:nvSpPr>
        <p:spPr>
          <a:xfrm>
            <a:off x="428626" y="3178333"/>
            <a:ext cx="4204334" cy="2062103"/>
          </a:xfrm>
          <a:prstGeom prst="rect">
            <a:avLst/>
          </a:prstGeom>
        </p:spPr>
        <p:txBody>
          <a:bodyPr wrap="square">
            <a:spAutoFit/>
          </a:bodyPr>
          <a:lstStyle/>
          <a:p>
            <a:pPr marL="514350" lvl="0" indent="-514350">
              <a:buFont typeface="+mj-lt"/>
              <a:buAutoNum type="arabicPeriod" startAt="3"/>
            </a:pPr>
            <a:r>
              <a:rPr lang="en-US" sz="3200" b="1" dirty="0"/>
              <a:t>The 5 of us turn our cards over and find the same question</a:t>
            </a:r>
          </a:p>
        </p:txBody>
      </p:sp>
      <p:pic>
        <p:nvPicPr>
          <p:cNvPr id="19" name="Picture 18" descr="A picture containing object&#10;&#10;Description automatically generated">
            <a:extLst>
              <a:ext uri="{FF2B5EF4-FFF2-40B4-BE49-F238E27FC236}">
                <a16:creationId xmlns:a16="http://schemas.microsoft.com/office/drawing/2014/main" id="{E4A4308B-AC3E-4656-A921-9EBDDF79B298}"/>
              </a:ext>
            </a:extLst>
          </p:cNvPr>
          <p:cNvPicPr>
            <a:picLocks noChangeAspect="1"/>
          </p:cNvPicPr>
          <p:nvPr/>
        </p:nvPicPr>
        <p:blipFill rotWithShape="1">
          <a:blip r:embed="rId3">
            <a:extLst>
              <a:ext uri="{28A0092B-C50C-407E-A947-70E740481C1C}">
                <a14:useLocalDpi xmlns:a14="http://schemas.microsoft.com/office/drawing/2010/main" val="0"/>
              </a:ext>
            </a:extLst>
          </a:blip>
          <a:srcRect l="61315"/>
          <a:stretch/>
        </p:blipFill>
        <p:spPr>
          <a:xfrm>
            <a:off x="4786313" y="1425158"/>
            <a:ext cx="1398687" cy="2083733"/>
          </a:xfrm>
          <a:prstGeom prst="rect">
            <a:avLst/>
          </a:prstGeom>
        </p:spPr>
      </p:pic>
      <p:pic>
        <p:nvPicPr>
          <p:cNvPr id="20" name="Picture 19" descr="A picture containing object&#10;&#10;Description automatically generated">
            <a:extLst>
              <a:ext uri="{FF2B5EF4-FFF2-40B4-BE49-F238E27FC236}">
                <a16:creationId xmlns:a16="http://schemas.microsoft.com/office/drawing/2014/main" id="{3F816FE6-7324-42E1-BC63-62A43A505A6B}"/>
              </a:ext>
            </a:extLst>
          </p:cNvPr>
          <p:cNvPicPr>
            <a:picLocks noChangeAspect="1"/>
          </p:cNvPicPr>
          <p:nvPr/>
        </p:nvPicPr>
        <p:blipFill rotWithShape="1">
          <a:blip r:embed="rId3">
            <a:extLst>
              <a:ext uri="{28A0092B-C50C-407E-A947-70E740481C1C}">
                <a14:useLocalDpi xmlns:a14="http://schemas.microsoft.com/office/drawing/2010/main" val="0"/>
              </a:ext>
            </a:extLst>
          </a:blip>
          <a:srcRect l="15257"/>
          <a:stretch/>
        </p:blipFill>
        <p:spPr>
          <a:xfrm>
            <a:off x="5234204" y="1425157"/>
            <a:ext cx="3063901" cy="2083733"/>
          </a:xfrm>
          <a:prstGeom prst="rect">
            <a:avLst/>
          </a:prstGeom>
        </p:spPr>
      </p:pic>
      <p:sp>
        <p:nvSpPr>
          <p:cNvPr id="23" name="Rectangle 22">
            <a:extLst>
              <a:ext uri="{FF2B5EF4-FFF2-40B4-BE49-F238E27FC236}">
                <a16:creationId xmlns:a16="http://schemas.microsoft.com/office/drawing/2014/main" id="{44410AE6-DF49-4A38-84C2-583EF65BBBBE}"/>
              </a:ext>
            </a:extLst>
          </p:cNvPr>
          <p:cNvSpPr/>
          <p:nvPr/>
        </p:nvSpPr>
        <p:spPr>
          <a:xfrm>
            <a:off x="428626" y="5240436"/>
            <a:ext cx="5570392" cy="584775"/>
          </a:xfrm>
          <a:prstGeom prst="rect">
            <a:avLst/>
          </a:prstGeom>
        </p:spPr>
        <p:txBody>
          <a:bodyPr wrap="square">
            <a:spAutoFit/>
          </a:bodyPr>
          <a:lstStyle/>
          <a:p>
            <a:pPr marL="514350" lvl="0" indent="-514350">
              <a:buFont typeface="+mj-lt"/>
              <a:buAutoNum type="arabicPeriod" startAt="4"/>
            </a:pPr>
            <a:r>
              <a:rPr lang="en-US" sz="3200" b="1" dirty="0"/>
              <a:t>We discuss the question</a:t>
            </a:r>
          </a:p>
        </p:txBody>
      </p:sp>
      <p:sp>
        <p:nvSpPr>
          <p:cNvPr id="25" name="Flowchart: Connector 24">
            <a:extLst>
              <a:ext uri="{FF2B5EF4-FFF2-40B4-BE49-F238E27FC236}">
                <a16:creationId xmlns:a16="http://schemas.microsoft.com/office/drawing/2014/main" id="{E9502983-6AFD-4EB5-80A0-C80D8589C6C5}"/>
              </a:ext>
            </a:extLst>
          </p:cNvPr>
          <p:cNvSpPr/>
          <p:nvPr/>
        </p:nvSpPr>
        <p:spPr bwMode="auto">
          <a:xfrm>
            <a:off x="5234204" y="1593273"/>
            <a:ext cx="3389069" cy="3370071"/>
          </a:xfrm>
          <a:prstGeom prst="flowChartConnector">
            <a:avLst/>
          </a:prstGeom>
          <a:solidFill>
            <a:srgbClr val="FFFF9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2400" b="1" i="0" u="none" strike="noStrike" cap="none" normalizeH="0" baseline="0" dirty="0">
                <a:ln>
                  <a:noFill/>
                </a:ln>
                <a:solidFill>
                  <a:schemeClr val="tx1"/>
                </a:solidFill>
                <a:effectLst/>
                <a:latin typeface="Ink Free" panose="03080402000500000000" pitchFamily="66" charset="0"/>
              </a:rPr>
              <a:t>Rolls &amp; </a:t>
            </a:r>
            <a:r>
              <a:rPr kumimoji="0" lang="en-US" sz="2350" b="1" i="0" u="none" strike="noStrike" cap="none" normalizeH="0" baseline="0" dirty="0">
                <a:ln>
                  <a:noFill/>
                </a:ln>
                <a:solidFill>
                  <a:schemeClr val="tx1"/>
                </a:solidFill>
                <a:effectLst/>
                <a:latin typeface="Ink Free" panose="03080402000500000000" pitchFamily="66" charset="0"/>
              </a:rPr>
              <a:t>Responsibilities</a:t>
            </a:r>
          </a:p>
          <a:p>
            <a:pPr marL="0" marR="0" indent="0" algn="ctr" defTabSz="914400" rtl="0" eaLnBrk="1" fontAlgn="base" latinLnBrk="0" hangingPunct="1">
              <a:lnSpc>
                <a:spcPct val="100000"/>
              </a:lnSpc>
              <a:spcBef>
                <a:spcPct val="50000"/>
              </a:spcBef>
              <a:spcAft>
                <a:spcPct val="0"/>
              </a:spcAft>
              <a:buClrTx/>
              <a:buSzTx/>
              <a:tabLst/>
            </a:pPr>
            <a:r>
              <a:rPr kumimoji="0" lang="en-US" sz="2800" b="1" i="0" u="none" strike="noStrike" cap="none" normalizeH="0" baseline="0" dirty="0">
                <a:ln>
                  <a:noFill/>
                </a:ln>
                <a:solidFill>
                  <a:schemeClr val="tx1"/>
                </a:solidFill>
                <a:effectLst/>
                <a:latin typeface="Ink Free" panose="03080402000500000000" pitchFamily="66" charset="0"/>
              </a:rPr>
              <a:t>What is your favorite type of roll for a sandwich?</a:t>
            </a:r>
          </a:p>
        </p:txBody>
      </p:sp>
      <p:pic>
        <p:nvPicPr>
          <p:cNvPr id="26" name="Picture 25">
            <a:extLst>
              <a:ext uri="{FF2B5EF4-FFF2-40B4-BE49-F238E27FC236}">
                <a16:creationId xmlns:a16="http://schemas.microsoft.com/office/drawing/2014/main" id="{B1D56084-14DD-4DE9-9114-DCDD1005DA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26330" y="1779533"/>
            <a:ext cx="555077" cy="612640"/>
          </a:xfrm>
          <a:prstGeom prst="rect">
            <a:avLst/>
          </a:prstGeom>
        </p:spPr>
      </p:pic>
      <p:sp>
        <p:nvSpPr>
          <p:cNvPr id="27" name="Rectangle 26">
            <a:extLst>
              <a:ext uri="{FF2B5EF4-FFF2-40B4-BE49-F238E27FC236}">
                <a16:creationId xmlns:a16="http://schemas.microsoft.com/office/drawing/2014/main" id="{8A31915E-81BB-4F7B-BAC2-FFD83494C61A}"/>
              </a:ext>
            </a:extLst>
          </p:cNvPr>
          <p:cNvSpPr/>
          <p:nvPr/>
        </p:nvSpPr>
        <p:spPr>
          <a:xfrm rot="20269437">
            <a:off x="4222845" y="3406405"/>
            <a:ext cx="1779276" cy="584775"/>
          </a:xfrm>
          <a:prstGeom prst="rect">
            <a:avLst/>
          </a:prstGeom>
        </p:spPr>
        <p:txBody>
          <a:bodyPr wrap="square">
            <a:spAutoFit/>
          </a:bodyPr>
          <a:lstStyle/>
          <a:p>
            <a:pPr lvl="0"/>
            <a:r>
              <a:rPr lang="en-US" sz="3200" b="1" dirty="0">
                <a:latin typeface="Ink Free" panose="03080402000500000000" pitchFamily="66" charset="0"/>
              </a:rPr>
              <a:t>KAISER</a:t>
            </a:r>
          </a:p>
        </p:txBody>
      </p:sp>
      <p:sp>
        <p:nvSpPr>
          <p:cNvPr id="28" name="Rectangle 27">
            <a:extLst>
              <a:ext uri="{FF2B5EF4-FFF2-40B4-BE49-F238E27FC236}">
                <a16:creationId xmlns:a16="http://schemas.microsoft.com/office/drawing/2014/main" id="{2B68B148-C1CC-47CE-9281-EBD7EE5A9DB0}"/>
              </a:ext>
            </a:extLst>
          </p:cNvPr>
          <p:cNvSpPr/>
          <p:nvPr/>
        </p:nvSpPr>
        <p:spPr>
          <a:xfrm rot="20461998">
            <a:off x="3976143" y="4354334"/>
            <a:ext cx="2101717" cy="584775"/>
          </a:xfrm>
          <a:prstGeom prst="rect">
            <a:avLst/>
          </a:prstGeom>
        </p:spPr>
        <p:txBody>
          <a:bodyPr wrap="square">
            <a:spAutoFit/>
          </a:bodyPr>
          <a:lstStyle/>
          <a:p>
            <a:pPr lvl="0"/>
            <a:r>
              <a:rPr lang="en-US" sz="3200" b="1" dirty="0">
                <a:latin typeface="Ink Free" panose="03080402000500000000" pitchFamily="66" charset="0"/>
              </a:rPr>
              <a:t>BRIOCHE</a:t>
            </a:r>
          </a:p>
        </p:txBody>
      </p:sp>
      <p:sp>
        <p:nvSpPr>
          <p:cNvPr id="29" name="Rectangle 28">
            <a:extLst>
              <a:ext uri="{FF2B5EF4-FFF2-40B4-BE49-F238E27FC236}">
                <a16:creationId xmlns:a16="http://schemas.microsoft.com/office/drawing/2014/main" id="{D4045872-D533-4120-8137-1F250EB4489E}"/>
              </a:ext>
            </a:extLst>
          </p:cNvPr>
          <p:cNvSpPr/>
          <p:nvPr/>
        </p:nvSpPr>
        <p:spPr>
          <a:xfrm>
            <a:off x="5008729" y="4715465"/>
            <a:ext cx="3133770" cy="584775"/>
          </a:xfrm>
          <a:prstGeom prst="rect">
            <a:avLst/>
          </a:prstGeom>
        </p:spPr>
        <p:txBody>
          <a:bodyPr wrap="square">
            <a:spAutoFit/>
          </a:bodyPr>
          <a:lstStyle/>
          <a:p>
            <a:pPr lvl="0"/>
            <a:r>
              <a:rPr lang="en-US" sz="3200" b="1" dirty="0">
                <a:latin typeface="Ink Free" panose="03080402000500000000" pitchFamily="66" charset="0"/>
              </a:rPr>
              <a:t>SESAME BUN…</a:t>
            </a:r>
          </a:p>
        </p:txBody>
      </p:sp>
      <p:sp>
        <p:nvSpPr>
          <p:cNvPr id="30" name="Rectangle 29">
            <a:extLst>
              <a:ext uri="{FF2B5EF4-FFF2-40B4-BE49-F238E27FC236}">
                <a16:creationId xmlns:a16="http://schemas.microsoft.com/office/drawing/2014/main" id="{F5DFAD23-3C45-4B6C-AA04-B11E7ED9BABC}"/>
              </a:ext>
            </a:extLst>
          </p:cNvPr>
          <p:cNvSpPr/>
          <p:nvPr/>
        </p:nvSpPr>
        <p:spPr>
          <a:xfrm>
            <a:off x="5867710" y="5199777"/>
            <a:ext cx="3133770" cy="584775"/>
          </a:xfrm>
          <a:prstGeom prst="rect">
            <a:avLst/>
          </a:prstGeom>
        </p:spPr>
        <p:txBody>
          <a:bodyPr wrap="square">
            <a:spAutoFit/>
          </a:bodyPr>
          <a:lstStyle/>
          <a:p>
            <a:pPr lvl="0"/>
            <a:r>
              <a:rPr lang="en-US" sz="3200" b="1" dirty="0">
                <a:latin typeface="Ink Free" panose="03080402000500000000" pitchFamily="66" charset="0"/>
              </a:rPr>
              <a:t>… Is that a roll?</a:t>
            </a:r>
          </a:p>
        </p:txBody>
      </p:sp>
    </p:spTree>
    <p:extLst>
      <p:ext uri="{BB962C8B-B14F-4D97-AF65-F5344CB8AC3E}">
        <p14:creationId xmlns:p14="http://schemas.microsoft.com/office/powerpoint/2010/main" val="227133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nodeType="clickEffect">
                                  <p:stCondLst>
                                    <p:cond delay="0"/>
                                  </p:stCondLst>
                                  <p:childTnLst>
                                    <p:animEffect transition="out" filter="fade">
                                      <p:cBhvr>
                                        <p:cTn id="30" dur="2000"/>
                                        <p:tgtEl>
                                          <p:spTgt spid="19"/>
                                        </p:tgtEl>
                                      </p:cBhvr>
                                    </p:animEffect>
                                    <p:anim calcmode="lin" valueType="num">
                                      <p:cBhvr>
                                        <p:cTn id="31"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9"/>
                                        </p:tgtEl>
                                        <p:attrNameLst>
                                          <p:attrName>ppt_h</p:attrName>
                                        </p:attrNameLst>
                                      </p:cBhvr>
                                      <p:tavLst>
                                        <p:tav tm="0">
                                          <p:val>
                                            <p:strVal val="ppt_h"/>
                                          </p:val>
                                        </p:tav>
                                        <p:tav tm="100000">
                                          <p:val>
                                            <p:strVal val="ppt_h"/>
                                          </p:val>
                                        </p:tav>
                                      </p:tavLst>
                                    </p:anim>
                                    <p:set>
                                      <p:cBhvr>
                                        <p:cTn id="33" dur="1" fill="hold">
                                          <p:stCondLst>
                                            <p:cond delay="1999"/>
                                          </p:stCondLst>
                                        </p:cTn>
                                        <p:tgtEl>
                                          <p:spTgt spid="19"/>
                                        </p:tgtEl>
                                        <p:attrNameLst>
                                          <p:attrName>style.visibility</p:attrName>
                                        </p:attrNameLst>
                                      </p:cBhvr>
                                      <p:to>
                                        <p:strVal val="hidden"/>
                                      </p:to>
                                    </p:set>
                                  </p:childTnLst>
                                </p:cTn>
                              </p:par>
                              <p:par>
                                <p:cTn id="34" presetID="45" presetClass="exit" presetSubtype="0" fill="hold" nodeType="withEffect">
                                  <p:stCondLst>
                                    <p:cond delay="0"/>
                                  </p:stCondLst>
                                  <p:childTnLst>
                                    <p:animEffect transition="out" filter="fade">
                                      <p:cBhvr>
                                        <p:cTn id="35" dur="2000"/>
                                        <p:tgtEl>
                                          <p:spTgt spid="20"/>
                                        </p:tgtEl>
                                      </p:cBhvr>
                                    </p:animEffect>
                                    <p:anim calcmode="lin" valueType="num">
                                      <p:cBhvr>
                                        <p:cTn id="36"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20"/>
                                        </p:tgtEl>
                                        <p:attrNameLst>
                                          <p:attrName>ppt_h</p:attrName>
                                        </p:attrNameLst>
                                      </p:cBhvr>
                                      <p:tavLst>
                                        <p:tav tm="0">
                                          <p:val>
                                            <p:strVal val="ppt_h"/>
                                          </p:val>
                                        </p:tav>
                                        <p:tav tm="100000">
                                          <p:val>
                                            <p:strVal val="ppt_h"/>
                                          </p:val>
                                        </p:tav>
                                      </p:tavLst>
                                    </p:anim>
                                    <p:set>
                                      <p:cBhvr>
                                        <p:cTn id="38" dur="1" fill="hold">
                                          <p:stCondLst>
                                            <p:cond delay="19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ppt_w</p:attrName>
                                        </p:attrNameLst>
                                      </p:cBhvr>
                                      <p:tavLst>
                                        <p:tav tm="0" fmla="#ppt_w*sin(2.5*pi*$)">
                                          <p:val>
                                            <p:fltVal val="0"/>
                                          </p:val>
                                        </p:tav>
                                        <p:tav tm="100000">
                                          <p:val>
                                            <p:fltVal val="1"/>
                                          </p:val>
                                        </p:tav>
                                      </p:tavLst>
                                    </p:anim>
                                    <p:anim calcmode="lin" valueType="num">
                                      <p:cBhvr>
                                        <p:cTn id="45" dur="2000" fill="hold"/>
                                        <p:tgtEl>
                                          <p:spTgt spid="25"/>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000"/>
                                        <p:tgtEl>
                                          <p:spTgt spid="26"/>
                                        </p:tgtEl>
                                      </p:cBhvr>
                                    </p:animEffect>
                                    <p:anim calcmode="lin" valueType="num">
                                      <p:cBhvr>
                                        <p:cTn id="49" dur="2000" fill="hold"/>
                                        <p:tgtEl>
                                          <p:spTgt spid="26"/>
                                        </p:tgtEl>
                                        <p:attrNameLst>
                                          <p:attrName>ppt_w</p:attrName>
                                        </p:attrNameLst>
                                      </p:cBhvr>
                                      <p:tavLst>
                                        <p:tav tm="0" fmla="#ppt_w*sin(2.5*pi*$)">
                                          <p:val>
                                            <p:fltVal val="0"/>
                                          </p:val>
                                        </p:tav>
                                        <p:tav tm="100000">
                                          <p:val>
                                            <p:fltVal val="1"/>
                                          </p:val>
                                        </p:tav>
                                      </p:tavLst>
                                    </p:anim>
                                    <p:anim calcmode="lin" valueType="num">
                                      <p:cBhvr>
                                        <p:cTn id="50"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3" grpId="0"/>
      <p:bldP spid="25" grpId="0" animBg="1"/>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Connector 22">
            <a:extLst>
              <a:ext uri="{FF2B5EF4-FFF2-40B4-BE49-F238E27FC236}">
                <a16:creationId xmlns:a16="http://schemas.microsoft.com/office/drawing/2014/main" id="{CD962FFD-A286-4D11-A5F7-E290339F5C0E}"/>
              </a:ext>
            </a:extLst>
          </p:cNvPr>
          <p:cNvSpPr/>
          <p:nvPr/>
        </p:nvSpPr>
        <p:spPr bwMode="auto">
          <a:xfrm>
            <a:off x="2502126" y="1783494"/>
            <a:ext cx="4119129" cy="4024967"/>
          </a:xfrm>
          <a:prstGeom prst="flowChartConnector">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Aft>
                <a:spcPct val="0"/>
              </a:spcAft>
              <a:buClrTx/>
              <a:buSzTx/>
              <a:tabLst/>
            </a:pPr>
            <a:r>
              <a:rPr kumimoji="0" lang="en-US" sz="6000" b="1" i="0" u="none" strike="noStrike" cap="none" normalizeH="0" baseline="0" dirty="0">
                <a:ln>
                  <a:noFill/>
                </a:ln>
                <a:solidFill>
                  <a:schemeClr val="tx1"/>
                </a:solidFill>
                <a:effectLst/>
                <a:latin typeface="Ink Free" panose="03080402000500000000" pitchFamily="66" charset="0"/>
              </a:rPr>
              <a:t>TIME IS </a:t>
            </a:r>
          </a:p>
          <a:p>
            <a:pPr marL="0" marR="0" indent="0" algn="ctr" defTabSz="914400" rtl="0" eaLnBrk="1" fontAlgn="base" latinLnBrk="0" hangingPunct="1">
              <a:lnSpc>
                <a:spcPct val="100000"/>
              </a:lnSpc>
              <a:spcAft>
                <a:spcPct val="0"/>
              </a:spcAft>
              <a:buClrTx/>
              <a:buSzTx/>
              <a:tabLst/>
            </a:pPr>
            <a:r>
              <a:rPr kumimoji="0" lang="en-US" sz="6000" b="1" i="0" u="none" strike="noStrike" cap="none" normalizeH="0" baseline="0" dirty="0">
                <a:ln>
                  <a:noFill/>
                </a:ln>
                <a:solidFill>
                  <a:schemeClr val="tx1"/>
                </a:solidFill>
                <a:effectLst/>
                <a:latin typeface="Ink Free" panose="03080402000500000000" pitchFamily="66" charset="0"/>
              </a:rPr>
              <a:t>UP</a:t>
            </a:r>
          </a:p>
        </p:txBody>
      </p:sp>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95106"/>
            <a:ext cx="8715374" cy="609600"/>
          </a:xfrm>
        </p:spPr>
        <p:txBody>
          <a:bodyPr/>
          <a:lstStyle/>
          <a:p>
            <a:r>
              <a:rPr lang="en-US" dirty="0"/>
              <a:t>In Your Groups…</a:t>
            </a:r>
          </a:p>
        </p:txBody>
      </p:sp>
      <p:sp>
        <p:nvSpPr>
          <p:cNvPr id="18" name="Rectangle 17">
            <a:extLst>
              <a:ext uri="{FF2B5EF4-FFF2-40B4-BE49-F238E27FC236}">
                <a16:creationId xmlns:a16="http://schemas.microsoft.com/office/drawing/2014/main" id="{8579A33A-D1CB-4340-B46E-06832B870BBF}"/>
              </a:ext>
            </a:extLst>
          </p:cNvPr>
          <p:cNvSpPr/>
          <p:nvPr/>
        </p:nvSpPr>
        <p:spPr>
          <a:xfrm>
            <a:off x="0" y="704706"/>
            <a:ext cx="9144000" cy="1477328"/>
          </a:xfrm>
          <a:prstGeom prst="rect">
            <a:avLst/>
          </a:prstGeom>
        </p:spPr>
        <p:txBody>
          <a:bodyPr wrap="square">
            <a:spAutoFit/>
          </a:bodyPr>
          <a:lstStyle/>
          <a:p>
            <a:pPr lvl="0"/>
            <a:r>
              <a:rPr lang="en-US" sz="3000" b="1" dirty="0"/>
              <a:t>… Discuss the question on the back of your card</a:t>
            </a:r>
          </a:p>
          <a:p>
            <a:pPr marL="457200" lvl="0" indent="-457200"/>
            <a:r>
              <a:rPr lang="en-US" sz="3000" b="1" dirty="0"/>
              <a:t>… Identify 2-3 key takeaways to bring to the next group</a:t>
            </a:r>
          </a:p>
        </p:txBody>
      </p:sp>
      <p:sp>
        <p:nvSpPr>
          <p:cNvPr id="9" name="Flowchart: Connector 8">
            <a:extLst>
              <a:ext uri="{FF2B5EF4-FFF2-40B4-BE49-F238E27FC236}">
                <a16:creationId xmlns:a16="http://schemas.microsoft.com/office/drawing/2014/main" id="{9422EA3A-FCB9-4900-94DB-17E5048C6DFE}"/>
              </a:ext>
            </a:extLst>
          </p:cNvPr>
          <p:cNvSpPr/>
          <p:nvPr/>
        </p:nvSpPr>
        <p:spPr bwMode="auto">
          <a:xfrm>
            <a:off x="2400952" y="1660575"/>
            <a:ext cx="4297680" cy="4297680"/>
          </a:xfrm>
          <a:prstGeom prst="flowChartConnector">
            <a:avLst/>
          </a:pr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21" name="Group 20">
            <a:extLst>
              <a:ext uri="{FF2B5EF4-FFF2-40B4-BE49-F238E27FC236}">
                <a16:creationId xmlns:a16="http://schemas.microsoft.com/office/drawing/2014/main" id="{8DAD6593-9EE6-46A0-BC60-3A2244E3CB11}"/>
              </a:ext>
            </a:extLst>
          </p:cNvPr>
          <p:cNvGrpSpPr/>
          <p:nvPr/>
        </p:nvGrpSpPr>
        <p:grpSpPr>
          <a:xfrm>
            <a:off x="3400218" y="2202396"/>
            <a:ext cx="2311558" cy="3268107"/>
            <a:chOff x="9811070" y="4066801"/>
            <a:chExt cx="2093988" cy="3101440"/>
          </a:xfrm>
        </p:grpSpPr>
        <p:pic>
          <p:nvPicPr>
            <p:cNvPr id="17" name="Picture 16" descr="A close up of a sign&#10;&#10;Description automatically generated">
              <a:extLst>
                <a:ext uri="{FF2B5EF4-FFF2-40B4-BE49-F238E27FC236}">
                  <a16:creationId xmlns:a16="http://schemas.microsoft.com/office/drawing/2014/main" id="{014C7302-C27B-43F3-ACF6-CF3BE539DB8D}"/>
                </a:ext>
              </a:extLst>
            </p:cNvPr>
            <p:cNvPicPr>
              <a:picLocks noChangeAspect="1"/>
            </p:cNvPicPr>
            <p:nvPr/>
          </p:nvPicPr>
          <p:blipFill rotWithShape="1">
            <a:blip r:embed="rId6">
              <a:extLst>
                <a:ext uri="{28A0092B-C50C-407E-A947-70E740481C1C}">
                  <a14:useLocalDpi xmlns:a14="http://schemas.microsoft.com/office/drawing/2010/main" val="0"/>
                </a:ext>
              </a:extLst>
            </a:blip>
            <a:srcRect l="73824" r="1751"/>
            <a:stretch/>
          </p:blipFill>
          <p:spPr>
            <a:xfrm>
              <a:off x="9811070" y="4066801"/>
              <a:ext cx="2093988" cy="3101440"/>
            </a:xfrm>
            <a:prstGeom prst="rect">
              <a:avLst/>
            </a:prstGeom>
          </p:spPr>
        </p:pic>
        <p:sp>
          <p:nvSpPr>
            <p:cNvPr id="31" name="TextBox 30">
              <a:extLst>
                <a:ext uri="{FF2B5EF4-FFF2-40B4-BE49-F238E27FC236}">
                  <a16:creationId xmlns:a16="http://schemas.microsoft.com/office/drawing/2014/main" id="{1E63C277-F051-4669-800E-97CAD213A3E8}"/>
                </a:ext>
              </a:extLst>
            </p:cNvPr>
            <p:cNvSpPr txBox="1"/>
            <p:nvPr/>
          </p:nvSpPr>
          <p:spPr>
            <a:xfrm>
              <a:off x="9901836" y="4193106"/>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1</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a:t>
              </a:r>
            </a:p>
          </p:txBody>
        </p:sp>
      </p:grpSp>
      <p:grpSp>
        <p:nvGrpSpPr>
          <p:cNvPr id="26" name="Group 25">
            <a:extLst>
              <a:ext uri="{FF2B5EF4-FFF2-40B4-BE49-F238E27FC236}">
                <a16:creationId xmlns:a16="http://schemas.microsoft.com/office/drawing/2014/main" id="{F3420FE9-2DAE-412D-A947-F738DCC9173E}"/>
              </a:ext>
            </a:extLst>
          </p:cNvPr>
          <p:cNvGrpSpPr/>
          <p:nvPr/>
        </p:nvGrpSpPr>
        <p:grpSpPr>
          <a:xfrm>
            <a:off x="3531266" y="2200826"/>
            <a:ext cx="2005848" cy="3123857"/>
            <a:chOff x="3610296" y="4068425"/>
            <a:chExt cx="2005848" cy="3123857"/>
          </a:xfrm>
        </p:grpSpPr>
        <p:pic>
          <p:nvPicPr>
            <p:cNvPr id="15" name="Picture 14" descr="A close up of a sign&#10;&#10;Description automatically generated">
              <a:extLst>
                <a:ext uri="{FF2B5EF4-FFF2-40B4-BE49-F238E27FC236}">
                  <a16:creationId xmlns:a16="http://schemas.microsoft.com/office/drawing/2014/main" id="{8F79C57D-3C6F-4C01-A272-0AB7D1C2E210}"/>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828" r="26591" b="2828"/>
            <a:stretch/>
          </p:blipFill>
          <p:spPr>
            <a:xfrm>
              <a:off x="3610296" y="4068425"/>
              <a:ext cx="2005848" cy="3099816"/>
            </a:xfrm>
            <a:prstGeom prst="rect">
              <a:avLst/>
            </a:prstGeom>
          </p:spPr>
        </p:pic>
        <p:sp>
          <p:nvSpPr>
            <p:cNvPr id="27" name="TextBox 26">
              <a:extLst>
                <a:ext uri="{FF2B5EF4-FFF2-40B4-BE49-F238E27FC236}">
                  <a16:creationId xmlns:a16="http://schemas.microsoft.com/office/drawing/2014/main" id="{D139E879-2A2A-4F27-8FD4-8CD67D661FC8}"/>
                </a:ext>
              </a:extLst>
            </p:cNvPr>
            <p:cNvSpPr txBox="1"/>
            <p:nvPr/>
          </p:nvSpPr>
          <p:spPr>
            <a:xfrm>
              <a:off x="3649416" y="4357642"/>
              <a:ext cx="1920240" cy="2834640"/>
            </a:xfrm>
            <a:prstGeom prst="rect">
              <a:avLst/>
            </a:prstGeom>
            <a:noFill/>
          </p:spPr>
          <p:txBody>
            <a:bodyPr wrap="square" rtlCol="0">
              <a:noAutofit/>
            </a:bodyPr>
            <a:lstStyle/>
            <a:p>
              <a:pPr algn="ctr"/>
              <a:r>
                <a:rPr lang="en-US" sz="3200" b="1" dirty="0">
                  <a:solidFill>
                    <a:srgbClr val="FF0000"/>
                  </a:solidFill>
                  <a:latin typeface="Arial Black" panose="020B0A04020102020204" pitchFamily="34" charset="0"/>
                </a:rPr>
                <a:t>2</a:t>
              </a:r>
            </a:p>
            <a:p>
              <a:pPr algn="ctr"/>
              <a:endParaRPr lang="en-US" sz="3200" b="1" dirty="0">
                <a:solidFill>
                  <a:srgbClr val="FF0000"/>
                </a:solidFill>
                <a:latin typeface="Arial Black" panose="020B0A04020102020204" pitchFamily="34" charset="0"/>
              </a:endParaRPr>
            </a:p>
            <a:p>
              <a:pPr algn="ctr"/>
              <a:endParaRPr lang="en-US" sz="32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r>
                <a:rPr lang="en-US" sz="3200" b="1" dirty="0">
                  <a:solidFill>
                    <a:srgbClr val="FF0000"/>
                  </a:solidFill>
                  <a:latin typeface="Arial Black" panose="020B0A04020102020204" pitchFamily="34" charset="0"/>
                </a:rPr>
                <a:t>MINS</a:t>
              </a:r>
            </a:p>
          </p:txBody>
        </p:sp>
      </p:grpSp>
      <p:grpSp>
        <p:nvGrpSpPr>
          <p:cNvPr id="2049" name="Group 2048">
            <a:extLst>
              <a:ext uri="{FF2B5EF4-FFF2-40B4-BE49-F238E27FC236}">
                <a16:creationId xmlns:a16="http://schemas.microsoft.com/office/drawing/2014/main" id="{F8139798-1A77-4028-A3DF-1C6312AA618D}"/>
              </a:ext>
            </a:extLst>
          </p:cNvPr>
          <p:cNvGrpSpPr/>
          <p:nvPr/>
        </p:nvGrpSpPr>
        <p:grpSpPr>
          <a:xfrm>
            <a:off x="3481145" y="2275092"/>
            <a:ext cx="2098620" cy="3099816"/>
            <a:chOff x="6759655" y="3532996"/>
            <a:chExt cx="2098620" cy="3099816"/>
          </a:xfrm>
        </p:grpSpPr>
        <p:pic>
          <p:nvPicPr>
            <p:cNvPr id="14" name="Picture 13" descr="A close up of a sign&#10;&#10;Description automatically generated">
              <a:extLst>
                <a:ext uri="{FF2B5EF4-FFF2-40B4-BE49-F238E27FC236}">
                  <a16:creationId xmlns:a16="http://schemas.microsoft.com/office/drawing/2014/main" id="{02699437-55CB-4534-BAF8-2A4CF94C943D}"/>
                </a:ext>
              </a:extLst>
            </p:cNvPr>
            <p:cNvPicPr>
              <a:picLocks noChangeAspect="1"/>
            </p:cNvPicPr>
            <p:nvPr/>
          </p:nvPicPr>
          <p:blipFill rotWithShape="1">
            <a:blip r:embed="rId6">
              <a:extLst>
                <a:ext uri="{28A0092B-C50C-407E-A947-70E740481C1C}">
                  <a14:useLocalDpi xmlns:a14="http://schemas.microsoft.com/office/drawing/2010/main" val="0"/>
                </a:ext>
              </a:extLst>
            </a:blip>
            <a:srcRect l="25080" r="50428"/>
            <a:stretch/>
          </p:blipFill>
          <p:spPr>
            <a:xfrm>
              <a:off x="6759655" y="3532996"/>
              <a:ext cx="2098620" cy="3099816"/>
            </a:xfrm>
            <a:prstGeom prst="rect">
              <a:avLst/>
            </a:prstGeom>
          </p:spPr>
        </p:pic>
        <p:sp>
          <p:nvSpPr>
            <p:cNvPr id="29" name="TextBox 28">
              <a:extLst>
                <a:ext uri="{FF2B5EF4-FFF2-40B4-BE49-F238E27FC236}">
                  <a16:creationId xmlns:a16="http://schemas.microsoft.com/office/drawing/2014/main" id="{1B03EEED-EE95-448A-98EA-4082FD3D0849}"/>
                </a:ext>
              </a:extLst>
            </p:cNvPr>
            <p:cNvSpPr txBox="1"/>
            <p:nvPr/>
          </p:nvSpPr>
          <p:spPr>
            <a:xfrm>
              <a:off x="6860592" y="3668474"/>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3</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MINS</a:t>
              </a:r>
            </a:p>
          </p:txBody>
        </p:sp>
      </p:grpSp>
      <p:grpSp>
        <p:nvGrpSpPr>
          <p:cNvPr id="2048" name="Group 2047">
            <a:extLst>
              <a:ext uri="{FF2B5EF4-FFF2-40B4-BE49-F238E27FC236}">
                <a16:creationId xmlns:a16="http://schemas.microsoft.com/office/drawing/2014/main" id="{BE10EEF5-DC40-4BB6-89F5-CD1E15CF5AEF}"/>
              </a:ext>
            </a:extLst>
          </p:cNvPr>
          <p:cNvGrpSpPr/>
          <p:nvPr/>
        </p:nvGrpSpPr>
        <p:grpSpPr>
          <a:xfrm>
            <a:off x="3497468" y="2269502"/>
            <a:ext cx="2098620" cy="3099816"/>
            <a:chOff x="785417" y="3389989"/>
            <a:chExt cx="2098620" cy="3099816"/>
          </a:xfrm>
        </p:grpSpPr>
        <p:pic>
          <p:nvPicPr>
            <p:cNvPr id="13" name="Picture 12" descr="A close up of a sign&#10;&#10;Description automatically generated">
              <a:extLst>
                <a:ext uri="{FF2B5EF4-FFF2-40B4-BE49-F238E27FC236}">
                  <a16:creationId xmlns:a16="http://schemas.microsoft.com/office/drawing/2014/main" id="{129F2359-95AD-4DCC-BF84-639C59BAC997}"/>
                </a:ext>
              </a:extLst>
            </p:cNvPr>
            <p:cNvPicPr>
              <a:picLocks noChangeAspect="1"/>
            </p:cNvPicPr>
            <p:nvPr/>
          </p:nvPicPr>
          <p:blipFill rotWithShape="1">
            <a:blip r:embed="rId6">
              <a:extLst>
                <a:ext uri="{28A0092B-C50C-407E-A947-70E740481C1C}">
                  <a14:useLocalDpi xmlns:a14="http://schemas.microsoft.com/office/drawing/2010/main" val="0"/>
                </a:ext>
              </a:extLst>
            </a:blip>
            <a:srcRect l="909" r="74599"/>
            <a:stretch/>
          </p:blipFill>
          <p:spPr>
            <a:xfrm>
              <a:off x="785417" y="3389989"/>
              <a:ext cx="2098620" cy="3099816"/>
            </a:xfrm>
            <a:prstGeom prst="rect">
              <a:avLst/>
            </a:prstGeom>
          </p:spPr>
        </p:pic>
        <p:sp>
          <p:nvSpPr>
            <p:cNvPr id="28" name="TextBox 27">
              <a:extLst>
                <a:ext uri="{FF2B5EF4-FFF2-40B4-BE49-F238E27FC236}">
                  <a16:creationId xmlns:a16="http://schemas.microsoft.com/office/drawing/2014/main" id="{5BF1AF7F-51EA-49E9-BB65-2072B95803BA}"/>
                </a:ext>
              </a:extLst>
            </p:cNvPr>
            <p:cNvSpPr txBox="1"/>
            <p:nvPr/>
          </p:nvSpPr>
          <p:spPr>
            <a:xfrm>
              <a:off x="872640" y="3588729"/>
              <a:ext cx="1920240" cy="2834640"/>
            </a:xfrm>
            <a:prstGeom prst="rect">
              <a:avLst/>
            </a:prstGeom>
            <a:noFill/>
          </p:spPr>
          <p:txBody>
            <a:bodyPr wrap="square" rtlCol="0">
              <a:noAutofit/>
            </a:bodyPr>
            <a:lstStyle/>
            <a:p>
              <a:pPr algn="ctr"/>
              <a:r>
                <a:rPr lang="en-US" sz="3200" b="1" dirty="0">
                  <a:solidFill>
                    <a:srgbClr val="FF0000"/>
                  </a:solidFill>
                  <a:latin typeface="Arial Black" panose="020B0A04020102020204" pitchFamily="34" charset="0"/>
                </a:rPr>
                <a:t>4</a:t>
              </a:r>
            </a:p>
            <a:p>
              <a:pPr algn="ctr"/>
              <a:endParaRPr lang="en-US" sz="3200" b="1" dirty="0">
                <a:solidFill>
                  <a:srgbClr val="FF0000"/>
                </a:solidFill>
                <a:latin typeface="Arial Black" panose="020B0A04020102020204" pitchFamily="34" charset="0"/>
              </a:endParaRPr>
            </a:p>
            <a:p>
              <a:pPr algn="ctr"/>
              <a:endParaRPr lang="en-US" sz="32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r>
                <a:rPr lang="en-US" sz="3200" b="1" dirty="0">
                  <a:solidFill>
                    <a:srgbClr val="FF0000"/>
                  </a:solidFill>
                  <a:latin typeface="Arial Black" panose="020B0A04020102020204" pitchFamily="34" charset="0"/>
                </a:rPr>
                <a:t>MINS</a:t>
              </a:r>
            </a:p>
          </p:txBody>
        </p:sp>
      </p:grpSp>
      <p:grpSp>
        <p:nvGrpSpPr>
          <p:cNvPr id="22" name="Group 21">
            <a:extLst>
              <a:ext uri="{FF2B5EF4-FFF2-40B4-BE49-F238E27FC236}">
                <a16:creationId xmlns:a16="http://schemas.microsoft.com/office/drawing/2014/main" id="{6E7EECA5-F959-4104-B58B-63D67AE6BB2B}"/>
              </a:ext>
            </a:extLst>
          </p:cNvPr>
          <p:cNvGrpSpPr/>
          <p:nvPr/>
        </p:nvGrpSpPr>
        <p:grpSpPr>
          <a:xfrm>
            <a:off x="3520197" y="2247587"/>
            <a:ext cx="2092891" cy="3099816"/>
            <a:chOff x="9144000" y="-361889"/>
            <a:chExt cx="2092891" cy="3099816"/>
          </a:xfrm>
        </p:grpSpPr>
        <p:pic>
          <p:nvPicPr>
            <p:cNvPr id="16" name="Picture 15" descr="A close up of a sign&#10;&#10;Description automatically generated">
              <a:extLst>
                <a:ext uri="{FF2B5EF4-FFF2-40B4-BE49-F238E27FC236}">
                  <a16:creationId xmlns:a16="http://schemas.microsoft.com/office/drawing/2014/main" id="{AE42199E-54CC-43B5-BB03-87AEB743E9AC}"/>
                </a:ext>
              </a:extLst>
            </p:cNvPr>
            <p:cNvPicPr>
              <a:picLocks noChangeAspect="1"/>
            </p:cNvPicPr>
            <p:nvPr/>
          </p:nvPicPr>
          <p:blipFill rotWithShape="1">
            <a:blip r:embed="rId6">
              <a:extLst>
                <a:ext uri="{28A0092B-C50C-407E-A947-70E740481C1C}">
                  <a14:useLocalDpi xmlns:a14="http://schemas.microsoft.com/office/drawing/2010/main" val="0"/>
                </a:ext>
              </a:extLst>
            </a:blip>
            <a:srcRect l="73824" r="1751"/>
            <a:stretch/>
          </p:blipFill>
          <p:spPr>
            <a:xfrm>
              <a:off x="9144000" y="-361889"/>
              <a:ext cx="2092891" cy="3099816"/>
            </a:xfrm>
            <a:prstGeom prst="rect">
              <a:avLst/>
            </a:prstGeom>
          </p:spPr>
        </p:pic>
        <p:sp>
          <p:nvSpPr>
            <p:cNvPr id="30" name="TextBox 29">
              <a:extLst>
                <a:ext uri="{FF2B5EF4-FFF2-40B4-BE49-F238E27FC236}">
                  <a16:creationId xmlns:a16="http://schemas.microsoft.com/office/drawing/2014/main" id="{A902BAC9-1FC6-4A30-9569-351239D84327}"/>
                </a:ext>
              </a:extLst>
            </p:cNvPr>
            <p:cNvSpPr txBox="1"/>
            <p:nvPr/>
          </p:nvSpPr>
          <p:spPr>
            <a:xfrm>
              <a:off x="9230200" y="-184666"/>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5</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MINS</a:t>
              </a:r>
            </a:p>
          </p:txBody>
        </p:sp>
      </p:grpSp>
      <p:pic>
        <p:nvPicPr>
          <p:cNvPr id="2051" name=" - Kenny Rogers The Gambler.mp3">
            <a:hlinkClick r:id="" action="ppaction://media"/>
            <a:extLst>
              <a:ext uri="{FF2B5EF4-FFF2-40B4-BE49-F238E27FC236}">
                <a16:creationId xmlns:a16="http://schemas.microsoft.com/office/drawing/2014/main" id="{071E1195-471D-4203-84B1-433DB7629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1179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0"/>
                                        <p:tgtEl>
                                          <p:spTgt spid="9"/>
                                        </p:tgtEl>
                                      </p:cBhvr>
                                    </p:animEffect>
                                    <p:set>
                                      <p:cBhvr>
                                        <p:cTn id="7" dur="1" fill="hold">
                                          <p:stCondLst>
                                            <p:cond delay="299999"/>
                                          </p:stCondLst>
                                        </p:cTn>
                                        <p:tgtEl>
                                          <p:spTgt spid="9"/>
                                        </p:tgtEl>
                                        <p:attrNameLst>
                                          <p:attrName>style.visibility</p:attrName>
                                        </p:attrNameLst>
                                      </p:cBhvr>
                                      <p:to>
                                        <p:strVal val="hidden"/>
                                      </p:to>
                                    </p:set>
                                  </p:childTnLst>
                                </p:cTn>
                              </p:par>
                              <p:par>
                                <p:cTn id="8" presetID="1" presetClass="exit" presetSubtype="0" fill="hold" nodeType="withEffect">
                                  <p:stCondLst>
                                    <p:cond delay="6000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xit" presetSubtype="0" fill="hold" nodeType="withEffect">
                                  <p:stCondLst>
                                    <p:cond delay="120100"/>
                                  </p:stCondLst>
                                  <p:childTnLst>
                                    <p:set>
                                      <p:cBhvr>
                                        <p:cTn id="11" dur="1" fill="hold">
                                          <p:stCondLst>
                                            <p:cond delay="0"/>
                                          </p:stCondLst>
                                        </p:cTn>
                                        <p:tgtEl>
                                          <p:spTgt spid="2048"/>
                                        </p:tgtEl>
                                        <p:attrNameLst>
                                          <p:attrName>style.visibility</p:attrName>
                                        </p:attrNameLst>
                                      </p:cBhvr>
                                      <p:to>
                                        <p:strVal val="hidden"/>
                                      </p:to>
                                    </p:set>
                                  </p:childTnLst>
                                </p:cTn>
                              </p:par>
                              <p:par>
                                <p:cTn id="12" presetID="1" presetClass="exit" presetSubtype="0" fill="hold" nodeType="withEffect">
                                  <p:stCondLst>
                                    <p:cond delay="180000"/>
                                  </p:stCondLst>
                                  <p:childTnLst>
                                    <p:set>
                                      <p:cBhvr>
                                        <p:cTn id="13" dur="1" fill="hold">
                                          <p:stCondLst>
                                            <p:cond delay="0"/>
                                          </p:stCondLst>
                                        </p:cTn>
                                        <p:tgtEl>
                                          <p:spTgt spid="2049"/>
                                        </p:tgtEl>
                                        <p:attrNameLst>
                                          <p:attrName>style.visibility</p:attrName>
                                        </p:attrNameLst>
                                      </p:cBhvr>
                                      <p:to>
                                        <p:strVal val="hidden"/>
                                      </p:to>
                                    </p:set>
                                  </p:childTnLst>
                                </p:cTn>
                              </p:par>
                              <p:par>
                                <p:cTn id="14" presetID="1" presetClass="exit" presetSubtype="0" fill="hold" nodeType="withEffect">
                                  <p:stCondLst>
                                    <p:cond delay="240000"/>
                                  </p:stCondLst>
                                  <p:childTnLst>
                                    <p:set>
                                      <p:cBhvr>
                                        <p:cTn id="15" dur="1" fill="hold">
                                          <p:stCondLst>
                                            <p:cond delay="0"/>
                                          </p:stCondLst>
                                        </p:cTn>
                                        <p:tgtEl>
                                          <p:spTgt spid="26"/>
                                        </p:tgtEl>
                                        <p:attrNameLst>
                                          <p:attrName>style.visibility</p:attrName>
                                        </p:attrNameLst>
                                      </p:cBhvr>
                                      <p:to>
                                        <p:strVal val="hidden"/>
                                      </p:to>
                                    </p:set>
                                  </p:childTnLst>
                                </p:cTn>
                              </p:par>
                              <p:par>
                                <p:cTn id="16" presetID="1" presetClass="exit" presetSubtype="0" fill="hold" nodeType="withEffect">
                                  <p:stCondLst>
                                    <p:cond delay="300000"/>
                                  </p:stCondLst>
                                  <p:childTnLst>
                                    <p:set>
                                      <p:cBhvr>
                                        <p:cTn id="17" dur="1" fill="hold">
                                          <p:stCondLst>
                                            <p:cond delay="0"/>
                                          </p:stCondLst>
                                        </p:cTn>
                                        <p:tgtEl>
                                          <p:spTgt spid="21"/>
                                        </p:tgtEl>
                                        <p:attrNameLst>
                                          <p:attrName>style.visibility</p:attrName>
                                        </p:attrNameLst>
                                      </p:cBhvr>
                                      <p:to>
                                        <p:strVal val="hidden"/>
                                      </p:to>
                                    </p:set>
                                  </p:childTnLst>
                                </p:cTn>
                              </p:par>
                            </p:childTnLst>
                          </p:cTn>
                        </p:par>
                        <p:par>
                          <p:cTn id="18" fill="hold">
                            <p:stCondLst>
                              <p:cond delay="300000"/>
                            </p:stCondLst>
                            <p:childTnLst>
                              <p:par>
                                <p:cTn id="19" presetID="1"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applause.wav"/>
                                        </p:tgtEl>
                                      </p:cMediaNode>
                                    </p:audio>
                                  </p:subTnLst>
                                </p:cTn>
                              </p:par>
                              <p:par>
                                <p:cTn id="21" presetID="1" presetClass="mediacall" presetSubtype="0" fill="hold" nodeType="withEffect">
                                  <p:stCondLst>
                                    <p:cond delay="0"/>
                                  </p:stCondLst>
                                  <p:childTnLst>
                                    <p:cmd type="call" cmd="playFrom(0.0)">
                                      <p:cBhvr>
                                        <p:cTn id="22" dur="209815" fill="hold"/>
                                        <p:tgtEl>
                                          <p:spTgt spid="20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51"/>
                </p:tgtEl>
              </p:cMediaNode>
            </p:audio>
          </p:childTnLst>
        </p:cTn>
      </p:par>
    </p:tnLst>
    <p:bldLst>
      <p:bldP spid="2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royal flush clubs">
            <a:extLst>
              <a:ext uri="{FF2B5EF4-FFF2-40B4-BE49-F238E27FC236}">
                <a16:creationId xmlns:a16="http://schemas.microsoft.com/office/drawing/2014/main" id="{E3029D15-B8CD-4B3E-B895-1564E68C1B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821" y="3205960"/>
            <a:ext cx="3255818" cy="3255818"/>
          </a:xfrm>
          <a:prstGeom prst="roundRect">
            <a:avLst>
              <a:gd name="adj" fmla="val 22624"/>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4A1DF1-AB85-4F9C-B197-496A84BA907F}"/>
              </a:ext>
            </a:extLst>
          </p:cNvPr>
          <p:cNvSpPr/>
          <p:nvPr/>
        </p:nvSpPr>
        <p:spPr>
          <a:xfrm>
            <a:off x="196130" y="1501078"/>
            <a:ext cx="4848992" cy="1569660"/>
          </a:xfrm>
          <a:prstGeom prst="rect">
            <a:avLst/>
          </a:prstGeom>
        </p:spPr>
        <p:txBody>
          <a:bodyPr wrap="square">
            <a:spAutoFit/>
          </a:bodyPr>
          <a:lstStyle/>
          <a:p>
            <a:pPr lvl="0"/>
            <a:r>
              <a:rPr lang="en-US" sz="3200" b="1" dirty="0"/>
              <a:t>Find 4 people with cards that create a Royal Flush with you</a:t>
            </a:r>
          </a:p>
        </p:txBody>
      </p:sp>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344488"/>
            <a:ext cx="8715374" cy="609600"/>
          </a:xfrm>
        </p:spPr>
        <p:txBody>
          <a:bodyPr/>
          <a:lstStyle/>
          <a:p>
            <a:r>
              <a:rPr lang="en-US" dirty="0"/>
              <a:t>Engagement Exercise</a:t>
            </a:r>
            <a:br>
              <a:rPr lang="en-US" dirty="0"/>
            </a:br>
            <a:r>
              <a:rPr lang="en-US" sz="3200" dirty="0"/>
              <a:t>Second Group – Create a Royal Flush</a:t>
            </a:r>
            <a:endParaRPr lang="en-US" dirty="0"/>
          </a:p>
        </p:txBody>
      </p:sp>
      <p:pic>
        <p:nvPicPr>
          <p:cNvPr id="2050" name="Picture 2" descr="Image result for royal flush">
            <a:extLst>
              <a:ext uri="{FF2B5EF4-FFF2-40B4-BE49-F238E27FC236}">
                <a16:creationId xmlns:a16="http://schemas.microsoft.com/office/drawing/2014/main" id="{A7AA905C-8CF6-4E4F-828B-E389D4E39A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70213">
            <a:off x="4485165" y="1162052"/>
            <a:ext cx="3128713" cy="30697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royal flush">
            <a:extLst>
              <a:ext uri="{FF2B5EF4-FFF2-40B4-BE49-F238E27FC236}">
                <a16:creationId xmlns:a16="http://schemas.microsoft.com/office/drawing/2014/main" id="{C9490542-DBBD-4AD3-AFC0-CA8F745E6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0314">
            <a:off x="5989979" y="1412450"/>
            <a:ext cx="3149760" cy="269042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579A33A-D1CB-4340-B46E-06832B870BBF}"/>
              </a:ext>
            </a:extLst>
          </p:cNvPr>
          <p:cNvSpPr/>
          <p:nvPr/>
        </p:nvSpPr>
        <p:spPr>
          <a:xfrm>
            <a:off x="196130" y="2957624"/>
            <a:ext cx="4848992" cy="1569660"/>
          </a:xfrm>
          <a:prstGeom prst="rect">
            <a:avLst/>
          </a:prstGeom>
        </p:spPr>
        <p:txBody>
          <a:bodyPr wrap="square">
            <a:spAutoFit/>
          </a:bodyPr>
          <a:lstStyle/>
          <a:p>
            <a:pPr lvl="0"/>
            <a:r>
              <a:rPr lang="en-US" sz="3200" b="1" dirty="0"/>
              <a:t>- Discuss the takeaways you brought from the first group</a:t>
            </a:r>
          </a:p>
        </p:txBody>
      </p:sp>
      <p:sp>
        <p:nvSpPr>
          <p:cNvPr id="19" name="Rectangle 18">
            <a:extLst>
              <a:ext uri="{FF2B5EF4-FFF2-40B4-BE49-F238E27FC236}">
                <a16:creationId xmlns:a16="http://schemas.microsoft.com/office/drawing/2014/main" id="{371FECC2-5545-4BD6-A42C-269F3C0F71EC}"/>
              </a:ext>
            </a:extLst>
          </p:cNvPr>
          <p:cNvSpPr/>
          <p:nvPr/>
        </p:nvSpPr>
        <p:spPr>
          <a:xfrm>
            <a:off x="196130" y="4438866"/>
            <a:ext cx="5234852" cy="1569660"/>
          </a:xfrm>
          <a:prstGeom prst="rect">
            <a:avLst/>
          </a:prstGeom>
        </p:spPr>
        <p:txBody>
          <a:bodyPr wrap="square">
            <a:spAutoFit/>
          </a:bodyPr>
          <a:lstStyle/>
          <a:p>
            <a:pPr lvl="0"/>
            <a:r>
              <a:rPr lang="en-US" sz="3200" b="1" dirty="0"/>
              <a:t>- How do all of your cards connect together, to Resilience and to RqM?</a:t>
            </a:r>
          </a:p>
        </p:txBody>
      </p:sp>
    </p:spTree>
    <p:extLst>
      <p:ext uri="{BB962C8B-B14F-4D97-AF65-F5344CB8AC3E}">
        <p14:creationId xmlns:p14="http://schemas.microsoft.com/office/powerpoint/2010/main" val="13840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1+#ppt_w/2"/>
                                          </p:val>
                                        </p:tav>
                                        <p:tav tm="100000">
                                          <p:val>
                                            <p:strVal val="#ppt_x"/>
                                          </p:val>
                                        </p:tav>
                                      </p:tavLst>
                                    </p:anim>
                                    <p:anim calcmode="lin" valueType="num">
                                      <p:cBhvr additive="base">
                                        <p:cTn id="8" dur="5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0-#ppt_w/2"/>
                                          </p:val>
                                        </p:tav>
                                        <p:tav tm="100000">
                                          <p:val>
                                            <p:strVal val="#ppt_x"/>
                                          </p:val>
                                        </p:tav>
                                      </p:tavLst>
                                    </p:anim>
                                    <p:anim calcmode="lin" valueType="num">
                                      <p:cBhvr additive="base">
                                        <p:cTn id="14"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Connector 22">
            <a:extLst>
              <a:ext uri="{FF2B5EF4-FFF2-40B4-BE49-F238E27FC236}">
                <a16:creationId xmlns:a16="http://schemas.microsoft.com/office/drawing/2014/main" id="{CD962FFD-A286-4D11-A5F7-E290339F5C0E}"/>
              </a:ext>
            </a:extLst>
          </p:cNvPr>
          <p:cNvSpPr/>
          <p:nvPr/>
        </p:nvSpPr>
        <p:spPr bwMode="auto">
          <a:xfrm>
            <a:off x="2502126" y="1783494"/>
            <a:ext cx="4119129" cy="4024967"/>
          </a:xfrm>
          <a:prstGeom prst="flowChartConnector">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Aft>
                <a:spcPct val="0"/>
              </a:spcAft>
              <a:buClrTx/>
              <a:buSzTx/>
              <a:tabLst/>
            </a:pPr>
            <a:r>
              <a:rPr kumimoji="0" lang="en-US" sz="6000" b="1" i="0" u="none" strike="noStrike" cap="none" normalizeH="0" baseline="0" dirty="0">
                <a:ln>
                  <a:noFill/>
                </a:ln>
                <a:solidFill>
                  <a:schemeClr val="tx1"/>
                </a:solidFill>
                <a:effectLst/>
                <a:latin typeface="Ink Free" panose="03080402000500000000" pitchFamily="66" charset="0"/>
              </a:rPr>
              <a:t>TIME IS </a:t>
            </a:r>
          </a:p>
          <a:p>
            <a:pPr marL="0" marR="0" indent="0" algn="ctr" defTabSz="914400" rtl="0" eaLnBrk="1" fontAlgn="base" latinLnBrk="0" hangingPunct="1">
              <a:lnSpc>
                <a:spcPct val="100000"/>
              </a:lnSpc>
              <a:spcAft>
                <a:spcPct val="0"/>
              </a:spcAft>
              <a:buClrTx/>
              <a:buSzTx/>
              <a:tabLst/>
            </a:pPr>
            <a:r>
              <a:rPr kumimoji="0" lang="en-US" sz="6000" b="1" i="0" u="none" strike="noStrike" cap="none" normalizeH="0" baseline="0" dirty="0">
                <a:ln>
                  <a:noFill/>
                </a:ln>
                <a:solidFill>
                  <a:schemeClr val="tx1"/>
                </a:solidFill>
                <a:effectLst/>
                <a:latin typeface="Ink Free" panose="03080402000500000000" pitchFamily="66" charset="0"/>
              </a:rPr>
              <a:t>UP</a:t>
            </a:r>
          </a:p>
        </p:txBody>
      </p:sp>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22653"/>
            <a:ext cx="8715374" cy="609600"/>
          </a:xfrm>
        </p:spPr>
        <p:txBody>
          <a:bodyPr/>
          <a:lstStyle/>
          <a:p>
            <a:r>
              <a:rPr lang="en-US" dirty="0"/>
              <a:t>In Your Groups, Discuss…</a:t>
            </a:r>
          </a:p>
        </p:txBody>
      </p:sp>
      <p:sp>
        <p:nvSpPr>
          <p:cNvPr id="18" name="Rectangle 17">
            <a:extLst>
              <a:ext uri="{FF2B5EF4-FFF2-40B4-BE49-F238E27FC236}">
                <a16:creationId xmlns:a16="http://schemas.microsoft.com/office/drawing/2014/main" id="{8579A33A-D1CB-4340-B46E-06832B870BBF}"/>
              </a:ext>
            </a:extLst>
          </p:cNvPr>
          <p:cNvSpPr/>
          <p:nvPr/>
        </p:nvSpPr>
        <p:spPr>
          <a:xfrm>
            <a:off x="0" y="503821"/>
            <a:ext cx="9144000" cy="1446550"/>
          </a:xfrm>
          <a:prstGeom prst="rect">
            <a:avLst/>
          </a:prstGeom>
        </p:spPr>
        <p:txBody>
          <a:bodyPr wrap="square">
            <a:spAutoFit/>
          </a:bodyPr>
          <a:lstStyle/>
          <a:p>
            <a:pPr marL="512763" lvl="0" indent="-512763"/>
            <a:r>
              <a:rPr lang="en-US" sz="3000" b="1" dirty="0"/>
              <a:t>… </a:t>
            </a:r>
            <a:r>
              <a:rPr lang="en-US" sz="2800" b="1" dirty="0"/>
              <a:t>The takeaways you brought from the first group</a:t>
            </a:r>
          </a:p>
          <a:p>
            <a:pPr marL="55563" lvl="0" indent="-55563"/>
            <a:r>
              <a:rPr lang="en-US" sz="3000" b="1" dirty="0"/>
              <a:t>… </a:t>
            </a:r>
            <a:r>
              <a:rPr lang="en-US" sz="2800" b="1" dirty="0"/>
              <a:t>How all of your cards connect together, to Resilience, &amp; to RqM</a:t>
            </a:r>
            <a:endParaRPr lang="en-US" sz="3000" b="1" dirty="0"/>
          </a:p>
        </p:txBody>
      </p:sp>
      <p:sp>
        <p:nvSpPr>
          <p:cNvPr id="9" name="Flowchart: Connector 8">
            <a:extLst>
              <a:ext uri="{FF2B5EF4-FFF2-40B4-BE49-F238E27FC236}">
                <a16:creationId xmlns:a16="http://schemas.microsoft.com/office/drawing/2014/main" id="{9422EA3A-FCB9-4900-94DB-17E5048C6DFE}"/>
              </a:ext>
            </a:extLst>
          </p:cNvPr>
          <p:cNvSpPr/>
          <p:nvPr/>
        </p:nvSpPr>
        <p:spPr bwMode="auto">
          <a:xfrm>
            <a:off x="2400952" y="1660575"/>
            <a:ext cx="4297680" cy="4297680"/>
          </a:xfrm>
          <a:prstGeom prst="flowChartConnector">
            <a:avLst/>
          </a:prstGeom>
          <a:solidFill>
            <a:srgbClr val="92D0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nvGrpSpPr>
          <p:cNvPr id="21" name="Group 20">
            <a:extLst>
              <a:ext uri="{FF2B5EF4-FFF2-40B4-BE49-F238E27FC236}">
                <a16:creationId xmlns:a16="http://schemas.microsoft.com/office/drawing/2014/main" id="{8DAD6593-9EE6-46A0-BC60-3A2244E3CB11}"/>
              </a:ext>
            </a:extLst>
          </p:cNvPr>
          <p:cNvGrpSpPr/>
          <p:nvPr/>
        </p:nvGrpSpPr>
        <p:grpSpPr>
          <a:xfrm>
            <a:off x="3400218" y="2202396"/>
            <a:ext cx="2311558" cy="3268107"/>
            <a:chOff x="9811070" y="4066801"/>
            <a:chExt cx="2093988" cy="3101440"/>
          </a:xfrm>
        </p:grpSpPr>
        <p:pic>
          <p:nvPicPr>
            <p:cNvPr id="17" name="Picture 16" descr="A close up of a sign&#10;&#10;Description automatically generated">
              <a:extLst>
                <a:ext uri="{FF2B5EF4-FFF2-40B4-BE49-F238E27FC236}">
                  <a16:creationId xmlns:a16="http://schemas.microsoft.com/office/drawing/2014/main" id="{014C7302-C27B-43F3-ACF6-CF3BE539DB8D}"/>
                </a:ext>
              </a:extLst>
            </p:cNvPr>
            <p:cNvPicPr>
              <a:picLocks noChangeAspect="1"/>
            </p:cNvPicPr>
            <p:nvPr/>
          </p:nvPicPr>
          <p:blipFill rotWithShape="1">
            <a:blip r:embed="rId6">
              <a:extLst>
                <a:ext uri="{28A0092B-C50C-407E-A947-70E740481C1C}">
                  <a14:useLocalDpi xmlns:a14="http://schemas.microsoft.com/office/drawing/2010/main" val="0"/>
                </a:ext>
              </a:extLst>
            </a:blip>
            <a:srcRect l="73824" r="1751"/>
            <a:stretch/>
          </p:blipFill>
          <p:spPr>
            <a:xfrm>
              <a:off x="9811070" y="4066801"/>
              <a:ext cx="2093988" cy="3101440"/>
            </a:xfrm>
            <a:prstGeom prst="rect">
              <a:avLst/>
            </a:prstGeom>
          </p:spPr>
        </p:pic>
        <p:sp>
          <p:nvSpPr>
            <p:cNvPr id="31" name="TextBox 30">
              <a:extLst>
                <a:ext uri="{FF2B5EF4-FFF2-40B4-BE49-F238E27FC236}">
                  <a16:creationId xmlns:a16="http://schemas.microsoft.com/office/drawing/2014/main" id="{1E63C277-F051-4669-800E-97CAD213A3E8}"/>
                </a:ext>
              </a:extLst>
            </p:cNvPr>
            <p:cNvSpPr txBox="1"/>
            <p:nvPr/>
          </p:nvSpPr>
          <p:spPr>
            <a:xfrm>
              <a:off x="9901836" y="4193106"/>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1</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a:t>
              </a:r>
            </a:p>
          </p:txBody>
        </p:sp>
      </p:grpSp>
      <p:grpSp>
        <p:nvGrpSpPr>
          <p:cNvPr id="26" name="Group 25">
            <a:extLst>
              <a:ext uri="{FF2B5EF4-FFF2-40B4-BE49-F238E27FC236}">
                <a16:creationId xmlns:a16="http://schemas.microsoft.com/office/drawing/2014/main" id="{F3420FE9-2DAE-412D-A947-F738DCC9173E}"/>
              </a:ext>
            </a:extLst>
          </p:cNvPr>
          <p:cNvGrpSpPr/>
          <p:nvPr/>
        </p:nvGrpSpPr>
        <p:grpSpPr>
          <a:xfrm>
            <a:off x="3531266" y="2200826"/>
            <a:ext cx="2005848" cy="3123857"/>
            <a:chOff x="3610296" y="4068425"/>
            <a:chExt cx="2005848" cy="3123857"/>
          </a:xfrm>
        </p:grpSpPr>
        <p:pic>
          <p:nvPicPr>
            <p:cNvPr id="15" name="Picture 14" descr="A close up of a sign&#10;&#10;Description automatically generated">
              <a:extLst>
                <a:ext uri="{FF2B5EF4-FFF2-40B4-BE49-F238E27FC236}">
                  <a16:creationId xmlns:a16="http://schemas.microsoft.com/office/drawing/2014/main" id="{8F79C57D-3C6F-4C01-A272-0AB7D1C2E210}"/>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828" r="26591" b="2828"/>
            <a:stretch/>
          </p:blipFill>
          <p:spPr>
            <a:xfrm>
              <a:off x="3610296" y="4068425"/>
              <a:ext cx="2005848" cy="3099816"/>
            </a:xfrm>
            <a:prstGeom prst="rect">
              <a:avLst/>
            </a:prstGeom>
          </p:spPr>
        </p:pic>
        <p:sp>
          <p:nvSpPr>
            <p:cNvPr id="27" name="TextBox 26">
              <a:extLst>
                <a:ext uri="{FF2B5EF4-FFF2-40B4-BE49-F238E27FC236}">
                  <a16:creationId xmlns:a16="http://schemas.microsoft.com/office/drawing/2014/main" id="{D139E879-2A2A-4F27-8FD4-8CD67D661FC8}"/>
                </a:ext>
              </a:extLst>
            </p:cNvPr>
            <p:cNvSpPr txBox="1"/>
            <p:nvPr/>
          </p:nvSpPr>
          <p:spPr>
            <a:xfrm>
              <a:off x="3649416" y="4357642"/>
              <a:ext cx="1920240" cy="2834640"/>
            </a:xfrm>
            <a:prstGeom prst="rect">
              <a:avLst/>
            </a:prstGeom>
            <a:noFill/>
          </p:spPr>
          <p:txBody>
            <a:bodyPr wrap="square" rtlCol="0">
              <a:noAutofit/>
            </a:bodyPr>
            <a:lstStyle/>
            <a:p>
              <a:pPr algn="ctr"/>
              <a:r>
                <a:rPr lang="en-US" sz="3200" b="1" dirty="0">
                  <a:solidFill>
                    <a:srgbClr val="FF0000"/>
                  </a:solidFill>
                  <a:latin typeface="Arial Black" panose="020B0A04020102020204" pitchFamily="34" charset="0"/>
                </a:rPr>
                <a:t>2</a:t>
              </a:r>
            </a:p>
            <a:p>
              <a:pPr algn="ctr"/>
              <a:endParaRPr lang="en-US" sz="3200" b="1" dirty="0">
                <a:solidFill>
                  <a:srgbClr val="FF0000"/>
                </a:solidFill>
                <a:latin typeface="Arial Black" panose="020B0A04020102020204" pitchFamily="34" charset="0"/>
              </a:endParaRPr>
            </a:p>
            <a:p>
              <a:pPr algn="ctr"/>
              <a:endParaRPr lang="en-US" sz="32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r>
                <a:rPr lang="en-US" sz="3200" b="1" dirty="0">
                  <a:solidFill>
                    <a:srgbClr val="FF0000"/>
                  </a:solidFill>
                  <a:latin typeface="Arial Black" panose="020B0A04020102020204" pitchFamily="34" charset="0"/>
                </a:rPr>
                <a:t>MINS</a:t>
              </a:r>
            </a:p>
          </p:txBody>
        </p:sp>
      </p:grpSp>
      <p:grpSp>
        <p:nvGrpSpPr>
          <p:cNvPr id="2049" name="Group 2048">
            <a:extLst>
              <a:ext uri="{FF2B5EF4-FFF2-40B4-BE49-F238E27FC236}">
                <a16:creationId xmlns:a16="http://schemas.microsoft.com/office/drawing/2014/main" id="{F8139798-1A77-4028-A3DF-1C6312AA618D}"/>
              </a:ext>
            </a:extLst>
          </p:cNvPr>
          <p:cNvGrpSpPr/>
          <p:nvPr/>
        </p:nvGrpSpPr>
        <p:grpSpPr>
          <a:xfrm>
            <a:off x="3481145" y="2275092"/>
            <a:ext cx="2098620" cy="3099816"/>
            <a:chOff x="6759655" y="3532996"/>
            <a:chExt cx="2098620" cy="3099816"/>
          </a:xfrm>
        </p:grpSpPr>
        <p:pic>
          <p:nvPicPr>
            <p:cNvPr id="14" name="Picture 13" descr="A close up of a sign&#10;&#10;Description automatically generated">
              <a:extLst>
                <a:ext uri="{FF2B5EF4-FFF2-40B4-BE49-F238E27FC236}">
                  <a16:creationId xmlns:a16="http://schemas.microsoft.com/office/drawing/2014/main" id="{02699437-55CB-4534-BAF8-2A4CF94C943D}"/>
                </a:ext>
              </a:extLst>
            </p:cNvPr>
            <p:cNvPicPr>
              <a:picLocks noChangeAspect="1"/>
            </p:cNvPicPr>
            <p:nvPr/>
          </p:nvPicPr>
          <p:blipFill rotWithShape="1">
            <a:blip r:embed="rId6">
              <a:extLst>
                <a:ext uri="{28A0092B-C50C-407E-A947-70E740481C1C}">
                  <a14:useLocalDpi xmlns:a14="http://schemas.microsoft.com/office/drawing/2010/main" val="0"/>
                </a:ext>
              </a:extLst>
            </a:blip>
            <a:srcRect l="25080" r="50428"/>
            <a:stretch/>
          </p:blipFill>
          <p:spPr>
            <a:xfrm>
              <a:off x="6759655" y="3532996"/>
              <a:ext cx="2098620" cy="3099816"/>
            </a:xfrm>
            <a:prstGeom prst="rect">
              <a:avLst/>
            </a:prstGeom>
          </p:spPr>
        </p:pic>
        <p:sp>
          <p:nvSpPr>
            <p:cNvPr id="29" name="TextBox 28">
              <a:extLst>
                <a:ext uri="{FF2B5EF4-FFF2-40B4-BE49-F238E27FC236}">
                  <a16:creationId xmlns:a16="http://schemas.microsoft.com/office/drawing/2014/main" id="{1B03EEED-EE95-448A-98EA-4082FD3D0849}"/>
                </a:ext>
              </a:extLst>
            </p:cNvPr>
            <p:cNvSpPr txBox="1"/>
            <p:nvPr/>
          </p:nvSpPr>
          <p:spPr>
            <a:xfrm>
              <a:off x="6860592" y="3668474"/>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3</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MINS</a:t>
              </a:r>
            </a:p>
          </p:txBody>
        </p:sp>
      </p:grpSp>
      <p:grpSp>
        <p:nvGrpSpPr>
          <p:cNvPr id="2048" name="Group 2047">
            <a:extLst>
              <a:ext uri="{FF2B5EF4-FFF2-40B4-BE49-F238E27FC236}">
                <a16:creationId xmlns:a16="http://schemas.microsoft.com/office/drawing/2014/main" id="{BE10EEF5-DC40-4BB6-89F5-CD1E15CF5AEF}"/>
              </a:ext>
            </a:extLst>
          </p:cNvPr>
          <p:cNvGrpSpPr/>
          <p:nvPr/>
        </p:nvGrpSpPr>
        <p:grpSpPr>
          <a:xfrm>
            <a:off x="3497468" y="2269502"/>
            <a:ext cx="2098620" cy="3099816"/>
            <a:chOff x="785417" y="3389989"/>
            <a:chExt cx="2098620" cy="3099816"/>
          </a:xfrm>
        </p:grpSpPr>
        <p:pic>
          <p:nvPicPr>
            <p:cNvPr id="13" name="Picture 12" descr="A close up of a sign&#10;&#10;Description automatically generated">
              <a:extLst>
                <a:ext uri="{FF2B5EF4-FFF2-40B4-BE49-F238E27FC236}">
                  <a16:creationId xmlns:a16="http://schemas.microsoft.com/office/drawing/2014/main" id="{129F2359-95AD-4DCC-BF84-639C59BAC997}"/>
                </a:ext>
              </a:extLst>
            </p:cNvPr>
            <p:cNvPicPr>
              <a:picLocks noChangeAspect="1"/>
            </p:cNvPicPr>
            <p:nvPr/>
          </p:nvPicPr>
          <p:blipFill rotWithShape="1">
            <a:blip r:embed="rId6">
              <a:extLst>
                <a:ext uri="{28A0092B-C50C-407E-A947-70E740481C1C}">
                  <a14:useLocalDpi xmlns:a14="http://schemas.microsoft.com/office/drawing/2010/main" val="0"/>
                </a:ext>
              </a:extLst>
            </a:blip>
            <a:srcRect l="909" r="74599"/>
            <a:stretch/>
          </p:blipFill>
          <p:spPr>
            <a:xfrm>
              <a:off x="785417" y="3389989"/>
              <a:ext cx="2098620" cy="3099816"/>
            </a:xfrm>
            <a:prstGeom prst="rect">
              <a:avLst/>
            </a:prstGeom>
          </p:spPr>
        </p:pic>
        <p:sp>
          <p:nvSpPr>
            <p:cNvPr id="28" name="TextBox 27">
              <a:extLst>
                <a:ext uri="{FF2B5EF4-FFF2-40B4-BE49-F238E27FC236}">
                  <a16:creationId xmlns:a16="http://schemas.microsoft.com/office/drawing/2014/main" id="{5BF1AF7F-51EA-49E9-BB65-2072B95803BA}"/>
                </a:ext>
              </a:extLst>
            </p:cNvPr>
            <p:cNvSpPr txBox="1"/>
            <p:nvPr/>
          </p:nvSpPr>
          <p:spPr>
            <a:xfrm>
              <a:off x="872640" y="3588729"/>
              <a:ext cx="1920240" cy="2834640"/>
            </a:xfrm>
            <a:prstGeom prst="rect">
              <a:avLst/>
            </a:prstGeom>
            <a:noFill/>
          </p:spPr>
          <p:txBody>
            <a:bodyPr wrap="square" rtlCol="0">
              <a:noAutofit/>
            </a:bodyPr>
            <a:lstStyle/>
            <a:p>
              <a:pPr algn="ctr"/>
              <a:r>
                <a:rPr lang="en-US" sz="3200" b="1" dirty="0">
                  <a:solidFill>
                    <a:srgbClr val="FF0000"/>
                  </a:solidFill>
                  <a:latin typeface="Arial Black" panose="020B0A04020102020204" pitchFamily="34" charset="0"/>
                </a:rPr>
                <a:t>4</a:t>
              </a:r>
            </a:p>
            <a:p>
              <a:pPr algn="ctr"/>
              <a:endParaRPr lang="en-US" sz="3200" b="1" dirty="0">
                <a:solidFill>
                  <a:srgbClr val="FF0000"/>
                </a:solidFill>
                <a:latin typeface="Arial Black" panose="020B0A04020102020204" pitchFamily="34" charset="0"/>
              </a:endParaRPr>
            </a:p>
            <a:p>
              <a:pPr algn="ctr"/>
              <a:endParaRPr lang="en-US" sz="32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endParaRPr lang="en-US" sz="1000" b="1" dirty="0">
                <a:solidFill>
                  <a:srgbClr val="FF0000"/>
                </a:solidFill>
                <a:latin typeface="Arial Black" panose="020B0A04020102020204" pitchFamily="34" charset="0"/>
              </a:endParaRPr>
            </a:p>
            <a:p>
              <a:pPr algn="ctr"/>
              <a:r>
                <a:rPr lang="en-US" sz="3200" b="1" dirty="0">
                  <a:solidFill>
                    <a:srgbClr val="FF0000"/>
                  </a:solidFill>
                  <a:latin typeface="Arial Black" panose="020B0A04020102020204" pitchFamily="34" charset="0"/>
                </a:rPr>
                <a:t>MINS</a:t>
              </a:r>
            </a:p>
          </p:txBody>
        </p:sp>
      </p:grpSp>
      <p:grpSp>
        <p:nvGrpSpPr>
          <p:cNvPr id="22" name="Group 21">
            <a:extLst>
              <a:ext uri="{FF2B5EF4-FFF2-40B4-BE49-F238E27FC236}">
                <a16:creationId xmlns:a16="http://schemas.microsoft.com/office/drawing/2014/main" id="{6E7EECA5-F959-4104-B58B-63D67AE6BB2B}"/>
              </a:ext>
            </a:extLst>
          </p:cNvPr>
          <p:cNvGrpSpPr/>
          <p:nvPr/>
        </p:nvGrpSpPr>
        <p:grpSpPr>
          <a:xfrm>
            <a:off x="3520197" y="2247587"/>
            <a:ext cx="2092891" cy="3099816"/>
            <a:chOff x="9144000" y="-361889"/>
            <a:chExt cx="2092891" cy="3099816"/>
          </a:xfrm>
        </p:grpSpPr>
        <p:pic>
          <p:nvPicPr>
            <p:cNvPr id="16" name="Picture 15" descr="A close up of a sign&#10;&#10;Description automatically generated">
              <a:extLst>
                <a:ext uri="{FF2B5EF4-FFF2-40B4-BE49-F238E27FC236}">
                  <a16:creationId xmlns:a16="http://schemas.microsoft.com/office/drawing/2014/main" id="{AE42199E-54CC-43B5-BB03-87AEB743E9AC}"/>
                </a:ext>
              </a:extLst>
            </p:cNvPr>
            <p:cNvPicPr>
              <a:picLocks noChangeAspect="1"/>
            </p:cNvPicPr>
            <p:nvPr/>
          </p:nvPicPr>
          <p:blipFill rotWithShape="1">
            <a:blip r:embed="rId6">
              <a:extLst>
                <a:ext uri="{28A0092B-C50C-407E-A947-70E740481C1C}">
                  <a14:useLocalDpi xmlns:a14="http://schemas.microsoft.com/office/drawing/2010/main" val="0"/>
                </a:ext>
              </a:extLst>
            </a:blip>
            <a:srcRect l="73824" r="1751"/>
            <a:stretch/>
          </p:blipFill>
          <p:spPr>
            <a:xfrm>
              <a:off x="9144000" y="-361889"/>
              <a:ext cx="2092891" cy="3099816"/>
            </a:xfrm>
            <a:prstGeom prst="rect">
              <a:avLst/>
            </a:prstGeom>
          </p:spPr>
        </p:pic>
        <p:sp>
          <p:nvSpPr>
            <p:cNvPr id="30" name="TextBox 29">
              <a:extLst>
                <a:ext uri="{FF2B5EF4-FFF2-40B4-BE49-F238E27FC236}">
                  <a16:creationId xmlns:a16="http://schemas.microsoft.com/office/drawing/2014/main" id="{A902BAC9-1FC6-4A30-9569-351239D84327}"/>
                </a:ext>
              </a:extLst>
            </p:cNvPr>
            <p:cNvSpPr txBox="1"/>
            <p:nvPr/>
          </p:nvSpPr>
          <p:spPr>
            <a:xfrm>
              <a:off x="9230200" y="-184666"/>
              <a:ext cx="1920240" cy="2834640"/>
            </a:xfrm>
            <a:prstGeom prst="rect">
              <a:avLst/>
            </a:prstGeom>
            <a:noFill/>
          </p:spPr>
          <p:txBody>
            <a:bodyPr wrap="square" rtlCol="0">
              <a:noAutofit/>
            </a:bodyPr>
            <a:lstStyle/>
            <a:p>
              <a:pPr algn="ctr"/>
              <a:r>
                <a:rPr lang="en-US" sz="3200" b="1" dirty="0">
                  <a:latin typeface="Arial Black" panose="020B0A04020102020204" pitchFamily="34" charset="0"/>
                </a:rPr>
                <a:t>5</a:t>
              </a:r>
            </a:p>
            <a:p>
              <a:pPr algn="ctr"/>
              <a:endParaRPr lang="en-US" sz="3200" b="1" dirty="0">
                <a:latin typeface="Arial Black" panose="020B0A04020102020204" pitchFamily="34" charset="0"/>
              </a:endParaRPr>
            </a:p>
            <a:p>
              <a:pPr algn="ctr"/>
              <a:endParaRPr lang="en-US" sz="32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endParaRPr lang="en-US" sz="1000" b="1" dirty="0">
                <a:latin typeface="Arial Black" panose="020B0A04020102020204" pitchFamily="34" charset="0"/>
              </a:endParaRPr>
            </a:p>
            <a:p>
              <a:pPr algn="ctr"/>
              <a:r>
                <a:rPr lang="en-US" sz="3200" b="1" dirty="0">
                  <a:latin typeface="Arial Black" panose="020B0A04020102020204" pitchFamily="34" charset="0"/>
                </a:rPr>
                <a:t>MINS</a:t>
              </a:r>
            </a:p>
          </p:txBody>
        </p:sp>
      </p:grpSp>
      <p:pic>
        <p:nvPicPr>
          <p:cNvPr id="2051" name=" - Kenny Rogers The Gambler.mp3">
            <a:hlinkClick r:id="" action="ppaction://media"/>
            <a:extLst>
              <a:ext uri="{FF2B5EF4-FFF2-40B4-BE49-F238E27FC236}">
                <a16:creationId xmlns:a16="http://schemas.microsoft.com/office/drawing/2014/main" id="{071E1195-471D-4203-84B1-433DB7629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12291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0"/>
                                        <p:tgtEl>
                                          <p:spTgt spid="9"/>
                                        </p:tgtEl>
                                      </p:cBhvr>
                                    </p:animEffect>
                                    <p:set>
                                      <p:cBhvr>
                                        <p:cTn id="7" dur="1" fill="hold">
                                          <p:stCondLst>
                                            <p:cond delay="299999"/>
                                          </p:stCondLst>
                                        </p:cTn>
                                        <p:tgtEl>
                                          <p:spTgt spid="9"/>
                                        </p:tgtEl>
                                        <p:attrNameLst>
                                          <p:attrName>style.visibility</p:attrName>
                                        </p:attrNameLst>
                                      </p:cBhvr>
                                      <p:to>
                                        <p:strVal val="hidden"/>
                                      </p:to>
                                    </p:set>
                                  </p:childTnLst>
                                </p:cTn>
                              </p:par>
                              <p:par>
                                <p:cTn id="8" presetID="1" presetClass="exit" presetSubtype="0" fill="hold" nodeType="withEffect">
                                  <p:stCondLst>
                                    <p:cond delay="6000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xit" presetSubtype="0" fill="hold" nodeType="withEffect">
                                  <p:stCondLst>
                                    <p:cond delay="120100"/>
                                  </p:stCondLst>
                                  <p:childTnLst>
                                    <p:set>
                                      <p:cBhvr>
                                        <p:cTn id="11" dur="1" fill="hold">
                                          <p:stCondLst>
                                            <p:cond delay="0"/>
                                          </p:stCondLst>
                                        </p:cTn>
                                        <p:tgtEl>
                                          <p:spTgt spid="2048"/>
                                        </p:tgtEl>
                                        <p:attrNameLst>
                                          <p:attrName>style.visibility</p:attrName>
                                        </p:attrNameLst>
                                      </p:cBhvr>
                                      <p:to>
                                        <p:strVal val="hidden"/>
                                      </p:to>
                                    </p:set>
                                  </p:childTnLst>
                                </p:cTn>
                              </p:par>
                              <p:par>
                                <p:cTn id="12" presetID="1" presetClass="exit" presetSubtype="0" fill="hold" nodeType="withEffect">
                                  <p:stCondLst>
                                    <p:cond delay="180000"/>
                                  </p:stCondLst>
                                  <p:childTnLst>
                                    <p:set>
                                      <p:cBhvr>
                                        <p:cTn id="13" dur="1" fill="hold">
                                          <p:stCondLst>
                                            <p:cond delay="0"/>
                                          </p:stCondLst>
                                        </p:cTn>
                                        <p:tgtEl>
                                          <p:spTgt spid="2049"/>
                                        </p:tgtEl>
                                        <p:attrNameLst>
                                          <p:attrName>style.visibility</p:attrName>
                                        </p:attrNameLst>
                                      </p:cBhvr>
                                      <p:to>
                                        <p:strVal val="hidden"/>
                                      </p:to>
                                    </p:set>
                                  </p:childTnLst>
                                </p:cTn>
                              </p:par>
                              <p:par>
                                <p:cTn id="14" presetID="1" presetClass="exit" presetSubtype="0" fill="hold" nodeType="withEffect">
                                  <p:stCondLst>
                                    <p:cond delay="240000"/>
                                  </p:stCondLst>
                                  <p:childTnLst>
                                    <p:set>
                                      <p:cBhvr>
                                        <p:cTn id="15" dur="1" fill="hold">
                                          <p:stCondLst>
                                            <p:cond delay="0"/>
                                          </p:stCondLst>
                                        </p:cTn>
                                        <p:tgtEl>
                                          <p:spTgt spid="26"/>
                                        </p:tgtEl>
                                        <p:attrNameLst>
                                          <p:attrName>style.visibility</p:attrName>
                                        </p:attrNameLst>
                                      </p:cBhvr>
                                      <p:to>
                                        <p:strVal val="hidden"/>
                                      </p:to>
                                    </p:set>
                                  </p:childTnLst>
                                </p:cTn>
                              </p:par>
                              <p:par>
                                <p:cTn id="16" presetID="1" presetClass="exit" presetSubtype="0" fill="hold" nodeType="withEffect">
                                  <p:stCondLst>
                                    <p:cond delay="300000"/>
                                  </p:stCondLst>
                                  <p:childTnLst>
                                    <p:set>
                                      <p:cBhvr>
                                        <p:cTn id="17" dur="1" fill="hold">
                                          <p:stCondLst>
                                            <p:cond delay="0"/>
                                          </p:stCondLst>
                                        </p:cTn>
                                        <p:tgtEl>
                                          <p:spTgt spid="21"/>
                                        </p:tgtEl>
                                        <p:attrNameLst>
                                          <p:attrName>style.visibility</p:attrName>
                                        </p:attrNameLst>
                                      </p:cBhvr>
                                      <p:to>
                                        <p:strVal val="hidden"/>
                                      </p:to>
                                    </p:set>
                                  </p:childTnLst>
                                </p:cTn>
                              </p:par>
                            </p:childTnLst>
                          </p:cTn>
                        </p:par>
                        <p:par>
                          <p:cTn id="18" fill="hold">
                            <p:stCondLst>
                              <p:cond delay="300000"/>
                            </p:stCondLst>
                            <p:childTnLst>
                              <p:par>
                                <p:cTn id="19" presetID="1"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applause.wav"/>
                                        </p:tgtEl>
                                      </p:cMediaNode>
                                    </p:audio>
                                  </p:subTnLst>
                                </p:cTn>
                              </p:par>
                              <p:par>
                                <p:cTn id="21" presetID="1" presetClass="mediacall" presetSubtype="0" fill="hold" nodeType="withEffect">
                                  <p:stCondLst>
                                    <p:cond delay="0"/>
                                  </p:stCondLst>
                                  <p:childTnLst>
                                    <p:cmd type="call" cmd="playFrom(0.0)">
                                      <p:cBhvr>
                                        <p:cTn id="22" dur="209815" fill="hold"/>
                                        <p:tgtEl>
                                          <p:spTgt spid="20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51"/>
                </p:tgtEl>
              </p:cMediaNode>
            </p:audio>
          </p:childTnLst>
        </p:cTn>
      </p:par>
    </p:tnLst>
    <p:bldLst>
      <p:bldP spid="2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344488"/>
            <a:ext cx="8715374" cy="609600"/>
          </a:xfrm>
        </p:spPr>
        <p:txBody>
          <a:bodyPr/>
          <a:lstStyle/>
          <a:p>
            <a:r>
              <a:rPr lang="en-US" dirty="0"/>
              <a:t>The Ikigai of Your Work</a:t>
            </a:r>
          </a:p>
        </p:txBody>
      </p:sp>
      <p:sp>
        <p:nvSpPr>
          <p:cNvPr id="18" name="Flowchart: Connector 17">
            <a:extLst>
              <a:ext uri="{FF2B5EF4-FFF2-40B4-BE49-F238E27FC236}">
                <a16:creationId xmlns:a16="http://schemas.microsoft.com/office/drawing/2014/main" id="{6EC10ABE-B581-4877-9DBD-DA495EB0AF82}"/>
              </a:ext>
            </a:extLst>
          </p:cNvPr>
          <p:cNvSpPr/>
          <p:nvPr/>
        </p:nvSpPr>
        <p:spPr bwMode="auto">
          <a:xfrm>
            <a:off x="67699" y="927961"/>
            <a:ext cx="2971800" cy="2971800"/>
          </a:xfrm>
          <a:prstGeom prst="flowChartConnector">
            <a:avLst/>
          </a:prstGeom>
          <a:solidFill>
            <a:srgbClr val="FFFF9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2400" b="1" i="0" u="none" strike="noStrike" cap="none" normalizeH="0" baseline="0" dirty="0">
                <a:ln>
                  <a:noFill/>
                </a:ln>
                <a:solidFill>
                  <a:schemeClr val="tx1"/>
                </a:solidFill>
                <a:effectLst/>
                <a:latin typeface="Ink Free" panose="03080402000500000000" pitchFamily="66" charset="0"/>
              </a:rPr>
              <a:t>Roles &amp; </a:t>
            </a:r>
            <a:r>
              <a:rPr kumimoji="0" lang="en-US" sz="2350" b="1" i="0" u="none" strike="noStrike" cap="none" normalizeH="0" baseline="0" dirty="0">
                <a:ln>
                  <a:noFill/>
                </a:ln>
                <a:solidFill>
                  <a:schemeClr val="tx1"/>
                </a:solidFill>
                <a:effectLst/>
                <a:latin typeface="Ink Free" panose="03080402000500000000" pitchFamily="66" charset="0"/>
              </a:rPr>
              <a:t>Responsibilities</a:t>
            </a:r>
          </a:p>
          <a:p>
            <a:pPr marL="0" marR="0" indent="0" algn="ctr" defTabSz="914400" rtl="0" eaLnBrk="1" fontAlgn="base" latinLnBrk="0" hangingPunct="1">
              <a:lnSpc>
                <a:spcPct val="100000"/>
              </a:lnSpc>
              <a:spcBef>
                <a:spcPct val="50000"/>
              </a:spcBef>
              <a:spcAft>
                <a:spcPct val="0"/>
              </a:spcAft>
              <a:buClrTx/>
              <a:buSzTx/>
              <a:tabLst/>
            </a:pPr>
            <a:r>
              <a:rPr kumimoji="0" lang="en-US" sz="2800" b="1" i="0" u="none" strike="noStrike" cap="none" normalizeH="0" baseline="0" dirty="0">
                <a:ln>
                  <a:noFill/>
                </a:ln>
                <a:solidFill>
                  <a:schemeClr val="tx1"/>
                </a:solidFill>
                <a:effectLst/>
                <a:latin typeface="Ink Free" panose="03080402000500000000" pitchFamily="66" charset="0"/>
              </a:rPr>
              <a:t>Describe a go-to person in your work.</a:t>
            </a:r>
          </a:p>
        </p:txBody>
      </p:sp>
      <p:sp>
        <p:nvSpPr>
          <p:cNvPr id="19" name="Flowchart: Connector 18">
            <a:extLst>
              <a:ext uri="{FF2B5EF4-FFF2-40B4-BE49-F238E27FC236}">
                <a16:creationId xmlns:a16="http://schemas.microsoft.com/office/drawing/2014/main" id="{ED16B51E-4917-4823-9F06-6984B16D7605}"/>
              </a:ext>
            </a:extLst>
          </p:cNvPr>
          <p:cNvSpPr/>
          <p:nvPr/>
        </p:nvSpPr>
        <p:spPr bwMode="auto">
          <a:xfrm>
            <a:off x="4018529" y="927961"/>
            <a:ext cx="2971800" cy="2971800"/>
          </a:xfrm>
          <a:prstGeom prst="flowChartConnector">
            <a:avLst/>
          </a:prstGeom>
          <a:solidFill>
            <a:srgbClr val="FFCCC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2400" b="1" i="0" u="none" strike="noStrike" cap="none" normalizeH="0" baseline="0" dirty="0">
                <a:ln>
                  <a:noFill/>
                </a:ln>
                <a:solidFill>
                  <a:schemeClr val="tx1"/>
                </a:solidFill>
                <a:effectLst/>
                <a:latin typeface="Ink Free" panose="03080402000500000000" pitchFamily="66" charset="0"/>
              </a:rPr>
              <a:t>Program</a:t>
            </a:r>
          </a:p>
          <a:p>
            <a:pPr marL="0" marR="0" indent="0" algn="ctr" defTabSz="914400" rtl="0" eaLnBrk="1" fontAlgn="base" latinLnBrk="0" hangingPunct="1">
              <a:lnSpc>
                <a:spcPct val="100000"/>
              </a:lnSpc>
              <a:spcBef>
                <a:spcPct val="50000"/>
              </a:spcBef>
              <a:spcAft>
                <a:spcPct val="0"/>
              </a:spcAft>
              <a:buClrTx/>
              <a:buSzTx/>
              <a:tabLst/>
            </a:pPr>
            <a:r>
              <a:rPr lang="en-US" sz="2800" b="1" dirty="0">
                <a:latin typeface="Ink Free" panose="03080402000500000000" pitchFamily="66" charset="0"/>
              </a:rPr>
              <a:t>What problem is your work solving?</a:t>
            </a:r>
            <a:endParaRPr kumimoji="0" lang="en-US" sz="2800" b="1" i="0" u="none" strike="noStrike" cap="none" normalizeH="0" baseline="0" dirty="0">
              <a:ln>
                <a:noFill/>
              </a:ln>
              <a:solidFill>
                <a:schemeClr val="tx1"/>
              </a:solidFill>
              <a:effectLst/>
              <a:latin typeface="Ink Free" panose="03080402000500000000" pitchFamily="66" charset="0"/>
            </a:endParaRPr>
          </a:p>
        </p:txBody>
      </p:sp>
      <p:sp>
        <p:nvSpPr>
          <p:cNvPr id="20" name="Flowchart: Connector 19">
            <a:extLst>
              <a:ext uri="{FF2B5EF4-FFF2-40B4-BE49-F238E27FC236}">
                <a16:creationId xmlns:a16="http://schemas.microsoft.com/office/drawing/2014/main" id="{F5B365B0-B2D8-4B13-9877-B62FF4F1D820}"/>
              </a:ext>
            </a:extLst>
          </p:cNvPr>
          <p:cNvSpPr/>
          <p:nvPr/>
        </p:nvSpPr>
        <p:spPr bwMode="auto">
          <a:xfrm>
            <a:off x="2043114" y="3209100"/>
            <a:ext cx="2971800" cy="2971800"/>
          </a:xfrm>
          <a:prstGeom prst="flowChartConnector">
            <a:avLst/>
          </a:prstGeom>
          <a:solidFill>
            <a:srgbClr val="CCFF99"/>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r" defTabSz="914400" rtl="0" eaLnBrk="1" fontAlgn="base" latinLnBrk="0" hangingPunct="1">
              <a:lnSpc>
                <a:spcPct val="100000"/>
              </a:lnSpc>
              <a:spcAft>
                <a:spcPct val="0"/>
              </a:spcAft>
              <a:buClrTx/>
              <a:buSzTx/>
              <a:tabLst/>
            </a:pPr>
            <a:r>
              <a:rPr kumimoji="0" lang="en-US" sz="2400" b="1" i="0" u="none" strike="noStrike" cap="none" normalizeH="0" baseline="0" dirty="0">
                <a:ln>
                  <a:noFill/>
                </a:ln>
                <a:solidFill>
                  <a:schemeClr val="tx1"/>
                </a:solidFill>
                <a:effectLst/>
                <a:latin typeface="Ink Free" panose="03080402000500000000" pitchFamily="66" charset="0"/>
              </a:rPr>
              <a:t>Processes</a:t>
            </a:r>
          </a:p>
          <a:p>
            <a:pPr marL="0" marR="0" indent="0" algn="ctr" defTabSz="914400" rtl="0" eaLnBrk="1" fontAlgn="base" latinLnBrk="0" hangingPunct="1">
              <a:lnSpc>
                <a:spcPct val="100000"/>
              </a:lnSpc>
              <a:spcBef>
                <a:spcPct val="50000"/>
              </a:spcBef>
              <a:spcAft>
                <a:spcPct val="0"/>
              </a:spcAft>
              <a:buClrTx/>
              <a:buSzTx/>
              <a:tabLst/>
            </a:pPr>
            <a:r>
              <a:rPr lang="en-US" sz="2000" b="1" dirty="0">
                <a:latin typeface="Ink Free" panose="03080402000500000000" pitchFamily="66" charset="0"/>
              </a:rPr>
              <a:t>How are best practices &amp; lessons learned captured </a:t>
            </a:r>
            <a:r>
              <a:rPr lang="en-US" sz="2000" b="1" i="1" dirty="0">
                <a:latin typeface="Ink Free" panose="03080402000500000000" pitchFamily="66" charset="0"/>
              </a:rPr>
              <a:t>AND</a:t>
            </a:r>
            <a:r>
              <a:rPr lang="en-US" sz="2000" b="1" dirty="0">
                <a:latin typeface="Ink Free" panose="03080402000500000000" pitchFamily="66" charset="0"/>
              </a:rPr>
              <a:t> incorporated in your work?</a:t>
            </a:r>
            <a:endParaRPr kumimoji="0" lang="en-US" sz="2000" b="1" i="0" u="none" strike="noStrike" cap="none" normalizeH="0" baseline="0" dirty="0">
              <a:ln>
                <a:noFill/>
              </a:ln>
              <a:solidFill>
                <a:schemeClr val="tx1"/>
              </a:solidFill>
              <a:effectLst/>
              <a:latin typeface="Ink Free" panose="03080402000500000000" pitchFamily="66" charset="0"/>
            </a:endParaRPr>
          </a:p>
        </p:txBody>
      </p:sp>
      <p:sp>
        <p:nvSpPr>
          <p:cNvPr id="21" name="Flowchart: Connector 20">
            <a:extLst>
              <a:ext uri="{FF2B5EF4-FFF2-40B4-BE49-F238E27FC236}">
                <a16:creationId xmlns:a16="http://schemas.microsoft.com/office/drawing/2014/main" id="{909AD906-B03D-45FE-A728-00120079576A}"/>
              </a:ext>
            </a:extLst>
          </p:cNvPr>
          <p:cNvSpPr/>
          <p:nvPr/>
        </p:nvSpPr>
        <p:spPr bwMode="auto">
          <a:xfrm>
            <a:off x="5993944" y="3209100"/>
            <a:ext cx="2971800" cy="2971800"/>
          </a:xfrm>
          <a:prstGeom prst="flowChartConnector">
            <a:avLst/>
          </a:pr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Aft>
                <a:spcPct val="0"/>
              </a:spcAft>
              <a:buClrTx/>
              <a:buSzTx/>
              <a:tabLst/>
            </a:pPr>
            <a:r>
              <a:rPr kumimoji="0" lang="en-US" sz="2400" b="1" i="0" u="none" strike="noStrike" cap="none" normalizeH="0" baseline="0" dirty="0">
                <a:ln>
                  <a:noFill/>
                </a:ln>
                <a:solidFill>
                  <a:schemeClr val="tx1"/>
                </a:solidFill>
                <a:effectLst/>
                <a:latin typeface="Ink Free" panose="03080402000500000000" pitchFamily="66" charset="0"/>
              </a:rPr>
              <a:t>Product</a:t>
            </a:r>
          </a:p>
          <a:p>
            <a:pPr marL="0" marR="0" indent="0" algn="ctr" defTabSz="914400" rtl="0" eaLnBrk="1" fontAlgn="base" latinLnBrk="0" hangingPunct="1">
              <a:lnSpc>
                <a:spcPct val="100000"/>
              </a:lnSpc>
              <a:spcAft>
                <a:spcPct val="0"/>
              </a:spcAft>
              <a:buClrTx/>
              <a:buSzTx/>
              <a:tabLst/>
            </a:pPr>
            <a:r>
              <a:rPr lang="en-US" sz="2400" b="1" dirty="0">
                <a:latin typeface="Ink Free" panose="03080402000500000000" pitchFamily="66" charset="0"/>
              </a:rPr>
              <a:t>How are your stakeholders engaged in development of your work?</a:t>
            </a:r>
            <a:endParaRPr kumimoji="0" lang="en-US" sz="2400" b="1" i="0" u="none" strike="noStrike" cap="none" normalizeH="0" baseline="0" dirty="0">
              <a:ln>
                <a:noFill/>
              </a:ln>
              <a:solidFill>
                <a:schemeClr val="tx1"/>
              </a:solidFill>
              <a:effectLst/>
              <a:latin typeface="Ink Free" panose="03080402000500000000" pitchFamily="66" charset="0"/>
            </a:endParaRPr>
          </a:p>
        </p:txBody>
      </p:sp>
      <p:pic>
        <p:nvPicPr>
          <p:cNvPr id="23" name="Picture 22">
            <a:extLst>
              <a:ext uri="{FF2B5EF4-FFF2-40B4-BE49-F238E27FC236}">
                <a16:creationId xmlns:a16="http://schemas.microsoft.com/office/drawing/2014/main" id="{306F280C-B454-4CA8-BFE9-CDA2F309B0C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56379" y="1141049"/>
            <a:ext cx="486735" cy="537211"/>
          </a:xfrm>
          <a:prstGeom prst="rect">
            <a:avLst/>
          </a:prstGeom>
        </p:spPr>
      </p:pic>
      <p:pic>
        <p:nvPicPr>
          <p:cNvPr id="26" name="Picture 25" descr="A picture containing blue&#10;&#10;Description automatically generated">
            <a:extLst>
              <a:ext uri="{FF2B5EF4-FFF2-40B4-BE49-F238E27FC236}">
                <a16:creationId xmlns:a16="http://schemas.microsoft.com/office/drawing/2014/main" id="{3A26F39F-C833-4A9F-9B11-C07A43BCB3D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690241" y="1141049"/>
            <a:ext cx="965464" cy="953608"/>
          </a:xfrm>
          <a:prstGeom prst="rect">
            <a:avLst/>
          </a:prstGeom>
        </p:spPr>
      </p:pic>
      <p:pic>
        <p:nvPicPr>
          <p:cNvPr id="1028" name="Picture 4" descr="Image result for gold coins">
            <a:extLst>
              <a:ext uri="{FF2B5EF4-FFF2-40B4-BE49-F238E27FC236}">
                <a16:creationId xmlns:a16="http://schemas.microsoft.com/office/drawing/2014/main" id="{B181E481-20FE-4C0E-BF66-72CF86F463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9228" y="4360804"/>
            <a:ext cx="698681" cy="8743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4711E97-CA60-4E0D-8B78-50C19AEA41AD}"/>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82300" y="3491347"/>
            <a:ext cx="595993" cy="624281"/>
          </a:xfrm>
          <a:prstGeom prst="rect">
            <a:avLst/>
          </a:prstGeom>
        </p:spPr>
      </p:pic>
    </p:spTree>
    <p:extLst>
      <p:ext uri="{BB962C8B-B14F-4D97-AF65-F5344CB8AC3E}">
        <p14:creationId xmlns:p14="http://schemas.microsoft.com/office/powerpoint/2010/main" val="2502143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CEB9D3F-BAFD-464F-870E-E2A35425B405}"/>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2" name="Title 1"/>
          <p:cNvSpPr>
            <a:spLocks noGrp="1"/>
          </p:cNvSpPr>
          <p:nvPr>
            <p:ph type="title"/>
          </p:nvPr>
        </p:nvSpPr>
        <p:spPr>
          <a:xfrm>
            <a:off x="428626" y="344488"/>
            <a:ext cx="8715374" cy="609600"/>
          </a:xfrm>
        </p:spPr>
        <p:txBody>
          <a:bodyPr/>
          <a:lstStyle/>
          <a:p>
            <a:r>
              <a:rPr lang="en-US" dirty="0"/>
              <a:t>How Will You Think About The Ikigai of Your Work?</a:t>
            </a:r>
          </a:p>
        </p:txBody>
      </p:sp>
      <p:sp>
        <p:nvSpPr>
          <p:cNvPr id="18" name="Flowchart: Connector 17">
            <a:extLst>
              <a:ext uri="{FF2B5EF4-FFF2-40B4-BE49-F238E27FC236}">
                <a16:creationId xmlns:a16="http://schemas.microsoft.com/office/drawing/2014/main" id="{6EC10ABE-B581-4877-9DBD-DA495EB0AF82}"/>
              </a:ext>
            </a:extLst>
          </p:cNvPr>
          <p:cNvSpPr/>
          <p:nvPr/>
        </p:nvSpPr>
        <p:spPr bwMode="auto">
          <a:xfrm>
            <a:off x="67699" y="1340711"/>
            <a:ext cx="2971800" cy="2971800"/>
          </a:xfrm>
          <a:prstGeom prst="flowChartConnector">
            <a:avLst/>
          </a:prstGeom>
          <a:solidFill>
            <a:srgbClr val="FFFF99"/>
          </a:solid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fontAlgn="base">
              <a:spcAft>
                <a:spcPct val="0"/>
              </a:spcAft>
            </a:pPr>
            <a:r>
              <a:rPr lang="en-US" sz="3000" b="1" dirty="0">
                <a:latin typeface="Ink Free" panose="03080402000500000000" pitchFamily="66" charset="0"/>
              </a:rPr>
              <a:t>How will you engage your team?</a:t>
            </a:r>
          </a:p>
        </p:txBody>
      </p:sp>
      <p:sp>
        <p:nvSpPr>
          <p:cNvPr id="19" name="Flowchart: Connector 18">
            <a:extLst>
              <a:ext uri="{FF2B5EF4-FFF2-40B4-BE49-F238E27FC236}">
                <a16:creationId xmlns:a16="http://schemas.microsoft.com/office/drawing/2014/main" id="{ED16B51E-4917-4823-9F06-6984B16D7605}"/>
              </a:ext>
            </a:extLst>
          </p:cNvPr>
          <p:cNvSpPr/>
          <p:nvPr/>
        </p:nvSpPr>
        <p:spPr bwMode="auto">
          <a:xfrm>
            <a:off x="4018529" y="1296261"/>
            <a:ext cx="2971800" cy="2971800"/>
          </a:xfrm>
          <a:prstGeom prst="flowChartConnector">
            <a:avLst/>
          </a:prstGeom>
          <a:solidFill>
            <a:srgbClr val="FFCCCC"/>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4000" b="1" i="0" u="none" strike="noStrike" cap="none" normalizeH="0" baseline="0" dirty="0">
                <a:ln>
                  <a:noFill/>
                </a:ln>
                <a:solidFill>
                  <a:schemeClr val="tx1"/>
                </a:solidFill>
                <a:effectLst/>
                <a:latin typeface="Ink Free" panose="03080402000500000000" pitchFamily="66" charset="0"/>
              </a:rPr>
              <a:t>What will you bring back?</a:t>
            </a:r>
          </a:p>
        </p:txBody>
      </p:sp>
      <p:sp>
        <p:nvSpPr>
          <p:cNvPr id="20" name="Flowchart: Connector 19">
            <a:extLst>
              <a:ext uri="{FF2B5EF4-FFF2-40B4-BE49-F238E27FC236}">
                <a16:creationId xmlns:a16="http://schemas.microsoft.com/office/drawing/2014/main" id="{F5B365B0-B2D8-4B13-9877-B62FF4F1D820}"/>
              </a:ext>
            </a:extLst>
          </p:cNvPr>
          <p:cNvSpPr/>
          <p:nvPr/>
        </p:nvSpPr>
        <p:spPr bwMode="auto">
          <a:xfrm>
            <a:off x="2043114" y="3209100"/>
            <a:ext cx="2971800" cy="2971800"/>
          </a:xfrm>
          <a:prstGeom prst="flowChartConnector">
            <a:avLst/>
          </a:prstGeom>
          <a:solidFill>
            <a:srgbClr val="CCFF99"/>
          </a:solid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indent="0" algn="ctr" defTabSz="914400" rtl="0" eaLnBrk="1" fontAlgn="base" latinLnBrk="0" hangingPunct="1">
              <a:lnSpc>
                <a:spcPct val="100000"/>
              </a:lnSpc>
              <a:spcAft>
                <a:spcPct val="0"/>
              </a:spcAft>
              <a:buClrTx/>
              <a:buSzTx/>
              <a:tabLst/>
            </a:pPr>
            <a:r>
              <a:rPr kumimoji="0" lang="en-US" sz="3200" b="1" i="0" u="none" strike="noStrike" cap="none" normalizeH="0" baseline="0" dirty="0">
                <a:ln>
                  <a:noFill/>
                </a:ln>
                <a:solidFill>
                  <a:schemeClr val="tx1"/>
                </a:solidFill>
                <a:effectLst/>
                <a:latin typeface="Ink Free" panose="03080402000500000000" pitchFamily="66" charset="0"/>
              </a:rPr>
              <a:t>What will you do now?</a:t>
            </a:r>
          </a:p>
        </p:txBody>
      </p:sp>
      <p:sp>
        <p:nvSpPr>
          <p:cNvPr id="21" name="Flowchart: Connector 20">
            <a:extLst>
              <a:ext uri="{FF2B5EF4-FFF2-40B4-BE49-F238E27FC236}">
                <a16:creationId xmlns:a16="http://schemas.microsoft.com/office/drawing/2014/main" id="{909AD906-B03D-45FE-A728-00120079576A}"/>
              </a:ext>
            </a:extLst>
          </p:cNvPr>
          <p:cNvSpPr/>
          <p:nvPr/>
        </p:nvSpPr>
        <p:spPr bwMode="auto">
          <a:xfrm>
            <a:off x="5993944" y="3209100"/>
            <a:ext cx="2971800" cy="2971800"/>
          </a:xfrm>
          <a:prstGeom prst="flowChartConnector">
            <a:avLst/>
          </a:pr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Aft>
                <a:spcPct val="0"/>
              </a:spcAft>
            </a:pPr>
            <a:r>
              <a:rPr lang="en-US" sz="2800" b="1" dirty="0">
                <a:latin typeface="Ink Free" panose="03080402000500000000" pitchFamily="66" charset="0"/>
              </a:rPr>
              <a:t>How will you engage your </a:t>
            </a:r>
            <a:r>
              <a:rPr lang="en-US" sz="2500" b="1" dirty="0">
                <a:latin typeface="Ink Free" panose="03080402000500000000" pitchFamily="66" charset="0"/>
              </a:rPr>
              <a:t>stakeholders?</a:t>
            </a:r>
          </a:p>
        </p:txBody>
      </p:sp>
      <p:pic>
        <p:nvPicPr>
          <p:cNvPr id="23" name="Picture 22">
            <a:extLst>
              <a:ext uri="{FF2B5EF4-FFF2-40B4-BE49-F238E27FC236}">
                <a16:creationId xmlns:a16="http://schemas.microsoft.com/office/drawing/2014/main" id="{306F280C-B454-4CA8-BFE9-CDA2F309B0C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76476" y="1459950"/>
            <a:ext cx="754245" cy="832463"/>
          </a:xfrm>
          <a:prstGeom prst="rect">
            <a:avLst/>
          </a:prstGeom>
        </p:spPr>
      </p:pic>
      <p:pic>
        <p:nvPicPr>
          <p:cNvPr id="26" name="Picture 25" descr="A picture containing blue&#10;&#10;Description automatically generated">
            <a:extLst>
              <a:ext uri="{FF2B5EF4-FFF2-40B4-BE49-F238E27FC236}">
                <a16:creationId xmlns:a16="http://schemas.microsoft.com/office/drawing/2014/main" id="{3A26F39F-C833-4A9F-9B11-C07A43BCB3D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094624" y="2615222"/>
            <a:ext cx="920290" cy="908989"/>
          </a:xfrm>
          <a:prstGeom prst="rect">
            <a:avLst/>
          </a:prstGeom>
        </p:spPr>
      </p:pic>
      <p:pic>
        <p:nvPicPr>
          <p:cNvPr id="1028" name="Picture 4" descr="Image result for gold coins">
            <a:extLst>
              <a:ext uri="{FF2B5EF4-FFF2-40B4-BE49-F238E27FC236}">
                <a16:creationId xmlns:a16="http://schemas.microsoft.com/office/drawing/2014/main" id="{B181E481-20FE-4C0E-BF66-72CF86F463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3546" y="5022652"/>
            <a:ext cx="792595" cy="991891"/>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001E4EB3-FFD6-490E-BDA1-FE6784F6B86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039499" y="3382359"/>
            <a:ext cx="852149" cy="892595"/>
          </a:xfrm>
          <a:prstGeom prst="rect">
            <a:avLst/>
          </a:prstGeom>
        </p:spPr>
      </p:pic>
    </p:spTree>
    <p:extLst>
      <p:ext uri="{BB962C8B-B14F-4D97-AF65-F5344CB8AC3E}">
        <p14:creationId xmlns:p14="http://schemas.microsoft.com/office/powerpoint/2010/main" val="426233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8E358115-6BA5-4AA5-8828-F6D6CA07962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6" name="Picture 2" descr="Related image">
            <a:extLst>
              <a:ext uri="{FF2B5EF4-FFF2-40B4-BE49-F238E27FC236}">
                <a16:creationId xmlns:a16="http://schemas.microsoft.com/office/drawing/2014/main" id="{7C78DC2D-645F-49A4-B283-A78D0DD1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 y="-14450"/>
            <a:ext cx="9141916" cy="60474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4735E8-DB76-4D15-AC64-51BD0719759F}"/>
              </a:ext>
            </a:extLst>
          </p:cNvPr>
          <p:cNvSpPr/>
          <p:nvPr/>
        </p:nvSpPr>
        <p:spPr>
          <a:xfrm>
            <a:off x="5899286" y="4660080"/>
            <a:ext cx="3244714" cy="1200329"/>
          </a:xfrm>
          <a:prstGeom prst="rect">
            <a:avLst/>
          </a:prstGeom>
        </p:spPr>
        <p:txBody>
          <a:bodyPr wrap="square">
            <a:spAutoFit/>
          </a:bodyPr>
          <a:lstStyle/>
          <a:p>
            <a:pPr lvl="0" algn="ctr" fontAlgn="base">
              <a:spcAft>
                <a:spcPct val="0"/>
              </a:spcAft>
              <a:defRPr/>
            </a:pPr>
            <a:r>
              <a:rPr kumimoji="0" lang="en-US" sz="2400" b="1" i="0" u="none" strike="noStrike" kern="0" cap="none" spc="0" normalizeH="0" baseline="0" noProof="0" dirty="0">
                <a:ln>
                  <a:noFill/>
                </a:ln>
                <a:solidFill>
                  <a:srgbClr val="FFFFFF"/>
                </a:solidFill>
                <a:effectLst/>
                <a:uLnTx/>
                <a:uFillTx/>
                <a:latin typeface="Arial" charset="0"/>
                <a:ea typeface="+mn-ea"/>
                <a:cs typeface="+mn-cs"/>
              </a:rPr>
              <a:t>Jennafer Miller, </a:t>
            </a:r>
            <a:r>
              <a:rPr lang="en-US" sz="2400" b="1" kern="0" dirty="0">
                <a:solidFill>
                  <a:srgbClr val="FFFFFF"/>
                </a:solidFill>
                <a:latin typeface="Arial" charset="0"/>
              </a:rPr>
              <a:t>PMP, CSM</a:t>
            </a:r>
            <a:r>
              <a:rPr lang="en-US" sz="2400" b="1" kern="0" baseline="30000" dirty="0">
                <a:solidFill>
                  <a:srgbClr val="FFFFFF"/>
                </a:solidFill>
                <a:latin typeface="Arial" charset="0"/>
              </a:rPr>
              <a:t>®</a:t>
            </a:r>
            <a:endParaRPr kumimoji="0" lang="en-US" sz="2400" b="1" i="0" u="none" strike="noStrike" kern="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mn-ea"/>
                <a:cs typeface="+mn-cs"/>
              </a:rPr>
              <a:t>Evans Incorporated</a:t>
            </a:r>
          </a:p>
        </p:txBody>
      </p:sp>
      <p:sp>
        <p:nvSpPr>
          <p:cNvPr id="9" name="Rectangle 8">
            <a:extLst>
              <a:ext uri="{FF2B5EF4-FFF2-40B4-BE49-F238E27FC236}">
                <a16:creationId xmlns:a16="http://schemas.microsoft.com/office/drawing/2014/main" id="{4B12392C-2639-4505-8FF7-248A4542CB37}"/>
              </a:ext>
            </a:extLst>
          </p:cNvPr>
          <p:cNvSpPr/>
          <p:nvPr/>
        </p:nvSpPr>
        <p:spPr>
          <a:xfrm>
            <a:off x="-100947" y="4118170"/>
            <a:ext cx="6166390" cy="156966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mn-ea"/>
                <a:cs typeface="+mn-cs"/>
              </a:rPr>
              <a:t>Ann McDonald, ASQ-CSQE, CSM</a:t>
            </a:r>
            <a:r>
              <a:rPr kumimoji="0" lang="en-US" sz="2400" b="1" i="0" u="none" strike="noStrike" kern="0" cap="none" spc="0" normalizeH="0" baseline="30000" noProof="0" dirty="0">
                <a:ln>
                  <a:noFill/>
                </a:ln>
                <a:solidFill>
                  <a:srgbClr val="FFFFFF"/>
                </a:solidFill>
                <a:effectLst/>
                <a:uLnTx/>
                <a:uFillTx/>
                <a:latin typeface="Arial" charset="0"/>
                <a:ea typeface="+mn-ea"/>
                <a:cs typeface="+mn-cs"/>
              </a:rPr>
              <a:t>®</a:t>
            </a:r>
            <a:r>
              <a:rPr kumimoji="0" lang="en-US" sz="2400" b="1" i="0" u="none" strike="noStrike" kern="0" cap="none" spc="0" normalizeH="0" baseline="0" noProof="0" dirty="0">
                <a:ln>
                  <a:noFill/>
                </a:ln>
                <a:solidFill>
                  <a:srgbClr val="FFFFFF"/>
                </a:solidFill>
                <a:effectLst/>
                <a:uLnTx/>
                <a:uFillTx/>
                <a:latin typeface="Arial" charset="0"/>
                <a:ea typeface="+mn-ea"/>
                <a:cs typeface="+mn-cs"/>
              </a:rPr>
              <a:t>, MBA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Volpe, The National Transportation Systems Center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U.S. Department of Transportation</a:t>
            </a:r>
          </a:p>
        </p:txBody>
      </p:sp>
    </p:spTree>
    <p:extLst>
      <p:ext uri="{BB962C8B-B14F-4D97-AF65-F5344CB8AC3E}">
        <p14:creationId xmlns:p14="http://schemas.microsoft.com/office/powerpoint/2010/main" val="48365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5FE7CACA-68E3-4121-A90A-6B62DEEC3ED3}"/>
              </a:ext>
            </a:extLst>
          </p:cNvPr>
          <p:cNvPicPr>
            <a:picLocks noChangeAspect="1"/>
          </p:cNvPicPr>
          <p:nvPr/>
        </p:nvPicPr>
        <p:blipFill rotWithShape="1">
          <a:blip r:embed="rId3">
            <a:extLst>
              <a:ext uri="{28A0092B-C50C-407E-A947-70E740481C1C}">
                <a14:useLocalDpi xmlns:a14="http://schemas.microsoft.com/office/drawing/2010/main" val="0"/>
              </a:ext>
            </a:extLst>
          </a:blip>
          <a:srcRect l="15651" t="12844" r="13516" b="13577"/>
          <a:stretch/>
        </p:blipFill>
        <p:spPr>
          <a:xfrm>
            <a:off x="1790700" y="1348229"/>
            <a:ext cx="5399809" cy="4671572"/>
          </a:xfrm>
          <a:prstGeom prst="rect">
            <a:avLst/>
          </a:prstGeom>
        </p:spPr>
      </p:pic>
      <p:sp>
        <p:nvSpPr>
          <p:cNvPr id="5" name="Footer Placeholder 3">
            <a:extLst>
              <a:ext uri="{FF2B5EF4-FFF2-40B4-BE49-F238E27FC236}">
                <a16:creationId xmlns:a16="http://schemas.microsoft.com/office/drawing/2014/main" id="{594E7454-2D41-442D-82FA-EB45BEA9032E}"/>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9" name="Title 1">
            <a:extLst>
              <a:ext uri="{FF2B5EF4-FFF2-40B4-BE49-F238E27FC236}">
                <a16:creationId xmlns:a16="http://schemas.microsoft.com/office/drawing/2014/main" id="{5D3CC234-1FD1-4E23-BEB8-A6EB76EDE48E}"/>
              </a:ext>
            </a:extLst>
          </p:cNvPr>
          <p:cNvSpPr>
            <a:spLocks noGrp="1"/>
          </p:cNvSpPr>
          <p:nvPr>
            <p:ph type="title"/>
          </p:nvPr>
        </p:nvSpPr>
        <p:spPr>
          <a:xfrm>
            <a:off x="103909" y="282144"/>
            <a:ext cx="9040091" cy="1255712"/>
          </a:xfrm>
        </p:spPr>
        <p:txBody>
          <a:bodyPr/>
          <a:lstStyle/>
          <a:p>
            <a:pPr algn="ctr"/>
            <a:r>
              <a:rPr lang="en-US" dirty="0"/>
              <a:t>Resilience + RqM + Ikigai = </a:t>
            </a:r>
            <a:br>
              <a:rPr lang="en-US" dirty="0"/>
            </a:br>
            <a:r>
              <a:rPr lang="en-US" dirty="0"/>
              <a:t>Your Winning Hand</a:t>
            </a:r>
          </a:p>
        </p:txBody>
      </p:sp>
    </p:spTree>
    <p:extLst>
      <p:ext uri="{BB962C8B-B14F-4D97-AF65-F5344CB8AC3E}">
        <p14:creationId xmlns:p14="http://schemas.microsoft.com/office/powerpoint/2010/main" val="363813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385" y="289480"/>
            <a:ext cx="6378329" cy="5478984"/>
          </a:xfrm>
          <a:prstGeom prst="rect">
            <a:avLst/>
          </a:prstGeom>
          <a:ln w="28575">
            <a:solidFill>
              <a:schemeClr val="bg1"/>
            </a:solidFill>
          </a:ln>
        </p:spPr>
      </p:pic>
      <p:sp>
        <p:nvSpPr>
          <p:cNvPr id="6" name="Footer Placeholder 3">
            <a:extLst>
              <a:ext uri="{FF2B5EF4-FFF2-40B4-BE49-F238E27FC236}">
                <a16:creationId xmlns:a16="http://schemas.microsoft.com/office/drawing/2014/main" id="{3C9ABBEB-0804-4EFC-BB93-157B2A8F0319}"/>
              </a:ext>
            </a:extLst>
          </p:cNvPr>
          <p:cNvSpPr>
            <a:spLocks noGrp="1"/>
          </p:cNvSpPr>
          <p:nvPr>
            <p:ph type="ftr" sz="quarter" idx="11"/>
          </p:nvPr>
        </p:nvSpPr>
        <p:spPr bwMode="auto">
          <a:xfrm>
            <a:off x="2196798"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400" kern="1200">
                <a:solidFill>
                  <a:schemeClr val="bg1">
                    <a:lumMod val="75000"/>
                  </a:schemeClr>
                </a:solidFill>
                <a:latin typeface="Times New Roman" pitchFamily="18"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dirty="0"/>
              <a:t>FAA Internal Use Only- Sensitive</a:t>
            </a:r>
          </a:p>
        </p:txBody>
      </p:sp>
      <p:sp>
        <p:nvSpPr>
          <p:cNvPr id="7" name="Footer Placeholder 3">
            <a:extLst>
              <a:ext uri="{FF2B5EF4-FFF2-40B4-BE49-F238E27FC236}">
                <a16:creationId xmlns:a16="http://schemas.microsoft.com/office/drawing/2014/main" id="{7B184F8E-EF0A-488A-9640-C795FC66A4B1}"/>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Tree>
    <p:extLst>
      <p:ext uri="{BB962C8B-B14F-4D97-AF65-F5344CB8AC3E}">
        <p14:creationId xmlns:p14="http://schemas.microsoft.com/office/powerpoint/2010/main" val="2475051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clouds in the sky&#10;&#10;Description automatically generated">
            <a:extLst>
              <a:ext uri="{FF2B5EF4-FFF2-40B4-BE49-F238E27FC236}">
                <a16:creationId xmlns:a16="http://schemas.microsoft.com/office/drawing/2014/main" id="{D983202E-FBDB-40FF-9E15-FF91CB3977C2}"/>
              </a:ext>
            </a:extLst>
          </p:cNvPr>
          <p:cNvPicPr>
            <a:picLocks noChangeAspect="1"/>
          </p:cNvPicPr>
          <p:nvPr/>
        </p:nvPicPr>
        <p:blipFill rotWithShape="1">
          <a:blip r:embed="rId3">
            <a:extLst>
              <a:ext uri="{28A0092B-C50C-407E-A947-70E740481C1C}">
                <a14:useLocalDpi xmlns:a14="http://schemas.microsoft.com/office/drawing/2010/main" val="0"/>
              </a:ext>
            </a:extLst>
          </a:blip>
          <a:srcRect b="54158"/>
          <a:stretch/>
        </p:blipFill>
        <p:spPr>
          <a:xfrm>
            <a:off x="0" y="-1"/>
            <a:ext cx="9144000" cy="6069027"/>
          </a:xfrm>
          <a:prstGeom prst="rect">
            <a:avLst/>
          </a:prstGeom>
        </p:spPr>
      </p:pic>
      <p:sp>
        <p:nvSpPr>
          <p:cNvPr id="3" name="Rectangle 2"/>
          <p:cNvSpPr/>
          <p:nvPr/>
        </p:nvSpPr>
        <p:spPr>
          <a:xfrm>
            <a:off x="0" y="1308030"/>
            <a:ext cx="9144000" cy="2554545"/>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effectLst/>
                <a:uLnTx/>
                <a:uFillTx/>
                <a:latin typeface="Arial" charset="0"/>
                <a:ea typeface="+mn-ea"/>
                <a:cs typeface="+mn-cs"/>
              </a:rPr>
              <a:t>Ann McDonald, ASQ-CSQE, CSM</a:t>
            </a:r>
            <a:r>
              <a:rPr kumimoji="0" lang="en-US" sz="2400" b="1" i="0" u="none" strike="noStrike" kern="0" cap="none" spc="0" normalizeH="0" baseline="30000" noProof="0" dirty="0">
                <a:ln>
                  <a:noFill/>
                </a:ln>
                <a:effectLst/>
                <a:uLnTx/>
                <a:uFillTx/>
                <a:latin typeface="Arial" charset="0"/>
                <a:ea typeface="+mn-ea"/>
                <a:cs typeface="+mn-cs"/>
              </a:rPr>
              <a:t>®</a:t>
            </a:r>
            <a:r>
              <a:rPr kumimoji="0" lang="en-US" sz="2400" b="1" i="0" u="none" strike="noStrike" kern="0" cap="none" spc="0" normalizeH="0" baseline="0" noProof="0" dirty="0">
                <a:ln>
                  <a:noFill/>
                </a:ln>
                <a:effectLst/>
                <a:uLnTx/>
                <a:uFillTx/>
                <a:latin typeface="Arial" charset="0"/>
                <a:ea typeface="+mn-ea"/>
                <a:cs typeface="+mn-cs"/>
              </a:rPr>
              <a:t>, MBA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charset="0"/>
                <a:ea typeface="+mn-ea"/>
                <a:cs typeface="+mn-cs"/>
              </a:rPr>
              <a:t>Volpe, The National Transportation Systems Ctr,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charset="0"/>
                <a:ea typeface="+mn-ea"/>
                <a:cs typeface="+mn-cs"/>
              </a:rPr>
              <a:t>U.S. Department of Transportation</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000" b="1" i="0" u="none" strike="noStrike" kern="1200" cap="none" spc="0" normalizeH="0" baseline="0" noProof="0" dirty="0">
              <a:ln>
                <a:noFill/>
              </a:ln>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charset="0"/>
                <a:ea typeface="+mn-ea"/>
                <a:cs typeface="+mn-cs"/>
              </a:rPr>
              <a:t>Office: 617-494-2276 </a:t>
            </a:r>
          </a:p>
          <a:p>
            <a:pPr lvl="0" algn="ctr">
              <a:spcBef>
                <a:spcPts val="0"/>
              </a:spcBef>
              <a:buNone/>
              <a:defRPr/>
            </a:pPr>
            <a:r>
              <a:rPr kumimoji="0" lang="en-US" sz="2400" b="1" i="0" u="none" strike="noStrike" kern="1200" cap="none" spc="0" normalizeH="0" baseline="0" noProof="0" dirty="0">
                <a:ln>
                  <a:noFill/>
                </a:ln>
                <a:effectLst/>
                <a:uLnTx/>
                <a:uFillTx/>
                <a:latin typeface="Arial" charset="0"/>
                <a:ea typeface="+mn-ea"/>
                <a:cs typeface="+mn-cs"/>
              </a:rPr>
              <a:t>Cell: </a:t>
            </a:r>
            <a:r>
              <a:rPr lang="en-US" sz="2400" b="1" dirty="0"/>
              <a:t>857-270-8959 </a:t>
            </a:r>
          </a:p>
          <a:p>
            <a:pPr lvl="0" algn="ctr">
              <a:spcBef>
                <a:spcPts val="0"/>
              </a:spcBef>
              <a:buNone/>
              <a:defRPr/>
            </a:pPr>
            <a:r>
              <a:rPr kumimoji="0" lang="en-US" sz="2400" b="1" i="0" u="sng" strike="noStrike" kern="1200" cap="none" spc="0" normalizeH="0" baseline="0" noProof="0" dirty="0">
                <a:ln>
                  <a:noFill/>
                </a:ln>
                <a:effectLst/>
                <a:uLnTx/>
                <a:uFillTx/>
                <a:latin typeface="Arial" charset="0"/>
                <a:ea typeface="+mn-ea"/>
                <a:cs typeface="+mn-cs"/>
                <a:hlinkClick r:id="rId4">
                  <a:extLst>
                    <a:ext uri="{A12FA001-AC4F-418D-AE19-62706E023703}">
                      <ahyp:hlinkClr xmlns:ahyp="http://schemas.microsoft.com/office/drawing/2018/hyperlinkcolor" val="tx"/>
                    </a:ext>
                  </a:extLst>
                </a:hlinkClick>
              </a:rPr>
              <a:t>ann.mcdonald@dot.gov</a:t>
            </a:r>
            <a:endParaRPr kumimoji="0" lang="en-US" sz="2400" b="1" i="0" u="none" strike="noStrike" kern="0" cap="none" spc="0" normalizeH="0" baseline="0" noProof="0" dirty="0">
              <a:ln>
                <a:noFill/>
              </a:ln>
              <a:effectLst/>
              <a:uLnTx/>
              <a:uFillTx/>
              <a:latin typeface="Arial" charset="0"/>
              <a:ea typeface="+mn-ea"/>
              <a:cs typeface="+mn-cs"/>
            </a:endParaRPr>
          </a:p>
        </p:txBody>
      </p:sp>
      <p:sp>
        <p:nvSpPr>
          <p:cNvPr id="6" name="Title 1"/>
          <p:cNvSpPr>
            <a:spLocks noGrp="1"/>
          </p:cNvSpPr>
          <p:nvPr>
            <p:ph type="title"/>
          </p:nvPr>
        </p:nvSpPr>
        <p:spPr>
          <a:xfrm>
            <a:off x="-1" y="155730"/>
            <a:ext cx="9144000" cy="918901"/>
          </a:xfrm>
        </p:spPr>
        <p:txBody>
          <a:bodyPr/>
          <a:lstStyle/>
          <a:p>
            <a:r>
              <a:rPr lang="en-US" dirty="0">
                <a:solidFill>
                  <a:schemeClr val="tx1"/>
                </a:solidFill>
              </a:rPr>
              <a:t>		    Points of Contact</a:t>
            </a:r>
          </a:p>
        </p:txBody>
      </p:sp>
      <p:sp>
        <p:nvSpPr>
          <p:cNvPr id="7" name="Rectangle 6"/>
          <p:cNvSpPr/>
          <p:nvPr/>
        </p:nvSpPr>
        <p:spPr>
          <a:xfrm>
            <a:off x="-2" y="4132158"/>
            <a:ext cx="9143999" cy="1754326"/>
          </a:xfrm>
          <a:prstGeom prst="rect">
            <a:avLst/>
          </a:prstGeom>
        </p:spPr>
        <p:txBody>
          <a:bodyPr wrap="square">
            <a:spAutoFit/>
          </a:bodyPr>
          <a:lstStyle/>
          <a:p>
            <a:pPr lvl="0" algn="ctr" fontAlgn="base">
              <a:spcAft>
                <a:spcPct val="0"/>
              </a:spcAft>
              <a:defRPr/>
            </a:pPr>
            <a:r>
              <a:rPr kumimoji="0" lang="en-US" sz="2400" b="1" i="0" u="none" strike="noStrike" kern="0" cap="none" spc="0" normalizeH="0" baseline="0" noProof="0" dirty="0">
                <a:ln>
                  <a:noFill/>
                </a:ln>
                <a:effectLst/>
                <a:uLnTx/>
                <a:uFillTx/>
                <a:latin typeface="Arial" charset="0"/>
                <a:ea typeface="+mn-ea"/>
                <a:cs typeface="+mn-cs"/>
              </a:rPr>
              <a:t>Jennafer Miller, </a:t>
            </a:r>
            <a:r>
              <a:rPr lang="en-US" sz="2400" b="1" kern="0" dirty="0">
                <a:latin typeface="Arial" charset="0"/>
              </a:rPr>
              <a:t>PMP, CSM</a:t>
            </a:r>
            <a:r>
              <a:rPr lang="en-US" sz="2400" b="1" kern="0" baseline="30000" dirty="0">
                <a:latin typeface="Arial" charset="0"/>
              </a:rPr>
              <a:t>®</a:t>
            </a:r>
            <a:r>
              <a:rPr lang="en-US" sz="2400" b="1" kern="0" dirty="0">
                <a:latin typeface="Arial" charset="0"/>
              </a:rPr>
              <a:t> </a:t>
            </a:r>
            <a:endParaRPr kumimoji="0" lang="en-US" sz="2400" b="1" i="0" u="none" strike="noStrike" kern="0" cap="none" spc="0" normalizeH="0" baseline="0" noProof="0" dirty="0">
              <a:ln>
                <a:noFill/>
              </a:ln>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effectLst/>
                <a:uLnTx/>
                <a:uFillTx/>
                <a:latin typeface="Arial" charset="0"/>
                <a:ea typeface="+mn-ea"/>
                <a:cs typeface="+mn-cs"/>
              </a:rPr>
              <a:t>Evans Incorporated</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000" b="1" i="0" u="none" strike="noStrike" kern="0" cap="none" spc="0" normalizeH="0" baseline="0" noProof="0" dirty="0">
              <a:ln>
                <a:noFill/>
              </a:ln>
              <a:effectLst/>
              <a:uLnTx/>
              <a:uFillTx/>
              <a:latin typeface="Arial"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effectLst/>
                <a:uLnTx/>
                <a:uFillTx/>
                <a:latin typeface="Arial" charset="0"/>
                <a:ea typeface="+mn-ea"/>
                <a:cs typeface="+mn-cs"/>
              </a:rPr>
              <a:t>Cell: (571) 276-8381</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effectLst/>
                <a:uLnTx/>
                <a:uFillTx/>
                <a:latin typeface="Arial" charset="0"/>
                <a:ea typeface="+mn-ea"/>
                <a:cs typeface="+mn-cs"/>
                <a:hlinkClick r:id="rId5">
                  <a:extLst>
                    <a:ext uri="{A12FA001-AC4F-418D-AE19-62706E023703}">
                      <ahyp:hlinkClr xmlns:ahyp="http://schemas.microsoft.com/office/drawing/2018/hyperlinkcolor" val="tx"/>
                    </a:ext>
                  </a:extLst>
                </a:hlinkClick>
              </a:rPr>
              <a:t>jmiller@evansincorporated.com</a:t>
            </a:r>
            <a:r>
              <a:rPr kumimoji="0" lang="en-US" sz="2400" b="1" i="0" u="none" strike="noStrike" kern="0" cap="none" spc="0" normalizeH="0" baseline="0" noProof="0" dirty="0">
                <a:ln>
                  <a:noFill/>
                </a:ln>
                <a:effectLst/>
                <a:uLnTx/>
                <a:uFillTx/>
                <a:latin typeface="Arial" charset="0"/>
                <a:ea typeface="+mn-ea"/>
                <a:cs typeface="+mn-cs"/>
              </a:rPr>
              <a:t> </a:t>
            </a:r>
          </a:p>
        </p:txBody>
      </p:sp>
      <p:sp>
        <p:nvSpPr>
          <p:cNvPr id="8" name="Footer Placeholder 3">
            <a:extLst>
              <a:ext uri="{FF2B5EF4-FFF2-40B4-BE49-F238E27FC236}">
                <a16:creationId xmlns:a16="http://schemas.microsoft.com/office/drawing/2014/main" id="{123324AB-F5F9-4531-9E10-0460D583EADA}"/>
              </a:ext>
            </a:extLst>
          </p:cNvPr>
          <p:cNvSpPr>
            <a:spLocks noGrp="1"/>
          </p:cNvSpPr>
          <p:nvPr>
            <p:ph type="ftr" sz="quarter" idx="11"/>
          </p:nvPr>
        </p:nvSpPr>
        <p:spPr bwMode="auto">
          <a:xfrm>
            <a:off x="2196798"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buFontTx/>
              <a:buNone/>
              <a:defRPr sz="1400" kern="1200">
                <a:solidFill>
                  <a:schemeClr val="bg1">
                    <a:lumMod val="75000"/>
                  </a:schemeClr>
                </a:solidFill>
                <a:latin typeface="Times New Roman" pitchFamily="18"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dirty="0"/>
              <a:t>FAA PMO Requirements Management Workshop</a:t>
            </a:r>
          </a:p>
        </p:txBody>
      </p:sp>
      <p:sp>
        <p:nvSpPr>
          <p:cNvPr id="9" name="Footer Placeholder 3">
            <a:extLst>
              <a:ext uri="{FF2B5EF4-FFF2-40B4-BE49-F238E27FC236}">
                <a16:creationId xmlns:a16="http://schemas.microsoft.com/office/drawing/2014/main" id="{9FD481E0-1704-44B5-B14D-36E0FA10BD04}"/>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Tree>
    <p:extLst>
      <p:ext uri="{BB962C8B-B14F-4D97-AF65-F5344CB8AC3E}">
        <p14:creationId xmlns:p14="http://schemas.microsoft.com/office/powerpoint/2010/main" val="299366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8E358115-6BA5-4AA5-8828-F6D6CA07962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8" name="Picture 7" descr="A group of clouds in the sky&#10;&#10;Description automatically generated">
            <a:extLst>
              <a:ext uri="{FF2B5EF4-FFF2-40B4-BE49-F238E27FC236}">
                <a16:creationId xmlns:a16="http://schemas.microsoft.com/office/drawing/2014/main" id="{550196CC-0261-4EB7-BA83-40B32C2C5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9904"/>
          </a:xfrm>
          <a:prstGeom prst="rect">
            <a:avLst/>
          </a:prstGeom>
        </p:spPr>
      </p:pic>
      <p:sp>
        <p:nvSpPr>
          <p:cNvPr id="10" name="TextBox 9">
            <a:extLst>
              <a:ext uri="{FF2B5EF4-FFF2-40B4-BE49-F238E27FC236}">
                <a16:creationId xmlns:a16="http://schemas.microsoft.com/office/drawing/2014/main" id="{DEF854DC-68CE-4DCA-95A8-ECF367E29B9C}"/>
              </a:ext>
            </a:extLst>
          </p:cNvPr>
          <p:cNvSpPr txBox="1"/>
          <p:nvPr/>
        </p:nvSpPr>
        <p:spPr>
          <a:xfrm>
            <a:off x="1201783" y="1349829"/>
            <a:ext cx="4476206" cy="2554545"/>
          </a:xfrm>
          <a:prstGeom prst="rect">
            <a:avLst/>
          </a:prstGeom>
          <a:noFill/>
        </p:spPr>
        <p:txBody>
          <a:bodyPr wrap="square" rtlCol="0">
            <a:spAutoFit/>
          </a:bodyPr>
          <a:lstStyle/>
          <a:p>
            <a:pPr algn="ctr"/>
            <a:r>
              <a:rPr lang="en-US" sz="8000" b="1" dirty="0">
                <a:latin typeface="Californian FB" panose="0207040306080B030204" pitchFamily="18" charset="0"/>
              </a:rPr>
              <a:t>THANK</a:t>
            </a:r>
            <a:br>
              <a:rPr lang="en-US" sz="8000" b="1" dirty="0">
                <a:latin typeface="Californian FB" panose="0207040306080B030204" pitchFamily="18" charset="0"/>
              </a:rPr>
            </a:br>
            <a:r>
              <a:rPr lang="en-US" sz="8000" b="1" dirty="0">
                <a:latin typeface="Californian FB" panose="0207040306080B030204" pitchFamily="18" charset="0"/>
              </a:rPr>
              <a:t>YOU</a:t>
            </a:r>
          </a:p>
        </p:txBody>
      </p:sp>
    </p:spTree>
    <p:extLst>
      <p:ext uri="{BB962C8B-B14F-4D97-AF65-F5344CB8AC3E}">
        <p14:creationId xmlns:p14="http://schemas.microsoft.com/office/powerpoint/2010/main" val="152799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ntre deux pensées, deux images, deux respirations, deux expériences ...">
            <a:extLst>
              <a:ext uri="{FF2B5EF4-FFF2-40B4-BE49-F238E27FC236}">
                <a16:creationId xmlns:a16="http://schemas.microsoft.com/office/drawing/2014/main" id="{542BAF8C-C26E-4159-9478-B1580071D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24" y="2698901"/>
            <a:ext cx="8677835" cy="3331029"/>
          </a:xfrm>
          <a:prstGeom prst="rect">
            <a:avLst/>
          </a:prstGeom>
        </p:spPr>
      </p:pic>
      <p:pic>
        <p:nvPicPr>
          <p:cNvPr id="12" name="Picture 11" descr="Blank Road Sign Board a Photo of Blank Road Signs">
            <a:extLst>
              <a:ext uri="{FF2B5EF4-FFF2-40B4-BE49-F238E27FC236}">
                <a16:creationId xmlns:a16="http://schemas.microsoft.com/office/drawing/2014/main" id="{ECF58124-D3C3-45B0-BA5A-6AC1D0094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24" y="286871"/>
            <a:ext cx="8677835" cy="2933205"/>
          </a:xfrm>
          <a:prstGeom prst="rect">
            <a:avLst/>
          </a:prstGeom>
        </p:spPr>
      </p:pic>
      <p:sp>
        <p:nvSpPr>
          <p:cNvPr id="5" name="Footer Placeholder 3">
            <a:extLst>
              <a:ext uri="{FF2B5EF4-FFF2-40B4-BE49-F238E27FC236}">
                <a16:creationId xmlns:a16="http://schemas.microsoft.com/office/drawing/2014/main" id="{8E358115-6BA5-4AA5-8828-F6D6CA07962C}"/>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graphicFrame>
        <p:nvGraphicFramePr>
          <p:cNvPr id="9" name="Content Placeholder 8">
            <a:extLst>
              <a:ext uri="{FF2B5EF4-FFF2-40B4-BE49-F238E27FC236}">
                <a16:creationId xmlns:a16="http://schemas.microsoft.com/office/drawing/2014/main" id="{091EF998-938C-432C-BBBC-088CE96E0BCF}"/>
              </a:ext>
            </a:extLst>
          </p:cNvPr>
          <p:cNvGraphicFramePr>
            <a:graphicFrameLocks noGrp="1"/>
          </p:cNvGraphicFramePr>
          <p:nvPr>
            <p:ph idx="1"/>
            <p:extLst>
              <p:ext uri="{D42A27DB-BD31-4B8C-83A1-F6EECF244321}">
                <p14:modId xmlns:p14="http://schemas.microsoft.com/office/powerpoint/2010/main" val="2665073074"/>
              </p:ext>
            </p:extLst>
          </p:nvPr>
        </p:nvGraphicFramePr>
        <p:xfrm>
          <a:off x="197224" y="286871"/>
          <a:ext cx="8677835" cy="57430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436C62F0-C227-48BF-9665-0530C82BFAC6}"/>
              </a:ext>
            </a:extLst>
          </p:cNvPr>
          <p:cNvSpPr txBox="1"/>
          <p:nvPr/>
        </p:nvSpPr>
        <p:spPr bwMode="auto">
          <a:xfrm>
            <a:off x="1911929" y="923953"/>
            <a:ext cx="24818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800" b="1" dirty="0">
                <a:solidFill>
                  <a:srgbClr val="002060"/>
                </a:solidFill>
                <a:effectLst>
                  <a:outerShdw blurRad="38100" dist="38100" dir="2700000" algn="tl">
                    <a:srgbClr val="000000">
                      <a:alpha val="43137"/>
                    </a:srgbClr>
                  </a:outerShdw>
                </a:effectLst>
              </a:rPr>
              <a:t>Today’s</a:t>
            </a:r>
          </a:p>
        </p:txBody>
      </p:sp>
      <p:sp>
        <p:nvSpPr>
          <p:cNvPr id="11" name="TextBox 10">
            <a:extLst>
              <a:ext uri="{FF2B5EF4-FFF2-40B4-BE49-F238E27FC236}">
                <a16:creationId xmlns:a16="http://schemas.microsoft.com/office/drawing/2014/main" id="{184190FD-A097-41AD-BA13-900F0A732DBD}"/>
              </a:ext>
            </a:extLst>
          </p:cNvPr>
          <p:cNvSpPr txBox="1"/>
          <p:nvPr/>
        </p:nvSpPr>
        <p:spPr bwMode="auto">
          <a:xfrm>
            <a:off x="4708337" y="563730"/>
            <a:ext cx="35837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spcAft>
                <a:spcPts val="600"/>
              </a:spcAft>
              <a:buFontTx/>
              <a:buNone/>
            </a:pPr>
            <a:r>
              <a:rPr lang="en-US" sz="4800" b="1" dirty="0">
                <a:solidFill>
                  <a:srgbClr val="002060"/>
                </a:solidFill>
                <a:effectLst>
                  <a:outerShdw blurRad="38100" dist="38100" dir="2700000" algn="tl">
                    <a:srgbClr val="000000">
                      <a:alpha val="43137"/>
                    </a:srgbClr>
                  </a:outerShdw>
                </a:effectLst>
              </a:rPr>
              <a:t>Goals</a:t>
            </a:r>
          </a:p>
        </p:txBody>
      </p:sp>
    </p:spTree>
    <p:extLst>
      <p:ext uri="{BB962C8B-B14F-4D97-AF65-F5344CB8AC3E}">
        <p14:creationId xmlns:p14="http://schemas.microsoft.com/office/powerpoint/2010/main" val="125239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10" name="Title 1">
            <a:extLst>
              <a:ext uri="{FF2B5EF4-FFF2-40B4-BE49-F238E27FC236}">
                <a16:creationId xmlns:a16="http://schemas.microsoft.com/office/drawing/2014/main" id="{EAB4D487-9DC2-45BE-99E4-81EB329E4BD7}"/>
              </a:ext>
            </a:extLst>
          </p:cNvPr>
          <p:cNvSpPr>
            <a:spLocks noGrp="1"/>
          </p:cNvSpPr>
          <p:nvPr>
            <p:ph type="title"/>
          </p:nvPr>
        </p:nvSpPr>
        <p:spPr>
          <a:xfrm>
            <a:off x="-88770" y="152400"/>
            <a:ext cx="9143999" cy="609600"/>
          </a:xfrm>
        </p:spPr>
        <p:txBody>
          <a:bodyPr/>
          <a:lstStyle/>
          <a:p>
            <a:pPr algn="ctr"/>
            <a:r>
              <a:rPr lang="en-US" dirty="0">
                <a:solidFill>
                  <a:schemeClr val="tx1"/>
                </a:solidFill>
              </a:rPr>
              <a:t>How many of you…?</a:t>
            </a:r>
          </a:p>
        </p:txBody>
      </p:sp>
      <p:sp>
        <p:nvSpPr>
          <p:cNvPr id="11" name="Content Placeholder 2">
            <a:extLst>
              <a:ext uri="{FF2B5EF4-FFF2-40B4-BE49-F238E27FC236}">
                <a16:creationId xmlns:a16="http://schemas.microsoft.com/office/drawing/2014/main" id="{0E1983DD-75BC-4268-8E48-CDC7E6DCCD42}"/>
              </a:ext>
            </a:extLst>
          </p:cNvPr>
          <p:cNvSpPr>
            <a:spLocks noGrp="1"/>
          </p:cNvSpPr>
          <p:nvPr>
            <p:ph idx="1"/>
          </p:nvPr>
        </p:nvSpPr>
        <p:spPr>
          <a:xfrm>
            <a:off x="88771" y="1143000"/>
            <a:ext cx="4592411" cy="2771134"/>
          </a:xfrm>
          <a:noFill/>
        </p:spPr>
        <p:txBody>
          <a:bodyPr/>
          <a:lstStyle/>
          <a:p>
            <a:r>
              <a:rPr lang="en-US" sz="3400" dirty="0"/>
              <a:t>… see a connection between Resilience and RqM?</a:t>
            </a:r>
          </a:p>
        </p:txBody>
      </p:sp>
      <p:pic>
        <p:nvPicPr>
          <p:cNvPr id="12" name="Picture 11" descr="A picture containing handwear, indoor&#10;&#10;Description generated with high confidence">
            <a:extLst>
              <a:ext uri="{FF2B5EF4-FFF2-40B4-BE49-F238E27FC236}">
                <a16:creationId xmlns:a16="http://schemas.microsoft.com/office/drawing/2014/main" id="{DA60345F-B09F-4EA9-AA99-B96CEB3F7F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05943" y="2410817"/>
            <a:ext cx="5138057" cy="3532414"/>
          </a:xfrm>
          <a:prstGeom prst="rect">
            <a:avLst/>
          </a:prstGeom>
        </p:spPr>
      </p:pic>
      <p:sp>
        <p:nvSpPr>
          <p:cNvPr id="13" name="Content Placeholder 2">
            <a:extLst>
              <a:ext uri="{FF2B5EF4-FFF2-40B4-BE49-F238E27FC236}">
                <a16:creationId xmlns:a16="http://schemas.microsoft.com/office/drawing/2014/main" id="{37F48290-9E8E-4FAA-A4AB-B24F3DBB761A}"/>
              </a:ext>
            </a:extLst>
          </p:cNvPr>
          <p:cNvSpPr txBox="1">
            <a:spLocks/>
          </p:cNvSpPr>
          <p:nvPr/>
        </p:nvSpPr>
        <p:spPr bwMode="auto">
          <a:xfrm>
            <a:off x="88771" y="3260366"/>
            <a:ext cx="4592411" cy="195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3400" dirty="0"/>
              <a:t>… have heard of Ikigai?</a:t>
            </a:r>
          </a:p>
        </p:txBody>
      </p:sp>
    </p:spTree>
    <p:extLst>
      <p:ext uri="{BB962C8B-B14F-4D97-AF65-F5344CB8AC3E}">
        <p14:creationId xmlns:p14="http://schemas.microsoft.com/office/powerpoint/2010/main" val="1757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55348AB-A385-47B8-85F9-D637A213B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0760"/>
          </a:xfrm>
          <a:prstGeom prst="rect">
            <a:avLst/>
          </a:prstGeom>
        </p:spPr>
      </p:pic>
      <p:sp>
        <p:nvSpPr>
          <p:cNvPr id="2" name="Title 1"/>
          <p:cNvSpPr>
            <a:spLocks noGrp="1"/>
          </p:cNvSpPr>
          <p:nvPr>
            <p:ph type="title"/>
          </p:nvPr>
        </p:nvSpPr>
        <p:spPr/>
        <p:txBody>
          <a:bodyPr/>
          <a:lstStyle/>
          <a:p>
            <a:r>
              <a:rPr lang="en-US" dirty="0">
                <a:solidFill>
                  <a:schemeClr val="bg1"/>
                </a:solidFill>
              </a:rPr>
              <a:t>Resilience</a:t>
            </a:r>
          </a:p>
        </p:txBody>
      </p:sp>
      <p:sp>
        <p:nvSpPr>
          <p:cNvPr id="3" name="Content Placeholder 2"/>
          <p:cNvSpPr>
            <a:spLocks noGrp="1"/>
          </p:cNvSpPr>
          <p:nvPr>
            <p:ph idx="1"/>
          </p:nvPr>
        </p:nvSpPr>
        <p:spPr>
          <a:xfrm>
            <a:off x="428626" y="1365711"/>
            <a:ext cx="3620860" cy="3955225"/>
          </a:xfrm>
        </p:spPr>
        <p:txBody>
          <a:bodyPr/>
          <a:lstStyle/>
          <a:p>
            <a:pPr marL="0" lvl="0" indent="0">
              <a:buNone/>
            </a:pPr>
            <a:r>
              <a:rPr lang="en-US" sz="4000" dirty="0">
                <a:solidFill>
                  <a:schemeClr val="bg1"/>
                </a:solidFill>
              </a:rPr>
              <a:t>capacity to recover quickly from difficulties; toughness </a:t>
            </a:r>
          </a:p>
        </p:txBody>
      </p:sp>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pic>
        <p:nvPicPr>
          <p:cNvPr id="4" name="Picture 3">
            <a:extLst>
              <a:ext uri="{FF2B5EF4-FFF2-40B4-BE49-F238E27FC236}">
                <a16:creationId xmlns:a16="http://schemas.microsoft.com/office/drawing/2014/main" id="{76B12532-25DF-48AC-B2E4-050F27005935}"/>
              </a:ext>
            </a:extLst>
          </p:cNvPr>
          <p:cNvPicPr>
            <a:picLocks noChangeAspect="1"/>
          </p:cNvPicPr>
          <p:nvPr/>
        </p:nvPicPr>
        <p:blipFill>
          <a:blip r:embed="rId4"/>
          <a:stretch>
            <a:fillRect/>
          </a:stretch>
        </p:blipFill>
        <p:spPr>
          <a:xfrm>
            <a:off x="4572000" y="2950149"/>
            <a:ext cx="1247775" cy="904875"/>
          </a:xfrm>
          <a:prstGeom prst="rect">
            <a:avLst/>
          </a:prstGeom>
        </p:spPr>
      </p:pic>
      <p:pic>
        <p:nvPicPr>
          <p:cNvPr id="11" name="Picture 10">
            <a:extLst>
              <a:ext uri="{FF2B5EF4-FFF2-40B4-BE49-F238E27FC236}">
                <a16:creationId xmlns:a16="http://schemas.microsoft.com/office/drawing/2014/main" id="{155A3E24-BD46-4D05-9737-67EE107F1363}"/>
              </a:ext>
            </a:extLst>
          </p:cNvPr>
          <p:cNvPicPr>
            <a:picLocks noChangeAspect="1"/>
          </p:cNvPicPr>
          <p:nvPr/>
        </p:nvPicPr>
        <p:blipFill>
          <a:blip r:embed="rId4"/>
          <a:stretch>
            <a:fillRect/>
          </a:stretch>
        </p:blipFill>
        <p:spPr>
          <a:xfrm>
            <a:off x="5690323" y="2283541"/>
            <a:ext cx="1247775" cy="904875"/>
          </a:xfrm>
          <a:prstGeom prst="rect">
            <a:avLst/>
          </a:prstGeom>
        </p:spPr>
      </p:pic>
      <p:pic>
        <p:nvPicPr>
          <p:cNvPr id="12" name="Picture 11">
            <a:extLst>
              <a:ext uri="{FF2B5EF4-FFF2-40B4-BE49-F238E27FC236}">
                <a16:creationId xmlns:a16="http://schemas.microsoft.com/office/drawing/2014/main" id="{CA502743-1752-4D08-ABD9-6521E5B57C8C}"/>
              </a:ext>
            </a:extLst>
          </p:cNvPr>
          <p:cNvPicPr>
            <a:picLocks noChangeAspect="1"/>
          </p:cNvPicPr>
          <p:nvPr/>
        </p:nvPicPr>
        <p:blipFill>
          <a:blip r:embed="rId5"/>
          <a:stretch>
            <a:fillRect/>
          </a:stretch>
        </p:blipFill>
        <p:spPr>
          <a:xfrm>
            <a:off x="5690323" y="1786632"/>
            <a:ext cx="1143000" cy="504825"/>
          </a:xfrm>
          <a:prstGeom prst="rect">
            <a:avLst/>
          </a:prstGeom>
        </p:spPr>
      </p:pic>
      <p:pic>
        <p:nvPicPr>
          <p:cNvPr id="13" name="Picture 12">
            <a:extLst>
              <a:ext uri="{FF2B5EF4-FFF2-40B4-BE49-F238E27FC236}">
                <a16:creationId xmlns:a16="http://schemas.microsoft.com/office/drawing/2014/main" id="{CD972A9C-8A81-438B-9A02-FE2C75D2ADB7}"/>
              </a:ext>
            </a:extLst>
          </p:cNvPr>
          <p:cNvPicPr>
            <a:picLocks noChangeAspect="1"/>
          </p:cNvPicPr>
          <p:nvPr/>
        </p:nvPicPr>
        <p:blipFill>
          <a:blip r:embed="rId5"/>
          <a:stretch>
            <a:fillRect/>
          </a:stretch>
        </p:blipFill>
        <p:spPr>
          <a:xfrm>
            <a:off x="4547323" y="1948243"/>
            <a:ext cx="1143000" cy="504825"/>
          </a:xfrm>
          <a:prstGeom prst="rect">
            <a:avLst/>
          </a:prstGeom>
        </p:spPr>
      </p:pic>
      <p:pic>
        <p:nvPicPr>
          <p:cNvPr id="14" name="Picture 13">
            <a:extLst>
              <a:ext uri="{FF2B5EF4-FFF2-40B4-BE49-F238E27FC236}">
                <a16:creationId xmlns:a16="http://schemas.microsoft.com/office/drawing/2014/main" id="{E06FE4E0-8502-48CB-8D10-0C8A176F9483}"/>
              </a:ext>
            </a:extLst>
          </p:cNvPr>
          <p:cNvPicPr>
            <a:picLocks noChangeAspect="1"/>
          </p:cNvPicPr>
          <p:nvPr/>
        </p:nvPicPr>
        <p:blipFill>
          <a:blip r:embed="rId5"/>
          <a:stretch>
            <a:fillRect/>
          </a:stretch>
        </p:blipFill>
        <p:spPr>
          <a:xfrm>
            <a:off x="4559662" y="2446832"/>
            <a:ext cx="1143000" cy="504825"/>
          </a:xfrm>
          <a:prstGeom prst="rect">
            <a:avLst/>
          </a:prstGeom>
        </p:spPr>
      </p:pic>
    </p:spTree>
    <p:extLst>
      <p:ext uri="{BB962C8B-B14F-4D97-AF65-F5344CB8AC3E}">
        <p14:creationId xmlns:p14="http://schemas.microsoft.com/office/powerpoint/2010/main" val="63457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655348AB-A385-47B8-85F9-D637A213B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80760"/>
          </a:xfrm>
          <a:prstGeom prst="rect">
            <a:avLst/>
          </a:prstGeom>
        </p:spPr>
      </p:pic>
      <p:sp>
        <p:nvSpPr>
          <p:cNvPr id="2" name="Title 1"/>
          <p:cNvSpPr>
            <a:spLocks noGrp="1"/>
          </p:cNvSpPr>
          <p:nvPr>
            <p:ph type="title"/>
          </p:nvPr>
        </p:nvSpPr>
        <p:spPr>
          <a:xfrm>
            <a:off x="428626" y="483829"/>
            <a:ext cx="8472488" cy="609600"/>
          </a:xfrm>
        </p:spPr>
        <p:txBody>
          <a:bodyPr/>
          <a:lstStyle/>
          <a:p>
            <a:r>
              <a:rPr lang="en-US" dirty="0">
                <a:solidFill>
                  <a:schemeClr val="bg1"/>
                </a:solidFill>
              </a:rPr>
              <a:t>Resilience and</a:t>
            </a:r>
            <a:br>
              <a:rPr lang="en-US" dirty="0">
                <a:solidFill>
                  <a:schemeClr val="bg1"/>
                </a:solidFill>
              </a:rPr>
            </a:br>
            <a:r>
              <a:rPr lang="en-US" dirty="0">
                <a:solidFill>
                  <a:schemeClr val="bg1"/>
                </a:solidFill>
              </a:rPr>
              <a:t>Requirements Management</a:t>
            </a:r>
          </a:p>
        </p:txBody>
      </p:sp>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9" name="Content Placeholder 2">
            <a:extLst>
              <a:ext uri="{FF2B5EF4-FFF2-40B4-BE49-F238E27FC236}">
                <a16:creationId xmlns:a16="http://schemas.microsoft.com/office/drawing/2014/main" id="{A1D23081-07C5-43B5-BE99-6AB4CC1199D1}"/>
              </a:ext>
            </a:extLst>
          </p:cNvPr>
          <p:cNvSpPr>
            <a:spLocks noGrp="1"/>
          </p:cNvSpPr>
          <p:nvPr>
            <p:ph idx="1"/>
          </p:nvPr>
        </p:nvSpPr>
        <p:spPr>
          <a:xfrm>
            <a:off x="428626" y="1600843"/>
            <a:ext cx="8495540" cy="3833306"/>
          </a:xfrm>
        </p:spPr>
        <p:txBody>
          <a:bodyPr/>
          <a:lstStyle/>
          <a:p>
            <a:pPr marL="0" lvl="0" indent="0">
              <a:buNone/>
            </a:pPr>
            <a:r>
              <a:rPr lang="en-US" sz="4000" dirty="0">
                <a:solidFill>
                  <a:schemeClr val="bg1"/>
                </a:solidFill>
              </a:rPr>
              <a:t>VUCA </a:t>
            </a:r>
            <a:endParaRPr lang="en-US" sz="4000" dirty="0">
              <a:solidFill>
                <a:schemeClr val="bg1"/>
              </a:solidFill>
              <a:sym typeface="Wingdings" panose="05000000000000000000" pitchFamily="2" charset="2"/>
            </a:endParaRPr>
          </a:p>
          <a:p>
            <a:pPr marL="400041" lvl="1" indent="0">
              <a:buNone/>
            </a:pPr>
            <a:r>
              <a:rPr lang="en-US" sz="4000" b="1" dirty="0">
                <a:solidFill>
                  <a:schemeClr val="bg1"/>
                </a:solidFill>
                <a:sym typeface="Wingdings" panose="05000000000000000000" pitchFamily="2" charset="2"/>
              </a:rPr>
              <a:t>Volatility </a:t>
            </a:r>
          </a:p>
          <a:p>
            <a:pPr marL="400041" lvl="1" indent="0">
              <a:buNone/>
            </a:pPr>
            <a:r>
              <a:rPr lang="en-US" sz="4000" b="1" dirty="0">
                <a:solidFill>
                  <a:schemeClr val="bg1"/>
                </a:solidFill>
                <a:sym typeface="Wingdings" panose="05000000000000000000" pitchFamily="2" charset="2"/>
              </a:rPr>
              <a:t>Uncertainty</a:t>
            </a:r>
          </a:p>
          <a:p>
            <a:pPr marL="400041" lvl="1" indent="0">
              <a:buNone/>
            </a:pPr>
            <a:r>
              <a:rPr lang="en-US" sz="4000" b="1" dirty="0">
                <a:solidFill>
                  <a:schemeClr val="bg1"/>
                </a:solidFill>
                <a:sym typeface="Wingdings" panose="05000000000000000000" pitchFamily="2" charset="2"/>
              </a:rPr>
              <a:t>Complexity </a:t>
            </a:r>
          </a:p>
          <a:p>
            <a:pPr marL="400041" lvl="1" indent="0">
              <a:buNone/>
            </a:pPr>
            <a:r>
              <a:rPr lang="en-US" sz="4000" b="1" dirty="0">
                <a:solidFill>
                  <a:schemeClr val="bg1"/>
                </a:solidFill>
                <a:sym typeface="Wingdings" panose="05000000000000000000" pitchFamily="2" charset="2"/>
              </a:rPr>
              <a:t>Ambiguity </a:t>
            </a:r>
            <a:endParaRPr lang="en-US" sz="4000" b="1" dirty="0">
              <a:solidFill>
                <a:schemeClr val="bg1"/>
              </a:solidFill>
            </a:endParaRPr>
          </a:p>
          <a:p>
            <a:pPr marL="0" indent="0" fontAlgn="ctr">
              <a:buNone/>
            </a:pPr>
            <a:endParaRPr lang="en-US" sz="3600" dirty="0">
              <a:solidFill>
                <a:schemeClr val="bg1"/>
              </a:solidFill>
            </a:endParaRPr>
          </a:p>
          <a:p>
            <a:pPr fontAlgn="ctr"/>
            <a:endParaRPr lang="en-US" sz="3200" dirty="0">
              <a:solidFill>
                <a:schemeClr val="bg1"/>
              </a:solidFill>
            </a:endParaRPr>
          </a:p>
        </p:txBody>
      </p:sp>
    </p:spTree>
    <p:extLst>
      <p:ext uri="{BB962C8B-B14F-4D97-AF65-F5344CB8AC3E}">
        <p14:creationId xmlns:p14="http://schemas.microsoft.com/office/powerpoint/2010/main" val="140579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Resilience and Ikigai</a:t>
            </a:r>
          </a:p>
        </p:txBody>
      </p:sp>
      <p:sp>
        <p:nvSpPr>
          <p:cNvPr id="3" name="Content Placeholder 2"/>
          <p:cNvSpPr>
            <a:spLocks noGrp="1"/>
          </p:cNvSpPr>
          <p:nvPr>
            <p:ph idx="1"/>
          </p:nvPr>
        </p:nvSpPr>
        <p:spPr>
          <a:xfrm>
            <a:off x="341536" y="1200246"/>
            <a:ext cx="5270918" cy="4467343"/>
          </a:xfrm>
        </p:spPr>
        <p:txBody>
          <a:bodyPr/>
          <a:lstStyle/>
          <a:p>
            <a:pPr marL="0" indent="0">
              <a:buNone/>
            </a:pPr>
            <a:r>
              <a:rPr lang="en-US" sz="3200" dirty="0"/>
              <a:t> </a:t>
            </a:r>
          </a:p>
          <a:p>
            <a:pPr marL="0" indent="0">
              <a:buNone/>
            </a:pPr>
            <a:endParaRPr lang="en-US" sz="3200" dirty="0"/>
          </a:p>
          <a:p>
            <a:pPr marL="0" indent="0">
              <a:buNone/>
            </a:pPr>
            <a:r>
              <a:rPr lang="en-US" sz="3600" dirty="0">
                <a:latin typeface="Ink Free" panose="03080402000500000000" pitchFamily="66" charset="0"/>
              </a:rPr>
              <a:t>A Japanese word </a:t>
            </a:r>
          </a:p>
          <a:p>
            <a:pPr marL="0" lvl="0" indent="0">
              <a:buNone/>
            </a:pPr>
            <a:endParaRPr lang="en-US" sz="1600" dirty="0">
              <a:latin typeface="Ink Free" panose="03080402000500000000" pitchFamily="66" charset="0"/>
            </a:endParaRPr>
          </a:p>
          <a:p>
            <a:pPr marL="0" lvl="0" indent="0">
              <a:buNone/>
            </a:pPr>
            <a:r>
              <a:rPr lang="en-US" sz="3600" dirty="0">
                <a:latin typeface="Ink Free" panose="03080402000500000000" pitchFamily="66" charset="0"/>
              </a:rPr>
              <a:t>Composed of “</a:t>
            </a:r>
            <a:r>
              <a:rPr lang="en-US" sz="3600" dirty="0" err="1">
                <a:latin typeface="Ink Free" panose="03080402000500000000" pitchFamily="66" charset="0"/>
              </a:rPr>
              <a:t>Iki</a:t>
            </a:r>
            <a:r>
              <a:rPr lang="en-US" sz="3600" dirty="0">
                <a:latin typeface="Ink Free" panose="03080402000500000000" pitchFamily="66" charset="0"/>
              </a:rPr>
              <a:t>” (life) and “Gai” (value/worth)   </a:t>
            </a:r>
          </a:p>
          <a:p>
            <a:pPr marL="0" lvl="0" indent="0">
              <a:buNone/>
            </a:pPr>
            <a:endParaRPr lang="en-US" sz="1600" dirty="0">
              <a:latin typeface="Ink Free" panose="03080402000500000000" pitchFamily="66" charset="0"/>
            </a:endParaRPr>
          </a:p>
          <a:p>
            <a:pPr marL="0" lvl="0" indent="0">
              <a:buNone/>
            </a:pPr>
            <a:r>
              <a:rPr lang="en-US" sz="3600" dirty="0">
                <a:latin typeface="Ink Free" panose="03080402000500000000" pitchFamily="66" charset="0"/>
              </a:rPr>
              <a:t>It means value in living  </a:t>
            </a:r>
          </a:p>
          <a:p>
            <a:pPr marL="0" indent="0" fontAlgn="ctr">
              <a:buNone/>
            </a:pPr>
            <a:endParaRPr lang="en-US" sz="3200" dirty="0"/>
          </a:p>
          <a:p>
            <a:pPr fontAlgn="ctr"/>
            <a:endParaRPr lang="en-US" dirty="0"/>
          </a:p>
        </p:txBody>
      </p:sp>
      <p:pic>
        <p:nvPicPr>
          <p:cNvPr id="6" name="Picture 5" descr="A close up of a logo&#10;&#10;Description automatically generated">
            <a:extLst>
              <a:ext uri="{FF2B5EF4-FFF2-40B4-BE49-F238E27FC236}">
                <a16:creationId xmlns:a16="http://schemas.microsoft.com/office/drawing/2014/main" id="{392AC9A0-531D-4720-9ADE-1095CA960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03" y="2376153"/>
            <a:ext cx="3535169" cy="3535169"/>
          </a:xfrm>
          <a:prstGeom prst="rect">
            <a:avLst/>
          </a:prstGeom>
        </p:spPr>
      </p:pic>
      <p:sp>
        <p:nvSpPr>
          <p:cNvPr id="7" name="Rectangle 6">
            <a:extLst>
              <a:ext uri="{FF2B5EF4-FFF2-40B4-BE49-F238E27FC236}">
                <a16:creationId xmlns:a16="http://schemas.microsoft.com/office/drawing/2014/main" id="{957531E2-5AF8-4B75-9822-9331E45BF756}"/>
              </a:ext>
            </a:extLst>
          </p:cNvPr>
          <p:cNvSpPr/>
          <p:nvPr/>
        </p:nvSpPr>
        <p:spPr>
          <a:xfrm>
            <a:off x="4380421" y="5728553"/>
            <a:ext cx="4963886" cy="369332"/>
          </a:xfrm>
          <a:prstGeom prst="rect">
            <a:avLst/>
          </a:prstGeom>
        </p:spPr>
        <p:txBody>
          <a:bodyPr wrap="square">
            <a:spAutoFit/>
          </a:bodyPr>
          <a:lstStyle/>
          <a:p>
            <a:r>
              <a:rPr lang="en-US" dirty="0">
                <a:solidFill>
                  <a:srgbClr val="666666"/>
                </a:solidFill>
                <a:latin typeface="playfair_displayregular"/>
              </a:rPr>
              <a:t>BODETREE, ADAPTED FROM FRANCESC MIRALLES</a:t>
            </a:r>
            <a:endParaRPr lang="en-US" dirty="0"/>
          </a:p>
        </p:txBody>
      </p:sp>
      <p:sp>
        <p:nvSpPr>
          <p:cNvPr id="8" name="Footer Placeholder 3">
            <a:extLst>
              <a:ext uri="{FF2B5EF4-FFF2-40B4-BE49-F238E27FC236}">
                <a16:creationId xmlns:a16="http://schemas.microsoft.com/office/drawing/2014/main" id="{CF6501ED-9FD1-44C4-A677-B56D404A3096}"/>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
        <p:nvSpPr>
          <p:cNvPr id="9" name="Content Placeholder 2">
            <a:extLst>
              <a:ext uri="{FF2B5EF4-FFF2-40B4-BE49-F238E27FC236}">
                <a16:creationId xmlns:a16="http://schemas.microsoft.com/office/drawing/2014/main" id="{A34A737C-C911-4DA4-81CC-9114C8FC6AC4}"/>
              </a:ext>
            </a:extLst>
          </p:cNvPr>
          <p:cNvSpPr txBox="1">
            <a:spLocks/>
          </p:cNvSpPr>
          <p:nvPr/>
        </p:nvSpPr>
        <p:spPr bwMode="auto">
          <a:xfrm>
            <a:off x="3788230" y="1178477"/>
            <a:ext cx="527091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2800" b="1">
                <a:solidFill>
                  <a:schemeClr val="tx1"/>
                </a:solidFill>
                <a:latin typeface="+mn-lt"/>
                <a:ea typeface="+mn-ea"/>
                <a:cs typeface="+mn-cs"/>
              </a:defRPr>
            </a:lvl1pPr>
            <a:lvl2pPr marL="742932" indent="-285744" algn="l" rtl="0" eaLnBrk="0" fontAlgn="base" hangingPunct="0">
              <a:spcBef>
                <a:spcPct val="20000"/>
              </a:spcBef>
              <a:spcAft>
                <a:spcPct val="0"/>
              </a:spcAft>
              <a:buChar char="–"/>
              <a:defRPr sz="2400">
                <a:solidFill>
                  <a:schemeClr val="tx1"/>
                </a:solidFill>
                <a:latin typeface="+mn-lt"/>
              </a:defRPr>
            </a:lvl2pPr>
            <a:lvl3pPr marL="1142971" indent="-228594" algn="l" rtl="0" eaLnBrk="0" fontAlgn="base" hangingPunct="0">
              <a:spcBef>
                <a:spcPct val="20000"/>
              </a:spcBef>
              <a:spcAft>
                <a:spcPct val="0"/>
              </a:spcAft>
              <a:buChar char="•"/>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marL="0" indent="0">
              <a:buFontTx/>
              <a:buNone/>
            </a:pPr>
            <a:r>
              <a:rPr lang="en-US" sz="3600" kern="0" dirty="0">
                <a:latin typeface="Ink Free" panose="03080402000500000000" pitchFamily="66" charset="0"/>
              </a:rPr>
              <a:t>(pronounced “eye-ka-guy”) </a:t>
            </a:r>
          </a:p>
          <a:p>
            <a:pPr marL="0" indent="0" fontAlgn="ctr">
              <a:buFontTx/>
              <a:buNone/>
            </a:pPr>
            <a:endParaRPr lang="en-US" sz="3600" kern="0" dirty="0">
              <a:latin typeface="Ink Free" panose="03080402000500000000" pitchFamily="66" charset="0"/>
            </a:endParaRPr>
          </a:p>
          <a:p>
            <a:pPr fontAlgn="ctr"/>
            <a:endParaRPr lang="en-US" sz="3200" kern="0" dirty="0">
              <a:latin typeface="Ink Free" panose="03080402000500000000" pitchFamily="66" charset="0"/>
            </a:endParaRPr>
          </a:p>
        </p:txBody>
      </p:sp>
    </p:spTree>
    <p:extLst>
      <p:ext uri="{BB962C8B-B14F-4D97-AF65-F5344CB8AC3E}">
        <p14:creationId xmlns:p14="http://schemas.microsoft.com/office/powerpoint/2010/main" val="11505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6702" y="642237"/>
            <a:ext cx="7988051" cy="4848727"/>
          </a:xfrm>
          <a:prstGeom prst="rect">
            <a:avLst/>
          </a:prstGeom>
        </p:spPr>
      </p:pic>
      <p:sp>
        <p:nvSpPr>
          <p:cNvPr id="7" name="Title 1"/>
          <p:cNvSpPr txBox="1">
            <a:spLocks/>
          </p:cNvSpPr>
          <p:nvPr/>
        </p:nvSpPr>
        <p:spPr bwMode="auto">
          <a:xfrm>
            <a:off x="1479885" y="1395662"/>
            <a:ext cx="6364705" cy="126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mj-ea"/>
                <a:cs typeface="+mj-cs"/>
              </a:rPr>
              <a:t>PMO Requirements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mj-ea"/>
                <a:cs typeface="+mj-cs"/>
              </a:rPr>
              <a:t>Management</a:t>
            </a:r>
            <a:endParaRPr lang="en-US" kern="0"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1D2F68"/>
              </a:solidFill>
              <a:effectLst/>
              <a:uLnTx/>
              <a:uFillTx/>
              <a:latin typeface="Arial"/>
              <a:ea typeface="+mj-ea"/>
              <a:cs typeface="+mj-cs"/>
            </a:endParaRPr>
          </a:p>
        </p:txBody>
      </p:sp>
      <p:sp>
        <p:nvSpPr>
          <p:cNvPr id="6" name="Rectangle 5"/>
          <p:cNvSpPr/>
          <p:nvPr/>
        </p:nvSpPr>
        <p:spPr bwMode="auto">
          <a:xfrm>
            <a:off x="410108" y="511660"/>
            <a:ext cx="8241240" cy="5109882"/>
          </a:xfrm>
          <a:prstGeom prst="rect">
            <a:avLst/>
          </a:prstGeom>
          <a:noFill/>
          <a:ln w="285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3">
            <a:extLst>
              <a:ext uri="{FF2B5EF4-FFF2-40B4-BE49-F238E27FC236}">
                <a16:creationId xmlns:a16="http://schemas.microsoft.com/office/drawing/2014/main" id="{1B589838-C41D-4571-9445-EDA3DD5694C0}"/>
              </a:ext>
            </a:extLst>
          </p:cNvPr>
          <p:cNvSpPr txBox="1">
            <a:spLocks/>
          </p:cNvSpPr>
          <p:nvPr/>
        </p:nvSpPr>
        <p:spPr>
          <a:xfrm>
            <a:off x="428626" y="6274012"/>
            <a:ext cx="4663772" cy="431587"/>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2019 V&amp;V Summit</a:t>
            </a:r>
          </a:p>
        </p:txBody>
      </p:sp>
    </p:spTree>
    <p:extLst>
      <p:ext uri="{BB962C8B-B14F-4D97-AF65-F5344CB8AC3E}">
        <p14:creationId xmlns:p14="http://schemas.microsoft.com/office/powerpoint/2010/main" val="1803251706"/>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0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9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10010</TotalTime>
  <Words>2470</Words>
  <Application>Microsoft Office PowerPoint</Application>
  <PresentationFormat>On-screen Show (4:3)</PresentationFormat>
  <Paragraphs>508</Paragraphs>
  <Slides>33</Slides>
  <Notes>33</Notes>
  <HiddenSlides>0</HiddenSlides>
  <MMClips>2</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33</vt:i4>
      </vt:variant>
    </vt:vector>
  </HeadingPairs>
  <TitlesOfParts>
    <vt:vector size="47" baseType="lpstr">
      <vt:lpstr>Arial</vt:lpstr>
      <vt:lpstr>Arial Black</vt:lpstr>
      <vt:lpstr>Calibri</vt:lpstr>
      <vt:lpstr>Californian FB</vt:lpstr>
      <vt:lpstr>Ink Free</vt:lpstr>
      <vt:lpstr>playfair_displayregular</vt:lpstr>
      <vt:lpstr>Times New Roman</vt:lpstr>
      <vt:lpstr>1_Custom Design</vt:lpstr>
      <vt:lpstr>70_Custom Design</vt:lpstr>
      <vt:lpstr>39_Custom Design</vt:lpstr>
      <vt:lpstr>2_Custom Design</vt:lpstr>
      <vt:lpstr>3_Custom Design</vt:lpstr>
      <vt:lpstr>4_Custom Design</vt:lpstr>
      <vt:lpstr>1_Default Design</vt:lpstr>
      <vt:lpstr>PowerPoint Presentation</vt:lpstr>
      <vt:lpstr>PowerPoint Presentation</vt:lpstr>
      <vt:lpstr>PowerPoint Presentation</vt:lpstr>
      <vt:lpstr>PowerPoint Presentation</vt:lpstr>
      <vt:lpstr>How many of you…?</vt:lpstr>
      <vt:lpstr>Resilience</vt:lpstr>
      <vt:lpstr>Resilience and Requirements Management</vt:lpstr>
      <vt:lpstr>Resilience and Ikigai</vt:lpstr>
      <vt:lpstr>PowerPoint Presentation</vt:lpstr>
      <vt:lpstr>The RqM Umbrella</vt:lpstr>
      <vt:lpstr>Resilience and RqM - VUCA </vt:lpstr>
      <vt:lpstr>The PMO RqM Process</vt:lpstr>
      <vt:lpstr>The PMO RqM Process – Stakeholder Engagement</vt:lpstr>
      <vt:lpstr>Resilience and RqM – Complexity</vt:lpstr>
      <vt:lpstr>A boat doesn’t go forward if each one is rowing their own way. -Swahili Proverb</vt:lpstr>
      <vt:lpstr>PowerPoint Presentation</vt:lpstr>
      <vt:lpstr>Resilience and RqM  </vt:lpstr>
      <vt:lpstr>PowerPoint Presentation</vt:lpstr>
      <vt:lpstr>Resilience and RqM - Ikigai</vt:lpstr>
      <vt:lpstr>Resilience and RqM – Ikigai </vt:lpstr>
      <vt:lpstr>Resilience and RqM – Ikigai </vt:lpstr>
      <vt:lpstr>The Ikigai of Your Work</vt:lpstr>
      <vt:lpstr>Engagement Exercise First Group – Create a set of the same rank</vt:lpstr>
      <vt:lpstr>Engagement Exercise First Group – Create a set of the same rank</vt:lpstr>
      <vt:lpstr>In Your Groups…</vt:lpstr>
      <vt:lpstr>Engagement Exercise Second Group – Create a Royal Flush</vt:lpstr>
      <vt:lpstr>In Your Groups, Discuss…</vt:lpstr>
      <vt:lpstr>The Ikigai of Your Work</vt:lpstr>
      <vt:lpstr>How Will You Think About The Ikigai of Your Work?</vt:lpstr>
      <vt:lpstr>Resilience + RqM + Ikigai =  Your Winning Hand</vt:lpstr>
      <vt:lpstr>PowerPoint Presentation</vt:lpstr>
      <vt:lpstr>      Points of Contact</vt:lpstr>
      <vt:lpstr>PowerPoint Presentation</vt:lpstr>
    </vt:vector>
  </TitlesOfParts>
  <Company>USDOT-Volpe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PMO Requirements Management Board</dc:title>
  <dc:creator>McDonald, Ann (Volpe)</dc:creator>
  <cp:lastModifiedBy>Jennafer Miller (Evans Incorporated)</cp:lastModifiedBy>
  <cp:revision>92</cp:revision>
  <dcterms:created xsi:type="dcterms:W3CDTF">2019-03-06T18:55:19Z</dcterms:created>
  <dcterms:modified xsi:type="dcterms:W3CDTF">2019-09-19T22:09:17Z</dcterms:modified>
</cp:coreProperties>
</file>