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5423" r:id="rId1"/>
  </p:sldMasterIdLst>
  <p:notesMasterIdLst>
    <p:notesMasterId r:id="rId12"/>
  </p:notesMasterIdLst>
  <p:handoutMasterIdLst>
    <p:handoutMasterId r:id="rId13"/>
  </p:handoutMasterIdLst>
  <p:sldIdLst>
    <p:sldId id="2201" r:id="rId2"/>
    <p:sldId id="2208" r:id="rId3"/>
    <p:sldId id="2212" r:id="rId4"/>
    <p:sldId id="2193" r:id="rId5"/>
    <p:sldId id="2211" r:id="rId6"/>
    <p:sldId id="2213" r:id="rId7"/>
    <p:sldId id="2202" r:id="rId8"/>
    <p:sldId id="2214" r:id="rId9"/>
    <p:sldId id="2209" r:id="rId10"/>
    <p:sldId id="2200" r:id="rId11"/>
  </p:sldIdLst>
  <p:sldSz cx="18289588" cy="13717588"/>
  <p:notesSz cx="7010400" cy="9296400"/>
  <p:defaultTextStyle>
    <a:defPPr>
      <a:defRPr lang="ru-RU"/>
    </a:defPPr>
    <a:lvl1pPr marL="0" algn="l" defTabSz="243852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19261" algn="l" defTabSz="243852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38522" algn="l" defTabSz="243852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657783" algn="l" defTabSz="243852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877044" algn="l" defTabSz="243852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096305" algn="l" defTabSz="243852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315566" algn="l" defTabSz="243852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534827" algn="l" defTabSz="243852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754088" algn="l" defTabSz="243852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E1E1E1"/>
    <a:srgbClr val="649FFF"/>
    <a:srgbClr val="D1D9E1"/>
    <a:srgbClr val="FFFFFF"/>
    <a:srgbClr val="FFC801"/>
    <a:srgbClr val="FBC71A"/>
    <a:srgbClr val="000000"/>
    <a:srgbClr val="FAFAFA"/>
    <a:srgbClr val="2425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86" autoAdjust="0"/>
    <p:restoredTop sz="75000" autoAdjust="0"/>
  </p:normalViewPr>
  <p:slideViewPr>
    <p:cSldViewPr>
      <p:cViewPr varScale="1">
        <p:scale>
          <a:sx n="47" d="100"/>
          <a:sy n="47" d="100"/>
        </p:scale>
        <p:origin x="2678" y="67"/>
      </p:cViewPr>
      <p:guideLst/>
    </p:cSldViewPr>
  </p:slideViewPr>
  <p:outlineViewPr>
    <p:cViewPr>
      <p:scale>
        <a:sx n="33" d="100"/>
        <a:sy n="33" d="100"/>
      </p:scale>
      <p:origin x="0" y="-2366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3006"/>
    </p:cViewPr>
  </p:sorterViewPr>
  <p:notesViewPr>
    <p:cSldViewPr>
      <p:cViewPr>
        <p:scale>
          <a:sx n="130" d="100"/>
          <a:sy n="130" d="100"/>
        </p:scale>
        <p:origin x="3288" y="-7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6D41B0E-0A9B-FB43-B29A-2C5A495EA0A7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2111949-EE69-F440-BF44-484174DCC2A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2427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7E03F2D-4C40-8A47-B131-FA84CE0A3C0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3FC40D-6FB9-1648-B027-EAD4E7DC4F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7415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1219261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2438522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3657783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4877044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6096305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7315566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8534827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9754088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162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2484854">
              <a:defRPr/>
            </a:pPr>
            <a:fld id="{013FC40D-6FB9-1648-B027-EAD4E7DC4F2C}" type="slidenum">
              <a:rPr lang="ru-RU">
                <a:solidFill>
                  <a:prstClr val="black"/>
                </a:solidFill>
                <a:latin typeface="Calibri"/>
              </a:rPr>
              <a:pPr defTabSz="2484854">
                <a:defRPr/>
              </a:pPr>
              <a:t>2</a:t>
            </a:fld>
            <a:endParaRPr lang="ru-RU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0147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99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611"/>
              </a:spcAft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57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220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790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3963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373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590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719" y="2244986"/>
            <a:ext cx="15546150" cy="4775753"/>
          </a:xfrm>
        </p:spPr>
        <p:txBody>
          <a:bodyPr anchor="b"/>
          <a:lstStyle>
            <a:lvl1pPr algn="ctr">
              <a:defRPr sz="120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199" y="7204910"/>
            <a:ext cx="13717191" cy="3311907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91" indent="0" algn="ctr">
              <a:buNone/>
              <a:defRPr sz="4000"/>
            </a:lvl2pPr>
            <a:lvl3pPr marL="1828983" indent="0" algn="ctr">
              <a:buNone/>
              <a:defRPr sz="3600"/>
            </a:lvl3pPr>
            <a:lvl4pPr marL="2743474" indent="0" algn="ctr">
              <a:buNone/>
              <a:defRPr sz="3200"/>
            </a:lvl4pPr>
            <a:lvl5pPr marL="3657966" indent="0" algn="ctr">
              <a:buNone/>
              <a:defRPr sz="3200"/>
            </a:lvl5pPr>
            <a:lvl6pPr marL="4572457" indent="0" algn="ctr">
              <a:buNone/>
              <a:defRPr sz="3200"/>
            </a:lvl6pPr>
            <a:lvl7pPr marL="5486949" indent="0" algn="ctr">
              <a:buNone/>
              <a:defRPr sz="3200"/>
            </a:lvl7pPr>
            <a:lvl8pPr marL="6401440" indent="0" algn="ctr">
              <a:buNone/>
              <a:defRPr sz="3200"/>
            </a:lvl8pPr>
            <a:lvl9pPr marL="7315932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F6B76-408A-8A4E-A28C-718102720B5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7706-5AD1-854A-BC6A-0C343DA45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824981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F6B76-408A-8A4E-A28C-718102720B5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7706-5AD1-854A-BC6A-0C343DA45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07897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8488" y="730334"/>
            <a:ext cx="3943692" cy="116250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410" y="730334"/>
            <a:ext cx="11602457" cy="116250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F6B76-408A-8A4E-A28C-718102720B5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7706-5AD1-854A-BC6A-0C343DA45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58769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 flipH="1">
            <a:off x="3149998" y="1"/>
            <a:ext cx="15139590" cy="137175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10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64433" y="2394298"/>
            <a:ext cx="4701478" cy="3816424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182889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31294" algn="l"/>
              </a:tabLst>
              <a:defRPr sz="6000" b="1" baseline="0">
                <a:solidFill>
                  <a:schemeClr val="tx2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of your</a:t>
            </a:r>
            <a:br>
              <a:rPr lang="en-US" dirty="0"/>
            </a:br>
            <a:r>
              <a:rPr lang="en-US" dirty="0"/>
              <a:t>top slide</a:t>
            </a:r>
            <a:endParaRPr lang="ru-RU" dirty="0"/>
          </a:p>
        </p:txBody>
      </p:sp>
      <p:sp>
        <p:nvSpPr>
          <p:cNvPr id="11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6444436" y="7290844"/>
            <a:ext cx="10423384" cy="4968551"/>
          </a:xfrm>
          <a:prstGeom prst="rect">
            <a:avLst/>
          </a:prstGeom>
        </p:spPr>
        <p:txBody>
          <a:bodyPr/>
          <a:lstStyle>
            <a:lvl1pPr>
              <a:defRPr lang="en-US" sz="1650" b="0" i="0" baseline="0" dirty="0">
                <a:solidFill>
                  <a:schemeClr val="bg2"/>
                </a:solidFill>
                <a:latin typeface="Roboto Light" charset="0"/>
                <a:ea typeface="Roboto Light" charset="0"/>
                <a:cs typeface="Roboto Light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US" dirty="0"/>
              <a:t>Example text</a:t>
            </a:r>
          </a:p>
        </p:txBody>
      </p:sp>
    </p:spTree>
    <p:extLst>
      <p:ext uri="{BB962C8B-B14F-4D97-AF65-F5344CB8AC3E}">
        <p14:creationId xmlns:p14="http://schemas.microsoft.com/office/powerpoint/2010/main" val="2772042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8">
            <a:extLst>
              <a:ext uri="{FF2B5EF4-FFF2-40B4-BE49-F238E27FC236}">
                <a16:creationId xmlns:a16="http://schemas.microsoft.com/office/drawing/2014/main" id="{6352061E-F69D-6949-8D31-6954C6B89F8B}"/>
              </a:ext>
            </a:extLst>
          </p:cNvPr>
          <p:cNvSpPr/>
          <p:nvPr userDrawn="1"/>
        </p:nvSpPr>
        <p:spPr>
          <a:xfrm flipH="1">
            <a:off x="0" y="0"/>
            <a:ext cx="18289586" cy="137175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22259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 userDrawn="1"/>
        </p:nvGrpSpPr>
        <p:grpSpPr>
          <a:xfrm rot="10800000" flipH="1">
            <a:off x="665668" y="594099"/>
            <a:ext cx="2322308" cy="4601225"/>
            <a:chOff x="12048777" y="738114"/>
            <a:chExt cx="9649073" cy="12241360"/>
          </a:xfrm>
        </p:grpSpPr>
        <p:sp>
          <p:nvSpPr>
            <p:cNvPr id="5" name="Параллелограмм 4"/>
            <p:cNvSpPr/>
            <p:nvPr/>
          </p:nvSpPr>
          <p:spPr>
            <a:xfrm rot="16200000" flipH="1">
              <a:off x="12984881" y="4266506"/>
              <a:ext cx="7776864" cy="9649072"/>
            </a:xfrm>
            <a:prstGeom prst="parallelogram">
              <a:avLst>
                <a:gd name="adj" fmla="val 57716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600"/>
            </a:p>
          </p:txBody>
        </p:sp>
        <p:sp>
          <p:nvSpPr>
            <p:cNvPr id="6" name="Параллелограмм 5"/>
            <p:cNvSpPr/>
            <p:nvPr/>
          </p:nvSpPr>
          <p:spPr>
            <a:xfrm rot="5400000">
              <a:off x="12984882" y="-197990"/>
              <a:ext cx="7776864" cy="9649072"/>
            </a:xfrm>
            <a:prstGeom prst="parallelogram">
              <a:avLst>
                <a:gd name="adj" fmla="val 57716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600"/>
            </a:p>
          </p:txBody>
        </p:sp>
      </p:grpSp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64433" y="2394298"/>
            <a:ext cx="4701478" cy="3816424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182889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31294" algn="l"/>
              </a:tabLst>
              <a:defRPr sz="6000" b="1" baseline="0">
                <a:solidFill>
                  <a:schemeClr val="tx2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of your</a:t>
            </a:r>
            <a:br>
              <a:rPr lang="en-US" dirty="0"/>
            </a:br>
            <a:r>
              <a:rPr lang="en-US" dirty="0"/>
              <a:t>top slide</a:t>
            </a:r>
            <a:endParaRPr lang="ru-RU" dirty="0"/>
          </a:p>
        </p:txBody>
      </p:sp>
      <p:sp>
        <p:nvSpPr>
          <p:cNvPr id="15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6714471" y="7290844"/>
            <a:ext cx="10291801" cy="4968551"/>
          </a:xfrm>
          <a:prstGeom prst="rect">
            <a:avLst/>
          </a:prstGeom>
        </p:spPr>
        <p:txBody>
          <a:bodyPr/>
          <a:lstStyle>
            <a:lvl1pPr>
              <a:defRPr lang="en-US" sz="1650" b="0" i="0" baseline="0" dirty="0">
                <a:solidFill>
                  <a:schemeClr val="tx2"/>
                </a:solidFill>
                <a:latin typeface="Roboto Light" charset="0"/>
                <a:ea typeface="Roboto Light" charset="0"/>
                <a:cs typeface="Roboto Light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US" dirty="0"/>
              <a:t>Example text</a:t>
            </a:r>
          </a:p>
        </p:txBody>
      </p:sp>
    </p:spTree>
    <p:extLst>
      <p:ext uri="{BB962C8B-B14F-4D97-AF65-F5344CB8AC3E}">
        <p14:creationId xmlns:p14="http://schemas.microsoft.com/office/powerpoint/2010/main" val="1039441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64433" y="2394298"/>
            <a:ext cx="4701478" cy="3816424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182889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31294" algn="l"/>
              </a:tabLst>
              <a:defRPr sz="6000" b="1" baseline="0">
                <a:solidFill>
                  <a:schemeClr val="tx2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of your</a:t>
            </a:r>
            <a:br>
              <a:rPr lang="en-US" dirty="0"/>
            </a:br>
            <a:r>
              <a:rPr lang="en-US" dirty="0"/>
              <a:t>top slide</a:t>
            </a:r>
            <a:endParaRPr lang="ru-RU" dirty="0"/>
          </a:p>
        </p:txBody>
      </p:sp>
      <p:sp>
        <p:nvSpPr>
          <p:cNvPr id="15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1064433" y="6996937"/>
            <a:ext cx="6244117" cy="5262458"/>
          </a:xfrm>
          <a:prstGeom prst="rect">
            <a:avLst/>
          </a:prstGeom>
        </p:spPr>
        <p:txBody>
          <a:bodyPr/>
          <a:lstStyle>
            <a:lvl1pPr>
              <a:defRPr lang="en-US" sz="1650" b="0" i="0" baseline="0" dirty="0">
                <a:solidFill>
                  <a:schemeClr val="tx2"/>
                </a:solidFill>
                <a:latin typeface="Roboto Light" charset="0"/>
                <a:ea typeface="Roboto Light" charset="0"/>
                <a:cs typeface="Roboto Light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US" dirty="0"/>
              <a:t>Example text</a:t>
            </a:r>
          </a:p>
        </p:txBody>
      </p:sp>
      <p:sp>
        <p:nvSpPr>
          <p:cNvPr id="7" name="Прямоугольник 6"/>
          <p:cNvSpPr/>
          <p:nvPr userDrawn="1"/>
        </p:nvSpPr>
        <p:spPr>
          <a:xfrm flipH="1">
            <a:off x="13366145" y="0"/>
            <a:ext cx="4923444" cy="68587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3600" dirty="0"/>
          </a:p>
        </p:txBody>
      </p:sp>
      <p:sp>
        <p:nvSpPr>
          <p:cNvPr id="10" name="Прямоугольник 9"/>
          <p:cNvSpPr/>
          <p:nvPr userDrawn="1"/>
        </p:nvSpPr>
        <p:spPr>
          <a:xfrm flipH="1">
            <a:off x="8442700" y="0"/>
            <a:ext cx="4923444" cy="137175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19" name="Текст 3"/>
          <p:cNvSpPr>
            <a:spLocks noGrp="1"/>
          </p:cNvSpPr>
          <p:nvPr>
            <p:ph type="body" sz="quarter" idx="24" hasCustomPrompt="1"/>
          </p:nvPr>
        </p:nvSpPr>
        <p:spPr>
          <a:xfrm>
            <a:off x="8934704" y="2394298"/>
            <a:ext cx="3927794" cy="3960440"/>
          </a:xfrm>
          <a:prstGeom prst="rect">
            <a:avLst/>
          </a:prstGeom>
        </p:spPr>
        <p:txBody>
          <a:bodyPr/>
          <a:lstStyle>
            <a:lvl1pPr>
              <a:defRPr lang="en-US" sz="1650" b="0" i="0" baseline="0" dirty="0">
                <a:solidFill>
                  <a:schemeClr val="bg2"/>
                </a:solidFill>
                <a:latin typeface="Roboto Light" charset="0"/>
                <a:ea typeface="Roboto Light" charset="0"/>
                <a:cs typeface="Roboto Light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US" dirty="0"/>
              <a:t>Example text</a:t>
            </a:r>
          </a:p>
        </p:txBody>
      </p:sp>
      <p:sp>
        <p:nvSpPr>
          <p:cNvPr id="20" name="Текст 3"/>
          <p:cNvSpPr>
            <a:spLocks noGrp="1"/>
          </p:cNvSpPr>
          <p:nvPr>
            <p:ph type="body" sz="quarter" idx="25" hasCustomPrompt="1"/>
          </p:nvPr>
        </p:nvSpPr>
        <p:spPr>
          <a:xfrm>
            <a:off x="13858148" y="2394298"/>
            <a:ext cx="3927794" cy="3960440"/>
          </a:xfrm>
          <a:prstGeom prst="rect">
            <a:avLst/>
          </a:prstGeom>
        </p:spPr>
        <p:txBody>
          <a:bodyPr/>
          <a:lstStyle>
            <a:lvl1pPr>
              <a:defRPr lang="en-US" sz="1650" b="0" i="0" baseline="0" dirty="0">
                <a:solidFill>
                  <a:schemeClr val="bg2"/>
                </a:solidFill>
                <a:latin typeface="Roboto Light" charset="0"/>
                <a:ea typeface="Roboto Light" charset="0"/>
                <a:cs typeface="Roboto Light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US" dirty="0"/>
              <a:t>Example text</a:t>
            </a:r>
          </a:p>
        </p:txBody>
      </p:sp>
      <p:sp>
        <p:nvSpPr>
          <p:cNvPr id="21" name="Текст 3"/>
          <p:cNvSpPr>
            <a:spLocks noGrp="1"/>
          </p:cNvSpPr>
          <p:nvPr>
            <p:ph type="body" sz="quarter" idx="26" hasCustomPrompt="1"/>
          </p:nvPr>
        </p:nvSpPr>
        <p:spPr>
          <a:xfrm>
            <a:off x="8934704" y="9253092"/>
            <a:ext cx="3927794" cy="3960440"/>
          </a:xfrm>
          <a:prstGeom prst="rect">
            <a:avLst/>
          </a:prstGeom>
        </p:spPr>
        <p:txBody>
          <a:bodyPr/>
          <a:lstStyle>
            <a:lvl1pPr>
              <a:defRPr lang="en-US" sz="1650" b="0" i="0" baseline="0" dirty="0">
                <a:solidFill>
                  <a:schemeClr val="bg2"/>
                </a:solidFill>
                <a:latin typeface="Roboto Light" charset="0"/>
                <a:ea typeface="Roboto Light" charset="0"/>
                <a:cs typeface="Roboto Light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US" dirty="0"/>
              <a:t>Example text</a:t>
            </a:r>
          </a:p>
        </p:txBody>
      </p:sp>
      <p:sp>
        <p:nvSpPr>
          <p:cNvPr id="22" name="Текст 3"/>
          <p:cNvSpPr>
            <a:spLocks noGrp="1"/>
          </p:cNvSpPr>
          <p:nvPr>
            <p:ph type="body" sz="quarter" idx="27" hasCustomPrompt="1"/>
          </p:nvPr>
        </p:nvSpPr>
        <p:spPr>
          <a:xfrm>
            <a:off x="13858148" y="9253092"/>
            <a:ext cx="3927794" cy="3960440"/>
          </a:xfrm>
          <a:prstGeom prst="rect">
            <a:avLst/>
          </a:prstGeom>
        </p:spPr>
        <p:txBody>
          <a:bodyPr/>
          <a:lstStyle>
            <a:lvl1pPr>
              <a:defRPr lang="en-US" sz="1650" b="0" i="0" baseline="0" dirty="0">
                <a:solidFill>
                  <a:schemeClr val="tx2"/>
                </a:solidFill>
                <a:latin typeface="Roboto Light" charset="0"/>
                <a:ea typeface="Roboto Light" charset="0"/>
                <a:cs typeface="Roboto Light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US" dirty="0"/>
              <a:t>Example text</a:t>
            </a:r>
          </a:p>
        </p:txBody>
      </p:sp>
    </p:spTree>
    <p:extLst>
      <p:ext uri="{BB962C8B-B14F-4D97-AF65-F5344CB8AC3E}">
        <p14:creationId xmlns:p14="http://schemas.microsoft.com/office/powerpoint/2010/main" val="276763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64433" y="2394298"/>
            <a:ext cx="4701478" cy="3816424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182889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31294" algn="l"/>
              </a:tabLst>
              <a:defRPr sz="6000" b="1" baseline="0">
                <a:solidFill>
                  <a:schemeClr val="tx2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of your</a:t>
            </a:r>
            <a:br>
              <a:rPr lang="en-US" dirty="0"/>
            </a:br>
            <a:r>
              <a:rPr lang="en-US" dirty="0"/>
              <a:t>top slide</a:t>
            </a:r>
            <a:endParaRPr lang="ru-RU" dirty="0"/>
          </a:p>
        </p:txBody>
      </p:sp>
      <p:sp>
        <p:nvSpPr>
          <p:cNvPr id="15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1064433" y="6996937"/>
            <a:ext cx="4701478" cy="5262458"/>
          </a:xfrm>
          <a:prstGeom prst="rect">
            <a:avLst/>
          </a:prstGeom>
        </p:spPr>
        <p:txBody>
          <a:bodyPr/>
          <a:lstStyle>
            <a:lvl1pPr>
              <a:defRPr lang="en-US" sz="1650" b="0" i="0" baseline="0" dirty="0">
                <a:solidFill>
                  <a:schemeClr val="tx2"/>
                </a:solidFill>
                <a:latin typeface="Roboto Light" charset="0"/>
                <a:ea typeface="Roboto Light" charset="0"/>
                <a:cs typeface="Roboto Light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US" dirty="0"/>
              <a:t>Example text</a:t>
            </a:r>
          </a:p>
        </p:txBody>
      </p:sp>
      <p:sp>
        <p:nvSpPr>
          <p:cNvPr id="7" name="Прямоугольник 6"/>
          <p:cNvSpPr/>
          <p:nvPr userDrawn="1"/>
        </p:nvSpPr>
        <p:spPr>
          <a:xfrm rot="10800000" flipH="1">
            <a:off x="0" y="6858794"/>
            <a:ext cx="9144794" cy="68587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10" name="Прямоугольник 9"/>
          <p:cNvSpPr/>
          <p:nvPr userDrawn="1"/>
        </p:nvSpPr>
        <p:spPr>
          <a:xfrm rot="10800000" flipH="1">
            <a:off x="9144794" y="6858794"/>
            <a:ext cx="9144794" cy="685879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18" name="Прямоугольник 17"/>
          <p:cNvSpPr/>
          <p:nvPr userDrawn="1"/>
        </p:nvSpPr>
        <p:spPr>
          <a:xfrm rot="10800000" flipH="1">
            <a:off x="9144794" y="0"/>
            <a:ext cx="9144794" cy="68587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208406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64433" y="2394298"/>
            <a:ext cx="4701478" cy="3816424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182889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31294" algn="l"/>
              </a:tabLst>
              <a:defRPr sz="6000" b="1" baseline="0">
                <a:solidFill>
                  <a:schemeClr val="tx2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of your</a:t>
            </a:r>
            <a:br>
              <a:rPr lang="en-US" dirty="0"/>
            </a:br>
            <a:r>
              <a:rPr lang="en-US" dirty="0"/>
              <a:t>top slide</a:t>
            </a:r>
            <a:endParaRPr lang="ru-RU" dirty="0"/>
          </a:p>
        </p:txBody>
      </p:sp>
      <p:sp>
        <p:nvSpPr>
          <p:cNvPr id="10" name="Прямоугольник 9"/>
          <p:cNvSpPr/>
          <p:nvPr userDrawn="1"/>
        </p:nvSpPr>
        <p:spPr>
          <a:xfrm rot="10800000" flipH="1">
            <a:off x="0" y="6858794"/>
            <a:ext cx="18289588" cy="685879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18" name="Прямоугольник 17"/>
          <p:cNvSpPr/>
          <p:nvPr userDrawn="1"/>
        </p:nvSpPr>
        <p:spPr>
          <a:xfrm rot="10800000" flipH="1">
            <a:off x="9144794" y="0"/>
            <a:ext cx="9144794" cy="68587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79411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 rot="10800000">
            <a:off x="0" y="6858794"/>
            <a:ext cx="9144794" cy="685879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64433" y="2394298"/>
            <a:ext cx="4701478" cy="3816424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182889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31294" algn="l"/>
              </a:tabLst>
              <a:defRPr sz="6000" b="1" baseline="0">
                <a:solidFill>
                  <a:schemeClr val="tx2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of your</a:t>
            </a:r>
            <a:br>
              <a:rPr lang="en-US" dirty="0"/>
            </a:br>
            <a:r>
              <a:rPr lang="en-US" dirty="0"/>
              <a:t>top slide</a:t>
            </a:r>
            <a:endParaRPr lang="ru-RU" dirty="0"/>
          </a:p>
        </p:txBody>
      </p:sp>
      <p:sp>
        <p:nvSpPr>
          <p:cNvPr id="15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1064433" y="6996937"/>
            <a:ext cx="4701478" cy="5262458"/>
          </a:xfrm>
          <a:prstGeom prst="rect">
            <a:avLst/>
          </a:prstGeom>
        </p:spPr>
        <p:txBody>
          <a:bodyPr/>
          <a:lstStyle>
            <a:lvl1pPr>
              <a:defRPr lang="en-US" sz="1650" b="0" i="0" baseline="0" dirty="0">
                <a:solidFill>
                  <a:schemeClr val="tx2"/>
                </a:solidFill>
                <a:latin typeface="Roboto Light" charset="0"/>
                <a:ea typeface="Roboto Light" charset="0"/>
                <a:cs typeface="Roboto Light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US" dirty="0"/>
              <a:t>Example text</a:t>
            </a:r>
          </a:p>
        </p:txBody>
      </p:sp>
      <p:sp>
        <p:nvSpPr>
          <p:cNvPr id="18" name="Прямоугольник 17"/>
          <p:cNvSpPr/>
          <p:nvPr userDrawn="1"/>
        </p:nvSpPr>
        <p:spPr>
          <a:xfrm rot="10800000" flipH="1">
            <a:off x="9144794" y="0"/>
            <a:ext cx="9144794" cy="1371758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54843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F6B76-408A-8A4E-A28C-718102720B5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7706-5AD1-854A-BC6A-0C343DA45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25642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884" y="3419875"/>
            <a:ext cx="15774770" cy="5706135"/>
          </a:xfrm>
        </p:spPr>
        <p:txBody>
          <a:bodyPr anchor="b"/>
          <a:lstStyle>
            <a:lvl1pPr>
              <a:defRPr sz="120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884" y="9179992"/>
            <a:ext cx="15774770" cy="3000721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/>
                </a:solidFill>
              </a:defRPr>
            </a:lvl1pPr>
            <a:lvl2pPr marL="914491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983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47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96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45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94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144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932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F6B76-408A-8A4E-A28C-718102720B5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7706-5AD1-854A-BC6A-0C343DA45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24138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409" y="3651673"/>
            <a:ext cx="7773075" cy="87036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9104" y="3651673"/>
            <a:ext cx="7773075" cy="87036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F6B76-408A-8A4E-A28C-718102720B5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7706-5AD1-854A-BC6A-0C343DA45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212396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791" y="730338"/>
            <a:ext cx="15774770" cy="26514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793" y="3362715"/>
            <a:ext cx="7737352" cy="1648015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91" indent="0">
              <a:buNone/>
              <a:defRPr sz="4000" b="1"/>
            </a:lvl2pPr>
            <a:lvl3pPr marL="1828983" indent="0">
              <a:buNone/>
              <a:defRPr sz="3600" b="1"/>
            </a:lvl3pPr>
            <a:lvl4pPr marL="2743474" indent="0">
              <a:buNone/>
              <a:defRPr sz="3200" b="1"/>
            </a:lvl4pPr>
            <a:lvl5pPr marL="3657966" indent="0">
              <a:buNone/>
              <a:defRPr sz="3200" b="1"/>
            </a:lvl5pPr>
            <a:lvl6pPr marL="4572457" indent="0">
              <a:buNone/>
              <a:defRPr sz="3200" b="1"/>
            </a:lvl6pPr>
            <a:lvl7pPr marL="5486949" indent="0">
              <a:buNone/>
              <a:defRPr sz="3200" b="1"/>
            </a:lvl7pPr>
            <a:lvl8pPr marL="6401440" indent="0">
              <a:buNone/>
              <a:defRPr sz="3200" b="1"/>
            </a:lvl8pPr>
            <a:lvl9pPr marL="7315932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793" y="5010730"/>
            <a:ext cx="7737352" cy="73700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9105" y="3362715"/>
            <a:ext cx="7775457" cy="1648015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91" indent="0">
              <a:buNone/>
              <a:defRPr sz="4000" b="1"/>
            </a:lvl2pPr>
            <a:lvl3pPr marL="1828983" indent="0">
              <a:buNone/>
              <a:defRPr sz="3600" b="1"/>
            </a:lvl3pPr>
            <a:lvl4pPr marL="2743474" indent="0">
              <a:buNone/>
              <a:defRPr sz="3200" b="1"/>
            </a:lvl4pPr>
            <a:lvl5pPr marL="3657966" indent="0">
              <a:buNone/>
              <a:defRPr sz="3200" b="1"/>
            </a:lvl5pPr>
            <a:lvl6pPr marL="4572457" indent="0">
              <a:buNone/>
              <a:defRPr sz="3200" b="1"/>
            </a:lvl6pPr>
            <a:lvl7pPr marL="5486949" indent="0">
              <a:buNone/>
              <a:defRPr sz="3200" b="1"/>
            </a:lvl7pPr>
            <a:lvl8pPr marL="6401440" indent="0">
              <a:buNone/>
              <a:defRPr sz="3200" b="1"/>
            </a:lvl8pPr>
            <a:lvl9pPr marL="7315932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9105" y="5010730"/>
            <a:ext cx="7775457" cy="73700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F6B76-408A-8A4E-A28C-718102720B5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7706-5AD1-854A-BC6A-0C343DA45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55156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F6B76-408A-8A4E-A28C-718102720B5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7706-5AD1-854A-BC6A-0C343DA45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67685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F6B76-408A-8A4E-A28C-718102720B5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7706-5AD1-854A-BC6A-0C343DA45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1115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791" y="914506"/>
            <a:ext cx="5898868" cy="3200771"/>
          </a:xfrm>
        </p:spPr>
        <p:txBody>
          <a:bodyPr anchor="b"/>
          <a:lstStyle>
            <a:lvl1pPr>
              <a:defRPr sz="64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5457" y="1975081"/>
            <a:ext cx="9259104" cy="9748379"/>
          </a:xfrm>
        </p:spPr>
        <p:txBody>
          <a:bodyPr/>
          <a:lstStyle>
            <a:lvl1pPr>
              <a:defRPr sz="6401"/>
            </a:lvl1pPr>
            <a:lvl2pPr>
              <a:defRPr sz="5601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791" y="4115276"/>
            <a:ext cx="5898868" cy="7624059"/>
          </a:xfrm>
        </p:spPr>
        <p:txBody>
          <a:bodyPr/>
          <a:lstStyle>
            <a:lvl1pPr marL="0" indent="0">
              <a:buNone/>
              <a:defRPr sz="3200"/>
            </a:lvl1pPr>
            <a:lvl2pPr marL="914491" indent="0">
              <a:buNone/>
              <a:defRPr sz="2800"/>
            </a:lvl2pPr>
            <a:lvl3pPr marL="1828983" indent="0">
              <a:buNone/>
              <a:defRPr sz="2400"/>
            </a:lvl3pPr>
            <a:lvl4pPr marL="2743474" indent="0">
              <a:buNone/>
              <a:defRPr sz="2000"/>
            </a:lvl4pPr>
            <a:lvl5pPr marL="3657966" indent="0">
              <a:buNone/>
              <a:defRPr sz="2000"/>
            </a:lvl5pPr>
            <a:lvl6pPr marL="4572457" indent="0">
              <a:buNone/>
              <a:defRPr sz="2000"/>
            </a:lvl6pPr>
            <a:lvl7pPr marL="5486949" indent="0">
              <a:buNone/>
              <a:defRPr sz="2000"/>
            </a:lvl7pPr>
            <a:lvl8pPr marL="6401440" indent="0">
              <a:buNone/>
              <a:defRPr sz="2000"/>
            </a:lvl8pPr>
            <a:lvl9pPr marL="7315932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F6B76-408A-8A4E-A28C-718102720B5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7706-5AD1-854A-BC6A-0C343DA45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51422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791" y="914506"/>
            <a:ext cx="5898868" cy="3200771"/>
          </a:xfrm>
        </p:spPr>
        <p:txBody>
          <a:bodyPr anchor="b"/>
          <a:lstStyle>
            <a:lvl1pPr>
              <a:defRPr sz="64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5457" y="1975081"/>
            <a:ext cx="9259104" cy="9748379"/>
          </a:xfrm>
        </p:spPr>
        <p:txBody>
          <a:bodyPr anchor="t"/>
          <a:lstStyle>
            <a:lvl1pPr marL="0" indent="0">
              <a:buNone/>
              <a:defRPr sz="6401"/>
            </a:lvl1pPr>
            <a:lvl2pPr marL="914491" indent="0">
              <a:buNone/>
              <a:defRPr sz="5601"/>
            </a:lvl2pPr>
            <a:lvl3pPr marL="1828983" indent="0">
              <a:buNone/>
              <a:defRPr sz="4800"/>
            </a:lvl3pPr>
            <a:lvl4pPr marL="2743474" indent="0">
              <a:buNone/>
              <a:defRPr sz="4000"/>
            </a:lvl4pPr>
            <a:lvl5pPr marL="3657966" indent="0">
              <a:buNone/>
              <a:defRPr sz="4000"/>
            </a:lvl5pPr>
            <a:lvl6pPr marL="4572457" indent="0">
              <a:buNone/>
              <a:defRPr sz="4000"/>
            </a:lvl6pPr>
            <a:lvl7pPr marL="5486949" indent="0">
              <a:buNone/>
              <a:defRPr sz="4000"/>
            </a:lvl7pPr>
            <a:lvl8pPr marL="6401440" indent="0">
              <a:buNone/>
              <a:defRPr sz="4000"/>
            </a:lvl8pPr>
            <a:lvl9pPr marL="7315932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791" y="4115276"/>
            <a:ext cx="5898868" cy="7624059"/>
          </a:xfrm>
        </p:spPr>
        <p:txBody>
          <a:bodyPr/>
          <a:lstStyle>
            <a:lvl1pPr marL="0" indent="0">
              <a:buNone/>
              <a:defRPr sz="3200"/>
            </a:lvl1pPr>
            <a:lvl2pPr marL="914491" indent="0">
              <a:buNone/>
              <a:defRPr sz="2800"/>
            </a:lvl2pPr>
            <a:lvl3pPr marL="1828983" indent="0">
              <a:buNone/>
              <a:defRPr sz="2400"/>
            </a:lvl3pPr>
            <a:lvl4pPr marL="2743474" indent="0">
              <a:buNone/>
              <a:defRPr sz="2000"/>
            </a:lvl4pPr>
            <a:lvl5pPr marL="3657966" indent="0">
              <a:buNone/>
              <a:defRPr sz="2000"/>
            </a:lvl5pPr>
            <a:lvl6pPr marL="4572457" indent="0">
              <a:buNone/>
              <a:defRPr sz="2000"/>
            </a:lvl6pPr>
            <a:lvl7pPr marL="5486949" indent="0">
              <a:buNone/>
              <a:defRPr sz="2000"/>
            </a:lvl7pPr>
            <a:lvl8pPr marL="6401440" indent="0">
              <a:buNone/>
              <a:defRPr sz="2000"/>
            </a:lvl8pPr>
            <a:lvl9pPr marL="7315932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F6B76-408A-8A4E-A28C-718102720B5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7706-5AD1-854A-BC6A-0C343DA45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55122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409" y="730338"/>
            <a:ext cx="15774770" cy="2651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409" y="3651673"/>
            <a:ext cx="15774770" cy="8703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409" y="12714175"/>
            <a:ext cx="4115157" cy="7303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F6B76-408A-8A4E-A28C-718102720B5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8426" y="12714175"/>
            <a:ext cx="6172736" cy="7303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7022" y="12714175"/>
            <a:ext cx="4115157" cy="7303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27706-5AD1-854A-BC6A-0C343DA45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8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24" r:id="rId1"/>
    <p:sldLayoutId id="2147485425" r:id="rId2"/>
    <p:sldLayoutId id="2147485426" r:id="rId3"/>
    <p:sldLayoutId id="2147485427" r:id="rId4"/>
    <p:sldLayoutId id="2147485428" r:id="rId5"/>
    <p:sldLayoutId id="2147485429" r:id="rId6"/>
    <p:sldLayoutId id="2147485430" r:id="rId7"/>
    <p:sldLayoutId id="2147485431" r:id="rId8"/>
    <p:sldLayoutId id="2147485432" r:id="rId9"/>
    <p:sldLayoutId id="2147485433" r:id="rId10"/>
    <p:sldLayoutId id="2147485434" r:id="rId11"/>
    <p:sldLayoutId id="2147485436" r:id="rId12"/>
    <p:sldLayoutId id="2147485439" r:id="rId13"/>
    <p:sldLayoutId id="2147485438" r:id="rId14"/>
    <p:sldLayoutId id="2147484305" r:id="rId15"/>
    <p:sldLayoutId id="2147484212" r:id="rId16"/>
    <p:sldLayoutId id="2147484294" r:id="rId17"/>
    <p:sldLayoutId id="2147484293" r:id="rId18"/>
  </p:sldLayoutIdLst>
  <p:hf hdr="0"/>
  <p:txStyles>
    <p:titleStyle>
      <a:lvl1pPr algn="l" defTabSz="1828983" rtl="0" eaLnBrk="1" latinLnBrk="0" hangingPunct="1">
        <a:lnSpc>
          <a:spcPct val="90000"/>
        </a:lnSpc>
        <a:spcBef>
          <a:spcPct val="0"/>
        </a:spcBef>
        <a:buNone/>
        <a:defRPr sz="88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46" indent="-457246" algn="l" defTabSz="182898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1" kern="1200">
          <a:solidFill>
            <a:schemeClr val="tx1"/>
          </a:solidFill>
          <a:latin typeface="+mn-lt"/>
          <a:ea typeface="+mn-ea"/>
          <a:cs typeface="+mn-cs"/>
        </a:defRPr>
      </a:lvl1pPr>
      <a:lvl2pPr marL="1371737" indent="-457246" algn="l" defTabSz="182898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229" indent="-457246" algn="l" defTabSz="182898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720" indent="-457246" algn="l" defTabSz="182898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5211" indent="-457246" algn="l" defTabSz="182898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703" indent="-457246" algn="l" defTabSz="182898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4194" indent="-457246" algn="l" defTabSz="182898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686" indent="-457246" algn="l" defTabSz="182898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3177" indent="-457246" algn="l" defTabSz="182898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91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983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474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966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457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949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1440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932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FFC8D-1476-E443-A57B-6DFA00B09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970" y="2610320"/>
            <a:ext cx="8280920" cy="3816424"/>
          </a:xfrm>
        </p:spPr>
        <p:txBody>
          <a:bodyPr/>
          <a:lstStyle/>
          <a:p>
            <a:r>
              <a:rPr lang="en-US" sz="8000" dirty="0">
                <a:highlight>
                  <a:srgbClr val="F2F2F2"/>
                </a:highlight>
              </a:rPr>
              <a:t>RESILIENCE ENGINEERING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16523-1255-C449-947E-B9CF276137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84154" y="6210722"/>
            <a:ext cx="14329592" cy="1872208"/>
          </a:xfrm>
        </p:spPr>
        <p:txBody>
          <a:bodyPr>
            <a:normAutofit/>
          </a:bodyPr>
          <a:lstStyle/>
          <a:p>
            <a:r>
              <a:rPr lang="en-US" sz="6600" dirty="0">
                <a:latin typeface="Univers 55 Roman" panose="020B0500000000000000" pitchFamily="34" charset="0"/>
              </a:rPr>
              <a:t>Managing Safety in the 21</a:t>
            </a:r>
            <a:r>
              <a:rPr lang="en-US" sz="6600" baseline="30000" dirty="0">
                <a:latin typeface="Univers 55 Roman" panose="020B0500000000000000" pitchFamily="34" charset="0"/>
              </a:rPr>
              <a:t>st</a:t>
            </a:r>
            <a:r>
              <a:rPr lang="en-US" sz="6600" dirty="0">
                <a:latin typeface="Univers 55 Roman" panose="020B0500000000000000" pitchFamily="34" charset="0"/>
              </a:rPr>
              <a:t> Century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501439-6677-D744-9DAE-A24A777A87A7}"/>
              </a:ext>
            </a:extLst>
          </p:cNvPr>
          <p:cNvSpPr/>
          <p:nvPr/>
        </p:nvSpPr>
        <p:spPr>
          <a:xfrm>
            <a:off x="1785011" y="2034258"/>
            <a:ext cx="3600399" cy="71311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CDE9879-C3CC-8847-9FF1-A0F7D82062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985" y="2138789"/>
            <a:ext cx="3426450" cy="504056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A04AB14-D448-4187-B5F3-83B35369BEB8}"/>
              </a:ext>
            </a:extLst>
          </p:cNvPr>
          <p:cNvSpPr txBox="1">
            <a:spLocks/>
          </p:cNvSpPr>
          <p:nvPr/>
        </p:nvSpPr>
        <p:spPr>
          <a:xfrm>
            <a:off x="3395244" y="10891242"/>
            <a:ext cx="14329592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46" indent="-457246" algn="l" defTabSz="1828983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1650" b="0" i="0" kern="1200" baseline="0" dirty="0">
                <a:solidFill>
                  <a:schemeClr val="bg2"/>
                </a:solidFill>
                <a:latin typeface="Roboto Light" charset="0"/>
                <a:ea typeface="Roboto Light" charset="0"/>
                <a:cs typeface="Roboto Light" charset="0"/>
              </a:defRPr>
            </a:lvl1pPr>
            <a:lvl2pPr marL="1371737" indent="-457246" algn="l" defTabSz="182898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229" indent="-457246" algn="l" defTabSz="182898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720" indent="-457246" algn="l" defTabSz="182898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5211" indent="-457246" algn="l" defTabSz="182898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703" indent="-457246" algn="l" defTabSz="182898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4194" indent="-457246" algn="l" defTabSz="182898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686" indent="-457246" algn="l" defTabSz="182898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3177" indent="-457246" algn="l" defTabSz="182898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latin typeface="Univers 55 Roman" panose="020B0500000000000000" pitchFamily="34" charset="0"/>
              </a:rPr>
              <a:t>Richard Abbott, Director of Safety</a:t>
            </a:r>
          </a:p>
          <a:p>
            <a:r>
              <a:rPr lang="en-US" sz="3200" dirty="0">
                <a:latin typeface="Univers 55 Roman" panose="020B0500000000000000" pitchFamily="34" charset="0"/>
              </a:rPr>
              <a:t>Objectstream, Inc.</a:t>
            </a:r>
          </a:p>
        </p:txBody>
      </p:sp>
    </p:spTree>
    <p:extLst>
      <p:ext uri="{BB962C8B-B14F-4D97-AF65-F5344CB8AC3E}">
        <p14:creationId xmlns:p14="http://schemas.microsoft.com/office/powerpoint/2010/main" val="3467446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араллелограмм 19">
            <a:extLst>
              <a:ext uri="{FF2B5EF4-FFF2-40B4-BE49-F238E27FC236}">
                <a16:creationId xmlns:a16="http://schemas.microsoft.com/office/drawing/2014/main" id="{544F3772-337D-B645-8A39-435CF2634782}"/>
              </a:ext>
            </a:extLst>
          </p:cNvPr>
          <p:cNvSpPr/>
          <p:nvPr/>
        </p:nvSpPr>
        <p:spPr>
          <a:xfrm rot="16200000" flipH="1">
            <a:off x="8897429" y="4320570"/>
            <a:ext cx="499589" cy="18294447"/>
          </a:xfrm>
          <a:prstGeom prst="parallelogram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ru-RU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C2B4C6-7003-2448-BC7E-2CD8588CAF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141" y="4800535"/>
            <a:ext cx="7919225" cy="11521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915930-3B2B-ED44-97A5-0FAD8236C969}"/>
              </a:ext>
            </a:extLst>
          </p:cNvPr>
          <p:cNvSpPr txBox="1"/>
          <p:nvPr/>
        </p:nvSpPr>
        <p:spPr>
          <a:xfrm>
            <a:off x="1113051" y="13313904"/>
            <a:ext cx="2564822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Univers 65" panose="020B0500000000000000" pitchFamily="34" charset="0"/>
              </a:rPr>
              <a:t>OBJECTSTREAM.COM</a:t>
            </a:r>
            <a:endParaRPr lang="en-US" sz="1400" dirty="0">
              <a:solidFill>
                <a:srgbClr val="FFFFFF"/>
              </a:solidFill>
              <a:latin typeface="Univers 55 Roman" panose="020B0500000000000000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333395-A01E-3148-934B-F3A3095676E1}"/>
              </a:ext>
            </a:extLst>
          </p:cNvPr>
          <p:cNvSpPr txBox="1"/>
          <p:nvPr/>
        </p:nvSpPr>
        <p:spPr>
          <a:xfrm>
            <a:off x="13804052" y="13313904"/>
            <a:ext cx="4176464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Univers 65" panose="020B0500000000000000" pitchFamily="34" charset="0"/>
              </a:rPr>
              <a:t>2019 OBJECTSTREAM ALL RIGHTS RESERVED</a:t>
            </a:r>
            <a:endParaRPr lang="en-US" sz="1400" dirty="0">
              <a:solidFill>
                <a:srgbClr val="FFFFFF"/>
              </a:solidFill>
              <a:latin typeface="Univers 55 Roman" panose="020B0500000000000000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80DB28-5506-8348-A0D9-323C28353A03}"/>
              </a:ext>
            </a:extLst>
          </p:cNvPr>
          <p:cNvSpPr txBox="1"/>
          <p:nvPr/>
        </p:nvSpPr>
        <p:spPr>
          <a:xfrm>
            <a:off x="2520058" y="10094271"/>
            <a:ext cx="539763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91"/>
            <a:r>
              <a:rPr lang="en-US" sz="2800" dirty="0">
                <a:solidFill>
                  <a:srgbClr val="FFFFFF"/>
                </a:solidFill>
                <a:latin typeface="Univers 55 Roman" panose="020B0500000000000000" pitchFamily="34" charset="0"/>
                <a:cs typeface="Times New Roman" panose="02020603050405020304" pitchFamily="18" charset="0"/>
              </a:rPr>
              <a:t>Biju Kurian</a:t>
            </a:r>
          </a:p>
          <a:p>
            <a:pPr defTabSz="342991"/>
            <a:r>
              <a:rPr lang="en-US" sz="2800" dirty="0">
                <a:solidFill>
                  <a:srgbClr val="FFFFFF"/>
                </a:solidFill>
                <a:latin typeface="Univers 55 Roman" panose="020B0500000000000000" pitchFamily="34" charset="0"/>
                <a:cs typeface="Times New Roman" panose="02020603050405020304" pitchFamily="18" charset="0"/>
              </a:rPr>
              <a:t>President</a:t>
            </a:r>
          </a:p>
          <a:p>
            <a:pPr defTabSz="342991"/>
            <a:r>
              <a:rPr lang="en-US" sz="2800" dirty="0">
                <a:solidFill>
                  <a:srgbClr val="FFFFFF"/>
                </a:solidFill>
                <a:latin typeface="Univers 55 Roman" panose="020B0500000000000000" pitchFamily="34" charset="0"/>
                <a:cs typeface="Times New Roman" panose="02020603050405020304" pitchFamily="18" charset="0"/>
              </a:rPr>
              <a:t>405-942-4477</a:t>
            </a:r>
          </a:p>
          <a:p>
            <a:pPr defTabSz="342991"/>
            <a:r>
              <a:rPr lang="en-US" sz="2800" dirty="0" err="1">
                <a:solidFill>
                  <a:srgbClr val="75CCE8"/>
                </a:solidFill>
                <a:latin typeface="Univers 55 Roman" panose="020B0500000000000000" pitchFamily="34" charset="0"/>
                <a:cs typeface="Times New Roman" panose="02020603050405020304" pitchFamily="18" charset="0"/>
              </a:rPr>
              <a:t>biju.kurian@objectstream.com</a:t>
            </a:r>
            <a:endParaRPr lang="en-US" sz="2800" dirty="0">
              <a:solidFill>
                <a:srgbClr val="75CCE8"/>
              </a:solidFill>
              <a:latin typeface="Univers 55 Roman" panose="020B05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2F21FA1-B7AF-BC48-A8F8-DD92FE6B79EC}"/>
              </a:ext>
            </a:extLst>
          </p:cNvPr>
          <p:cNvSpPr txBox="1"/>
          <p:nvPr/>
        </p:nvSpPr>
        <p:spPr>
          <a:xfrm>
            <a:off x="9654247" y="10094271"/>
            <a:ext cx="643798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42991"/>
            <a:r>
              <a:rPr lang="en-US" sz="2800" dirty="0">
                <a:solidFill>
                  <a:srgbClr val="FFFFFF"/>
                </a:solidFill>
                <a:latin typeface="Univers 55 Roman" panose="020B0500000000000000" pitchFamily="34" charset="0"/>
                <a:cs typeface="Futura"/>
              </a:rPr>
              <a:t>Sandra Schreiner</a:t>
            </a:r>
          </a:p>
          <a:p>
            <a:pPr defTabSz="342991"/>
            <a:r>
              <a:rPr lang="en-US" sz="2800" dirty="0">
                <a:solidFill>
                  <a:srgbClr val="FFFFFF"/>
                </a:solidFill>
                <a:latin typeface="Univers 55 Roman" panose="020B0500000000000000" pitchFamily="34" charset="0"/>
                <a:cs typeface="Futura"/>
              </a:rPr>
              <a:t>VP of Growth &amp; Strategy</a:t>
            </a:r>
          </a:p>
          <a:p>
            <a:pPr defTabSz="342991"/>
            <a:r>
              <a:rPr lang="en-US" sz="2800" dirty="0">
                <a:solidFill>
                  <a:srgbClr val="FFFFFF"/>
                </a:solidFill>
                <a:latin typeface="Univers 55 Roman" panose="020B0500000000000000" pitchFamily="34" charset="0"/>
                <a:cs typeface="Futura"/>
              </a:rPr>
              <a:t>405.397.0229</a:t>
            </a:r>
          </a:p>
          <a:p>
            <a:pPr defTabSz="342991"/>
            <a:r>
              <a:rPr lang="en-US" sz="2800" dirty="0" err="1">
                <a:solidFill>
                  <a:srgbClr val="75CCE8"/>
                </a:solidFill>
                <a:latin typeface="Univers 55 Roman" panose="020B0500000000000000" pitchFamily="34" charset="0"/>
                <a:cs typeface="Futura"/>
              </a:rPr>
              <a:t>sandra.schreiner@objectstream.com</a:t>
            </a:r>
            <a:endParaRPr lang="en-US" sz="2800" dirty="0">
              <a:solidFill>
                <a:srgbClr val="75CCE8"/>
              </a:solidFill>
              <a:latin typeface="Univers 55 Roman" panose="020B0500000000000000" pitchFamily="34" charset="0"/>
              <a:cs typeface="Futura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1588C1E-5C0C-E14F-9FBE-F2FC24B3C9D0}"/>
              </a:ext>
            </a:extLst>
          </p:cNvPr>
          <p:cNvCxnSpPr>
            <a:cxnSpLocks/>
          </p:cNvCxnSpPr>
          <p:nvPr/>
        </p:nvCxnSpPr>
        <p:spPr>
          <a:xfrm flipV="1">
            <a:off x="8784754" y="10094271"/>
            <a:ext cx="0" cy="161414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5242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121161" y="1782378"/>
            <a:ext cx="5412029" cy="4756854"/>
          </a:xfrm>
          <a:prstGeom prst="rect">
            <a:avLst/>
          </a:prstGeom>
        </p:spPr>
        <p:txBody>
          <a:bodyPr/>
          <a:lstStyle/>
          <a:p>
            <a:r>
              <a:rPr lang="en-US" cap="small" dirty="0">
                <a:highlight>
                  <a:srgbClr val="FFFFFF"/>
                </a:highlight>
              </a:rPr>
              <a:t>CONTENT</a:t>
            </a:r>
            <a:endParaRPr lang="ru-RU" cap="small" dirty="0">
              <a:highlight>
                <a:srgbClr val="FFFFFF"/>
              </a:highlight>
            </a:endParaRPr>
          </a:p>
        </p:txBody>
      </p:sp>
      <p:sp>
        <p:nvSpPr>
          <p:cNvPr id="64" name="Текст 5"/>
          <p:cNvSpPr txBox="1">
            <a:spLocks/>
          </p:cNvSpPr>
          <p:nvPr/>
        </p:nvSpPr>
        <p:spPr>
          <a:xfrm>
            <a:off x="10324514" y="5189417"/>
            <a:ext cx="5428835" cy="646960"/>
          </a:xfrm>
          <a:prstGeom prst="rect">
            <a:avLst/>
          </a:prstGeom>
        </p:spPr>
        <p:txBody>
          <a:bodyPr anchor="t"/>
          <a:lstStyle>
            <a:lvl1pPr marL="914446" indent="-914446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81299" indent="-762038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8152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67413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674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05935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5196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4457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363718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828647">
              <a:lnSpc>
                <a:spcPct val="150000"/>
              </a:lnSpc>
              <a:buNone/>
            </a:pPr>
            <a:r>
              <a:rPr lang="en-US" sz="2800" b="1" dirty="0">
                <a:solidFill>
                  <a:srgbClr val="E7E6E6"/>
                </a:solidFill>
                <a:latin typeface="Univers 55 Roman" panose="020B0500000000000000" pitchFamily="34" charset="0"/>
                <a:ea typeface="Roboto Medium" charset="0"/>
                <a:cs typeface="Roboto Medium" charset="0"/>
              </a:rPr>
              <a:t>Traditional Safety Management</a:t>
            </a:r>
            <a:endParaRPr lang="ru-RU" sz="2800" b="1" dirty="0">
              <a:solidFill>
                <a:srgbClr val="E7E6E6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65" name="Текст 5"/>
          <p:cNvSpPr txBox="1">
            <a:spLocks/>
          </p:cNvSpPr>
          <p:nvPr/>
        </p:nvSpPr>
        <p:spPr>
          <a:xfrm>
            <a:off x="10324514" y="3935857"/>
            <a:ext cx="5366156" cy="609054"/>
          </a:xfrm>
          <a:prstGeom prst="rect">
            <a:avLst/>
          </a:prstGeom>
        </p:spPr>
        <p:txBody>
          <a:bodyPr/>
          <a:lstStyle>
            <a:lvl1pPr marL="914446" indent="-914446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81299" indent="-762038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8152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67413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674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05935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5196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4457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363718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828647">
              <a:lnSpc>
                <a:spcPct val="150000"/>
              </a:lnSpc>
              <a:buNone/>
            </a:pPr>
            <a:r>
              <a:rPr lang="en-US" sz="2800" b="1" dirty="0">
                <a:solidFill>
                  <a:srgbClr val="E7E6E6"/>
                </a:solidFill>
                <a:latin typeface="Univers 55 Roman" panose="020B0500000000000000" pitchFamily="34" charset="0"/>
                <a:ea typeface="Roboto Medium" charset="0"/>
                <a:cs typeface="Roboto Medium" charset="0"/>
              </a:rPr>
              <a:t>Complex Socio-Technical Systems</a:t>
            </a:r>
          </a:p>
        </p:txBody>
      </p:sp>
      <p:sp>
        <p:nvSpPr>
          <p:cNvPr id="66" name="Текст 5"/>
          <p:cNvSpPr txBox="1">
            <a:spLocks/>
          </p:cNvSpPr>
          <p:nvPr/>
        </p:nvSpPr>
        <p:spPr>
          <a:xfrm>
            <a:off x="10321126" y="6393292"/>
            <a:ext cx="6096475" cy="658048"/>
          </a:xfrm>
          <a:prstGeom prst="rect">
            <a:avLst/>
          </a:prstGeom>
        </p:spPr>
        <p:txBody>
          <a:bodyPr/>
          <a:lstStyle>
            <a:lvl1pPr marL="914446" indent="-914446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81299" indent="-762038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8152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67413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674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05935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5196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4457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363718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028614">
              <a:lnSpc>
                <a:spcPct val="110000"/>
              </a:lnSpc>
              <a:spcBef>
                <a:spcPts val="1125"/>
              </a:spcBef>
              <a:buNone/>
            </a:pPr>
            <a:r>
              <a:rPr lang="en-US" sz="2800" b="1" dirty="0">
                <a:solidFill>
                  <a:prstClr val="white"/>
                </a:solidFill>
                <a:latin typeface="Univers 55 Roman" panose="020B0500000000000000" pitchFamily="34" charset="0"/>
                <a:ea typeface="Roboto" charset="0"/>
                <a:cs typeface="Roboto" charset="0"/>
              </a:rPr>
              <a:t>Dynamic Safety Model</a:t>
            </a:r>
            <a:endParaRPr lang="en-US" sz="2800" dirty="0">
              <a:solidFill>
                <a:prstClr val="white"/>
              </a:solidFill>
              <a:latin typeface="Univers 55 Roman" panose="020B0500000000000000" pitchFamily="34" charset="0"/>
              <a:ea typeface="Roboto" charset="0"/>
              <a:cs typeface="Roboto" charset="0"/>
            </a:endParaRPr>
          </a:p>
        </p:txBody>
      </p:sp>
      <p:cxnSp>
        <p:nvCxnSpPr>
          <p:cNvPr id="67" name="Прямая соединительная линия 66"/>
          <p:cNvCxnSpPr>
            <a:cxnSpLocks/>
            <a:endCxn id="28" idx="2"/>
          </p:cNvCxnSpPr>
          <p:nvPr/>
        </p:nvCxnSpPr>
        <p:spPr>
          <a:xfrm flipH="1">
            <a:off x="9440036" y="3935855"/>
            <a:ext cx="13570" cy="4962476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Овал 68"/>
          <p:cNvSpPr/>
          <p:nvPr/>
        </p:nvSpPr>
        <p:spPr>
          <a:xfrm>
            <a:off x="8983305" y="3797729"/>
            <a:ext cx="891092" cy="891092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828647"/>
            <a:endParaRPr lang="ru-RU" sz="72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9031341" y="4980721"/>
            <a:ext cx="891092" cy="891092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828647"/>
            <a:endParaRPr lang="ru-RU" sz="72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9031341" y="6160248"/>
            <a:ext cx="891092" cy="891092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828647"/>
            <a:endParaRPr lang="ru-RU" sz="72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9" name="Овал 88">
            <a:extLst>
              <a:ext uri="{FF2B5EF4-FFF2-40B4-BE49-F238E27FC236}">
                <a16:creationId xmlns:a16="http://schemas.microsoft.com/office/drawing/2014/main" id="{C4A1BACC-E198-E848-884F-48DB303B5DD9}"/>
              </a:ext>
            </a:extLst>
          </p:cNvPr>
          <p:cNvSpPr/>
          <p:nvPr/>
        </p:nvSpPr>
        <p:spPr>
          <a:xfrm>
            <a:off x="9021657" y="7337916"/>
            <a:ext cx="891092" cy="891092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828647"/>
            <a:endParaRPr lang="ru-RU" sz="72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1" name="Текст 5">
            <a:extLst>
              <a:ext uri="{FF2B5EF4-FFF2-40B4-BE49-F238E27FC236}">
                <a16:creationId xmlns:a16="http://schemas.microsoft.com/office/drawing/2014/main" id="{F3113E22-599D-9F45-B764-42FA55379D10}"/>
              </a:ext>
            </a:extLst>
          </p:cNvPr>
          <p:cNvSpPr txBox="1">
            <a:spLocks/>
          </p:cNvSpPr>
          <p:nvPr/>
        </p:nvSpPr>
        <p:spPr>
          <a:xfrm>
            <a:off x="10267186" y="7464227"/>
            <a:ext cx="3714235" cy="638470"/>
          </a:xfrm>
          <a:prstGeom prst="rect">
            <a:avLst/>
          </a:prstGeom>
        </p:spPr>
        <p:txBody>
          <a:bodyPr/>
          <a:lstStyle>
            <a:lvl1pPr marL="914446" indent="-914446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81299" indent="-762038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8152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67413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674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05935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5196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4457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363718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828647">
              <a:lnSpc>
                <a:spcPct val="150000"/>
              </a:lnSpc>
              <a:buNone/>
            </a:pPr>
            <a:r>
              <a:rPr lang="en-US" sz="2800" b="1" dirty="0">
                <a:solidFill>
                  <a:srgbClr val="E7E6E6"/>
                </a:solidFill>
                <a:latin typeface="Univers 55 Roman" panose="020B0500000000000000" pitchFamily="34" charset="0"/>
                <a:ea typeface="Roboto Light" charset="0"/>
                <a:cs typeface="Roboto Light" charset="0"/>
              </a:rPr>
              <a:t>Resilience Engineering</a:t>
            </a:r>
            <a:endParaRPr lang="ru-RU" sz="2800" b="1" dirty="0">
              <a:solidFill>
                <a:srgbClr val="E7E6E6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18" name="Параллелограмм 19">
            <a:extLst>
              <a:ext uri="{FF2B5EF4-FFF2-40B4-BE49-F238E27FC236}">
                <a16:creationId xmlns:a16="http://schemas.microsoft.com/office/drawing/2014/main" id="{4E534E53-3F47-BE4B-B703-367C2529ACE4}"/>
              </a:ext>
            </a:extLst>
          </p:cNvPr>
          <p:cNvSpPr/>
          <p:nvPr/>
        </p:nvSpPr>
        <p:spPr>
          <a:xfrm rot="16200000" flipH="1">
            <a:off x="8959276" y="4955182"/>
            <a:ext cx="374682" cy="13720438"/>
          </a:xfrm>
          <a:prstGeom prst="parallelogram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828647"/>
            <a:r>
              <a:rPr lang="en-US" sz="7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 </a:t>
            </a:r>
            <a:endParaRPr lang="ru-RU" sz="7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</a:endParaRPr>
          </a:p>
        </p:txBody>
      </p:sp>
      <p:sp>
        <p:nvSpPr>
          <p:cNvPr id="20" name="Текст 5">
            <a:extLst>
              <a:ext uri="{FF2B5EF4-FFF2-40B4-BE49-F238E27FC236}">
                <a16:creationId xmlns:a16="http://schemas.microsoft.com/office/drawing/2014/main" id="{BC6C56C7-ECEF-3C4D-A806-178AC19B489C}"/>
              </a:ext>
            </a:extLst>
          </p:cNvPr>
          <p:cNvSpPr txBox="1">
            <a:spLocks/>
          </p:cNvSpPr>
          <p:nvPr/>
        </p:nvSpPr>
        <p:spPr>
          <a:xfrm>
            <a:off x="12057159" y="11589506"/>
            <a:ext cx="3714235" cy="638470"/>
          </a:xfrm>
          <a:prstGeom prst="rect">
            <a:avLst/>
          </a:prstGeom>
        </p:spPr>
        <p:txBody>
          <a:bodyPr anchor="t"/>
          <a:lstStyle>
            <a:lvl1pPr marL="914446" indent="-914446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81299" indent="-762038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8152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67413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674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05935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5196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4457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363718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828647">
              <a:lnSpc>
                <a:spcPct val="150000"/>
              </a:lnSpc>
              <a:buNone/>
            </a:pPr>
            <a:endParaRPr lang="ru-RU" sz="1125" b="1" dirty="0">
              <a:solidFill>
                <a:srgbClr val="E7E6E6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B0BD5F6-6067-C04D-A602-8BA568C31A0D}"/>
              </a:ext>
            </a:extLst>
          </p:cNvPr>
          <p:cNvSpPr txBox="1"/>
          <p:nvPr/>
        </p:nvSpPr>
        <p:spPr>
          <a:xfrm>
            <a:off x="3121162" y="11699987"/>
            <a:ext cx="1923561" cy="25391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defTabSz="1828647"/>
            <a:r>
              <a:rPr lang="en-US" sz="1050" dirty="0">
                <a:solidFill>
                  <a:srgbClr val="FFFFFF"/>
                </a:solidFill>
                <a:latin typeface="Univers 65" panose="020B0500000000000000" pitchFamily="34" charset="0"/>
              </a:rPr>
              <a:t>OBJECTSTREAM.COM</a:t>
            </a:r>
            <a:endParaRPr lang="en-US" sz="1050" dirty="0">
              <a:solidFill>
                <a:srgbClr val="FFFFFF"/>
              </a:solidFill>
              <a:latin typeface="Univers 55 Roman" panose="020B0500000000000000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3B0A4A2-3633-5141-AAEB-80628BE722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7854" y="2214414"/>
            <a:ext cx="2687350" cy="390968"/>
          </a:xfrm>
          <a:prstGeom prst="rect">
            <a:avLst/>
          </a:prstGeom>
        </p:spPr>
      </p:pic>
      <p:sp>
        <p:nvSpPr>
          <p:cNvPr id="24" name="Текст 5">
            <a:extLst>
              <a:ext uri="{FF2B5EF4-FFF2-40B4-BE49-F238E27FC236}">
                <a16:creationId xmlns:a16="http://schemas.microsoft.com/office/drawing/2014/main" id="{B8A37279-60BA-EC43-BD14-A26838CEC968}"/>
              </a:ext>
            </a:extLst>
          </p:cNvPr>
          <p:cNvSpPr txBox="1">
            <a:spLocks/>
          </p:cNvSpPr>
          <p:nvPr/>
        </p:nvSpPr>
        <p:spPr>
          <a:xfrm>
            <a:off x="9233821" y="3816616"/>
            <a:ext cx="311226" cy="423767"/>
          </a:xfrm>
          <a:prstGeom prst="rect">
            <a:avLst/>
          </a:prstGeom>
        </p:spPr>
        <p:txBody>
          <a:bodyPr anchor="t"/>
          <a:lstStyle>
            <a:lvl1pPr marL="914446" indent="-914446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81299" indent="-762038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8152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67413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674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05935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5196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4457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363718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828647">
              <a:lnSpc>
                <a:spcPct val="150000"/>
              </a:lnSpc>
              <a:buNone/>
            </a:pPr>
            <a:r>
              <a:rPr lang="en-US" sz="3300" b="1" dirty="0">
                <a:solidFill>
                  <a:srgbClr val="4472C4">
                    <a:lumMod val="75000"/>
                  </a:srgbClr>
                </a:solidFill>
                <a:latin typeface="Univers 55 Roman" panose="020B0500000000000000" pitchFamily="34" charset="0"/>
                <a:ea typeface="Roboto Medium" charset="0"/>
                <a:cs typeface="Roboto Medium" charset="0"/>
              </a:rPr>
              <a:t>1</a:t>
            </a:r>
            <a:endParaRPr lang="ru-RU" sz="3300" b="1" dirty="0">
              <a:solidFill>
                <a:srgbClr val="4472C4">
                  <a:lumMod val="75000"/>
                </a:srgbClr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25" name="Текст 5">
            <a:extLst>
              <a:ext uri="{FF2B5EF4-FFF2-40B4-BE49-F238E27FC236}">
                <a16:creationId xmlns:a16="http://schemas.microsoft.com/office/drawing/2014/main" id="{C81DB694-AB02-C743-9B14-2A147B4706FF}"/>
              </a:ext>
            </a:extLst>
          </p:cNvPr>
          <p:cNvSpPr txBox="1">
            <a:spLocks/>
          </p:cNvSpPr>
          <p:nvPr/>
        </p:nvSpPr>
        <p:spPr>
          <a:xfrm>
            <a:off x="9280781" y="4977534"/>
            <a:ext cx="311226" cy="423767"/>
          </a:xfrm>
          <a:prstGeom prst="rect">
            <a:avLst/>
          </a:prstGeom>
        </p:spPr>
        <p:txBody>
          <a:bodyPr anchor="t"/>
          <a:lstStyle>
            <a:lvl1pPr marL="914446" indent="-914446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81299" indent="-762038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8152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67413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674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05935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5196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4457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363718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828647">
              <a:lnSpc>
                <a:spcPct val="150000"/>
              </a:lnSpc>
              <a:buNone/>
            </a:pPr>
            <a:r>
              <a:rPr lang="en-US" sz="3300" b="1" dirty="0">
                <a:solidFill>
                  <a:srgbClr val="4472C4">
                    <a:lumMod val="75000"/>
                  </a:srgbClr>
                </a:solidFill>
                <a:latin typeface="Univers 55 Roman" panose="020B0500000000000000" pitchFamily="34" charset="0"/>
                <a:ea typeface="Roboto Medium" charset="0"/>
                <a:cs typeface="Roboto Medium" charset="0"/>
              </a:rPr>
              <a:t>2</a:t>
            </a:r>
            <a:endParaRPr lang="ru-RU" sz="3300" b="1" dirty="0">
              <a:solidFill>
                <a:srgbClr val="4472C4">
                  <a:lumMod val="75000"/>
                </a:srgbClr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26" name="Текст 5">
            <a:extLst>
              <a:ext uri="{FF2B5EF4-FFF2-40B4-BE49-F238E27FC236}">
                <a16:creationId xmlns:a16="http://schemas.microsoft.com/office/drawing/2014/main" id="{C040FBF7-B893-0542-BE1D-2A2893C9C861}"/>
              </a:ext>
            </a:extLst>
          </p:cNvPr>
          <p:cNvSpPr txBox="1">
            <a:spLocks/>
          </p:cNvSpPr>
          <p:nvPr/>
        </p:nvSpPr>
        <p:spPr>
          <a:xfrm>
            <a:off x="9287900" y="6160112"/>
            <a:ext cx="311226" cy="423767"/>
          </a:xfrm>
          <a:prstGeom prst="rect">
            <a:avLst/>
          </a:prstGeom>
        </p:spPr>
        <p:txBody>
          <a:bodyPr anchor="t"/>
          <a:lstStyle>
            <a:lvl1pPr marL="914446" indent="-914446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81299" indent="-762038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8152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67413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674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05935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5196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4457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363718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828647">
              <a:lnSpc>
                <a:spcPct val="150000"/>
              </a:lnSpc>
              <a:buNone/>
            </a:pPr>
            <a:r>
              <a:rPr lang="en-US" sz="3300" b="1" dirty="0">
                <a:solidFill>
                  <a:srgbClr val="4472C4">
                    <a:lumMod val="75000"/>
                  </a:srgbClr>
                </a:solidFill>
                <a:latin typeface="Univers 55 Roman" panose="020B0500000000000000" pitchFamily="34" charset="0"/>
                <a:ea typeface="Roboto Light" charset="0"/>
                <a:cs typeface="Roboto Light" charset="0"/>
              </a:rPr>
              <a:t>3</a:t>
            </a:r>
            <a:endParaRPr lang="ru-RU" sz="3300" b="1" dirty="0">
              <a:solidFill>
                <a:srgbClr val="4472C4">
                  <a:lumMod val="75000"/>
                </a:srgbClr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27" name="Текст 5">
            <a:extLst>
              <a:ext uri="{FF2B5EF4-FFF2-40B4-BE49-F238E27FC236}">
                <a16:creationId xmlns:a16="http://schemas.microsoft.com/office/drawing/2014/main" id="{E3769C3B-9795-8E45-AAE6-EC26251909A6}"/>
              </a:ext>
            </a:extLst>
          </p:cNvPr>
          <p:cNvSpPr txBox="1">
            <a:spLocks/>
          </p:cNvSpPr>
          <p:nvPr/>
        </p:nvSpPr>
        <p:spPr>
          <a:xfrm>
            <a:off x="9284423" y="7331366"/>
            <a:ext cx="311226" cy="423767"/>
          </a:xfrm>
          <a:prstGeom prst="rect">
            <a:avLst/>
          </a:prstGeom>
        </p:spPr>
        <p:txBody>
          <a:bodyPr anchor="t"/>
          <a:lstStyle>
            <a:lvl1pPr marL="914446" indent="-914446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81299" indent="-762038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8152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67413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674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05935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5196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4457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363718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828647">
              <a:lnSpc>
                <a:spcPct val="150000"/>
              </a:lnSpc>
              <a:buNone/>
            </a:pPr>
            <a:r>
              <a:rPr lang="en-US" sz="3300" b="1" dirty="0">
                <a:solidFill>
                  <a:srgbClr val="4472C4">
                    <a:lumMod val="75000"/>
                  </a:srgbClr>
                </a:solidFill>
                <a:latin typeface="Univers 55 Roman" panose="020B0500000000000000" pitchFamily="34" charset="0"/>
                <a:ea typeface="Roboto Light" charset="0"/>
                <a:cs typeface="Roboto Light" charset="0"/>
              </a:rPr>
              <a:t>4</a:t>
            </a:r>
            <a:endParaRPr lang="ru-RU" sz="3300" b="1" dirty="0">
              <a:solidFill>
                <a:srgbClr val="4472C4">
                  <a:lumMod val="75000"/>
                </a:srgbClr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015CADE-9D8F-5C4C-9ED4-5F2330D29724}"/>
              </a:ext>
            </a:extLst>
          </p:cNvPr>
          <p:cNvSpPr txBox="1"/>
          <p:nvPr/>
        </p:nvSpPr>
        <p:spPr>
          <a:xfrm>
            <a:off x="12639137" y="11699987"/>
            <a:ext cx="3132257" cy="25391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defTabSz="1828647"/>
            <a:r>
              <a:rPr lang="en-US" sz="1050" dirty="0">
                <a:solidFill>
                  <a:srgbClr val="FFFFFF"/>
                </a:solidFill>
                <a:latin typeface="Univers 65" panose="020B0500000000000000" pitchFamily="34" charset="0"/>
              </a:rPr>
              <a:t>2019 OBJECTSTREAM ALL RIGHTS RESERVED</a:t>
            </a:r>
            <a:endParaRPr lang="en-US" sz="1050" dirty="0">
              <a:solidFill>
                <a:srgbClr val="FFFFFF"/>
              </a:solidFill>
              <a:latin typeface="Univers 55 Roman" panose="020B0500000000000000" pitchFamily="34" charset="0"/>
            </a:endParaRPr>
          </a:p>
        </p:txBody>
      </p:sp>
      <p:sp>
        <p:nvSpPr>
          <p:cNvPr id="23" name="Овал 88">
            <a:extLst>
              <a:ext uri="{FF2B5EF4-FFF2-40B4-BE49-F238E27FC236}">
                <a16:creationId xmlns:a16="http://schemas.microsoft.com/office/drawing/2014/main" id="{FCBF602B-97AB-4C99-B46A-7694BF6348DA}"/>
              </a:ext>
            </a:extLst>
          </p:cNvPr>
          <p:cNvSpPr/>
          <p:nvPr/>
        </p:nvSpPr>
        <p:spPr>
          <a:xfrm>
            <a:off x="9021657" y="8481114"/>
            <a:ext cx="891092" cy="891092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828647"/>
            <a:endParaRPr lang="ru-RU" sz="72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Текст 5">
            <a:extLst>
              <a:ext uri="{FF2B5EF4-FFF2-40B4-BE49-F238E27FC236}">
                <a16:creationId xmlns:a16="http://schemas.microsoft.com/office/drawing/2014/main" id="{8AA35D18-E4F5-41DD-9272-09137F457A2B}"/>
              </a:ext>
            </a:extLst>
          </p:cNvPr>
          <p:cNvSpPr txBox="1">
            <a:spLocks/>
          </p:cNvSpPr>
          <p:nvPr/>
        </p:nvSpPr>
        <p:spPr>
          <a:xfrm>
            <a:off x="9284423" y="8474564"/>
            <a:ext cx="311226" cy="423767"/>
          </a:xfrm>
          <a:prstGeom prst="rect">
            <a:avLst/>
          </a:prstGeom>
        </p:spPr>
        <p:txBody>
          <a:bodyPr anchor="t"/>
          <a:lstStyle>
            <a:lvl1pPr marL="914446" indent="-914446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81299" indent="-762038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8152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67413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674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05935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5196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4457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363718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828647">
              <a:lnSpc>
                <a:spcPct val="150000"/>
              </a:lnSpc>
              <a:buNone/>
            </a:pPr>
            <a:r>
              <a:rPr lang="en-US" sz="3300" b="1" dirty="0">
                <a:solidFill>
                  <a:srgbClr val="4472C4">
                    <a:lumMod val="75000"/>
                  </a:srgbClr>
                </a:solidFill>
                <a:latin typeface="Univers 55 Roman" panose="020B0500000000000000" pitchFamily="34" charset="0"/>
                <a:ea typeface="Roboto Light" charset="0"/>
                <a:cs typeface="Roboto Light" charset="0"/>
              </a:rPr>
              <a:t>5</a:t>
            </a:r>
            <a:endParaRPr lang="ru-RU" sz="3300" b="1" dirty="0">
              <a:solidFill>
                <a:srgbClr val="4472C4">
                  <a:lumMod val="75000"/>
                </a:srgbClr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30" name="Текст 5">
            <a:extLst>
              <a:ext uri="{FF2B5EF4-FFF2-40B4-BE49-F238E27FC236}">
                <a16:creationId xmlns:a16="http://schemas.microsoft.com/office/drawing/2014/main" id="{447B23A1-AF59-4529-B75B-D3A0CB057CE1}"/>
              </a:ext>
            </a:extLst>
          </p:cNvPr>
          <p:cNvSpPr txBox="1">
            <a:spLocks/>
          </p:cNvSpPr>
          <p:nvPr/>
        </p:nvSpPr>
        <p:spPr>
          <a:xfrm>
            <a:off x="10288927" y="8577603"/>
            <a:ext cx="3714235" cy="638470"/>
          </a:xfrm>
          <a:prstGeom prst="rect">
            <a:avLst/>
          </a:prstGeom>
        </p:spPr>
        <p:txBody>
          <a:bodyPr/>
          <a:lstStyle>
            <a:lvl1pPr marL="914446" indent="-914446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81299" indent="-762038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8152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67413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674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05935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5196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4457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363718" indent="-609630" algn="l" defTabSz="243852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828647">
              <a:lnSpc>
                <a:spcPct val="150000"/>
              </a:lnSpc>
              <a:buNone/>
            </a:pPr>
            <a:r>
              <a:rPr lang="en-US" sz="2800" b="1" dirty="0">
                <a:solidFill>
                  <a:srgbClr val="E7E6E6"/>
                </a:solidFill>
                <a:latin typeface="Univers 55 Roman" panose="020B0500000000000000" pitchFamily="34" charset="0"/>
                <a:ea typeface="Roboto Light" charset="0"/>
                <a:cs typeface="Roboto Light" charset="0"/>
              </a:rPr>
              <a:t>Final Thoughts</a:t>
            </a:r>
            <a:endParaRPr lang="ru-RU" sz="2800" b="1" dirty="0">
              <a:solidFill>
                <a:srgbClr val="E7E6E6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533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7">
            <a:extLst>
              <a:ext uri="{FF2B5EF4-FFF2-40B4-BE49-F238E27FC236}">
                <a16:creationId xmlns:a16="http://schemas.microsoft.com/office/drawing/2014/main" id="{0A23F917-1D2D-3148-BF44-0B53160C7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4433" y="2827661"/>
            <a:ext cx="4551970" cy="2764873"/>
          </a:xfrm>
          <a:prstGeom prst="rect">
            <a:avLst/>
          </a:prstGeom>
        </p:spPr>
        <p:txBody>
          <a:bodyPr/>
          <a:lstStyle/>
          <a:p>
            <a:r>
              <a:rPr lang="en-US" sz="4400" cap="small" dirty="0">
                <a:highlight>
                  <a:srgbClr val="F2F2F2"/>
                </a:highlight>
              </a:rPr>
              <a:t>Complex</a:t>
            </a:r>
            <a:br>
              <a:rPr lang="en-US" sz="4400" cap="small" dirty="0">
                <a:highlight>
                  <a:srgbClr val="F2F2F2"/>
                </a:highlight>
              </a:rPr>
            </a:br>
            <a:r>
              <a:rPr lang="en-US" sz="4400" cap="small" dirty="0">
                <a:highlight>
                  <a:srgbClr val="F2F2F2"/>
                </a:highlight>
              </a:rPr>
              <a:t>Socio-Technical</a:t>
            </a:r>
            <a:br>
              <a:rPr lang="en-US" sz="4400" cap="small" dirty="0">
                <a:highlight>
                  <a:srgbClr val="F2F2F2"/>
                </a:highlight>
              </a:rPr>
            </a:br>
            <a:r>
              <a:rPr lang="en-US" sz="4400" cap="small" dirty="0">
                <a:highlight>
                  <a:srgbClr val="F2F2F2"/>
                </a:highlight>
              </a:rPr>
              <a:t>Systems</a:t>
            </a:r>
          </a:p>
        </p:txBody>
      </p:sp>
      <p:sp>
        <p:nvSpPr>
          <p:cNvPr id="15" name="Текст 3">
            <a:extLst>
              <a:ext uri="{FF2B5EF4-FFF2-40B4-BE49-F238E27FC236}">
                <a16:creationId xmlns:a16="http://schemas.microsoft.com/office/drawing/2014/main" id="{7D875BA3-DA3E-FB4D-8F09-CF145A0483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056562" y="3474418"/>
            <a:ext cx="10639413" cy="9096823"/>
          </a:xfrm>
        </p:spPr>
        <p:txBody>
          <a:bodyPr>
            <a:noAutofit/>
          </a:bodyPr>
          <a:lstStyle/>
          <a:p>
            <a:pPr marL="7144" indent="0">
              <a:lnSpc>
                <a:spcPct val="150000"/>
              </a:lnSpc>
              <a:buNone/>
            </a:pPr>
            <a:endParaRPr lang="en-US" sz="2300" dirty="0">
              <a:latin typeface="Univers 55 Roman" panose="020B0500000000000000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2300" dirty="0">
              <a:latin typeface="Univers 55 Roman" panose="020B0500000000000000" pitchFamily="34" charset="0"/>
            </a:endParaRPr>
          </a:p>
        </p:txBody>
      </p:sp>
      <p:sp>
        <p:nvSpPr>
          <p:cNvPr id="20" name="Заголовок 7">
            <a:extLst>
              <a:ext uri="{FF2B5EF4-FFF2-40B4-BE49-F238E27FC236}">
                <a16:creationId xmlns:a16="http://schemas.microsoft.com/office/drawing/2014/main" id="{F07A6D29-89E0-B640-A064-E4E5EF16BDB9}"/>
              </a:ext>
            </a:extLst>
          </p:cNvPr>
          <p:cNvSpPr txBox="1">
            <a:spLocks/>
          </p:cNvSpPr>
          <p:nvPr/>
        </p:nvSpPr>
        <p:spPr>
          <a:xfrm>
            <a:off x="1064432" y="4235769"/>
            <a:ext cx="7216247" cy="2764873"/>
          </a:xfrm>
          <a:prstGeom prst="rect">
            <a:avLst/>
          </a:prstGeom>
        </p:spPr>
        <p:txBody>
          <a:bodyPr vert="horz" lIns="68581" tIns="34291" rIns="68581" bIns="34291" rtlCol="0" anchor="ctr">
            <a:noAutofit/>
          </a:bodyPr>
          <a:lstStyle>
            <a:lvl1pPr marL="0" marR="0" indent="0" algn="l" defTabSz="243852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41725" algn="l"/>
              </a:tabLst>
              <a:defRPr sz="8000" b="1" kern="1200" baseline="0">
                <a:solidFill>
                  <a:schemeClr val="tx2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endParaRPr lang="en-US" sz="3750" cap="small" dirty="0">
              <a:solidFill>
                <a:schemeClr val="accent1"/>
              </a:solidFill>
              <a:highlight>
                <a:srgbClr val="E1E1E1"/>
              </a:highlight>
            </a:endParaRPr>
          </a:p>
        </p:txBody>
      </p:sp>
      <p:sp>
        <p:nvSpPr>
          <p:cNvPr id="21" name="Параллелограмм 19">
            <a:extLst>
              <a:ext uri="{FF2B5EF4-FFF2-40B4-BE49-F238E27FC236}">
                <a16:creationId xmlns:a16="http://schemas.microsoft.com/office/drawing/2014/main" id="{87CBFBF6-D1E7-E045-88A8-929B3CDEE4E5}"/>
              </a:ext>
            </a:extLst>
          </p:cNvPr>
          <p:cNvSpPr/>
          <p:nvPr/>
        </p:nvSpPr>
        <p:spPr>
          <a:xfrm rot="16200000" flipH="1">
            <a:off x="8892570" y="4320570"/>
            <a:ext cx="499589" cy="18294447"/>
          </a:xfrm>
          <a:prstGeom prst="parallelogram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ru-RU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DBC4127-DE17-CD4A-BBDE-D2EE2A9FDD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2114" y="666106"/>
            <a:ext cx="3584306" cy="52727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6992EC5-99B6-7E49-ABE6-D14EEF091BDA}"/>
              </a:ext>
            </a:extLst>
          </p:cNvPr>
          <p:cNvSpPr txBox="1"/>
          <p:nvPr/>
        </p:nvSpPr>
        <p:spPr>
          <a:xfrm>
            <a:off x="1113051" y="13313904"/>
            <a:ext cx="2564822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Univers 65" panose="020B0500000000000000" pitchFamily="34" charset="0"/>
              </a:rPr>
              <a:t>OBJECTSTREAM.COM</a:t>
            </a:r>
            <a:endParaRPr lang="en-US" sz="1400" dirty="0">
              <a:solidFill>
                <a:srgbClr val="FFFFFF"/>
              </a:solidFill>
              <a:latin typeface="Univers 55 Roman" panose="020B0500000000000000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BF0BCF-0051-A546-AA74-B3399E4E8A8E}"/>
              </a:ext>
            </a:extLst>
          </p:cNvPr>
          <p:cNvSpPr txBox="1"/>
          <p:nvPr/>
        </p:nvSpPr>
        <p:spPr>
          <a:xfrm>
            <a:off x="13804052" y="13313904"/>
            <a:ext cx="4176464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Univers 65" panose="020B0500000000000000" pitchFamily="34" charset="0"/>
              </a:rPr>
              <a:t>2019 OBJECTSTREAM ALL RIGHTS RESERVED</a:t>
            </a:r>
            <a:endParaRPr lang="en-US" sz="1400" dirty="0">
              <a:solidFill>
                <a:srgbClr val="FFFFFF"/>
              </a:solidFill>
              <a:latin typeface="Univers 55 Roman" panose="020B0500000000000000" pitchFamily="34" charset="0"/>
            </a:endParaRPr>
          </a:p>
        </p:txBody>
      </p:sp>
      <p:pic>
        <p:nvPicPr>
          <p:cNvPr id="9" name="Content Placeholder 7" descr="A close up of a map&#10;&#10;Description automatically generated">
            <a:extLst>
              <a:ext uri="{FF2B5EF4-FFF2-40B4-BE49-F238E27FC236}">
                <a16:creationId xmlns:a16="http://schemas.microsoft.com/office/drawing/2014/main" id="{68FFA049-C618-4F16-B805-9FC0648870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435" y="2156903"/>
            <a:ext cx="11320722" cy="86692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7ADE5F7-461F-410B-AC7B-EE40F7D5608C}"/>
              </a:ext>
            </a:extLst>
          </p:cNvPr>
          <p:cNvSpPr txBox="1"/>
          <p:nvPr/>
        </p:nvSpPr>
        <p:spPr>
          <a:xfrm>
            <a:off x="7920658" y="11134307"/>
            <a:ext cx="6336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Garamond" panose="02020404030301010803" pitchFamily="18" charset="0"/>
              </a:rPr>
              <a:t>Nyman, M.; Johansson, M.(2015) </a:t>
            </a:r>
            <a:r>
              <a:rPr lang="en-US" sz="1600" i="1" dirty="0">
                <a:latin typeface="Garamond" panose="02020404030301010803" pitchFamily="18" charset="0"/>
              </a:rPr>
              <a:t>International Journal of Disaster Risk Reduction</a:t>
            </a:r>
          </a:p>
        </p:txBody>
      </p:sp>
    </p:spTree>
    <p:extLst>
      <p:ext uri="{BB962C8B-B14F-4D97-AF65-F5344CB8AC3E}">
        <p14:creationId xmlns:p14="http://schemas.microsoft.com/office/powerpoint/2010/main" val="1467397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7">
            <a:extLst>
              <a:ext uri="{FF2B5EF4-FFF2-40B4-BE49-F238E27FC236}">
                <a16:creationId xmlns:a16="http://schemas.microsoft.com/office/drawing/2014/main" id="{0A23F917-1D2D-3148-BF44-0B53160C7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874" y="3834458"/>
            <a:ext cx="7216247" cy="2764873"/>
          </a:xfrm>
          <a:prstGeom prst="rect">
            <a:avLst/>
          </a:prstGeom>
        </p:spPr>
        <p:txBody>
          <a:bodyPr/>
          <a:lstStyle/>
          <a:p>
            <a:r>
              <a:rPr lang="en-US" sz="4400" cap="small" dirty="0">
                <a:highlight>
                  <a:srgbClr val="F2F2F2"/>
                </a:highlight>
              </a:rPr>
              <a:t>Traditional</a:t>
            </a:r>
            <a:br>
              <a:rPr lang="en-US" sz="4400" cap="small" dirty="0">
                <a:highlight>
                  <a:srgbClr val="F2F2F2"/>
                </a:highlight>
              </a:rPr>
            </a:br>
            <a:r>
              <a:rPr lang="en-US" sz="4400" cap="small" dirty="0">
                <a:highlight>
                  <a:srgbClr val="F2F2F2"/>
                </a:highlight>
              </a:rPr>
              <a:t>Safety</a:t>
            </a:r>
            <a:br>
              <a:rPr lang="en-US" sz="4400" cap="small" dirty="0">
                <a:highlight>
                  <a:srgbClr val="F2F2F2"/>
                </a:highlight>
              </a:rPr>
            </a:br>
            <a:r>
              <a:rPr lang="en-US" sz="4400" cap="small" dirty="0">
                <a:highlight>
                  <a:srgbClr val="F2F2F2"/>
                </a:highlight>
              </a:rPr>
              <a:t>Management</a:t>
            </a:r>
            <a:br>
              <a:rPr lang="en-US" sz="5250" cap="small" dirty="0">
                <a:highlight>
                  <a:srgbClr val="F2F2F2"/>
                </a:highlight>
              </a:rPr>
            </a:br>
            <a:endParaRPr lang="en-US" sz="5250" cap="small" dirty="0">
              <a:highlight>
                <a:srgbClr val="F2F2F2"/>
              </a:highlight>
            </a:endParaRPr>
          </a:p>
        </p:txBody>
      </p:sp>
      <p:sp>
        <p:nvSpPr>
          <p:cNvPr id="21" name="Параллелограмм 19">
            <a:extLst>
              <a:ext uri="{FF2B5EF4-FFF2-40B4-BE49-F238E27FC236}">
                <a16:creationId xmlns:a16="http://schemas.microsoft.com/office/drawing/2014/main" id="{87CBFBF6-D1E7-E045-88A8-929B3CDEE4E5}"/>
              </a:ext>
            </a:extLst>
          </p:cNvPr>
          <p:cNvSpPr/>
          <p:nvPr/>
        </p:nvSpPr>
        <p:spPr>
          <a:xfrm rot="16200000" flipH="1">
            <a:off x="8892570" y="4320570"/>
            <a:ext cx="499589" cy="18294447"/>
          </a:xfrm>
          <a:prstGeom prst="parallelogram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ru-RU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DBC4127-DE17-CD4A-BBDE-D2EE2A9FDD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2114" y="666106"/>
            <a:ext cx="3584306" cy="52727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6992EC5-99B6-7E49-ABE6-D14EEF091BDA}"/>
              </a:ext>
            </a:extLst>
          </p:cNvPr>
          <p:cNvSpPr txBox="1"/>
          <p:nvPr/>
        </p:nvSpPr>
        <p:spPr>
          <a:xfrm>
            <a:off x="1113051" y="13313904"/>
            <a:ext cx="2564822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Univers 65" panose="020B0500000000000000" pitchFamily="34" charset="0"/>
              </a:rPr>
              <a:t>OBJECTSTREAM.COM</a:t>
            </a:r>
            <a:endParaRPr lang="en-US" sz="1400" dirty="0">
              <a:solidFill>
                <a:srgbClr val="FFFFFF"/>
              </a:solidFill>
              <a:latin typeface="Univers 55 Roman" panose="020B0500000000000000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BF0BCF-0051-A546-AA74-B3399E4E8A8E}"/>
              </a:ext>
            </a:extLst>
          </p:cNvPr>
          <p:cNvSpPr txBox="1"/>
          <p:nvPr/>
        </p:nvSpPr>
        <p:spPr>
          <a:xfrm>
            <a:off x="13804052" y="13313904"/>
            <a:ext cx="4176464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Univers 65" panose="020B0500000000000000" pitchFamily="34" charset="0"/>
              </a:rPr>
              <a:t>2019 OBJECTSTREAM ALL RIGHTS RESERVED</a:t>
            </a:r>
            <a:endParaRPr lang="en-US" sz="1400" dirty="0">
              <a:solidFill>
                <a:srgbClr val="FFFFFF"/>
              </a:solidFill>
              <a:latin typeface="Univers 55 Roman" panose="020B0500000000000000" pitchFamily="34" charset="0"/>
            </a:endParaRP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D513241D-596C-4EFC-A189-0E5D6634E1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410" y="2031591"/>
            <a:ext cx="9865096" cy="940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482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7">
            <a:extLst>
              <a:ext uri="{FF2B5EF4-FFF2-40B4-BE49-F238E27FC236}">
                <a16:creationId xmlns:a16="http://schemas.microsoft.com/office/drawing/2014/main" id="{0A23F917-1D2D-3148-BF44-0B53160C7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875" y="3378511"/>
            <a:ext cx="4608512" cy="2764873"/>
          </a:xfrm>
          <a:prstGeom prst="rect">
            <a:avLst/>
          </a:prstGeom>
        </p:spPr>
        <p:txBody>
          <a:bodyPr/>
          <a:lstStyle/>
          <a:p>
            <a:r>
              <a:rPr lang="en-US" sz="5250" cap="small" dirty="0">
                <a:highlight>
                  <a:srgbClr val="F2F2F2"/>
                </a:highlight>
              </a:rPr>
              <a:t>Reason</a:t>
            </a:r>
            <a:br>
              <a:rPr lang="en-US" sz="5250" cap="small" dirty="0">
                <a:highlight>
                  <a:srgbClr val="F2F2F2"/>
                </a:highlight>
              </a:rPr>
            </a:br>
            <a:r>
              <a:rPr lang="en-US" sz="5250" cap="small" dirty="0">
                <a:highlight>
                  <a:srgbClr val="F2F2F2"/>
                </a:highlight>
              </a:rPr>
              <a:t>Swiss Cheese</a:t>
            </a:r>
            <a:br>
              <a:rPr lang="en-US" sz="5250" cap="small" dirty="0">
                <a:highlight>
                  <a:srgbClr val="F2F2F2"/>
                </a:highlight>
              </a:rPr>
            </a:br>
            <a:r>
              <a:rPr lang="en-US" sz="5250" cap="small" dirty="0">
                <a:highlight>
                  <a:srgbClr val="F2F2F2"/>
                </a:highlight>
              </a:rPr>
              <a:t>Model</a:t>
            </a:r>
          </a:p>
        </p:txBody>
      </p:sp>
      <p:sp>
        <p:nvSpPr>
          <p:cNvPr id="15" name="Текст 3">
            <a:extLst>
              <a:ext uri="{FF2B5EF4-FFF2-40B4-BE49-F238E27FC236}">
                <a16:creationId xmlns:a16="http://schemas.microsoft.com/office/drawing/2014/main" id="{7D875BA3-DA3E-FB4D-8F09-CF145A0483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056562" y="3474418"/>
            <a:ext cx="10639413" cy="9096823"/>
          </a:xfrm>
        </p:spPr>
        <p:txBody>
          <a:bodyPr>
            <a:noAutofit/>
          </a:bodyPr>
          <a:lstStyle/>
          <a:p>
            <a:pPr marL="7144" indent="0">
              <a:lnSpc>
                <a:spcPct val="150000"/>
              </a:lnSpc>
              <a:buNone/>
            </a:pPr>
            <a:endParaRPr lang="en-US" sz="2300" dirty="0">
              <a:latin typeface="Univers 55 Roman" panose="020B0500000000000000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2300" dirty="0">
              <a:latin typeface="Univers 55 Roman" panose="020B0500000000000000" pitchFamily="34" charset="0"/>
            </a:endParaRPr>
          </a:p>
        </p:txBody>
      </p:sp>
      <p:sp>
        <p:nvSpPr>
          <p:cNvPr id="20" name="Заголовок 7">
            <a:extLst>
              <a:ext uri="{FF2B5EF4-FFF2-40B4-BE49-F238E27FC236}">
                <a16:creationId xmlns:a16="http://schemas.microsoft.com/office/drawing/2014/main" id="{F07A6D29-89E0-B640-A064-E4E5EF16BDB9}"/>
              </a:ext>
            </a:extLst>
          </p:cNvPr>
          <p:cNvSpPr txBox="1">
            <a:spLocks/>
          </p:cNvSpPr>
          <p:nvPr/>
        </p:nvSpPr>
        <p:spPr>
          <a:xfrm>
            <a:off x="1064432" y="4235769"/>
            <a:ext cx="7216247" cy="2764873"/>
          </a:xfrm>
          <a:prstGeom prst="rect">
            <a:avLst/>
          </a:prstGeom>
        </p:spPr>
        <p:txBody>
          <a:bodyPr vert="horz" lIns="68581" tIns="34291" rIns="68581" bIns="34291" rtlCol="0" anchor="ctr">
            <a:noAutofit/>
          </a:bodyPr>
          <a:lstStyle>
            <a:lvl1pPr marL="0" marR="0" indent="0" algn="l" defTabSz="243852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41725" algn="l"/>
              </a:tabLst>
              <a:defRPr sz="8000" b="1" kern="1200" baseline="0">
                <a:solidFill>
                  <a:schemeClr val="tx2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endParaRPr lang="en-US" sz="3750" cap="small" dirty="0">
              <a:solidFill>
                <a:schemeClr val="accent1"/>
              </a:solidFill>
              <a:highlight>
                <a:srgbClr val="E1E1E1"/>
              </a:highlight>
            </a:endParaRPr>
          </a:p>
        </p:txBody>
      </p:sp>
      <p:sp>
        <p:nvSpPr>
          <p:cNvPr id="21" name="Параллелограмм 19">
            <a:extLst>
              <a:ext uri="{FF2B5EF4-FFF2-40B4-BE49-F238E27FC236}">
                <a16:creationId xmlns:a16="http://schemas.microsoft.com/office/drawing/2014/main" id="{87CBFBF6-D1E7-E045-88A8-929B3CDEE4E5}"/>
              </a:ext>
            </a:extLst>
          </p:cNvPr>
          <p:cNvSpPr/>
          <p:nvPr/>
        </p:nvSpPr>
        <p:spPr>
          <a:xfrm rot="16200000" flipH="1">
            <a:off x="8892570" y="4320570"/>
            <a:ext cx="499589" cy="18294447"/>
          </a:xfrm>
          <a:prstGeom prst="parallelogram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ru-RU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DBC4127-DE17-CD4A-BBDE-D2EE2A9FDD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2114" y="666106"/>
            <a:ext cx="3584306" cy="52727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6992EC5-99B6-7E49-ABE6-D14EEF091BDA}"/>
              </a:ext>
            </a:extLst>
          </p:cNvPr>
          <p:cNvSpPr txBox="1"/>
          <p:nvPr/>
        </p:nvSpPr>
        <p:spPr>
          <a:xfrm>
            <a:off x="1113051" y="13313904"/>
            <a:ext cx="2564822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Univers 65" panose="020B0500000000000000" pitchFamily="34" charset="0"/>
              </a:rPr>
              <a:t>OBJECTSTREAM.COM</a:t>
            </a:r>
            <a:endParaRPr lang="en-US" sz="1400" dirty="0">
              <a:solidFill>
                <a:srgbClr val="FFFFFF"/>
              </a:solidFill>
              <a:latin typeface="Univers 55 Roman" panose="020B0500000000000000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BF0BCF-0051-A546-AA74-B3399E4E8A8E}"/>
              </a:ext>
            </a:extLst>
          </p:cNvPr>
          <p:cNvSpPr txBox="1"/>
          <p:nvPr/>
        </p:nvSpPr>
        <p:spPr>
          <a:xfrm>
            <a:off x="13804052" y="13313904"/>
            <a:ext cx="4176464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Univers 65" panose="020B0500000000000000" pitchFamily="34" charset="0"/>
              </a:rPr>
              <a:t>2019 OBJECTSTREAM ALL RIGHTS RESERVED</a:t>
            </a:r>
            <a:endParaRPr lang="en-US" sz="1400" dirty="0">
              <a:solidFill>
                <a:srgbClr val="FFFFFF"/>
              </a:solidFill>
              <a:latin typeface="Univers 55 Roman" panose="020B0500000000000000" pitchFamily="34" charset="0"/>
            </a:endParaRPr>
          </a:p>
        </p:txBody>
      </p:sp>
      <p:pic>
        <p:nvPicPr>
          <p:cNvPr id="10" name="Picture 9" descr="A close up of a map&#10;&#10;Description automatically generated">
            <a:extLst>
              <a:ext uri="{FF2B5EF4-FFF2-40B4-BE49-F238E27FC236}">
                <a16:creationId xmlns:a16="http://schemas.microsoft.com/office/drawing/2014/main" id="{C2DF1D65-7501-48FD-AC21-1221538EE5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136" y="2610322"/>
            <a:ext cx="12045529" cy="813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90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7">
            <a:extLst>
              <a:ext uri="{FF2B5EF4-FFF2-40B4-BE49-F238E27FC236}">
                <a16:creationId xmlns:a16="http://schemas.microsoft.com/office/drawing/2014/main" id="{0A23F917-1D2D-3148-BF44-0B53160C7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718" y="3407065"/>
            <a:ext cx="2452356" cy="3949633"/>
          </a:xfrm>
          <a:prstGeom prst="rect">
            <a:avLst/>
          </a:prstGeom>
        </p:spPr>
        <p:txBody>
          <a:bodyPr/>
          <a:lstStyle/>
          <a:p>
            <a:r>
              <a:rPr lang="en-US" sz="4400" cap="small" dirty="0">
                <a:highlight>
                  <a:srgbClr val="F2F2F2"/>
                </a:highlight>
              </a:rPr>
              <a:t>Dynamic Safety Model</a:t>
            </a:r>
            <a:br>
              <a:rPr lang="en-US" sz="5400" cap="small" dirty="0">
                <a:solidFill>
                  <a:schemeClr val="accent1"/>
                </a:solidFill>
                <a:highlight>
                  <a:srgbClr val="F2F2F2"/>
                </a:highlight>
              </a:rPr>
            </a:br>
            <a:br>
              <a:rPr lang="en-US" sz="5250" cap="small" dirty="0">
                <a:highlight>
                  <a:srgbClr val="F2F2F2"/>
                </a:highlight>
              </a:rPr>
            </a:br>
            <a:endParaRPr lang="en-US" sz="5250" cap="small" dirty="0">
              <a:highlight>
                <a:srgbClr val="F2F2F2"/>
              </a:highlight>
            </a:endParaRPr>
          </a:p>
        </p:txBody>
      </p:sp>
      <p:sp>
        <p:nvSpPr>
          <p:cNvPr id="15" name="Текст 3">
            <a:extLst>
              <a:ext uri="{FF2B5EF4-FFF2-40B4-BE49-F238E27FC236}">
                <a16:creationId xmlns:a16="http://schemas.microsoft.com/office/drawing/2014/main" id="{7D875BA3-DA3E-FB4D-8F09-CF145A0483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66122" y="1327210"/>
            <a:ext cx="10639413" cy="9096823"/>
          </a:xfrm>
        </p:spPr>
        <p:txBody>
          <a:bodyPr>
            <a:noAutofit/>
          </a:bodyPr>
          <a:lstStyle/>
          <a:p>
            <a:pPr marL="7144" indent="0">
              <a:lnSpc>
                <a:spcPct val="150000"/>
              </a:lnSpc>
              <a:buNone/>
            </a:pPr>
            <a:endParaRPr lang="en-US" sz="2300" dirty="0">
              <a:latin typeface="Univers 55 Roman" panose="020B0500000000000000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2300" dirty="0">
              <a:latin typeface="Univers 55 Roman" panose="020B0500000000000000" pitchFamily="34" charset="0"/>
            </a:endParaRPr>
          </a:p>
        </p:txBody>
      </p:sp>
      <p:sp>
        <p:nvSpPr>
          <p:cNvPr id="20" name="Заголовок 7">
            <a:extLst>
              <a:ext uri="{FF2B5EF4-FFF2-40B4-BE49-F238E27FC236}">
                <a16:creationId xmlns:a16="http://schemas.microsoft.com/office/drawing/2014/main" id="{F07A6D29-89E0-B640-A064-E4E5EF16BDB9}"/>
              </a:ext>
            </a:extLst>
          </p:cNvPr>
          <p:cNvSpPr txBox="1">
            <a:spLocks/>
          </p:cNvSpPr>
          <p:nvPr/>
        </p:nvSpPr>
        <p:spPr>
          <a:xfrm>
            <a:off x="933222" y="3407065"/>
            <a:ext cx="4065114" cy="1718533"/>
          </a:xfrm>
          <a:prstGeom prst="rect">
            <a:avLst/>
          </a:prstGeom>
        </p:spPr>
        <p:txBody>
          <a:bodyPr vert="horz" lIns="68581" tIns="34291" rIns="68581" bIns="34291" rtlCol="0" anchor="ctr">
            <a:noAutofit/>
          </a:bodyPr>
          <a:lstStyle>
            <a:lvl1pPr marL="0" marR="0" indent="0" algn="l" defTabSz="243852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41725" algn="l"/>
              </a:tabLst>
              <a:defRPr sz="8000" b="1" kern="1200" baseline="0">
                <a:solidFill>
                  <a:schemeClr val="tx2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endParaRPr lang="en-US" sz="3750" cap="small" dirty="0">
              <a:solidFill>
                <a:schemeClr val="accent1"/>
              </a:solidFill>
              <a:highlight>
                <a:srgbClr val="E1E1E1"/>
              </a:highlight>
            </a:endParaRPr>
          </a:p>
        </p:txBody>
      </p:sp>
      <p:sp>
        <p:nvSpPr>
          <p:cNvPr id="21" name="Параллелограмм 19">
            <a:extLst>
              <a:ext uri="{FF2B5EF4-FFF2-40B4-BE49-F238E27FC236}">
                <a16:creationId xmlns:a16="http://schemas.microsoft.com/office/drawing/2014/main" id="{87CBFBF6-D1E7-E045-88A8-929B3CDEE4E5}"/>
              </a:ext>
            </a:extLst>
          </p:cNvPr>
          <p:cNvSpPr/>
          <p:nvPr/>
        </p:nvSpPr>
        <p:spPr>
          <a:xfrm rot="16200000" flipH="1">
            <a:off x="8892570" y="4320570"/>
            <a:ext cx="499589" cy="18294447"/>
          </a:xfrm>
          <a:prstGeom prst="parallelogram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ru-RU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DBC4127-DE17-CD4A-BBDE-D2EE2A9FDD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2114" y="666106"/>
            <a:ext cx="3584306" cy="52727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6992EC5-99B6-7E49-ABE6-D14EEF091BDA}"/>
              </a:ext>
            </a:extLst>
          </p:cNvPr>
          <p:cNvSpPr txBox="1"/>
          <p:nvPr/>
        </p:nvSpPr>
        <p:spPr>
          <a:xfrm>
            <a:off x="1113051" y="13313904"/>
            <a:ext cx="2564822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Univers 65" panose="020B0500000000000000" pitchFamily="34" charset="0"/>
              </a:rPr>
              <a:t>OBJECTSTREAM.COM</a:t>
            </a:r>
            <a:endParaRPr lang="en-US" sz="1400" dirty="0">
              <a:solidFill>
                <a:srgbClr val="FFFFFF"/>
              </a:solidFill>
              <a:latin typeface="Univers 55 Roman" panose="020B0500000000000000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BF0BCF-0051-A546-AA74-B3399E4E8A8E}"/>
              </a:ext>
            </a:extLst>
          </p:cNvPr>
          <p:cNvSpPr txBox="1"/>
          <p:nvPr/>
        </p:nvSpPr>
        <p:spPr>
          <a:xfrm>
            <a:off x="13804052" y="13313904"/>
            <a:ext cx="4176464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Univers 65" panose="020B0500000000000000" pitchFamily="34" charset="0"/>
              </a:rPr>
              <a:t>2019 OBJECTSTREAM ALL RIGHTS RESERVED</a:t>
            </a:r>
            <a:endParaRPr lang="en-US" sz="1400" dirty="0">
              <a:solidFill>
                <a:srgbClr val="FFFFFF"/>
              </a:solidFill>
              <a:latin typeface="Univers 55 Roman" panose="020B0500000000000000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E3C8DAB-5955-4C7C-AD75-709DA2D798C6}"/>
              </a:ext>
            </a:extLst>
          </p:cNvPr>
          <p:cNvGrpSpPr/>
          <p:nvPr/>
        </p:nvGrpSpPr>
        <p:grpSpPr>
          <a:xfrm>
            <a:off x="8617982" y="1152807"/>
            <a:ext cx="7985760" cy="5318760"/>
            <a:chOff x="9174480" y="2164080"/>
            <a:chExt cx="7985760" cy="531876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19E50B6-EE85-444A-9922-F4BCF8A921EB}"/>
                </a:ext>
              </a:extLst>
            </p:cNvPr>
            <p:cNvSpPr/>
            <p:nvPr/>
          </p:nvSpPr>
          <p:spPr>
            <a:xfrm>
              <a:off x="9174480" y="2164080"/>
              <a:ext cx="7985760" cy="5318760"/>
            </a:xfrm>
            <a:custGeom>
              <a:avLst/>
              <a:gdLst>
                <a:gd name="connsiteX0" fmla="*/ 0 w 7985760"/>
                <a:gd name="connsiteY0" fmla="*/ 0 h 5318760"/>
                <a:gd name="connsiteX1" fmla="*/ 5227320 w 7985760"/>
                <a:gd name="connsiteY1" fmla="*/ 1722120 h 5318760"/>
                <a:gd name="connsiteX2" fmla="*/ 7985760 w 7985760"/>
                <a:gd name="connsiteY2" fmla="*/ 5318760 h 5318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985760" h="5318760">
                  <a:moveTo>
                    <a:pt x="0" y="0"/>
                  </a:moveTo>
                  <a:cubicBezTo>
                    <a:pt x="1948180" y="417830"/>
                    <a:pt x="3896360" y="835660"/>
                    <a:pt x="5227320" y="1722120"/>
                  </a:cubicBezTo>
                  <a:cubicBezTo>
                    <a:pt x="6558280" y="2608580"/>
                    <a:pt x="7272020" y="3963670"/>
                    <a:pt x="7985760" y="531876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6C55AC9-994A-4957-A121-D3D2EF383889}"/>
                </a:ext>
              </a:extLst>
            </p:cNvPr>
            <p:cNvSpPr txBox="1"/>
            <p:nvPr/>
          </p:nvSpPr>
          <p:spPr>
            <a:xfrm>
              <a:off x="13033226" y="2394298"/>
              <a:ext cx="237626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Economic Failure Boundary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E3F0AA5-BE7A-4661-84E2-5E29708AFD7A}"/>
              </a:ext>
            </a:extLst>
          </p:cNvPr>
          <p:cNvGrpSpPr/>
          <p:nvPr/>
        </p:nvGrpSpPr>
        <p:grpSpPr>
          <a:xfrm>
            <a:off x="7267650" y="3596175"/>
            <a:ext cx="9890760" cy="6948302"/>
            <a:chOff x="7025640" y="4114800"/>
            <a:chExt cx="9890760" cy="694830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E969B7B-9D77-43F8-B7F7-28E6B18AB860}"/>
                </a:ext>
              </a:extLst>
            </p:cNvPr>
            <p:cNvSpPr/>
            <p:nvPr/>
          </p:nvSpPr>
          <p:spPr>
            <a:xfrm>
              <a:off x="7025640" y="4114800"/>
              <a:ext cx="9890760" cy="6948302"/>
            </a:xfrm>
            <a:custGeom>
              <a:avLst/>
              <a:gdLst>
                <a:gd name="connsiteX0" fmla="*/ 9890760 w 9890760"/>
                <a:gd name="connsiteY0" fmla="*/ 0 h 6948302"/>
                <a:gd name="connsiteX1" fmla="*/ 5928360 w 9890760"/>
                <a:gd name="connsiteY1" fmla="*/ 6324600 h 6948302"/>
                <a:gd name="connsiteX2" fmla="*/ 0 w 9890760"/>
                <a:gd name="connsiteY2" fmla="*/ 6370320 h 694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90760" h="6948302">
                  <a:moveTo>
                    <a:pt x="9890760" y="0"/>
                  </a:moveTo>
                  <a:cubicBezTo>
                    <a:pt x="8733790" y="2631440"/>
                    <a:pt x="7576820" y="5262880"/>
                    <a:pt x="5928360" y="6324600"/>
                  </a:cubicBezTo>
                  <a:cubicBezTo>
                    <a:pt x="4279900" y="7386320"/>
                    <a:pt x="2139950" y="6878320"/>
                    <a:pt x="0" y="637032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52BCA53-02B6-4417-B515-903F80E1198C}"/>
                </a:ext>
              </a:extLst>
            </p:cNvPr>
            <p:cNvSpPr txBox="1"/>
            <p:nvPr/>
          </p:nvSpPr>
          <p:spPr>
            <a:xfrm>
              <a:off x="14269495" y="9478202"/>
              <a:ext cx="227999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Unacceptable Workload Boundary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DF05AFA-741D-4138-BF3C-7BC62C148D32}"/>
              </a:ext>
            </a:extLst>
          </p:cNvPr>
          <p:cNvGrpSpPr/>
          <p:nvPr/>
        </p:nvGrpSpPr>
        <p:grpSpPr>
          <a:xfrm>
            <a:off x="6341810" y="1016799"/>
            <a:ext cx="4583890" cy="9951720"/>
            <a:chOff x="6373670" y="1295400"/>
            <a:chExt cx="4583890" cy="995172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CAD52D6-FF28-4E2C-8513-6E498772B7A5}"/>
                </a:ext>
              </a:extLst>
            </p:cNvPr>
            <p:cNvSpPr/>
            <p:nvPr/>
          </p:nvSpPr>
          <p:spPr>
            <a:xfrm>
              <a:off x="6373670" y="1295400"/>
              <a:ext cx="4583890" cy="9951720"/>
            </a:xfrm>
            <a:custGeom>
              <a:avLst/>
              <a:gdLst>
                <a:gd name="connsiteX0" fmla="*/ 4583890 w 4583890"/>
                <a:gd name="connsiteY0" fmla="*/ 0 h 9951720"/>
                <a:gd name="connsiteX1" fmla="*/ 72850 w 4583890"/>
                <a:gd name="connsiteY1" fmla="*/ 4587240 h 9951720"/>
                <a:gd name="connsiteX2" fmla="*/ 2221690 w 4583890"/>
                <a:gd name="connsiteY2" fmla="*/ 9951720 h 9951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83890" h="9951720">
                  <a:moveTo>
                    <a:pt x="4583890" y="0"/>
                  </a:moveTo>
                  <a:cubicBezTo>
                    <a:pt x="2525220" y="1464310"/>
                    <a:pt x="466550" y="2928620"/>
                    <a:pt x="72850" y="4587240"/>
                  </a:cubicBezTo>
                  <a:cubicBezTo>
                    <a:pt x="-320850" y="6245860"/>
                    <a:pt x="950420" y="8098790"/>
                    <a:pt x="2221690" y="995172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B984DAE-E1DE-489E-8467-E1CCF5E53613}"/>
                </a:ext>
              </a:extLst>
            </p:cNvPr>
            <p:cNvSpPr txBox="1"/>
            <p:nvPr/>
          </p:nvSpPr>
          <p:spPr>
            <a:xfrm>
              <a:off x="6815626" y="2230240"/>
              <a:ext cx="16561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Accident Boundary 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906C3CF1-17D6-4C5E-A2E7-8EB8CE9465C7}"/>
              </a:ext>
            </a:extLst>
          </p:cNvPr>
          <p:cNvGrpSpPr/>
          <p:nvPr/>
        </p:nvGrpSpPr>
        <p:grpSpPr>
          <a:xfrm>
            <a:off x="11165571" y="2947315"/>
            <a:ext cx="2089088" cy="3171383"/>
            <a:chOff x="11233026" y="2743366"/>
            <a:chExt cx="2089088" cy="3171383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8BA90435-F396-41BC-ADE1-5C003A4E1AB0}"/>
                </a:ext>
              </a:extLst>
            </p:cNvPr>
            <p:cNvCxnSpPr/>
            <p:nvPr/>
          </p:nvCxnSpPr>
          <p:spPr>
            <a:xfrm flipH="1">
              <a:off x="11233026" y="3546426"/>
              <a:ext cx="2089088" cy="2071779"/>
            </a:xfrm>
            <a:prstGeom prst="straightConnector1">
              <a:avLst/>
            </a:prstGeom>
            <a:ln w="25400">
              <a:headEnd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5ECFEA3-CBC2-4B36-AA67-A72CD048B2DE}"/>
                </a:ext>
              </a:extLst>
            </p:cNvPr>
            <p:cNvSpPr txBox="1"/>
            <p:nvPr/>
          </p:nvSpPr>
          <p:spPr>
            <a:xfrm rot="18887636">
              <a:off x="10931322" y="3854472"/>
              <a:ext cx="3171383" cy="949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2400" dirty="0"/>
                <a:t>Management Pressure Towards Efficiency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88A2C40-019B-45A5-9E96-5BF57C33C435}"/>
              </a:ext>
            </a:extLst>
          </p:cNvPr>
          <p:cNvGrpSpPr/>
          <p:nvPr/>
        </p:nvGrpSpPr>
        <p:grpSpPr>
          <a:xfrm>
            <a:off x="11037488" y="6743644"/>
            <a:ext cx="2284626" cy="2895394"/>
            <a:chOff x="11037488" y="6743644"/>
            <a:chExt cx="2284626" cy="2895394"/>
          </a:xfrm>
        </p:grpSpPr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8EDF41FD-CD9D-450F-9D68-8D68031CF07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037488" y="6743644"/>
              <a:ext cx="2284626" cy="2480852"/>
            </a:xfrm>
            <a:prstGeom prst="straightConnector1">
              <a:avLst/>
            </a:prstGeom>
            <a:ln w="25400"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EA66915-42D6-4F8B-A062-2ECBEB189D51}"/>
                </a:ext>
              </a:extLst>
            </p:cNvPr>
            <p:cNvSpPr txBox="1"/>
            <p:nvPr/>
          </p:nvSpPr>
          <p:spPr>
            <a:xfrm rot="2838010">
              <a:off x="11057363" y="7772304"/>
              <a:ext cx="2784296" cy="949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2400" dirty="0"/>
                <a:t>Gradient Towards Least Effort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F5386DA-1DF2-43E1-B294-6E3F0ED0ED56}"/>
              </a:ext>
            </a:extLst>
          </p:cNvPr>
          <p:cNvGrpSpPr/>
          <p:nvPr/>
        </p:nvGrpSpPr>
        <p:grpSpPr>
          <a:xfrm>
            <a:off x="6624514" y="1737360"/>
            <a:ext cx="5354126" cy="9768840"/>
            <a:chOff x="6624514" y="1737360"/>
            <a:chExt cx="5354126" cy="9768840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7F103C5-F99B-43B0-85CE-108DD5F843E4}"/>
                </a:ext>
              </a:extLst>
            </p:cNvPr>
            <p:cNvSpPr/>
            <p:nvPr/>
          </p:nvSpPr>
          <p:spPr>
            <a:xfrm>
              <a:off x="7883241" y="1737360"/>
              <a:ext cx="4095399" cy="9768840"/>
            </a:xfrm>
            <a:custGeom>
              <a:avLst/>
              <a:gdLst>
                <a:gd name="connsiteX0" fmla="*/ 4095399 w 4095399"/>
                <a:gd name="connsiteY0" fmla="*/ 0 h 9768840"/>
                <a:gd name="connsiteX1" fmla="*/ 56799 w 4095399"/>
                <a:gd name="connsiteY1" fmla="*/ 3870960 h 9768840"/>
                <a:gd name="connsiteX2" fmla="*/ 2098959 w 4095399"/>
                <a:gd name="connsiteY2" fmla="*/ 9768840 h 9768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95399" h="9768840">
                  <a:moveTo>
                    <a:pt x="4095399" y="0"/>
                  </a:moveTo>
                  <a:cubicBezTo>
                    <a:pt x="2242469" y="1121410"/>
                    <a:pt x="389539" y="2242820"/>
                    <a:pt x="56799" y="3870960"/>
                  </a:cubicBezTo>
                  <a:cubicBezTo>
                    <a:pt x="-275941" y="5499100"/>
                    <a:pt x="911509" y="7633970"/>
                    <a:pt x="2098959" y="9768840"/>
                  </a:cubicBezTo>
                </a:path>
              </a:pathLst>
            </a:custGeom>
            <a:noFill/>
            <a:ln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D9C2A454-B655-4DD6-8EDF-BD6000C8A1B3}"/>
                </a:ext>
              </a:extLst>
            </p:cNvPr>
            <p:cNvGrpSpPr/>
            <p:nvPr/>
          </p:nvGrpSpPr>
          <p:grpSpPr>
            <a:xfrm>
              <a:off x="6624514" y="5418634"/>
              <a:ext cx="1344930" cy="1064229"/>
              <a:chOff x="6624514" y="5418634"/>
              <a:chExt cx="1344930" cy="1064229"/>
            </a:xfrm>
          </p:grpSpPr>
          <p:cxnSp>
            <p:nvCxnSpPr>
              <p:cNvPr id="43" name="Straight Arrow Connector 42">
                <a:extLst>
                  <a:ext uri="{FF2B5EF4-FFF2-40B4-BE49-F238E27FC236}">
                    <a16:creationId xmlns:a16="http://schemas.microsoft.com/office/drawing/2014/main" id="{1B0AF041-D71B-4339-9BD2-B0F17FFB608E}"/>
                  </a:ext>
                </a:extLst>
              </p:cNvPr>
              <p:cNvCxnSpPr/>
              <p:nvPr/>
            </p:nvCxnSpPr>
            <p:spPr>
              <a:xfrm>
                <a:off x="6624514" y="5418634"/>
                <a:ext cx="1258727" cy="403520"/>
              </a:xfrm>
              <a:prstGeom prst="straightConnector1">
                <a:avLst/>
              </a:prstGeom>
              <a:ln w="25400">
                <a:headEnd type="triangle" w="med" len="lg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D0A75E4-F04D-4953-95DF-A07CD2E24E04}"/>
                  </a:ext>
                </a:extLst>
              </p:cNvPr>
              <p:cNvSpPr txBox="1"/>
              <p:nvPr/>
            </p:nvSpPr>
            <p:spPr>
              <a:xfrm rot="1000656">
                <a:off x="6748714" y="5651866"/>
                <a:ext cx="122073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Error Margin</a:t>
                </a:r>
              </a:p>
            </p:txBody>
          </p:sp>
        </p:grpSp>
      </p:grpSp>
      <p:sp>
        <p:nvSpPr>
          <p:cNvPr id="46" name="Oval 45">
            <a:extLst>
              <a:ext uri="{FF2B5EF4-FFF2-40B4-BE49-F238E27FC236}">
                <a16:creationId xmlns:a16="http://schemas.microsoft.com/office/drawing/2014/main" id="{6C455091-0FF4-46BC-8C23-F9982720F98B}"/>
              </a:ext>
            </a:extLst>
          </p:cNvPr>
          <p:cNvSpPr/>
          <p:nvPr/>
        </p:nvSpPr>
        <p:spPr>
          <a:xfrm>
            <a:off x="10734298" y="5924327"/>
            <a:ext cx="309219" cy="309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60BB46F-2C3D-4E26-A959-F73B7454F601}"/>
              </a:ext>
            </a:extLst>
          </p:cNvPr>
          <p:cNvSpPr txBox="1"/>
          <p:nvPr/>
        </p:nvSpPr>
        <p:spPr>
          <a:xfrm>
            <a:off x="4840589" y="5725176"/>
            <a:ext cx="1565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Accident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481FD69E-C6A0-4EFC-9111-E21154FEE539}"/>
              </a:ext>
            </a:extLst>
          </p:cNvPr>
          <p:cNvGrpSpPr/>
          <p:nvPr/>
        </p:nvGrpSpPr>
        <p:grpSpPr>
          <a:xfrm>
            <a:off x="3771906" y="6512811"/>
            <a:ext cx="2852608" cy="487831"/>
            <a:chOff x="3771906" y="6512811"/>
            <a:chExt cx="2852608" cy="487831"/>
          </a:xfrm>
        </p:grpSpPr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E3717CB0-ECB3-4FEF-91F8-E598ECFED4DF}"/>
                </a:ext>
              </a:extLst>
            </p:cNvPr>
            <p:cNvCxnSpPr/>
            <p:nvPr/>
          </p:nvCxnSpPr>
          <p:spPr>
            <a:xfrm>
              <a:off x="3816202" y="7000642"/>
              <a:ext cx="2808312" cy="0"/>
            </a:xfrm>
            <a:prstGeom prst="straightConnector1">
              <a:avLst/>
            </a:prstGeom>
            <a:ln w="38100"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81949C65-FF22-4059-8FFB-350D62EFAD72}"/>
                </a:ext>
              </a:extLst>
            </p:cNvPr>
            <p:cNvSpPr txBox="1"/>
            <p:nvPr/>
          </p:nvSpPr>
          <p:spPr>
            <a:xfrm>
              <a:off x="3771906" y="6512811"/>
              <a:ext cx="24252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Counter-gradient</a:t>
              </a: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D737EB79-44B4-4AFA-B4DB-9EBBE15A41C1}"/>
              </a:ext>
            </a:extLst>
          </p:cNvPr>
          <p:cNvSpPr txBox="1"/>
          <p:nvPr/>
        </p:nvSpPr>
        <p:spPr>
          <a:xfrm>
            <a:off x="8596962" y="12434291"/>
            <a:ext cx="4583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Modified from Rasmussen 1997; Dr. R.J. Cook 2006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9B013D8-DADD-45C5-8A92-8A9911BDA16F}"/>
              </a:ext>
            </a:extLst>
          </p:cNvPr>
          <p:cNvSpPr txBox="1"/>
          <p:nvPr/>
        </p:nvSpPr>
        <p:spPr>
          <a:xfrm>
            <a:off x="3921566" y="7168404"/>
            <a:ext cx="1838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indent="-182880">
              <a:buFont typeface="Arial" panose="020B0604020202020204" pitchFamily="34" charset="0"/>
              <a:buChar char="•"/>
            </a:pPr>
            <a:r>
              <a:rPr lang="en-US" sz="2400" i="1" dirty="0"/>
              <a:t>New Rules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D097C72-55AC-4AC2-A8A3-FB5731A55984}"/>
              </a:ext>
            </a:extLst>
          </p:cNvPr>
          <p:cNvSpPr txBox="1"/>
          <p:nvPr/>
        </p:nvSpPr>
        <p:spPr>
          <a:xfrm>
            <a:off x="3921566" y="7600221"/>
            <a:ext cx="2701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indent="-182880">
              <a:buFont typeface="Arial" panose="020B0604020202020204" pitchFamily="34" charset="0"/>
              <a:buChar char="•"/>
            </a:pPr>
            <a:r>
              <a:rPr lang="en-US" sz="2400" i="1" dirty="0"/>
              <a:t>Recent Accidents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D12C2C1-2DEE-44CB-9384-045BEE0DEE99}"/>
              </a:ext>
            </a:extLst>
          </p:cNvPr>
          <p:cNvSpPr txBox="1"/>
          <p:nvPr/>
        </p:nvSpPr>
        <p:spPr>
          <a:xfrm>
            <a:off x="3921566" y="8061886"/>
            <a:ext cx="2701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indent="-182880">
              <a:buFont typeface="Arial" panose="020B0604020202020204" pitchFamily="34" charset="0"/>
              <a:buChar char="•"/>
            </a:pPr>
            <a:r>
              <a:rPr lang="en-US" sz="2400" i="1" dirty="0"/>
              <a:t>Safety Campaigns</a:t>
            </a:r>
          </a:p>
        </p:txBody>
      </p:sp>
    </p:spTree>
    <p:extLst>
      <p:ext uri="{BB962C8B-B14F-4D97-AF65-F5344CB8AC3E}">
        <p14:creationId xmlns:p14="http://schemas.microsoft.com/office/powerpoint/2010/main" val="152779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7393E-6 -9.25819E-9 L -0.22056 0.0600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32" y="2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7393E-6 -9.25819E-9 L -0.14088 0.10242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48" y="51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7393E-6 -9.25819E-9 L -0.06831 0.03171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20" y="15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  <p:bldP spid="46" grpId="2" animBg="1"/>
      <p:bldP spid="46" grpId="3" animBg="1"/>
      <p:bldP spid="49" grpId="0"/>
      <p:bldP spid="49" grpId="1"/>
      <p:bldP spid="55" grpId="0"/>
      <p:bldP spid="55" grpId="1"/>
      <p:bldP spid="56" grpId="0"/>
      <p:bldP spid="56" grpId="1"/>
      <p:bldP spid="57" grpId="0"/>
      <p:bldP spid="5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7">
            <a:extLst>
              <a:ext uri="{FF2B5EF4-FFF2-40B4-BE49-F238E27FC236}">
                <a16:creationId xmlns:a16="http://schemas.microsoft.com/office/drawing/2014/main" id="{0A23F917-1D2D-3148-BF44-0B53160C7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818" y="3186386"/>
            <a:ext cx="5917767" cy="276487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4400" cap="small" dirty="0">
                <a:highlight>
                  <a:srgbClr val="F2F2F2"/>
                </a:highlight>
              </a:rPr>
              <a:t>Work as Imagined</a:t>
            </a:r>
            <a:br>
              <a:rPr lang="en-US" sz="4400" cap="small" dirty="0">
                <a:highlight>
                  <a:srgbClr val="F2F2F2"/>
                </a:highlight>
              </a:rPr>
            </a:br>
            <a:r>
              <a:rPr lang="en-US" sz="4400" cap="small" dirty="0">
                <a:highlight>
                  <a:srgbClr val="F2F2F2"/>
                </a:highlight>
              </a:rPr>
              <a:t>vs. </a:t>
            </a:r>
            <a:br>
              <a:rPr lang="en-US" sz="4400" cap="small" dirty="0">
                <a:highlight>
                  <a:srgbClr val="F2F2F2"/>
                </a:highlight>
              </a:rPr>
            </a:br>
            <a:r>
              <a:rPr lang="en-US" sz="4400" cap="small" dirty="0">
                <a:highlight>
                  <a:srgbClr val="F2F2F2"/>
                </a:highlight>
              </a:rPr>
              <a:t>Work as Done</a:t>
            </a:r>
          </a:p>
        </p:txBody>
      </p:sp>
      <p:sp>
        <p:nvSpPr>
          <p:cNvPr id="15" name="Текст 3">
            <a:extLst>
              <a:ext uri="{FF2B5EF4-FFF2-40B4-BE49-F238E27FC236}">
                <a16:creationId xmlns:a16="http://schemas.microsoft.com/office/drawing/2014/main" id="{7D875BA3-DA3E-FB4D-8F09-CF145A0483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056562" y="3474418"/>
            <a:ext cx="10639413" cy="9096823"/>
          </a:xfrm>
        </p:spPr>
        <p:txBody>
          <a:bodyPr>
            <a:noAutofit/>
          </a:bodyPr>
          <a:lstStyle/>
          <a:p>
            <a:pPr marL="7144" indent="0">
              <a:lnSpc>
                <a:spcPct val="150000"/>
              </a:lnSpc>
              <a:buNone/>
            </a:pPr>
            <a:endParaRPr lang="en-US" sz="2300" dirty="0">
              <a:latin typeface="Univers 55 Roman" panose="020B0500000000000000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2300" dirty="0">
              <a:latin typeface="Univers 55 Roman" panose="020B0500000000000000" pitchFamily="34" charset="0"/>
            </a:endParaRPr>
          </a:p>
        </p:txBody>
      </p:sp>
      <p:sp>
        <p:nvSpPr>
          <p:cNvPr id="20" name="Заголовок 7">
            <a:extLst>
              <a:ext uri="{FF2B5EF4-FFF2-40B4-BE49-F238E27FC236}">
                <a16:creationId xmlns:a16="http://schemas.microsoft.com/office/drawing/2014/main" id="{F07A6D29-89E0-B640-A064-E4E5EF16BDB9}"/>
              </a:ext>
            </a:extLst>
          </p:cNvPr>
          <p:cNvSpPr txBox="1">
            <a:spLocks/>
          </p:cNvSpPr>
          <p:nvPr/>
        </p:nvSpPr>
        <p:spPr>
          <a:xfrm>
            <a:off x="1064432" y="4235769"/>
            <a:ext cx="7216247" cy="2764873"/>
          </a:xfrm>
          <a:prstGeom prst="rect">
            <a:avLst/>
          </a:prstGeom>
        </p:spPr>
        <p:txBody>
          <a:bodyPr vert="horz" lIns="68581" tIns="34291" rIns="68581" bIns="34291" rtlCol="0" anchor="ctr">
            <a:noAutofit/>
          </a:bodyPr>
          <a:lstStyle>
            <a:lvl1pPr marL="0" marR="0" indent="0" algn="l" defTabSz="243852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41725" algn="l"/>
              </a:tabLst>
              <a:defRPr sz="8000" b="1" kern="1200" baseline="0">
                <a:solidFill>
                  <a:schemeClr val="tx2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endParaRPr lang="en-US" sz="3750" cap="small" dirty="0">
              <a:solidFill>
                <a:schemeClr val="accent1"/>
              </a:solidFill>
              <a:highlight>
                <a:srgbClr val="E1E1E1"/>
              </a:highlight>
            </a:endParaRPr>
          </a:p>
        </p:txBody>
      </p:sp>
      <p:sp>
        <p:nvSpPr>
          <p:cNvPr id="21" name="Параллелограмм 19">
            <a:extLst>
              <a:ext uri="{FF2B5EF4-FFF2-40B4-BE49-F238E27FC236}">
                <a16:creationId xmlns:a16="http://schemas.microsoft.com/office/drawing/2014/main" id="{87CBFBF6-D1E7-E045-88A8-929B3CDEE4E5}"/>
              </a:ext>
            </a:extLst>
          </p:cNvPr>
          <p:cNvSpPr/>
          <p:nvPr/>
        </p:nvSpPr>
        <p:spPr>
          <a:xfrm rot="16200000" flipH="1">
            <a:off x="8892570" y="4320570"/>
            <a:ext cx="499589" cy="18294447"/>
          </a:xfrm>
          <a:prstGeom prst="parallelogram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ru-RU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DBC4127-DE17-CD4A-BBDE-D2EE2A9FDD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2114" y="666106"/>
            <a:ext cx="3584306" cy="52727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6992EC5-99B6-7E49-ABE6-D14EEF091BDA}"/>
              </a:ext>
            </a:extLst>
          </p:cNvPr>
          <p:cNvSpPr txBox="1"/>
          <p:nvPr/>
        </p:nvSpPr>
        <p:spPr>
          <a:xfrm>
            <a:off x="1113051" y="13313904"/>
            <a:ext cx="2564822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Univers 65" panose="020B0500000000000000" pitchFamily="34" charset="0"/>
              </a:rPr>
              <a:t>OBJECTSTREAM.COM</a:t>
            </a:r>
            <a:endParaRPr lang="en-US" sz="1400" dirty="0">
              <a:solidFill>
                <a:srgbClr val="FFFFFF"/>
              </a:solidFill>
              <a:latin typeface="Univers 55 Roman" panose="020B0500000000000000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BF0BCF-0051-A546-AA74-B3399E4E8A8E}"/>
              </a:ext>
            </a:extLst>
          </p:cNvPr>
          <p:cNvSpPr txBox="1"/>
          <p:nvPr/>
        </p:nvSpPr>
        <p:spPr>
          <a:xfrm>
            <a:off x="13804052" y="13313904"/>
            <a:ext cx="4176464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Univers 65" panose="020B0500000000000000" pitchFamily="34" charset="0"/>
              </a:rPr>
              <a:t>2019 OBJECTSTREAM ALL RIGHTS RESERVED</a:t>
            </a:r>
            <a:endParaRPr lang="en-US" sz="1400" dirty="0">
              <a:solidFill>
                <a:srgbClr val="FFFFFF"/>
              </a:solidFill>
              <a:latin typeface="Univers 55 Roman" panose="020B0500000000000000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32C08AA-D784-4CBB-A7B4-465D0B43FE74}"/>
              </a:ext>
            </a:extLst>
          </p:cNvPr>
          <p:cNvGrpSpPr/>
          <p:nvPr/>
        </p:nvGrpSpPr>
        <p:grpSpPr>
          <a:xfrm>
            <a:off x="6768530" y="4703830"/>
            <a:ext cx="10292484" cy="6115404"/>
            <a:chOff x="7457281" y="2794460"/>
            <a:chExt cx="9364831" cy="5581587"/>
          </a:xfrm>
        </p:grpSpPr>
        <p:pic>
          <p:nvPicPr>
            <p:cNvPr id="9" name="Content Placeholder 12" descr="A close up of a person&#10;&#10;Description automatically generated">
              <a:extLst>
                <a:ext uri="{FF2B5EF4-FFF2-40B4-BE49-F238E27FC236}">
                  <a16:creationId xmlns:a16="http://schemas.microsoft.com/office/drawing/2014/main" id="{4B3D85BD-AD9A-478E-8F60-9261E114BC6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7281" y="2794460"/>
              <a:ext cx="9364831" cy="4872426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9B314EC-0FE1-4B34-9B66-079F24120E7B}"/>
                </a:ext>
              </a:extLst>
            </p:cNvPr>
            <p:cNvSpPr txBox="1"/>
            <p:nvPr/>
          </p:nvSpPr>
          <p:spPr>
            <a:xfrm>
              <a:off x="10627413" y="8037493"/>
              <a:ext cx="34977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Garamond" panose="02020404030301010803" pitchFamily="18" charset="0"/>
                </a:rPr>
                <a:t>Hollnagel, E. (2018) </a:t>
              </a:r>
              <a:r>
                <a:rPr lang="en-US" sz="1600" i="1" dirty="0">
                  <a:latin typeface="Garamond" panose="02020404030301010803" pitchFamily="18" charset="0"/>
                </a:rPr>
                <a:t>Safety II in Practice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7516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7">
            <a:extLst>
              <a:ext uri="{FF2B5EF4-FFF2-40B4-BE49-F238E27FC236}">
                <a16:creationId xmlns:a16="http://schemas.microsoft.com/office/drawing/2014/main" id="{0A23F917-1D2D-3148-BF44-0B53160C7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814" y="3623687"/>
            <a:ext cx="4493057" cy="4181620"/>
          </a:xfrm>
          <a:prstGeom prst="rect">
            <a:avLst/>
          </a:prstGeom>
        </p:spPr>
        <p:txBody>
          <a:bodyPr/>
          <a:lstStyle/>
          <a:p>
            <a:r>
              <a:rPr lang="en-US" sz="4400" cap="small" dirty="0">
                <a:highlight>
                  <a:srgbClr val="F2F2F2"/>
                </a:highlight>
              </a:rPr>
              <a:t>Resilient</a:t>
            </a:r>
            <a:br>
              <a:rPr lang="en-US" sz="4400" cap="small" dirty="0">
                <a:highlight>
                  <a:srgbClr val="F2F2F2"/>
                </a:highlight>
              </a:rPr>
            </a:br>
            <a:r>
              <a:rPr lang="en-US" sz="4400" cap="small" dirty="0">
                <a:highlight>
                  <a:srgbClr val="F2F2F2"/>
                </a:highlight>
              </a:rPr>
              <a:t>Performance</a:t>
            </a:r>
            <a:br>
              <a:rPr lang="en-US" sz="4400" cap="small" dirty="0">
                <a:highlight>
                  <a:srgbClr val="F2F2F2"/>
                </a:highlight>
              </a:rPr>
            </a:br>
            <a:r>
              <a:rPr lang="en-US" sz="4400" cap="small" dirty="0">
                <a:highlight>
                  <a:srgbClr val="F2F2F2"/>
                </a:highlight>
              </a:rPr>
              <a:t>Abilities</a:t>
            </a:r>
            <a:br>
              <a:rPr lang="en-US" sz="5250" cap="small" dirty="0">
                <a:highlight>
                  <a:srgbClr val="F2F2F2"/>
                </a:highlight>
              </a:rPr>
            </a:br>
            <a:r>
              <a:rPr lang="en-US" sz="3750" cap="small" dirty="0">
                <a:solidFill>
                  <a:schemeClr val="accent1"/>
                </a:solidFill>
                <a:highlight>
                  <a:srgbClr val="F2F2F2"/>
                </a:highlight>
              </a:rPr>
              <a:t>(</a:t>
            </a:r>
            <a:r>
              <a:rPr lang="en-US" sz="3750" dirty="0">
                <a:solidFill>
                  <a:schemeClr val="accent1"/>
                </a:solidFill>
                <a:highlight>
                  <a:srgbClr val="F2F2F2"/>
                </a:highlight>
              </a:rPr>
              <a:t>Potentials)</a:t>
            </a:r>
            <a:br>
              <a:rPr lang="en-US" sz="5400" cap="small" dirty="0">
                <a:solidFill>
                  <a:schemeClr val="accent1"/>
                </a:solidFill>
                <a:highlight>
                  <a:srgbClr val="F2F2F2"/>
                </a:highlight>
              </a:rPr>
            </a:br>
            <a:br>
              <a:rPr lang="en-US" sz="5250" cap="small" dirty="0">
                <a:highlight>
                  <a:srgbClr val="F2F2F2"/>
                </a:highlight>
              </a:rPr>
            </a:br>
            <a:endParaRPr lang="en-US" sz="5250" cap="small" dirty="0">
              <a:highlight>
                <a:srgbClr val="F2F2F2"/>
              </a:highlight>
            </a:endParaRPr>
          </a:p>
        </p:txBody>
      </p:sp>
      <p:sp>
        <p:nvSpPr>
          <p:cNvPr id="20" name="Заголовок 7">
            <a:extLst>
              <a:ext uri="{FF2B5EF4-FFF2-40B4-BE49-F238E27FC236}">
                <a16:creationId xmlns:a16="http://schemas.microsoft.com/office/drawing/2014/main" id="{F07A6D29-89E0-B640-A064-E4E5EF16BDB9}"/>
              </a:ext>
            </a:extLst>
          </p:cNvPr>
          <p:cNvSpPr txBox="1">
            <a:spLocks/>
          </p:cNvSpPr>
          <p:nvPr/>
        </p:nvSpPr>
        <p:spPr>
          <a:xfrm>
            <a:off x="1064432" y="4235769"/>
            <a:ext cx="7216247" cy="2764873"/>
          </a:xfrm>
          <a:prstGeom prst="rect">
            <a:avLst/>
          </a:prstGeom>
        </p:spPr>
        <p:txBody>
          <a:bodyPr vert="horz" lIns="68581" tIns="34291" rIns="68581" bIns="34291" rtlCol="0" anchor="ctr">
            <a:noAutofit/>
          </a:bodyPr>
          <a:lstStyle>
            <a:lvl1pPr marL="0" marR="0" indent="0" algn="l" defTabSz="243852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41725" algn="l"/>
              </a:tabLst>
              <a:defRPr sz="8000" b="1" kern="1200" baseline="0">
                <a:solidFill>
                  <a:schemeClr val="tx2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endParaRPr lang="en-US" sz="3750" cap="small" dirty="0">
              <a:solidFill>
                <a:schemeClr val="accent1"/>
              </a:solidFill>
              <a:highlight>
                <a:srgbClr val="E1E1E1"/>
              </a:highlight>
            </a:endParaRPr>
          </a:p>
        </p:txBody>
      </p:sp>
      <p:sp>
        <p:nvSpPr>
          <p:cNvPr id="21" name="Параллелограмм 19">
            <a:extLst>
              <a:ext uri="{FF2B5EF4-FFF2-40B4-BE49-F238E27FC236}">
                <a16:creationId xmlns:a16="http://schemas.microsoft.com/office/drawing/2014/main" id="{87CBFBF6-D1E7-E045-88A8-929B3CDEE4E5}"/>
              </a:ext>
            </a:extLst>
          </p:cNvPr>
          <p:cNvSpPr/>
          <p:nvPr/>
        </p:nvSpPr>
        <p:spPr>
          <a:xfrm rot="16200000" flipH="1">
            <a:off x="8892570" y="4320570"/>
            <a:ext cx="499589" cy="18294447"/>
          </a:xfrm>
          <a:prstGeom prst="parallelogram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ru-RU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DBC4127-DE17-CD4A-BBDE-D2EE2A9FDD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2114" y="666106"/>
            <a:ext cx="3584306" cy="52727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6992EC5-99B6-7E49-ABE6-D14EEF091BDA}"/>
              </a:ext>
            </a:extLst>
          </p:cNvPr>
          <p:cNvSpPr txBox="1"/>
          <p:nvPr/>
        </p:nvSpPr>
        <p:spPr>
          <a:xfrm>
            <a:off x="1113051" y="13313904"/>
            <a:ext cx="2564822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Univers 65" panose="020B0500000000000000" pitchFamily="34" charset="0"/>
              </a:rPr>
              <a:t>OBJECTSTREAM.COM</a:t>
            </a:r>
            <a:endParaRPr lang="en-US" sz="1400" dirty="0">
              <a:solidFill>
                <a:srgbClr val="FFFFFF"/>
              </a:solidFill>
              <a:latin typeface="Univers 55 Roman" panose="020B0500000000000000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BF0BCF-0051-A546-AA74-B3399E4E8A8E}"/>
              </a:ext>
            </a:extLst>
          </p:cNvPr>
          <p:cNvSpPr txBox="1"/>
          <p:nvPr/>
        </p:nvSpPr>
        <p:spPr>
          <a:xfrm>
            <a:off x="13804052" y="13313904"/>
            <a:ext cx="4176464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Univers 65" panose="020B0500000000000000" pitchFamily="34" charset="0"/>
              </a:rPr>
              <a:t>2019 OBJECTSTREAM ALL RIGHTS RESERVED</a:t>
            </a:r>
            <a:endParaRPr lang="en-US" sz="1400" dirty="0">
              <a:solidFill>
                <a:srgbClr val="FFFFFF"/>
              </a:solidFill>
              <a:latin typeface="Univers 55 Roman" panose="020B0500000000000000" pitchFamily="34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4942EEA-AB39-4890-A73A-3E3EFE9EBB11}"/>
              </a:ext>
            </a:extLst>
          </p:cNvPr>
          <p:cNvGrpSpPr/>
          <p:nvPr/>
        </p:nvGrpSpPr>
        <p:grpSpPr>
          <a:xfrm>
            <a:off x="3456162" y="7448760"/>
            <a:ext cx="12797425" cy="4211188"/>
            <a:chOff x="3283585" y="6392021"/>
            <a:chExt cx="12797425" cy="4211188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66D32A9-F2CE-4D7F-975A-8C8F8CDA0CC8}"/>
                </a:ext>
              </a:extLst>
            </p:cNvPr>
            <p:cNvGrpSpPr/>
            <p:nvPr/>
          </p:nvGrpSpPr>
          <p:grpSpPr>
            <a:xfrm>
              <a:off x="3283585" y="7000641"/>
              <a:ext cx="2639295" cy="1960669"/>
              <a:chOff x="4392266" y="5618204"/>
              <a:chExt cx="3024336" cy="1960669"/>
            </a:xfrm>
          </p:grpSpPr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7A622599-018F-4118-B6F3-45337A06F875}"/>
                  </a:ext>
                </a:extLst>
              </p:cNvPr>
              <p:cNvSpPr/>
              <p:nvPr/>
            </p:nvSpPr>
            <p:spPr>
              <a:xfrm>
                <a:off x="4392266" y="5618204"/>
                <a:ext cx="3024336" cy="196066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309B5E0-8009-436C-8E3B-3536D68A0EC0}"/>
                  </a:ext>
                </a:extLst>
              </p:cNvPr>
              <p:cNvSpPr txBox="1"/>
              <p:nvPr/>
            </p:nvSpPr>
            <p:spPr>
              <a:xfrm>
                <a:off x="4752306" y="5778674"/>
                <a:ext cx="231199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dirty="0">
                    <a:solidFill>
                      <a:schemeClr val="bg1"/>
                    </a:solidFill>
                  </a:rPr>
                  <a:t>RESPOND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1CB22A4-9A89-4BB3-B3AC-F6768C11B69D}"/>
                  </a:ext>
                </a:extLst>
              </p:cNvPr>
              <p:cNvSpPr txBox="1"/>
              <p:nvPr/>
            </p:nvSpPr>
            <p:spPr>
              <a:xfrm>
                <a:off x="4892450" y="6497938"/>
                <a:ext cx="202396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Knowing what to do</a:t>
                </a:r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BC63AA7A-4C04-4E46-A34A-1CBD154AC0AC}"/>
                </a:ext>
              </a:extLst>
            </p:cNvPr>
            <p:cNvGrpSpPr/>
            <p:nvPr/>
          </p:nvGrpSpPr>
          <p:grpSpPr>
            <a:xfrm>
              <a:off x="6671475" y="6970940"/>
              <a:ext cx="2639295" cy="1960669"/>
              <a:chOff x="4380992" y="5618204"/>
              <a:chExt cx="3024336" cy="1960669"/>
            </a:xfrm>
          </p:grpSpPr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DE6A379B-3528-4DE8-A053-C850D3FD2407}"/>
                  </a:ext>
                </a:extLst>
              </p:cNvPr>
              <p:cNvSpPr/>
              <p:nvPr/>
            </p:nvSpPr>
            <p:spPr>
              <a:xfrm>
                <a:off x="4380992" y="5618204"/>
                <a:ext cx="3024336" cy="196066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677E10C-A807-49FC-BEEA-7C014780A956}"/>
                  </a:ext>
                </a:extLst>
              </p:cNvPr>
              <p:cNvSpPr txBox="1"/>
              <p:nvPr/>
            </p:nvSpPr>
            <p:spPr>
              <a:xfrm>
                <a:off x="4752306" y="5778674"/>
                <a:ext cx="231199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dirty="0">
                    <a:solidFill>
                      <a:schemeClr val="bg1"/>
                    </a:solidFill>
                  </a:rPr>
                  <a:t>MONITOR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B80C524-5851-4F41-99C7-B901F3401F6A}"/>
                  </a:ext>
                </a:extLst>
              </p:cNvPr>
              <p:cNvSpPr txBox="1"/>
              <p:nvPr/>
            </p:nvSpPr>
            <p:spPr>
              <a:xfrm>
                <a:off x="4726655" y="6497938"/>
                <a:ext cx="231199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Knowing what to look for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CE38A79F-5E51-4FCF-95FB-74FD851D2950}"/>
                </a:ext>
              </a:extLst>
            </p:cNvPr>
            <p:cNvGrpSpPr/>
            <p:nvPr/>
          </p:nvGrpSpPr>
          <p:grpSpPr>
            <a:xfrm>
              <a:off x="10056595" y="7000642"/>
              <a:ext cx="2639295" cy="1960669"/>
              <a:chOff x="4392266" y="5618204"/>
              <a:chExt cx="3024336" cy="1960669"/>
            </a:xfrm>
          </p:grpSpPr>
          <p:sp>
            <p:nvSpPr>
              <p:cNvPr id="32" name="Rectangle: Rounded Corners 31">
                <a:extLst>
                  <a:ext uri="{FF2B5EF4-FFF2-40B4-BE49-F238E27FC236}">
                    <a16:creationId xmlns:a16="http://schemas.microsoft.com/office/drawing/2014/main" id="{70A65821-7FEA-474A-B206-206647A88C8D}"/>
                  </a:ext>
                </a:extLst>
              </p:cNvPr>
              <p:cNvSpPr/>
              <p:nvPr/>
            </p:nvSpPr>
            <p:spPr>
              <a:xfrm>
                <a:off x="4392266" y="5618204"/>
                <a:ext cx="3024336" cy="196066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A48789E-F8B4-484E-8442-4D4DB9E7AC5D}"/>
                  </a:ext>
                </a:extLst>
              </p:cNvPr>
              <p:cNvSpPr txBox="1"/>
              <p:nvPr/>
            </p:nvSpPr>
            <p:spPr>
              <a:xfrm>
                <a:off x="4752306" y="5778674"/>
                <a:ext cx="231199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dirty="0">
                    <a:solidFill>
                      <a:schemeClr val="bg1"/>
                    </a:solidFill>
                  </a:rPr>
                  <a:t>LEARN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C74D0D2-9DB8-49BE-9F0D-BC6C33CD9DD5}"/>
                  </a:ext>
                </a:extLst>
              </p:cNvPr>
              <p:cNvSpPr txBox="1"/>
              <p:nvPr/>
            </p:nvSpPr>
            <p:spPr>
              <a:xfrm>
                <a:off x="4751814" y="6497938"/>
                <a:ext cx="231199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Knowing what has happened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8AF5B107-E78A-4B9A-91DE-C894997A0E2F}"/>
                </a:ext>
              </a:extLst>
            </p:cNvPr>
            <p:cNvGrpSpPr/>
            <p:nvPr/>
          </p:nvGrpSpPr>
          <p:grpSpPr>
            <a:xfrm>
              <a:off x="13441715" y="7000641"/>
              <a:ext cx="2639295" cy="1960669"/>
              <a:chOff x="4392266" y="5618204"/>
              <a:chExt cx="3024336" cy="1960669"/>
            </a:xfrm>
          </p:grpSpPr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113BF1C7-6F9C-411C-8865-59197B47FAFC}"/>
                  </a:ext>
                </a:extLst>
              </p:cNvPr>
              <p:cNvSpPr/>
              <p:nvPr/>
            </p:nvSpPr>
            <p:spPr>
              <a:xfrm>
                <a:off x="4392266" y="5618204"/>
                <a:ext cx="3024336" cy="196066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5FE2CDF-9C92-4132-8475-301363788A60}"/>
                  </a:ext>
                </a:extLst>
              </p:cNvPr>
              <p:cNvSpPr txBox="1"/>
              <p:nvPr/>
            </p:nvSpPr>
            <p:spPr>
              <a:xfrm>
                <a:off x="4604418" y="5778674"/>
                <a:ext cx="245988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dirty="0">
                    <a:solidFill>
                      <a:schemeClr val="bg1"/>
                    </a:solidFill>
                  </a:rPr>
                  <a:t>ANTICIPATE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5DC6F13-C7E6-413B-8C5E-3C2E71252DBB}"/>
                  </a:ext>
                </a:extLst>
              </p:cNvPr>
              <p:cNvSpPr txBox="1"/>
              <p:nvPr/>
            </p:nvSpPr>
            <p:spPr>
              <a:xfrm>
                <a:off x="4604417" y="6497938"/>
                <a:ext cx="231199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Knowing what to expect</a:t>
                </a:r>
              </a:p>
            </p:txBody>
          </p:sp>
        </p:grp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D404FB53-E107-4DD3-8E98-DA63183A20F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22880" y="7453498"/>
              <a:ext cx="775029" cy="1"/>
            </a:xfrm>
            <a:prstGeom prst="straightConnector1">
              <a:avLst/>
            </a:prstGeom>
            <a:ln w="10160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2D9B104D-AB5D-4D80-91C1-79ADC99AF98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327366" y="7453498"/>
              <a:ext cx="775029" cy="1"/>
            </a:xfrm>
            <a:prstGeom prst="straightConnector1">
              <a:avLst/>
            </a:prstGeom>
            <a:ln w="10160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4E3EA1AB-CDAB-4AA7-AF37-9B1EA4829F8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681288" y="7453498"/>
              <a:ext cx="775029" cy="1"/>
            </a:xfrm>
            <a:prstGeom prst="straightConnector1">
              <a:avLst/>
            </a:prstGeom>
            <a:ln w="10160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3D1845DE-1FDA-4650-A263-4B8C65988C1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74221" y="8514978"/>
              <a:ext cx="847582" cy="1"/>
            </a:xfrm>
            <a:prstGeom prst="straightConnector1">
              <a:avLst/>
            </a:prstGeom>
            <a:ln w="10160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B793A49C-8678-482A-AB1B-82481445B64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28952" y="8514977"/>
              <a:ext cx="847582" cy="1"/>
            </a:xfrm>
            <a:prstGeom prst="straightConnector1">
              <a:avLst/>
            </a:prstGeom>
            <a:ln w="10160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D8CC99A8-51B5-4294-8795-C265FF70361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2651995" y="8514976"/>
              <a:ext cx="847582" cy="1"/>
            </a:xfrm>
            <a:prstGeom prst="straightConnector1">
              <a:avLst/>
            </a:prstGeom>
            <a:ln w="10160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CC5EA6ED-CA64-40A4-A82C-EDC6A0A1503E}"/>
                </a:ext>
              </a:extLst>
            </p:cNvPr>
            <p:cNvSpPr/>
            <p:nvPr/>
          </p:nvSpPr>
          <p:spPr>
            <a:xfrm>
              <a:off x="4536283" y="8989715"/>
              <a:ext cx="10153128" cy="1613494"/>
            </a:xfrm>
            <a:custGeom>
              <a:avLst/>
              <a:gdLst>
                <a:gd name="connsiteX0" fmla="*/ 10189029 w 10189029"/>
                <a:gd name="connsiteY0" fmla="*/ 0 h 1975757"/>
                <a:gd name="connsiteX1" fmla="*/ 5061857 w 10189029"/>
                <a:gd name="connsiteY1" fmla="*/ 1975757 h 1975757"/>
                <a:gd name="connsiteX2" fmla="*/ 0 w 10189029"/>
                <a:gd name="connsiteY2" fmla="*/ 0 h 1975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89029" h="1975757">
                  <a:moveTo>
                    <a:pt x="10189029" y="0"/>
                  </a:moveTo>
                  <a:cubicBezTo>
                    <a:pt x="8474528" y="987878"/>
                    <a:pt x="6760028" y="1975757"/>
                    <a:pt x="5061857" y="1975757"/>
                  </a:cubicBezTo>
                  <a:cubicBezTo>
                    <a:pt x="3363686" y="1975757"/>
                    <a:pt x="1681843" y="987878"/>
                    <a:pt x="0" y="0"/>
                  </a:cubicBezTo>
                </a:path>
              </a:pathLst>
            </a:custGeom>
            <a:noFill/>
            <a:ln w="76200"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BE03FAC2-A216-4283-B84A-4760FDCB2942}"/>
                </a:ext>
              </a:extLst>
            </p:cNvPr>
            <p:cNvSpPr/>
            <p:nvPr/>
          </p:nvSpPr>
          <p:spPr>
            <a:xfrm>
              <a:off x="11315700" y="6392021"/>
              <a:ext cx="3510643" cy="612935"/>
            </a:xfrm>
            <a:custGeom>
              <a:avLst/>
              <a:gdLst>
                <a:gd name="connsiteX0" fmla="*/ 0 w 3510643"/>
                <a:gd name="connsiteY0" fmla="*/ 1551222 h 1567550"/>
                <a:gd name="connsiteX1" fmla="*/ 1730829 w 3510643"/>
                <a:gd name="connsiteY1" fmla="*/ 7 h 1567550"/>
                <a:gd name="connsiteX2" fmla="*/ 3510643 w 3510643"/>
                <a:gd name="connsiteY2" fmla="*/ 1567550 h 1567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10643" h="1567550">
                  <a:moveTo>
                    <a:pt x="0" y="1551222"/>
                  </a:moveTo>
                  <a:cubicBezTo>
                    <a:pt x="572861" y="774254"/>
                    <a:pt x="1145722" y="-2714"/>
                    <a:pt x="1730829" y="7"/>
                  </a:cubicBezTo>
                  <a:cubicBezTo>
                    <a:pt x="2315936" y="2728"/>
                    <a:pt x="2913289" y="785139"/>
                    <a:pt x="3510643" y="1567550"/>
                  </a:cubicBezTo>
                </a:path>
              </a:pathLst>
            </a:custGeom>
            <a:noFill/>
            <a:ln w="76200">
              <a:headEnd type="triangle" w="lg" len="lg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27B81C30-7B0C-4149-8A44-E79BE22F82BC}"/>
                </a:ext>
              </a:extLst>
            </p:cNvPr>
            <p:cNvSpPr/>
            <p:nvPr/>
          </p:nvSpPr>
          <p:spPr>
            <a:xfrm>
              <a:off x="7903029" y="8964387"/>
              <a:ext cx="3429000" cy="651046"/>
            </a:xfrm>
            <a:custGeom>
              <a:avLst/>
              <a:gdLst>
                <a:gd name="connsiteX0" fmla="*/ 3429000 w 3429000"/>
                <a:gd name="connsiteY0" fmla="*/ 16328 h 816441"/>
                <a:gd name="connsiteX1" fmla="*/ 1747157 w 3429000"/>
                <a:gd name="connsiteY1" fmla="*/ 816428 h 816441"/>
                <a:gd name="connsiteX2" fmla="*/ 0 w 3429000"/>
                <a:gd name="connsiteY2" fmla="*/ 0 h 8164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29000" h="816441">
                  <a:moveTo>
                    <a:pt x="3429000" y="16328"/>
                  </a:moveTo>
                  <a:cubicBezTo>
                    <a:pt x="2873828" y="417738"/>
                    <a:pt x="2318657" y="819149"/>
                    <a:pt x="1747157" y="816428"/>
                  </a:cubicBezTo>
                  <a:cubicBezTo>
                    <a:pt x="1175657" y="813707"/>
                    <a:pt x="587828" y="406853"/>
                    <a:pt x="0" y="0"/>
                  </a:cubicBezTo>
                </a:path>
              </a:pathLst>
            </a:custGeom>
            <a:noFill/>
            <a:ln w="76200"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8900C397-1E69-47D5-A8AB-70208EA25611}"/>
              </a:ext>
            </a:extLst>
          </p:cNvPr>
          <p:cNvSpPr txBox="1"/>
          <p:nvPr/>
        </p:nvSpPr>
        <p:spPr>
          <a:xfrm>
            <a:off x="6760487" y="2939606"/>
            <a:ext cx="9934631" cy="2618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sz="2400" b="1" dirty="0">
                <a:latin typeface="Roboto Light"/>
              </a:rPr>
              <a:t>Resilience</a:t>
            </a:r>
            <a:r>
              <a:rPr lang="en-US" sz="2400" dirty="0">
                <a:latin typeface="Roboto Light"/>
              </a:rPr>
              <a:t> – an expression of how people, alone or together, cope with everyday situations – large and small – by adjusting their performance to the condition. An organization’s performance is resilient if it can function as required under expected or unexpected conditions alike (changes, disturbances, opportunities.) </a:t>
            </a:r>
            <a:r>
              <a:rPr lang="en-US" sz="2400" i="1" dirty="0">
                <a:latin typeface="Roboto Light"/>
              </a:rPr>
              <a:t>Dr. Eric Hollnagel, 2017.</a:t>
            </a:r>
          </a:p>
        </p:txBody>
      </p:sp>
    </p:spTree>
    <p:extLst>
      <p:ext uri="{BB962C8B-B14F-4D97-AF65-F5344CB8AC3E}">
        <p14:creationId xmlns:p14="http://schemas.microsoft.com/office/powerpoint/2010/main" val="1960715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7">
            <a:extLst>
              <a:ext uri="{FF2B5EF4-FFF2-40B4-BE49-F238E27FC236}">
                <a16:creationId xmlns:a16="http://schemas.microsoft.com/office/drawing/2014/main" id="{0A23F917-1D2D-3148-BF44-0B53160C7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882" y="4410523"/>
            <a:ext cx="7216247" cy="2376264"/>
          </a:xfrm>
          <a:prstGeom prst="rect">
            <a:avLst/>
          </a:prstGeom>
        </p:spPr>
        <p:txBody>
          <a:bodyPr/>
          <a:lstStyle/>
          <a:p>
            <a:r>
              <a:rPr lang="en-US" sz="5250" cap="small" dirty="0">
                <a:highlight>
                  <a:srgbClr val="F2F2F2"/>
                </a:highlight>
              </a:rPr>
              <a:t>Final</a:t>
            </a:r>
            <a:br>
              <a:rPr lang="en-US" sz="5250" cap="small" dirty="0">
                <a:highlight>
                  <a:srgbClr val="F2F2F2"/>
                </a:highlight>
              </a:rPr>
            </a:br>
            <a:r>
              <a:rPr lang="en-US" sz="5250" cap="small" dirty="0">
                <a:highlight>
                  <a:srgbClr val="F2F2F2"/>
                </a:highlight>
              </a:rPr>
              <a:t>Thoughts</a:t>
            </a:r>
            <a:br>
              <a:rPr lang="en-US" sz="5250" cap="small" dirty="0">
                <a:highlight>
                  <a:srgbClr val="F2F2F2"/>
                </a:highlight>
              </a:rPr>
            </a:br>
            <a:br>
              <a:rPr lang="en-US" sz="5400" cap="small" dirty="0">
                <a:solidFill>
                  <a:schemeClr val="accent1"/>
                </a:solidFill>
                <a:highlight>
                  <a:srgbClr val="F2F2F2"/>
                </a:highlight>
              </a:rPr>
            </a:br>
            <a:br>
              <a:rPr lang="en-US" sz="5250" cap="small" dirty="0">
                <a:highlight>
                  <a:srgbClr val="F2F2F2"/>
                </a:highlight>
              </a:rPr>
            </a:br>
            <a:endParaRPr lang="en-US" sz="5250" cap="small" dirty="0">
              <a:highlight>
                <a:srgbClr val="F2F2F2"/>
              </a:highlight>
            </a:endParaRPr>
          </a:p>
        </p:txBody>
      </p:sp>
      <p:sp>
        <p:nvSpPr>
          <p:cNvPr id="15" name="Текст 3">
            <a:extLst>
              <a:ext uri="{FF2B5EF4-FFF2-40B4-BE49-F238E27FC236}">
                <a16:creationId xmlns:a16="http://schemas.microsoft.com/office/drawing/2014/main" id="{7D875BA3-DA3E-FB4D-8F09-CF145A0483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20458" y="2970362"/>
            <a:ext cx="9991563" cy="9096823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en-US" sz="2300" dirty="0"/>
              <a:t>Aviation is a complex socio-technical system of systems.</a:t>
            </a:r>
            <a:endParaRPr lang="en-US" sz="2300" dirty="0">
              <a:latin typeface="Univers 55 Roman" panose="020B0500000000000000" pitchFamily="34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en-US" sz="2300" dirty="0"/>
              <a:t>Traditional SMS is useful but was built for systems that were more easily understood and able to be decomposed.</a:t>
            </a: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en-US" sz="2300" dirty="0"/>
              <a:t>Traditional SMS focuses on minimizing what can go wrong.</a:t>
            </a:r>
            <a:endParaRPr lang="en-US" sz="2300" i="1" dirty="0"/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en-US" sz="2300" dirty="0"/>
              <a:t>Managing safety in the 21</a:t>
            </a:r>
            <a:r>
              <a:rPr lang="en-US" sz="2300" baseline="30000" dirty="0"/>
              <a:t>st</a:t>
            </a:r>
            <a:r>
              <a:rPr lang="en-US" sz="2300" dirty="0"/>
              <a:t> century focuses on learning what goes right and doing more of that.</a:t>
            </a: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en-US" sz="2300" dirty="0"/>
              <a:t>Things go right most of the time because humans adapt to the situation.</a:t>
            </a: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en-US" sz="2300" dirty="0"/>
              <a:t>Safety is not about the absence of negatives; it’s about the presence of capacities. </a:t>
            </a:r>
            <a:r>
              <a:rPr lang="en-US" sz="1800" i="1" dirty="0"/>
              <a:t>Johan Bergström; Sidney Dekker, Foundations of Safety Science 2019</a:t>
            </a:r>
            <a:endParaRPr lang="en-US" sz="2300" i="1" dirty="0"/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en-US" sz="2300" dirty="0"/>
              <a:t>Resilience Engineering helps an organization assess, develop, monitor, and continuously improve their resilient performance potentials.</a:t>
            </a:r>
          </a:p>
          <a:p>
            <a:pPr marL="7144" indent="0">
              <a:lnSpc>
                <a:spcPct val="150000"/>
              </a:lnSpc>
              <a:buNone/>
            </a:pPr>
            <a:endParaRPr lang="en-US" sz="2300" dirty="0">
              <a:latin typeface="Univers 55 Roman" panose="020B0500000000000000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2300" dirty="0">
              <a:latin typeface="Univers 55 Roman" panose="020B0500000000000000" pitchFamily="34" charset="0"/>
            </a:endParaRPr>
          </a:p>
        </p:txBody>
      </p:sp>
      <p:sp>
        <p:nvSpPr>
          <p:cNvPr id="20" name="Заголовок 7">
            <a:extLst>
              <a:ext uri="{FF2B5EF4-FFF2-40B4-BE49-F238E27FC236}">
                <a16:creationId xmlns:a16="http://schemas.microsoft.com/office/drawing/2014/main" id="{F07A6D29-89E0-B640-A064-E4E5EF16BDB9}"/>
              </a:ext>
            </a:extLst>
          </p:cNvPr>
          <p:cNvSpPr txBox="1">
            <a:spLocks/>
          </p:cNvSpPr>
          <p:nvPr/>
        </p:nvSpPr>
        <p:spPr>
          <a:xfrm>
            <a:off x="1064432" y="4235769"/>
            <a:ext cx="7216247" cy="2764873"/>
          </a:xfrm>
          <a:prstGeom prst="rect">
            <a:avLst/>
          </a:prstGeom>
        </p:spPr>
        <p:txBody>
          <a:bodyPr vert="horz" lIns="68581" tIns="34291" rIns="68581" bIns="34291" rtlCol="0" anchor="ctr">
            <a:noAutofit/>
          </a:bodyPr>
          <a:lstStyle>
            <a:lvl1pPr marL="0" marR="0" indent="0" algn="l" defTabSz="243852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41725" algn="l"/>
              </a:tabLst>
              <a:defRPr sz="8000" b="1" kern="1200" baseline="0">
                <a:solidFill>
                  <a:schemeClr val="tx2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endParaRPr lang="en-US" sz="3750" cap="small" dirty="0">
              <a:solidFill>
                <a:schemeClr val="accent1"/>
              </a:solidFill>
              <a:highlight>
                <a:srgbClr val="E1E1E1"/>
              </a:highlight>
            </a:endParaRPr>
          </a:p>
        </p:txBody>
      </p:sp>
      <p:sp>
        <p:nvSpPr>
          <p:cNvPr id="21" name="Параллелограмм 19">
            <a:extLst>
              <a:ext uri="{FF2B5EF4-FFF2-40B4-BE49-F238E27FC236}">
                <a16:creationId xmlns:a16="http://schemas.microsoft.com/office/drawing/2014/main" id="{87CBFBF6-D1E7-E045-88A8-929B3CDEE4E5}"/>
              </a:ext>
            </a:extLst>
          </p:cNvPr>
          <p:cNvSpPr/>
          <p:nvPr/>
        </p:nvSpPr>
        <p:spPr>
          <a:xfrm rot="16200000" flipH="1">
            <a:off x="8892570" y="4320570"/>
            <a:ext cx="499589" cy="18294447"/>
          </a:xfrm>
          <a:prstGeom prst="parallelogram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ru-RU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DBC4127-DE17-CD4A-BBDE-D2EE2A9FDD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2114" y="666106"/>
            <a:ext cx="3584306" cy="52727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6992EC5-99B6-7E49-ABE6-D14EEF091BDA}"/>
              </a:ext>
            </a:extLst>
          </p:cNvPr>
          <p:cNvSpPr txBox="1"/>
          <p:nvPr/>
        </p:nvSpPr>
        <p:spPr>
          <a:xfrm>
            <a:off x="1113051" y="13313904"/>
            <a:ext cx="2564822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Univers 65" panose="020B0500000000000000" pitchFamily="34" charset="0"/>
              </a:rPr>
              <a:t>OBJECTSTREAM.COM</a:t>
            </a:r>
            <a:endParaRPr lang="en-US" sz="1400" dirty="0">
              <a:solidFill>
                <a:srgbClr val="FFFFFF"/>
              </a:solidFill>
              <a:latin typeface="Univers 55 Roman" panose="020B0500000000000000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BF0BCF-0051-A546-AA74-B3399E4E8A8E}"/>
              </a:ext>
            </a:extLst>
          </p:cNvPr>
          <p:cNvSpPr txBox="1"/>
          <p:nvPr/>
        </p:nvSpPr>
        <p:spPr>
          <a:xfrm>
            <a:off x="13804052" y="13313904"/>
            <a:ext cx="4176464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Univers 65" panose="020B0500000000000000" pitchFamily="34" charset="0"/>
              </a:rPr>
              <a:t>2019 OBJECTSTREAM ALL RIGHTS RESERVED</a:t>
            </a:r>
            <a:endParaRPr lang="en-US" sz="1400" dirty="0">
              <a:solidFill>
                <a:srgbClr val="FFFFFF"/>
              </a:solidFill>
              <a:latin typeface="Univers 55 Roman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851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428</Words>
  <Application>Microsoft Office PowerPoint</Application>
  <PresentationFormat>Custom</PresentationFormat>
  <Paragraphs>96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Calibri Light</vt:lpstr>
      <vt:lpstr>Garamond</vt:lpstr>
      <vt:lpstr>Roboto Black</vt:lpstr>
      <vt:lpstr>Roboto Light</vt:lpstr>
      <vt:lpstr>Univers 55 Roman</vt:lpstr>
      <vt:lpstr>Univers 65</vt:lpstr>
      <vt:lpstr>Wingdings</vt:lpstr>
      <vt:lpstr>Office Theme</vt:lpstr>
      <vt:lpstr>RESILIENCE ENGINEERING</vt:lpstr>
      <vt:lpstr>CONTENT</vt:lpstr>
      <vt:lpstr>Complex Socio-Technical Systems</vt:lpstr>
      <vt:lpstr>Traditional Safety Management </vt:lpstr>
      <vt:lpstr>Reason Swiss Cheese Model</vt:lpstr>
      <vt:lpstr>Dynamic Safety Model  </vt:lpstr>
      <vt:lpstr>Work as Imagined vs.  Work as Done</vt:lpstr>
      <vt:lpstr>Resilient Performance Abilities (Potentials)  </vt:lpstr>
      <vt:lpstr>Final Thoughts 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2019-09-23T13:16:00Z</dcterms:created>
  <dcterms:modified xsi:type="dcterms:W3CDTF">2019-09-23T13:16:39Z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