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5"/>
  </p:sldMasterIdLst>
  <p:notesMasterIdLst>
    <p:notesMasterId r:id="rId22"/>
  </p:notesMasterIdLst>
  <p:handoutMasterIdLst>
    <p:handoutMasterId r:id="rId23"/>
  </p:handoutMasterIdLst>
  <p:sldIdLst>
    <p:sldId id="275" r:id="rId6"/>
    <p:sldId id="276" r:id="rId7"/>
    <p:sldId id="278" r:id="rId8"/>
    <p:sldId id="277" r:id="rId9"/>
    <p:sldId id="313" r:id="rId10"/>
    <p:sldId id="317" r:id="rId11"/>
    <p:sldId id="318" r:id="rId12"/>
    <p:sldId id="281" r:id="rId13"/>
    <p:sldId id="294" r:id="rId14"/>
    <p:sldId id="296" r:id="rId15"/>
    <p:sldId id="310" r:id="rId16"/>
    <p:sldId id="315" r:id="rId17"/>
    <p:sldId id="299" r:id="rId18"/>
    <p:sldId id="300" r:id="rId19"/>
    <p:sldId id="301" r:id="rId20"/>
    <p:sldId id="302" r:id="rId21"/>
  </p:sldIdLst>
  <p:sldSz cx="9144000" cy="6858000" type="screen4x3"/>
  <p:notesSz cx="70104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5"/>
            <p14:sldId id="276"/>
            <p14:sldId id="278"/>
            <p14:sldId id="277"/>
            <p14:sldId id="313"/>
            <p14:sldId id="317"/>
            <p14:sldId id="318"/>
            <p14:sldId id="281"/>
            <p14:sldId id="294"/>
            <p14:sldId id="296"/>
            <p14:sldId id="310"/>
            <p14:sldId id="315"/>
            <p14:sldId id="299"/>
            <p14:sldId id="300"/>
            <p14:sldId id="301"/>
            <p14:sldId id="302"/>
          </p14:sldIdLst>
        </p14:section>
      </p14:sectionLst>
    </p:ext>
    <p:ext uri="{EFAFB233-063F-42B5-8137-9DF3F51BA10A}">
      <p15:sldGuideLst xmlns:p15="http://schemas.microsoft.com/office/powerpoint/2012/main">
        <p15:guide id="1" orient="horz" pos="536">
          <p15:clr>
            <a:srgbClr val="A4A3A4"/>
          </p15:clr>
        </p15:guide>
        <p15:guide id="2" pos="3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2F68"/>
    <a:srgbClr val="0099FF"/>
    <a:srgbClr val="FF0000"/>
    <a:srgbClr val="FFFF99"/>
    <a:srgbClr val="FFCC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80" autoAdjust="0"/>
    <p:restoredTop sz="96144" autoAdjust="0"/>
  </p:normalViewPr>
  <p:slideViewPr>
    <p:cSldViewPr snapToGrid="0">
      <p:cViewPr varScale="1">
        <p:scale>
          <a:sx n="99" d="100"/>
          <a:sy n="99" d="100"/>
        </p:scale>
        <p:origin x="84" y="348"/>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smtClean="0"/>
              <a:t>Lab Utilization Hours over 1 Year</a:t>
            </a:r>
            <a:endParaRPr lang="en-US" dirty="0"/>
          </a:p>
          <a:p>
            <a:pPr>
              <a:defRPr/>
            </a:pPr>
            <a:r>
              <a:rPr lang="en-US" sz="1600" dirty="0"/>
              <a:t>(July 2018 – July 2019)</a:t>
            </a:r>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Hours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1.4443103497687512E-3"/>
                  <c:y val="7.4343030057999271E-3"/>
                </c:manualLayout>
              </c:layout>
              <c:tx>
                <c:rich>
                  <a:bodyPr/>
                  <a:lstStyle/>
                  <a:p>
                    <a:r>
                      <a:rPr lang="en-US" dirty="0" smtClean="0"/>
                      <a:t>15,612</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A22-4C77-8274-134A215BCC8A}"/>
                </c:ext>
              </c:extLst>
            </c:dLbl>
            <c:dLbl>
              <c:idx val="1"/>
              <c:layout/>
              <c:tx>
                <c:rich>
                  <a:bodyPr/>
                  <a:lstStyle/>
                  <a:p>
                    <a:r>
                      <a:rPr lang="en-US" smtClean="0"/>
                      <a:t>6,261</a:t>
                    </a:r>
                    <a:endParaRPr lang="en-US"/>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A22-4C77-8274-134A215BCC8A}"/>
                </c:ext>
              </c:extLst>
            </c:dLbl>
            <c:dLbl>
              <c:idx val="2"/>
              <c:layout/>
              <c:tx>
                <c:rich>
                  <a:bodyPr/>
                  <a:lstStyle/>
                  <a:p>
                    <a:r>
                      <a:rPr lang="en-US" smtClean="0"/>
                      <a:t>4,897</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A22-4C77-8274-134A215BCC8A}"/>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lumMod val="85000"/>
                      </a:schemeClr>
                    </a:solidFill>
                    <a:effectLst>
                      <a:outerShdw blurRad="38100" dist="38100" dir="2700000" algn="tl">
                        <a:srgbClr val="000000">
                          <a:alpha val="43137"/>
                        </a:srgbClr>
                      </a:outerShdw>
                    </a:effectLst>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Sheet1!$A$2:$A$5</c:f>
              <c:strCache>
                <c:ptCount val="4"/>
                <c:pt idx="0">
                  <c:v>ERAM</c:v>
                </c:pt>
                <c:pt idx="1">
                  <c:v>ATOP</c:v>
                </c:pt>
                <c:pt idx="2">
                  <c:v>TFMS</c:v>
                </c:pt>
                <c:pt idx="3">
                  <c:v>ECG</c:v>
                </c:pt>
              </c:strCache>
            </c:strRef>
          </c:cat>
          <c:val>
            <c:numRef>
              <c:f>Sheet1!$B$2:$B$5</c:f>
              <c:numCache>
                <c:formatCode>General</c:formatCode>
                <c:ptCount val="4"/>
                <c:pt idx="0">
                  <c:v>15612</c:v>
                </c:pt>
                <c:pt idx="1">
                  <c:v>6261</c:v>
                </c:pt>
                <c:pt idx="2">
                  <c:v>4897</c:v>
                </c:pt>
                <c:pt idx="3">
                  <c:v>860</c:v>
                </c:pt>
              </c:numCache>
            </c:numRef>
          </c:val>
          <c:extLst>
            <c:ext xmlns:c16="http://schemas.microsoft.com/office/drawing/2014/chart" uri="{C3380CC4-5D6E-409C-BE32-E72D297353CC}">
              <c16:uniqueId val="{00000000-2D3C-48B4-A6FE-E1F6177663D3}"/>
            </c:ext>
          </c:extLst>
        </c:ser>
        <c:dLbls>
          <c:showLegendKey val="0"/>
          <c:showVal val="0"/>
          <c:showCatName val="0"/>
          <c:showSerName val="0"/>
          <c:showPercent val="0"/>
          <c:showBubbleSize val="0"/>
        </c:dLbls>
        <c:gapWidth val="75"/>
        <c:overlap val="-25"/>
        <c:axId val="650361664"/>
        <c:axId val="650353792"/>
      </c:barChart>
      <c:catAx>
        <c:axId val="65036166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650353792"/>
        <c:crosses val="autoZero"/>
        <c:auto val="1"/>
        <c:lblAlgn val="ctr"/>
        <c:lblOffset val="100"/>
        <c:noMultiLvlLbl val="0"/>
      </c:catAx>
      <c:valAx>
        <c:axId val="65035379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503616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968E20-A760-477D-A162-BE664AD46D61}" type="doc">
      <dgm:prSet loTypeId="urn:microsoft.com/office/officeart/2005/8/layout/chevron1" loCatId="process" qsTypeId="urn:microsoft.com/office/officeart/2005/8/quickstyle/simple1" qsCatId="simple" csTypeId="urn:microsoft.com/office/officeart/2005/8/colors/colorful5" csCatId="colorful" phldr="1"/>
      <dgm:spPr/>
    </dgm:pt>
    <dgm:pt modelId="{26B2A250-745E-4951-8960-930916526DA1}">
      <dgm:prSet phldrT="[Text]"/>
      <dgm:spPr/>
      <dgm:t>
        <a:bodyPr/>
        <a:lstStyle/>
        <a:p>
          <a:r>
            <a:rPr lang="en-US" b="1" smtClean="0">
              <a:solidFill>
                <a:schemeClr val="tx1"/>
              </a:solidFill>
            </a:rPr>
            <a:t>Program Management</a:t>
          </a:r>
          <a:endParaRPr lang="en-US" b="1" dirty="0">
            <a:solidFill>
              <a:schemeClr val="tx1"/>
            </a:solidFill>
          </a:endParaRPr>
        </a:p>
      </dgm:t>
    </dgm:pt>
    <dgm:pt modelId="{33AAD507-6515-4F9A-B14C-B3BA4389DFE3}" type="parTrans" cxnId="{4896FBDC-CA0C-43AA-A12E-0C87C7B8F46D}">
      <dgm:prSet/>
      <dgm:spPr/>
      <dgm:t>
        <a:bodyPr/>
        <a:lstStyle/>
        <a:p>
          <a:endParaRPr lang="en-US" b="1"/>
        </a:p>
      </dgm:t>
    </dgm:pt>
    <dgm:pt modelId="{3F989C75-D0CD-412A-AC86-3DE82A83C150}" type="sibTrans" cxnId="{4896FBDC-CA0C-43AA-A12E-0C87C7B8F46D}">
      <dgm:prSet/>
      <dgm:spPr/>
      <dgm:t>
        <a:bodyPr/>
        <a:lstStyle/>
        <a:p>
          <a:endParaRPr lang="en-US" b="1"/>
        </a:p>
      </dgm:t>
    </dgm:pt>
    <dgm:pt modelId="{38CD1099-12A2-44AC-AE0A-712A07877DB1}">
      <dgm:prSet phldrT="[Text]"/>
      <dgm:spPr/>
      <dgm:t>
        <a:bodyPr/>
        <a:lstStyle/>
        <a:p>
          <a:r>
            <a:rPr lang="en-US" b="1" dirty="0" smtClean="0"/>
            <a:t>Adaptation</a:t>
          </a:r>
          <a:endParaRPr lang="en-US" b="1" dirty="0"/>
        </a:p>
      </dgm:t>
    </dgm:pt>
    <dgm:pt modelId="{219547E5-852B-46C9-922F-30EE0FAFEAEB}" type="parTrans" cxnId="{69EEE6CE-4AB5-43C1-BB28-1E110213908C}">
      <dgm:prSet/>
      <dgm:spPr/>
      <dgm:t>
        <a:bodyPr/>
        <a:lstStyle/>
        <a:p>
          <a:endParaRPr lang="en-US" b="1"/>
        </a:p>
      </dgm:t>
    </dgm:pt>
    <dgm:pt modelId="{8F6BBADF-B873-4914-B294-1B42F2A8127D}" type="sibTrans" cxnId="{69EEE6CE-4AB5-43C1-BB28-1E110213908C}">
      <dgm:prSet/>
      <dgm:spPr/>
      <dgm:t>
        <a:bodyPr/>
        <a:lstStyle/>
        <a:p>
          <a:endParaRPr lang="en-US" b="1"/>
        </a:p>
      </dgm:t>
    </dgm:pt>
    <dgm:pt modelId="{F32EABFA-8A32-497F-8292-33AF777E942A}">
      <dgm:prSet phldrT="[Text]"/>
      <dgm:spPr/>
      <dgm:t>
        <a:bodyPr/>
        <a:lstStyle/>
        <a:p>
          <a:r>
            <a:rPr lang="en-US" b="1" dirty="0" smtClean="0"/>
            <a:t>Site Support</a:t>
          </a:r>
          <a:endParaRPr lang="en-US" b="1" dirty="0"/>
        </a:p>
      </dgm:t>
    </dgm:pt>
    <dgm:pt modelId="{0EF5065D-09A0-4A42-9D54-8A9C201EB695}" type="parTrans" cxnId="{03BEC796-F4F3-4640-9CE6-B90A13330DA3}">
      <dgm:prSet/>
      <dgm:spPr/>
      <dgm:t>
        <a:bodyPr/>
        <a:lstStyle/>
        <a:p>
          <a:endParaRPr lang="en-US" b="1"/>
        </a:p>
      </dgm:t>
    </dgm:pt>
    <dgm:pt modelId="{7707160B-76BB-4F79-AAE7-2D2977428EAB}" type="sibTrans" cxnId="{03BEC796-F4F3-4640-9CE6-B90A13330DA3}">
      <dgm:prSet/>
      <dgm:spPr/>
      <dgm:t>
        <a:bodyPr/>
        <a:lstStyle/>
        <a:p>
          <a:endParaRPr lang="en-US" b="1"/>
        </a:p>
      </dgm:t>
    </dgm:pt>
    <dgm:pt modelId="{24FE9BB0-88F7-456E-9E61-4CAC1A13FEE1}">
      <dgm:prSet/>
      <dgm:spPr/>
      <dgm:t>
        <a:bodyPr/>
        <a:lstStyle/>
        <a:p>
          <a:r>
            <a:rPr lang="en-US" b="1" smtClean="0">
              <a:solidFill>
                <a:schemeClr val="tx1"/>
              </a:solidFill>
            </a:rPr>
            <a:t>Systems Requirements</a:t>
          </a:r>
          <a:endParaRPr lang="en-US" b="1" dirty="0">
            <a:solidFill>
              <a:schemeClr val="tx1"/>
            </a:solidFill>
          </a:endParaRPr>
        </a:p>
      </dgm:t>
    </dgm:pt>
    <dgm:pt modelId="{81BB5B55-B26F-4207-BBFC-E84246F7CFBD}" type="parTrans" cxnId="{86D8EA1F-DEE2-4DA4-AE8E-A8EB37FC311F}">
      <dgm:prSet/>
      <dgm:spPr/>
      <dgm:t>
        <a:bodyPr/>
        <a:lstStyle/>
        <a:p>
          <a:endParaRPr lang="en-US" b="1"/>
        </a:p>
      </dgm:t>
    </dgm:pt>
    <dgm:pt modelId="{492F1FAA-EC58-4714-9CA7-8ED37ADBF9D7}" type="sibTrans" cxnId="{86D8EA1F-DEE2-4DA4-AE8E-A8EB37FC311F}">
      <dgm:prSet/>
      <dgm:spPr/>
      <dgm:t>
        <a:bodyPr/>
        <a:lstStyle/>
        <a:p>
          <a:endParaRPr lang="en-US" b="1"/>
        </a:p>
      </dgm:t>
    </dgm:pt>
    <dgm:pt modelId="{6BF44540-7FE1-4328-9588-E8A02D1B5DEC}">
      <dgm:prSet/>
      <dgm:spPr/>
      <dgm:t>
        <a:bodyPr/>
        <a:lstStyle/>
        <a:p>
          <a:r>
            <a:rPr lang="en-US" b="1" smtClean="0">
              <a:solidFill>
                <a:schemeClr val="tx1"/>
              </a:solidFill>
            </a:rPr>
            <a:t>Design  Development</a:t>
          </a:r>
          <a:endParaRPr lang="en-US" b="1" dirty="0">
            <a:solidFill>
              <a:schemeClr val="tx1"/>
            </a:solidFill>
          </a:endParaRPr>
        </a:p>
      </dgm:t>
    </dgm:pt>
    <dgm:pt modelId="{16D9369E-AFE2-47B0-9AB2-E34FF6AD1D4D}" type="parTrans" cxnId="{789A3FD1-8BC5-4BBC-960D-E01D4778E366}">
      <dgm:prSet/>
      <dgm:spPr/>
      <dgm:t>
        <a:bodyPr/>
        <a:lstStyle/>
        <a:p>
          <a:endParaRPr lang="en-US" b="1"/>
        </a:p>
      </dgm:t>
    </dgm:pt>
    <dgm:pt modelId="{DDE516D9-1C33-4711-A68A-1C841EE86983}" type="sibTrans" cxnId="{789A3FD1-8BC5-4BBC-960D-E01D4778E366}">
      <dgm:prSet/>
      <dgm:spPr/>
      <dgm:t>
        <a:bodyPr/>
        <a:lstStyle/>
        <a:p>
          <a:endParaRPr lang="en-US" b="1"/>
        </a:p>
      </dgm:t>
    </dgm:pt>
    <dgm:pt modelId="{D7BE81D6-FB84-4429-9E1E-06DEB483A3AE}">
      <dgm:prSet custT="1"/>
      <dgm:spPr>
        <a:ln>
          <a:solidFill>
            <a:schemeClr val="tx2"/>
          </a:solidFill>
        </a:ln>
        <a:effectLst>
          <a:glow rad="177800">
            <a:srgbClr val="FFFF00">
              <a:alpha val="80000"/>
            </a:srgbClr>
          </a:glow>
        </a:effectLst>
      </dgm:spPr>
      <dgm:t>
        <a:bodyPr/>
        <a:lstStyle/>
        <a:p>
          <a:r>
            <a:rPr lang="en-US" sz="1200" b="1" smtClean="0">
              <a:solidFill>
                <a:schemeClr val="tx1"/>
              </a:solidFill>
            </a:rPr>
            <a:t>Test</a:t>
          </a:r>
          <a:endParaRPr lang="en-US" sz="1200" b="1" dirty="0">
            <a:solidFill>
              <a:schemeClr val="tx1"/>
            </a:solidFill>
          </a:endParaRPr>
        </a:p>
      </dgm:t>
    </dgm:pt>
    <dgm:pt modelId="{2FC46302-AD39-4BD3-A65D-02BF79C69A7E}" type="sibTrans" cxnId="{583C8419-1B96-4627-ABCB-3030C52EC15B}">
      <dgm:prSet/>
      <dgm:spPr/>
      <dgm:t>
        <a:bodyPr/>
        <a:lstStyle/>
        <a:p>
          <a:endParaRPr lang="en-US" b="1"/>
        </a:p>
      </dgm:t>
    </dgm:pt>
    <dgm:pt modelId="{9AC83D02-238B-4B20-B232-E94F4B45C003}" type="parTrans" cxnId="{583C8419-1B96-4627-ABCB-3030C52EC15B}">
      <dgm:prSet/>
      <dgm:spPr/>
      <dgm:t>
        <a:bodyPr/>
        <a:lstStyle/>
        <a:p>
          <a:endParaRPr lang="en-US" b="1"/>
        </a:p>
      </dgm:t>
    </dgm:pt>
    <dgm:pt modelId="{FBFFCEE0-77BF-4CBB-BC53-A486DFB6C272}" type="pres">
      <dgm:prSet presAssocID="{DA968E20-A760-477D-A162-BE664AD46D61}" presName="Name0" presStyleCnt="0">
        <dgm:presLayoutVars>
          <dgm:dir/>
          <dgm:animLvl val="lvl"/>
          <dgm:resizeHandles val="exact"/>
        </dgm:presLayoutVars>
      </dgm:prSet>
      <dgm:spPr/>
    </dgm:pt>
    <dgm:pt modelId="{BE42D8C5-7A86-4357-972E-2FA8E83C1C3E}" type="pres">
      <dgm:prSet presAssocID="{26B2A250-745E-4951-8960-930916526DA1}" presName="parTxOnly" presStyleLbl="node1" presStyleIdx="0" presStyleCnt="6">
        <dgm:presLayoutVars>
          <dgm:chMax val="0"/>
          <dgm:chPref val="0"/>
          <dgm:bulletEnabled val="1"/>
        </dgm:presLayoutVars>
      </dgm:prSet>
      <dgm:spPr/>
      <dgm:t>
        <a:bodyPr/>
        <a:lstStyle/>
        <a:p>
          <a:endParaRPr lang="en-US"/>
        </a:p>
      </dgm:t>
    </dgm:pt>
    <dgm:pt modelId="{DA84A624-AE67-4B9E-84A2-58760A995869}" type="pres">
      <dgm:prSet presAssocID="{3F989C75-D0CD-412A-AC86-3DE82A83C150}" presName="parTxOnlySpace" presStyleCnt="0"/>
      <dgm:spPr/>
    </dgm:pt>
    <dgm:pt modelId="{CE8CF927-C7CD-4F85-BE2E-A14DFEEC85B4}" type="pres">
      <dgm:prSet presAssocID="{24FE9BB0-88F7-456E-9E61-4CAC1A13FEE1}" presName="parTxOnly" presStyleLbl="node1" presStyleIdx="1" presStyleCnt="6">
        <dgm:presLayoutVars>
          <dgm:chMax val="0"/>
          <dgm:chPref val="0"/>
          <dgm:bulletEnabled val="1"/>
        </dgm:presLayoutVars>
      </dgm:prSet>
      <dgm:spPr/>
      <dgm:t>
        <a:bodyPr/>
        <a:lstStyle/>
        <a:p>
          <a:endParaRPr lang="en-US"/>
        </a:p>
      </dgm:t>
    </dgm:pt>
    <dgm:pt modelId="{D872B779-E3C3-4D6B-B840-0BAB3002D7BB}" type="pres">
      <dgm:prSet presAssocID="{492F1FAA-EC58-4714-9CA7-8ED37ADBF9D7}" presName="parTxOnlySpace" presStyleCnt="0"/>
      <dgm:spPr/>
    </dgm:pt>
    <dgm:pt modelId="{6CC80626-92B9-414F-A48A-2C38478A4D47}" type="pres">
      <dgm:prSet presAssocID="{6BF44540-7FE1-4328-9588-E8A02D1B5DEC}" presName="parTxOnly" presStyleLbl="node1" presStyleIdx="2" presStyleCnt="6">
        <dgm:presLayoutVars>
          <dgm:chMax val="0"/>
          <dgm:chPref val="0"/>
          <dgm:bulletEnabled val="1"/>
        </dgm:presLayoutVars>
      </dgm:prSet>
      <dgm:spPr/>
      <dgm:t>
        <a:bodyPr/>
        <a:lstStyle/>
        <a:p>
          <a:endParaRPr lang="en-US"/>
        </a:p>
      </dgm:t>
    </dgm:pt>
    <dgm:pt modelId="{9487C2CE-BA7F-42D7-9400-60EBE5E479FC}" type="pres">
      <dgm:prSet presAssocID="{DDE516D9-1C33-4711-A68A-1C841EE86983}" presName="parTxOnlySpace" presStyleCnt="0"/>
      <dgm:spPr/>
    </dgm:pt>
    <dgm:pt modelId="{26AFD96D-0BE2-4B37-AA9F-383D942C4B38}" type="pres">
      <dgm:prSet presAssocID="{D7BE81D6-FB84-4429-9E1E-06DEB483A3AE}" presName="parTxOnly" presStyleLbl="node1" presStyleIdx="3" presStyleCnt="6">
        <dgm:presLayoutVars>
          <dgm:chMax val="0"/>
          <dgm:chPref val="0"/>
          <dgm:bulletEnabled val="1"/>
        </dgm:presLayoutVars>
      </dgm:prSet>
      <dgm:spPr/>
      <dgm:t>
        <a:bodyPr/>
        <a:lstStyle/>
        <a:p>
          <a:endParaRPr lang="en-US"/>
        </a:p>
      </dgm:t>
    </dgm:pt>
    <dgm:pt modelId="{114FE05D-4885-4FC7-A6F1-80DAC31BF4A9}" type="pres">
      <dgm:prSet presAssocID="{2FC46302-AD39-4BD3-A65D-02BF79C69A7E}" presName="parTxOnlySpace" presStyleCnt="0"/>
      <dgm:spPr/>
    </dgm:pt>
    <dgm:pt modelId="{E48B0B83-EFBE-450F-80B8-48FDBBABBEC0}" type="pres">
      <dgm:prSet presAssocID="{38CD1099-12A2-44AC-AE0A-712A07877DB1}" presName="parTxOnly" presStyleLbl="node1" presStyleIdx="4" presStyleCnt="6">
        <dgm:presLayoutVars>
          <dgm:chMax val="0"/>
          <dgm:chPref val="0"/>
          <dgm:bulletEnabled val="1"/>
        </dgm:presLayoutVars>
      </dgm:prSet>
      <dgm:spPr/>
      <dgm:t>
        <a:bodyPr/>
        <a:lstStyle/>
        <a:p>
          <a:endParaRPr lang="en-US"/>
        </a:p>
      </dgm:t>
    </dgm:pt>
    <dgm:pt modelId="{B7A7FEB8-6867-4E3F-B0C9-5AA5F0B0086A}" type="pres">
      <dgm:prSet presAssocID="{8F6BBADF-B873-4914-B294-1B42F2A8127D}" presName="parTxOnlySpace" presStyleCnt="0"/>
      <dgm:spPr/>
    </dgm:pt>
    <dgm:pt modelId="{8C76228B-D8CA-436D-BA7C-7F3C6AC81265}" type="pres">
      <dgm:prSet presAssocID="{F32EABFA-8A32-497F-8292-33AF777E942A}" presName="parTxOnly" presStyleLbl="node1" presStyleIdx="5" presStyleCnt="6">
        <dgm:presLayoutVars>
          <dgm:chMax val="0"/>
          <dgm:chPref val="0"/>
          <dgm:bulletEnabled val="1"/>
        </dgm:presLayoutVars>
      </dgm:prSet>
      <dgm:spPr/>
      <dgm:t>
        <a:bodyPr/>
        <a:lstStyle/>
        <a:p>
          <a:endParaRPr lang="en-US"/>
        </a:p>
      </dgm:t>
    </dgm:pt>
  </dgm:ptLst>
  <dgm:cxnLst>
    <dgm:cxn modelId="{2E8FE7EB-B4F1-4432-8D36-A758EFE8D1BB}" type="presOf" srcId="{DA968E20-A760-477D-A162-BE664AD46D61}" destId="{FBFFCEE0-77BF-4CBB-BC53-A486DFB6C272}" srcOrd="0" destOrd="0" presId="urn:microsoft.com/office/officeart/2005/8/layout/chevron1"/>
    <dgm:cxn modelId="{789A3FD1-8BC5-4BBC-960D-E01D4778E366}" srcId="{DA968E20-A760-477D-A162-BE664AD46D61}" destId="{6BF44540-7FE1-4328-9588-E8A02D1B5DEC}" srcOrd="2" destOrd="0" parTransId="{16D9369E-AFE2-47B0-9AB2-E34FF6AD1D4D}" sibTransId="{DDE516D9-1C33-4711-A68A-1C841EE86983}"/>
    <dgm:cxn modelId="{03BEC796-F4F3-4640-9CE6-B90A13330DA3}" srcId="{DA968E20-A760-477D-A162-BE664AD46D61}" destId="{F32EABFA-8A32-497F-8292-33AF777E942A}" srcOrd="5" destOrd="0" parTransId="{0EF5065D-09A0-4A42-9D54-8A9C201EB695}" sibTransId="{7707160B-76BB-4F79-AAE7-2D2977428EAB}"/>
    <dgm:cxn modelId="{D49FE8C0-EA06-4840-9599-52DE1CF6CCC7}" type="presOf" srcId="{F32EABFA-8A32-497F-8292-33AF777E942A}" destId="{8C76228B-D8CA-436D-BA7C-7F3C6AC81265}" srcOrd="0" destOrd="0" presId="urn:microsoft.com/office/officeart/2005/8/layout/chevron1"/>
    <dgm:cxn modelId="{69EEE6CE-4AB5-43C1-BB28-1E110213908C}" srcId="{DA968E20-A760-477D-A162-BE664AD46D61}" destId="{38CD1099-12A2-44AC-AE0A-712A07877DB1}" srcOrd="4" destOrd="0" parTransId="{219547E5-852B-46C9-922F-30EE0FAFEAEB}" sibTransId="{8F6BBADF-B873-4914-B294-1B42F2A8127D}"/>
    <dgm:cxn modelId="{583C8419-1B96-4627-ABCB-3030C52EC15B}" srcId="{DA968E20-A760-477D-A162-BE664AD46D61}" destId="{D7BE81D6-FB84-4429-9E1E-06DEB483A3AE}" srcOrd="3" destOrd="0" parTransId="{9AC83D02-238B-4B20-B232-E94F4B45C003}" sibTransId="{2FC46302-AD39-4BD3-A65D-02BF79C69A7E}"/>
    <dgm:cxn modelId="{7FEDF5C0-078D-4579-A850-A6A99A08B285}" type="presOf" srcId="{D7BE81D6-FB84-4429-9E1E-06DEB483A3AE}" destId="{26AFD96D-0BE2-4B37-AA9F-383D942C4B38}" srcOrd="0" destOrd="0" presId="urn:microsoft.com/office/officeart/2005/8/layout/chevron1"/>
    <dgm:cxn modelId="{31B58300-7BC0-41C5-B879-C49000EC8172}" type="presOf" srcId="{38CD1099-12A2-44AC-AE0A-712A07877DB1}" destId="{E48B0B83-EFBE-450F-80B8-48FDBBABBEC0}" srcOrd="0" destOrd="0" presId="urn:microsoft.com/office/officeart/2005/8/layout/chevron1"/>
    <dgm:cxn modelId="{4896FBDC-CA0C-43AA-A12E-0C87C7B8F46D}" srcId="{DA968E20-A760-477D-A162-BE664AD46D61}" destId="{26B2A250-745E-4951-8960-930916526DA1}" srcOrd="0" destOrd="0" parTransId="{33AAD507-6515-4F9A-B14C-B3BA4389DFE3}" sibTransId="{3F989C75-D0CD-412A-AC86-3DE82A83C150}"/>
    <dgm:cxn modelId="{E1072A9A-78E4-41A0-8F64-6ED4B9EED2D0}" type="presOf" srcId="{26B2A250-745E-4951-8960-930916526DA1}" destId="{BE42D8C5-7A86-4357-972E-2FA8E83C1C3E}" srcOrd="0" destOrd="0" presId="urn:microsoft.com/office/officeart/2005/8/layout/chevron1"/>
    <dgm:cxn modelId="{BF14A689-51C4-4076-87D5-E33688BED3E7}" type="presOf" srcId="{6BF44540-7FE1-4328-9588-E8A02D1B5DEC}" destId="{6CC80626-92B9-414F-A48A-2C38478A4D47}" srcOrd="0" destOrd="0" presId="urn:microsoft.com/office/officeart/2005/8/layout/chevron1"/>
    <dgm:cxn modelId="{57E968D7-1FC1-4D7D-BA71-82B0C72DFB04}" type="presOf" srcId="{24FE9BB0-88F7-456E-9E61-4CAC1A13FEE1}" destId="{CE8CF927-C7CD-4F85-BE2E-A14DFEEC85B4}" srcOrd="0" destOrd="0" presId="urn:microsoft.com/office/officeart/2005/8/layout/chevron1"/>
    <dgm:cxn modelId="{86D8EA1F-DEE2-4DA4-AE8E-A8EB37FC311F}" srcId="{DA968E20-A760-477D-A162-BE664AD46D61}" destId="{24FE9BB0-88F7-456E-9E61-4CAC1A13FEE1}" srcOrd="1" destOrd="0" parTransId="{81BB5B55-B26F-4207-BBFC-E84246F7CFBD}" sibTransId="{492F1FAA-EC58-4714-9CA7-8ED37ADBF9D7}"/>
    <dgm:cxn modelId="{9537F8A6-1B18-4F38-9976-A46DA8E010D2}" type="presParOf" srcId="{FBFFCEE0-77BF-4CBB-BC53-A486DFB6C272}" destId="{BE42D8C5-7A86-4357-972E-2FA8E83C1C3E}" srcOrd="0" destOrd="0" presId="urn:microsoft.com/office/officeart/2005/8/layout/chevron1"/>
    <dgm:cxn modelId="{A41E13D6-DE96-48AA-88AE-39846B4721A7}" type="presParOf" srcId="{FBFFCEE0-77BF-4CBB-BC53-A486DFB6C272}" destId="{DA84A624-AE67-4B9E-84A2-58760A995869}" srcOrd="1" destOrd="0" presId="urn:microsoft.com/office/officeart/2005/8/layout/chevron1"/>
    <dgm:cxn modelId="{057E1110-70D6-4BAB-B271-B7B8DC41722B}" type="presParOf" srcId="{FBFFCEE0-77BF-4CBB-BC53-A486DFB6C272}" destId="{CE8CF927-C7CD-4F85-BE2E-A14DFEEC85B4}" srcOrd="2" destOrd="0" presId="urn:microsoft.com/office/officeart/2005/8/layout/chevron1"/>
    <dgm:cxn modelId="{D4473908-365E-411E-B958-EB59B9B21785}" type="presParOf" srcId="{FBFFCEE0-77BF-4CBB-BC53-A486DFB6C272}" destId="{D872B779-E3C3-4D6B-B840-0BAB3002D7BB}" srcOrd="3" destOrd="0" presId="urn:microsoft.com/office/officeart/2005/8/layout/chevron1"/>
    <dgm:cxn modelId="{342D97C8-1324-4FAF-BE9E-9671B12CFD88}" type="presParOf" srcId="{FBFFCEE0-77BF-4CBB-BC53-A486DFB6C272}" destId="{6CC80626-92B9-414F-A48A-2C38478A4D47}" srcOrd="4" destOrd="0" presId="urn:microsoft.com/office/officeart/2005/8/layout/chevron1"/>
    <dgm:cxn modelId="{7B99D885-52E5-494E-8524-21B55E5A73A3}" type="presParOf" srcId="{FBFFCEE0-77BF-4CBB-BC53-A486DFB6C272}" destId="{9487C2CE-BA7F-42D7-9400-60EBE5E479FC}" srcOrd="5" destOrd="0" presId="urn:microsoft.com/office/officeart/2005/8/layout/chevron1"/>
    <dgm:cxn modelId="{A37F08ED-DF1A-4371-A879-FCB0357C9705}" type="presParOf" srcId="{FBFFCEE0-77BF-4CBB-BC53-A486DFB6C272}" destId="{26AFD96D-0BE2-4B37-AA9F-383D942C4B38}" srcOrd="6" destOrd="0" presId="urn:microsoft.com/office/officeart/2005/8/layout/chevron1"/>
    <dgm:cxn modelId="{4059829C-8664-4CFF-8DBE-C7D6E3D88C86}" type="presParOf" srcId="{FBFFCEE0-77BF-4CBB-BC53-A486DFB6C272}" destId="{114FE05D-4885-4FC7-A6F1-80DAC31BF4A9}" srcOrd="7" destOrd="0" presId="urn:microsoft.com/office/officeart/2005/8/layout/chevron1"/>
    <dgm:cxn modelId="{D9CFE29F-FE4C-4F64-8737-BFC322295A51}" type="presParOf" srcId="{FBFFCEE0-77BF-4CBB-BC53-A486DFB6C272}" destId="{E48B0B83-EFBE-450F-80B8-48FDBBABBEC0}" srcOrd="8" destOrd="0" presId="urn:microsoft.com/office/officeart/2005/8/layout/chevron1"/>
    <dgm:cxn modelId="{6D15FA9C-AF16-432A-BCDA-C6A30CB5A551}" type="presParOf" srcId="{FBFFCEE0-77BF-4CBB-BC53-A486DFB6C272}" destId="{B7A7FEB8-6867-4E3F-B0C9-5AA5F0B0086A}" srcOrd="9" destOrd="0" presId="urn:microsoft.com/office/officeart/2005/8/layout/chevron1"/>
    <dgm:cxn modelId="{CED5F4D5-623A-4CDC-B7E8-2249CBEA4DC8}" type="presParOf" srcId="{FBFFCEE0-77BF-4CBB-BC53-A486DFB6C272}" destId="{8C76228B-D8CA-436D-BA7C-7F3C6AC81265}" srcOrd="10"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2D8C5-7A86-4357-972E-2FA8E83C1C3E}">
      <dsp:nvSpPr>
        <dsp:cNvPr id="0" name=""/>
        <dsp:cNvSpPr/>
      </dsp:nvSpPr>
      <dsp:spPr>
        <a:xfrm>
          <a:off x="4209" y="0"/>
          <a:ext cx="1565820" cy="571483"/>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smtClean="0">
              <a:solidFill>
                <a:schemeClr val="tx1"/>
              </a:solidFill>
            </a:rPr>
            <a:t>Program Management</a:t>
          </a:r>
          <a:endParaRPr lang="en-US" sz="1100" b="1" kern="1200" dirty="0">
            <a:solidFill>
              <a:schemeClr val="tx1"/>
            </a:solidFill>
          </a:endParaRPr>
        </a:p>
      </dsp:txBody>
      <dsp:txXfrm>
        <a:off x="289951" y="0"/>
        <a:ext cx="994337" cy="571483"/>
      </dsp:txXfrm>
    </dsp:sp>
    <dsp:sp modelId="{CE8CF927-C7CD-4F85-BE2E-A14DFEEC85B4}">
      <dsp:nvSpPr>
        <dsp:cNvPr id="0" name=""/>
        <dsp:cNvSpPr/>
      </dsp:nvSpPr>
      <dsp:spPr>
        <a:xfrm>
          <a:off x="1413447" y="0"/>
          <a:ext cx="1565820" cy="571483"/>
        </a:xfrm>
        <a:prstGeom prst="chevron">
          <a:avLst/>
        </a:prstGeom>
        <a:solidFill>
          <a:schemeClr val="accent5">
            <a:hueOff val="651405"/>
            <a:satOff val="2239"/>
            <a:lumOff val="-10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smtClean="0">
              <a:solidFill>
                <a:schemeClr val="tx1"/>
              </a:solidFill>
            </a:rPr>
            <a:t>Systems Requirements</a:t>
          </a:r>
          <a:endParaRPr lang="en-US" sz="1100" b="1" kern="1200" dirty="0">
            <a:solidFill>
              <a:schemeClr val="tx1"/>
            </a:solidFill>
          </a:endParaRPr>
        </a:p>
      </dsp:txBody>
      <dsp:txXfrm>
        <a:off x="1699189" y="0"/>
        <a:ext cx="994337" cy="571483"/>
      </dsp:txXfrm>
    </dsp:sp>
    <dsp:sp modelId="{6CC80626-92B9-414F-A48A-2C38478A4D47}">
      <dsp:nvSpPr>
        <dsp:cNvPr id="0" name=""/>
        <dsp:cNvSpPr/>
      </dsp:nvSpPr>
      <dsp:spPr>
        <a:xfrm>
          <a:off x="2822686" y="0"/>
          <a:ext cx="1565820" cy="571483"/>
        </a:xfrm>
        <a:prstGeom prst="chevron">
          <a:avLst/>
        </a:prstGeom>
        <a:solidFill>
          <a:schemeClr val="accent5">
            <a:hueOff val="1302810"/>
            <a:satOff val="4478"/>
            <a:lumOff val="-21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smtClean="0">
              <a:solidFill>
                <a:schemeClr val="tx1"/>
              </a:solidFill>
            </a:rPr>
            <a:t>Design  Development</a:t>
          </a:r>
          <a:endParaRPr lang="en-US" sz="1100" b="1" kern="1200" dirty="0">
            <a:solidFill>
              <a:schemeClr val="tx1"/>
            </a:solidFill>
          </a:endParaRPr>
        </a:p>
      </dsp:txBody>
      <dsp:txXfrm>
        <a:off x="3108428" y="0"/>
        <a:ext cx="994337" cy="571483"/>
      </dsp:txXfrm>
    </dsp:sp>
    <dsp:sp modelId="{26AFD96D-0BE2-4B37-AA9F-383D942C4B38}">
      <dsp:nvSpPr>
        <dsp:cNvPr id="0" name=""/>
        <dsp:cNvSpPr/>
      </dsp:nvSpPr>
      <dsp:spPr>
        <a:xfrm>
          <a:off x="4231925" y="0"/>
          <a:ext cx="1565820" cy="571483"/>
        </a:xfrm>
        <a:prstGeom prst="chevron">
          <a:avLst/>
        </a:prstGeom>
        <a:solidFill>
          <a:schemeClr val="accent5">
            <a:hueOff val="1954216"/>
            <a:satOff val="6718"/>
            <a:lumOff val="-32236"/>
            <a:alphaOff val="0"/>
          </a:schemeClr>
        </a:solidFill>
        <a:ln w="25400" cap="flat" cmpd="sng" algn="ctr">
          <a:solidFill>
            <a:schemeClr val="tx2"/>
          </a:solidFill>
          <a:prstDash val="solid"/>
        </a:ln>
        <a:effectLst>
          <a:glow rad="177800">
            <a:srgbClr val="FFFF00">
              <a:alpha val="80000"/>
            </a:srgbClr>
          </a:glow>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lvl="0" algn="ctr" defTabSz="533400">
            <a:lnSpc>
              <a:spcPct val="90000"/>
            </a:lnSpc>
            <a:spcBef>
              <a:spcPct val="0"/>
            </a:spcBef>
            <a:spcAft>
              <a:spcPct val="35000"/>
            </a:spcAft>
          </a:pPr>
          <a:r>
            <a:rPr lang="en-US" sz="1200" b="1" kern="1200" smtClean="0">
              <a:solidFill>
                <a:schemeClr val="tx1"/>
              </a:solidFill>
            </a:rPr>
            <a:t>Test</a:t>
          </a:r>
          <a:endParaRPr lang="en-US" sz="1200" b="1" kern="1200" dirty="0">
            <a:solidFill>
              <a:schemeClr val="tx1"/>
            </a:solidFill>
          </a:endParaRPr>
        </a:p>
      </dsp:txBody>
      <dsp:txXfrm>
        <a:off x="4517667" y="0"/>
        <a:ext cx="994337" cy="571483"/>
      </dsp:txXfrm>
    </dsp:sp>
    <dsp:sp modelId="{E48B0B83-EFBE-450F-80B8-48FDBBABBEC0}">
      <dsp:nvSpPr>
        <dsp:cNvPr id="0" name=""/>
        <dsp:cNvSpPr/>
      </dsp:nvSpPr>
      <dsp:spPr>
        <a:xfrm>
          <a:off x="5641164" y="0"/>
          <a:ext cx="1565820" cy="571483"/>
        </a:xfrm>
        <a:prstGeom prst="chevron">
          <a:avLst/>
        </a:prstGeom>
        <a:solidFill>
          <a:schemeClr val="accent5">
            <a:hueOff val="2605621"/>
            <a:satOff val="8957"/>
            <a:lumOff val="-42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smtClean="0"/>
            <a:t>Adaptation</a:t>
          </a:r>
          <a:endParaRPr lang="en-US" sz="1100" b="1" kern="1200" dirty="0"/>
        </a:p>
      </dsp:txBody>
      <dsp:txXfrm>
        <a:off x="5926906" y="0"/>
        <a:ext cx="994337" cy="571483"/>
      </dsp:txXfrm>
    </dsp:sp>
    <dsp:sp modelId="{8C76228B-D8CA-436D-BA7C-7F3C6AC81265}">
      <dsp:nvSpPr>
        <dsp:cNvPr id="0" name=""/>
        <dsp:cNvSpPr/>
      </dsp:nvSpPr>
      <dsp:spPr>
        <a:xfrm>
          <a:off x="7050402" y="0"/>
          <a:ext cx="1565820" cy="571483"/>
        </a:xfrm>
        <a:prstGeom prst="chevron">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en-US" sz="1100" b="1" kern="1200" dirty="0" smtClean="0"/>
            <a:t>Site Support</a:t>
          </a:r>
          <a:endParaRPr lang="en-US" sz="1100" b="1" kern="1200" dirty="0"/>
        </a:p>
      </dsp:txBody>
      <dsp:txXfrm>
        <a:off x="7336144" y="0"/>
        <a:ext cx="994337" cy="57148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972560"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5"/>
            <a:ext cx="303784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972560" y="8831265"/>
            <a:ext cx="303784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972560"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34720" y="4416427"/>
            <a:ext cx="514096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5"/>
            <a:ext cx="303784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972560" y="8831265"/>
            <a:ext cx="303784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marL="0" marR="0" lvl="0" indent="0" algn="r" defTabSz="911225" rtl="0" eaLnBrk="1" fontAlgn="base" latinLnBrk="0" hangingPunct="1">
              <a:lnSpc>
                <a:spcPct val="100000"/>
              </a:lnSpc>
              <a:spcBef>
                <a:spcPct val="0"/>
              </a:spcBef>
              <a:spcAft>
                <a:spcPct val="0"/>
              </a:spcAft>
              <a:buClrTx/>
              <a:buSzTx/>
              <a:buFontTx/>
              <a:buNone/>
              <a:tabLst/>
              <a:defRPr/>
            </a:pPr>
            <a:fld id="{31338345-9CBA-4181-BEB7-82A779821C66}"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1225"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3794" name="Rectangle 2"/>
          <p:cNvSpPr>
            <a:spLocks noGrp="1" noRot="1" noChangeAspect="1" noChangeArrowheads="1" noTextEdit="1"/>
          </p:cNvSpPr>
          <p:nvPr>
            <p:ph type="sldImg"/>
          </p:nvPr>
        </p:nvSpPr>
        <p:spPr>
          <a:xfrm>
            <a:off x="1262063" y="696913"/>
            <a:ext cx="4646612" cy="3486150"/>
          </a:xfrm>
          <a:ln/>
        </p:spPr>
      </p:sp>
      <p:sp>
        <p:nvSpPr>
          <p:cNvPr id="337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55660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2063" y="696913"/>
            <a:ext cx="46466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3928540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1887593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1898329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3912175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1793114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708824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2063" y="696913"/>
            <a:ext cx="46466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4257853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177672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a:p>
        </p:txBody>
      </p:sp>
    </p:spTree>
    <p:extLst>
      <p:ext uri="{BB962C8B-B14F-4D97-AF65-F5344CB8AC3E}">
        <p14:creationId xmlns:p14="http://schemas.microsoft.com/office/powerpoint/2010/main" val="2009403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2063" y="696913"/>
            <a:ext cx="4646612"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1304097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57780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1603345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2063" y="696913"/>
            <a:ext cx="46466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8538" rtl="0" eaLnBrk="1" fontAlgn="base" latinLnBrk="0" hangingPunct="1">
              <a:lnSpc>
                <a:spcPct val="100000"/>
              </a:lnSpc>
              <a:spcBef>
                <a:spcPct val="0"/>
              </a:spcBef>
              <a:spcAft>
                <a:spcPct val="0"/>
              </a:spcAft>
              <a:buClrTx/>
              <a:buSzTx/>
              <a:buFontTx/>
              <a:buNone/>
              <a:tabLst/>
              <a:defRPr/>
            </a:pPr>
            <a:fld id="{55D68406-F15C-4303-97CE-0E3EE59880C4}"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28538"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68545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2518626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3006289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23815" y="2513160"/>
            <a:ext cx="9102852" cy="4334256"/>
          </a:xfrm>
          <a:prstGeom prst="rect">
            <a:avLst/>
          </a:prstGeom>
        </p:spPr>
      </p:pic>
      <p:sp>
        <p:nvSpPr>
          <p:cNvPr id="63490" name="Rectangle 1026"/>
          <p:cNvSpPr>
            <a:spLocks noGrp="1" noChangeArrowheads="1"/>
          </p:cNvSpPr>
          <p:nvPr>
            <p:ph type="ctrTitle"/>
          </p:nvPr>
        </p:nvSpPr>
        <p:spPr>
          <a:xfrm>
            <a:off x="1085012" y="333561"/>
            <a:ext cx="6941611" cy="1190441"/>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1085013" y="1542164"/>
            <a:ext cx="6904623" cy="966089"/>
          </a:xfrm>
        </p:spPr>
        <p:txBody>
          <a:bodyPr/>
          <a:lstStyle>
            <a:lvl1pPr marL="0" indent="0">
              <a:buFontTx/>
              <a:buNone/>
              <a:defRPr sz="3200">
                <a:solidFill>
                  <a:schemeClr val="bg2"/>
                </a:solidFill>
              </a:defRPr>
            </a:lvl1pPr>
          </a:lstStyle>
          <a:p>
            <a:pPr lvl="0"/>
            <a:r>
              <a:rPr lang="en-US" noProof="0" dirty="0" smtClean="0"/>
              <a:t>Select to edit master subtitle</a:t>
            </a:r>
          </a:p>
        </p:txBody>
      </p:sp>
      <p:pic>
        <p:nvPicPr>
          <p:cNvPr id="10" name="Picture 9" descr="FAA logo&amp;text_white_d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0499" y="5271262"/>
            <a:ext cx="3397251" cy="1586740"/>
          </a:xfrm>
          <a:prstGeom prst="rect">
            <a:avLst/>
          </a:prstGeom>
        </p:spPr>
      </p:pic>
    </p:spTree>
    <p:extLst>
      <p:ext uri="{BB962C8B-B14F-4D97-AF65-F5344CB8AC3E}">
        <p14:creationId xmlns:p14="http://schemas.microsoft.com/office/powerpoint/2010/main" val="2494811072"/>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834189" y="6248400"/>
            <a:ext cx="1707316" cy="457200"/>
          </a:xfrm>
        </p:spPr>
        <p:txBody>
          <a:bodyPr/>
          <a:lstStyle>
            <a:lvl1pPr>
              <a:defRPr/>
            </a:lvl1pPr>
          </a:lstStyle>
          <a:p>
            <a:fld id="{78D3ABA1-EA94-43C0-B992-7CBCC31144F1}" type="slidenum">
              <a:rPr lang="en-US"/>
              <a:pPr/>
              <a:t>‹#›</a:t>
            </a:fld>
            <a:endParaRPr lang="en-US" dirty="0"/>
          </a:p>
        </p:txBody>
      </p:sp>
    </p:spTree>
    <p:extLst>
      <p:ext uri="{BB962C8B-B14F-4D97-AF65-F5344CB8AC3E}">
        <p14:creationId xmlns:p14="http://schemas.microsoft.com/office/powerpoint/2010/main" val="4112095889"/>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2" y="1508128"/>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4" y="1508128"/>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816612542"/>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812940105"/>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3255797"/>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3813561560"/>
      </p:ext>
    </p:extLst>
  </p:cSld>
  <p:clrMapOvr>
    <a:masterClrMapping/>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8"/>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2" y="1508128"/>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31" name="Rectangle 11"/>
          <p:cNvSpPr>
            <a:spLocks noGrp="1" noChangeArrowheads="1"/>
          </p:cNvSpPr>
          <p:nvPr>
            <p:ph type="sldNum" sz="quarter" idx="4"/>
          </p:nvPr>
        </p:nvSpPr>
        <p:spPr bwMode="auto">
          <a:xfrm>
            <a:off x="6969125" y="6248400"/>
            <a:ext cx="15870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
        <p:nvSpPr>
          <p:cNvPr id="56349" name="Text Box 29" hidden="1"/>
          <p:cNvSpPr txBox="1">
            <a:spLocks noChangeArrowheads="1"/>
          </p:cNvSpPr>
          <p:nvPr userDrawn="1"/>
        </p:nvSpPr>
        <p:spPr bwMode="auto">
          <a:xfrm>
            <a:off x="449264" y="6205539"/>
            <a:ext cx="478472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6" y="6384926"/>
            <a:ext cx="37401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2" name="Picture 1" descr="FAA logo&amp;text_white_ds.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238755" y="6116533"/>
            <a:ext cx="1587500" cy="741467"/>
          </a:xfrm>
          <a:prstGeom prst="rect">
            <a:avLst/>
          </a:prstGeom>
        </p:spPr>
      </p:pic>
      <p:sp>
        <p:nvSpPr>
          <p:cNvPr id="11" name="TextBox 10"/>
          <p:cNvSpPr txBox="1"/>
          <p:nvPr userDrawn="1"/>
        </p:nvSpPr>
        <p:spPr bwMode="auto">
          <a:xfrm>
            <a:off x="167054" y="6240464"/>
            <a:ext cx="173063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C0C0C0"/>
                </a:solidFill>
              </a:rPr>
              <a:t>September 26, 2019</a:t>
            </a:r>
            <a:endParaRPr lang="en-US" sz="1200" b="1" dirty="0">
              <a:solidFill>
                <a:srgbClr val="C0C0C0"/>
              </a:solidFill>
            </a:endParaRPr>
          </a:p>
        </p:txBody>
      </p:sp>
      <p:sp>
        <p:nvSpPr>
          <p:cNvPr id="12" name="TextBox 11"/>
          <p:cNvSpPr txBox="1"/>
          <p:nvPr userDrawn="1"/>
        </p:nvSpPr>
        <p:spPr bwMode="auto">
          <a:xfrm>
            <a:off x="1969120" y="6240379"/>
            <a:ext cx="31981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BE9942"/>
                </a:solidFill>
              </a:rPr>
              <a:t>Resilience in a Maintenance</a:t>
            </a:r>
            <a:r>
              <a:rPr lang="en-US" sz="1200" b="1" baseline="0" dirty="0" smtClean="0">
                <a:solidFill>
                  <a:srgbClr val="BE9942"/>
                </a:solidFill>
              </a:rPr>
              <a:t> Organization</a:t>
            </a:r>
            <a:endParaRPr lang="en-US" sz="1200" b="1" dirty="0">
              <a:solidFill>
                <a:srgbClr val="BE9942"/>
              </a:solidFill>
            </a:endParaRPr>
          </a:p>
        </p:txBody>
      </p:sp>
    </p:spTree>
    <p:extLst>
      <p:ext uri="{BB962C8B-B14F-4D97-AF65-F5344CB8AC3E}">
        <p14:creationId xmlns:p14="http://schemas.microsoft.com/office/powerpoint/2010/main" val="405370713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ransition spd="slow">
    <p:push dir="u"/>
  </p:transition>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189" algn="l" rtl="0" fontAlgn="base">
        <a:spcBef>
          <a:spcPct val="0"/>
        </a:spcBef>
        <a:spcAft>
          <a:spcPct val="0"/>
        </a:spcAft>
        <a:defRPr sz="4000" b="1">
          <a:solidFill>
            <a:srgbClr val="1D2F68"/>
          </a:solidFill>
          <a:latin typeface="Arial" charset="0"/>
        </a:defRPr>
      </a:lvl6pPr>
      <a:lvl7pPr marL="914377" algn="l" rtl="0" fontAlgn="base">
        <a:spcBef>
          <a:spcPct val="0"/>
        </a:spcBef>
        <a:spcAft>
          <a:spcPct val="0"/>
        </a:spcAft>
        <a:defRPr sz="4000" b="1">
          <a:solidFill>
            <a:srgbClr val="1D2F68"/>
          </a:solidFill>
          <a:latin typeface="Arial" charset="0"/>
        </a:defRPr>
      </a:lvl7pPr>
      <a:lvl8pPr marL="1371566" algn="l" rtl="0" fontAlgn="base">
        <a:spcBef>
          <a:spcPct val="0"/>
        </a:spcBef>
        <a:spcAft>
          <a:spcPct val="0"/>
        </a:spcAft>
        <a:defRPr sz="4000" b="1">
          <a:solidFill>
            <a:srgbClr val="1D2F68"/>
          </a:solidFill>
          <a:latin typeface="Arial" charset="0"/>
        </a:defRPr>
      </a:lvl8pPr>
      <a:lvl9pPr marL="1828754" algn="l" rtl="0" fontAlgn="base">
        <a:spcBef>
          <a:spcPct val="0"/>
        </a:spcBef>
        <a:spcAft>
          <a:spcPct val="0"/>
        </a:spcAft>
        <a:defRPr sz="4000" b="1">
          <a:solidFill>
            <a:srgbClr val="1D2F68"/>
          </a:solidFill>
          <a:latin typeface="Arial" charset="0"/>
        </a:defRPr>
      </a:lvl9pPr>
    </p:titleStyle>
    <p:bodyStyle>
      <a:lvl1pPr marL="342891" indent="-342891" algn="l" rtl="0" fontAlgn="base">
        <a:spcBef>
          <a:spcPct val="20000"/>
        </a:spcBef>
        <a:spcAft>
          <a:spcPct val="0"/>
        </a:spcAft>
        <a:buChar char="•"/>
        <a:defRPr sz="2800" b="1">
          <a:solidFill>
            <a:schemeClr val="tx1"/>
          </a:solidFill>
          <a:latin typeface="+mn-lt"/>
          <a:ea typeface="+mn-ea"/>
          <a:cs typeface="+mn-cs"/>
        </a:defRPr>
      </a:lvl1pPr>
      <a:lvl2pPr marL="742932" indent="-285744" algn="l" rtl="0" fontAlgn="base">
        <a:spcBef>
          <a:spcPct val="20000"/>
        </a:spcBef>
        <a:spcAft>
          <a:spcPct val="0"/>
        </a:spcAft>
        <a:buChar char="–"/>
        <a:defRPr sz="2400">
          <a:solidFill>
            <a:schemeClr val="tx1"/>
          </a:solidFill>
          <a:latin typeface="+mn-lt"/>
        </a:defRPr>
      </a:lvl2pPr>
      <a:lvl3pPr marL="1142971" indent="-228594" algn="l" rtl="0" fontAlgn="base">
        <a:spcBef>
          <a:spcPct val="20000"/>
        </a:spcBef>
        <a:spcAft>
          <a:spcPct val="0"/>
        </a:spcAft>
        <a:buChar char="•"/>
        <a:defRPr sz="2000">
          <a:solidFill>
            <a:schemeClr val="tx1"/>
          </a:solidFill>
          <a:latin typeface="+mn-lt"/>
        </a:defRPr>
      </a:lvl3pPr>
      <a:lvl4pPr marL="1600160" indent="-228594" algn="l" rtl="0" fontAlgn="base">
        <a:spcBef>
          <a:spcPct val="20000"/>
        </a:spcBef>
        <a:spcAft>
          <a:spcPct val="0"/>
        </a:spcAft>
        <a:buChar char="–"/>
        <a:defRPr>
          <a:solidFill>
            <a:schemeClr val="tx1"/>
          </a:solidFill>
          <a:latin typeface="+mn-lt"/>
        </a:defRPr>
      </a:lvl4pPr>
      <a:lvl5pPr marL="2057349" indent="-228594" algn="l" rtl="0" fontAlgn="base">
        <a:spcBef>
          <a:spcPct val="20000"/>
        </a:spcBef>
        <a:spcAft>
          <a:spcPct val="0"/>
        </a:spcAft>
        <a:buChar char="»"/>
        <a:defRPr>
          <a:solidFill>
            <a:schemeClr val="tx1"/>
          </a:solidFill>
          <a:latin typeface="+mn-lt"/>
        </a:defRPr>
      </a:lvl5pPr>
      <a:lvl6pPr marL="2514537" indent="-228594" algn="l" rtl="0" fontAlgn="base">
        <a:spcBef>
          <a:spcPct val="20000"/>
        </a:spcBef>
        <a:spcAft>
          <a:spcPct val="0"/>
        </a:spcAft>
        <a:buChar char="»"/>
        <a:defRPr>
          <a:solidFill>
            <a:schemeClr val="tx1"/>
          </a:solidFill>
          <a:latin typeface="+mn-lt"/>
        </a:defRPr>
      </a:lvl6pPr>
      <a:lvl7pPr marL="2971726" indent="-228594" algn="l" rtl="0" fontAlgn="base">
        <a:spcBef>
          <a:spcPct val="20000"/>
        </a:spcBef>
        <a:spcAft>
          <a:spcPct val="0"/>
        </a:spcAft>
        <a:buChar char="»"/>
        <a:defRPr>
          <a:solidFill>
            <a:schemeClr val="tx1"/>
          </a:solidFill>
          <a:latin typeface="+mn-lt"/>
        </a:defRPr>
      </a:lvl7pPr>
      <a:lvl8pPr marL="3428914" indent="-228594" algn="l" rtl="0" fontAlgn="base">
        <a:spcBef>
          <a:spcPct val="20000"/>
        </a:spcBef>
        <a:spcAft>
          <a:spcPct val="0"/>
        </a:spcAft>
        <a:buChar char="»"/>
        <a:defRPr>
          <a:solidFill>
            <a:schemeClr val="tx1"/>
          </a:solidFill>
          <a:latin typeface="+mn-lt"/>
        </a:defRPr>
      </a:lvl8pPr>
      <a:lvl9pPr marL="3886103" indent="-228594" algn="l" rtl="0" fontAlgn="base">
        <a:spcBef>
          <a:spcPct val="20000"/>
        </a:spcBef>
        <a:spcAft>
          <a:spcPct val="0"/>
        </a:spcAft>
        <a:buChar char="»"/>
        <a:defRPr>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hyperlink" Target="mailto:Soncere.Woodford@faa.gov" TargetMode="Externa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8.emf"/><Relationship Id="rId13"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oleObject" Target="../embeddings/oleObject2.bin"/><Relationship Id="rId12"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emf"/><Relationship Id="rId11" Type="http://schemas.openxmlformats.org/officeDocument/2006/relationships/diagramQuickStyle" Target="../diagrams/quickStyle1.xml"/><Relationship Id="rId5" Type="http://schemas.openxmlformats.org/officeDocument/2006/relationships/oleObject" Target="../embeddings/oleObject1.bin"/><Relationship Id="rId10" Type="http://schemas.openxmlformats.org/officeDocument/2006/relationships/diagramLayout" Target="../diagrams/layout1.xml"/><Relationship Id="rId4" Type="http://schemas.openxmlformats.org/officeDocument/2006/relationships/image" Target="../media/image9.png"/><Relationship Id="rId9" Type="http://schemas.openxmlformats.org/officeDocument/2006/relationships/diagramData" Target="../diagrams/data1.xml"/><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emf"/><Relationship Id="rId18" Type="http://schemas.openxmlformats.org/officeDocument/2006/relationships/image" Target="../media/image29.emf"/><Relationship Id="rId26" Type="http://schemas.openxmlformats.org/officeDocument/2006/relationships/image" Target="../media/image37.emf"/><Relationship Id="rId3" Type="http://schemas.openxmlformats.org/officeDocument/2006/relationships/image" Target="../media/image14.png"/><Relationship Id="rId21" Type="http://schemas.openxmlformats.org/officeDocument/2006/relationships/image" Target="../media/image32.emf"/><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9.xml"/><Relationship Id="rId16" Type="http://schemas.openxmlformats.org/officeDocument/2006/relationships/image" Target="../media/image27.emf"/><Relationship Id="rId20" Type="http://schemas.openxmlformats.org/officeDocument/2006/relationships/image" Target="../media/image31.emf"/><Relationship Id="rId1" Type="http://schemas.openxmlformats.org/officeDocument/2006/relationships/slideLayout" Target="../slideLayouts/slideLayout4.xml"/><Relationship Id="rId6" Type="http://schemas.openxmlformats.org/officeDocument/2006/relationships/image" Target="../media/image17.emf"/><Relationship Id="rId11" Type="http://schemas.openxmlformats.org/officeDocument/2006/relationships/image" Target="../media/image22.emf"/><Relationship Id="rId24" Type="http://schemas.openxmlformats.org/officeDocument/2006/relationships/image" Target="../media/image35.png"/><Relationship Id="rId5" Type="http://schemas.openxmlformats.org/officeDocument/2006/relationships/image" Target="../media/image16.emf"/><Relationship Id="rId15" Type="http://schemas.openxmlformats.org/officeDocument/2006/relationships/image" Target="../media/image26.emf"/><Relationship Id="rId23" Type="http://schemas.openxmlformats.org/officeDocument/2006/relationships/image" Target="../media/image34.png"/><Relationship Id="rId10" Type="http://schemas.openxmlformats.org/officeDocument/2006/relationships/image" Target="../media/image21.emf"/><Relationship Id="rId19" Type="http://schemas.openxmlformats.org/officeDocument/2006/relationships/image" Target="../media/image30.emf"/><Relationship Id="rId4" Type="http://schemas.openxmlformats.org/officeDocument/2006/relationships/image" Target="../media/image15.png"/><Relationship Id="rId9" Type="http://schemas.openxmlformats.org/officeDocument/2006/relationships/image" Target="../media/image20.emf"/><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1" y="124297"/>
            <a:ext cx="9143999" cy="1031119"/>
          </a:xfrm>
        </p:spPr>
        <p:txBody>
          <a:bodyPr/>
          <a:lstStyle/>
          <a:p>
            <a:pPr algn="ctr"/>
            <a:r>
              <a:rPr lang="en-US" dirty="0"/>
              <a:t>PMO ATS En Route &amp; Oceanic</a:t>
            </a:r>
            <a:r>
              <a:rPr lang="en-US" sz="3733" dirty="0"/>
              <a:t/>
            </a:r>
            <a:br>
              <a:rPr lang="en-US" sz="3733" dirty="0"/>
            </a:br>
            <a:endParaRPr lang="en-US" sz="3733" dirty="0">
              <a:solidFill>
                <a:schemeClr val="tx2">
                  <a:lumMod val="65000"/>
                  <a:lumOff val="35000"/>
                </a:schemeClr>
              </a:solidFill>
            </a:endParaRPr>
          </a:p>
        </p:txBody>
      </p:sp>
      <p:sp>
        <p:nvSpPr>
          <p:cNvPr id="8" name="Text Box 18"/>
          <p:cNvSpPr txBox="1">
            <a:spLocks noChangeArrowheads="1"/>
          </p:cNvSpPr>
          <p:nvPr/>
        </p:nvSpPr>
        <p:spPr bwMode="auto">
          <a:xfrm>
            <a:off x="387911" y="2951327"/>
            <a:ext cx="457767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170">
              <a:buNone/>
            </a:pPr>
            <a:r>
              <a:rPr lang="en-US" dirty="0">
                <a:solidFill>
                  <a:srgbClr val="000000"/>
                </a:solidFill>
              </a:rPr>
              <a:t>2019 V&amp;V Summit</a:t>
            </a:r>
          </a:p>
          <a:p>
            <a:pPr defTabSz="1219170">
              <a:buNone/>
            </a:pPr>
            <a:r>
              <a:rPr lang="en-US" dirty="0">
                <a:solidFill>
                  <a:srgbClr val="000000"/>
                </a:solidFill>
              </a:rPr>
              <a:t>September 26, 2019</a:t>
            </a:r>
          </a:p>
          <a:p>
            <a:pPr defTabSz="1219170">
              <a:buNone/>
            </a:pPr>
            <a:r>
              <a:rPr lang="en-US" b="1" i="1" dirty="0">
                <a:solidFill>
                  <a:srgbClr val="000000"/>
                </a:solidFill>
              </a:rPr>
              <a:t>Sonceré W. Woodford</a:t>
            </a:r>
          </a:p>
        </p:txBody>
      </p:sp>
      <p:sp>
        <p:nvSpPr>
          <p:cNvPr id="2" name="Subtitle 1"/>
          <p:cNvSpPr>
            <a:spLocks noGrp="1"/>
          </p:cNvSpPr>
          <p:nvPr>
            <p:ph type="subTitle" idx="1"/>
          </p:nvPr>
        </p:nvSpPr>
        <p:spPr>
          <a:xfrm>
            <a:off x="2" y="873457"/>
            <a:ext cx="9143999" cy="1460442"/>
          </a:xfrm>
        </p:spPr>
        <p:txBody>
          <a:bodyPr/>
          <a:lstStyle/>
          <a:p>
            <a:pPr algn="ctr">
              <a:spcAft>
                <a:spcPts val="1200"/>
              </a:spcAft>
            </a:pPr>
            <a:r>
              <a:rPr lang="en-US" sz="2800" dirty="0">
                <a:solidFill>
                  <a:schemeClr val="bg2">
                    <a:lumMod val="50000"/>
                  </a:schemeClr>
                </a:solidFill>
              </a:rPr>
              <a:t>Second Level Engineering, AJM-25</a:t>
            </a:r>
          </a:p>
          <a:p>
            <a:pPr algn="ctr">
              <a:spcBef>
                <a:spcPts val="600"/>
              </a:spcBef>
            </a:pPr>
            <a:r>
              <a:rPr lang="en-US" dirty="0">
                <a:solidFill>
                  <a:srgbClr val="0070C0"/>
                </a:solidFill>
                <a:effectLst>
                  <a:outerShdw blurRad="38100" dist="38100" dir="2700000" algn="tl">
                    <a:srgbClr val="000000">
                      <a:alpha val="43137"/>
                    </a:srgbClr>
                  </a:outerShdw>
                </a:effectLst>
              </a:rPr>
              <a:t>Resilience in a Maintenance Organization</a:t>
            </a:r>
          </a:p>
        </p:txBody>
      </p:sp>
    </p:spTree>
    <p:extLst>
      <p:ext uri="{BB962C8B-B14F-4D97-AF65-F5344CB8AC3E}">
        <p14:creationId xmlns:p14="http://schemas.microsoft.com/office/powerpoint/2010/main" val="168876577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9946" y="850070"/>
            <a:ext cx="4431347" cy="1985159"/>
          </a:xfrm>
          <a:prstGeom prst="rect">
            <a:avLst/>
          </a:prstGeom>
          <a:noFill/>
        </p:spPr>
        <p:txBody>
          <a:bodyPr wrap="square" rtlCol="0">
            <a:spAutoFit/>
          </a:bodyPr>
          <a:lstStyle/>
          <a:p>
            <a:pPr>
              <a:buNone/>
            </a:pPr>
            <a:r>
              <a:rPr lang="en-US" sz="1500" b="1" dirty="0"/>
              <a:t>This </a:t>
            </a:r>
            <a:r>
              <a:rPr lang="en-US" sz="1500" b="1" dirty="0" smtClean="0"/>
              <a:t>SLE team performs </a:t>
            </a:r>
            <a:r>
              <a:rPr lang="en-US" sz="1500" b="1" dirty="0"/>
              <a:t>activities and provides guidance associated with updating </a:t>
            </a:r>
            <a:r>
              <a:rPr lang="en-US" sz="1500" b="1" dirty="0" smtClean="0"/>
              <a:t>and </a:t>
            </a:r>
            <a:r>
              <a:rPr lang="en-US" sz="1500" b="1" dirty="0"/>
              <a:t>coordinating </a:t>
            </a:r>
            <a:r>
              <a:rPr lang="en-US" sz="1500" b="1" dirty="0" smtClean="0"/>
              <a:t>National </a:t>
            </a:r>
            <a:r>
              <a:rPr lang="en-US" sz="1500" b="1" dirty="0"/>
              <a:t>Adaptation </a:t>
            </a:r>
            <a:r>
              <a:rPr lang="en-US" sz="1500" b="1" dirty="0" smtClean="0"/>
              <a:t>and local adaptation changes at:</a:t>
            </a:r>
            <a:endParaRPr lang="en-US" sz="1500" b="1" dirty="0"/>
          </a:p>
          <a:p>
            <a:pPr marL="171446" indent="-171446"/>
            <a:r>
              <a:rPr lang="en-US" sz="1400" b="1" dirty="0"/>
              <a:t>21 Air Route </a:t>
            </a:r>
            <a:r>
              <a:rPr lang="en-US" sz="1400" b="1" dirty="0" smtClean="0"/>
              <a:t>Traffic Control </a:t>
            </a:r>
            <a:r>
              <a:rPr lang="en-US" sz="1400" b="1" dirty="0"/>
              <a:t>Centers (ARTCCs)</a:t>
            </a:r>
          </a:p>
          <a:p>
            <a:pPr marL="171446" indent="-171446"/>
            <a:r>
              <a:rPr lang="en-US" sz="1400" b="1" dirty="0"/>
              <a:t>2 Combined En Route Approaches (CERAPs)</a:t>
            </a:r>
          </a:p>
          <a:p>
            <a:pPr marL="171446" indent="-171446"/>
            <a:r>
              <a:rPr lang="en-US" sz="1400" b="1" dirty="0"/>
              <a:t> Honolulu Control Facility (HCF)</a:t>
            </a:r>
            <a:endParaRPr lang="en-US" sz="1400" b="1" i="1" dirty="0"/>
          </a:p>
        </p:txBody>
      </p:sp>
      <p:cxnSp>
        <p:nvCxnSpPr>
          <p:cNvPr id="37" name="Straight Connector 36"/>
          <p:cNvCxnSpPr/>
          <p:nvPr/>
        </p:nvCxnSpPr>
        <p:spPr bwMode="auto">
          <a:xfrm flipV="1">
            <a:off x="8957" y="3064826"/>
            <a:ext cx="9144000" cy="16625"/>
          </a:xfrm>
          <a:prstGeom prst="line">
            <a:avLst/>
          </a:prstGeom>
          <a:ln/>
          <a:extLst/>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bwMode="auto">
          <a:xfrm flipV="1">
            <a:off x="8957" y="5429361"/>
            <a:ext cx="9144000" cy="16625"/>
          </a:xfrm>
          <a:prstGeom prst="line">
            <a:avLst/>
          </a:prstGeom>
          <a:ln/>
          <a:extLst/>
        </p:spPr>
        <p:style>
          <a:lnRef idx="3">
            <a:schemeClr val="dk1"/>
          </a:lnRef>
          <a:fillRef idx="0">
            <a:schemeClr val="dk1"/>
          </a:fillRef>
          <a:effectRef idx="2">
            <a:schemeClr val="dk1"/>
          </a:effectRef>
          <a:fontRef idx="minor">
            <a:schemeClr val="tx1"/>
          </a:fontRef>
        </p:style>
      </p:cxnSp>
      <p:sp>
        <p:nvSpPr>
          <p:cNvPr id="39" name="Rectangle 38"/>
          <p:cNvSpPr/>
          <p:nvPr/>
        </p:nvSpPr>
        <p:spPr bwMode="auto">
          <a:xfrm>
            <a:off x="3639582" y="5245353"/>
            <a:ext cx="2123544" cy="307777"/>
          </a:xfrm>
          <a:prstGeom prst="rect">
            <a:avLst/>
          </a:prstGeom>
          <a:solidFill>
            <a:srgbClr val="002060"/>
          </a:solidFill>
          <a:ln>
            <a:solidFill>
              <a:srgbClr val="FFFF99"/>
            </a:solidFill>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spAutoFit/>
          </a:bodyPr>
          <a:lstStyle/>
          <a:p>
            <a:pPr algn="ctr" defTabSz="914377">
              <a:buNone/>
            </a:pPr>
            <a:r>
              <a:rPr lang="en-US" sz="1400" b="1" dirty="0">
                <a:solidFill>
                  <a:srgbClr val="FFFFD5"/>
                </a:solidFill>
              </a:rPr>
              <a:t> Activities</a:t>
            </a:r>
          </a:p>
        </p:txBody>
      </p:sp>
      <p:sp>
        <p:nvSpPr>
          <p:cNvPr id="18" name="TextBox 17"/>
          <p:cNvSpPr txBox="1"/>
          <p:nvPr/>
        </p:nvSpPr>
        <p:spPr>
          <a:xfrm>
            <a:off x="4661453" y="1000757"/>
            <a:ext cx="4371703" cy="1569660"/>
          </a:xfrm>
          <a:prstGeom prst="rect">
            <a:avLst/>
          </a:prstGeom>
          <a:noFill/>
        </p:spPr>
        <p:txBody>
          <a:bodyPr wrap="square" rtlCol="0">
            <a:spAutoFit/>
          </a:bodyPr>
          <a:lstStyle/>
          <a:p>
            <a:pPr algn="ctr">
              <a:buNone/>
            </a:pPr>
            <a:r>
              <a:rPr lang="en-US" sz="1600" b="1" dirty="0"/>
              <a:t>FAST </a:t>
            </a:r>
            <a:r>
              <a:rPr lang="en-US" sz="1600" b="1" dirty="0" smtClean="0"/>
              <a:t>Specialists </a:t>
            </a:r>
            <a:r>
              <a:rPr lang="en-US" sz="1600" b="1" dirty="0"/>
              <a:t>troubleshoot air traffic issues, support Tech Ops in trouble shooting hardware issues, support the Test and Training Environment, and participate in Key-site testing of new system releases.</a:t>
            </a:r>
            <a:endParaRPr lang="en-US" sz="1600" b="1" i="1" dirty="0"/>
          </a:p>
        </p:txBody>
      </p:sp>
      <p:sp>
        <p:nvSpPr>
          <p:cNvPr id="2" name="Oval 1"/>
          <p:cNvSpPr/>
          <p:nvPr/>
        </p:nvSpPr>
        <p:spPr bwMode="auto">
          <a:xfrm>
            <a:off x="28032" y="3381402"/>
            <a:ext cx="2136083" cy="1740181"/>
          </a:xfrm>
          <a:prstGeom prst="ellipse">
            <a:avLst/>
          </a:prstGeom>
          <a:solidFill>
            <a:schemeClr val="accent1"/>
          </a:solidFill>
          <a:ln>
            <a:noFill/>
          </a:ln>
          <a:effectLst/>
          <a:extLst/>
        </p:spPr>
        <p:txBody>
          <a:bodyPr vert="horz" wrap="square" lIns="91440" tIns="45720" rIns="91440" bIns="45720" numCol="1" rtlCol="0" anchor="ctr" anchorCtr="0" compatLnSpc="1">
            <a:prstTxWarp prst="textNoShape">
              <a:avLst/>
            </a:prstTxWarp>
            <a:noAutofit/>
          </a:bodyPr>
          <a:lstStyle/>
          <a:p>
            <a:pPr algn="ctr">
              <a:buNone/>
            </a:pPr>
            <a:r>
              <a:rPr lang="en-US" sz="1100" b="1" dirty="0"/>
              <a:t>Incorporating the Chart Date and Interim Chart Date National Adaptation changes into the site specific adaptation.</a:t>
            </a:r>
          </a:p>
        </p:txBody>
      </p:sp>
      <p:sp>
        <p:nvSpPr>
          <p:cNvPr id="21" name="Oval 20"/>
          <p:cNvSpPr/>
          <p:nvPr/>
        </p:nvSpPr>
        <p:spPr bwMode="auto">
          <a:xfrm>
            <a:off x="2203277" y="3372603"/>
            <a:ext cx="2193270" cy="1748980"/>
          </a:xfrm>
          <a:prstGeom prst="ellipse">
            <a:avLst/>
          </a:prstGeom>
          <a:solidFill>
            <a:schemeClr val="accent1"/>
          </a:solidFill>
          <a:ln>
            <a:noFill/>
          </a:ln>
          <a:effectLst/>
          <a:extLst/>
        </p:spPr>
        <p:txBody>
          <a:bodyPr vert="horz" wrap="square" lIns="91440" tIns="45720" rIns="91440" bIns="45720" numCol="1" rtlCol="0" anchor="ctr" anchorCtr="0" compatLnSpc="1">
            <a:prstTxWarp prst="textNoShape">
              <a:avLst/>
            </a:prstTxWarp>
            <a:noAutofit/>
          </a:bodyPr>
          <a:lstStyle/>
          <a:p>
            <a:pPr algn="ctr">
              <a:buNone/>
            </a:pPr>
            <a:r>
              <a:rPr lang="en-US" sz="1100" b="1" dirty="0" smtClean="0"/>
              <a:t>Supporting </a:t>
            </a:r>
            <a:r>
              <a:rPr lang="en-US" sz="1100" b="1" dirty="0"/>
              <a:t>Local Adaptation  Maintenance as directed by Air Traffic at the respective facility.</a:t>
            </a:r>
          </a:p>
        </p:txBody>
      </p:sp>
      <p:sp>
        <p:nvSpPr>
          <p:cNvPr id="22" name="Oval 21"/>
          <p:cNvSpPr/>
          <p:nvPr/>
        </p:nvSpPr>
        <p:spPr bwMode="auto">
          <a:xfrm>
            <a:off x="4481565" y="3340784"/>
            <a:ext cx="2273967" cy="1780799"/>
          </a:xfrm>
          <a:prstGeom prst="ellipse">
            <a:avLst/>
          </a:prstGeom>
          <a:solidFill>
            <a:schemeClr val="accent1"/>
          </a:solidFill>
          <a:ln>
            <a:noFill/>
          </a:ln>
          <a:effectLst/>
          <a:extLst/>
        </p:spPr>
        <p:txBody>
          <a:bodyPr vert="horz" wrap="square" lIns="91440" tIns="45720" rIns="91440" bIns="45720" numCol="1" rtlCol="0" anchor="ctr" anchorCtr="0" compatLnSpc="1">
            <a:prstTxWarp prst="textNoShape">
              <a:avLst/>
            </a:prstTxWarp>
            <a:noAutofit/>
          </a:bodyPr>
          <a:lstStyle/>
          <a:p>
            <a:pPr algn="ctr">
              <a:buNone/>
            </a:pPr>
            <a:r>
              <a:rPr lang="en-US" sz="1100" b="1" dirty="0"/>
              <a:t>Performing Adaptation changes, inspection and validation. Coordinating with affected </a:t>
            </a:r>
            <a:r>
              <a:rPr lang="en-US" sz="1100" b="1" dirty="0" smtClean="0"/>
              <a:t>neighbors. </a:t>
            </a:r>
            <a:endParaRPr lang="en-US" sz="1100" b="1" dirty="0"/>
          </a:p>
        </p:txBody>
      </p:sp>
      <p:sp>
        <p:nvSpPr>
          <p:cNvPr id="23" name="Oval 22"/>
          <p:cNvSpPr/>
          <p:nvPr/>
        </p:nvSpPr>
        <p:spPr bwMode="auto">
          <a:xfrm>
            <a:off x="6795725" y="3293786"/>
            <a:ext cx="2299728" cy="1827797"/>
          </a:xfrm>
          <a:prstGeom prst="ellipse">
            <a:avLst/>
          </a:prstGeom>
          <a:solidFill>
            <a:schemeClr val="accent1"/>
          </a:solidFill>
          <a:ln>
            <a:noFill/>
          </a:ln>
          <a:effectLst/>
          <a:extLst/>
        </p:spPr>
        <p:txBody>
          <a:bodyPr vert="horz" wrap="square" lIns="91440" tIns="45720" rIns="91440" bIns="45720" numCol="1" rtlCol="0" anchor="ctr" anchorCtr="0" compatLnSpc="1">
            <a:prstTxWarp prst="textNoShape">
              <a:avLst/>
            </a:prstTxWarp>
            <a:noAutofit/>
          </a:bodyPr>
          <a:lstStyle/>
          <a:p>
            <a:pPr algn="ctr">
              <a:buNone/>
            </a:pPr>
            <a:r>
              <a:rPr lang="en-US" sz="1100" b="1" dirty="0"/>
              <a:t>Researching, Evaluating, </a:t>
            </a:r>
            <a:r>
              <a:rPr lang="en-US" sz="1100" b="1" dirty="0" smtClean="0"/>
              <a:t>Planning, </a:t>
            </a:r>
            <a:r>
              <a:rPr lang="en-US" sz="1100" b="1" dirty="0"/>
              <a:t>and Testing adaptation changes to support Airspace Redesign and hardware/software updates.</a:t>
            </a:r>
          </a:p>
        </p:txBody>
      </p:sp>
      <p:sp>
        <p:nvSpPr>
          <p:cNvPr id="38" name="Rectangle 37"/>
          <p:cNvSpPr/>
          <p:nvPr/>
        </p:nvSpPr>
        <p:spPr bwMode="auto">
          <a:xfrm>
            <a:off x="3639582" y="2881647"/>
            <a:ext cx="2123544" cy="307777"/>
          </a:xfrm>
          <a:prstGeom prst="rect">
            <a:avLst/>
          </a:prstGeom>
          <a:solidFill>
            <a:srgbClr val="002060"/>
          </a:solidFill>
          <a:ln>
            <a:solidFill>
              <a:srgbClr val="00B0F0"/>
            </a:solidFill>
          </a:ln>
          <a:effectLst/>
          <a:extLst/>
        </p:spPr>
        <p:txBody>
          <a:bodyPr vert="horz" wrap="square" lIns="91440" tIns="45720" rIns="91440" bIns="45720" numCol="1" rtlCol="0" anchor="t" anchorCtr="0" compatLnSpc="1">
            <a:prstTxWarp prst="textNoShape">
              <a:avLst/>
            </a:prstTxWarp>
            <a:spAutoFit/>
          </a:bodyPr>
          <a:lstStyle/>
          <a:p>
            <a:pPr algn="ctr" defTabSz="914377">
              <a:buNone/>
            </a:pPr>
            <a:r>
              <a:rPr lang="en-US" sz="1400" b="1" dirty="0">
                <a:solidFill>
                  <a:schemeClr val="bg1"/>
                </a:solidFill>
              </a:rPr>
              <a:t>Key FAST</a:t>
            </a:r>
          </a:p>
        </p:txBody>
      </p:sp>
      <p:sp>
        <p:nvSpPr>
          <p:cNvPr id="15" name="Title 1"/>
          <p:cNvSpPr txBox="1">
            <a:spLocks/>
          </p:cNvSpPr>
          <p:nvPr/>
        </p:nvSpPr>
        <p:spPr>
          <a:xfrm>
            <a:off x="1" y="141488"/>
            <a:ext cx="9144000" cy="517307"/>
          </a:xfrm>
          <a:prstGeom prst="rect">
            <a:avLst/>
          </a:prstGeom>
        </p:spPr>
        <p:txBody>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189" algn="l" rtl="0" fontAlgn="base">
              <a:spcBef>
                <a:spcPct val="0"/>
              </a:spcBef>
              <a:spcAft>
                <a:spcPct val="0"/>
              </a:spcAft>
              <a:defRPr sz="4000" b="1">
                <a:solidFill>
                  <a:srgbClr val="1D2F68"/>
                </a:solidFill>
                <a:latin typeface="Arial" charset="0"/>
              </a:defRPr>
            </a:lvl6pPr>
            <a:lvl7pPr marL="914377" algn="l" rtl="0" fontAlgn="base">
              <a:spcBef>
                <a:spcPct val="0"/>
              </a:spcBef>
              <a:spcAft>
                <a:spcPct val="0"/>
              </a:spcAft>
              <a:defRPr sz="4000" b="1">
                <a:solidFill>
                  <a:srgbClr val="1D2F68"/>
                </a:solidFill>
                <a:latin typeface="Arial" charset="0"/>
              </a:defRPr>
            </a:lvl7pPr>
            <a:lvl8pPr marL="1371566" algn="l" rtl="0" fontAlgn="base">
              <a:spcBef>
                <a:spcPct val="0"/>
              </a:spcBef>
              <a:spcAft>
                <a:spcPct val="0"/>
              </a:spcAft>
              <a:defRPr sz="4000" b="1">
                <a:solidFill>
                  <a:srgbClr val="1D2F68"/>
                </a:solidFill>
                <a:latin typeface="Arial" charset="0"/>
              </a:defRPr>
            </a:lvl8pPr>
            <a:lvl9pPr marL="1828754" algn="l" rtl="0" fontAlgn="base">
              <a:spcBef>
                <a:spcPct val="0"/>
              </a:spcBef>
              <a:spcAft>
                <a:spcPct val="0"/>
              </a:spcAft>
              <a:defRPr sz="4000" b="1">
                <a:solidFill>
                  <a:srgbClr val="1D2F68"/>
                </a:solidFill>
                <a:latin typeface="Arial" charset="0"/>
              </a:defRPr>
            </a:lvl9pPr>
          </a:lstStyle>
          <a:p>
            <a:pPr algn="ctr">
              <a:buNone/>
            </a:pPr>
            <a:r>
              <a:rPr lang="en-US" sz="3800" kern="0" dirty="0" smtClean="0"/>
              <a:t>Field Automation Support Team </a:t>
            </a:r>
            <a:r>
              <a:rPr lang="en-US" sz="3600" kern="0" dirty="0" smtClean="0"/>
              <a:t>(FAST)</a:t>
            </a:r>
            <a:endParaRPr lang="en-US" sz="3600" kern="0" dirty="0"/>
          </a:p>
        </p:txBody>
      </p:sp>
      <p:sp>
        <p:nvSpPr>
          <p:cNvPr id="16" name="Slide Number Placeholder 2"/>
          <p:cNvSpPr txBox="1">
            <a:spLocks/>
          </p:cNvSpPr>
          <p:nvPr/>
        </p:nvSpPr>
        <p:spPr bwMode="auto">
          <a:xfrm>
            <a:off x="6969125" y="6248400"/>
            <a:ext cx="15870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defTabSz="914377">
              <a:defRPr/>
            </a:pPr>
            <a:fld id="{F1F6FF14-FC6A-41B6-B2DC-884C6B7C3F2E}" type="slidenum">
              <a:rPr lang="en-US" smtClean="0">
                <a:solidFill>
                  <a:srgbClr val="FFFFFF">
                    <a:lumMod val="65000"/>
                  </a:srgbClr>
                </a:solidFill>
              </a:rPr>
              <a:pPr defTabSz="914377">
                <a:defRPr/>
              </a:pPr>
              <a:t>10</a:t>
            </a:fld>
            <a:endParaRPr lang="en-US">
              <a:solidFill>
                <a:srgbClr val="FFFFFF">
                  <a:lumMod val="65000"/>
                </a:srgbClr>
              </a:solidFill>
            </a:endParaRPr>
          </a:p>
        </p:txBody>
      </p:sp>
      <p:sp>
        <p:nvSpPr>
          <p:cNvPr id="5" name="Slide Number Placeholder 4"/>
          <p:cNvSpPr>
            <a:spLocks noGrp="1"/>
          </p:cNvSpPr>
          <p:nvPr>
            <p:ph type="sldNum" sz="quarter" idx="12"/>
          </p:nvPr>
        </p:nvSpPr>
        <p:spPr/>
        <p:txBody>
          <a:bodyPr/>
          <a:lstStyle/>
          <a:p>
            <a:fld id="{8579F915-29B1-4ADF-B1F4-B9108899500C}" type="slidenum">
              <a:rPr lang="en-US" smtClean="0"/>
              <a:pPr/>
              <a:t>10</a:t>
            </a:fld>
            <a:endParaRPr lang="en-US"/>
          </a:p>
        </p:txBody>
      </p:sp>
    </p:spTree>
    <p:extLst>
      <p:ext uri="{BB962C8B-B14F-4D97-AF65-F5344CB8AC3E}">
        <p14:creationId xmlns:p14="http://schemas.microsoft.com/office/powerpoint/2010/main" val="3679376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47"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12" presetClass="entr" presetSubtype="4"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p:tgtEl>
                                          <p:spTgt spid="38"/>
                                        </p:tgtEl>
                                        <p:attrNameLst>
                                          <p:attrName>ppt_y</p:attrName>
                                        </p:attrNameLst>
                                      </p:cBhvr>
                                      <p:tavLst>
                                        <p:tav tm="0">
                                          <p:val>
                                            <p:strVal val="#ppt_y+#ppt_h*1.125000"/>
                                          </p:val>
                                        </p:tav>
                                        <p:tav tm="100000">
                                          <p:val>
                                            <p:strVal val="#ppt_y"/>
                                          </p:val>
                                        </p:tav>
                                      </p:tavLst>
                                    </p:anim>
                                    <p:animEffect transition="in" filter="wipe(up)">
                                      <p:cBhvr>
                                        <p:cTn id="20" dur="500"/>
                                        <p:tgtEl>
                                          <p:spTgt spid="38"/>
                                        </p:tgtEl>
                                      </p:cBhvr>
                                    </p:animEffect>
                                  </p:childTnLst>
                                </p:cTn>
                              </p:par>
                              <p:par>
                                <p:cTn id="21" presetID="12" presetClass="entr" presetSubtype="4"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p:tgtEl>
                                          <p:spTgt spid="37"/>
                                        </p:tgtEl>
                                        <p:attrNameLst>
                                          <p:attrName>ppt_y</p:attrName>
                                        </p:attrNameLst>
                                      </p:cBhvr>
                                      <p:tavLst>
                                        <p:tav tm="0">
                                          <p:val>
                                            <p:strVal val="#ppt_y+#ppt_h*1.125000"/>
                                          </p:val>
                                        </p:tav>
                                        <p:tav tm="100000">
                                          <p:val>
                                            <p:strVal val="#ppt_y"/>
                                          </p:val>
                                        </p:tav>
                                      </p:tavLst>
                                    </p:anim>
                                    <p:animEffect transition="in" filter="wipe(up)">
                                      <p:cBhvr>
                                        <p:cTn id="24" dur="500"/>
                                        <p:tgtEl>
                                          <p:spTgt spid="37"/>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p:tgtEl>
                                          <p:spTgt spid="39"/>
                                        </p:tgtEl>
                                        <p:attrNameLst>
                                          <p:attrName>ppt_y</p:attrName>
                                        </p:attrNameLst>
                                      </p:cBhvr>
                                      <p:tavLst>
                                        <p:tav tm="0">
                                          <p:val>
                                            <p:strVal val="#ppt_y+#ppt_h*1.125000"/>
                                          </p:val>
                                        </p:tav>
                                        <p:tav tm="100000">
                                          <p:val>
                                            <p:strVal val="#ppt_y"/>
                                          </p:val>
                                        </p:tav>
                                      </p:tavLst>
                                    </p:anim>
                                    <p:animEffect transition="in" filter="wipe(up)">
                                      <p:cBhvr>
                                        <p:cTn id="28" dur="500"/>
                                        <p:tgtEl>
                                          <p:spTgt spid="39"/>
                                        </p:tgtEl>
                                      </p:cBhvr>
                                    </p:animEffect>
                                  </p:childTnLst>
                                </p:cTn>
                              </p:par>
                              <p:par>
                                <p:cTn id="29" presetID="12" presetClass="entr" presetSubtype="4"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p:tgtEl>
                                          <p:spTgt spid="32"/>
                                        </p:tgtEl>
                                        <p:attrNameLst>
                                          <p:attrName>ppt_y</p:attrName>
                                        </p:attrNameLst>
                                      </p:cBhvr>
                                      <p:tavLst>
                                        <p:tav tm="0">
                                          <p:val>
                                            <p:strVal val="#ppt_y+#ppt_h*1.125000"/>
                                          </p:val>
                                        </p:tav>
                                        <p:tav tm="100000">
                                          <p:val>
                                            <p:strVal val="#ppt_y"/>
                                          </p:val>
                                        </p:tav>
                                      </p:tavLst>
                                    </p:anim>
                                    <p:animEffect transition="in" filter="wipe(up)">
                                      <p:cBhvr>
                                        <p:cTn id="32" dur="500"/>
                                        <p:tgtEl>
                                          <p:spTgt spid="32"/>
                                        </p:tgtEl>
                                      </p:cBhvr>
                                    </p:animEffect>
                                  </p:childTnLst>
                                </p:cTn>
                              </p:par>
                            </p:childTnLst>
                          </p:cTn>
                        </p:par>
                        <p:par>
                          <p:cTn id="33" fill="hold">
                            <p:stCondLst>
                              <p:cond delay="2250"/>
                            </p:stCondLst>
                            <p:childTnLst>
                              <p:par>
                                <p:cTn id="34" presetID="31"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fltVal val="0"/>
                                          </p:val>
                                        </p:tav>
                                        <p:tav tm="100000">
                                          <p:val>
                                            <p:strVal val="#ppt_w"/>
                                          </p:val>
                                        </p:tav>
                                      </p:tavLst>
                                    </p:anim>
                                    <p:anim calcmode="lin" valueType="num">
                                      <p:cBhvr>
                                        <p:cTn id="37" dur="1000" fill="hold"/>
                                        <p:tgtEl>
                                          <p:spTgt spid="2"/>
                                        </p:tgtEl>
                                        <p:attrNameLst>
                                          <p:attrName>ppt_h</p:attrName>
                                        </p:attrNameLst>
                                      </p:cBhvr>
                                      <p:tavLst>
                                        <p:tav tm="0">
                                          <p:val>
                                            <p:fltVal val="0"/>
                                          </p:val>
                                        </p:tav>
                                        <p:tav tm="100000">
                                          <p:val>
                                            <p:strVal val="#ppt_h"/>
                                          </p:val>
                                        </p:tav>
                                      </p:tavLst>
                                    </p:anim>
                                    <p:anim calcmode="lin" valueType="num">
                                      <p:cBhvr>
                                        <p:cTn id="38" dur="1000" fill="hold"/>
                                        <p:tgtEl>
                                          <p:spTgt spid="2"/>
                                        </p:tgtEl>
                                        <p:attrNameLst>
                                          <p:attrName>style.rotation</p:attrName>
                                        </p:attrNameLst>
                                      </p:cBhvr>
                                      <p:tavLst>
                                        <p:tav tm="0">
                                          <p:val>
                                            <p:fltVal val="90"/>
                                          </p:val>
                                        </p:tav>
                                        <p:tav tm="100000">
                                          <p:val>
                                            <p:fltVal val="0"/>
                                          </p:val>
                                        </p:tav>
                                      </p:tavLst>
                                    </p:anim>
                                    <p:animEffect transition="in" filter="fade">
                                      <p:cBhvr>
                                        <p:cTn id="39" dur="1000"/>
                                        <p:tgtEl>
                                          <p:spTgt spid="2"/>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fltVal val="0"/>
                                          </p:val>
                                        </p:tav>
                                        <p:tav tm="100000">
                                          <p:val>
                                            <p:strVal val="#ppt_w"/>
                                          </p:val>
                                        </p:tav>
                                      </p:tavLst>
                                    </p:anim>
                                    <p:anim calcmode="lin" valueType="num">
                                      <p:cBhvr>
                                        <p:cTn id="43" dur="1000" fill="hold"/>
                                        <p:tgtEl>
                                          <p:spTgt spid="21"/>
                                        </p:tgtEl>
                                        <p:attrNameLst>
                                          <p:attrName>ppt_h</p:attrName>
                                        </p:attrNameLst>
                                      </p:cBhvr>
                                      <p:tavLst>
                                        <p:tav tm="0">
                                          <p:val>
                                            <p:fltVal val="0"/>
                                          </p:val>
                                        </p:tav>
                                        <p:tav tm="100000">
                                          <p:val>
                                            <p:strVal val="#ppt_h"/>
                                          </p:val>
                                        </p:tav>
                                      </p:tavLst>
                                    </p:anim>
                                    <p:anim calcmode="lin" valueType="num">
                                      <p:cBhvr>
                                        <p:cTn id="44" dur="1000" fill="hold"/>
                                        <p:tgtEl>
                                          <p:spTgt spid="21"/>
                                        </p:tgtEl>
                                        <p:attrNameLst>
                                          <p:attrName>style.rotation</p:attrName>
                                        </p:attrNameLst>
                                      </p:cBhvr>
                                      <p:tavLst>
                                        <p:tav tm="0">
                                          <p:val>
                                            <p:fltVal val="90"/>
                                          </p:val>
                                        </p:tav>
                                        <p:tav tm="100000">
                                          <p:val>
                                            <p:fltVal val="0"/>
                                          </p:val>
                                        </p:tav>
                                      </p:tavLst>
                                    </p:anim>
                                    <p:animEffect transition="in" filter="fade">
                                      <p:cBhvr>
                                        <p:cTn id="45" dur="1000"/>
                                        <p:tgtEl>
                                          <p:spTgt spid="21"/>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p:cTn id="48" dur="1000" fill="hold"/>
                                        <p:tgtEl>
                                          <p:spTgt spid="22"/>
                                        </p:tgtEl>
                                        <p:attrNameLst>
                                          <p:attrName>ppt_w</p:attrName>
                                        </p:attrNameLst>
                                      </p:cBhvr>
                                      <p:tavLst>
                                        <p:tav tm="0">
                                          <p:val>
                                            <p:fltVal val="0"/>
                                          </p:val>
                                        </p:tav>
                                        <p:tav tm="100000">
                                          <p:val>
                                            <p:strVal val="#ppt_w"/>
                                          </p:val>
                                        </p:tav>
                                      </p:tavLst>
                                    </p:anim>
                                    <p:anim calcmode="lin" valueType="num">
                                      <p:cBhvr>
                                        <p:cTn id="49" dur="1000" fill="hold"/>
                                        <p:tgtEl>
                                          <p:spTgt spid="22"/>
                                        </p:tgtEl>
                                        <p:attrNameLst>
                                          <p:attrName>ppt_h</p:attrName>
                                        </p:attrNameLst>
                                      </p:cBhvr>
                                      <p:tavLst>
                                        <p:tav tm="0">
                                          <p:val>
                                            <p:fltVal val="0"/>
                                          </p:val>
                                        </p:tav>
                                        <p:tav tm="100000">
                                          <p:val>
                                            <p:strVal val="#ppt_h"/>
                                          </p:val>
                                        </p:tav>
                                      </p:tavLst>
                                    </p:anim>
                                    <p:anim calcmode="lin" valueType="num">
                                      <p:cBhvr>
                                        <p:cTn id="50" dur="1000" fill="hold"/>
                                        <p:tgtEl>
                                          <p:spTgt spid="22"/>
                                        </p:tgtEl>
                                        <p:attrNameLst>
                                          <p:attrName>style.rotation</p:attrName>
                                        </p:attrNameLst>
                                      </p:cBhvr>
                                      <p:tavLst>
                                        <p:tav tm="0">
                                          <p:val>
                                            <p:fltVal val="90"/>
                                          </p:val>
                                        </p:tav>
                                        <p:tav tm="100000">
                                          <p:val>
                                            <p:fltVal val="0"/>
                                          </p:val>
                                        </p:tav>
                                      </p:tavLst>
                                    </p:anim>
                                    <p:animEffect transition="in" filter="fade">
                                      <p:cBhvr>
                                        <p:cTn id="51" dur="1000"/>
                                        <p:tgtEl>
                                          <p:spTgt spid="22"/>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1000" fill="hold"/>
                                        <p:tgtEl>
                                          <p:spTgt spid="23"/>
                                        </p:tgtEl>
                                        <p:attrNameLst>
                                          <p:attrName>ppt_w</p:attrName>
                                        </p:attrNameLst>
                                      </p:cBhvr>
                                      <p:tavLst>
                                        <p:tav tm="0">
                                          <p:val>
                                            <p:fltVal val="0"/>
                                          </p:val>
                                        </p:tav>
                                        <p:tav tm="100000">
                                          <p:val>
                                            <p:strVal val="#ppt_w"/>
                                          </p:val>
                                        </p:tav>
                                      </p:tavLst>
                                    </p:anim>
                                    <p:anim calcmode="lin" valueType="num">
                                      <p:cBhvr>
                                        <p:cTn id="55" dur="1000" fill="hold"/>
                                        <p:tgtEl>
                                          <p:spTgt spid="23"/>
                                        </p:tgtEl>
                                        <p:attrNameLst>
                                          <p:attrName>ppt_h</p:attrName>
                                        </p:attrNameLst>
                                      </p:cBhvr>
                                      <p:tavLst>
                                        <p:tav tm="0">
                                          <p:val>
                                            <p:fltVal val="0"/>
                                          </p:val>
                                        </p:tav>
                                        <p:tav tm="100000">
                                          <p:val>
                                            <p:strVal val="#ppt_h"/>
                                          </p:val>
                                        </p:tav>
                                      </p:tavLst>
                                    </p:anim>
                                    <p:anim calcmode="lin" valueType="num">
                                      <p:cBhvr>
                                        <p:cTn id="56" dur="1000" fill="hold"/>
                                        <p:tgtEl>
                                          <p:spTgt spid="23"/>
                                        </p:tgtEl>
                                        <p:attrNameLst>
                                          <p:attrName>style.rotation</p:attrName>
                                        </p:attrNameLst>
                                      </p:cBhvr>
                                      <p:tavLst>
                                        <p:tav tm="0">
                                          <p:val>
                                            <p:fltVal val="90"/>
                                          </p:val>
                                        </p:tav>
                                        <p:tav tm="100000">
                                          <p:val>
                                            <p:fltVal val="0"/>
                                          </p:val>
                                        </p:tav>
                                      </p:tavLst>
                                    </p:anim>
                                    <p:animEffect transition="in" filter="fade">
                                      <p:cBhvr>
                                        <p:cTn id="5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9" grpId="0" animBg="1"/>
      <p:bldP spid="18" grpId="0"/>
      <p:bldP spid="2" grpId="0" animBg="1"/>
      <p:bldP spid="21" grpId="0" animBg="1"/>
      <p:bldP spid="22" grpId="0" animBg="1"/>
      <p:bldP spid="23"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579F915-29B1-4ADF-B1F4-B9108899500C}" type="slidenum">
              <a:rPr lang="en-US" smtClean="0"/>
              <a:pPr/>
              <a:t>11</a:t>
            </a:fld>
            <a:endParaRPr lang="en-US"/>
          </a:p>
        </p:txBody>
      </p:sp>
      <p:sp>
        <p:nvSpPr>
          <p:cNvPr id="3" name="Title 1"/>
          <p:cNvSpPr txBox="1">
            <a:spLocks/>
          </p:cNvSpPr>
          <p:nvPr/>
        </p:nvSpPr>
        <p:spPr>
          <a:xfrm>
            <a:off x="1" y="141488"/>
            <a:ext cx="9144000" cy="517307"/>
          </a:xfrm>
          <a:prstGeom prst="rect">
            <a:avLst/>
          </a:prstGeom>
        </p:spPr>
        <p:txBody>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189" algn="l" rtl="0" fontAlgn="base">
              <a:spcBef>
                <a:spcPct val="0"/>
              </a:spcBef>
              <a:spcAft>
                <a:spcPct val="0"/>
              </a:spcAft>
              <a:defRPr sz="4000" b="1">
                <a:solidFill>
                  <a:srgbClr val="1D2F68"/>
                </a:solidFill>
                <a:latin typeface="Arial" charset="0"/>
              </a:defRPr>
            </a:lvl6pPr>
            <a:lvl7pPr marL="914377" algn="l" rtl="0" fontAlgn="base">
              <a:spcBef>
                <a:spcPct val="0"/>
              </a:spcBef>
              <a:spcAft>
                <a:spcPct val="0"/>
              </a:spcAft>
              <a:defRPr sz="4000" b="1">
                <a:solidFill>
                  <a:srgbClr val="1D2F68"/>
                </a:solidFill>
                <a:latin typeface="Arial" charset="0"/>
              </a:defRPr>
            </a:lvl7pPr>
            <a:lvl8pPr marL="1371566" algn="l" rtl="0" fontAlgn="base">
              <a:spcBef>
                <a:spcPct val="0"/>
              </a:spcBef>
              <a:spcAft>
                <a:spcPct val="0"/>
              </a:spcAft>
              <a:defRPr sz="4000" b="1">
                <a:solidFill>
                  <a:srgbClr val="1D2F68"/>
                </a:solidFill>
                <a:latin typeface="Arial" charset="0"/>
              </a:defRPr>
            </a:lvl8pPr>
            <a:lvl9pPr marL="1828754" algn="l" rtl="0" fontAlgn="base">
              <a:spcBef>
                <a:spcPct val="0"/>
              </a:spcBef>
              <a:spcAft>
                <a:spcPct val="0"/>
              </a:spcAft>
              <a:defRPr sz="4000" b="1">
                <a:solidFill>
                  <a:srgbClr val="1D2F68"/>
                </a:solidFill>
                <a:latin typeface="Arial" charset="0"/>
              </a:defRPr>
            </a:lvl9pPr>
          </a:lstStyle>
          <a:p>
            <a:pPr algn="ctr">
              <a:buNone/>
            </a:pPr>
            <a:r>
              <a:rPr lang="en-US" kern="0" dirty="0" smtClean="0"/>
              <a:t>POFM &amp; FAST Touchpoints</a:t>
            </a:r>
            <a:endParaRPr lang="en-US" kern="0" dirty="0"/>
          </a:p>
        </p:txBody>
      </p:sp>
      <p:cxnSp>
        <p:nvCxnSpPr>
          <p:cNvPr id="17" name="Straight Connector 16"/>
          <p:cNvCxnSpPr/>
          <p:nvPr/>
        </p:nvCxnSpPr>
        <p:spPr bwMode="auto">
          <a:xfrm flipH="1" flipV="1">
            <a:off x="3122535" y="1748696"/>
            <a:ext cx="815307" cy="821677"/>
          </a:xfrm>
          <a:prstGeom prst="line">
            <a:avLst/>
          </a:prstGeom>
          <a:ln/>
          <a:extLst/>
        </p:spPr>
        <p:style>
          <a:lnRef idx="1">
            <a:schemeClr val="accent4"/>
          </a:lnRef>
          <a:fillRef idx="0">
            <a:schemeClr val="accent4"/>
          </a:fillRef>
          <a:effectRef idx="0">
            <a:schemeClr val="accent4"/>
          </a:effectRef>
          <a:fontRef idx="minor">
            <a:schemeClr val="tx1"/>
          </a:fontRef>
        </p:style>
      </p:cxnSp>
      <p:cxnSp>
        <p:nvCxnSpPr>
          <p:cNvPr id="19" name="Straight Connector 18"/>
          <p:cNvCxnSpPr/>
          <p:nvPr/>
        </p:nvCxnSpPr>
        <p:spPr bwMode="auto">
          <a:xfrm flipV="1">
            <a:off x="4524913" y="1430389"/>
            <a:ext cx="58819" cy="1150375"/>
          </a:xfrm>
          <a:prstGeom prst="line">
            <a:avLst/>
          </a:prstGeom>
          <a:ln/>
          <a:extLst/>
        </p:spPr>
        <p:style>
          <a:lnRef idx="1">
            <a:schemeClr val="accent4"/>
          </a:lnRef>
          <a:fillRef idx="0">
            <a:schemeClr val="accent4"/>
          </a:fillRef>
          <a:effectRef idx="0">
            <a:schemeClr val="accent4"/>
          </a:effectRef>
          <a:fontRef idx="minor">
            <a:schemeClr val="tx1"/>
          </a:fontRef>
        </p:style>
      </p:cxnSp>
      <p:cxnSp>
        <p:nvCxnSpPr>
          <p:cNvPr id="23" name="Straight Connector 22"/>
          <p:cNvCxnSpPr>
            <a:stCxn id="4" idx="7"/>
          </p:cNvCxnSpPr>
          <p:nvPr/>
        </p:nvCxnSpPr>
        <p:spPr bwMode="auto">
          <a:xfrm flipV="1">
            <a:off x="5179069" y="1557034"/>
            <a:ext cx="791534" cy="1033653"/>
          </a:xfrm>
          <a:prstGeom prst="line">
            <a:avLst/>
          </a:prstGeom>
          <a:ln/>
          <a:extLst/>
        </p:spPr>
        <p:style>
          <a:lnRef idx="1">
            <a:schemeClr val="accent4"/>
          </a:lnRef>
          <a:fillRef idx="0">
            <a:schemeClr val="accent4"/>
          </a:fillRef>
          <a:effectRef idx="0">
            <a:schemeClr val="accent4"/>
          </a:effectRef>
          <a:fontRef idx="minor">
            <a:schemeClr val="tx1"/>
          </a:fontRef>
        </p:style>
      </p:cxnSp>
      <p:cxnSp>
        <p:nvCxnSpPr>
          <p:cNvPr id="25" name="Straight Connector 24"/>
          <p:cNvCxnSpPr/>
          <p:nvPr/>
        </p:nvCxnSpPr>
        <p:spPr bwMode="auto">
          <a:xfrm flipV="1">
            <a:off x="5400025" y="2521013"/>
            <a:ext cx="1397694" cy="290719"/>
          </a:xfrm>
          <a:prstGeom prst="line">
            <a:avLst/>
          </a:prstGeom>
          <a:ln/>
          <a:extLst/>
        </p:spPr>
        <p:style>
          <a:lnRef idx="1">
            <a:schemeClr val="accent4"/>
          </a:lnRef>
          <a:fillRef idx="0">
            <a:schemeClr val="accent4"/>
          </a:fillRef>
          <a:effectRef idx="0">
            <a:schemeClr val="accent4"/>
          </a:effectRef>
          <a:fontRef idx="minor">
            <a:schemeClr val="tx1"/>
          </a:fontRef>
        </p:style>
      </p:cxnSp>
      <p:cxnSp>
        <p:nvCxnSpPr>
          <p:cNvPr id="27" name="Straight Connector 26"/>
          <p:cNvCxnSpPr/>
          <p:nvPr/>
        </p:nvCxnSpPr>
        <p:spPr bwMode="auto">
          <a:xfrm>
            <a:off x="5240506" y="3277609"/>
            <a:ext cx="1717949" cy="349106"/>
          </a:xfrm>
          <a:prstGeom prst="line">
            <a:avLst/>
          </a:prstGeom>
          <a:ln/>
          <a:extLst/>
        </p:spPr>
        <p:style>
          <a:lnRef idx="1">
            <a:schemeClr val="accent4"/>
          </a:lnRef>
          <a:fillRef idx="0">
            <a:schemeClr val="accent4"/>
          </a:fillRef>
          <a:effectRef idx="0">
            <a:schemeClr val="accent4"/>
          </a:effectRef>
          <a:fontRef idx="minor">
            <a:schemeClr val="tx1"/>
          </a:fontRef>
        </p:style>
      </p:cxnSp>
      <p:cxnSp>
        <p:nvCxnSpPr>
          <p:cNvPr id="42" name="Straight Connector 41"/>
          <p:cNvCxnSpPr/>
          <p:nvPr/>
        </p:nvCxnSpPr>
        <p:spPr bwMode="auto">
          <a:xfrm>
            <a:off x="4815665" y="3486816"/>
            <a:ext cx="1223708" cy="1053569"/>
          </a:xfrm>
          <a:prstGeom prst="line">
            <a:avLst/>
          </a:prstGeom>
          <a:ln/>
          <a:extLst/>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bwMode="auto">
          <a:xfrm flipH="1">
            <a:off x="4413583" y="3327371"/>
            <a:ext cx="37426" cy="1397847"/>
          </a:xfrm>
          <a:prstGeom prst="line">
            <a:avLst/>
          </a:prstGeom>
          <a:ln/>
          <a:extLst/>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bwMode="auto">
          <a:xfrm flipH="1">
            <a:off x="2693079" y="3409561"/>
            <a:ext cx="1348215" cy="1130824"/>
          </a:xfrm>
          <a:prstGeom prst="line">
            <a:avLst/>
          </a:prstGeom>
          <a:ln/>
          <a:extLst/>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bwMode="auto">
          <a:xfrm flipH="1">
            <a:off x="2229927" y="3173408"/>
            <a:ext cx="1490503" cy="307927"/>
          </a:xfrm>
          <a:prstGeom prst="line">
            <a:avLst/>
          </a:prstGeom>
          <a:ln/>
          <a:extLst/>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bwMode="auto">
          <a:xfrm flipH="1" flipV="1">
            <a:off x="2051463" y="2570373"/>
            <a:ext cx="1668967" cy="312509"/>
          </a:xfrm>
          <a:prstGeom prst="line">
            <a:avLst/>
          </a:prstGeom>
          <a:ln/>
          <a:extLst/>
        </p:spPr>
        <p:style>
          <a:lnRef idx="1">
            <a:schemeClr val="dk1"/>
          </a:lnRef>
          <a:fillRef idx="0">
            <a:schemeClr val="dk1"/>
          </a:fillRef>
          <a:effectRef idx="0">
            <a:schemeClr val="dk1"/>
          </a:effectRef>
          <a:fontRef idx="minor">
            <a:schemeClr val="tx1"/>
          </a:fontRef>
        </p:style>
      </p:cxnSp>
      <p:sp>
        <p:nvSpPr>
          <p:cNvPr id="5" name="Oval 4"/>
          <p:cNvSpPr/>
          <p:nvPr/>
        </p:nvSpPr>
        <p:spPr bwMode="auto">
          <a:xfrm>
            <a:off x="5512427" y="1071584"/>
            <a:ext cx="1446028" cy="861235"/>
          </a:xfrm>
          <a:prstGeom prst="ellipse">
            <a:avLst/>
          </a:prstGeom>
          <a:gradFill flip="none" rotWithShape="1">
            <a:gsLst>
              <a:gs pos="17000">
                <a:schemeClr val="accent5">
                  <a:lumMod val="75000"/>
                </a:schemeClr>
              </a:gs>
              <a:gs pos="44000">
                <a:schemeClr val="accent5">
                  <a:tint val="37000"/>
                  <a:satMod val="300000"/>
                </a:schemeClr>
              </a:gs>
              <a:gs pos="75000">
                <a:schemeClr val="accent5">
                  <a:tint val="15000"/>
                  <a:satMod val="350000"/>
                </a:schemeClr>
              </a:gs>
            </a:gsLst>
            <a:lin ang="8100000" scaled="1"/>
            <a:tileRect/>
          </a:gradFill>
          <a:ln>
            <a:solidFill>
              <a:schemeClr val="accent1">
                <a:lumMod val="50000"/>
              </a:schemeClr>
            </a:solidFill>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None/>
              <a:tabLst/>
            </a:pPr>
            <a:r>
              <a:rPr kumimoji="0" lang="en-US" sz="1050" b="1" i="0" u="none" strike="noStrike" cap="none" normalizeH="0" baseline="0" dirty="0" smtClean="0">
                <a:ln>
                  <a:noFill/>
                </a:ln>
                <a:solidFill>
                  <a:schemeClr val="tx1"/>
                </a:solidFill>
                <a:effectLst/>
                <a:latin typeface="Arial" charset="0"/>
              </a:rPr>
              <a:t>Airspace &amp; Procedures</a:t>
            </a:r>
          </a:p>
        </p:txBody>
      </p:sp>
      <p:sp>
        <p:nvSpPr>
          <p:cNvPr id="6" name="Oval 5"/>
          <p:cNvSpPr/>
          <p:nvPr/>
        </p:nvSpPr>
        <p:spPr bwMode="auto">
          <a:xfrm>
            <a:off x="6449456" y="2090396"/>
            <a:ext cx="1544841" cy="861235"/>
          </a:xfrm>
          <a:prstGeom prst="ellipse">
            <a:avLst/>
          </a:prstGeom>
          <a:gradFill flip="none" rotWithShape="1">
            <a:gsLst>
              <a:gs pos="0">
                <a:schemeClr val="accent5">
                  <a:lumMod val="75000"/>
                </a:schemeClr>
              </a:gs>
              <a:gs pos="35000">
                <a:schemeClr val="accent5">
                  <a:tint val="37000"/>
                  <a:satMod val="300000"/>
                </a:schemeClr>
              </a:gs>
              <a:gs pos="100000">
                <a:schemeClr val="accent5">
                  <a:tint val="15000"/>
                  <a:satMod val="350000"/>
                </a:schemeClr>
              </a:gs>
            </a:gsLst>
            <a:lin ang="8100000" scaled="1"/>
            <a:tileRect/>
          </a:gradFill>
          <a:ln>
            <a:solidFill>
              <a:schemeClr val="accent1">
                <a:lumMod val="50000"/>
              </a:schemeClr>
            </a:solidFill>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a:buNone/>
            </a:pPr>
            <a:r>
              <a:rPr lang="en-US" sz="1050" b="1" dirty="0">
                <a:solidFill>
                  <a:schemeClr val="tx1"/>
                </a:solidFill>
                <a:latin typeface="Arial" charset="0"/>
              </a:rPr>
              <a:t>Plans &amp; Programs or Infrastructure Support</a:t>
            </a:r>
          </a:p>
        </p:txBody>
      </p:sp>
      <p:sp>
        <p:nvSpPr>
          <p:cNvPr id="7" name="Oval 6"/>
          <p:cNvSpPr/>
          <p:nvPr/>
        </p:nvSpPr>
        <p:spPr bwMode="auto">
          <a:xfrm>
            <a:off x="6548269" y="3277609"/>
            <a:ext cx="1446028" cy="861235"/>
          </a:xfrm>
          <a:prstGeom prst="ellipse">
            <a:avLst/>
          </a:prstGeom>
          <a:gradFill flip="none" rotWithShape="1">
            <a:gsLst>
              <a:gs pos="0">
                <a:schemeClr val="accent5">
                  <a:lumMod val="75000"/>
                </a:schemeClr>
              </a:gs>
              <a:gs pos="35000">
                <a:schemeClr val="accent5">
                  <a:tint val="37000"/>
                  <a:satMod val="300000"/>
                </a:schemeClr>
              </a:gs>
              <a:gs pos="100000">
                <a:schemeClr val="accent5">
                  <a:tint val="15000"/>
                  <a:satMod val="350000"/>
                </a:schemeClr>
              </a:gs>
            </a:gsLst>
            <a:lin ang="10800000" scaled="1"/>
            <a:tileRect/>
          </a:gradFill>
          <a:ln>
            <a:solidFill>
              <a:schemeClr val="accent1">
                <a:lumMod val="50000"/>
              </a:schemeClr>
            </a:solidFill>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a:buNone/>
            </a:pPr>
            <a:r>
              <a:rPr lang="en-US" sz="1050" b="1" dirty="0">
                <a:solidFill>
                  <a:schemeClr val="tx1"/>
                </a:solidFill>
                <a:latin typeface="Arial" charset="0"/>
              </a:rPr>
              <a:t>Training &amp; Workforce Development</a:t>
            </a:r>
          </a:p>
        </p:txBody>
      </p:sp>
      <p:sp>
        <p:nvSpPr>
          <p:cNvPr id="9" name="Oval 8"/>
          <p:cNvSpPr/>
          <p:nvPr/>
        </p:nvSpPr>
        <p:spPr bwMode="auto">
          <a:xfrm>
            <a:off x="5547493" y="4242750"/>
            <a:ext cx="1446028" cy="861235"/>
          </a:xfrm>
          <a:prstGeom prst="ellipse">
            <a:avLst/>
          </a:prstGeom>
          <a:gradFill flip="none" rotWithShape="1">
            <a:gsLst>
              <a:gs pos="0">
                <a:schemeClr val="accent5">
                  <a:lumMod val="75000"/>
                </a:schemeClr>
              </a:gs>
              <a:gs pos="35000">
                <a:schemeClr val="accent5">
                  <a:tint val="37000"/>
                  <a:satMod val="300000"/>
                </a:schemeClr>
              </a:gs>
              <a:gs pos="100000">
                <a:schemeClr val="accent5">
                  <a:tint val="15000"/>
                  <a:satMod val="350000"/>
                </a:schemeClr>
              </a:gs>
            </a:gsLst>
            <a:lin ang="16200000" scaled="1"/>
            <a:tileRect/>
          </a:gradFill>
          <a:ln>
            <a:solidFill>
              <a:schemeClr val="accent1">
                <a:lumMod val="50000"/>
              </a:schemeClr>
            </a:solidFill>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a:buNone/>
            </a:pPr>
            <a:r>
              <a:rPr lang="en-US" sz="1050" b="1" dirty="0">
                <a:solidFill>
                  <a:schemeClr val="tx1"/>
                </a:solidFill>
                <a:latin typeface="Arial" charset="0"/>
              </a:rPr>
              <a:t>Traffic Management Unit (TMU)</a:t>
            </a:r>
          </a:p>
        </p:txBody>
      </p:sp>
      <p:sp>
        <p:nvSpPr>
          <p:cNvPr id="10" name="Oval 9"/>
          <p:cNvSpPr/>
          <p:nvPr/>
        </p:nvSpPr>
        <p:spPr bwMode="auto">
          <a:xfrm>
            <a:off x="3733041" y="4520883"/>
            <a:ext cx="1446028" cy="861235"/>
          </a:xfrm>
          <a:prstGeom prst="ellipse">
            <a:avLst/>
          </a:prstGeom>
          <a:gradFill flip="none" rotWithShape="1">
            <a:gsLst>
              <a:gs pos="0">
                <a:schemeClr val="accent5">
                  <a:lumMod val="75000"/>
                </a:schemeClr>
              </a:gs>
              <a:gs pos="35000">
                <a:schemeClr val="accent5">
                  <a:tint val="37000"/>
                  <a:satMod val="300000"/>
                </a:schemeClr>
              </a:gs>
              <a:gs pos="100000">
                <a:schemeClr val="accent5">
                  <a:tint val="15000"/>
                  <a:satMod val="350000"/>
                </a:schemeClr>
              </a:gs>
            </a:gsLst>
            <a:lin ang="16200000" scaled="1"/>
            <a:tileRect/>
          </a:gradFill>
          <a:ln>
            <a:solidFill>
              <a:schemeClr val="accent1">
                <a:lumMod val="50000"/>
              </a:schemeClr>
            </a:solidFill>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a:buNone/>
            </a:pPr>
            <a:r>
              <a:rPr lang="en-US" sz="1050" b="1" dirty="0">
                <a:solidFill>
                  <a:schemeClr val="tx1"/>
                </a:solidFill>
                <a:latin typeface="Arial" charset="0"/>
              </a:rPr>
              <a:t>Technical Operations (Tech Ops)</a:t>
            </a:r>
          </a:p>
        </p:txBody>
      </p:sp>
      <p:sp>
        <p:nvSpPr>
          <p:cNvPr id="11" name="Oval 10"/>
          <p:cNvSpPr/>
          <p:nvPr/>
        </p:nvSpPr>
        <p:spPr bwMode="auto">
          <a:xfrm>
            <a:off x="1557679" y="4294601"/>
            <a:ext cx="1768019" cy="861235"/>
          </a:xfrm>
          <a:prstGeom prst="ellipse">
            <a:avLst/>
          </a:prstGeom>
          <a:gradFill flip="none" rotWithShape="1">
            <a:gsLst>
              <a:gs pos="0">
                <a:schemeClr val="accent5">
                  <a:lumMod val="75000"/>
                </a:schemeClr>
              </a:gs>
              <a:gs pos="35000">
                <a:schemeClr val="accent5">
                  <a:tint val="37000"/>
                  <a:satMod val="300000"/>
                </a:schemeClr>
              </a:gs>
              <a:gs pos="100000">
                <a:schemeClr val="accent5">
                  <a:tint val="15000"/>
                  <a:satMod val="350000"/>
                </a:schemeClr>
              </a:gs>
            </a:gsLst>
            <a:lin ang="18900000" scaled="1"/>
            <a:tileRect/>
          </a:gradFill>
          <a:ln>
            <a:solidFill>
              <a:schemeClr val="accent1">
                <a:lumMod val="50000"/>
              </a:schemeClr>
            </a:solidFill>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a:buNone/>
            </a:pPr>
            <a:r>
              <a:rPr lang="en-US" sz="1050" b="1" dirty="0">
                <a:solidFill>
                  <a:schemeClr val="tx1"/>
                </a:solidFill>
                <a:latin typeface="Arial" charset="0"/>
              </a:rPr>
              <a:t>William J. Hughes Technical Center (WJHTC)</a:t>
            </a:r>
          </a:p>
        </p:txBody>
      </p:sp>
      <p:sp>
        <p:nvSpPr>
          <p:cNvPr id="13" name="Oval 12"/>
          <p:cNvSpPr/>
          <p:nvPr/>
        </p:nvSpPr>
        <p:spPr bwMode="auto">
          <a:xfrm>
            <a:off x="960168" y="2043694"/>
            <a:ext cx="1446028" cy="861235"/>
          </a:xfrm>
          <a:prstGeom prst="ellipse">
            <a:avLst/>
          </a:prstGeom>
          <a:gradFill flip="none" rotWithShape="1">
            <a:gsLst>
              <a:gs pos="0">
                <a:schemeClr val="accent5">
                  <a:lumMod val="75000"/>
                </a:schemeClr>
              </a:gs>
              <a:gs pos="35000">
                <a:schemeClr val="accent5">
                  <a:tint val="37000"/>
                  <a:satMod val="300000"/>
                </a:schemeClr>
              </a:gs>
              <a:gs pos="100000">
                <a:schemeClr val="accent5">
                  <a:tint val="15000"/>
                  <a:satMod val="350000"/>
                </a:schemeClr>
              </a:gs>
            </a:gsLst>
            <a:lin ang="2700000" scaled="1"/>
            <a:tileRect/>
          </a:gradFill>
          <a:ln>
            <a:solidFill>
              <a:schemeClr val="accent1">
                <a:lumMod val="50000"/>
              </a:schemeClr>
            </a:solidFill>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a:buNone/>
            </a:pPr>
            <a:r>
              <a:rPr lang="en-US" sz="1050" b="1" dirty="0">
                <a:solidFill>
                  <a:schemeClr val="tx1"/>
                </a:solidFill>
                <a:latin typeface="Arial" charset="0"/>
              </a:rPr>
              <a:t>Operational Support Facility (OSF)</a:t>
            </a:r>
          </a:p>
        </p:txBody>
      </p:sp>
      <p:sp>
        <p:nvSpPr>
          <p:cNvPr id="14" name="Oval 13"/>
          <p:cNvSpPr/>
          <p:nvPr/>
        </p:nvSpPr>
        <p:spPr bwMode="auto">
          <a:xfrm>
            <a:off x="2110563" y="1126417"/>
            <a:ext cx="1446028" cy="861235"/>
          </a:xfrm>
          <a:prstGeom prst="ellipse">
            <a:avLst/>
          </a:prstGeom>
          <a:gradFill flip="none" rotWithShape="1">
            <a:gsLst>
              <a:gs pos="0">
                <a:schemeClr val="accent5">
                  <a:lumMod val="75000"/>
                </a:schemeClr>
              </a:gs>
              <a:gs pos="35000">
                <a:schemeClr val="accent5">
                  <a:tint val="37000"/>
                  <a:satMod val="300000"/>
                </a:schemeClr>
              </a:gs>
              <a:gs pos="100000">
                <a:schemeClr val="accent5">
                  <a:tint val="15000"/>
                  <a:satMod val="350000"/>
                </a:schemeClr>
              </a:gs>
            </a:gsLst>
            <a:lin ang="2700000" scaled="1"/>
            <a:tileRect/>
          </a:gradFill>
          <a:ln>
            <a:solidFill>
              <a:schemeClr val="accent1">
                <a:lumMod val="50000"/>
              </a:schemeClr>
            </a:solidFill>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a:buNone/>
            </a:pPr>
            <a:r>
              <a:rPr lang="en-US" sz="1050" b="1" dirty="0">
                <a:solidFill>
                  <a:schemeClr val="tx1"/>
                </a:solidFill>
                <a:latin typeface="Arial" charset="0"/>
              </a:rPr>
              <a:t>Terminal Facilities</a:t>
            </a:r>
          </a:p>
        </p:txBody>
      </p:sp>
      <p:sp>
        <p:nvSpPr>
          <p:cNvPr id="15" name="Oval 14"/>
          <p:cNvSpPr/>
          <p:nvPr/>
        </p:nvSpPr>
        <p:spPr bwMode="auto">
          <a:xfrm>
            <a:off x="3848987" y="866483"/>
            <a:ext cx="1446028" cy="861235"/>
          </a:xfrm>
          <a:prstGeom prst="ellipse">
            <a:avLst/>
          </a:prstGeom>
          <a:gradFill flip="none" rotWithShape="1">
            <a:gsLst>
              <a:gs pos="0">
                <a:schemeClr val="accent5">
                  <a:lumMod val="75000"/>
                </a:schemeClr>
              </a:gs>
              <a:gs pos="35000">
                <a:schemeClr val="accent5">
                  <a:tint val="37000"/>
                  <a:satMod val="300000"/>
                </a:schemeClr>
              </a:gs>
              <a:gs pos="100000">
                <a:schemeClr val="accent5">
                  <a:tint val="15000"/>
                  <a:satMod val="350000"/>
                </a:schemeClr>
              </a:gs>
            </a:gsLst>
            <a:lin ang="5400000" scaled="1"/>
            <a:tileRect/>
          </a:gradFill>
          <a:ln>
            <a:solidFill>
              <a:schemeClr val="accent1">
                <a:lumMod val="50000"/>
              </a:schemeClr>
            </a:solidFill>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a:buNone/>
            </a:pPr>
            <a:r>
              <a:rPr lang="en-US" sz="1050" b="1" dirty="0">
                <a:solidFill>
                  <a:schemeClr val="tx1"/>
                </a:solidFill>
                <a:latin typeface="Arial" charset="0"/>
              </a:rPr>
              <a:t>Stakeholders</a:t>
            </a:r>
          </a:p>
        </p:txBody>
      </p:sp>
      <p:sp>
        <p:nvSpPr>
          <p:cNvPr id="4" name="Oval 3"/>
          <p:cNvSpPr/>
          <p:nvPr/>
        </p:nvSpPr>
        <p:spPr bwMode="auto">
          <a:xfrm>
            <a:off x="3421377" y="2374029"/>
            <a:ext cx="2059264" cy="1479434"/>
          </a:xfrm>
          <a:prstGeom prst="ellipse">
            <a:avLst/>
          </a:prstGeom>
          <a:solidFill>
            <a:schemeClr val="accent1"/>
          </a:solidFill>
          <a:ln>
            <a:solidFill>
              <a:schemeClr val="accent1">
                <a:lumMod val="50000"/>
              </a:schemeClr>
            </a:solidFill>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None/>
              <a:tabLst/>
            </a:pPr>
            <a:r>
              <a:rPr kumimoji="0" lang="en-US" sz="1200" b="1" i="0" u="none" strike="noStrike" cap="none" normalizeH="0" baseline="0" dirty="0" smtClean="0">
                <a:ln>
                  <a:noFill/>
                </a:ln>
                <a:solidFill>
                  <a:schemeClr val="tx1"/>
                </a:solidFill>
                <a:effectLst/>
                <a:latin typeface="Arial" charset="0"/>
              </a:rPr>
              <a:t>POFM/FAST</a:t>
            </a:r>
          </a:p>
          <a:p>
            <a:pPr marL="0" marR="0" indent="0" algn="ctr" defTabSz="914400" rtl="0" eaLnBrk="1" fontAlgn="base" latinLnBrk="0" hangingPunct="1">
              <a:lnSpc>
                <a:spcPct val="100000"/>
              </a:lnSpc>
              <a:spcBef>
                <a:spcPct val="50000"/>
              </a:spcBef>
              <a:spcAft>
                <a:spcPct val="0"/>
              </a:spcAft>
              <a:buClrTx/>
              <a:buSzTx/>
              <a:buNone/>
              <a:tabLst/>
            </a:pPr>
            <a:r>
              <a:rPr lang="en-US" sz="1200" b="1" dirty="0" smtClean="0">
                <a:solidFill>
                  <a:schemeClr val="tx1"/>
                </a:solidFill>
                <a:latin typeface="Arial" charset="0"/>
              </a:rPr>
              <a:t>Touchpoints</a:t>
            </a:r>
            <a:endParaRPr kumimoji="0" lang="en-US" sz="1200" b="1" i="0" u="none" strike="noStrike" cap="none" normalizeH="0" baseline="0" dirty="0" smtClean="0">
              <a:ln>
                <a:noFill/>
              </a:ln>
              <a:solidFill>
                <a:schemeClr val="tx1"/>
              </a:solidFill>
              <a:effectLst/>
              <a:latin typeface="Arial" charset="0"/>
            </a:endParaRPr>
          </a:p>
        </p:txBody>
      </p:sp>
      <p:sp>
        <p:nvSpPr>
          <p:cNvPr id="12" name="Oval 11"/>
          <p:cNvSpPr/>
          <p:nvPr/>
        </p:nvSpPr>
        <p:spPr bwMode="auto">
          <a:xfrm>
            <a:off x="948208" y="3138286"/>
            <a:ext cx="1446028" cy="861235"/>
          </a:xfrm>
          <a:prstGeom prst="ellipse">
            <a:avLst/>
          </a:prstGeom>
          <a:gradFill flip="none" rotWithShape="1">
            <a:gsLst>
              <a:gs pos="0">
                <a:schemeClr val="accent5">
                  <a:lumMod val="75000"/>
                </a:schemeClr>
              </a:gs>
              <a:gs pos="35000">
                <a:schemeClr val="accent5">
                  <a:tint val="37000"/>
                  <a:satMod val="300000"/>
                </a:schemeClr>
              </a:gs>
              <a:gs pos="100000">
                <a:schemeClr val="accent5">
                  <a:tint val="15000"/>
                  <a:satMod val="350000"/>
                </a:schemeClr>
              </a:gs>
            </a:gsLst>
            <a:lin ang="0" scaled="1"/>
            <a:tileRect/>
          </a:gradFill>
          <a:ln>
            <a:solidFill>
              <a:schemeClr val="accent1">
                <a:lumMod val="50000"/>
              </a:schemeClr>
            </a:solidFill>
          </a:ln>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rtlCol="0" anchor="ctr" anchorCtr="0" compatLnSpc="1">
            <a:prstTxWarp prst="textNoShape">
              <a:avLst/>
            </a:prstTxWarp>
            <a:noAutofit/>
          </a:bodyPr>
          <a:lstStyle/>
          <a:p>
            <a:pPr algn="ctr">
              <a:buNone/>
            </a:pPr>
            <a:r>
              <a:rPr lang="en-US" sz="1050" b="1" dirty="0">
                <a:solidFill>
                  <a:schemeClr val="tx1"/>
                </a:solidFill>
                <a:latin typeface="Arial" charset="0"/>
              </a:rPr>
              <a:t>Flight Data</a:t>
            </a:r>
          </a:p>
        </p:txBody>
      </p:sp>
      <p:sp>
        <p:nvSpPr>
          <p:cNvPr id="31" name="Oval 30"/>
          <p:cNvSpPr/>
          <p:nvPr/>
        </p:nvSpPr>
        <p:spPr bwMode="auto">
          <a:xfrm>
            <a:off x="2159729" y="1076518"/>
            <a:ext cx="4776395" cy="4330704"/>
          </a:xfrm>
          <a:prstGeom prst="ellipse">
            <a:avLst/>
          </a:prstGeom>
          <a:gradFill flip="none" rotWithShape="1">
            <a:gsLst>
              <a:gs pos="17000">
                <a:schemeClr val="accent5">
                  <a:lumMod val="75000"/>
                </a:schemeClr>
              </a:gs>
              <a:gs pos="44000">
                <a:schemeClr val="accent5">
                  <a:tint val="37000"/>
                  <a:satMod val="300000"/>
                </a:schemeClr>
              </a:gs>
              <a:gs pos="75000">
                <a:schemeClr val="accent5">
                  <a:tint val="15000"/>
                  <a:satMod val="350000"/>
                </a:schemeClr>
              </a:gs>
            </a:gsLst>
            <a:lin ang="16200000" scaled="1"/>
            <a:tileRect/>
          </a:gradFill>
          <a:ln>
            <a:solidFill>
              <a:schemeClr val="accent1">
                <a:lumMod val="50000"/>
              </a:schemeClr>
            </a:solidFill>
          </a:ln>
          <a:extLst/>
        </p:spPr>
        <p:style>
          <a:lnRef idx="1">
            <a:schemeClr val="accent5"/>
          </a:lnRef>
          <a:fillRef idx="2">
            <a:schemeClr val="accent5"/>
          </a:fillRef>
          <a:effectRef idx="1">
            <a:schemeClr val="accent5"/>
          </a:effectRef>
          <a:fontRef idx="minor">
            <a:schemeClr val="dk1"/>
          </a:fontRef>
        </p:style>
        <p:txBody>
          <a:bodyPr vert="horz" wrap="square" lIns="0" tIns="34290" rIns="0" bIns="34290" numCol="1" rtlCol="0" anchor="ctr" anchorCtr="0" compatLnSpc="1">
            <a:prstTxWarp prst="textNoShape">
              <a:avLst/>
            </a:prstTxWarp>
            <a:noAutofit/>
          </a:bodyPr>
          <a:lstStyle/>
          <a:p>
            <a:pPr algn="ctr" fontAlgn="base">
              <a:spcAft>
                <a:spcPct val="0"/>
              </a:spcAft>
              <a:buNone/>
            </a:pPr>
            <a:r>
              <a:rPr lang="en-US" sz="1800" b="1" dirty="0">
                <a:solidFill>
                  <a:srgbClr val="000000"/>
                </a:solidFill>
                <a:latin typeface="Arial" charset="0"/>
              </a:rPr>
              <a:t>Tech Ops</a:t>
            </a:r>
          </a:p>
          <a:p>
            <a:pPr algn="ctr" fontAlgn="base">
              <a:spcAft>
                <a:spcPct val="0"/>
              </a:spcAft>
              <a:buNone/>
            </a:pPr>
            <a:endParaRPr lang="en-US" sz="450" b="1" dirty="0">
              <a:solidFill>
                <a:srgbClr val="000000"/>
              </a:solidFill>
              <a:latin typeface="Arial" charset="0"/>
            </a:endParaRPr>
          </a:p>
          <a:p>
            <a:pPr fontAlgn="base">
              <a:spcBef>
                <a:spcPts val="0"/>
              </a:spcBef>
              <a:spcAft>
                <a:spcPct val="0"/>
              </a:spcAft>
              <a:buNone/>
            </a:pPr>
            <a:r>
              <a:rPr lang="en-US" sz="1200" b="1" dirty="0">
                <a:solidFill>
                  <a:srgbClr val="000000"/>
                </a:solidFill>
                <a:latin typeface="Arial" charset="0"/>
              </a:rPr>
              <a:t>Technical Operations </a:t>
            </a:r>
            <a:r>
              <a:rPr lang="en-US" sz="1200" b="1" dirty="0" smtClean="0">
                <a:solidFill>
                  <a:srgbClr val="000000"/>
                </a:solidFill>
                <a:latin typeface="Arial" charset="0"/>
              </a:rPr>
              <a:t>is responsible for:</a:t>
            </a:r>
          </a:p>
          <a:p>
            <a:pPr marL="274320" indent="-171450">
              <a:spcBef>
                <a:spcPts val="0"/>
              </a:spcBef>
            </a:pPr>
            <a:r>
              <a:rPr lang="en-US" sz="1200" dirty="0" smtClean="0">
                <a:solidFill>
                  <a:srgbClr val="000000"/>
                </a:solidFill>
                <a:latin typeface="Arial" charset="0"/>
              </a:rPr>
              <a:t>Maintenance</a:t>
            </a:r>
            <a:r>
              <a:rPr lang="en-US" sz="1200" dirty="0">
                <a:solidFill>
                  <a:srgbClr val="000000"/>
                </a:solidFill>
                <a:latin typeface="Arial" charset="0"/>
              </a:rPr>
              <a:t>, </a:t>
            </a:r>
            <a:r>
              <a:rPr lang="en-US" sz="1200" dirty="0" smtClean="0">
                <a:solidFill>
                  <a:srgbClr val="000000"/>
                </a:solidFill>
                <a:latin typeface="Arial" charset="0"/>
              </a:rPr>
              <a:t>monitoring, </a:t>
            </a:r>
            <a:r>
              <a:rPr lang="en-US" sz="1200" dirty="0">
                <a:solidFill>
                  <a:srgbClr val="000000"/>
                </a:solidFill>
                <a:latin typeface="Arial" charset="0"/>
              </a:rPr>
              <a:t>and operation of </a:t>
            </a:r>
            <a:r>
              <a:rPr lang="en-US" sz="1200" dirty="0" smtClean="0">
                <a:solidFill>
                  <a:srgbClr val="000000"/>
                </a:solidFill>
                <a:latin typeface="Arial" charset="0"/>
              </a:rPr>
              <a:t>                                                                               all </a:t>
            </a:r>
            <a:r>
              <a:rPr lang="en-US" sz="1200" dirty="0">
                <a:solidFill>
                  <a:srgbClr val="000000"/>
                </a:solidFill>
                <a:latin typeface="Arial" charset="0"/>
              </a:rPr>
              <a:t>NAS equipment and </a:t>
            </a:r>
            <a:r>
              <a:rPr lang="en-US" sz="1200" dirty="0" smtClean="0">
                <a:solidFill>
                  <a:srgbClr val="000000"/>
                </a:solidFill>
                <a:latin typeface="Arial" charset="0"/>
              </a:rPr>
              <a:t>services</a:t>
            </a:r>
          </a:p>
          <a:p>
            <a:pPr marL="274320" indent="-171450">
              <a:spcBef>
                <a:spcPts val="0"/>
              </a:spcBef>
            </a:pPr>
            <a:r>
              <a:rPr lang="en-US" sz="1200" dirty="0" smtClean="0">
                <a:solidFill>
                  <a:srgbClr val="000000"/>
                </a:solidFill>
                <a:latin typeface="Arial" charset="0"/>
              </a:rPr>
              <a:t>Environmental </a:t>
            </a:r>
            <a:r>
              <a:rPr lang="en-US" sz="1200" dirty="0">
                <a:solidFill>
                  <a:srgbClr val="000000"/>
                </a:solidFill>
                <a:latin typeface="Arial" charset="0"/>
              </a:rPr>
              <a:t>infrastructure of all NAS </a:t>
            </a:r>
            <a:r>
              <a:rPr lang="en-US" sz="1200" dirty="0" smtClean="0">
                <a:solidFill>
                  <a:srgbClr val="000000"/>
                </a:solidFill>
                <a:latin typeface="Arial" charset="0"/>
              </a:rPr>
              <a:t>facilities </a:t>
            </a:r>
            <a:endParaRPr lang="en-US" sz="1200" dirty="0">
              <a:solidFill>
                <a:srgbClr val="000000"/>
              </a:solidFill>
              <a:latin typeface="Arial" charset="0"/>
            </a:endParaRPr>
          </a:p>
          <a:p>
            <a:pPr marL="274320" indent="-171450">
              <a:spcBef>
                <a:spcPts val="0"/>
              </a:spcBef>
            </a:pPr>
            <a:r>
              <a:rPr lang="en-US" sz="1200" b="1" dirty="0" smtClean="0">
                <a:solidFill>
                  <a:srgbClr val="000000"/>
                </a:solidFill>
                <a:latin typeface="Arial" charset="0"/>
              </a:rPr>
              <a:t>The </a:t>
            </a:r>
            <a:r>
              <a:rPr lang="en-US" sz="1200" b="1" dirty="0">
                <a:solidFill>
                  <a:srgbClr val="000000"/>
                </a:solidFill>
                <a:latin typeface="Arial" charset="0"/>
              </a:rPr>
              <a:t>majority of FAST interaction will be with the Automation Service Support Center (SSC) and the Systems Operation Center (SOC).</a:t>
            </a:r>
          </a:p>
          <a:p>
            <a:pPr algn="ctr" fontAlgn="base">
              <a:spcAft>
                <a:spcPct val="0"/>
              </a:spcAft>
              <a:buNone/>
            </a:pPr>
            <a:r>
              <a:rPr lang="en-US" sz="1200" dirty="0" smtClean="0">
                <a:solidFill>
                  <a:srgbClr val="000000"/>
                </a:solidFill>
                <a:latin typeface="Arial" charset="0"/>
              </a:rPr>
              <a:t>The </a:t>
            </a:r>
            <a:r>
              <a:rPr lang="en-US" sz="1200" dirty="0">
                <a:solidFill>
                  <a:srgbClr val="000000"/>
                </a:solidFill>
                <a:latin typeface="Arial" charset="0"/>
              </a:rPr>
              <a:t>SOC is responsible for the coordination of all maintenance </a:t>
            </a:r>
            <a:r>
              <a:rPr lang="en-US" sz="1200" dirty="0" smtClean="0">
                <a:solidFill>
                  <a:srgbClr val="000000"/>
                </a:solidFill>
                <a:latin typeface="Arial" charset="0"/>
              </a:rPr>
              <a:t>at the facility </a:t>
            </a:r>
            <a:r>
              <a:rPr lang="en-US" sz="1200" dirty="0">
                <a:solidFill>
                  <a:srgbClr val="000000"/>
                </a:solidFill>
                <a:latin typeface="Arial" charset="0"/>
              </a:rPr>
              <a:t>and services within the Air Route Traffic Control Center (ARTCC) airspace. </a:t>
            </a:r>
            <a:r>
              <a:rPr lang="en-US" sz="1200" dirty="0" smtClean="0">
                <a:solidFill>
                  <a:srgbClr val="000000"/>
                </a:solidFill>
                <a:latin typeface="Arial" charset="0"/>
              </a:rPr>
              <a:t>They monitor </a:t>
            </a:r>
            <a:r>
              <a:rPr lang="en-US" sz="1200" dirty="0">
                <a:solidFill>
                  <a:srgbClr val="000000"/>
                </a:solidFill>
                <a:latin typeface="Arial" charset="0"/>
              </a:rPr>
              <a:t>operational NAS systems on a real time basis and ensure that all maintenance is performed without impacting AT operations</a:t>
            </a:r>
            <a:r>
              <a:rPr lang="en-US" sz="1200" dirty="0" smtClean="0">
                <a:solidFill>
                  <a:srgbClr val="000000"/>
                </a:solidFill>
                <a:latin typeface="Arial" charset="0"/>
              </a:rPr>
              <a:t>.              </a:t>
            </a:r>
            <a:endParaRPr lang="en-US" sz="1200" dirty="0">
              <a:solidFill>
                <a:srgbClr val="000000"/>
              </a:solidFill>
              <a:latin typeface="Arial" charset="0"/>
            </a:endParaRPr>
          </a:p>
        </p:txBody>
      </p:sp>
      <p:sp>
        <p:nvSpPr>
          <p:cNvPr id="30" name="Oval 29"/>
          <p:cNvSpPr/>
          <p:nvPr/>
        </p:nvSpPr>
        <p:spPr bwMode="auto">
          <a:xfrm>
            <a:off x="3563000" y="862917"/>
            <a:ext cx="4753727" cy="4372273"/>
          </a:xfrm>
          <a:prstGeom prst="ellipse">
            <a:avLst/>
          </a:prstGeom>
          <a:gradFill flip="none" rotWithShape="1">
            <a:gsLst>
              <a:gs pos="0">
                <a:schemeClr val="accent5">
                  <a:lumMod val="75000"/>
                </a:schemeClr>
              </a:gs>
              <a:gs pos="35000">
                <a:schemeClr val="accent5">
                  <a:tint val="37000"/>
                  <a:satMod val="300000"/>
                </a:schemeClr>
              </a:gs>
              <a:gs pos="100000">
                <a:schemeClr val="accent5">
                  <a:tint val="15000"/>
                  <a:satMod val="350000"/>
                </a:schemeClr>
              </a:gs>
            </a:gsLst>
            <a:lin ang="2700000" scaled="1"/>
            <a:tileRect/>
          </a:gradFill>
          <a:ln>
            <a:solidFill>
              <a:schemeClr val="accent1">
                <a:lumMod val="50000"/>
              </a:schemeClr>
            </a:solidFill>
          </a:ln>
          <a:extLst/>
        </p:spPr>
        <p:style>
          <a:lnRef idx="1">
            <a:schemeClr val="accent5"/>
          </a:lnRef>
          <a:fillRef idx="2">
            <a:schemeClr val="accent5"/>
          </a:fillRef>
          <a:effectRef idx="1">
            <a:schemeClr val="accent5"/>
          </a:effectRef>
          <a:fontRef idx="minor">
            <a:schemeClr val="dk1"/>
          </a:fontRef>
        </p:style>
        <p:txBody>
          <a:bodyPr vert="horz" wrap="square" lIns="68580" tIns="34290" rIns="68580" bIns="34290" numCol="1" rtlCol="0" anchor="t" anchorCtr="0" compatLnSpc="1">
            <a:prstTxWarp prst="textNoShape">
              <a:avLst/>
            </a:prstTxWarp>
            <a:noAutofit/>
          </a:bodyPr>
          <a:lstStyle/>
          <a:p>
            <a:pPr algn="ctr" fontAlgn="base">
              <a:spcBef>
                <a:spcPct val="50000"/>
              </a:spcBef>
              <a:spcAft>
                <a:spcPct val="0"/>
              </a:spcAft>
              <a:buNone/>
            </a:pPr>
            <a:r>
              <a:rPr lang="en-US" sz="1800" b="1" dirty="0">
                <a:solidFill>
                  <a:srgbClr val="000000"/>
                </a:solidFill>
                <a:latin typeface="Arial" charset="0"/>
              </a:rPr>
              <a:t>Traffic Management </a:t>
            </a:r>
            <a:r>
              <a:rPr lang="en-US" sz="1800" b="1" dirty="0" smtClean="0">
                <a:solidFill>
                  <a:srgbClr val="000000"/>
                </a:solidFill>
                <a:latin typeface="Arial" charset="0"/>
              </a:rPr>
              <a:t>Unit</a:t>
            </a:r>
          </a:p>
          <a:p>
            <a:pPr algn="ctr" fontAlgn="base">
              <a:spcBef>
                <a:spcPct val="50000"/>
              </a:spcBef>
              <a:spcAft>
                <a:spcPct val="0"/>
              </a:spcAft>
              <a:buNone/>
            </a:pPr>
            <a:endParaRPr lang="en-US" sz="400" b="1" dirty="0">
              <a:solidFill>
                <a:srgbClr val="000000"/>
              </a:solidFill>
              <a:latin typeface="Arial" charset="0"/>
            </a:endParaRPr>
          </a:p>
          <a:p>
            <a:pPr algn="ctr">
              <a:buNone/>
            </a:pPr>
            <a:r>
              <a:rPr lang="en-US" sz="1300" dirty="0" smtClean="0">
                <a:solidFill>
                  <a:srgbClr val="000000"/>
                </a:solidFill>
                <a:latin typeface="Arial" charset="0"/>
              </a:rPr>
              <a:t>The Traffic </a:t>
            </a:r>
            <a:r>
              <a:rPr lang="en-US" sz="1300" dirty="0">
                <a:solidFill>
                  <a:srgbClr val="000000"/>
                </a:solidFill>
                <a:latin typeface="Arial" charset="0"/>
              </a:rPr>
              <a:t>Management Unit (</a:t>
            </a:r>
            <a:r>
              <a:rPr lang="en-US" sz="1300" dirty="0" smtClean="0">
                <a:solidFill>
                  <a:srgbClr val="000000"/>
                </a:solidFill>
                <a:latin typeface="Arial" charset="0"/>
              </a:rPr>
              <a:t>TMU) Air </a:t>
            </a:r>
            <a:r>
              <a:rPr lang="en-US" sz="1300" dirty="0">
                <a:solidFill>
                  <a:srgbClr val="000000"/>
                </a:solidFill>
                <a:latin typeface="Arial" charset="0"/>
              </a:rPr>
              <a:t>T</a:t>
            </a:r>
            <a:r>
              <a:rPr lang="en-US" sz="1300" dirty="0" smtClean="0">
                <a:solidFill>
                  <a:srgbClr val="000000"/>
                </a:solidFill>
                <a:latin typeface="Arial" charset="0"/>
              </a:rPr>
              <a:t>raffic </a:t>
            </a:r>
            <a:r>
              <a:rPr lang="en-US" sz="1300" dirty="0">
                <a:solidFill>
                  <a:srgbClr val="000000"/>
                </a:solidFill>
                <a:latin typeface="Arial" charset="0"/>
              </a:rPr>
              <a:t>C</a:t>
            </a:r>
            <a:r>
              <a:rPr lang="en-US" sz="1300" dirty="0" smtClean="0">
                <a:solidFill>
                  <a:srgbClr val="000000"/>
                </a:solidFill>
                <a:latin typeface="Arial" charset="0"/>
              </a:rPr>
              <a:t>ontrollers </a:t>
            </a:r>
            <a:r>
              <a:rPr lang="en-US" sz="1300" dirty="0">
                <a:solidFill>
                  <a:srgbClr val="000000"/>
                </a:solidFill>
                <a:latin typeface="Arial" charset="0"/>
              </a:rPr>
              <a:t>analyze the demand on the ATC system and implement initiatives that are relayed to En Route and Terminal controllers. They use Decision Support Services and tools to balance air traffic demands, traffic </a:t>
            </a:r>
            <a:r>
              <a:rPr lang="en-US" sz="1300" dirty="0" smtClean="0">
                <a:solidFill>
                  <a:srgbClr val="000000"/>
                </a:solidFill>
                <a:latin typeface="Arial" charset="0"/>
              </a:rPr>
              <a:t>flows, </a:t>
            </a:r>
            <a:r>
              <a:rPr lang="en-US" sz="1300" dirty="0">
                <a:solidFill>
                  <a:srgbClr val="000000"/>
                </a:solidFill>
                <a:latin typeface="Arial" charset="0"/>
              </a:rPr>
              <a:t>and system capacity to ensure maximum efficiency of the NAS.  </a:t>
            </a:r>
          </a:p>
          <a:p>
            <a:pPr algn="ctr">
              <a:buNone/>
            </a:pPr>
            <a:r>
              <a:rPr lang="en-US" sz="1400" b="1" dirty="0">
                <a:solidFill>
                  <a:srgbClr val="000000"/>
                </a:solidFill>
                <a:latin typeface="Arial" charset="0"/>
              </a:rPr>
              <a:t>The FAST Specialists develop, test, and maintain the adaptation data and help troubleshoot system issues found by the TMU controllers</a:t>
            </a:r>
            <a:r>
              <a:rPr lang="en-US" sz="1400" b="1" dirty="0" smtClean="0">
                <a:solidFill>
                  <a:srgbClr val="000000"/>
                </a:solidFill>
                <a:latin typeface="Arial" charset="0"/>
              </a:rPr>
              <a:t>.                                             </a:t>
            </a:r>
            <a:endParaRPr lang="en-US" sz="1400" b="1" dirty="0">
              <a:solidFill>
                <a:srgbClr val="000000"/>
              </a:solidFill>
              <a:latin typeface="Arial" charset="0"/>
            </a:endParaRPr>
          </a:p>
        </p:txBody>
      </p:sp>
      <p:sp>
        <p:nvSpPr>
          <p:cNvPr id="29" name="Oval 28"/>
          <p:cNvSpPr/>
          <p:nvPr/>
        </p:nvSpPr>
        <p:spPr bwMode="auto">
          <a:xfrm>
            <a:off x="2340771" y="59447"/>
            <a:ext cx="4774019" cy="4308063"/>
          </a:xfrm>
          <a:prstGeom prst="ellipse">
            <a:avLst/>
          </a:prstGeom>
          <a:gradFill flip="none" rotWithShape="1">
            <a:gsLst>
              <a:gs pos="17000">
                <a:schemeClr val="accent5">
                  <a:lumMod val="75000"/>
                </a:schemeClr>
              </a:gs>
              <a:gs pos="44000">
                <a:schemeClr val="accent5">
                  <a:tint val="37000"/>
                  <a:satMod val="300000"/>
                </a:schemeClr>
              </a:gs>
              <a:gs pos="75000">
                <a:schemeClr val="accent5">
                  <a:tint val="15000"/>
                  <a:satMod val="350000"/>
                </a:schemeClr>
              </a:gs>
            </a:gsLst>
            <a:lin ang="8100000" scaled="1"/>
            <a:tileRect/>
          </a:gradFill>
          <a:ln>
            <a:solidFill>
              <a:schemeClr val="accent1">
                <a:lumMod val="50000"/>
              </a:schemeClr>
            </a:solidFill>
          </a:ln>
          <a:extLst/>
        </p:spPr>
        <p:style>
          <a:lnRef idx="1">
            <a:schemeClr val="accent5"/>
          </a:lnRef>
          <a:fillRef idx="2">
            <a:schemeClr val="accent5"/>
          </a:fillRef>
          <a:effectRef idx="1">
            <a:schemeClr val="accent5"/>
          </a:effectRef>
          <a:fontRef idx="minor">
            <a:schemeClr val="dk1"/>
          </a:fontRef>
        </p:style>
        <p:txBody>
          <a:bodyPr vert="horz" wrap="square" lIns="0" tIns="34290" rIns="0" bIns="34290" numCol="1" rtlCol="0" anchor="t" anchorCtr="0" compatLnSpc="1">
            <a:prstTxWarp prst="textNoShape">
              <a:avLst/>
            </a:prstTxWarp>
            <a:noAutofit/>
          </a:bodyPr>
          <a:lstStyle/>
          <a:p>
            <a:pPr algn="ctr" fontAlgn="base">
              <a:spcAft>
                <a:spcPct val="0"/>
              </a:spcAft>
              <a:buNone/>
            </a:pPr>
            <a:r>
              <a:rPr lang="en-US" sz="1800" b="1" dirty="0">
                <a:solidFill>
                  <a:srgbClr val="000000"/>
                </a:solidFill>
                <a:latin typeface="Arial" charset="0"/>
              </a:rPr>
              <a:t>Airspace &amp; Procedures</a:t>
            </a:r>
          </a:p>
          <a:p>
            <a:pPr algn="ctr" fontAlgn="base">
              <a:spcAft>
                <a:spcPct val="0"/>
              </a:spcAft>
              <a:buNone/>
            </a:pPr>
            <a:endParaRPr lang="en-US" sz="800" b="1" dirty="0">
              <a:solidFill>
                <a:srgbClr val="000000"/>
              </a:solidFill>
              <a:latin typeface="Arial" charset="0"/>
            </a:endParaRPr>
          </a:p>
          <a:p>
            <a:pPr lvl="0" algn="ctr">
              <a:spcBef>
                <a:spcPts val="0"/>
              </a:spcBef>
              <a:buNone/>
            </a:pPr>
            <a:r>
              <a:rPr lang="en-US" sz="1400" dirty="0">
                <a:solidFill>
                  <a:srgbClr val="000000"/>
                </a:solidFill>
                <a:latin typeface="Arial" charset="0"/>
              </a:rPr>
              <a:t>This office is the primary focal point for:</a:t>
            </a:r>
          </a:p>
          <a:p>
            <a:pPr lvl="1" indent="-285750">
              <a:spcBef>
                <a:spcPts val="0"/>
              </a:spcBef>
            </a:pPr>
            <a:r>
              <a:rPr lang="en-US" sz="1400" dirty="0">
                <a:solidFill>
                  <a:srgbClr val="000000"/>
                </a:solidFill>
                <a:latin typeface="Arial" charset="0"/>
              </a:rPr>
              <a:t>Requesting automation changes</a:t>
            </a:r>
          </a:p>
          <a:p>
            <a:pPr lvl="1" indent="-285750">
              <a:spcBef>
                <a:spcPts val="0"/>
              </a:spcBef>
            </a:pPr>
            <a:r>
              <a:rPr lang="en-US" sz="1400" dirty="0">
                <a:solidFill>
                  <a:srgbClr val="000000"/>
                </a:solidFill>
                <a:latin typeface="Arial" charset="0"/>
              </a:rPr>
              <a:t>Addressing Facility AT trouble reports</a:t>
            </a:r>
          </a:p>
          <a:p>
            <a:pPr lvl="1" indent="-285750">
              <a:spcBef>
                <a:spcPts val="0"/>
              </a:spcBef>
            </a:pPr>
            <a:r>
              <a:rPr lang="en-US" sz="1400" dirty="0">
                <a:solidFill>
                  <a:srgbClr val="000000"/>
                </a:solidFill>
                <a:latin typeface="Arial" charset="0"/>
              </a:rPr>
              <a:t>Providing adaptation data</a:t>
            </a:r>
          </a:p>
          <a:p>
            <a:pPr lvl="0" algn="ctr">
              <a:buNone/>
            </a:pPr>
            <a:r>
              <a:rPr lang="en-US" sz="1400" b="1" dirty="0">
                <a:solidFill>
                  <a:srgbClr val="000000"/>
                </a:solidFill>
                <a:latin typeface="Arial" charset="0"/>
              </a:rPr>
              <a:t>They submit the bulk of the ATC trouble reports, adaptation change </a:t>
            </a:r>
            <a:r>
              <a:rPr lang="en-US" sz="1400" b="1" dirty="0" smtClean="0">
                <a:solidFill>
                  <a:srgbClr val="000000"/>
                </a:solidFill>
                <a:latin typeface="Arial" charset="0"/>
              </a:rPr>
              <a:t>requests, </a:t>
            </a:r>
            <a:r>
              <a:rPr lang="en-US" sz="1400" b="1" dirty="0">
                <a:solidFill>
                  <a:srgbClr val="000000"/>
                </a:solidFill>
                <a:latin typeface="Arial" charset="0"/>
              </a:rPr>
              <a:t>and system enhancement requests that are implemented and tested by the FAST Specialists. </a:t>
            </a:r>
            <a:r>
              <a:rPr lang="en-US" sz="1400" b="1" dirty="0" smtClean="0">
                <a:solidFill>
                  <a:srgbClr val="000000"/>
                </a:solidFill>
                <a:latin typeface="Arial" charset="0"/>
              </a:rPr>
              <a:t> </a:t>
            </a:r>
            <a:endParaRPr lang="en-US" sz="1400" b="1" dirty="0">
              <a:solidFill>
                <a:srgbClr val="000000"/>
              </a:solidFill>
              <a:latin typeface="Arial" charset="0"/>
            </a:endParaRPr>
          </a:p>
        </p:txBody>
      </p:sp>
      <p:sp>
        <p:nvSpPr>
          <p:cNvPr id="28" name="Oval 27"/>
          <p:cNvSpPr/>
          <p:nvPr/>
        </p:nvSpPr>
        <p:spPr bwMode="auto">
          <a:xfrm>
            <a:off x="960168" y="436655"/>
            <a:ext cx="4685206" cy="4308063"/>
          </a:xfrm>
          <a:prstGeom prst="ellipse">
            <a:avLst/>
          </a:prstGeom>
          <a:gradFill flip="none" rotWithShape="1">
            <a:gsLst>
              <a:gs pos="0">
                <a:schemeClr val="accent5">
                  <a:lumMod val="75000"/>
                </a:schemeClr>
              </a:gs>
              <a:gs pos="35000">
                <a:schemeClr val="accent5">
                  <a:tint val="37000"/>
                  <a:satMod val="300000"/>
                </a:schemeClr>
              </a:gs>
              <a:gs pos="100000">
                <a:schemeClr val="accent5">
                  <a:tint val="15000"/>
                  <a:satMod val="350000"/>
                </a:schemeClr>
              </a:gs>
            </a:gsLst>
            <a:lin ang="2700000" scaled="1"/>
            <a:tileRect/>
          </a:gradFill>
          <a:ln>
            <a:solidFill>
              <a:schemeClr val="accent1">
                <a:lumMod val="50000"/>
              </a:schemeClr>
            </a:solidFill>
          </a:ln>
          <a:extLst/>
        </p:spPr>
        <p:style>
          <a:lnRef idx="1">
            <a:schemeClr val="accent5"/>
          </a:lnRef>
          <a:fillRef idx="2">
            <a:schemeClr val="accent5"/>
          </a:fillRef>
          <a:effectRef idx="1">
            <a:schemeClr val="accent5"/>
          </a:effectRef>
          <a:fontRef idx="minor">
            <a:schemeClr val="dk1"/>
          </a:fontRef>
        </p:style>
        <p:txBody>
          <a:bodyPr vert="horz" wrap="square" lIns="68580" tIns="34290" rIns="68580" bIns="34290" numCol="1" rtlCol="0" anchor="t" anchorCtr="0" compatLnSpc="1">
            <a:prstTxWarp prst="textNoShape">
              <a:avLst/>
            </a:prstTxWarp>
            <a:noAutofit/>
          </a:bodyPr>
          <a:lstStyle/>
          <a:p>
            <a:pPr algn="ctr" fontAlgn="base">
              <a:spcBef>
                <a:spcPct val="50000"/>
              </a:spcBef>
              <a:spcAft>
                <a:spcPct val="0"/>
              </a:spcAft>
              <a:buNone/>
            </a:pPr>
            <a:r>
              <a:rPr lang="en-US" sz="1800" b="1" dirty="0">
                <a:solidFill>
                  <a:srgbClr val="000000"/>
                </a:solidFill>
                <a:latin typeface="Arial" charset="0"/>
              </a:rPr>
              <a:t>Operational Support Facility (OSF)</a:t>
            </a:r>
          </a:p>
          <a:p>
            <a:pPr algn="ctr" fontAlgn="base">
              <a:spcBef>
                <a:spcPct val="50000"/>
              </a:spcBef>
              <a:spcAft>
                <a:spcPct val="0"/>
              </a:spcAft>
              <a:buNone/>
            </a:pPr>
            <a:endParaRPr lang="en-US" sz="700" b="1" dirty="0">
              <a:solidFill>
                <a:srgbClr val="000000"/>
              </a:solidFill>
              <a:latin typeface="Arial" charset="0"/>
            </a:endParaRPr>
          </a:p>
          <a:p>
            <a:pPr algn="ctr">
              <a:buNone/>
            </a:pPr>
            <a:r>
              <a:rPr lang="en-US" sz="1400" dirty="0">
                <a:solidFill>
                  <a:srgbClr val="000000"/>
                </a:solidFill>
                <a:latin typeface="Arial" charset="0"/>
              </a:rPr>
              <a:t>The OSF team is the Terminal Services automation support component which is equivalent to our En Route and Oceanic Service FAST team. </a:t>
            </a:r>
            <a:endParaRPr lang="en-US" sz="1400" dirty="0" smtClean="0">
              <a:solidFill>
                <a:srgbClr val="000000"/>
              </a:solidFill>
              <a:latin typeface="Arial" charset="0"/>
            </a:endParaRPr>
          </a:p>
          <a:p>
            <a:pPr algn="ctr">
              <a:buNone/>
            </a:pPr>
            <a:r>
              <a:rPr lang="en-US" sz="1400" b="1" dirty="0" smtClean="0">
                <a:solidFill>
                  <a:srgbClr val="000000"/>
                </a:solidFill>
                <a:latin typeface="Arial" charset="0"/>
              </a:rPr>
              <a:t>They </a:t>
            </a:r>
            <a:r>
              <a:rPr lang="en-US" sz="1400" b="1" dirty="0">
                <a:solidFill>
                  <a:srgbClr val="000000"/>
                </a:solidFill>
                <a:latin typeface="Arial" charset="0"/>
              </a:rPr>
              <a:t>interface directly with POFM/FAST to coordinate changes between the Terminal and En Route environments</a:t>
            </a:r>
            <a:r>
              <a:rPr lang="en-US" sz="1400" b="1" dirty="0" smtClean="0">
                <a:solidFill>
                  <a:srgbClr val="000000"/>
                </a:solidFill>
                <a:latin typeface="Arial" charset="0"/>
              </a:rPr>
              <a:t>.            </a:t>
            </a:r>
            <a:endParaRPr lang="en-US" sz="1400" b="1" dirty="0">
              <a:solidFill>
                <a:srgbClr val="000000"/>
              </a:solidFill>
              <a:latin typeface="Arial" charset="0"/>
            </a:endParaRPr>
          </a:p>
        </p:txBody>
      </p:sp>
    </p:spTree>
    <p:extLst>
      <p:ext uri="{BB962C8B-B14F-4D97-AF65-F5344CB8AC3E}">
        <p14:creationId xmlns:p14="http://schemas.microsoft.com/office/powerpoint/2010/main" val="856406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par>
                                <p:cTn id="15" presetID="2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22" presetClass="entr" presetSubtype="4"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par>
                                <p:cTn id="21" presetID="2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par>
                                <p:cTn id="24" presetID="22" presetClass="entr" presetSubtype="1"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up)">
                                      <p:cBhvr>
                                        <p:cTn id="26" dur="500"/>
                                        <p:tgtEl>
                                          <p:spTgt spid="42"/>
                                        </p:tgtEl>
                                      </p:cBhvr>
                                    </p:animEffect>
                                  </p:childTnLst>
                                </p:cTn>
                              </p:par>
                              <p:par>
                                <p:cTn id="27" presetID="22" presetClass="entr" presetSubtype="2"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right)">
                                      <p:cBhvr>
                                        <p:cTn id="29" dur="500"/>
                                        <p:tgtEl>
                                          <p:spTgt spid="47"/>
                                        </p:tgtEl>
                                      </p:cBhvr>
                                    </p:animEffect>
                                  </p:childTnLst>
                                </p:cTn>
                              </p:par>
                              <p:par>
                                <p:cTn id="30" presetID="22" presetClass="entr" presetSubtype="2" fill="hold"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right)">
                                      <p:cBhvr>
                                        <p:cTn id="32" dur="500"/>
                                        <p:tgtEl>
                                          <p:spTgt spid="49"/>
                                        </p:tgtEl>
                                      </p:cBhvr>
                                    </p:animEffect>
                                  </p:childTnLst>
                                </p:cTn>
                              </p:par>
                              <p:par>
                                <p:cTn id="33" presetID="22" presetClass="entr" presetSubtype="2"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wipe(right)">
                                      <p:cBhvr>
                                        <p:cTn id="35" dur="500"/>
                                        <p:tgtEl>
                                          <p:spTgt spid="51"/>
                                        </p:tgtEl>
                                      </p:cBhvr>
                                    </p:animEffect>
                                  </p:childTnLst>
                                </p:cTn>
                              </p:par>
                              <p:par>
                                <p:cTn id="36" presetID="22" presetClass="entr" presetSubtype="2"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right)">
                                      <p:cBhvr>
                                        <p:cTn id="38" dur="500"/>
                                        <p:tgtEl>
                                          <p:spTgt spid="53"/>
                                        </p:tgtEl>
                                      </p:cBhvr>
                                    </p:animEffect>
                                  </p:childTnLst>
                                </p:cTn>
                              </p:par>
                              <p:par>
                                <p:cTn id="39" presetID="2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par>
                          <p:cTn id="42" fill="hold">
                            <p:stCondLst>
                              <p:cond delay="1500"/>
                            </p:stCondLst>
                            <p:childTnLst>
                              <p:par>
                                <p:cTn id="43" presetID="6" presetClass="entr" presetSubtype="32"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circle(out)">
                                      <p:cBhvr>
                                        <p:cTn id="45" dur="2000"/>
                                        <p:tgtEl>
                                          <p:spTgt spid="15"/>
                                        </p:tgtEl>
                                      </p:cBhvr>
                                    </p:animEffect>
                                  </p:childTnLst>
                                </p:cTn>
                              </p:par>
                              <p:par>
                                <p:cTn id="46" presetID="6" presetClass="entr" presetSubtype="32"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circle(out)">
                                      <p:cBhvr>
                                        <p:cTn id="48" dur="2000"/>
                                        <p:tgtEl>
                                          <p:spTgt spid="5"/>
                                        </p:tgtEl>
                                      </p:cBhvr>
                                    </p:animEffect>
                                  </p:childTnLst>
                                </p:cTn>
                              </p:par>
                              <p:par>
                                <p:cTn id="49" presetID="6" presetClass="entr" presetSubtype="32"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circle(out)">
                                      <p:cBhvr>
                                        <p:cTn id="51" dur="2000"/>
                                        <p:tgtEl>
                                          <p:spTgt spid="6"/>
                                        </p:tgtEl>
                                      </p:cBhvr>
                                    </p:animEffect>
                                  </p:childTnLst>
                                </p:cTn>
                              </p:par>
                              <p:par>
                                <p:cTn id="52" presetID="6" presetClass="entr" presetSubtype="32"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circle(out)">
                                      <p:cBhvr>
                                        <p:cTn id="54" dur="2000"/>
                                        <p:tgtEl>
                                          <p:spTgt spid="7"/>
                                        </p:tgtEl>
                                      </p:cBhvr>
                                    </p:animEffect>
                                  </p:childTnLst>
                                </p:cTn>
                              </p:par>
                              <p:par>
                                <p:cTn id="55" presetID="6" presetClass="entr" presetSubtype="32"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circle(out)">
                                      <p:cBhvr>
                                        <p:cTn id="57" dur="2000"/>
                                        <p:tgtEl>
                                          <p:spTgt spid="9"/>
                                        </p:tgtEl>
                                      </p:cBhvr>
                                    </p:animEffect>
                                  </p:childTnLst>
                                </p:cTn>
                              </p:par>
                              <p:par>
                                <p:cTn id="58" presetID="6" presetClass="entr" presetSubtype="32"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circle(out)">
                                      <p:cBhvr>
                                        <p:cTn id="60" dur="2000"/>
                                        <p:tgtEl>
                                          <p:spTgt spid="10"/>
                                        </p:tgtEl>
                                      </p:cBhvr>
                                    </p:animEffect>
                                  </p:childTnLst>
                                </p:cTn>
                              </p:par>
                              <p:par>
                                <p:cTn id="61" presetID="6" presetClass="entr" presetSubtype="32"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circle(out)">
                                      <p:cBhvr>
                                        <p:cTn id="63" dur="2000"/>
                                        <p:tgtEl>
                                          <p:spTgt spid="11"/>
                                        </p:tgtEl>
                                      </p:cBhvr>
                                    </p:animEffect>
                                  </p:childTnLst>
                                </p:cTn>
                              </p:par>
                              <p:par>
                                <p:cTn id="64" presetID="6" presetClass="entr" presetSubtype="32"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circle(out)">
                                      <p:cBhvr>
                                        <p:cTn id="66" dur="2000"/>
                                        <p:tgtEl>
                                          <p:spTgt spid="12"/>
                                        </p:tgtEl>
                                      </p:cBhvr>
                                    </p:animEffect>
                                  </p:childTnLst>
                                </p:cTn>
                              </p:par>
                              <p:par>
                                <p:cTn id="67" presetID="6" presetClass="entr" presetSubtype="32"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out)">
                                      <p:cBhvr>
                                        <p:cTn id="69" dur="2000"/>
                                        <p:tgtEl>
                                          <p:spTgt spid="13"/>
                                        </p:tgtEl>
                                      </p:cBhvr>
                                    </p:animEffect>
                                  </p:childTnLst>
                                </p:cTn>
                              </p:par>
                              <p:par>
                                <p:cTn id="70" presetID="6" presetClass="entr" presetSubtype="32"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circle(out)">
                                      <p:cBhvr>
                                        <p:cTn id="72" dur="20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p:cTn id="77" dur="1000" fill="hold"/>
                                        <p:tgtEl>
                                          <p:spTgt spid="28"/>
                                        </p:tgtEl>
                                        <p:attrNameLst>
                                          <p:attrName>ppt_w</p:attrName>
                                        </p:attrNameLst>
                                      </p:cBhvr>
                                      <p:tavLst>
                                        <p:tav tm="0">
                                          <p:val>
                                            <p:fltVal val="0"/>
                                          </p:val>
                                        </p:tav>
                                        <p:tav tm="100000">
                                          <p:val>
                                            <p:strVal val="#ppt_w"/>
                                          </p:val>
                                        </p:tav>
                                      </p:tavLst>
                                    </p:anim>
                                    <p:anim calcmode="lin" valueType="num">
                                      <p:cBhvr>
                                        <p:cTn id="78" dur="1000" fill="hold"/>
                                        <p:tgtEl>
                                          <p:spTgt spid="28"/>
                                        </p:tgtEl>
                                        <p:attrNameLst>
                                          <p:attrName>ppt_h</p:attrName>
                                        </p:attrNameLst>
                                      </p:cBhvr>
                                      <p:tavLst>
                                        <p:tav tm="0">
                                          <p:val>
                                            <p:fltVal val="0"/>
                                          </p:val>
                                        </p:tav>
                                        <p:tav tm="100000">
                                          <p:val>
                                            <p:strVal val="#ppt_h"/>
                                          </p:val>
                                        </p:tav>
                                      </p:tavLst>
                                    </p:anim>
                                    <p:anim calcmode="lin" valueType="num">
                                      <p:cBhvr>
                                        <p:cTn id="79" dur="1000" fill="hold"/>
                                        <p:tgtEl>
                                          <p:spTgt spid="28"/>
                                        </p:tgtEl>
                                        <p:attrNameLst>
                                          <p:attrName>style.rotation</p:attrName>
                                        </p:attrNameLst>
                                      </p:cBhvr>
                                      <p:tavLst>
                                        <p:tav tm="0">
                                          <p:val>
                                            <p:fltVal val="90"/>
                                          </p:val>
                                        </p:tav>
                                        <p:tav tm="100000">
                                          <p:val>
                                            <p:fltVal val="0"/>
                                          </p:val>
                                        </p:tav>
                                      </p:tavLst>
                                    </p:anim>
                                    <p:animEffect transition="in" filter="fade">
                                      <p:cBhvr>
                                        <p:cTn id="80" dur="10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xit" presetSubtype="32" fill="hold" grpId="1" nodeType="clickEffect">
                                  <p:stCondLst>
                                    <p:cond delay="0"/>
                                  </p:stCondLst>
                                  <p:childTnLst>
                                    <p:anim calcmode="lin" valueType="num">
                                      <p:cBhvr>
                                        <p:cTn id="84" dur="500"/>
                                        <p:tgtEl>
                                          <p:spTgt spid="28"/>
                                        </p:tgtEl>
                                        <p:attrNameLst>
                                          <p:attrName>ppt_w</p:attrName>
                                        </p:attrNameLst>
                                      </p:cBhvr>
                                      <p:tavLst>
                                        <p:tav tm="0">
                                          <p:val>
                                            <p:strVal val="ppt_w"/>
                                          </p:val>
                                        </p:tav>
                                        <p:tav tm="100000">
                                          <p:val>
                                            <p:fltVal val="0"/>
                                          </p:val>
                                        </p:tav>
                                      </p:tavLst>
                                    </p:anim>
                                    <p:anim calcmode="lin" valueType="num">
                                      <p:cBhvr>
                                        <p:cTn id="85" dur="500"/>
                                        <p:tgtEl>
                                          <p:spTgt spid="28"/>
                                        </p:tgtEl>
                                        <p:attrNameLst>
                                          <p:attrName>ppt_h</p:attrName>
                                        </p:attrNameLst>
                                      </p:cBhvr>
                                      <p:tavLst>
                                        <p:tav tm="0">
                                          <p:val>
                                            <p:strVal val="ppt_h"/>
                                          </p:val>
                                        </p:tav>
                                        <p:tav tm="100000">
                                          <p:val>
                                            <p:fltVal val="0"/>
                                          </p:val>
                                        </p:tav>
                                      </p:tavLst>
                                    </p:anim>
                                    <p:animEffect transition="out" filter="fade">
                                      <p:cBhvr>
                                        <p:cTn id="86" dur="500"/>
                                        <p:tgtEl>
                                          <p:spTgt spid="28"/>
                                        </p:tgtEl>
                                      </p:cBhvr>
                                    </p:animEffect>
                                    <p:set>
                                      <p:cBhvr>
                                        <p:cTn id="87" dur="1" fill="hold">
                                          <p:stCondLst>
                                            <p:cond delay="499"/>
                                          </p:stCondLst>
                                        </p:cTn>
                                        <p:tgtEl>
                                          <p:spTgt spid="2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31" presetClass="entr" presetSubtype="0"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1000" fill="hold"/>
                                        <p:tgtEl>
                                          <p:spTgt spid="29"/>
                                        </p:tgtEl>
                                        <p:attrNameLst>
                                          <p:attrName>ppt_w</p:attrName>
                                        </p:attrNameLst>
                                      </p:cBhvr>
                                      <p:tavLst>
                                        <p:tav tm="0">
                                          <p:val>
                                            <p:fltVal val="0"/>
                                          </p:val>
                                        </p:tav>
                                        <p:tav tm="100000">
                                          <p:val>
                                            <p:strVal val="#ppt_w"/>
                                          </p:val>
                                        </p:tav>
                                      </p:tavLst>
                                    </p:anim>
                                    <p:anim calcmode="lin" valueType="num">
                                      <p:cBhvr>
                                        <p:cTn id="93" dur="1000" fill="hold"/>
                                        <p:tgtEl>
                                          <p:spTgt spid="29"/>
                                        </p:tgtEl>
                                        <p:attrNameLst>
                                          <p:attrName>ppt_h</p:attrName>
                                        </p:attrNameLst>
                                      </p:cBhvr>
                                      <p:tavLst>
                                        <p:tav tm="0">
                                          <p:val>
                                            <p:fltVal val="0"/>
                                          </p:val>
                                        </p:tav>
                                        <p:tav tm="100000">
                                          <p:val>
                                            <p:strVal val="#ppt_h"/>
                                          </p:val>
                                        </p:tav>
                                      </p:tavLst>
                                    </p:anim>
                                    <p:anim calcmode="lin" valueType="num">
                                      <p:cBhvr>
                                        <p:cTn id="94" dur="1000" fill="hold"/>
                                        <p:tgtEl>
                                          <p:spTgt spid="29"/>
                                        </p:tgtEl>
                                        <p:attrNameLst>
                                          <p:attrName>style.rotation</p:attrName>
                                        </p:attrNameLst>
                                      </p:cBhvr>
                                      <p:tavLst>
                                        <p:tav tm="0">
                                          <p:val>
                                            <p:fltVal val="90"/>
                                          </p:val>
                                        </p:tav>
                                        <p:tav tm="100000">
                                          <p:val>
                                            <p:fltVal val="0"/>
                                          </p:val>
                                        </p:tav>
                                      </p:tavLst>
                                    </p:anim>
                                    <p:animEffect transition="in" filter="fade">
                                      <p:cBhvr>
                                        <p:cTn id="95" dur="10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xit" presetSubtype="32" fill="hold" grpId="1" nodeType="clickEffect">
                                  <p:stCondLst>
                                    <p:cond delay="0"/>
                                  </p:stCondLst>
                                  <p:childTnLst>
                                    <p:anim calcmode="lin" valueType="num">
                                      <p:cBhvr>
                                        <p:cTn id="99" dur="500"/>
                                        <p:tgtEl>
                                          <p:spTgt spid="29"/>
                                        </p:tgtEl>
                                        <p:attrNameLst>
                                          <p:attrName>ppt_w</p:attrName>
                                        </p:attrNameLst>
                                      </p:cBhvr>
                                      <p:tavLst>
                                        <p:tav tm="0">
                                          <p:val>
                                            <p:strVal val="ppt_w"/>
                                          </p:val>
                                        </p:tav>
                                        <p:tav tm="100000">
                                          <p:val>
                                            <p:fltVal val="0"/>
                                          </p:val>
                                        </p:tav>
                                      </p:tavLst>
                                    </p:anim>
                                    <p:anim calcmode="lin" valueType="num">
                                      <p:cBhvr>
                                        <p:cTn id="100" dur="500"/>
                                        <p:tgtEl>
                                          <p:spTgt spid="29"/>
                                        </p:tgtEl>
                                        <p:attrNameLst>
                                          <p:attrName>ppt_h</p:attrName>
                                        </p:attrNameLst>
                                      </p:cBhvr>
                                      <p:tavLst>
                                        <p:tav tm="0">
                                          <p:val>
                                            <p:strVal val="ppt_h"/>
                                          </p:val>
                                        </p:tav>
                                        <p:tav tm="100000">
                                          <p:val>
                                            <p:fltVal val="0"/>
                                          </p:val>
                                        </p:tav>
                                      </p:tavLst>
                                    </p:anim>
                                    <p:animEffect transition="out" filter="fade">
                                      <p:cBhvr>
                                        <p:cTn id="101" dur="500"/>
                                        <p:tgtEl>
                                          <p:spTgt spid="29"/>
                                        </p:tgtEl>
                                      </p:cBhvr>
                                    </p:animEffect>
                                    <p:set>
                                      <p:cBhvr>
                                        <p:cTn id="102" dur="1" fill="hold">
                                          <p:stCondLst>
                                            <p:cond delay="499"/>
                                          </p:stCondLst>
                                        </p:cTn>
                                        <p:tgtEl>
                                          <p:spTgt spid="29"/>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p:cTn id="107" dur="1000" fill="hold"/>
                                        <p:tgtEl>
                                          <p:spTgt spid="30"/>
                                        </p:tgtEl>
                                        <p:attrNameLst>
                                          <p:attrName>ppt_w</p:attrName>
                                        </p:attrNameLst>
                                      </p:cBhvr>
                                      <p:tavLst>
                                        <p:tav tm="0">
                                          <p:val>
                                            <p:fltVal val="0"/>
                                          </p:val>
                                        </p:tav>
                                        <p:tav tm="100000">
                                          <p:val>
                                            <p:strVal val="#ppt_w"/>
                                          </p:val>
                                        </p:tav>
                                      </p:tavLst>
                                    </p:anim>
                                    <p:anim calcmode="lin" valueType="num">
                                      <p:cBhvr>
                                        <p:cTn id="108" dur="1000" fill="hold"/>
                                        <p:tgtEl>
                                          <p:spTgt spid="30"/>
                                        </p:tgtEl>
                                        <p:attrNameLst>
                                          <p:attrName>ppt_h</p:attrName>
                                        </p:attrNameLst>
                                      </p:cBhvr>
                                      <p:tavLst>
                                        <p:tav tm="0">
                                          <p:val>
                                            <p:fltVal val="0"/>
                                          </p:val>
                                        </p:tav>
                                        <p:tav tm="100000">
                                          <p:val>
                                            <p:strVal val="#ppt_h"/>
                                          </p:val>
                                        </p:tav>
                                      </p:tavLst>
                                    </p:anim>
                                    <p:anim calcmode="lin" valueType="num">
                                      <p:cBhvr>
                                        <p:cTn id="109" dur="1000" fill="hold"/>
                                        <p:tgtEl>
                                          <p:spTgt spid="30"/>
                                        </p:tgtEl>
                                        <p:attrNameLst>
                                          <p:attrName>style.rotation</p:attrName>
                                        </p:attrNameLst>
                                      </p:cBhvr>
                                      <p:tavLst>
                                        <p:tav tm="0">
                                          <p:val>
                                            <p:fltVal val="90"/>
                                          </p:val>
                                        </p:tav>
                                        <p:tav tm="100000">
                                          <p:val>
                                            <p:fltVal val="0"/>
                                          </p:val>
                                        </p:tav>
                                      </p:tavLst>
                                    </p:anim>
                                    <p:animEffect transition="in" filter="fade">
                                      <p:cBhvr>
                                        <p:cTn id="110" dur="1000"/>
                                        <p:tgtEl>
                                          <p:spTgt spid="30"/>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xit" presetSubtype="32" fill="hold" grpId="1" nodeType="clickEffect">
                                  <p:stCondLst>
                                    <p:cond delay="0"/>
                                  </p:stCondLst>
                                  <p:childTnLst>
                                    <p:anim calcmode="lin" valueType="num">
                                      <p:cBhvr>
                                        <p:cTn id="114" dur="500"/>
                                        <p:tgtEl>
                                          <p:spTgt spid="30"/>
                                        </p:tgtEl>
                                        <p:attrNameLst>
                                          <p:attrName>ppt_w</p:attrName>
                                        </p:attrNameLst>
                                      </p:cBhvr>
                                      <p:tavLst>
                                        <p:tav tm="0">
                                          <p:val>
                                            <p:strVal val="ppt_w"/>
                                          </p:val>
                                        </p:tav>
                                        <p:tav tm="100000">
                                          <p:val>
                                            <p:fltVal val="0"/>
                                          </p:val>
                                        </p:tav>
                                      </p:tavLst>
                                    </p:anim>
                                    <p:anim calcmode="lin" valueType="num">
                                      <p:cBhvr>
                                        <p:cTn id="115" dur="500"/>
                                        <p:tgtEl>
                                          <p:spTgt spid="30"/>
                                        </p:tgtEl>
                                        <p:attrNameLst>
                                          <p:attrName>ppt_h</p:attrName>
                                        </p:attrNameLst>
                                      </p:cBhvr>
                                      <p:tavLst>
                                        <p:tav tm="0">
                                          <p:val>
                                            <p:strVal val="ppt_h"/>
                                          </p:val>
                                        </p:tav>
                                        <p:tav tm="100000">
                                          <p:val>
                                            <p:fltVal val="0"/>
                                          </p:val>
                                        </p:tav>
                                      </p:tavLst>
                                    </p:anim>
                                    <p:animEffect transition="out" filter="fade">
                                      <p:cBhvr>
                                        <p:cTn id="116" dur="500"/>
                                        <p:tgtEl>
                                          <p:spTgt spid="30"/>
                                        </p:tgtEl>
                                      </p:cBhvr>
                                    </p:animEffect>
                                    <p:set>
                                      <p:cBhvr>
                                        <p:cTn id="117" dur="1" fill="hold">
                                          <p:stCondLst>
                                            <p:cond delay="499"/>
                                          </p:stCondLst>
                                        </p:cTn>
                                        <p:tgtEl>
                                          <p:spTgt spid="30"/>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31" presetClass="entr" presetSubtype="0" fill="hold" grpId="0" nodeType="clickEffect">
                                  <p:stCondLst>
                                    <p:cond delay="0"/>
                                  </p:stCondLst>
                                  <p:childTnLst>
                                    <p:set>
                                      <p:cBhvr>
                                        <p:cTn id="121" dur="1" fill="hold">
                                          <p:stCondLst>
                                            <p:cond delay="0"/>
                                          </p:stCondLst>
                                        </p:cTn>
                                        <p:tgtEl>
                                          <p:spTgt spid="31"/>
                                        </p:tgtEl>
                                        <p:attrNameLst>
                                          <p:attrName>style.visibility</p:attrName>
                                        </p:attrNameLst>
                                      </p:cBhvr>
                                      <p:to>
                                        <p:strVal val="visible"/>
                                      </p:to>
                                    </p:set>
                                    <p:anim calcmode="lin" valueType="num">
                                      <p:cBhvr>
                                        <p:cTn id="122" dur="1000" fill="hold"/>
                                        <p:tgtEl>
                                          <p:spTgt spid="31"/>
                                        </p:tgtEl>
                                        <p:attrNameLst>
                                          <p:attrName>ppt_w</p:attrName>
                                        </p:attrNameLst>
                                      </p:cBhvr>
                                      <p:tavLst>
                                        <p:tav tm="0">
                                          <p:val>
                                            <p:fltVal val="0"/>
                                          </p:val>
                                        </p:tav>
                                        <p:tav tm="100000">
                                          <p:val>
                                            <p:strVal val="#ppt_w"/>
                                          </p:val>
                                        </p:tav>
                                      </p:tavLst>
                                    </p:anim>
                                    <p:anim calcmode="lin" valueType="num">
                                      <p:cBhvr>
                                        <p:cTn id="123" dur="1000" fill="hold"/>
                                        <p:tgtEl>
                                          <p:spTgt spid="31"/>
                                        </p:tgtEl>
                                        <p:attrNameLst>
                                          <p:attrName>ppt_h</p:attrName>
                                        </p:attrNameLst>
                                      </p:cBhvr>
                                      <p:tavLst>
                                        <p:tav tm="0">
                                          <p:val>
                                            <p:fltVal val="0"/>
                                          </p:val>
                                        </p:tav>
                                        <p:tav tm="100000">
                                          <p:val>
                                            <p:strVal val="#ppt_h"/>
                                          </p:val>
                                        </p:tav>
                                      </p:tavLst>
                                    </p:anim>
                                    <p:anim calcmode="lin" valueType="num">
                                      <p:cBhvr>
                                        <p:cTn id="124" dur="1000" fill="hold"/>
                                        <p:tgtEl>
                                          <p:spTgt spid="31"/>
                                        </p:tgtEl>
                                        <p:attrNameLst>
                                          <p:attrName>style.rotation</p:attrName>
                                        </p:attrNameLst>
                                      </p:cBhvr>
                                      <p:tavLst>
                                        <p:tav tm="0">
                                          <p:val>
                                            <p:fltVal val="90"/>
                                          </p:val>
                                        </p:tav>
                                        <p:tav tm="100000">
                                          <p:val>
                                            <p:fltVal val="0"/>
                                          </p:val>
                                        </p:tav>
                                      </p:tavLst>
                                    </p:anim>
                                    <p:animEffect transition="in" filter="fade">
                                      <p:cBhvr>
                                        <p:cTn id="125" dur="10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53" presetClass="exit" presetSubtype="32" fill="hold" grpId="1" nodeType="clickEffect">
                                  <p:stCondLst>
                                    <p:cond delay="0"/>
                                  </p:stCondLst>
                                  <p:childTnLst>
                                    <p:anim calcmode="lin" valueType="num">
                                      <p:cBhvr>
                                        <p:cTn id="129" dur="500"/>
                                        <p:tgtEl>
                                          <p:spTgt spid="31"/>
                                        </p:tgtEl>
                                        <p:attrNameLst>
                                          <p:attrName>ppt_w</p:attrName>
                                        </p:attrNameLst>
                                      </p:cBhvr>
                                      <p:tavLst>
                                        <p:tav tm="0">
                                          <p:val>
                                            <p:strVal val="ppt_w"/>
                                          </p:val>
                                        </p:tav>
                                        <p:tav tm="100000">
                                          <p:val>
                                            <p:fltVal val="0"/>
                                          </p:val>
                                        </p:tav>
                                      </p:tavLst>
                                    </p:anim>
                                    <p:anim calcmode="lin" valueType="num">
                                      <p:cBhvr>
                                        <p:cTn id="130" dur="500"/>
                                        <p:tgtEl>
                                          <p:spTgt spid="31"/>
                                        </p:tgtEl>
                                        <p:attrNameLst>
                                          <p:attrName>ppt_h</p:attrName>
                                        </p:attrNameLst>
                                      </p:cBhvr>
                                      <p:tavLst>
                                        <p:tav tm="0">
                                          <p:val>
                                            <p:strVal val="ppt_h"/>
                                          </p:val>
                                        </p:tav>
                                        <p:tav tm="100000">
                                          <p:val>
                                            <p:fltVal val="0"/>
                                          </p:val>
                                        </p:tav>
                                      </p:tavLst>
                                    </p:anim>
                                    <p:animEffect transition="out" filter="fade">
                                      <p:cBhvr>
                                        <p:cTn id="131" dur="500"/>
                                        <p:tgtEl>
                                          <p:spTgt spid="31"/>
                                        </p:tgtEl>
                                      </p:cBhvr>
                                    </p:animEffect>
                                    <p:set>
                                      <p:cBhvr>
                                        <p:cTn id="132"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P spid="13" grpId="0" animBg="1"/>
      <p:bldP spid="14" grpId="0" animBg="1"/>
      <p:bldP spid="15" grpId="0" animBg="1"/>
      <p:bldP spid="4" grpId="0" animBg="1"/>
      <p:bldP spid="12" grpId="0" animBg="1"/>
      <p:bldP spid="31" grpId="0" animBg="1"/>
      <p:bldP spid="31" grpId="1" animBg="1"/>
      <p:bldP spid="30" grpId="0" animBg="1"/>
      <p:bldP spid="30" grpId="1" animBg="1"/>
      <p:bldP spid="29" grpId="0" animBg="1"/>
      <p:bldP spid="29" grpId="1" animBg="1"/>
      <p:bldP spid="28" grpId="0" animBg="1"/>
      <p:bldP spid="2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2413"/>
            <a:ext cx="9144000" cy="457200"/>
          </a:xfrm>
        </p:spPr>
        <p:txBody>
          <a:bodyPr/>
          <a:lstStyle/>
          <a:p>
            <a:pPr algn="ctr"/>
            <a:r>
              <a:rPr lang="en-US" sz="3600" dirty="0"/>
              <a:t>Proactive Measures to ensure </a:t>
            </a:r>
            <a:r>
              <a:rPr lang="en-US" sz="3600" dirty="0" smtClean="0"/>
              <a:t>Resiliency</a:t>
            </a:r>
            <a:endParaRPr lang="en-US" sz="3600" dirty="0"/>
          </a:p>
        </p:txBody>
      </p:sp>
      <p:sp>
        <p:nvSpPr>
          <p:cNvPr id="3" name="Content Placeholder 2"/>
          <p:cNvSpPr>
            <a:spLocks noGrp="1"/>
          </p:cNvSpPr>
          <p:nvPr>
            <p:ph idx="1"/>
          </p:nvPr>
        </p:nvSpPr>
        <p:spPr>
          <a:xfrm>
            <a:off x="411540" y="885316"/>
            <a:ext cx="8434748" cy="4680192"/>
          </a:xfrm>
        </p:spPr>
        <p:txBody>
          <a:bodyPr/>
          <a:lstStyle/>
          <a:p>
            <a:pPr>
              <a:spcAft>
                <a:spcPts val="600"/>
              </a:spcAft>
              <a:buFont typeface="+mj-lt"/>
              <a:buAutoNum type="arabicPeriod"/>
            </a:pPr>
            <a:r>
              <a:rPr lang="en-US" sz="2400" dirty="0"/>
              <a:t>Create and maintain a Job Aid for the ATC Watch desk at each facility</a:t>
            </a:r>
          </a:p>
          <a:p>
            <a:pPr lvl="1">
              <a:spcAft>
                <a:spcPts val="600"/>
              </a:spcAft>
            </a:pPr>
            <a:r>
              <a:rPr lang="en-US" sz="2133" dirty="0"/>
              <a:t>An action guide for the Operations Manager In Charge (OMIC)</a:t>
            </a:r>
          </a:p>
          <a:p>
            <a:pPr lvl="1">
              <a:spcAft>
                <a:spcPts val="600"/>
              </a:spcAft>
            </a:pPr>
            <a:r>
              <a:rPr lang="en-US" sz="2133" dirty="0" smtClean="0"/>
              <a:t>Takes </a:t>
            </a:r>
            <a:r>
              <a:rPr lang="en-US" sz="2133" dirty="0"/>
              <a:t>the guess work out of what to do in case of a failure</a:t>
            </a:r>
          </a:p>
          <a:p>
            <a:pPr lvl="1">
              <a:spcAft>
                <a:spcPts val="600"/>
              </a:spcAft>
            </a:pPr>
            <a:r>
              <a:rPr lang="en-US" sz="2133" dirty="0"/>
              <a:t>Allows all stakeholders to speak the same </a:t>
            </a:r>
            <a:r>
              <a:rPr lang="en-US" sz="2133" dirty="0" smtClean="0"/>
              <a:t>language</a:t>
            </a:r>
            <a:endParaRPr lang="en-US" sz="2133" dirty="0"/>
          </a:p>
          <a:p>
            <a:pPr lvl="1">
              <a:spcAft>
                <a:spcPts val="600"/>
              </a:spcAft>
            </a:pPr>
            <a:r>
              <a:rPr lang="en-US" sz="2133" dirty="0" smtClean="0"/>
              <a:t>Maintained and Distributed </a:t>
            </a:r>
            <a:r>
              <a:rPr lang="en-US" sz="2133" dirty="0"/>
              <a:t>by SLE</a:t>
            </a:r>
          </a:p>
          <a:p>
            <a:pPr lvl="1">
              <a:spcAft>
                <a:spcPts val="600"/>
              </a:spcAft>
            </a:pPr>
            <a:r>
              <a:rPr lang="en-US" sz="2133" dirty="0"/>
              <a:t>Updates are made for every </a:t>
            </a:r>
            <a:r>
              <a:rPr lang="en-US" sz="2133" dirty="0" smtClean="0"/>
              <a:t>software release</a:t>
            </a:r>
            <a:r>
              <a:rPr lang="en-US" sz="2133" dirty="0"/>
              <a:t>, if needed</a:t>
            </a:r>
          </a:p>
          <a:p>
            <a:pPr lvl="1">
              <a:spcAft>
                <a:spcPts val="600"/>
              </a:spcAft>
            </a:pPr>
            <a:r>
              <a:rPr lang="en-US" sz="2133" dirty="0"/>
              <a:t>Released on our </a:t>
            </a:r>
            <a:r>
              <a:rPr lang="en-US" sz="2133" dirty="0" err="1"/>
              <a:t>En</a:t>
            </a:r>
            <a:r>
              <a:rPr lang="en-US" sz="2133" dirty="0"/>
              <a:t> Route &amp; Oceanic Website</a:t>
            </a:r>
          </a:p>
          <a:p>
            <a:pPr lvl="1">
              <a:spcAft>
                <a:spcPts val="600"/>
              </a:spcAft>
            </a:pPr>
            <a:r>
              <a:rPr lang="en-US" sz="2133" dirty="0"/>
              <a:t>Available </a:t>
            </a:r>
            <a:r>
              <a:rPr lang="en-US" sz="2133" dirty="0" smtClean="0"/>
              <a:t>thru </a:t>
            </a:r>
            <a:r>
              <a:rPr lang="en-US" sz="2133" dirty="0" err="1" smtClean="0"/>
              <a:t>En</a:t>
            </a:r>
            <a:r>
              <a:rPr lang="en-US" sz="2133" dirty="0" smtClean="0"/>
              <a:t> Route Information Display System (ERIDS)</a:t>
            </a:r>
            <a:endParaRPr lang="en-US" sz="2133" dirty="0"/>
          </a:p>
          <a:p>
            <a:pPr marL="457189" lvl="1" indent="0">
              <a:buNone/>
            </a:pPr>
            <a:endParaRPr lang="en-US" sz="1733" dirty="0"/>
          </a:p>
          <a:p>
            <a:pPr lvl="1"/>
            <a:endParaRPr lang="en-US" sz="8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12</a:t>
            </a:fld>
            <a:endParaRPr lang="en-US" dirty="0"/>
          </a:p>
        </p:txBody>
      </p:sp>
    </p:spTree>
    <p:extLst>
      <p:ext uri="{BB962C8B-B14F-4D97-AF65-F5344CB8AC3E}">
        <p14:creationId xmlns:p14="http://schemas.microsoft.com/office/powerpoint/2010/main" val="4085006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90" y="327469"/>
            <a:ext cx="8472488" cy="457200"/>
          </a:xfrm>
        </p:spPr>
        <p:txBody>
          <a:bodyPr/>
          <a:lstStyle/>
          <a:p>
            <a:pPr algn="ctr"/>
            <a:r>
              <a:rPr lang="en-US" dirty="0"/>
              <a:t>Order 8-1-1 ERAM Outage Job Aid</a:t>
            </a:r>
          </a:p>
        </p:txBody>
      </p:sp>
      <p:sp>
        <p:nvSpPr>
          <p:cNvPr id="3" name="Content Placeholder 2"/>
          <p:cNvSpPr>
            <a:spLocks noGrp="1"/>
          </p:cNvSpPr>
          <p:nvPr>
            <p:ph idx="1"/>
          </p:nvPr>
        </p:nvSpPr>
        <p:spPr>
          <a:xfrm>
            <a:off x="184217" y="965500"/>
            <a:ext cx="8736098" cy="3414925"/>
          </a:xfrm>
        </p:spPr>
        <p:txBody>
          <a:bodyPr/>
          <a:lstStyle/>
          <a:p>
            <a:pPr marL="0" lvl="1" indent="0" algn="ctr">
              <a:buNone/>
            </a:pPr>
            <a:r>
              <a:rPr lang="en-US" dirty="0" smtClean="0"/>
              <a:t>Provides</a:t>
            </a:r>
            <a:r>
              <a:rPr lang="en-US" dirty="0"/>
              <a:t> </a:t>
            </a:r>
            <a:r>
              <a:rPr lang="en-US" dirty="0" smtClean="0"/>
              <a:t>information on: System </a:t>
            </a:r>
            <a:r>
              <a:rPr lang="en-US" dirty="0"/>
              <a:t>failure </a:t>
            </a:r>
            <a:r>
              <a:rPr lang="en-US" dirty="0" smtClean="0"/>
              <a:t>impacts, User impacts, Actions </a:t>
            </a:r>
            <a:r>
              <a:rPr lang="en-US" dirty="0"/>
              <a:t>to be </a:t>
            </a:r>
            <a:r>
              <a:rPr lang="en-US" dirty="0" smtClean="0"/>
              <a:t>taken, and Who </a:t>
            </a:r>
            <a:r>
              <a:rPr lang="en-US" dirty="0"/>
              <a:t>to communicate </a:t>
            </a:r>
            <a:r>
              <a:rPr lang="en-US" dirty="0" smtClean="0"/>
              <a:t>with</a:t>
            </a:r>
            <a:endParaRPr lang="en-US" dirty="0"/>
          </a:p>
          <a:p>
            <a:pPr marL="0" algn="ctr"/>
            <a:endParaRPr lang="en-US" sz="16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13</a:t>
            </a:fld>
            <a:endParaRPr lang="en-US" dirty="0"/>
          </a:p>
        </p:txBody>
      </p:sp>
      <p:pic>
        <p:nvPicPr>
          <p:cNvPr id="5" name="Picture 4"/>
          <p:cNvPicPr>
            <a:picLocks noChangeAspect="1"/>
          </p:cNvPicPr>
          <p:nvPr/>
        </p:nvPicPr>
        <p:blipFill>
          <a:blip r:embed="rId3"/>
          <a:stretch>
            <a:fillRect/>
          </a:stretch>
        </p:blipFill>
        <p:spPr>
          <a:xfrm>
            <a:off x="184217" y="2028738"/>
            <a:ext cx="2848041" cy="3739587"/>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3032258" y="2028738"/>
            <a:ext cx="2945165" cy="3749721"/>
          </a:xfrm>
          <a:prstGeom prst="rect">
            <a:avLst/>
          </a:prstGeom>
          <a:ln>
            <a:solidFill>
              <a:schemeClr val="tx1"/>
            </a:solidFill>
          </a:ln>
        </p:spPr>
      </p:pic>
      <p:pic>
        <p:nvPicPr>
          <p:cNvPr id="7" name="Picture 6"/>
          <p:cNvPicPr>
            <a:picLocks noChangeAspect="1"/>
          </p:cNvPicPr>
          <p:nvPr/>
        </p:nvPicPr>
        <p:blipFill>
          <a:blip r:embed="rId5"/>
          <a:stretch>
            <a:fillRect/>
          </a:stretch>
        </p:blipFill>
        <p:spPr>
          <a:xfrm>
            <a:off x="5977423" y="2028738"/>
            <a:ext cx="2942892" cy="3739587"/>
          </a:xfrm>
          <a:prstGeom prst="rect">
            <a:avLst/>
          </a:prstGeom>
          <a:ln>
            <a:solidFill>
              <a:schemeClr val="tx1"/>
            </a:solidFill>
          </a:ln>
        </p:spPr>
      </p:pic>
    </p:spTree>
    <p:extLst>
      <p:ext uri="{BB962C8B-B14F-4D97-AF65-F5344CB8AC3E}">
        <p14:creationId xmlns:p14="http://schemas.microsoft.com/office/powerpoint/2010/main" val="37574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7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750"/>
                                        <p:tgtEl>
                                          <p:spTgt spid="3">
                                            <p:txEl>
                                              <p:pRg st="0" end="0"/>
                                            </p:txEl>
                                          </p:spTgt>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1540" y="885316"/>
            <a:ext cx="8383544" cy="4950000"/>
          </a:xfrm>
        </p:spPr>
        <p:txBody>
          <a:bodyPr/>
          <a:lstStyle/>
          <a:p>
            <a:pPr marL="514336" indent="-457189">
              <a:buFont typeface="+mj-lt"/>
              <a:buAutoNum type="arabicPeriod" startAt="2"/>
            </a:pPr>
            <a:r>
              <a:rPr lang="en-US" sz="2400" dirty="0"/>
              <a:t> </a:t>
            </a:r>
            <a:r>
              <a:rPr lang="en-US" sz="2400" b="1" dirty="0" smtClean="0"/>
              <a:t>Table top exercises at Operational facilities</a:t>
            </a:r>
          </a:p>
          <a:p>
            <a:pPr marL="1238218" lvl="2" indent="-380990"/>
            <a:r>
              <a:rPr lang="en-US" dirty="0">
                <a:solidFill>
                  <a:srgbClr val="000000"/>
                </a:solidFill>
              </a:rPr>
              <a:t>Simulated exercises with facilitated discussions to improve performance during failures</a:t>
            </a:r>
          </a:p>
          <a:p>
            <a:pPr marL="1238218" lvl="2" indent="-380990"/>
            <a:r>
              <a:rPr lang="en-US" dirty="0">
                <a:solidFill>
                  <a:srgbClr val="000000"/>
                </a:solidFill>
              </a:rPr>
              <a:t>Allow Operational teams to make critical decisions in constrained </a:t>
            </a:r>
            <a:r>
              <a:rPr lang="en-US" dirty="0" smtClean="0">
                <a:solidFill>
                  <a:srgbClr val="000000"/>
                </a:solidFill>
              </a:rPr>
              <a:t>situations</a:t>
            </a:r>
            <a:endParaRPr lang="en-US" dirty="0">
              <a:solidFill>
                <a:srgbClr val="000000"/>
              </a:solidFill>
            </a:endParaRPr>
          </a:p>
          <a:p>
            <a:pPr marL="838179" lvl="1" indent="-380990"/>
            <a:r>
              <a:rPr lang="en-US" dirty="0">
                <a:solidFill>
                  <a:srgbClr val="000000"/>
                </a:solidFill>
              </a:rPr>
              <a:t>Goals:</a:t>
            </a:r>
          </a:p>
          <a:p>
            <a:pPr marL="1238218" lvl="2" indent="-380990"/>
            <a:r>
              <a:rPr lang="en-US" dirty="0">
                <a:solidFill>
                  <a:srgbClr val="000000"/>
                </a:solidFill>
              </a:rPr>
              <a:t>Improve local stakeholder communication</a:t>
            </a:r>
          </a:p>
          <a:p>
            <a:pPr marL="1238218" lvl="2" indent="-380990"/>
            <a:r>
              <a:rPr lang="en-US" dirty="0">
                <a:solidFill>
                  <a:srgbClr val="000000"/>
                </a:solidFill>
              </a:rPr>
              <a:t>Enhance national communication and response times during periods of lost or degraded services</a:t>
            </a:r>
          </a:p>
          <a:p>
            <a:pPr marL="1238218" lvl="2" indent="-380990"/>
            <a:r>
              <a:rPr lang="en-US" dirty="0">
                <a:solidFill>
                  <a:srgbClr val="000000"/>
                </a:solidFill>
              </a:rPr>
              <a:t>Improve our collective teams abilities to respond and support system malfunctions and service loss events</a:t>
            </a:r>
            <a:endParaRPr lang="en-US" dirty="0"/>
          </a:p>
          <a:p>
            <a:pPr marL="1238218" lvl="2" indent="-380990"/>
            <a:r>
              <a:rPr lang="en-US" dirty="0"/>
              <a:t>Capture lessons learned based on facility-specific experiences and expertise</a:t>
            </a:r>
          </a:p>
          <a:p>
            <a:pPr marL="1238218" lvl="2" indent="-380990"/>
            <a:endParaRPr lang="en-US" sz="1733"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14</a:t>
            </a:fld>
            <a:endParaRPr lang="en-US" dirty="0"/>
          </a:p>
        </p:txBody>
      </p:sp>
      <p:sp>
        <p:nvSpPr>
          <p:cNvPr id="6" name="Title 1"/>
          <p:cNvSpPr>
            <a:spLocks noGrp="1"/>
          </p:cNvSpPr>
          <p:nvPr>
            <p:ph type="title"/>
          </p:nvPr>
        </p:nvSpPr>
        <p:spPr>
          <a:xfrm>
            <a:off x="0" y="252413"/>
            <a:ext cx="9144000" cy="457200"/>
          </a:xfrm>
        </p:spPr>
        <p:txBody>
          <a:bodyPr/>
          <a:lstStyle/>
          <a:p>
            <a:pPr algn="ctr"/>
            <a:r>
              <a:rPr lang="en-US" sz="3600" dirty="0"/>
              <a:t>Proactive Measures to ensure </a:t>
            </a:r>
            <a:r>
              <a:rPr lang="en-US" sz="3600" dirty="0" smtClean="0"/>
              <a:t>Resiliency</a:t>
            </a:r>
            <a:endParaRPr lang="en-US" sz="3600" dirty="0"/>
          </a:p>
        </p:txBody>
      </p:sp>
    </p:spTree>
    <p:extLst>
      <p:ext uri="{BB962C8B-B14F-4D97-AF65-F5344CB8AC3E}">
        <p14:creationId xmlns:p14="http://schemas.microsoft.com/office/powerpoint/2010/main" val="2128002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2" y="252288"/>
            <a:ext cx="8472488" cy="457200"/>
          </a:xfrm>
        </p:spPr>
        <p:txBody>
          <a:bodyPr/>
          <a:lstStyle/>
          <a:p>
            <a:pPr algn="ctr"/>
            <a:r>
              <a:rPr lang="en-US" dirty="0"/>
              <a:t>ERAM Table Top Exercises</a:t>
            </a:r>
          </a:p>
        </p:txBody>
      </p:sp>
      <p:sp>
        <p:nvSpPr>
          <p:cNvPr id="4" name="Slide Number Placeholder 3"/>
          <p:cNvSpPr>
            <a:spLocks noGrp="1"/>
          </p:cNvSpPr>
          <p:nvPr>
            <p:ph type="sldNum" sz="quarter" idx="12"/>
          </p:nvPr>
        </p:nvSpPr>
        <p:spPr/>
        <p:txBody>
          <a:bodyPr/>
          <a:lstStyle/>
          <a:p>
            <a:fld id="{78D3ABA1-EA94-43C0-B992-7CBCC31144F1}" type="slidenum">
              <a:rPr lang="en-US" smtClean="0"/>
              <a:pPr/>
              <a:t>15</a:t>
            </a:fld>
            <a:endParaRPr lang="en-US" dirty="0"/>
          </a:p>
        </p:txBody>
      </p:sp>
      <p:sp>
        <p:nvSpPr>
          <p:cNvPr id="7" name="Rectangle 6"/>
          <p:cNvSpPr/>
          <p:nvPr/>
        </p:nvSpPr>
        <p:spPr>
          <a:xfrm>
            <a:off x="4614867" y="929086"/>
            <a:ext cx="4216312" cy="5088573"/>
          </a:xfrm>
          <a:prstGeom prst="rect">
            <a:avLst/>
          </a:prstGeom>
        </p:spPr>
        <p:txBody>
          <a:bodyPr wrap="square">
            <a:spAutoFit/>
          </a:bodyPr>
          <a:lstStyle/>
          <a:p>
            <a:pPr marL="0" lvl="1">
              <a:spcBef>
                <a:spcPct val="20000"/>
              </a:spcBef>
              <a:buNone/>
            </a:pPr>
            <a:r>
              <a:rPr lang="en-US" sz="1600" b="1" dirty="0">
                <a:latin typeface="+mn-lt"/>
              </a:rPr>
              <a:t>Table top Participants:</a:t>
            </a:r>
          </a:p>
          <a:p>
            <a:pPr marL="171446" indent="-171446">
              <a:spcBef>
                <a:spcPct val="20000"/>
              </a:spcBef>
              <a:spcAft>
                <a:spcPts val="400"/>
              </a:spcAft>
            </a:pPr>
            <a:r>
              <a:rPr lang="en-US" sz="1500" kern="0" dirty="0">
                <a:solidFill>
                  <a:srgbClr val="000000"/>
                </a:solidFill>
                <a:latin typeface="Arial"/>
              </a:rPr>
              <a:t>Air Traffic Manager (ATM) </a:t>
            </a:r>
          </a:p>
          <a:p>
            <a:pPr marL="171446" indent="-171446">
              <a:spcBef>
                <a:spcPct val="20000"/>
              </a:spcBef>
              <a:spcAft>
                <a:spcPts val="400"/>
              </a:spcAft>
            </a:pPr>
            <a:r>
              <a:rPr lang="en-US" sz="1500" kern="0" dirty="0">
                <a:solidFill>
                  <a:srgbClr val="000000"/>
                </a:solidFill>
                <a:latin typeface="Arial"/>
              </a:rPr>
              <a:t>Operations Managers (OMs) </a:t>
            </a:r>
          </a:p>
          <a:p>
            <a:pPr marL="171446" indent="-171446">
              <a:spcBef>
                <a:spcPct val="20000"/>
              </a:spcBef>
              <a:spcAft>
                <a:spcPts val="400"/>
              </a:spcAft>
            </a:pPr>
            <a:r>
              <a:rPr lang="en-US" sz="1500" kern="0" dirty="0">
                <a:solidFill>
                  <a:srgbClr val="000000"/>
                </a:solidFill>
                <a:latin typeface="Arial"/>
              </a:rPr>
              <a:t>Traffic Management Officer (TMO) </a:t>
            </a:r>
          </a:p>
          <a:p>
            <a:pPr marL="171446" indent="-171446">
              <a:spcBef>
                <a:spcPct val="20000"/>
              </a:spcBef>
              <a:spcAft>
                <a:spcPts val="400"/>
              </a:spcAft>
            </a:pPr>
            <a:r>
              <a:rPr lang="en-US" sz="1500" kern="0" dirty="0">
                <a:solidFill>
                  <a:srgbClr val="000000"/>
                </a:solidFill>
                <a:latin typeface="Arial"/>
              </a:rPr>
              <a:t>Technical Operations Managers (TOM) and </a:t>
            </a:r>
            <a:r>
              <a:rPr lang="en-US" sz="1500" kern="0" dirty="0" smtClean="0">
                <a:solidFill>
                  <a:srgbClr val="000000"/>
                </a:solidFill>
                <a:latin typeface="Arial"/>
              </a:rPr>
              <a:t>Technical </a:t>
            </a:r>
            <a:r>
              <a:rPr lang="en-US" sz="1500" kern="0" dirty="0">
                <a:solidFill>
                  <a:srgbClr val="000000"/>
                </a:solidFill>
                <a:latin typeface="Arial"/>
              </a:rPr>
              <a:t>O</a:t>
            </a:r>
            <a:r>
              <a:rPr lang="en-US" sz="1500" kern="0" dirty="0" smtClean="0">
                <a:solidFill>
                  <a:srgbClr val="000000"/>
                </a:solidFill>
                <a:latin typeface="Arial"/>
              </a:rPr>
              <a:t>perations </a:t>
            </a:r>
            <a:r>
              <a:rPr lang="en-US" sz="1500" kern="0" dirty="0">
                <a:solidFill>
                  <a:srgbClr val="000000"/>
                </a:solidFill>
                <a:latin typeface="Arial"/>
              </a:rPr>
              <a:t>staff </a:t>
            </a:r>
          </a:p>
          <a:p>
            <a:pPr marL="171446" indent="-171446">
              <a:spcBef>
                <a:spcPct val="20000"/>
              </a:spcBef>
              <a:spcAft>
                <a:spcPts val="400"/>
              </a:spcAft>
            </a:pPr>
            <a:r>
              <a:rPr lang="en-US" sz="1500" kern="0" dirty="0">
                <a:solidFill>
                  <a:srgbClr val="000000"/>
                </a:solidFill>
                <a:latin typeface="Arial"/>
              </a:rPr>
              <a:t>PMO Program Operations Field Manager (POFM) </a:t>
            </a:r>
          </a:p>
          <a:p>
            <a:pPr marL="171446" indent="-171446">
              <a:spcBef>
                <a:spcPct val="20000"/>
              </a:spcBef>
              <a:spcAft>
                <a:spcPts val="400"/>
              </a:spcAft>
            </a:pPr>
            <a:r>
              <a:rPr lang="en-US" sz="1500" kern="0" dirty="0">
                <a:solidFill>
                  <a:srgbClr val="000000"/>
                </a:solidFill>
                <a:latin typeface="Arial"/>
              </a:rPr>
              <a:t>Local bargaining unit representatives from National Air Traffic Controllers Association (NATCA) and Professional Aviation Safety Specialists (PASS) </a:t>
            </a:r>
          </a:p>
          <a:p>
            <a:pPr marL="171446" indent="-171446">
              <a:spcBef>
                <a:spcPct val="20000"/>
              </a:spcBef>
              <a:spcAft>
                <a:spcPts val="400"/>
              </a:spcAft>
            </a:pPr>
            <a:r>
              <a:rPr lang="en-US" sz="1500" kern="0" dirty="0">
                <a:solidFill>
                  <a:srgbClr val="000000"/>
                </a:solidFill>
                <a:latin typeface="Arial"/>
              </a:rPr>
              <a:t>Service Operations Center (SOC) </a:t>
            </a:r>
            <a:r>
              <a:rPr lang="en-US" sz="1500" kern="0" dirty="0" smtClean="0">
                <a:solidFill>
                  <a:srgbClr val="000000"/>
                </a:solidFill>
                <a:latin typeface="Arial"/>
              </a:rPr>
              <a:t>Manager and </a:t>
            </a:r>
            <a:r>
              <a:rPr lang="en-US" sz="1500" kern="0" dirty="0">
                <a:solidFill>
                  <a:srgbClr val="000000"/>
                </a:solidFill>
                <a:latin typeface="Arial"/>
              </a:rPr>
              <a:t>NAS Operations </a:t>
            </a:r>
            <a:r>
              <a:rPr lang="en-US" sz="1500" kern="0" dirty="0" smtClean="0">
                <a:solidFill>
                  <a:srgbClr val="000000"/>
                </a:solidFill>
                <a:latin typeface="Arial"/>
              </a:rPr>
              <a:t>Managers </a:t>
            </a:r>
            <a:r>
              <a:rPr lang="en-US" sz="1500" kern="0" dirty="0">
                <a:solidFill>
                  <a:srgbClr val="000000"/>
                </a:solidFill>
                <a:latin typeface="Arial"/>
              </a:rPr>
              <a:t>(</a:t>
            </a:r>
            <a:r>
              <a:rPr lang="en-US" sz="1500" kern="0" dirty="0" smtClean="0">
                <a:solidFill>
                  <a:srgbClr val="000000"/>
                </a:solidFill>
                <a:latin typeface="Arial"/>
              </a:rPr>
              <a:t>NOMs) </a:t>
            </a:r>
            <a:r>
              <a:rPr lang="en-US" sz="1500" kern="0" dirty="0">
                <a:solidFill>
                  <a:srgbClr val="000000"/>
                </a:solidFill>
                <a:latin typeface="Arial"/>
              </a:rPr>
              <a:t>representatives </a:t>
            </a:r>
          </a:p>
          <a:p>
            <a:pPr marL="171446" indent="-171446">
              <a:spcBef>
                <a:spcPct val="20000"/>
              </a:spcBef>
              <a:spcAft>
                <a:spcPts val="400"/>
              </a:spcAft>
            </a:pPr>
            <a:r>
              <a:rPr lang="en-US" sz="1500" kern="0" dirty="0">
                <a:solidFill>
                  <a:srgbClr val="000000"/>
                </a:solidFill>
                <a:latin typeface="Arial"/>
              </a:rPr>
              <a:t>Supervisor Traffic Management Coordinator (STMC) </a:t>
            </a:r>
          </a:p>
          <a:p>
            <a:pPr marL="171446" indent="-171446">
              <a:spcBef>
                <a:spcPct val="20000"/>
              </a:spcBef>
              <a:spcAft>
                <a:spcPts val="400"/>
              </a:spcAft>
            </a:pPr>
            <a:r>
              <a:rPr lang="en-US" sz="1500" kern="0" dirty="0">
                <a:solidFill>
                  <a:srgbClr val="000000"/>
                </a:solidFill>
                <a:latin typeface="Arial"/>
              </a:rPr>
              <a:t>Safety and Technical Training (AJI) Manager </a:t>
            </a:r>
          </a:p>
        </p:txBody>
      </p:sp>
      <p:sp>
        <p:nvSpPr>
          <p:cNvPr id="8" name="Content Placeholder 2"/>
          <p:cNvSpPr>
            <a:spLocks noGrp="1"/>
          </p:cNvSpPr>
          <p:nvPr>
            <p:ph idx="1"/>
          </p:nvPr>
        </p:nvSpPr>
        <p:spPr>
          <a:xfrm>
            <a:off x="329764" y="3549317"/>
            <a:ext cx="4016394" cy="2149734"/>
          </a:xfrm>
        </p:spPr>
        <p:txBody>
          <a:bodyPr/>
          <a:lstStyle/>
          <a:p>
            <a:r>
              <a:rPr lang="en-US" sz="2000" b="0" dirty="0">
                <a:latin typeface="Arial" panose="020B0604020202020204" pitchFamily="34" charset="0"/>
                <a:cs typeface="Arial" panose="020B0604020202020204" pitchFamily="34" charset="0"/>
              </a:rPr>
              <a:t>Last </a:t>
            </a:r>
            <a:r>
              <a:rPr lang="en-US" sz="2000" b="0" dirty="0" smtClean="0">
                <a:latin typeface="Arial" panose="020B0604020202020204" pitchFamily="34" charset="0"/>
                <a:cs typeface="Arial" panose="020B0604020202020204" pitchFamily="34" charset="0"/>
              </a:rPr>
              <a:t>exercises conducted in </a:t>
            </a:r>
            <a:r>
              <a:rPr lang="en-US" sz="2000" b="0" dirty="0">
                <a:latin typeface="Arial" panose="020B0604020202020204" pitchFamily="34" charset="0"/>
                <a:cs typeface="Arial" panose="020B0604020202020204" pitchFamily="34" charset="0"/>
              </a:rPr>
              <a:t>2016</a:t>
            </a:r>
          </a:p>
          <a:p>
            <a:r>
              <a:rPr lang="en-US" sz="2000" b="0" dirty="0">
                <a:latin typeface="Arial" panose="020B0604020202020204" pitchFamily="34" charset="0"/>
                <a:cs typeface="Arial" panose="020B0604020202020204" pitchFamily="34" charset="0"/>
              </a:rPr>
              <a:t>Planning 2020 update to exercises</a:t>
            </a:r>
          </a:p>
          <a:p>
            <a:r>
              <a:rPr lang="en-US" sz="2000" b="0" dirty="0">
                <a:latin typeface="Arial" panose="020B0604020202020204" pitchFamily="34" charset="0"/>
                <a:cs typeface="Arial" panose="020B0604020202020204" pitchFamily="34" charset="0"/>
              </a:rPr>
              <a:t>SLE Site Support Engineers leading effort</a:t>
            </a:r>
          </a:p>
          <a:p>
            <a:pPr marL="0" indent="0">
              <a:buNone/>
            </a:pPr>
            <a:endParaRPr lang="en-US" sz="1800" dirty="0"/>
          </a:p>
        </p:txBody>
      </p:sp>
      <p:pic>
        <p:nvPicPr>
          <p:cNvPr id="6" name="Picture 5"/>
          <p:cNvPicPr>
            <a:picLocks noChangeAspect="1"/>
          </p:cNvPicPr>
          <p:nvPr/>
        </p:nvPicPr>
        <p:blipFill>
          <a:blip r:embed="rId3"/>
          <a:stretch>
            <a:fillRect/>
          </a:stretch>
        </p:blipFill>
        <p:spPr>
          <a:xfrm>
            <a:off x="329764" y="1061432"/>
            <a:ext cx="3878033" cy="2247251"/>
          </a:xfrm>
          <a:prstGeom prst="rect">
            <a:avLst/>
          </a:prstGeom>
        </p:spPr>
      </p:pic>
    </p:spTree>
    <p:extLst>
      <p:ext uri="{BB962C8B-B14F-4D97-AF65-F5344CB8AC3E}">
        <p14:creationId xmlns:p14="http://schemas.microsoft.com/office/powerpoint/2010/main" val="1788261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1000"/>
                                        <p:tgtEl>
                                          <p:spTgt spid="8">
                                            <p:txEl>
                                              <p:pRg st="2" end="2"/>
                                            </p:txEl>
                                          </p:spTgt>
                                        </p:tgtEl>
                                      </p:cBhvr>
                                    </p:animEffect>
                                    <p:anim calcmode="lin" valueType="num">
                                      <p:cBhvr>
                                        <p:cTn id="2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uiExpand="1"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rot="21365581">
            <a:off x="300807" y="2266954"/>
            <a:ext cx="4397278" cy="33879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4"/>
          <a:stretch>
            <a:fillRect/>
          </a:stretch>
        </p:blipFill>
        <p:spPr>
          <a:xfrm rot="269663">
            <a:off x="4332468" y="2292292"/>
            <a:ext cx="4501196" cy="3349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a:spLocks noChangeAspect="1"/>
          </p:cNvSpPr>
          <p:nvPr/>
        </p:nvSpPr>
        <p:spPr bwMode="auto">
          <a:xfrm>
            <a:off x="8957" y="1450611"/>
            <a:ext cx="9135043" cy="307777"/>
          </a:xfrm>
          <a:prstGeom prst="rect">
            <a:avLst/>
          </a:prstGeom>
          <a:gradFill flip="none" rotWithShape="1">
            <a:gsLst>
              <a:gs pos="100000">
                <a:srgbClr val="DDDDDD">
                  <a:alpha val="4000"/>
                </a:srgbClr>
              </a:gs>
              <a:gs pos="96000">
                <a:schemeClr val="bg1">
                  <a:lumMod val="95000"/>
                </a:schemeClr>
              </a:gs>
              <a:gs pos="48000">
                <a:schemeClr val="accent3">
                  <a:lumMod val="97000"/>
                  <a:lumOff val="3000"/>
                </a:schemeClr>
              </a:gs>
              <a:gs pos="100000">
                <a:schemeClr val="accent3">
                  <a:lumMod val="60000"/>
                  <a:lumOff val="40000"/>
                </a:schemeClr>
              </a:gs>
            </a:gsLst>
            <a:lin ang="5400000" scaled="1"/>
            <a:tileRect/>
          </a:gradFill>
          <a:ln>
            <a:noFill/>
          </a:ln>
          <a:effectLst/>
          <a:extLst/>
        </p:spPr>
        <p:txBody>
          <a:bodyPr vert="horz" wrap="square" lIns="91440" tIns="45720" rIns="91440" bIns="45720" numCol="1" rtlCol="0" anchor="t" anchorCtr="0" compatLnSpc="1">
            <a:prstTxWarp prst="textNoShape">
              <a:avLst/>
            </a:prstTxWarp>
            <a:spAutoFit/>
          </a:bodyPr>
          <a:lstStyle/>
          <a:p>
            <a:pPr>
              <a:buNone/>
            </a:pPr>
            <a:endParaRPr lang="en-US" sz="1400"/>
          </a:p>
        </p:txBody>
      </p:sp>
      <p:sp>
        <p:nvSpPr>
          <p:cNvPr id="11" name="Rectangle 2"/>
          <p:cNvSpPr txBox="1">
            <a:spLocks noChangeArrowheads="1"/>
          </p:cNvSpPr>
          <p:nvPr/>
        </p:nvSpPr>
        <p:spPr>
          <a:xfrm>
            <a:off x="190496" y="135162"/>
            <a:ext cx="8767483" cy="737480"/>
          </a:xfrm>
          <a:prstGeom prst="rect">
            <a:avLst/>
          </a:prstGeom>
        </p:spPr>
        <p:txBody>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a:buNone/>
            </a:pPr>
            <a:r>
              <a:rPr lang="en-US" kern="0" dirty="0"/>
              <a:t>Additional Information</a:t>
            </a:r>
          </a:p>
        </p:txBody>
      </p:sp>
      <p:sp>
        <p:nvSpPr>
          <p:cNvPr id="12" name="TextBox 11"/>
          <p:cNvSpPr txBox="1"/>
          <p:nvPr/>
        </p:nvSpPr>
        <p:spPr>
          <a:xfrm>
            <a:off x="190496" y="872642"/>
            <a:ext cx="8767483" cy="973796"/>
          </a:xfrm>
          <a:prstGeom prst="rect">
            <a:avLst/>
          </a:prstGeom>
          <a:solidFill>
            <a:schemeClr val="bg1"/>
          </a:solidFill>
          <a:ln w="28575">
            <a:solidFill>
              <a:srgbClr val="1D2F68"/>
            </a:solidFill>
          </a:ln>
        </p:spPr>
        <p:txBody>
          <a:bodyPr wrap="square" lIns="0" tIns="91440" rIns="0" bIns="91440" anchor="ctr">
            <a:noAutofit/>
          </a:bodyPr>
          <a:lstStyle>
            <a:defPPr>
              <a:defRPr lang="en-US"/>
            </a:defPPr>
            <a:lvl1pPr algn="just" eaLnBrk="0" hangingPunct="0">
              <a:spcBef>
                <a:spcPct val="0"/>
              </a:spcBef>
              <a:buNone/>
              <a:defRPr sz="1400" b="1">
                <a:solidFill>
                  <a:srgbClr val="000000"/>
                </a:solidFill>
                <a:latin typeface="Arial" panose="020B0604020202020204" pitchFamily="34" charset="0"/>
              </a:defRPr>
            </a:lvl1pPr>
          </a:lstStyle>
          <a:p>
            <a:pPr algn="ctr"/>
            <a:r>
              <a:rPr lang="en-US" sz="1800" dirty="0" smtClean="0"/>
              <a:t>For additional </a:t>
            </a:r>
            <a:r>
              <a:rPr lang="en-US" sz="1800" dirty="0"/>
              <a:t>information about </a:t>
            </a:r>
            <a:r>
              <a:rPr lang="en-US" sz="1800" dirty="0" smtClean="0"/>
              <a:t>Second </a:t>
            </a:r>
            <a:r>
              <a:rPr lang="en-US" sz="1800" dirty="0"/>
              <a:t>Level </a:t>
            </a:r>
            <a:r>
              <a:rPr lang="en-US" sz="1800" dirty="0" smtClean="0"/>
              <a:t>Engineering, </a:t>
            </a:r>
          </a:p>
          <a:p>
            <a:pPr marL="182880" algn="ctr"/>
            <a:r>
              <a:rPr lang="en-US" sz="1800" dirty="0" smtClean="0"/>
              <a:t>see our Brochure </a:t>
            </a:r>
            <a:r>
              <a:rPr lang="en-US" sz="1800" dirty="0"/>
              <a:t>o</a:t>
            </a:r>
            <a:r>
              <a:rPr lang="en-US" sz="1800" dirty="0" smtClean="0"/>
              <a:t>r contact: </a:t>
            </a:r>
            <a:r>
              <a:rPr lang="en-US" sz="1800" dirty="0" smtClean="0">
                <a:hlinkClick r:id="rId5"/>
              </a:rPr>
              <a:t>Soncere.Woodford@faa.gov</a:t>
            </a:r>
            <a:r>
              <a:rPr lang="en-US" sz="1800" dirty="0" smtClean="0"/>
              <a:t> </a:t>
            </a:r>
            <a:endParaRPr lang="en-US" sz="1800" dirty="0"/>
          </a:p>
        </p:txBody>
      </p:sp>
      <p:sp>
        <p:nvSpPr>
          <p:cNvPr id="8" name="Slide Number Placeholder 3"/>
          <p:cNvSpPr txBox="1">
            <a:spLocks/>
          </p:cNvSpPr>
          <p:nvPr/>
        </p:nvSpPr>
        <p:spPr bwMode="auto">
          <a:xfrm>
            <a:off x="6834189" y="6248400"/>
            <a:ext cx="170731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buFontTx/>
              <a:buNone/>
              <a:defRPr sz="1400" b="0" i="0" kern="1200">
                <a:solidFill>
                  <a:schemeClr val="bg1">
                    <a:lumMod val="65000"/>
                  </a:schemeClr>
                </a:solidFill>
                <a:latin typeface="Helvetica Neue Medium"/>
                <a:ea typeface="+mn-ea"/>
                <a:cs typeface="Helvetica Neue Medium"/>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fld id="{78D3ABA1-EA94-43C0-B992-7CBCC31144F1}" type="slidenum">
              <a:rPr lang="en-US" smtClean="0"/>
              <a:pPr/>
              <a:t>16</a:t>
            </a:fld>
            <a:endParaRPr lang="en-US" dirty="0"/>
          </a:p>
        </p:txBody>
      </p:sp>
    </p:spTree>
    <p:extLst>
      <p:ext uri="{BB962C8B-B14F-4D97-AF65-F5344CB8AC3E}">
        <p14:creationId xmlns:p14="http://schemas.microsoft.com/office/powerpoint/2010/main" val="1407828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2000"/>
                            </p:stCondLst>
                            <p:childTnLst>
                              <p:par>
                                <p:cTn id="18" presetID="3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40" y="141488"/>
            <a:ext cx="8472488" cy="517307"/>
          </a:xfrm>
        </p:spPr>
        <p:txBody>
          <a:bodyPr/>
          <a:lstStyle/>
          <a:p>
            <a:r>
              <a:rPr lang="en-US" dirty="0"/>
              <a:t>Air Traffic Organization</a:t>
            </a:r>
          </a:p>
        </p:txBody>
      </p:sp>
      <p:sp>
        <p:nvSpPr>
          <p:cNvPr id="4" name="Slide Number Placeholder 3"/>
          <p:cNvSpPr>
            <a:spLocks noGrp="1"/>
          </p:cNvSpPr>
          <p:nvPr>
            <p:ph type="sldNum" sz="quarter" idx="12"/>
          </p:nvPr>
        </p:nvSpPr>
        <p:spPr/>
        <p:txBody>
          <a:bodyPr/>
          <a:lstStyle/>
          <a:p>
            <a:fld id="{78D3ABA1-EA94-43C0-B992-7CBCC31144F1}" type="slidenum">
              <a:rPr lang="en-US" smtClean="0"/>
              <a:pPr/>
              <a:t>2</a:t>
            </a:fld>
            <a:endParaRPr lang="en-US" dirty="0"/>
          </a:p>
        </p:txBody>
      </p:sp>
      <p:grpSp>
        <p:nvGrpSpPr>
          <p:cNvPr id="40" name="Group 39"/>
          <p:cNvGrpSpPr/>
          <p:nvPr/>
        </p:nvGrpSpPr>
        <p:grpSpPr>
          <a:xfrm>
            <a:off x="219865" y="836574"/>
            <a:ext cx="8756987" cy="1461739"/>
            <a:chOff x="692884" y="1193074"/>
            <a:chExt cx="7763139" cy="1193866"/>
          </a:xfrm>
        </p:grpSpPr>
        <p:sp>
          <p:nvSpPr>
            <p:cNvPr id="3" name="Rectangle 2"/>
            <p:cNvSpPr/>
            <p:nvPr/>
          </p:nvSpPr>
          <p:spPr bwMode="auto">
            <a:xfrm>
              <a:off x="692884" y="1193074"/>
              <a:ext cx="7763139" cy="1193866"/>
            </a:xfrm>
            <a:prstGeom prst="rect">
              <a:avLst/>
            </a:prstGeom>
            <a:solidFill>
              <a:srgbClr val="0070C0"/>
            </a:solidFill>
            <a:ln>
              <a:noFill/>
            </a:ln>
            <a:effectLst/>
            <a:extLst/>
          </p:spPr>
          <p:txBody>
            <a:bodyPr vert="horz" wrap="square" lIns="91440" tIns="0" rIns="91440" bIns="45720" numCol="1" rtlCol="0" anchor="t" anchorCtr="0" compatLnSpc="1">
              <a:prstTxWarp prst="textNoShape">
                <a:avLst/>
              </a:prstTxWarp>
              <a:noAutofit/>
            </a:bodyPr>
            <a:lstStyle/>
            <a:p>
              <a:pPr algn="ctr" defTabSz="914377">
                <a:buNone/>
              </a:pPr>
              <a:r>
                <a:rPr lang="en-US" sz="1600" b="1" dirty="0">
                  <a:ln w="10160">
                    <a:solidFill>
                      <a:schemeClr val="accent5">
                        <a:lumMod val="90000"/>
                      </a:schemeClr>
                    </a:solidFill>
                    <a:prstDash val="solid"/>
                  </a:ln>
                  <a:solidFill>
                    <a:srgbClr val="FFFFFF"/>
                  </a:solidFill>
                  <a:effectLst>
                    <a:outerShdw blurRad="38100" dist="38100" dir="2700000" algn="tl">
                      <a:srgbClr val="000000">
                        <a:alpha val="43137"/>
                      </a:srgbClr>
                    </a:outerShdw>
                  </a:effectLst>
                  <a:latin typeface="Adobe Devanagari" panose="02040503050201020203" pitchFamily="18" charset="0"/>
                  <a:cs typeface="Adobe Devanagari" panose="02040503050201020203" pitchFamily="18" charset="0"/>
                </a:rPr>
                <a:t>Air Traffic Organization</a:t>
              </a:r>
            </a:p>
          </p:txBody>
        </p:sp>
        <p:grpSp>
          <p:nvGrpSpPr>
            <p:cNvPr id="6" name="Group 5"/>
            <p:cNvGrpSpPr/>
            <p:nvPr/>
          </p:nvGrpSpPr>
          <p:grpSpPr>
            <a:xfrm>
              <a:off x="818575" y="1454151"/>
              <a:ext cx="865859" cy="801370"/>
              <a:chOff x="269131" y="1828799"/>
              <a:chExt cx="865859" cy="2235200"/>
            </a:xfrm>
            <a:solidFill>
              <a:srgbClr val="D2F1F8"/>
            </a:solidFill>
          </p:grpSpPr>
          <p:sp>
            <p:nvSpPr>
              <p:cNvPr id="28" name="Round Same Side Corner Rectangle 27"/>
              <p:cNvSpPr/>
              <p:nvPr/>
            </p:nvSpPr>
            <p:spPr>
              <a:xfrm rot="10800000">
                <a:off x="269131" y="1828799"/>
                <a:ext cx="865859" cy="2235200"/>
              </a:xfrm>
              <a:prstGeom prst="flowChartAlternateProcess">
                <a:avLst/>
              </a:prstGeom>
            </p:spPr>
            <p:style>
              <a:lnRef idx="0">
                <a:schemeClr val="accent1"/>
              </a:lnRef>
              <a:fillRef idx="3">
                <a:schemeClr val="accent1"/>
              </a:fillRef>
              <a:effectRef idx="3">
                <a:schemeClr val="accent1"/>
              </a:effectRef>
              <a:fontRef idx="minor">
                <a:schemeClr val="lt1"/>
              </a:fontRef>
            </p:style>
          </p:sp>
          <p:sp>
            <p:nvSpPr>
              <p:cNvPr id="29" name="Round Same Side Corner Rectangle 4"/>
              <p:cNvSpPr txBox="1"/>
              <p:nvPr/>
            </p:nvSpPr>
            <p:spPr>
              <a:xfrm rot="21600000">
                <a:off x="295759" y="1828799"/>
                <a:ext cx="812603" cy="2208572"/>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spcFirstLastPara="0" vert="horz" wrap="square" lIns="56896" tIns="56896" rIns="56896" bIns="56896" numCol="1" spcCol="1270" anchor="ctr" anchorCtr="0">
                <a:noAutofit/>
              </a:bodyPr>
              <a:lstStyle/>
              <a:p>
                <a:pPr algn="ctr" defTabSz="355591">
                  <a:lnSpc>
                    <a:spcPct val="90000"/>
                  </a:lnSpc>
                  <a:spcBef>
                    <a:spcPct val="0"/>
                  </a:spcBef>
                  <a:spcAft>
                    <a:spcPct val="35000"/>
                  </a:spcAft>
                  <a:buNone/>
                </a:pPr>
                <a:r>
                  <a:rPr lang="en-US" sz="900" b="1" dirty="0">
                    <a:solidFill>
                      <a:schemeClr val="tx1"/>
                    </a:solidFill>
                    <a:latin typeface="Cambria" panose="02040503050406030204" pitchFamily="18" charset="0"/>
                  </a:rPr>
                  <a:t>Air Traffic Services</a:t>
                </a:r>
              </a:p>
            </p:txBody>
          </p:sp>
        </p:grpSp>
        <p:grpSp>
          <p:nvGrpSpPr>
            <p:cNvPr id="7" name="Group 6"/>
            <p:cNvGrpSpPr/>
            <p:nvPr/>
          </p:nvGrpSpPr>
          <p:grpSpPr>
            <a:xfrm>
              <a:off x="1771020" y="1454151"/>
              <a:ext cx="865859" cy="801370"/>
              <a:chOff x="1221576" y="1828799"/>
              <a:chExt cx="865859" cy="2235200"/>
            </a:xfrm>
            <a:solidFill>
              <a:srgbClr val="D2F1F8"/>
            </a:solidFill>
          </p:grpSpPr>
          <p:sp>
            <p:nvSpPr>
              <p:cNvPr id="26" name="Round Same Side Corner Rectangle 25"/>
              <p:cNvSpPr/>
              <p:nvPr/>
            </p:nvSpPr>
            <p:spPr>
              <a:xfrm rot="10800000">
                <a:off x="1221576" y="1828799"/>
                <a:ext cx="865859" cy="2235200"/>
              </a:xfrm>
              <a:prstGeom prst="flowChartAlternateProcess">
                <a:avLst/>
              </a:prstGeom>
            </p:spPr>
            <p:style>
              <a:lnRef idx="0">
                <a:schemeClr val="accent1"/>
              </a:lnRef>
              <a:fillRef idx="3">
                <a:schemeClr val="accent1"/>
              </a:fillRef>
              <a:effectRef idx="3">
                <a:schemeClr val="accent1"/>
              </a:effectRef>
              <a:fontRef idx="minor">
                <a:schemeClr val="lt1"/>
              </a:fontRef>
            </p:style>
          </p:sp>
          <p:sp>
            <p:nvSpPr>
              <p:cNvPr id="27" name="Round Same Side Corner Rectangle 6"/>
              <p:cNvSpPr txBox="1"/>
              <p:nvPr/>
            </p:nvSpPr>
            <p:spPr>
              <a:xfrm rot="21600000">
                <a:off x="1248204" y="1828799"/>
                <a:ext cx="812603" cy="2208572"/>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spcFirstLastPara="0" vert="horz" wrap="square" lIns="56896" tIns="56896" rIns="56896" bIns="56896" numCol="1" spcCol="1270" anchor="ctr" anchorCtr="0">
                <a:noAutofit/>
              </a:bodyPr>
              <a:lstStyle/>
              <a:p>
                <a:pPr algn="ctr" defTabSz="355591">
                  <a:lnSpc>
                    <a:spcPct val="90000"/>
                  </a:lnSpc>
                  <a:spcBef>
                    <a:spcPct val="0"/>
                  </a:spcBef>
                  <a:spcAft>
                    <a:spcPct val="35000"/>
                  </a:spcAft>
                  <a:buNone/>
                </a:pPr>
                <a:r>
                  <a:rPr lang="en-US" sz="900" b="1" dirty="0">
                    <a:solidFill>
                      <a:schemeClr val="tx1"/>
                    </a:solidFill>
                    <a:latin typeface="Cambria" panose="02040503050406030204" pitchFamily="18" charset="0"/>
                  </a:rPr>
                  <a:t>Flight Program Operations</a:t>
                </a:r>
              </a:p>
            </p:txBody>
          </p:sp>
        </p:grpSp>
        <p:grpSp>
          <p:nvGrpSpPr>
            <p:cNvPr id="8" name="Group 7"/>
            <p:cNvGrpSpPr/>
            <p:nvPr/>
          </p:nvGrpSpPr>
          <p:grpSpPr>
            <a:xfrm>
              <a:off x="2723464" y="1454151"/>
              <a:ext cx="865859" cy="801370"/>
              <a:chOff x="2174020" y="1828799"/>
              <a:chExt cx="865859" cy="2235200"/>
            </a:xfrm>
            <a:solidFill>
              <a:srgbClr val="D2F1F8"/>
            </a:solidFill>
          </p:grpSpPr>
          <p:sp>
            <p:nvSpPr>
              <p:cNvPr id="24" name="Round Same Side Corner Rectangle 23"/>
              <p:cNvSpPr/>
              <p:nvPr/>
            </p:nvSpPr>
            <p:spPr>
              <a:xfrm rot="10800000">
                <a:off x="2174020" y="1828799"/>
                <a:ext cx="865859" cy="2235200"/>
              </a:xfrm>
              <a:prstGeom prst="flowChartAlternateProcess">
                <a:avLst/>
              </a:prstGeom>
            </p:spPr>
            <p:style>
              <a:lnRef idx="0">
                <a:schemeClr val="accent1"/>
              </a:lnRef>
              <a:fillRef idx="3">
                <a:schemeClr val="accent1"/>
              </a:fillRef>
              <a:effectRef idx="3">
                <a:schemeClr val="accent1"/>
              </a:effectRef>
              <a:fontRef idx="minor">
                <a:schemeClr val="lt1"/>
              </a:fontRef>
            </p:style>
          </p:sp>
          <p:sp>
            <p:nvSpPr>
              <p:cNvPr id="25" name="Round Same Side Corner Rectangle 8"/>
              <p:cNvSpPr txBox="1"/>
              <p:nvPr/>
            </p:nvSpPr>
            <p:spPr>
              <a:xfrm rot="21600000">
                <a:off x="2200648" y="1828799"/>
                <a:ext cx="812603" cy="2208572"/>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spcFirstLastPara="0" vert="horz" wrap="square" lIns="56896" tIns="56896" rIns="56896" bIns="56896" numCol="1" spcCol="1270" anchor="ctr" anchorCtr="0">
                <a:noAutofit/>
              </a:bodyPr>
              <a:lstStyle/>
              <a:p>
                <a:pPr algn="ctr" defTabSz="355591">
                  <a:lnSpc>
                    <a:spcPct val="90000"/>
                  </a:lnSpc>
                  <a:spcBef>
                    <a:spcPct val="0"/>
                  </a:spcBef>
                  <a:spcAft>
                    <a:spcPct val="35000"/>
                  </a:spcAft>
                  <a:buNone/>
                </a:pPr>
                <a:r>
                  <a:rPr lang="en-US" sz="900" b="1" dirty="0">
                    <a:solidFill>
                      <a:schemeClr val="tx1"/>
                    </a:solidFill>
                    <a:latin typeface="Cambria" panose="02040503050406030204" pitchFamily="18" charset="0"/>
                  </a:rPr>
                  <a:t>Management Services</a:t>
                </a:r>
              </a:p>
            </p:txBody>
          </p:sp>
        </p:grpSp>
        <p:grpSp>
          <p:nvGrpSpPr>
            <p:cNvPr id="9" name="Group 8"/>
            <p:cNvGrpSpPr/>
            <p:nvPr/>
          </p:nvGrpSpPr>
          <p:grpSpPr>
            <a:xfrm>
              <a:off x="3649786" y="1454151"/>
              <a:ext cx="865859" cy="801370"/>
              <a:chOff x="3100342" y="1828799"/>
              <a:chExt cx="865859" cy="2235200"/>
            </a:xfrm>
            <a:solidFill>
              <a:srgbClr val="D2F1F8"/>
            </a:solidFill>
          </p:grpSpPr>
          <p:sp>
            <p:nvSpPr>
              <p:cNvPr id="22" name="Round Same Side Corner Rectangle 21"/>
              <p:cNvSpPr/>
              <p:nvPr/>
            </p:nvSpPr>
            <p:spPr>
              <a:xfrm rot="10800000">
                <a:off x="3100342" y="1828799"/>
                <a:ext cx="865859" cy="2235200"/>
              </a:xfrm>
              <a:prstGeom prst="flowChartAlternateProcess">
                <a:avLst/>
              </a:prstGeom>
            </p:spPr>
            <p:style>
              <a:lnRef idx="0">
                <a:schemeClr val="accent1"/>
              </a:lnRef>
              <a:fillRef idx="3">
                <a:schemeClr val="accent1"/>
              </a:fillRef>
              <a:effectRef idx="3">
                <a:schemeClr val="accent1"/>
              </a:effectRef>
              <a:fontRef idx="minor">
                <a:schemeClr val="lt1"/>
              </a:fontRef>
            </p:style>
          </p:sp>
          <p:sp>
            <p:nvSpPr>
              <p:cNvPr id="23" name="Round Same Side Corner Rectangle 10"/>
              <p:cNvSpPr txBox="1"/>
              <p:nvPr/>
            </p:nvSpPr>
            <p:spPr>
              <a:xfrm rot="21600000">
                <a:off x="3126970" y="1828799"/>
                <a:ext cx="812603" cy="2208572"/>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spcFirstLastPara="0" vert="horz" wrap="square" lIns="56896" tIns="56896" rIns="56896" bIns="56896" numCol="1" spcCol="1270" anchor="ctr" anchorCtr="0">
                <a:noAutofit/>
              </a:bodyPr>
              <a:lstStyle/>
              <a:p>
                <a:pPr algn="ctr" defTabSz="355591">
                  <a:lnSpc>
                    <a:spcPct val="90000"/>
                  </a:lnSpc>
                  <a:spcBef>
                    <a:spcPct val="0"/>
                  </a:spcBef>
                  <a:spcAft>
                    <a:spcPct val="35000"/>
                  </a:spcAft>
                  <a:buNone/>
                </a:pPr>
                <a:r>
                  <a:rPr lang="en-US" sz="900" b="1" dirty="0">
                    <a:solidFill>
                      <a:schemeClr val="tx1"/>
                    </a:solidFill>
                    <a:latin typeface="Cambria" panose="02040503050406030204" pitchFamily="18" charset="0"/>
                  </a:rPr>
                  <a:t>Mission Support Services</a:t>
                </a:r>
              </a:p>
            </p:txBody>
          </p:sp>
        </p:grpSp>
        <p:grpSp>
          <p:nvGrpSpPr>
            <p:cNvPr id="10" name="Group 9"/>
            <p:cNvGrpSpPr/>
            <p:nvPr/>
          </p:nvGrpSpPr>
          <p:grpSpPr>
            <a:xfrm>
              <a:off x="4602231" y="1454151"/>
              <a:ext cx="865859" cy="801370"/>
              <a:chOff x="4052787" y="1828799"/>
              <a:chExt cx="865859" cy="2235200"/>
            </a:xfrm>
            <a:solidFill>
              <a:srgbClr val="D2F1F8"/>
            </a:solidFill>
          </p:grpSpPr>
          <p:sp>
            <p:nvSpPr>
              <p:cNvPr id="20" name="Round Same Side Corner Rectangle 19"/>
              <p:cNvSpPr/>
              <p:nvPr/>
            </p:nvSpPr>
            <p:spPr>
              <a:xfrm rot="10800000">
                <a:off x="4052787" y="1828799"/>
                <a:ext cx="865859" cy="2235200"/>
              </a:xfrm>
              <a:prstGeom prst="flowChartAlternateProcess">
                <a:avLst/>
              </a:prstGeom>
            </p:spPr>
            <p:style>
              <a:lnRef idx="0">
                <a:schemeClr val="accent1"/>
              </a:lnRef>
              <a:fillRef idx="3">
                <a:schemeClr val="accent1"/>
              </a:fillRef>
              <a:effectRef idx="3">
                <a:schemeClr val="accent1"/>
              </a:effectRef>
              <a:fontRef idx="minor">
                <a:schemeClr val="lt1"/>
              </a:fontRef>
            </p:style>
          </p:sp>
          <p:sp>
            <p:nvSpPr>
              <p:cNvPr id="21" name="Round Same Side Corner Rectangle 12"/>
              <p:cNvSpPr txBox="1"/>
              <p:nvPr/>
            </p:nvSpPr>
            <p:spPr>
              <a:xfrm rot="21600000">
                <a:off x="4079415" y="1828799"/>
                <a:ext cx="812603" cy="2208572"/>
              </a:xfrm>
              <a:prstGeom prst="flowChartAlternateProcess">
                <a:avLst/>
              </a:prstGeom>
              <a:ln w="19050">
                <a:solidFill>
                  <a:schemeClr val="tx2"/>
                </a:solidFill>
              </a:ln>
              <a:effectLst>
                <a:glow rad="177800">
                  <a:srgbClr val="FFFF00">
                    <a:alpha val="90000"/>
                  </a:srgb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spcFirstLastPara="0" vert="horz" wrap="square" lIns="0" tIns="0" rIns="0" bIns="0" numCol="1" spcCol="1270" anchor="ctr" anchorCtr="0">
                <a:noAutofit/>
              </a:bodyPr>
              <a:lstStyle/>
              <a:p>
                <a:pPr algn="ctr" defTabSz="355591">
                  <a:lnSpc>
                    <a:spcPct val="90000"/>
                  </a:lnSpc>
                  <a:spcBef>
                    <a:spcPct val="0"/>
                  </a:spcBef>
                  <a:spcAft>
                    <a:spcPct val="35000"/>
                  </a:spcAft>
                  <a:buNone/>
                </a:pPr>
                <a:r>
                  <a:rPr lang="en-US" sz="1050" b="1" dirty="0">
                    <a:solidFill>
                      <a:schemeClr val="tx1"/>
                    </a:solidFill>
                    <a:latin typeface="Cambria" panose="02040503050406030204" pitchFamily="18" charset="0"/>
                  </a:rPr>
                  <a:t>Program Management Organization</a:t>
                </a:r>
              </a:p>
            </p:txBody>
          </p:sp>
        </p:grpSp>
        <p:grpSp>
          <p:nvGrpSpPr>
            <p:cNvPr id="11" name="Group 10"/>
            <p:cNvGrpSpPr/>
            <p:nvPr/>
          </p:nvGrpSpPr>
          <p:grpSpPr>
            <a:xfrm>
              <a:off x="5554676" y="1454151"/>
              <a:ext cx="865859" cy="801370"/>
              <a:chOff x="5005232" y="1828799"/>
              <a:chExt cx="865859" cy="2235200"/>
            </a:xfrm>
            <a:solidFill>
              <a:srgbClr val="D2F1F8"/>
            </a:solidFill>
          </p:grpSpPr>
          <p:sp>
            <p:nvSpPr>
              <p:cNvPr id="18" name="Round Same Side Corner Rectangle 17"/>
              <p:cNvSpPr/>
              <p:nvPr/>
            </p:nvSpPr>
            <p:spPr>
              <a:xfrm rot="10800000">
                <a:off x="5005232" y="1828799"/>
                <a:ext cx="865859" cy="2235200"/>
              </a:xfrm>
              <a:prstGeom prst="flowChartAlternateProcess">
                <a:avLst/>
              </a:prstGeom>
            </p:spPr>
            <p:style>
              <a:lnRef idx="0">
                <a:schemeClr val="accent1"/>
              </a:lnRef>
              <a:fillRef idx="3">
                <a:schemeClr val="accent1"/>
              </a:fillRef>
              <a:effectRef idx="3">
                <a:schemeClr val="accent1"/>
              </a:effectRef>
              <a:fontRef idx="minor">
                <a:schemeClr val="lt1"/>
              </a:fontRef>
            </p:style>
          </p:sp>
          <p:sp>
            <p:nvSpPr>
              <p:cNvPr id="19" name="Round Same Side Corner Rectangle 14"/>
              <p:cNvSpPr txBox="1"/>
              <p:nvPr/>
            </p:nvSpPr>
            <p:spPr>
              <a:xfrm rot="21600000">
                <a:off x="5031860" y="1828799"/>
                <a:ext cx="812603" cy="2208572"/>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spcFirstLastPara="0" vert="horz" wrap="square" lIns="56896" tIns="56896" rIns="56896" bIns="56896" numCol="1" spcCol="1270" anchor="ctr" anchorCtr="0">
                <a:noAutofit/>
              </a:bodyPr>
              <a:lstStyle/>
              <a:p>
                <a:pPr algn="ctr" defTabSz="355591">
                  <a:lnSpc>
                    <a:spcPct val="90000"/>
                  </a:lnSpc>
                  <a:spcBef>
                    <a:spcPct val="0"/>
                  </a:spcBef>
                  <a:spcAft>
                    <a:spcPct val="35000"/>
                  </a:spcAft>
                  <a:buNone/>
                </a:pPr>
                <a:r>
                  <a:rPr lang="en-US" sz="900" b="1" dirty="0">
                    <a:solidFill>
                      <a:schemeClr val="tx1"/>
                    </a:solidFill>
                    <a:latin typeface="Cambria" panose="02040503050406030204" pitchFamily="18" charset="0"/>
                  </a:rPr>
                  <a:t>Safety &amp; Technical Training</a:t>
                </a:r>
              </a:p>
            </p:txBody>
          </p:sp>
        </p:grpSp>
        <p:grpSp>
          <p:nvGrpSpPr>
            <p:cNvPr id="12" name="Group 11"/>
            <p:cNvGrpSpPr/>
            <p:nvPr/>
          </p:nvGrpSpPr>
          <p:grpSpPr>
            <a:xfrm>
              <a:off x="6507121" y="1454151"/>
              <a:ext cx="865859" cy="801370"/>
              <a:chOff x="5957677" y="1828799"/>
              <a:chExt cx="865859" cy="2235200"/>
            </a:xfrm>
            <a:solidFill>
              <a:srgbClr val="D2F1F8"/>
            </a:solidFill>
          </p:grpSpPr>
          <p:sp>
            <p:nvSpPr>
              <p:cNvPr id="16" name="Round Same Side Corner Rectangle 15"/>
              <p:cNvSpPr/>
              <p:nvPr/>
            </p:nvSpPr>
            <p:spPr>
              <a:xfrm rot="10800000">
                <a:off x="5957677" y="1828799"/>
                <a:ext cx="865859" cy="2235200"/>
              </a:xfrm>
              <a:prstGeom prst="flowChartAlternateProcess">
                <a:avLst/>
              </a:prstGeom>
            </p:spPr>
            <p:style>
              <a:lnRef idx="0">
                <a:schemeClr val="accent1"/>
              </a:lnRef>
              <a:fillRef idx="3">
                <a:schemeClr val="accent1"/>
              </a:fillRef>
              <a:effectRef idx="3">
                <a:schemeClr val="accent1"/>
              </a:effectRef>
              <a:fontRef idx="minor">
                <a:schemeClr val="lt1"/>
              </a:fontRef>
            </p:style>
          </p:sp>
          <p:sp>
            <p:nvSpPr>
              <p:cNvPr id="17" name="Round Same Side Corner Rectangle 16"/>
              <p:cNvSpPr txBox="1"/>
              <p:nvPr/>
            </p:nvSpPr>
            <p:spPr>
              <a:xfrm rot="21600000">
                <a:off x="5984305" y="1828799"/>
                <a:ext cx="812603" cy="2208572"/>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spcFirstLastPara="0" vert="horz" wrap="square" lIns="56896" tIns="56896" rIns="56896" bIns="56896" numCol="1" spcCol="1270" anchor="ctr" anchorCtr="0">
                <a:noAutofit/>
              </a:bodyPr>
              <a:lstStyle/>
              <a:p>
                <a:pPr algn="ctr" defTabSz="355591">
                  <a:lnSpc>
                    <a:spcPct val="90000"/>
                  </a:lnSpc>
                  <a:spcBef>
                    <a:spcPct val="0"/>
                  </a:spcBef>
                  <a:spcAft>
                    <a:spcPct val="35000"/>
                  </a:spcAft>
                  <a:buNone/>
                </a:pPr>
                <a:r>
                  <a:rPr lang="en-US" sz="900" b="1" dirty="0">
                    <a:solidFill>
                      <a:schemeClr val="tx1"/>
                    </a:solidFill>
                    <a:latin typeface="Cambria" panose="02040503050406030204" pitchFamily="18" charset="0"/>
                  </a:rPr>
                  <a:t>System Operations Services</a:t>
                </a:r>
              </a:p>
            </p:txBody>
          </p:sp>
        </p:grpSp>
        <p:grpSp>
          <p:nvGrpSpPr>
            <p:cNvPr id="13" name="Group 12"/>
            <p:cNvGrpSpPr/>
            <p:nvPr/>
          </p:nvGrpSpPr>
          <p:grpSpPr>
            <a:xfrm>
              <a:off x="7459566" y="1454151"/>
              <a:ext cx="865859" cy="801370"/>
              <a:chOff x="6910122" y="1828799"/>
              <a:chExt cx="865859" cy="2235200"/>
            </a:xfrm>
            <a:solidFill>
              <a:srgbClr val="D2F1F8"/>
            </a:solidFill>
          </p:grpSpPr>
          <p:sp>
            <p:nvSpPr>
              <p:cNvPr id="14" name="Round Same Side Corner Rectangle 13"/>
              <p:cNvSpPr/>
              <p:nvPr/>
            </p:nvSpPr>
            <p:spPr>
              <a:xfrm rot="10800000">
                <a:off x="6910122" y="1828799"/>
                <a:ext cx="865859" cy="2235200"/>
              </a:xfrm>
              <a:prstGeom prst="flowChartAlternateProcess">
                <a:avLst/>
              </a:prstGeom>
            </p:spPr>
            <p:style>
              <a:lnRef idx="0">
                <a:schemeClr val="accent1"/>
              </a:lnRef>
              <a:fillRef idx="3">
                <a:schemeClr val="accent1"/>
              </a:fillRef>
              <a:effectRef idx="3">
                <a:schemeClr val="accent1"/>
              </a:effectRef>
              <a:fontRef idx="minor">
                <a:schemeClr val="lt1"/>
              </a:fontRef>
            </p:style>
          </p:sp>
          <p:sp>
            <p:nvSpPr>
              <p:cNvPr id="15" name="Round Same Side Corner Rectangle 18"/>
              <p:cNvSpPr txBox="1"/>
              <p:nvPr/>
            </p:nvSpPr>
            <p:spPr>
              <a:xfrm rot="21600000">
                <a:off x="6936750" y="1828799"/>
                <a:ext cx="812603" cy="2208572"/>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spcFirstLastPara="0" vert="horz" wrap="square" lIns="56896" tIns="56896" rIns="56896" bIns="56896" numCol="1" spcCol="1270" anchor="ctr" anchorCtr="0">
                <a:noAutofit/>
              </a:bodyPr>
              <a:lstStyle/>
              <a:p>
                <a:pPr algn="ctr" defTabSz="355591">
                  <a:lnSpc>
                    <a:spcPct val="90000"/>
                  </a:lnSpc>
                  <a:spcBef>
                    <a:spcPct val="0"/>
                  </a:spcBef>
                  <a:spcAft>
                    <a:spcPct val="35000"/>
                  </a:spcAft>
                  <a:buNone/>
                </a:pPr>
                <a:r>
                  <a:rPr lang="en-US" sz="900" b="1" dirty="0">
                    <a:solidFill>
                      <a:schemeClr val="tx1"/>
                    </a:solidFill>
                    <a:latin typeface="Cambria" panose="02040503050406030204" pitchFamily="18" charset="0"/>
                  </a:rPr>
                  <a:t>Technical Operations</a:t>
                </a:r>
              </a:p>
            </p:txBody>
          </p:sp>
        </p:grpSp>
      </p:grpSp>
      <p:cxnSp>
        <p:nvCxnSpPr>
          <p:cNvPr id="42" name="Straight Arrow Connector 41"/>
          <p:cNvCxnSpPr>
            <a:endCxn id="35" idx="2"/>
          </p:cNvCxnSpPr>
          <p:nvPr/>
        </p:nvCxnSpPr>
        <p:spPr bwMode="auto">
          <a:xfrm>
            <a:off x="5139268" y="2137407"/>
            <a:ext cx="15232" cy="2183543"/>
          </a:xfrm>
          <a:prstGeom prst="straightConnector1">
            <a:avLst/>
          </a:prstGeom>
          <a:ln w="12700">
            <a:tailEnd type="triangle"/>
          </a:ln>
          <a:extLst/>
        </p:spPr>
        <p:style>
          <a:lnRef idx="1">
            <a:schemeClr val="dk1"/>
          </a:lnRef>
          <a:fillRef idx="0">
            <a:schemeClr val="dk1"/>
          </a:fillRef>
          <a:effectRef idx="0">
            <a:schemeClr val="dk1"/>
          </a:effectRef>
          <a:fontRef idx="minor">
            <a:schemeClr val="tx1"/>
          </a:fontRef>
        </p:style>
      </p:cxnSp>
      <p:sp>
        <p:nvSpPr>
          <p:cNvPr id="32" name="Round Same Side Corner Rectangle 12"/>
          <p:cNvSpPr txBox="1"/>
          <p:nvPr/>
        </p:nvSpPr>
        <p:spPr>
          <a:xfrm>
            <a:off x="4460515" y="2258808"/>
            <a:ext cx="1387967" cy="464212"/>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spcFirstLastPara="0" vert="horz" wrap="square" lIns="56896" tIns="56896" rIns="56896" bIns="56896" numCol="1" spcCol="1270" anchor="ctr" anchorCtr="0">
            <a:noAutofit/>
          </a:bodyPr>
          <a:lstStyle/>
          <a:p>
            <a:pPr algn="ctr" defTabSz="355591">
              <a:lnSpc>
                <a:spcPct val="90000"/>
              </a:lnSpc>
              <a:spcBef>
                <a:spcPct val="0"/>
              </a:spcBef>
              <a:spcAft>
                <a:spcPct val="35000"/>
              </a:spcAft>
              <a:buNone/>
            </a:pPr>
            <a:r>
              <a:rPr lang="en-US" sz="900" b="1" dirty="0">
                <a:solidFill>
                  <a:schemeClr val="tx1"/>
                </a:solidFill>
                <a:latin typeface="Cambria" panose="02040503050406030204" pitchFamily="18" charset="0"/>
              </a:rPr>
              <a:t>AJM-1</a:t>
            </a:r>
          </a:p>
          <a:p>
            <a:pPr algn="ctr" defTabSz="355591">
              <a:lnSpc>
                <a:spcPct val="90000"/>
              </a:lnSpc>
              <a:spcBef>
                <a:spcPct val="0"/>
              </a:spcBef>
              <a:spcAft>
                <a:spcPct val="35000"/>
              </a:spcAft>
              <a:buNone/>
            </a:pPr>
            <a:r>
              <a:rPr lang="en-US" sz="900" b="1" dirty="0">
                <a:solidFill>
                  <a:schemeClr val="tx1"/>
                </a:solidFill>
                <a:latin typeface="Cambria" panose="02040503050406030204" pitchFamily="18" charset="0"/>
              </a:rPr>
              <a:t>Program Control &amp; Integration</a:t>
            </a:r>
          </a:p>
        </p:txBody>
      </p:sp>
      <p:sp>
        <p:nvSpPr>
          <p:cNvPr id="33" name="Round Same Side Corner Rectangle 12"/>
          <p:cNvSpPr txBox="1"/>
          <p:nvPr/>
        </p:nvSpPr>
        <p:spPr>
          <a:xfrm>
            <a:off x="4460515" y="2785444"/>
            <a:ext cx="1387967" cy="470219"/>
          </a:xfrm>
          <a:prstGeom prst="flowChartAlternateProcess">
            <a:avLst/>
          </a:prstGeom>
          <a:ln w="19050">
            <a:solidFill>
              <a:schemeClr val="tx2"/>
            </a:solidFill>
          </a:ln>
          <a:effectLst>
            <a:glow rad="127000">
              <a:srgbClr val="FFFF00">
                <a:alpha val="90000"/>
              </a:srgb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spcFirstLastPara="0" vert="horz" wrap="square" lIns="56896" tIns="56896" rIns="56896" bIns="56896" numCol="1" spcCol="1270" anchor="ctr" anchorCtr="0">
            <a:noAutofit/>
          </a:bodyPr>
          <a:lstStyle/>
          <a:p>
            <a:pPr algn="ctr" defTabSz="355591">
              <a:lnSpc>
                <a:spcPct val="90000"/>
              </a:lnSpc>
              <a:spcBef>
                <a:spcPct val="0"/>
              </a:spcBef>
              <a:spcAft>
                <a:spcPct val="35000"/>
              </a:spcAft>
              <a:buNone/>
            </a:pPr>
            <a:r>
              <a:rPr lang="en-US" sz="1000" b="1" dirty="0">
                <a:solidFill>
                  <a:schemeClr val="tx1"/>
                </a:solidFill>
                <a:latin typeface="Cambria" panose="02040503050406030204" pitchFamily="18" charset="0"/>
              </a:rPr>
              <a:t>AJM-2</a:t>
            </a:r>
          </a:p>
          <a:p>
            <a:pPr algn="ctr" defTabSz="355591">
              <a:lnSpc>
                <a:spcPct val="90000"/>
              </a:lnSpc>
              <a:spcBef>
                <a:spcPct val="0"/>
              </a:spcBef>
              <a:spcAft>
                <a:spcPct val="35000"/>
              </a:spcAft>
              <a:buNone/>
            </a:pPr>
            <a:r>
              <a:rPr lang="en-US" sz="1000" b="1" dirty="0">
                <a:solidFill>
                  <a:schemeClr val="tx1"/>
                </a:solidFill>
                <a:latin typeface="Cambria" panose="02040503050406030204" pitchFamily="18" charset="0"/>
              </a:rPr>
              <a:t>Air Traffic Systems</a:t>
            </a:r>
          </a:p>
        </p:txBody>
      </p:sp>
      <p:sp>
        <p:nvSpPr>
          <p:cNvPr id="34" name="Round Same Side Corner Rectangle 12"/>
          <p:cNvSpPr txBox="1"/>
          <p:nvPr/>
        </p:nvSpPr>
        <p:spPr>
          <a:xfrm>
            <a:off x="4460514" y="3318088"/>
            <a:ext cx="1387968" cy="470219"/>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spcFirstLastPara="0" vert="horz" wrap="square" lIns="56896" tIns="56896" rIns="56896" bIns="56896" numCol="1" spcCol="1270" anchor="ctr" anchorCtr="0">
            <a:noAutofit/>
          </a:bodyPr>
          <a:lstStyle/>
          <a:p>
            <a:pPr algn="ctr" defTabSz="355591">
              <a:lnSpc>
                <a:spcPct val="90000"/>
              </a:lnSpc>
              <a:spcBef>
                <a:spcPct val="0"/>
              </a:spcBef>
              <a:spcAft>
                <a:spcPct val="35000"/>
              </a:spcAft>
              <a:buNone/>
            </a:pPr>
            <a:r>
              <a:rPr lang="en-US" sz="900" b="1" dirty="0">
                <a:solidFill>
                  <a:schemeClr val="tx1"/>
                </a:solidFill>
                <a:latin typeface="Cambria" panose="02040503050406030204" pitchFamily="18" charset="0"/>
              </a:rPr>
              <a:t>AJM-3</a:t>
            </a:r>
          </a:p>
          <a:p>
            <a:pPr algn="ctr" defTabSz="355591">
              <a:lnSpc>
                <a:spcPct val="90000"/>
              </a:lnSpc>
              <a:spcBef>
                <a:spcPct val="0"/>
              </a:spcBef>
              <a:spcAft>
                <a:spcPct val="35000"/>
              </a:spcAft>
              <a:buNone/>
            </a:pPr>
            <a:r>
              <a:rPr lang="en-US" sz="900" b="1" dirty="0">
                <a:solidFill>
                  <a:schemeClr val="tx1"/>
                </a:solidFill>
                <a:latin typeface="Cambria" panose="02040503050406030204" pitchFamily="18" charset="0"/>
              </a:rPr>
              <a:t>Enterprise Services</a:t>
            </a:r>
          </a:p>
        </p:txBody>
      </p:sp>
      <p:sp>
        <p:nvSpPr>
          <p:cNvPr id="35" name="Round Same Side Corner Rectangle 12"/>
          <p:cNvSpPr txBox="1"/>
          <p:nvPr/>
        </p:nvSpPr>
        <p:spPr>
          <a:xfrm>
            <a:off x="4460515" y="3850731"/>
            <a:ext cx="1387968" cy="470219"/>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spcFirstLastPara="0" vert="horz" wrap="square" lIns="56896" tIns="56896" rIns="56896" bIns="56896" numCol="1" spcCol="1270" anchor="ctr" anchorCtr="0">
            <a:noAutofit/>
          </a:bodyPr>
          <a:lstStyle/>
          <a:p>
            <a:pPr algn="ctr" defTabSz="355591">
              <a:lnSpc>
                <a:spcPct val="90000"/>
              </a:lnSpc>
              <a:spcBef>
                <a:spcPct val="0"/>
              </a:spcBef>
              <a:spcAft>
                <a:spcPct val="35000"/>
              </a:spcAft>
              <a:buNone/>
            </a:pPr>
            <a:r>
              <a:rPr lang="en-US" sz="900" b="1" dirty="0">
                <a:solidFill>
                  <a:schemeClr val="tx1"/>
                </a:solidFill>
                <a:latin typeface="Cambria" panose="02040503050406030204" pitchFamily="18" charset="0"/>
              </a:rPr>
              <a:t>AJM-4</a:t>
            </a:r>
          </a:p>
          <a:p>
            <a:pPr algn="ctr" defTabSz="355591">
              <a:lnSpc>
                <a:spcPct val="90000"/>
              </a:lnSpc>
              <a:spcBef>
                <a:spcPct val="0"/>
              </a:spcBef>
              <a:spcAft>
                <a:spcPct val="35000"/>
              </a:spcAft>
              <a:buNone/>
            </a:pPr>
            <a:r>
              <a:rPr lang="en-US" sz="900" b="1" dirty="0">
                <a:solidFill>
                  <a:schemeClr val="tx1"/>
                </a:solidFill>
                <a:latin typeface="Cambria" panose="02040503050406030204" pitchFamily="18" charset="0"/>
              </a:rPr>
              <a:t>Surveillance Systems</a:t>
            </a:r>
          </a:p>
        </p:txBody>
      </p:sp>
      <p:sp>
        <p:nvSpPr>
          <p:cNvPr id="36" name="Round Same Side Corner Rectangle 12"/>
          <p:cNvSpPr txBox="1"/>
          <p:nvPr/>
        </p:nvSpPr>
        <p:spPr>
          <a:xfrm>
            <a:off x="6484727" y="2469094"/>
            <a:ext cx="985438" cy="470219"/>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spcFirstLastPara="0" vert="horz" wrap="square" lIns="56896" tIns="56896" rIns="56896" bIns="56896" numCol="1" spcCol="1270" anchor="ctr" anchorCtr="0">
            <a:noAutofit/>
          </a:bodyPr>
          <a:lstStyle/>
          <a:p>
            <a:pPr algn="ctr" defTabSz="355591">
              <a:lnSpc>
                <a:spcPct val="90000"/>
              </a:lnSpc>
              <a:spcBef>
                <a:spcPct val="0"/>
              </a:spcBef>
              <a:spcAft>
                <a:spcPct val="35000"/>
              </a:spcAft>
              <a:buNone/>
            </a:pPr>
            <a:r>
              <a:rPr lang="en-US" sz="800" b="1" dirty="0">
                <a:solidFill>
                  <a:schemeClr val="tx1"/>
                </a:solidFill>
                <a:latin typeface="Cambria" panose="02040503050406030204" pitchFamily="18" charset="0"/>
              </a:rPr>
              <a:t>AJM-21</a:t>
            </a:r>
          </a:p>
          <a:p>
            <a:pPr algn="ctr" defTabSz="355591">
              <a:lnSpc>
                <a:spcPct val="90000"/>
              </a:lnSpc>
              <a:spcBef>
                <a:spcPct val="0"/>
              </a:spcBef>
              <a:spcAft>
                <a:spcPct val="35000"/>
              </a:spcAft>
              <a:buNone/>
            </a:pPr>
            <a:r>
              <a:rPr lang="en-US" sz="800" b="1" dirty="0">
                <a:solidFill>
                  <a:schemeClr val="tx1"/>
                </a:solidFill>
                <a:latin typeface="Cambria" panose="02040503050406030204" pitchFamily="18" charset="0"/>
              </a:rPr>
              <a:t>Air Traffic </a:t>
            </a:r>
            <a:r>
              <a:rPr lang="en-US" sz="800" b="1" dirty="0" err="1">
                <a:solidFill>
                  <a:schemeClr val="tx1"/>
                </a:solidFill>
                <a:latin typeface="Cambria" panose="02040503050406030204" pitchFamily="18" charset="0"/>
              </a:rPr>
              <a:t>Mgmt</a:t>
            </a:r>
            <a:r>
              <a:rPr lang="en-US" sz="800" b="1" dirty="0">
                <a:solidFill>
                  <a:schemeClr val="tx1"/>
                </a:solidFill>
                <a:latin typeface="Cambria" panose="02040503050406030204" pitchFamily="18" charset="0"/>
              </a:rPr>
              <a:t> Programs</a:t>
            </a:r>
          </a:p>
        </p:txBody>
      </p:sp>
      <p:sp>
        <p:nvSpPr>
          <p:cNvPr id="37" name="Round Same Side Corner Rectangle 12"/>
          <p:cNvSpPr txBox="1"/>
          <p:nvPr/>
        </p:nvSpPr>
        <p:spPr>
          <a:xfrm>
            <a:off x="6484727" y="3001738"/>
            <a:ext cx="985438" cy="470219"/>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spcFirstLastPara="0" vert="horz" wrap="square" lIns="56896" tIns="56896" rIns="56896" bIns="56896" numCol="1" spcCol="1270" anchor="ctr" anchorCtr="0">
            <a:noAutofit/>
          </a:bodyPr>
          <a:lstStyle/>
          <a:p>
            <a:pPr algn="ctr" defTabSz="355591">
              <a:lnSpc>
                <a:spcPct val="90000"/>
              </a:lnSpc>
              <a:spcBef>
                <a:spcPct val="0"/>
              </a:spcBef>
              <a:spcAft>
                <a:spcPct val="35000"/>
              </a:spcAft>
              <a:buNone/>
            </a:pPr>
            <a:r>
              <a:rPr lang="en-US" sz="800" b="1" dirty="0">
                <a:solidFill>
                  <a:schemeClr val="tx1"/>
                </a:solidFill>
                <a:latin typeface="Cambria" panose="02040503050406030204" pitchFamily="18" charset="0"/>
              </a:rPr>
              <a:t>AJM-22</a:t>
            </a:r>
          </a:p>
          <a:p>
            <a:pPr algn="ctr" defTabSz="355591">
              <a:lnSpc>
                <a:spcPct val="90000"/>
              </a:lnSpc>
              <a:spcBef>
                <a:spcPct val="0"/>
              </a:spcBef>
              <a:spcAft>
                <a:spcPct val="35000"/>
              </a:spcAft>
              <a:buNone/>
            </a:pPr>
            <a:r>
              <a:rPr lang="en-US" sz="800" b="1" dirty="0">
                <a:solidFill>
                  <a:schemeClr val="tx1"/>
                </a:solidFill>
                <a:latin typeface="Cambria" panose="02040503050406030204" pitchFamily="18" charset="0"/>
              </a:rPr>
              <a:t>Decision Support Programs</a:t>
            </a:r>
          </a:p>
        </p:txBody>
      </p:sp>
      <p:sp>
        <p:nvSpPr>
          <p:cNvPr id="38" name="Round Same Side Corner Rectangle 12"/>
          <p:cNvSpPr txBox="1"/>
          <p:nvPr/>
        </p:nvSpPr>
        <p:spPr>
          <a:xfrm>
            <a:off x="6484727" y="3551673"/>
            <a:ext cx="985438" cy="470219"/>
          </a:xfrm>
          <a:prstGeom prst="flowChartAlternateProcess">
            <a:avLst/>
          </a:prstGeom>
          <a:ln/>
        </p:spPr>
        <p:style>
          <a:lnRef idx="2">
            <a:schemeClr val="accent1"/>
          </a:lnRef>
          <a:fillRef idx="1">
            <a:schemeClr val="lt1"/>
          </a:fillRef>
          <a:effectRef idx="0">
            <a:schemeClr val="accent1"/>
          </a:effectRef>
          <a:fontRef idx="minor">
            <a:schemeClr val="dk1"/>
          </a:fontRef>
        </p:style>
        <p:txBody>
          <a:bodyPr spcFirstLastPara="0" vert="horz" wrap="square" lIns="56896" tIns="56896" rIns="56896" bIns="56896" numCol="1" spcCol="1270" anchor="ctr" anchorCtr="0">
            <a:noAutofit/>
          </a:bodyPr>
          <a:lstStyle/>
          <a:p>
            <a:pPr algn="ctr" defTabSz="355591">
              <a:lnSpc>
                <a:spcPct val="90000"/>
              </a:lnSpc>
              <a:spcBef>
                <a:spcPct val="0"/>
              </a:spcBef>
              <a:spcAft>
                <a:spcPct val="35000"/>
              </a:spcAft>
              <a:buNone/>
            </a:pPr>
            <a:r>
              <a:rPr lang="en-US" sz="800" b="1" dirty="0">
                <a:solidFill>
                  <a:schemeClr val="tx1"/>
                </a:solidFill>
                <a:latin typeface="Cambria" panose="02040503050406030204" pitchFamily="18" charset="0"/>
              </a:rPr>
              <a:t>AJM-24</a:t>
            </a:r>
          </a:p>
          <a:p>
            <a:pPr algn="ctr" defTabSz="355591">
              <a:lnSpc>
                <a:spcPct val="90000"/>
              </a:lnSpc>
              <a:spcBef>
                <a:spcPct val="0"/>
              </a:spcBef>
              <a:spcAft>
                <a:spcPct val="35000"/>
              </a:spcAft>
              <a:buNone/>
            </a:pPr>
            <a:r>
              <a:rPr lang="en-US" sz="800" b="1" dirty="0">
                <a:solidFill>
                  <a:schemeClr val="tx1"/>
                </a:solidFill>
                <a:latin typeface="Cambria" panose="02040503050406030204" pitchFamily="18" charset="0"/>
              </a:rPr>
              <a:t>Terminal SLE</a:t>
            </a:r>
          </a:p>
        </p:txBody>
      </p:sp>
      <p:sp>
        <p:nvSpPr>
          <p:cNvPr id="39" name="Round Same Side Corner Rectangle 12"/>
          <p:cNvSpPr txBox="1"/>
          <p:nvPr/>
        </p:nvSpPr>
        <p:spPr>
          <a:xfrm>
            <a:off x="6515201" y="4096348"/>
            <a:ext cx="985438" cy="470219"/>
          </a:xfrm>
          <a:prstGeom prst="flowChartAlternateProcess">
            <a:avLst/>
          </a:prstGeom>
          <a:ln>
            <a:solidFill>
              <a:schemeClr val="tx2"/>
            </a:solidFill>
          </a:ln>
          <a:effectLst>
            <a:glow rad="127000">
              <a:srgbClr val="FFFF00">
                <a:alpha val="90000"/>
              </a:srgbClr>
            </a:glow>
          </a:effectLst>
        </p:spPr>
        <p:style>
          <a:lnRef idx="2">
            <a:schemeClr val="accent1"/>
          </a:lnRef>
          <a:fillRef idx="1">
            <a:schemeClr val="lt1"/>
          </a:fillRef>
          <a:effectRef idx="0">
            <a:schemeClr val="accent1"/>
          </a:effectRef>
          <a:fontRef idx="minor">
            <a:schemeClr val="dk1"/>
          </a:fontRef>
        </p:style>
        <p:txBody>
          <a:bodyPr spcFirstLastPara="0" vert="horz" wrap="square" lIns="56896" tIns="56896" rIns="56896" bIns="56896" numCol="1" spcCol="1270" anchor="ctr" anchorCtr="0">
            <a:noAutofit/>
          </a:bodyPr>
          <a:lstStyle/>
          <a:p>
            <a:pPr algn="ctr" defTabSz="355591">
              <a:lnSpc>
                <a:spcPct val="90000"/>
              </a:lnSpc>
              <a:spcBef>
                <a:spcPct val="0"/>
              </a:spcBef>
              <a:spcAft>
                <a:spcPct val="35000"/>
              </a:spcAft>
              <a:buNone/>
            </a:pPr>
            <a:r>
              <a:rPr lang="en-US" sz="900" b="1" dirty="0">
                <a:solidFill>
                  <a:schemeClr val="tx1"/>
                </a:solidFill>
                <a:latin typeface="Cambria" panose="02040503050406030204" pitchFamily="18" charset="0"/>
              </a:rPr>
              <a:t>AJM-25</a:t>
            </a:r>
          </a:p>
          <a:p>
            <a:pPr algn="ctr" defTabSz="355591">
              <a:lnSpc>
                <a:spcPct val="90000"/>
              </a:lnSpc>
              <a:spcBef>
                <a:spcPct val="0"/>
              </a:spcBef>
              <a:spcAft>
                <a:spcPct val="35000"/>
              </a:spcAft>
              <a:buNone/>
            </a:pPr>
            <a:r>
              <a:rPr lang="en-US" sz="900" b="1" dirty="0">
                <a:solidFill>
                  <a:schemeClr val="tx1"/>
                </a:solidFill>
                <a:latin typeface="Cambria" panose="02040503050406030204" pitchFamily="18" charset="0"/>
              </a:rPr>
              <a:t>En Route &amp; Oceanic SLE</a:t>
            </a:r>
          </a:p>
        </p:txBody>
      </p:sp>
      <p:cxnSp>
        <p:nvCxnSpPr>
          <p:cNvPr id="63" name="Elbow Connector 62"/>
          <p:cNvCxnSpPr>
            <a:stCxn id="33" idx="3"/>
            <a:endCxn id="37" idx="1"/>
          </p:cNvCxnSpPr>
          <p:nvPr/>
        </p:nvCxnSpPr>
        <p:spPr bwMode="auto">
          <a:xfrm>
            <a:off x="5848482" y="3020554"/>
            <a:ext cx="636245" cy="204261"/>
          </a:xfrm>
          <a:prstGeom prst="bentConnector3">
            <a:avLst/>
          </a:prstGeom>
          <a:ln>
            <a:headEnd type="none" w="med" len="med"/>
            <a:tailEnd type="none" w="med" len="med"/>
          </a:ln>
          <a:extLst/>
        </p:spPr>
        <p:style>
          <a:lnRef idx="1">
            <a:schemeClr val="dk1"/>
          </a:lnRef>
          <a:fillRef idx="0">
            <a:schemeClr val="dk1"/>
          </a:fillRef>
          <a:effectRef idx="0">
            <a:schemeClr val="dk1"/>
          </a:effectRef>
          <a:fontRef idx="minor">
            <a:schemeClr val="tx1"/>
          </a:fontRef>
        </p:style>
      </p:cxnSp>
      <p:cxnSp>
        <p:nvCxnSpPr>
          <p:cNvPr id="65" name="Elbow Connector 64"/>
          <p:cNvCxnSpPr>
            <a:stCxn id="33" idx="3"/>
            <a:endCxn id="38" idx="1"/>
          </p:cNvCxnSpPr>
          <p:nvPr/>
        </p:nvCxnSpPr>
        <p:spPr bwMode="auto">
          <a:xfrm>
            <a:off x="5848482" y="3020554"/>
            <a:ext cx="636245" cy="754197"/>
          </a:xfrm>
          <a:prstGeom prst="bentConnector3">
            <a:avLst/>
          </a:prstGeom>
          <a:ln>
            <a:headEnd type="none" w="med" len="med"/>
            <a:tailEnd type="none" w="med" len="med"/>
          </a:ln>
          <a:extLst/>
        </p:spPr>
        <p:style>
          <a:lnRef idx="1">
            <a:schemeClr val="dk1"/>
          </a:lnRef>
          <a:fillRef idx="0">
            <a:schemeClr val="dk1"/>
          </a:fillRef>
          <a:effectRef idx="0">
            <a:schemeClr val="dk1"/>
          </a:effectRef>
          <a:fontRef idx="minor">
            <a:schemeClr val="tx1"/>
          </a:fontRef>
        </p:style>
      </p:cxnSp>
      <p:cxnSp>
        <p:nvCxnSpPr>
          <p:cNvPr id="67" name="Elbow Connector 66"/>
          <p:cNvCxnSpPr>
            <a:stCxn id="33" idx="3"/>
            <a:endCxn id="39" idx="1"/>
          </p:cNvCxnSpPr>
          <p:nvPr/>
        </p:nvCxnSpPr>
        <p:spPr bwMode="auto">
          <a:xfrm>
            <a:off x="5848482" y="3020554"/>
            <a:ext cx="666719" cy="1286840"/>
          </a:xfrm>
          <a:prstGeom prst="bentConnector3">
            <a:avLst>
              <a:gd name="adj1" fmla="val 47309"/>
            </a:avLst>
          </a:prstGeom>
          <a:ln>
            <a:headEnd type="none" w="med" len="med"/>
            <a:tailEnd type="none" w="med" len="med"/>
          </a:ln>
          <a:extLst/>
        </p:spPr>
        <p:style>
          <a:lnRef idx="1">
            <a:schemeClr val="dk1"/>
          </a:lnRef>
          <a:fillRef idx="0">
            <a:schemeClr val="dk1"/>
          </a:fillRef>
          <a:effectRef idx="0">
            <a:schemeClr val="dk1"/>
          </a:effectRef>
          <a:fontRef idx="minor">
            <a:schemeClr val="tx1"/>
          </a:fontRef>
        </p:style>
      </p:cxnSp>
      <p:cxnSp>
        <p:nvCxnSpPr>
          <p:cNvPr id="61" name="Elbow Connector 60"/>
          <p:cNvCxnSpPr>
            <a:stCxn id="33" idx="3"/>
            <a:endCxn id="36" idx="1"/>
          </p:cNvCxnSpPr>
          <p:nvPr/>
        </p:nvCxnSpPr>
        <p:spPr bwMode="auto">
          <a:xfrm flipV="1">
            <a:off x="5848482" y="2692172"/>
            <a:ext cx="636245" cy="328382"/>
          </a:xfrm>
          <a:prstGeom prst="bentConnector3">
            <a:avLst/>
          </a:prstGeom>
          <a:ln>
            <a:headEnd type="none" w="med" len="med"/>
            <a:tailEnd type="none" w="med" len="med"/>
          </a:ln>
          <a:extLst/>
        </p:spPr>
        <p:style>
          <a:lnRef idx="1">
            <a:schemeClr val="dk1"/>
          </a:lnRef>
          <a:fillRef idx="0">
            <a:schemeClr val="dk1"/>
          </a:fillRef>
          <a:effectRef idx="0">
            <a:schemeClr val="dk1"/>
          </a:effectRef>
          <a:fontRef idx="minor">
            <a:schemeClr val="tx1"/>
          </a:fontRef>
        </p:style>
      </p:cxnSp>
      <p:pic>
        <p:nvPicPr>
          <p:cNvPr id="72" name="Picture 71"/>
          <p:cNvPicPr>
            <a:picLocks noChangeAspect="1"/>
          </p:cNvPicPr>
          <p:nvPr/>
        </p:nvPicPr>
        <p:blipFill>
          <a:blip r:embed="rId3"/>
          <a:stretch>
            <a:fillRect/>
          </a:stretch>
        </p:blipFill>
        <p:spPr>
          <a:xfrm>
            <a:off x="7500639" y="58811"/>
            <a:ext cx="1488987" cy="682659"/>
          </a:xfrm>
          <a:prstGeom prst="rect">
            <a:avLst/>
          </a:prstGeom>
        </p:spPr>
      </p:pic>
      <p:sp>
        <p:nvSpPr>
          <p:cNvPr id="46" name="TextBox 45"/>
          <p:cNvSpPr txBox="1"/>
          <p:nvPr/>
        </p:nvSpPr>
        <p:spPr bwMode="auto">
          <a:xfrm>
            <a:off x="131621" y="2419233"/>
            <a:ext cx="4209373"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182880" indent="-182880">
              <a:spcBef>
                <a:spcPts val="0"/>
              </a:spcBef>
              <a:spcAft>
                <a:spcPts val="600"/>
              </a:spcAft>
              <a:buFont typeface="Wingdings" panose="05000000000000000000" pitchFamily="2" charset="2"/>
              <a:buChar char="§"/>
            </a:pPr>
            <a:r>
              <a:rPr lang="en-US" sz="1550" dirty="0" smtClean="0"/>
              <a:t>Endorsed </a:t>
            </a:r>
            <a:r>
              <a:rPr lang="en-US" sz="1550" dirty="0"/>
              <a:t>by </a:t>
            </a:r>
            <a:r>
              <a:rPr lang="en-US" sz="1550" dirty="0" smtClean="0"/>
              <a:t>Congress </a:t>
            </a:r>
            <a:r>
              <a:rPr lang="en-US" sz="1550" dirty="0"/>
              <a:t>in </a:t>
            </a:r>
            <a:r>
              <a:rPr lang="en-US" sz="1550" dirty="0" smtClean="0"/>
              <a:t>2011</a:t>
            </a:r>
          </a:p>
          <a:p>
            <a:pPr marL="182880" indent="-182880">
              <a:spcBef>
                <a:spcPts val="0"/>
              </a:spcBef>
              <a:spcAft>
                <a:spcPts val="600"/>
              </a:spcAft>
              <a:buFont typeface="Wingdings" panose="05000000000000000000" pitchFamily="2" charset="2"/>
              <a:buChar char="§"/>
            </a:pPr>
            <a:r>
              <a:rPr lang="en-US" sz="1550" dirty="0"/>
              <a:t>M</a:t>
            </a:r>
            <a:r>
              <a:rPr lang="en-US" sz="1550" dirty="0" smtClean="0"/>
              <a:t>ajor </a:t>
            </a:r>
            <a:r>
              <a:rPr lang="en-US" sz="1550" dirty="0"/>
              <a:t>acquisitions that support </a:t>
            </a:r>
            <a:r>
              <a:rPr lang="en-US" sz="1550" dirty="0" err="1"/>
              <a:t>NextGen</a:t>
            </a:r>
            <a:r>
              <a:rPr lang="en-US" sz="1550" dirty="0"/>
              <a:t> and sustainment programs for legacy </a:t>
            </a:r>
            <a:r>
              <a:rPr lang="en-US" sz="1550" dirty="0" smtClean="0"/>
              <a:t>systems</a:t>
            </a:r>
          </a:p>
          <a:p>
            <a:pPr marL="182880" indent="-182880">
              <a:spcBef>
                <a:spcPts val="0"/>
              </a:spcBef>
              <a:spcAft>
                <a:spcPts val="600"/>
              </a:spcAft>
              <a:buFont typeface="Wingdings" panose="05000000000000000000" pitchFamily="2" charset="2"/>
              <a:buChar char="§"/>
            </a:pPr>
            <a:r>
              <a:rPr lang="en-US" sz="1550" dirty="0"/>
              <a:t>A</a:t>
            </a:r>
            <a:r>
              <a:rPr lang="en-US" sz="1550" dirty="0" smtClean="0"/>
              <a:t>gency </a:t>
            </a:r>
            <a:r>
              <a:rPr lang="en-US" sz="1550" dirty="0"/>
              <a:t>business solutions and infrastructure </a:t>
            </a:r>
            <a:r>
              <a:rPr lang="en-US" sz="1550" dirty="0" smtClean="0"/>
              <a:t>programs</a:t>
            </a:r>
            <a:endParaRPr lang="en-US" sz="1550" dirty="0"/>
          </a:p>
          <a:p>
            <a:pPr marL="182880" indent="-182880">
              <a:spcBef>
                <a:spcPts val="0"/>
              </a:spcBef>
              <a:spcAft>
                <a:spcPts val="600"/>
              </a:spcAft>
              <a:buFont typeface="Wingdings" panose="05000000000000000000" pitchFamily="2" charset="2"/>
              <a:buChar char="§"/>
            </a:pPr>
            <a:r>
              <a:rPr lang="en-US" sz="1550" dirty="0"/>
              <a:t>Air Traffic </a:t>
            </a:r>
            <a:r>
              <a:rPr lang="en-US" sz="1550" dirty="0" smtClean="0"/>
              <a:t>Systems (ATS) provides </a:t>
            </a:r>
            <a:r>
              <a:rPr lang="en-US" sz="1550" dirty="0"/>
              <a:t>24 hour a day, 7 day per week NAS technical support for thousands of pieces of </a:t>
            </a:r>
            <a:r>
              <a:rPr lang="en-US" sz="1550" dirty="0" smtClean="0"/>
              <a:t>Air </a:t>
            </a:r>
            <a:r>
              <a:rPr lang="en-US" sz="1550" dirty="0"/>
              <a:t>T</a:t>
            </a:r>
            <a:r>
              <a:rPr lang="en-US" sz="1550" dirty="0" smtClean="0"/>
              <a:t>raffic </a:t>
            </a:r>
            <a:r>
              <a:rPr lang="en-US" sz="1550" dirty="0"/>
              <a:t>C</a:t>
            </a:r>
            <a:r>
              <a:rPr lang="en-US" sz="1550" dirty="0" smtClean="0"/>
              <a:t>ontrol </a:t>
            </a:r>
            <a:r>
              <a:rPr lang="en-US" sz="1550" dirty="0"/>
              <a:t>automation and </a:t>
            </a:r>
            <a:r>
              <a:rPr lang="en-US" sz="1550" dirty="0" smtClean="0"/>
              <a:t>Decision </a:t>
            </a:r>
            <a:r>
              <a:rPr lang="en-US" sz="1550" dirty="0"/>
              <a:t>S</a:t>
            </a:r>
            <a:r>
              <a:rPr lang="en-US" sz="1550" dirty="0" smtClean="0"/>
              <a:t>upport </a:t>
            </a:r>
            <a:r>
              <a:rPr lang="en-US" sz="1550" dirty="0"/>
              <a:t>S</a:t>
            </a:r>
            <a:r>
              <a:rPr lang="en-US" sz="1550" dirty="0" smtClean="0"/>
              <a:t>ystems</a:t>
            </a:r>
            <a:endParaRPr lang="en-US" sz="1550" dirty="0"/>
          </a:p>
          <a:p>
            <a:pPr marL="182880" indent="-182880">
              <a:spcBef>
                <a:spcPts val="0"/>
              </a:spcBef>
              <a:spcAft>
                <a:spcPts val="600"/>
              </a:spcAft>
              <a:buFont typeface="Wingdings" panose="05000000000000000000" pitchFamily="2" charset="2"/>
              <a:buChar char="§"/>
            </a:pPr>
            <a:r>
              <a:rPr lang="en-US" sz="1550" dirty="0" smtClean="0"/>
              <a:t>AJM-25 provides Second Level Engineering Support for En Route &amp; Oceanic Systems</a:t>
            </a:r>
          </a:p>
          <a:p>
            <a:pPr marL="182880" indent="-182880">
              <a:spcBef>
                <a:spcPts val="0"/>
              </a:spcBef>
              <a:spcAft>
                <a:spcPts val="600"/>
              </a:spcAft>
              <a:buFont typeface="Wingdings" panose="05000000000000000000" pitchFamily="2" charset="2"/>
              <a:buChar char="§"/>
            </a:pPr>
            <a:endParaRPr lang="en-US" sz="1550" b="1" dirty="0"/>
          </a:p>
        </p:txBody>
      </p:sp>
    </p:spTree>
    <p:extLst>
      <p:ext uri="{BB962C8B-B14F-4D97-AF65-F5344CB8AC3E}">
        <p14:creationId xmlns:p14="http://schemas.microsoft.com/office/powerpoint/2010/main" val="4282101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250"/>
                                  </p:stCondLst>
                                  <p:childTnLst>
                                    <p:set>
                                      <p:cBhvr>
                                        <p:cTn id="12" dur="1" fill="hold">
                                          <p:stCondLst>
                                            <p:cond delay="0"/>
                                          </p:stCondLst>
                                        </p:cTn>
                                        <p:tgtEl>
                                          <p:spTgt spid="42"/>
                                        </p:tgtEl>
                                        <p:attrNameLst>
                                          <p:attrName>style.visibility</p:attrName>
                                        </p:attrNameLst>
                                      </p:cBhvr>
                                      <p:to>
                                        <p:strVal val="visible"/>
                                      </p:to>
                                    </p:set>
                                    <p:animEffect transition="in" filter="wipe(up)">
                                      <p:cBhvr>
                                        <p:cTn id="13" dur="750"/>
                                        <p:tgtEl>
                                          <p:spTgt spid="42"/>
                                        </p:tgtEl>
                                      </p:cBhvr>
                                    </p:animEffect>
                                  </p:childTnLst>
                                </p:cTn>
                              </p:par>
                              <p:par>
                                <p:cTn id="14" presetID="22" presetClass="entr" presetSubtype="1" fill="hold" grpId="0" nodeType="withEffect">
                                  <p:stCondLst>
                                    <p:cond delay="25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750"/>
                                        <p:tgtEl>
                                          <p:spTgt spid="32"/>
                                        </p:tgtEl>
                                      </p:cBhvr>
                                    </p:animEffect>
                                  </p:childTnLst>
                                </p:cTn>
                              </p:par>
                              <p:par>
                                <p:cTn id="17" presetID="22" presetClass="entr" presetSubtype="1" fill="hold" grpId="0" nodeType="withEffect">
                                  <p:stCondLst>
                                    <p:cond delay="250"/>
                                  </p:stCondLst>
                                  <p:childTnLst>
                                    <p:set>
                                      <p:cBhvr>
                                        <p:cTn id="18" dur="1" fill="hold">
                                          <p:stCondLst>
                                            <p:cond delay="0"/>
                                          </p:stCondLst>
                                        </p:cTn>
                                        <p:tgtEl>
                                          <p:spTgt spid="33"/>
                                        </p:tgtEl>
                                        <p:attrNameLst>
                                          <p:attrName>style.visibility</p:attrName>
                                        </p:attrNameLst>
                                      </p:cBhvr>
                                      <p:to>
                                        <p:strVal val="visible"/>
                                      </p:to>
                                    </p:set>
                                    <p:animEffect transition="in" filter="wipe(up)">
                                      <p:cBhvr>
                                        <p:cTn id="19" dur="750"/>
                                        <p:tgtEl>
                                          <p:spTgt spid="33"/>
                                        </p:tgtEl>
                                      </p:cBhvr>
                                    </p:animEffect>
                                  </p:childTnLst>
                                </p:cTn>
                              </p:par>
                              <p:par>
                                <p:cTn id="20" presetID="22" presetClass="entr" presetSubtype="1" fill="hold" grpId="0" nodeType="withEffect">
                                  <p:stCondLst>
                                    <p:cond delay="250"/>
                                  </p:stCondLst>
                                  <p:childTnLst>
                                    <p:set>
                                      <p:cBhvr>
                                        <p:cTn id="21" dur="1" fill="hold">
                                          <p:stCondLst>
                                            <p:cond delay="0"/>
                                          </p:stCondLst>
                                        </p:cTn>
                                        <p:tgtEl>
                                          <p:spTgt spid="34"/>
                                        </p:tgtEl>
                                        <p:attrNameLst>
                                          <p:attrName>style.visibility</p:attrName>
                                        </p:attrNameLst>
                                      </p:cBhvr>
                                      <p:to>
                                        <p:strVal val="visible"/>
                                      </p:to>
                                    </p:set>
                                    <p:animEffect transition="in" filter="wipe(up)">
                                      <p:cBhvr>
                                        <p:cTn id="22" dur="750"/>
                                        <p:tgtEl>
                                          <p:spTgt spid="34"/>
                                        </p:tgtEl>
                                      </p:cBhvr>
                                    </p:animEffect>
                                  </p:childTnLst>
                                </p:cTn>
                              </p:par>
                              <p:par>
                                <p:cTn id="23" presetID="22" presetClass="entr" presetSubtype="1" fill="hold" grpId="0" nodeType="withEffect">
                                  <p:stCondLst>
                                    <p:cond delay="250"/>
                                  </p:stCondLst>
                                  <p:childTnLst>
                                    <p:set>
                                      <p:cBhvr>
                                        <p:cTn id="24" dur="1" fill="hold">
                                          <p:stCondLst>
                                            <p:cond delay="0"/>
                                          </p:stCondLst>
                                        </p:cTn>
                                        <p:tgtEl>
                                          <p:spTgt spid="35"/>
                                        </p:tgtEl>
                                        <p:attrNameLst>
                                          <p:attrName>style.visibility</p:attrName>
                                        </p:attrNameLst>
                                      </p:cBhvr>
                                      <p:to>
                                        <p:strVal val="visible"/>
                                      </p:to>
                                    </p:set>
                                    <p:animEffect transition="in" filter="wipe(up)">
                                      <p:cBhvr>
                                        <p:cTn id="25" dur="750"/>
                                        <p:tgtEl>
                                          <p:spTgt spid="35"/>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wipe(left)">
                                      <p:cBhvr>
                                        <p:cTn id="29" dur="750"/>
                                        <p:tgtEl>
                                          <p:spTgt spid="67"/>
                                        </p:tgtEl>
                                      </p:cBhvr>
                                    </p:animEffect>
                                  </p:childTnLst>
                                </p:cTn>
                              </p:par>
                              <p:par>
                                <p:cTn id="30" presetID="22" presetClass="entr" presetSubtype="8" fill="hold"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wipe(left)">
                                      <p:cBhvr>
                                        <p:cTn id="32" dur="750"/>
                                        <p:tgtEl>
                                          <p:spTgt spid="65"/>
                                        </p:tgtEl>
                                      </p:cBhvr>
                                    </p:animEffect>
                                  </p:childTnLst>
                                </p:cTn>
                              </p:par>
                              <p:par>
                                <p:cTn id="33" presetID="22" presetClass="entr" presetSubtype="8"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wipe(left)">
                                      <p:cBhvr>
                                        <p:cTn id="35" dur="750"/>
                                        <p:tgtEl>
                                          <p:spTgt spid="63"/>
                                        </p:tgtEl>
                                      </p:cBhvr>
                                    </p:animEffect>
                                  </p:childTnLst>
                                </p:cTn>
                              </p:par>
                              <p:par>
                                <p:cTn id="36" presetID="22" presetClass="entr" presetSubtype="8" fill="hold"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wipe(left)">
                                      <p:cBhvr>
                                        <p:cTn id="38" dur="750"/>
                                        <p:tgtEl>
                                          <p:spTgt spid="6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750"/>
                                        <p:tgtEl>
                                          <p:spTgt spid="36"/>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750"/>
                                        <p:tgtEl>
                                          <p:spTgt spid="37"/>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left)">
                                      <p:cBhvr>
                                        <p:cTn id="47" dur="750"/>
                                        <p:tgtEl>
                                          <p:spTgt spid="38"/>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750"/>
                                        <p:tgtEl>
                                          <p:spTgt spid="39"/>
                                        </p:tgtEl>
                                      </p:cBhvr>
                                    </p:animEffect>
                                  </p:childTnLst>
                                </p:cTn>
                              </p:par>
                            </p:childTnLst>
                          </p:cTn>
                        </p:par>
                        <p:par>
                          <p:cTn id="51" fill="hold">
                            <p:stCondLst>
                              <p:cond delay="2750"/>
                            </p:stCondLst>
                            <p:childTnLst>
                              <p:par>
                                <p:cTn id="52" presetID="42" presetClass="entr" presetSubtype="0" fill="hold" grpId="0" nodeType="after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1000"/>
                                        <p:tgtEl>
                                          <p:spTgt spid="46"/>
                                        </p:tgtEl>
                                      </p:cBhvr>
                                    </p:animEffect>
                                    <p:anim calcmode="lin" valueType="num">
                                      <p:cBhvr>
                                        <p:cTn id="55" dur="1000" fill="hold"/>
                                        <p:tgtEl>
                                          <p:spTgt spid="46"/>
                                        </p:tgtEl>
                                        <p:attrNameLst>
                                          <p:attrName>ppt_x</p:attrName>
                                        </p:attrNameLst>
                                      </p:cBhvr>
                                      <p:tavLst>
                                        <p:tav tm="0">
                                          <p:val>
                                            <p:strVal val="#ppt_x"/>
                                          </p:val>
                                        </p:tav>
                                        <p:tav tm="100000">
                                          <p:val>
                                            <p:strVal val="#ppt_x"/>
                                          </p:val>
                                        </p:tav>
                                      </p:tavLst>
                                    </p:anim>
                                    <p:anim calcmode="lin" valueType="num">
                                      <p:cBhvr>
                                        <p:cTn id="56" dur="1000" fill="hold"/>
                                        <p:tgtEl>
                                          <p:spTgt spid="46"/>
                                        </p:tgtEl>
                                        <p:attrNameLst>
                                          <p:attrName>ppt_y</p:attrName>
                                        </p:attrNameLst>
                                      </p:cBhvr>
                                      <p:tavLst>
                                        <p:tav tm="0">
                                          <p:val>
                                            <p:strVal val="#ppt_y+.1"/>
                                          </p:val>
                                        </p:tav>
                                        <p:tav tm="100000">
                                          <p:val>
                                            <p:strVal val="#ppt_y"/>
                                          </p:val>
                                        </p:tav>
                                      </p:tavLst>
                                    </p:anim>
                                  </p:childTnLst>
                                </p:cTn>
                              </p:par>
                            </p:childTnLst>
                          </p:cTn>
                        </p:par>
                        <p:par>
                          <p:cTn id="57" fill="hold">
                            <p:stCondLst>
                              <p:cond delay="3750"/>
                            </p:stCondLst>
                            <p:childTnLst>
                              <p:par>
                                <p:cTn id="58" presetID="26" presetClass="entr" presetSubtype="0" fill="hold" nodeType="after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wipe(down)">
                                      <p:cBhvr>
                                        <p:cTn id="60" dur="580">
                                          <p:stCondLst>
                                            <p:cond delay="0"/>
                                          </p:stCondLst>
                                        </p:cTn>
                                        <p:tgtEl>
                                          <p:spTgt spid="72"/>
                                        </p:tgtEl>
                                      </p:cBhvr>
                                    </p:animEffect>
                                    <p:anim calcmode="lin" valueType="num">
                                      <p:cBhvr>
                                        <p:cTn id="61" dur="1822"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72"/>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72"/>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72"/>
                                        </p:tgtEl>
                                        <p:attrNameLst>
                                          <p:attrName>ppt_y</p:attrName>
                                        </p:attrNameLst>
                                      </p:cBhvr>
                                      <p:tavLst>
                                        <p:tav tm="0" fmla="#ppt_y-sin(pi*$)/81">
                                          <p:val>
                                            <p:fltVal val="0"/>
                                          </p:val>
                                        </p:tav>
                                        <p:tav tm="100000">
                                          <p:val>
                                            <p:fltVal val="1"/>
                                          </p:val>
                                        </p:tav>
                                      </p:tavLst>
                                    </p:anim>
                                    <p:animScale>
                                      <p:cBhvr>
                                        <p:cTn id="66" dur="26">
                                          <p:stCondLst>
                                            <p:cond delay="650"/>
                                          </p:stCondLst>
                                        </p:cTn>
                                        <p:tgtEl>
                                          <p:spTgt spid="72"/>
                                        </p:tgtEl>
                                      </p:cBhvr>
                                      <p:to x="100000" y="60000"/>
                                    </p:animScale>
                                    <p:animScale>
                                      <p:cBhvr>
                                        <p:cTn id="67" dur="166" decel="50000">
                                          <p:stCondLst>
                                            <p:cond delay="676"/>
                                          </p:stCondLst>
                                        </p:cTn>
                                        <p:tgtEl>
                                          <p:spTgt spid="72"/>
                                        </p:tgtEl>
                                      </p:cBhvr>
                                      <p:to x="100000" y="100000"/>
                                    </p:animScale>
                                    <p:animScale>
                                      <p:cBhvr>
                                        <p:cTn id="68" dur="26">
                                          <p:stCondLst>
                                            <p:cond delay="1312"/>
                                          </p:stCondLst>
                                        </p:cTn>
                                        <p:tgtEl>
                                          <p:spTgt spid="72"/>
                                        </p:tgtEl>
                                      </p:cBhvr>
                                      <p:to x="100000" y="80000"/>
                                    </p:animScale>
                                    <p:animScale>
                                      <p:cBhvr>
                                        <p:cTn id="69" dur="166" decel="50000">
                                          <p:stCondLst>
                                            <p:cond delay="1338"/>
                                          </p:stCondLst>
                                        </p:cTn>
                                        <p:tgtEl>
                                          <p:spTgt spid="72"/>
                                        </p:tgtEl>
                                      </p:cBhvr>
                                      <p:to x="100000" y="100000"/>
                                    </p:animScale>
                                    <p:animScale>
                                      <p:cBhvr>
                                        <p:cTn id="70" dur="26">
                                          <p:stCondLst>
                                            <p:cond delay="1642"/>
                                          </p:stCondLst>
                                        </p:cTn>
                                        <p:tgtEl>
                                          <p:spTgt spid="72"/>
                                        </p:tgtEl>
                                      </p:cBhvr>
                                      <p:to x="100000" y="90000"/>
                                    </p:animScale>
                                    <p:animScale>
                                      <p:cBhvr>
                                        <p:cTn id="71" dur="166" decel="50000">
                                          <p:stCondLst>
                                            <p:cond delay="1668"/>
                                          </p:stCondLst>
                                        </p:cTn>
                                        <p:tgtEl>
                                          <p:spTgt spid="72"/>
                                        </p:tgtEl>
                                      </p:cBhvr>
                                      <p:to x="100000" y="100000"/>
                                    </p:animScale>
                                    <p:animScale>
                                      <p:cBhvr>
                                        <p:cTn id="72" dur="26">
                                          <p:stCondLst>
                                            <p:cond delay="1808"/>
                                          </p:stCondLst>
                                        </p:cTn>
                                        <p:tgtEl>
                                          <p:spTgt spid="72"/>
                                        </p:tgtEl>
                                      </p:cBhvr>
                                      <p:to x="100000" y="95000"/>
                                    </p:animScale>
                                    <p:animScale>
                                      <p:cBhvr>
                                        <p:cTn id="73" dur="166" decel="50000">
                                          <p:stCondLst>
                                            <p:cond delay="1834"/>
                                          </p:stCondLst>
                                        </p:cTn>
                                        <p:tgtEl>
                                          <p:spTgt spid="7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38" grpId="0" animBg="1"/>
      <p:bldP spid="39" grpId="0" animBg="1"/>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F6FF14-FC6A-41B6-B2DC-884C6B7C3F2E}" type="slidenum">
              <a:rPr lang="en-US" smtClean="0"/>
              <a:pPr/>
              <a:t>3</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723" y="1007012"/>
            <a:ext cx="3442803" cy="1686405"/>
          </a:xfrm>
          <a:prstGeom prst="rect">
            <a:avLst/>
          </a:prstGeom>
        </p:spPr>
      </p:pic>
      <p:sp>
        <p:nvSpPr>
          <p:cNvPr id="5" name="Rectangle 4"/>
          <p:cNvSpPr/>
          <p:nvPr/>
        </p:nvSpPr>
        <p:spPr>
          <a:xfrm>
            <a:off x="356917" y="918572"/>
            <a:ext cx="5055055" cy="1774845"/>
          </a:xfrm>
          <a:prstGeom prst="rect">
            <a:avLst/>
          </a:prstGeom>
        </p:spPr>
        <p:txBody>
          <a:bodyPr wrap="square">
            <a:spAutoFit/>
          </a:bodyPr>
          <a:lstStyle/>
          <a:p>
            <a:pPr marL="285744" indent="-285744">
              <a:spcBef>
                <a:spcPts val="1600"/>
              </a:spcBef>
            </a:pPr>
            <a:r>
              <a:rPr lang="en-US" dirty="0"/>
              <a:t>The William J. Hughes Technical </a:t>
            </a:r>
            <a:r>
              <a:rPr lang="en-US" dirty="0" smtClean="0"/>
              <a:t>Center, </a:t>
            </a:r>
            <a:r>
              <a:rPr lang="en-US" b="1" dirty="0" smtClean="0"/>
              <a:t>Atlantic </a:t>
            </a:r>
            <a:r>
              <a:rPr lang="en-US" b="1" dirty="0"/>
              <a:t>City, NJ</a:t>
            </a:r>
          </a:p>
          <a:p>
            <a:pPr marL="285744" indent="-285744">
              <a:spcBef>
                <a:spcPts val="1600"/>
              </a:spcBef>
            </a:pPr>
            <a:r>
              <a:rPr lang="en-US" dirty="0"/>
              <a:t>The Program Office, </a:t>
            </a:r>
            <a:r>
              <a:rPr lang="en-US" b="1" dirty="0"/>
              <a:t>Washington, </a:t>
            </a:r>
            <a:r>
              <a:rPr lang="en-US" b="1" dirty="0" smtClean="0"/>
              <a:t>DC</a:t>
            </a:r>
            <a:endParaRPr lang="en-US" b="1" dirty="0"/>
          </a:p>
        </p:txBody>
      </p:sp>
      <p:sp>
        <p:nvSpPr>
          <p:cNvPr id="8" name="Title 1"/>
          <p:cNvSpPr txBox="1">
            <a:spLocks/>
          </p:cNvSpPr>
          <p:nvPr/>
        </p:nvSpPr>
        <p:spPr>
          <a:xfrm>
            <a:off x="150340" y="141488"/>
            <a:ext cx="8472488" cy="517307"/>
          </a:xfrm>
          <a:prstGeom prst="rect">
            <a:avLst/>
          </a:prstGeom>
        </p:spPr>
        <p:txBody>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189" algn="l" rtl="0" fontAlgn="base">
              <a:spcBef>
                <a:spcPct val="0"/>
              </a:spcBef>
              <a:spcAft>
                <a:spcPct val="0"/>
              </a:spcAft>
              <a:defRPr sz="4000" b="1">
                <a:solidFill>
                  <a:srgbClr val="1D2F68"/>
                </a:solidFill>
                <a:latin typeface="Arial" charset="0"/>
              </a:defRPr>
            </a:lvl6pPr>
            <a:lvl7pPr marL="914377" algn="l" rtl="0" fontAlgn="base">
              <a:spcBef>
                <a:spcPct val="0"/>
              </a:spcBef>
              <a:spcAft>
                <a:spcPct val="0"/>
              </a:spcAft>
              <a:defRPr sz="4000" b="1">
                <a:solidFill>
                  <a:srgbClr val="1D2F68"/>
                </a:solidFill>
                <a:latin typeface="Arial" charset="0"/>
              </a:defRPr>
            </a:lvl7pPr>
            <a:lvl8pPr marL="1371566" algn="l" rtl="0" fontAlgn="base">
              <a:spcBef>
                <a:spcPct val="0"/>
              </a:spcBef>
              <a:spcAft>
                <a:spcPct val="0"/>
              </a:spcAft>
              <a:defRPr sz="4000" b="1">
                <a:solidFill>
                  <a:srgbClr val="1D2F68"/>
                </a:solidFill>
                <a:latin typeface="Arial" charset="0"/>
              </a:defRPr>
            </a:lvl8pPr>
            <a:lvl9pPr marL="1828754" algn="l" rtl="0" fontAlgn="base">
              <a:spcBef>
                <a:spcPct val="0"/>
              </a:spcBef>
              <a:spcAft>
                <a:spcPct val="0"/>
              </a:spcAft>
              <a:defRPr sz="4000" b="1">
                <a:solidFill>
                  <a:srgbClr val="1D2F68"/>
                </a:solidFill>
                <a:latin typeface="Arial" charset="0"/>
              </a:defRPr>
            </a:lvl9pPr>
          </a:lstStyle>
          <a:p>
            <a:pPr>
              <a:buNone/>
            </a:pPr>
            <a:r>
              <a:rPr lang="en-US" kern="0" dirty="0" smtClean="0"/>
              <a:t>En Route &amp; Oceanic SLE (AJM-25)</a:t>
            </a:r>
            <a:endParaRPr lang="en-US" kern="0" dirty="0"/>
          </a:p>
        </p:txBody>
      </p:sp>
      <p:sp>
        <p:nvSpPr>
          <p:cNvPr id="2" name="Rectangle 1"/>
          <p:cNvSpPr/>
          <p:nvPr/>
        </p:nvSpPr>
        <p:spPr>
          <a:xfrm>
            <a:off x="356917" y="2847956"/>
            <a:ext cx="8423708" cy="2923877"/>
          </a:xfrm>
          <a:prstGeom prst="rect">
            <a:avLst/>
          </a:prstGeom>
        </p:spPr>
        <p:txBody>
          <a:bodyPr wrap="square">
            <a:spAutoFit/>
          </a:bodyPr>
          <a:lstStyle/>
          <a:p>
            <a:pPr marL="285744" lvl="0" indent="-285744">
              <a:spcBef>
                <a:spcPts val="1600"/>
              </a:spcBef>
            </a:pPr>
            <a:r>
              <a:rPr lang="en-US" dirty="0">
                <a:solidFill>
                  <a:srgbClr val="000000"/>
                </a:solidFill>
              </a:rPr>
              <a:t>The Air Traffic Control System Command Center (ATCSCC), </a:t>
            </a:r>
            <a:r>
              <a:rPr lang="en-US" b="1" dirty="0">
                <a:solidFill>
                  <a:srgbClr val="000000"/>
                </a:solidFill>
              </a:rPr>
              <a:t>Warrenton, VA</a:t>
            </a:r>
          </a:p>
          <a:p>
            <a:pPr marL="285744" lvl="0" indent="-285744">
              <a:spcBef>
                <a:spcPts val="1600"/>
              </a:spcBef>
            </a:pPr>
            <a:r>
              <a:rPr lang="en-US" dirty="0">
                <a:solidFill>
                  <a:srgbClr val="000000"/>
                </a:solidFill>
              </a:rPr>
              <a:t>The 21 Air Route Traffic Control Centers, </a:t>
            </a:r>
            <a:r>
              <a:rPr lang="en-US" b="1" dirty="0">
                <a:solidFill>
                  <a:srgbClr val="000000"/>
                </a:solidFill>
              </a:rPr>
              <a:t>CONUS</a:t>
            </a:r>
          </a:p>
          <a:p>
            <a:pPr marL="285744" lvl="0" indent="-285744">
              <a:spcBef>
                <a:spcPts val="1600"/>
              </a:spcBef>
            </a:pPr>
            <a:r>
              <a:rPr lang="en-US" dirty="0">
                <a:solidFill>
                  <a:srgbClr val="000000"/>
                </a:solidFill>
              </a:rPr>
              <a:t>The 2 Combined Center Radar Approach Controls (CERAPs), </a:t>
            </a:r>
            <a:r>
              <a:rPr lang="en-US" b="1" dirty="0">
                <a:solidFill>
                  <a:srgbClr val="000000"/>
                </a:solidFill>
              </a:rPr>
              <a:t>San Juan &amp; Guam</a:t>
            </a:r>
          </a:p>
          <a:p>
            <a:pPr marL="285744" lvl="0" indent="-285744">
              <a:spcBef>
                <a:spcPts val="1600"/>
              </a:spcBef>
            </a:pPr>
            <a:r>
              <a:rPr lang="en-US" dirty="0">
                <a:solidFill>
                  <a:srgbClr val="000000"/>
                </a:solidFill>
              </a:rPr>
              <a:t>The Honolulu Control Facility, </a:t>
            </a:r>
            <a:r>
              <a:rPr lang="en-US" b="1" dirty="0">
                <a:solidFill>
                  <a:srgbClr val="000000"/>
                </a:solidFill>
              </a:rPr>
              <a:t>Honolulu, HI</a:t>
            </a:r>
          </a:p>
        </p:txBody>
      </p:sp>
    </p:spTree>
    <p:extLst>
      <p:ext uri="{BB962C8B-B14F-4D97-AF65-F5344CB8AC3E}">
        <p14:creationId xmlns:p14="http://schemas.microsoft.com/office/powerpoint/2010/main" val="15736433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1000"/>
                                        <p:tgtEl>
                                          <p:spTgt spid="5">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strips(downLeft)">
                                      <p:cBhvr>
                                        <p:cTn id="10" dur="1000"/>
                                        <p:tgtEl>
                                          <p:spTgt spid="5">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strips(downLeft)">
                                      <p:cBhvr>
                                        <p:cTn id="13" dur="1000"/>
                                        <p:tgtEl>
                                          <p:spTgt spid="2">
                                            <p:txEl>
                                              <p:pRg st="0" end="0"/>
                                            </p:txEl>
                                          </p:spTgt>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strips(downLeft)">
                                      <p:cBhvr>
                                        <p:cTn id="16" dur="1000"/>
                                        <p:tgtEl>
                                          <p:spTgt spid="2">
                                            <p:txEl>
                                              <p:pRg st="1" end="1"/>
                                            </p:txEl>
                                          </p:spTgt>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strips(downLeft)">
                                      <p:cBhvr>
                                        <p:cTn id="19" dur="1000"/>
                                        <p:tgtEl>
                                          <p:spTgt spid="2">
                                            <p:txEl>
                                              <p:pRg st="2" end="2"/>
                                            </p:txEl>
                                          </p:spTgt>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strips(downLeft)">
                                      <p:cBhvr>
                                        <p:cTn id="22" dur="1000"/>
                                        <p:tgtEl>
                                          <p:spTgt spid="2">
                                            <p:txEl>
                                              <p:pRg st="3" end="3"/>
                                            </p:txEl>
                                          </p:spTgt>
                                        </p:tgtEl>
                                      </p:cBhvr>
                                    </p:animEffect>
                                  </p:childTnLst>
                                </p:cTn>
                              </p:par>
                            </p:childTnLst>
                          </p:cTn>
                        </p:par>
                        <p:par>
                          <p:cTn id="23" fill="hold">
                            <p:stCondLst>
                              <p:cond delay="1000"/>
                            </p:stCondLst>
                            <p:childTnLst>
                              <p:par>
                                <p:cTn id="24" presetID="2"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P spid="2" grpId="0"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4173" y="1439150"/>
            <a:ext cx="4440357" cy="3585597"/>
          </a:xfrm>
          <a:prstGeom prst="rect">
            <a:avLst/>
          </a:prstGeom>
          <a:noFill/>
        </p:spPr>
        <p:txBody>
          <a:bodyPr wrap="square" rtlCol="0">
            <a:spAutoFit/>
          </a:bodyPr>
          <a:lstStyle/>
          <a:p>
            <a:pPr marL="274320" indent="-274320" defTabSz="685783" eaLnBrk="0" hangingPunct="0">
              <a:spcBef>
                <a:spcPct val="0"/>
              </a:spcBef>
              <a:spcAft>
                <a:spcPts val="0"/>
              </a:spcAft>
              <a:buFont typeface="+mj-lt"/>
              <a:buAutoNum type="arabicPeriod"/>
              <a:defRPr/>
            </a:pPr>
            <a:r>
              <a:rPr lang="en-US" sz="1600" dirty="0">
                <a:solidFill>
                  <a:srgbClr val="000000"/>
                </a:solidFill>
                <a:latin typeface="Arial" panose="020B0604020202020204" pitchFamily="34" charset="0"/>
              </a:rPr>
              <a:t>We specialize in the following disciplines and services</a:t>
            </a:r>
            <a:r>
              <a:rPr lang="en-US" sz="1400" dirty="0">
                <a:solidFill>
                  <a:srgbClr val="000000"/>
                </a:solidFill>
                <a:latin typeface="Arial" panose="020B0604020202020204" pitchFamily="34" charset="0"/>
              </a:rPr>
              <a:t>:</a:t>
            </a:r>
          </a:p>
          <a:p>
            <a:pPr marL="514344" lvl="1" indent="-285750" defTabSz="685783" eaLnBrk="0" hangingPunct="0">
              <a:spcBef>
                <a:spcPts val="200"/>
              </a:spcBef>
              <a:buSzPct val="100000"/>
              <a:defRPr/>
            </a:pPr>
            <a:r>
              <a:rPr lang="en-US" sz="1500" dirty="0">
                <a:solidFill>
                  <a:srgbClr val="000000"/>
                </a:solidFill>
                <a:latin typeface="Arial" panose="020B0604020202020204" pitchFamily="34" charset="0"/>
              </a:rPr>
              <a:t>Project Management</a:t>
            </a:r>
          </a:p>
          <a:p>
            <a:pPr marL="514344" lvl="1" indent="-285750" defTabSz="685783" eaLnBrk="0" hangingPunct="0">
              <a:spcBef>
                <a:spcPts val="200"/>
              </a:spcBef>
              <a:buSzPct val="100000"/>
              <a:defRPr/>
            </a:pPr>
            <a:r>
              <a:rPr lang="en-US" sz="1500" dirty="0">
                <a:solidFill>
                  <a:srgbClr val="000000"/>
                </a:solidFill>
                <a:latin typeface="Arial" panose="020B0604020202020204" pitchFamily="34" charset="0"/>
              </a:rPr>
              <a:t>Engineering and Requirements</a:t>
            </a:r>
          </a:p>
          <a:p>
            <a:pPr marL="514344" lvl="1" indent="-285750" defTabSz="685783" eaLnBrk="0" hangingPunct="0">
              <a:spcBef>
                <a:spcPts val="200"/>
              </a:spcBef>
              <a:buSzPct val="100000"/>
              <a:defRPr/>
            </a:pPr>
            <a:r>
              <a:rPr lang="en-US" sz="1500" dirty="0">
                <a:solidFill>
                  <a:srgbClr val="000000"/>
                </a:solidFill>
                <a:latin typeface="Arial" panose="020B0604020202020204" pitchFamily="34" charset="0"/>
              </a:rPr>
              <a:t>Adaptation, Software, Hardware, and Firmware</a:t>
            </a:r>
          </a:p>
          <a:p>
            <a:pPr marL="514344" lvl="1" indent="-285750" defTabSz="685783" eaLnBrk="0" hangingPunct="0">
              <a:spcBef>
                <a:spcPts val="200"/>
              </a:spcBef>
              <a:buSzPct val="100000"/>
              <a:defRPr/>
            </a:pPr>
            <a:r>
              <a:rPr lang="en-US" sz="1500" dirty="0">
                <a:solidFill>
                  <a:srgbClr val="000000"/>
                </a:solidFill>
                <a:latin typeface="Arial" panose="020B0604020202020204" pitchFamily="34" charset="0"/>
              </a:rPr>
              <a:t>Safety, Security, and Networking</a:t>
            </a:r>
          </a:p>
          <a:p>
            <a:pPr marL="514344" lvl="1" indent="-285750" defTabSz="685783" eaLnBrk="0" hangingPunct="0">
              <a:spcBef>
                <a:spcPts val="200"/>
              </a:spcBef>
              <a:buSzPct val="100000"/>
              <a:defRPr/>
            </a:pPr>
            <a:r>
              <a:rPr lang="en-US" sz="1500" dirty="0">
                <a:solidFill>
                  <a:srgbClr val="000000"/>
                </a:solidFill>
                <a:latin typeface="Arial" panose="020B0604020202020204" pitchFamily="34" charset="0"/>
              </a:rPr>
              <a:t>Design &amp; Development and Builds &amp; Control</a:t>
            </a:r>
          </a:p>
          <a:p>
            <a:pPr marL="514344" lvl="1" indent="-285750" defTabSz="685783" eaLnBrk="0" hangingPunct="0">
              <a:spcBef>
                <a:spcPts val="200"/>
              </a:spcBef>
              <a:buSzPct val="100000"/>
              <a:defRPr/>
            </a:pPr>
            <a:r>
              <a:rPr lang="en-US" sz="1500" dirty="0">
                <a:solidFill>
                  <a:srgbClr val="000000"/>
                </a:solidFill>
                <a:latin typeface="Arial" panose="020B0604020202020204" pitchFamily="34" charset="0"/>
              </a:rPr>
              <a:t>Test &amp; Evaluation</a:t>
            </a:r>
          </a:p>
          <a:p>
            <a:pPr marL="514344" lvl="1" indent="-285750" defTabSz="685783" eaLnBrk="0" hangingPunct="0">
              <a:spcBef>
                <a:spcPts val="200"/>
              </a:spcBef>
              <a:buSzPct val="100000"/>
              <a:defRPr/>
            </a:pPr>
            <a:r>
              <a:rPr lang="en-US" sz="1500" dirty="0">
                <a:solidFill>
                  <a:srgbClr val="000000"/>
                </a:solidFill>
                <a:latin typeface="Arial" panose="020B0604020202020204" pitchFamily="34" charset="0"/>
              </a:rPr>
              <a:t>Site Support</a:t>
            </a:r>
          </a:p>
          <a:p>
            <a:pPr marL="514344" lvl="1" indent="-285750" defTabSz="685783" eaLnBrk="0" hangingPunct="0">
              <a:spcBef>
                <a:spcPts val="200"/>
              </a:spcBef>
              <a:buSzPct val="100000"/>
              <a:defRPr/>
            </a:pPr>
            <a:r>
              <a:rPr lang="en-US" sz="1500" dirty="0">
                <a:solidFill>
                  <a:srgbClr val="000000"/>
                </a:solidFill>
                <a:latin typeface="Arial" panose="020B0604020202020204" pitchFamily="34" charset="0"/>
              </a:rPr>
              <a:t>Configuration Management (CM)/Process Development &amp; Improvement</a:t>
            </a:r>
          </a:p>
          <a:p>
            <a:pPr marL="514344" lvl="1" indent="-285750" defTabSz="685783" eaLnBrk="0" hangingPunct="0">
              <a:spcBef>
                <a:spcPts val="200"/>
              </a:spcBef>
              <a:buSzPct val="100000"/>
              <a:defRPr/>
            </a:pPr>
            <a:r>
              <a:rPr lang="en-US" sz="1500" dirty="0">
                <a:solidFill>
                  <a:srgbClr val="000000"/>
                </a:solidFill>
                <a:latin typeface="Arial" panose="020B0604020202020204" pitchFamily="34" charset="0"/>
              </a:rPr>
              <a:t>Technical Editing and Quality Control (QC) </a:t>
            </a:r>
          </a:p>
        </p:txBody>
      </p:sp>
      <p:sp>
        <p:nvSpPr>
          <p:cNvPr id="8" name="Rectangle 7"/>
          <p:cNvSpPr/>
          <p:nvPr/>
        </p:nvSpPr>
        <p:spPr>
          <a:xfrm>
            <a:off x="248915" y="852135"/>
            <a:ext cx="8504904" cy="523220"/>
          </a:xfrm>
          <a:prstGeom prst="rect">
            <a:avLst/>
          </a:prstGeom>
          <a:solidFill>
            <a:schemeClr val="bg1"/>
          </a:solidFill>
          <a:ln w="28575">
            <a:solidFill>
              <a:srgbClr val="1D2F68"/>
            </a:solidFill>
          </a:ln>
        </p:spPr>
        <p:txBody>
          <a:bodyPr wrap="square">
            <a:spAutoFit/>
          </a:bodyPr>
          <a:lstStyle/>
          <a:p>
            <a:pPr algn="just" eaLnBrk="0" hangingPunct="0">
              <a:spcBef>
                <a:spcPct val="0"/>
              </a:spcBef>
              <a:buNone/>
            </a:pPr>
            <a:r>
              <a:rPr lang="en-US" sz="1400" b="1" dirty="0">
                <a:solidFill>
                  <a:srgbClr val="000000"/>
                </a:solidFill>
                <a:latin typeface="Arial" panose="020B0604020202020204" pitchFamily="34" charset="0"/>
              </a:rPr>
              <a:t>350+ D</a:t>
            </a:r>
            <a:r>
              <a:rPr lang="en-US" sz="1400" b="1" dirty="0" smtClean="0">
                <a:solidFill>
                  <a:srgbClr val="000000"/>
                </a:solidFill>
                <a:latin typeface="Arial" panose="020B0604020202020204" pitchFamily="34" charset="0"/>
              </a:rPr>
              <a:t>iverse </a:t>
            </a:r>
            <a:r>
              <a:rPr lang="en-US" sz="1400" b="1" dirty="0">
                <a:solidFill>
                  <a:srgbClr val="000000"/>
                </a:solidFill>
                <a:latin typeface="Arial" panose="020B0604020202020204" pitchFamily="34" charset="0"/>
              </a:rPr>
              <a:t>and </a:t>
            </a:r>
            <a:r>
              <a:rPr lang="en-US" sz="1400" b="1" dirty="0" smtClean="0">
                <a:solidFill>
                  <a:srgbClr val="000000"/>
                </a:solidFill>
                <a:latin typeface="Arial" panose="020B0604020202020204" pitchFamily="34" charset="0"/>
              </a:rPr>
              <a:t>talented </a:t>
            </a:r>
            <a:r>
              <a:rPr lang="en-US" sz="1400" b="1" dirty="0">
                <a:solidFill>
                  <a:srgbClr val="000000"/>
                </a:solidFill>
                <a:latin typeface="Arial" panose="020B0604020202020204" pitchFamily="34" charset="0"/>
              </a:rPr>
              <a:t>professionals who provide technical expertise to sustain and improve En Route &amp; Oceanic Air Traffic Control Systems. </a:t>
            </a:r>
          </a:p>
        </p:txBody>
      </p:sp>
      <p:sp>
        <p:nvSpPr>
          <p:cNvPr id="9" name="Slide Number Placeholder 2"/>
          <p:cNvSpPr>
            <a:spLocks noGrp="1"/>
          </p:cNvSpPr>
          <p:nvPr>
            <p:ph type="sldNum" sz="quarter" idx="12"/>
          </p:nvPr>
        </p:nvSpPr>
        <p:spPr>
          <a:xfrm>
            <a:off x="6969125" y="6248400"/>
            <a:ext cx="1587040" cy="457200"/>
          </a:xfrm>
        </p:spPr>
        <p:txBody>
          <a:bodyPr/>
          <a:lstStyle/>
          <a:p>
            <a:pPr defTabSz="914377">
              <a:defRPr/>
            </a:pPr>
            <a:fld id="{F1F6FF14-FC6A-41B6-B2DC-884C6B7C3F2E}" type="slidenum">
              <a:rPr lang="en-US">
                <a:solidFill>
                  <a:srgbClr val="FFFFFF">
                    <a:lumMod val="65000"/>
                  </a:srgbClr>
                </a:solidFill>
              </a:rPr>
              <a:pPr defTabSz="914377">
                <a:defRPr/>
              </a:pPr>
              <a:t>4</a:t>
            </a:fld>
            <a:endParaRPr lang="en-US">
              <a:solidFill>
                <a:srgbClr val="FFFFFF">
                  <a:lumMod val="65000"/>
                </a:srgbClr>
              </a:solidFill>
            </a:endParaRPr>
          </a:p>
        </p:txBody>
      </p:sp>
      <p:sp>
        <p:nvSpPr>
          <p:cNvPr id="24" name="Rectangle 23"/>
          <p:cNvSpPr/>
          <p:nvPr/>
        </p:nvSpPr>
        <p:spPr>
          <a:xfrm>
            <a:off x="248915" y="5385075"/>
            <a:ext cx="8718994" cy="584775"/>
          </a:xfrm>
          <a:prstGeom prst="rect">
            <a:avLst/>
          </a:prstGeom>
        </p:spPr>
        <p:txBody>
          <a:bodyPr wrap="square">
            <a:spAutoFit/>
          </a:bodyPr>
          <a:lstStyle/>
          <a:p>
            <a:pPr marL="274320" indent="-274320" defTabSz="685783" eaLnBrk="0" hangingPunct="0">
              <a:spcBef>
                <a:spcPct val="0"/>
              </a:spcBef>
              <a:buSzPct val="100000"/>
              <a:buFont typeface="+mj-lt"/>
              <a:buAutoNum type="arabicPeriod" startAt="3"/>
              <a:defRPr/>
            </a:pPr>
            <a:r>
              <a:rPr lang="en-US" sz="1600" dirty="0">
                <a:latin typeface="Arial" panose="020B0604020202020204" pitchFamily="34" charset="0"/>
              </a:rPr>
              <a:t>We deliver and support quality products as the modification Office of Primary Responsibility (OPR), while ensuring the safety of the traveling public. </a:t>
            </a:r>
          </a:p>
        </p:txBody>
      </p:sp>
      <p:sp>
        <p:nvSpPr>
          <p:cNvPr id="25" name="Rectangle 24"/>
          <p:cNvSpPr/>
          <p:nvPr/>
        </p:nvSpPr>
        <p:spPr>
          <a:xfrm>
            <a:off x="4323770" y="1439150"/>
            <a:ext cx="4717649" cy="1077218"/>
          </a:xfrm>
          <a:prstGeom prst="rect">
            <a:avLst/>
          </a:prstGeom>
        </p:spPr>
        <p:txBody>
          <a:bodyPr wrap="square">
            <a:spAutoFit/>
          </a:bodyPr>
          <a:lstStyle/>
          <a:p>
            <a:pPr marL="182880" indent="-274320" defTabSz="685783" eaLnBrk="0" hangingPunct="0">
              <a:spcBef>
                <a:spcPct val="0"/>
              </a:spcBef>
              <a:buSzPct val="100000"/>
              <a:buFont typeface="+mj-lt"/>
              <a:buAutoNum type="arabicPeriod" startAt="2"/>
              <a:defRPr/>
            </a:pPr>
            <a:r>
              <a:rPr lang="en-US" sz="1600" dirty="0" smtClean="0">
                <a:solidFill>
                  <a:srgbClr val="000000"/>
                </a:solidFill>
                <a:latin typeface="Arial" panose="020B0604020202020204" pitchFamily="34" charset="0"/>
              </a:rPr>
              <a:t>Use our fully sustained laboratories to recreate, </a:t>
            </a:r>
          </a:p>
          <a:p>
            <a:pPr defTabSz="685783" eaLnBrk="0" hangingPunct="0">
              <a:spcBef>
                <a:spcPct val="0"/>
              </a:spcBef>
              <a:buSzPct val="100000"/>
              <a:buNone/>
              <a:defRPr/>
            </a:pPr>
            <a:r>
              <a:rPr lang="en-US" sz="1600" dirty="0">
                <a:solidFill>
                  <a:srgbClr val="000000"/>
                </a:solidFill>
                <a:latin typeface="Arial" panose="020B0604020202020204" pitchFamily="34" charset="0"/>
              </a:rPr>
              <a:t>t</a:t>
            </a:r>
            <a:r>
              <a:rPr lang="en-US" sz="1600" dirty="0" smtClean="0">
                <a:solidFill>
                  <a:srgbClr val="000000"/>
                </a:solidFill>
                <a:latin typeface="Arial" panose="020B0604020202020204" pitchFamily="34" charset="0"/>
              </a:rPr>
              <a:t>est, and evaluate modifications to software and hardware baselines at the En Route</a:t>
            </a:r>
          </a:p>
          <a:p>
            <a:pPr defTabSz="685783" eaLnBrk="0" hangingPunct="0">
              <a:spcBef>
                <a:spcPct val="0"/>
              </a:spcBef>
              <a:buSzPct val="100000"/>
              <a:buNone/>
              <a:defRPr/>
            </a:pPr>
            <a:r>
              <a:rPr lang="en-US" sz="1600" dirty="0" smtClean="0">
                <a:solidFill>
                  <a:srgbClr val="000000"/>
                </a:solidFill>
                <a:latin typeface="Arial" panose="020B0604020202020204" pitchFamily="34" charset="0"/>
              </a:rPr>
              <a:t>&amp; Oceanic operational facilities</a:t>
            </a:r>
            <a:endParaRPr lang="en-US" sz="1600" dirty="0">
              <a:solidFill>
                <a:srgbClr val="000000"/>
              </a:solidFill>
              <a:latin typeface="Arial" panose="020B0604020202020204" pitchFamily="34" charset="0"/>
            </a:endParaRPr>
          </a:p>
        </p:txBody>
      </p:sp>
      <p:sp>
        <p:nvSpPr>
          <p:cNvPr id="10" name="Title 1"/>
          <p:cNvSpPr txBox="1">
            <a:spLocks/>
          </p:cNvSpPr>
          <p:nvPr/>
        </p:nvSpPr>
        <p:spPr>
          <a:xfrm>
            <a:off x="150340" y="141488"/>
            <a:ext cx="8472488" cy="517307"/>
          </a:xfrm>
          <a:prstGeom prst="rect">
            <a:avLst/>
          </a:prstGeom>
        </p:spPr>
        <p:txBody>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189" algn="l" rtl="0" fontAlgn="base">
              <a:spcBef>
                <a:spcPct val="0"/>
              </a:spcBef>
              <a:spcAft>
                <a:spcPct val="0"/>
              </a:spcAft>
              <a:defRPr sz="4000" b="1">
                <a:solidFill>
                  <a:srgbClr val="1D2F68"/>
                </a:solidFill>
                <a:latin typeface="Arial" charset="0"/>
              </a:defRPr>
            </a:lvl6pPr>
            <a:lvl7pPr marL="914377" algn="l" rtl="0" fontAlgn="base">
              <a:spcBef>
                <a:spcPct val="0"/>
              </a:spcBef>
              <a:spcAft>
                <a:spcPct val="0"/>
              </a:spcAft>
              <a:defRPr sz="4000" b="1">
                <a:solidFill>
                  <a:srgbClr val="1D2F68"/>
                </a:solidFill>
                <a:latin typeface="Arial" charset="0"/>
              </a:defRPr>
            </a:lvl7pPr>
            <a:lvl8pPr marL="1371566" algn="l" rtl="0" fontAlgn="base">
              <a:spcBef>
                <a:spcPct val="0"/>
              </a:spcBef>
              <a:spcAft>
                <a:spcPct val="0"/>
              </a:spcAft>
              <a:defRPr sz="4000" b="1">
                <a:solidFill>
                  <a:srgbClr val="1D2F68"/>
                </a:solidFill>
                <a:latin typeface="Arial" charset="0"/>
              </a:defRPr>
            </a:lvl8pPr>
            <a:lvl9pPr marL="1828754" algn="l" rtl="0" fontAlgn="base">
              <a:spcBef>
                <a:spcPct val="0"/>
              </a:spcBef>
              <a:spcAft>
                <a:spcPct val="0"/>
              </a:spcAft>
              <a:defRPr sz="4000" b="1">
                <a:solidFill>
                  <a:srgbClr val="1D2F68"/>
                </a:solidFill>
                <a:latin typeface="Arial" charset="0"/>
              </a:defRPr>
            </a:lvl9pPr>
          </a:lstStyle>
          <a:p>
            <a:pPr>
              <a:buNone/>
            </a:pPr>
            <a:r>
              <a:rPr lang="en-US" kern="0" dirty="0" smtClean="0"/>
              <a:t>En Route &amp; Oceanic SLE (AJM-25)</a:t>
            </a:r>
            <a:endParaRPr lang="en-US" kern="0" dirty="0"/>
          </a:p>
        </p:txBody>
      </p:sp>
      <p:pic>
        <p:nvPicPr>
          <p:cNvPr id="4" name="Picture 3"/>
          <p:cNvPicPr>
            <a:picLocks noChangeAspect="1"/>
          </p:cNvPicPr>
          <p:nvPr/>
        </p:nvPicPr>
        <p:blipFill rotWithShape="1">
          <a:blip r:embed="rId3"/>
          <a:srcRect l="4849" b="630"/>
          <a:stretch/>
        </p:blipFill>
        <p:spPr>
          <a:xfrm>
            <a:off x="4608412" y="2573865"/>
            <a:ext cx="4359497" cy="27028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2089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anim calcmode="lin" valueType="num">
                                      <p:cBhvr>
                                        <p:cTn id="20" dur="500" fill="hold"/>
                                        <p:tgtEl>
                                          <p:spTgt spid="25"/>
                                        </p:tgtEl>
                                        <p:attrNameLst>
                                          <p:attrName>ppt_x</p:attrName>
                                        </p:attrNameLst>
                                      </p:cBhvr>
                                      <p:tavLst>
                                        <p:tav tm="0">
                                          <p:val>
                                            <p:strVal val="#ppt_x"/>
                                          </p:val>
                                        </p:tav>
                                        <p:tav tm="100000">
                                          <p:val>
                                            <p:strVal val="#ppt_x"/>
                                          </p:val>
                                        </p:tav>
                                      </p:tavLst>
                                    </p:anim>
                                    <p:anim calcmode="lin" valueType="num">
                                      <p:cBhvr>
                                        <p:cTn id="21" dur="500" fill="hold"/>
                                        <p:tgtEl>
                                          <p:spTgt spid="2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par>
                          <p:cTn id="26" fill="hold">
                            <p:stCondLst>
                              <p:cond delay="2000"/>
                            </p:stCondLst>
                            <p:childTnLst>
                              <p:par>
                                <p:cTn id="27" presetID="47"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anim calcmode="lin" valueType="num">
                                      <p:cBhvr>
                                        <p:cTn id="30" dur="500" fill="hold"/>
                                        <p:tgtEl>
                                          <p:spTgt spid="24"/>
                                        </p:tgtEl>
                                        <p:attrNameLst>
                                          <p:attrName>ppt_x</p:attrName>
                                        </p:attrNameLst>
                                      </p:cBhvr>
                                      <p:tavLst>
                                        <p:tav tm="0">
                                          <p:val>
                                            <p:strVal val="#ppt_x"/>
                                          </p:val>
                                        </p:tav>
                                        <p:tav tm="100000">
                                          <p:val>
                                            <p:strVal val="#ppt_x"/>
                                          </p:val>
                                        </p:tav>
                                      </p:tavLst>
                                    </p:anim>
                                    <p:anim calcmode="lin" valueType="num">
                                      <p:cBhvr>
                                        <p:cTn id="31"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bwMode="auto">
          <a:xfrm>
            <a:off x="166594" y="231848"/>
            <a:ext cx="8628854" cy="50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a:buNone/>
            </a:pPr>
            <a:r>
              <a:rPr lang="en-US" kern="0" dirty="0"/>
              <a:t>AJM-25 Structure &amp; Systems</a:t>
            </a:r>
          </a:p>
        </p:txBody>
      </p:sp>
      <p:pic>
        <p:nvPicPr>
          <p:cNvPr id="49" name="Picture 48"/>
          <p:cNvPicPr>
            <a:picLocks/>
          </p:cNvPicPr>
          <p:nvPr/>
        </p:nvPicPr>
        <p:blipFill>
          <a:blip r:embed="rId4">
            <a:extLst>
              <a:ext uri="{28A0092B-C50C-407E-A947-70E740481C1C}">
                <a14:useLocalDpi xmlns:a14="http://schemas.microsoft.com/office/drawing/2010/main" val="0"/>
              </a:ext>
            </a:extLst>
          </a:blip>
          <a:stretch>
            <a:fillRect/>
          </a:stretch>
        </p:blipFill>
        <p:spPr>
          <a:xfrm>
            <a:off x="93574" y="3158573"/>
            <a:ext cx="4499215" cy="2523504"/>
          </a:xfrm>
          <a:prstGeom prst="rect">
            <a:avLst/>
          </a:prstGeom>
        </p:spPr>
      </p:pic>
      <p:graphicFrame>
        <p:nvGraphicFramePr>
          <p:cNvPr id="37" name="Object 36"/>
          <p:cNvGraphicFramePr>
            <a:graphicFrameLocks noChangeAspect="1"/>
          </p:cNvGraphicFramePr>
          <p:nvPr>
            <p:extLst>
              <p:ext uri="{D42A27DB-BD31-4B8C-83A1-F6EECF244321}">
                <p14:modId xmlns:p14="http://schemas.microsoft.com/office/powerpoint/2010/main" val="2780175036"/>
              </p:ext>
            </p:extLst>
          </p:nvPr>
        </p:nvGraphicFramePr>
        <p:xfrm>
          <a:off x="467250" y="3278269"/>
          <a:ext cx="1600200" cy="2228850"/>
        </p:xfrm>
        <a:graphic>
          <a:graphicData uri="http://schemas.openxmlformats.org/presentationml/2006/ole">
            <mc:AlternateContent xmlns:mc="http://schemas.openxmlformats.org/markup-compatibility/2006">
              <mc:Choice xmlns:v="urn:schemas-microsoft-com:vml" Requires="v">
                <p:oleObj spid="_x0000_s1176" name="Worksheet" r:id="rId5" imgW="1996467" imgH="2202098" progId="Excel.Sheet.12">
                  <p:embed/>
                </p:oleObj>
              </mc:Choice>
              <mc:Fallback>
                <p:oleObj name="Worksheet" r:id="rId5" imgW="1996467" imgH="2202098" progId="Excel.Sheet.12">
                  <p:embed/>
                  <p:pic>
                    <p:nvPicPr>
                      <p:cNvPr id="37" name="Object 36"/>
                      <p:cNvPicPr/>
                      <p:nvPr/>
                    </p:nvPicPr>
                    <p:blipFill>
                      <a:blip r:embed="rId6"/>
                      <a:stretch>
                        <a:fillRect/>
                      </a:stretch>
                    </p:blipFill>
                    <p:spPr>
                      <a:xfrm>
                        <a:off x="467250" y="3278269"/>
                        <a:ext cx="1600200" cy="2228850"/>
                      </a:xfrm>
                      <a:prstGeom prst="rect">
                        <a:avLst/>
                      </a:prstGeom>
                    </p:spPr>
                  </p:pic>
                </p:oleObj>
              </mc:Fallback>
            </mc:AlternateContent>
          </a:graphicData>
        </a:graphic>
      </p:graphicFrame>
      <p:graphicFrame>
        <p:nvGraphicFramePr>
          <p:cNvPr id="42" name="Object 41"/>
          <p:cNvGraphicFramePr>
            <a:graphicFrameLocks/>
          </p:cNvGraphicFramePr>
          <p:nvPr>
            <p:extLst>
              <p:ext uri="{D42A27DB-BD31-4B8C-83A1-F6EECF244321}">
                <p14:modId xmlns:p14="http://schemas.microsoft.com/office/powerpoint/2010/main" val="28064622"/>
              </p:ext>
            </p:extLst>
          </p:nvPr>
        </p:nvGraphicFramePr>
        <p:xfrm>
          <a:off x="2563813" y="3284538"/>
          <a:ext cx="1465262" cy="2114550"/>
        </p:xfrm>
        <a:graphic>
          <a:graphicData uri="http://schemas.openxmlformats.org/presentationml/2006/ole">
            <mc:AlternateContent xmlns:mc="http://schemas.openxmlformats.org/markup-compatibility/2006">
              <mc:Choice xmlns:v="urn:schemas-microsoft-com:vml" Requires="v">
                <p:oleObj spid="_x0000_s1177" name="Worksheet" r:id="rId7" imgW="2148813" imgH="2141145" progId="Excel.Sheet.12">
                  <p:embed/>
                </p:oleObj>
              </mc:Choice>
              <mc:Fallback>
                <p:oleObj name="Worksheet" r:id="rId7" imgW="2148813" imgH="2141145" progId="Excel.Sheet.12">
                  <p:embed/>
                  <p:pic>
                    <p:nvPicPr>
                      <p:cNvPr id="42" name="Object 41"/>
                      <p:cNvPicPr/>
                      <p:nvPr/>
                    </p:nvPicPr>
                    <p:blipFill>
                      <a:blip r:embed="rId8"/>
                      <a:stretch>
                        <a:fillRect/>
                      </a:stretch>
                    </p:blipFill>
                    <p:spPr>
                      <a:xfrm>
                        <a:off x="2563813" y="3284538"/>
                        <a:ext cx="1465262" cy="2114550"/>
                      </a:xfrm>
                      <a:prstGeom prst="rect">
                        <a:avLst/>
                      </a:prstGeom>
                    </p:spPr>
                  </p:pic>
                </p:oleObj>
              </mc:Fallback>
            </mc:AlternateContent>
          </a:graphicData>
        </a:graphic>
      </p:graphicFrame>
      <p:sp>
        <p:nvSpPr>
          <p:cNvPr id="2" name="Title 1"/>
          <p:cNvSpPr>
            <a:spLocks noGrp="1"/>
          </p:cNvSpPr>
          <p:nvPr>
            <p:ph type="title"/>
          </p:nvPr>
        </p:nvSpPr>
        <p:spPr>
          <a:xfrm>
            <a:off x="196414" y="2789178"/>
            <a:ext cx="4389120" cy="382303"/>
          </a:xfrm>
          <a:gradFill flip="none" rotWithShape="1">
            <a:gsLst>
              <a:gs pos="0">
                <a:schemeClr val="bg1"/>
              </a:gs>
              <a:gs pos="59000">
                <a:schemeClr val="accent1">
                  <a:lumMod val="45000"/>
                  <a:lumOff val="55000"/>
                  <a:alpha val="5000"/>
                </a:schemeClr>
              </a:gs>
              <a:gs pos="100000">
                <a:schemeClr val="bg1"/>
              </a:gs>
            </a:gsLst>
            <a:lin ang="5400000" scaled="1"/>
            <a:tileRect/>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ctr"/>
            <a:r>
              <a:rPr lang="en-US" sz="1800" dirty="0">
                <a:solidFill>
                  <a:schemeClr val="tx1"/>
                </a:solidFill>
              </a:rPr>
              <a:t>AJM-25 Portfolio: 24 </a:t>
            </a:r>
            <a:r>
              <a:rPr lang="en-US" sz="1800" dirty="0" smtClean="0">
                <a:solidFill>
                  <a:schemeClr val="tx1"/>
                </a:solidFill>
              </a:rPr>
              <a:t>Systems</a:t>
            </a:r>
            <a:endParaRPr lang="en-US" sz="1400" dirty="0">
              <a:solidFill>
                <a:schemeClr val="tx1"/>
              </a:solidFill>
            </a:endParaRPr>
          </a:p>
        </p:txBody>
      </p:sp>
      <p:graphicFrame>
        <p:nvGraphicFramePr>
          <p:cNvPr id="50" name="Diagram 49"/>
          <p:cNvGraphicFramePr/>
          <p:nvPr>
            <p:extLst>
              <p:ext uri="{D42A27DB-BD31-4B8C-83A1-F6EECF244321}">
                <p14:modId xmlns:p14="http://schemas.microsoft.com/office/powerpoint/2010/main" val="915190825"/>
              </p:ext>
            </p:extLst>
          </p:nvPr>
        </p:nvGraphicFramePr>
        <p:xfrm>
          <a:off x="282573" y="1449797"/>
          <a:ext cx="8620433" cy="57148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60" name="Group 59"/>
          <p:cNvGrpSpPr/>
          <p:nvPr/>
        </p:nvGrpSpPr>
        <p:grpSpPr>
          <a:xfrm>
            <a:off x="954769" y="960939"/>
            <a:ext cx="7198116" cy="435133"/>
            <a:chOff x="893371" y="334909"/>
            <a:chExt cx="7198116" cy="652737"/>
          </a:xfrm>
        </p:grpSpPr>
        <p:cxnSp>
          <p:nvCxnSpPr>
            <p:cNvPr id="52" name="Straight Connector 51"/>
            <p:cNvCxnSpPr/>
            <p:nvPr/>
          </p:nvCxnSpPr>
          <p:spPr bwMode="auto">
            <a:xfrm flipV="1">
              <a:off x="931850" y="776128"/>
              <a:ext cx="0" cy="209141"/>
            </a:xfrm>
            <a:prstGeom prst="line">
              <a:avLst/>
            </a:prstGeom>
            <a:ln>
              <a:solidFill>
                <a:srgbClr val="1D8E1D"/>
              </a:solidFill>
              <a:headEnd type="triangle" w="med" len="med"/>
              <a:tailEnd type="none" w="med" len="med"/>
            </a:ln>
            <a:extLst/>
          </p:spPr>
          <p:style>
            <a:lnRef idx="2">
              <a:schemeClr val="dk1"/>
            </a:lnRef>
            <a:fillRef idx="0">
              <a:schemeClr val="dk1"/>
            </a:fillRef>
            <a:effectRef idx="1">
              <a:schemeClr val="dk1"/>
            </a:effectRef>
            <a:fontRef idx="minor">
              <a:schemeClr val="tx1"/>
            </a:fontRef>
          </p:style>
        </p:cxnSp>
        <p:cxnSp>
          <p:nvCxnSpPr>
            <p:cNvPr id="53" name="Straight Connector 52"/>
            <p:cNvCxnSpPr/>
            <p:nvPr/>
          </p:nvCxnSpPr>
          <p:spPr bwMode="auto">
            <a:xfrm flipV="1">
              <a:off x="2329576" y="776128"/>
              <a:ext cx="0" cy="209141"/>
            </a:xfrm>
            <a:prstGeom prst="line">
              <a:avLst/>
            </a:prstGeom>
            <a:ln>
              <a:solidFill>
                <a:srgbClr val="1D8E1D"/>
              </a:solidFill>
              <a:headEnd type="triangle" w="med" len="med"/>
              <a:tailEnd type="none" w="med" len="med"/>
            </a:ln>
            <a:extLst/>
          </p:spPr>
          <p:style>
            <a:lnRef idx="2">
              <a:schemeClr val="dk1"/>
            </a:lnRef>
            <a:fillRef idx="0">
              <a:schemeClr val="dk1"/>
            </a:fillRef>
            <a:effectRef idx="1">
              <a:schemeClr val="dk1"/>
            </a:effectRef>
            <a:fontRef idx="minor">
              <a:schemeClr val="tx1"/>
            </a:fontRef>
          </p:style>
        </p:cxnSp>
        <p:cxnSp>
          <p:nvCxnSpPr>
            <p:cNvPr id="54" name="Straight Connector 53"/>
            <p:cNvCxnSpPr/>
            <p:nvPr/>
          </p:nvCxnSpPr>
          <p:spPr bwMode="auto">
            <a:xfrm flipV="1">
              <a:off x="3754857" y="776129"/>
              <a:ext cx="0" cy="209141"/>
            </a:xfrm>
            <a:prstGeom prst="line">
              <a:avLst/>
            </a:prstGeom>
            <a:ln>
              <a:solidFill>
                <a:srgbClr val="1D8E1D"/>
              </a:solidFill>
              <a:headEnd type="triangle" w="med" len="med"/>
              <a:tailEnd type="none" w="med" len="med"/>
            </a:ln>
            <a:extLst/>
          </p:spPr>
          <p:style>
            <a:lnRef idx="2">
              <a:schemeClr val="dk1"/>
            </a:lnRef>
            <a:fillRef idx="0">
              <a:schemeClr val="dk1"/>
            </a:fillRef>
            <a:effectRef idx="1">
              <a:schemeClr val="dk1"/>
            </a:effectRef>
            <a:fontRef idx="minor">
              <a:schemeClr val="tx1"/>
            </a:fontRef>
          </p:style>
        </p:cxnSp>
        <p:cxnSp>
          <p:nvCxnSpPr>
            <p:cNvPr id="55" name="Straight Connector 54"/>
            <p:cNvCxnSpPr/>
            <p:nvPr/>
          </p:nvCxnSpPr>
          <p:spPr bwMode="auto">
            <a:xfrm flipV="1">
              <a:off x="5203404" y="776129"/>
              <a:ext cx="0" cy="209141"/>
            </a:xfrm>
            <a:prstGeom prst="line">
              <a:avLst/>
            </a:prstGeom>
            <a:ln>
              <a:solidFill>
                <a:srgbClr val="1D8E1D"/>
              </a:solidFill>
              <a:headEnd type="triangle" w="med" len="med"/>
              <a:tailEnd type="none" w="med" len="med"/>
            </a:ln>
            <a:extLst/>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bwMode="auto">
            <a:xfrm flipV="1">
              <a:off x="6640319" y="776130"/>
              <a:ext cx="0" cy="209141"/>
            </a:xfrm>
            <a:prstGeom prst="line">
              <a:avLst/>
            </a:prstGeom>
            <a:ln>
              <a:solidFill>
                <a:srgbClr val="1D8E1D"/>
              </a:solidFill>
              <a:headEnd type="triangle" w="med" len="med"/>
              <a:tailEnd type="none" w="med" len="med"/>
            </a:ln>
            <a:extLst/>
          </p:spPr>
          <p:style>
            <a:lnRef idx="2">
              <a:schemeClr val="dk1"/>
            </a:lnRef>
            <a:fillRef idx="0">
              <a:schemeClr val="dk1"/>
            </a:fillRef>
            <a:effectRef idx="1">
              <a:schemeClr val="dk1"/>
            </a:effectRef>
            <a:fontRef idx="minor">
              <a:schemeClr val="tx1"/>
            </a:fontRef>
          </p:style>
        </p:cxnSp>
        <p:cxnSp>
          <p:nvCxnSpPr>
            <p:cNvPr id="57" name="Straight Connector 56"/>
            <p:cNvCxnSpPr/>
            <p:nvPr/>
          </p:nvCxnSpPr>
          <p:spPr bwMode="auto">
            <a:xfrm flipV="1">
              <a:off x="8051578" y="778505"/>
              <a:ext cx="0" cy="209141"/>
            </a:xfrm>
            <a:prstGeom prst="line">
              <a:avLst/>
            </a:prstGeom>
            <a:ln>
              <a:solidFill>
                <a:srgbClr val="1D8E1D"/>
              </a:solidFill>
              <a:headEnd type="triangle" w="med" len="med"/>
              <a:tailEnd type="none" w="med" len="med"/>
            </a:ln>
            <a:extLst/>
          </p:spPr>
          <p:style>
            <a:lnRef idx="2">
              <a:schemeClr val="dk1"/>
            </a:lnRef>
            <a:fillRef idx="0">
              <a:schemeClr val="dk1"/>
            </a:fillRef>
            <a:effectRef idx="1">
              <a:schemeClr val="dk1"/>
            </a:effectRef>
            <a:fontRef idx="minor">
              <a:schemeClr val="tx1"/>
            </a:fontRef>
          </p:style>
        </p:cxnSp>
        <p:cxnSp>
          <p:nvCxnSpPr>
            <p:cNvPr id="58" name="Straight Connector 57"/>
            <p:cNvCxnSpPr/>
            <p:nvPr/>
          </p:nvCxnSpPr>
          <p:spPr bwMode="auto">
            <a:xfrm flipH="1">
              <a:off x="931850" y="773239"/>
              <a:ext cx="7132320" cy="20"/>
            </a:xfrm>
            <a:prstGeom prst="line">
              <a:avLst/>
            </a:prstGeom>
            <a:ln>
              <a:solidFill>
                <a:srgbClr val="1D8E1D"/>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sp>
          <p:nvSpPr>
            <p:cNvPr id="59" name="TextBox 58"/>
            <p:cNvSpPr txBox="1"/>
            <p:nvPr/>
          </p:nvSpPr>
          <p:spPr bwMode="auto">
            <a:xfrm rot="10800000" flipV="1">
              <a:off x="893371" y="334909"/>
              <a:ext cx="7198116" cy="415523"/>
            </a:xfrm>
            <a:prstGeom prst="rect">
              <a:avLst/>
            </a:prstGeom>
            <a:noFill/>
            <a:ln>
              <a:noFill/>
            </a:ln>
            <a:effectLst/>
            <a:extLst/>
          </p:spPr>
          <p:txBody>
            <a:bodyPr wrap="square" rtlCol="0">
              <a:spAutoFit/>
            </a:bodyPr>
            <a:lstStyle/>
            <a:p>
              <a:pPr algn="ctr">
                <a:buFontTx/>
                <a:buNone/>
              </a:pPr>
              <a:r>
                <a:rPr lang="en-US" sz="1200" b="1" dirty="0">
                  <a:solidFill>
                    <a:srgbClr val="1D8E1D"/>
                  </a:solidFill>
                </a:rPr>
                <a:t>Field Automation Support </a:t>
              </a:r>
            </a:p>
          </p:txBody>
        </p:sp>
      </p:grpSp>
      <p:grpSp>
        <p:nvGrpSpPr>
          <p:cNvPr id="7" name="Group 6"/>
          <p:cNvGrpSpPr/>
          <p:nvPr/>
        </p:nvGrpSpPr>
        <p:grpSpPr>
          <a:xfrm>
            <a:off x="993248" y="2066204"/>
            <a:ext cx="7132320" cy="276999"/>
            <a:chOff x="1149568" y="850455"/>
            <a:chExt cx="7132320" cy="539793"/>
          </a:xfrm>
        </p:grpSpPr>
        <p:cxnSp>
          <p:nvCxnSpPr>
            <p:cNvPr id="25" name="Straight Connector 24"/>
            <p:cNvCxnSpPr/>
            <p:nvPr/>
          </p:nvCxnSpPr>
          <p:spPr bwMode="auto">
            <a:xfrm>
              <a:off x="1149568" y="972153"/>
              <a:ext cx="0" cy="383177"/>
            </a:xfrm>
            <a:prstGeom prst="line">
              <a:avLst/>
            </a:prstGeom>
            <a:ln>
              <a:solidFill>
                <a:srgbClr val="008000"/>
              </a:solidFill>
              <a:headEnd type="triangle" w="med" len="med"/>
              <a:tailEnd type="none" w="med" len="med"/>
            </a:ln>
            <a:extLst/>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bwMode="auto">
            <a:xfrm>
              <a:off x="2547294" y="972152"/>
              <a:ext cx="0" cy="383177"/>
            </a:xfrm>
            <a:prstGeom prst="line">
              <a:avLst/>
            </a:prstGeom>
            <a:ln>
              <a:solidFill>
                <a:srgbClr val="008000"/>
              </a:solidFill>
              <a:headEnd type="triangle" w="med" len="med"/>
              <a:tailEnd type="none" w="med" len="med"/>
            </a:ln>
            <a:extLst/>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bwMode="auto">
            <a:xfrm>
              <a:off x="3972575" y="972151"/>
              <a:ext cx="0" cy="383177"/>
            </a:xfrm>
            <a:prstGeom prst="line">
              <a:avLst/>
            </a:prstGeom>
            <a:ln>
              <a:solidFill>
                <a:srgbClr val="008000"/>
              </a:solidFill>
              <a:headEnd type="triangle" w="med" len="med"/>
              <a:tailEnd type="none" w="med" len="med"/>
            </a:ln>
            <a:extLst/>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bwMode="auto">
            <a:xfrm>
              <a:off x="5421122" y="972150"/>
              <a:ext cx="0" cy="383177"/>
            </a:xfrm>
            <a:prstGeom prst="line">
              <a:avLst/>
            </a:prstGeom>
            <a:ln>
              <a:solidFill>
                <a:srgbClr val="008000"/>
              </a:solidFill>
              <a:headEnd type="triangle" w="med" len="med"/>
              <a:tailEnd type="none" w="med" len="med"/>
            </a:ln>
            <a:extLst/>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bwMode="auto">
            <a:xfrm>
              <a:off x="6858037" y="972149"/>
              <a:ext cx="0" cy="383177"/>
            </a:xfrm>
            <a:prstGeom prst="line">
              <a:avLst/>
            </a:prstGeom>
            <a:ln>
              <a:solidFill>
                <a:srgbClr val="008000"/>
              </a:solidFill>
              <a:headEnd type="triangle" w="med" len="med"/>
              <a:tailEnd type="none" w="med" len="med"/>
            </a:ln>
            <a:extLst/>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bwMode="auto">
            <a:xfrm>
              <a:off x="8269296" y="967797"/>
              <a:ext cx="0" cy="383177"/>
            </a:xfrm>
            <a:prstGeom prst="line">
              <a:avLst/>
            </a:prstGeom>
            <a:ln>
              <a:solidFill>
                <a:srgbClr val="008000"/>
              </a:solidFill>
              <a:headEnd type="triangle" w="med" len="med"/>
              <a:tailEnd type="none" w="med" len="med"/>
            </a:ln>
            <a:extLst/>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bwMode="auto">
            <a:xfrm flipH="1" flipV="1">
              <a:off x="1149568" y="1360585"/>
              <a:ext cx="7132320" cy="36"/>
            </a:xfrm>
            <a:prstGeom prst="line">
              <a:avLst/>
            </a:prstGeom>
            <a:ln>
              <a:solidFill>
                <a:srgbClr val="008000"/>
              </a:solidFill>
              <a:headEnd type="none" w="med" len="med"/>
              <a:tailEnd type="none" w="med" len="med"/>
            </a:ln>
            <a:extLst/>
          </p:spPr>
          <p:style>
            <a:lnRef idx="2">
              <a:schemeClr val="dk1"/>
            </a:lnRef>
            <a:fillRef idx="0">
              <a:schemeClr val="dk1"/>
            </a:fillRef>
            <a:effectRef idx="1">
              <a:schemeClr val="dk1"/>
            </a:effectRef>
            <a:fontRef idx="minor">
              <a:schemeClr val="tx1"/>
            </a:fontRef>
          </p:style>
        </p:cxnSp>
        <p:sp>
          <p:nvSpPr>
            <p:cNvPr id="32" name="TextBox 31"/>
            <p:cNvSpPr txBox="1"/>
            <p:nvPr/>
          </p:nvSpPr>
          <p:spPr bwMode="auto">
            <a:xfrm>
              <a:off x="4004753" y="850455"/>
              <a:ext cx="1410789" cy="539793"/>
            </a:xfrm>
            <a:prstGeom prst="rect">
              <a:avLst/>
            </a:prstGeom>
            <a:noFill/>
            <a:ln>
              <a:noFill/>
            </a:ln>
            <a:effectLst/>
            <a:extLst/>
          </p:spPr>
          <p:txBody>
            <a:bodyPr wrap="square" rtlCol="0">
              <a:spAutoFit/>
            </a:bodyPr>
            <a:lstStyle/>
            <a:p>
              <a:pPr algn="ctr">
                <a:buFontTx/>
                <a:buNone/>
              </a:pPr>
              <a:r>
                <a:rPr lang="en-US" sz="1200" b="1" dirty="0">
                  <a:solidFill>
                    <a:srgbClr val="008000"/>
                  </a:solidFill>
                </a:rPr>
                <a:t>Mission Support</a:t>
              </a:r>
            </a:p>
          </p:txBody>
        </p:sp>
      </p:grpSp>
      <p:pic>
        <p:nvPicPr>
          <p:cNvPr id="6" name="Picture 5"/>
          <p:cNvPicPr>
            <a:picLocks noChangeAspect="1"/>
          </p:cNvPicPr>
          <p:nvPr/>
        </p:nvPicPr>
        <p:blipFill>
          <a:blip r:embed="rId14"/>
          <a:stretch>
            <a:fillRect/>
          </a:stretch>
        </p:blipFill>
        <p:spPr>
          <a:xfrm>
            <a:off x="4510198" y="2385498"/>
            <a:ext cx="4633802" cy="3077097"/>
          </a:xfrm>
          <a:prstGeom prst="rect">
            <a:avLst/>
          </a:prstGeom>
        </p:spPr>
      </p:pic>
      <p:sp>
        <p:nvSpPr>
          <p:cNvPr id="8" name="Slide Number Placeholder 7"/>
          <p:cNvSpPr>
            <a:spLocks noGrp="1"/>
          </p:cNvSpPr>
          <p:nvPr>
            <p:ph type="sldNum" sz="quarter" idx="12"/>
          </p:nvPr>
        </p:nvSpPr>
        <p:spPr/>
        <p:txBody>
          <a:bodyPr/>
          <a:lstStyle/>
          <a:p>
            <a:fld id="{78D3ABA1-EA94-43C0-B992-7CBCC31144F1}" type="slidenum">
              <a:rPr lang="en-US" smtClean="0"/>
              <a:pPr/>
              <a:t>5</a:t>
            </a:fld>
            <a:endParaRPr lang="en-US" dirty="0"/>
          </a:p>
        </p:txBody>
      </p:sp>
    </p:spTree>
    <p:extLst>
      <p:ext uri="{BB962C8B-B14F-4D97-AF65-F5344CB8AC3E}">
        <p14:creationId xmlns:p14="http://schemas.microsoft.com/office/powerpoint/2010/main" val="2106626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1000"/>
                                        <p:tgtEl>
                                          <p:spTgt spid="60"/>
                                        </p:tgtEl>
                                      </p:cBhvr>
                                    </p:animEffect>
                                    <p:anim calcmode="lin" valueType="num">
                                      <p:cBhvr>
                                        <p:cTn id="13" dur="1000" fill="hold"/>
                                        <p:tgtEl>
                                          <p:spTgt spid="60"/>
                                        </p:tgtEl>
                                        <p:attrNameLst>
                                          <p:attrName>ppt_x</p:attrName>
                                        </p:attrNameLst>
                                      </p:cBhvr>
                                      <p:tavLst>
                                        <p:tav tm="0">
                                          <p:val>
                                            <p:strVal val="#ppt_x"/>
                                          </p:val>
                                        </p:tav>
                                        <p:tav tm="100000">
                                          <p:val>
                                            <p:strVal val="#ppt_x"/>
                                          </p:val>
                                        </p:tav>
                                      </p:tavLst>
                                    </p:anim>
                                    <p:anim calcmode="lin" valueType="num">
                                      <p:cBhvr>
                                        <p:cTn id="14" dur="1000" fill="hold"/>
                                        <p:tgtEl>
                                          <p:spTgt spid="6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7"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1000"/>
                                        <p:tgtEl>
                                          <p:spTgt spid="49"/>
                                        </p:tgtEl>
                                      </p:cBhvr>
                                    </p:animEffect>
                                    <p:anim calcmode="lin" valueType="num">
                                      <p:cBhvr>
                                        <p:cTn id="39" dur="1000" fill="hold"/>
                                        <p:tgtEl>
                                          <p:spTgt spid="49"/>
                                        </p:tgtEl>
                                        <p:attrNameLst>
                                          <p:attrName>ppt_x</p:attrName>
                                        </p:attrNameLst>
                                      </p:cBhvr>
                                      <p:tavLst>
                                        <p:tav tm="0">
                                          <p:val>
                                            <p:strVal val="#ppt_x"/>
                                          </p:val>
                                        </p:tav>
                                        <p:tav tm="100000">
                                          <p:val>
                                            <p:strVal val="#ppt_x"/>
                                          </p:val>
                                        </p:tav>
                                      </p:tavLst>
                                    </p:anim>
                                    <p:anim calcmode="lin" valueType="num">
                                      <p:cBhvr>
                                        <p:cTn id="40" dur="1000" fill="hold"/>
                                        <p:tgtEl>
                                          <p:spTgt spid="49"/>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7"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50"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6</a:t>
            </a:fld>
            <a:endParaRPr lang="en-US" dirty="0"/>
          </a:p>
        </p:txBody>
      </p:sp>
      <p:graphicFrame>
        <p:nvGraphicFramePr>
          <p:cNvPr id="5" name="Chart 4"/>
          <p:cNvGraphicFramePr/>
          <p:nvPr>
            <p:extLst>
              <p:ext uri="{D42A27DB-BD31-4B8C-83A1-F6EECF244321}">
                <p14:modId xmlns:p14="http://schemas.microsoft.com/office/powerpoint/2010/main" val="2024831796"/>
              </p:ext>
            </p:extLst>
          </p:nvPr>
        </p:nvGraphicFramePr>
        <p:xfrm>
          <a:off x="212653" y="871869"/>
          <a:ext cx="8793124" cy="512489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2"/>
          <p:cNvSpPr>
            <a:spLocks noGrp="1" noChangeArrowheads="1"/>
          </p:cNvSpPr>
          <p:nvPr>
            <p:ph type="title"/>
          </p:nvPr>
        </p:nvSpPr>
        <p:spPr>
          <a:xfrm>
            <a:off x="324853" y="288850"/>
            <a:ext cx="8337884" cy="4572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p>
            <a:pPr algn="ctr"/>
            <a:r>
              <a:rPr lang="en-US" dirty="0" smtClean="0">
                <a:solidFill>
                  <a:srgbClr val="002060"/>
                </a:solidFill>
              </a:rPr>
              <a:t>Lab Utilization for SLE Testing</a:t>
            </a:r>
            <a:endParaRPr lang="en-US" sz="2800" b="0" dirty="0">
              <a:solidFill>
                <a:srgbClr val="002060"/>
              </a:solidFill>
            </a:endParaRPr>
          </a:p>
        </p:txBody>
      </p:sp>
    </p:spTree>
    <p:extLst>
      <p:ext uri="{BB962C8B-B14F-4D97-AF65-F5344CB8AC3E}">
        <p14:creationId xmlns:p14="http://schemas.microsoft.com/office/powerpoint/2010/main" val="1783582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animEffect transition="in" filter="wipe(up)">
                                      <p:cBhvr>
                                        <p:cTn id="7" dur="500"/>
                                        <p:tgtEl>
                                          <p:spTgt spid="5">
                                            <p:graphicEl>
                                              <a:chart seriesIdx="-3" categoryIdx="-3" bldStep="gridLegend"/>
                                            </p:graphic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graphicEl>
                                              <a:chart seriesIdx="-4" categoryIdx="0" bldStep="category"/>
                                            </p:graphicEl>
                                          </p:spTgt>
                                        </p:tgtEl>
                                        <p:attrNameLst>
                                          <p:attrName>style.visibility</p:attrName>
                                        </p:attrNameLst>
                                      </p:cBhvr>
                                      <p:to>
                                        <p:strVal val="visible"/>
                                      </p:to>
                                    </p:set>
                                    <p:animEffect transition="in" filter="wipe(up)">
                                      <p:cBhvr>
                                        <p:cTn id="11" dur="500"/>
                                        <p:tgtEl>
                                          <p:spTgt spid="5">
                                            <p:graphicEl>
                                              <a:chart seriesIdx="-4" categoryIdx="0" bldStep="category"/>
                                            </p:graphic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5">
                                            <p:graphicEl>
                                              <a:chart seriesIdx="-4" categoryIdx="1" bldStep="category"/>
                                            </p:graphicEl>
                                          </p:spTgt>
                                        </p:tgtEl>
                                        <p:attrNameLst>
                                          <p:attrName>style.visibility</p:attrName>
                                        </p:attrNameLst>
                                      </p:cBhvr>
                                      <p:to>
                                        <p:strVal val="visible"/>
                                      </p:to>
                                    </p:set>
                                    <p:animEffect transition="in" filter="wipe(up)">
                                      <p:cBhvr>
                                        <p:cTn id="15" dur="500"/>
                                        <p:tgtEl>
                                          <p:spTgt spid="5">
                                            <p:graphicEl>
                                              <a:chart seriesIdx="-4" categoryIdx="1" bldStep="category"/>
                                            </p:graphic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5">
                                            <p:graphicEl>
                                              <a:chart seriesIdx="-4" categoryIdx="2" bldStep="category"/>
                                            </p:graphicEl>
                                          </p:spTgt>
                                        </p:tgtEl>
                                        <p:attrNameLst>
                                          <p:attrName>style.visibility</p:attrName>
                                        </p:attrNameLst>
                                      </p:cBhvr>
                                      <p:to>
                                        <p:strVal val="visible"/>
                                      </p:to>
                                    </p:set>
                                    <p:animEffect transition="in" filter="wipe(up)">
                                      <p:cBhvr>
                                        <p:cTn id="19" dur="500"/>
                                        <p:tgtEl>
                                          <p:spTgt spid="5">
                                            <p:graphicEl>
                                              <a:chart seriesIdx="-4" categoryIdx="2" bldStep="category"/>
                                            </p:graphic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5">
                                            <p:graphicEl>
                                              <a:chart seriesIdx="-4" categoryIdx="3" bldStep="category"/>
                                            </p:graphicEl>
                                          </p:spTgt>
                                        </p:tgtEl>
                                        <p:attrNameLst>
                                          <p:attrName>style.visibility</p:attrName>
                                        </p:attrNameLst>
                                      </p:cBhvr>
                                      <p:to>
                                        <p:strVal val="visible"/>
                                      </p:to>
                                    </p:set>
                                    <p:animEffect transition="in" filter="wipe(up)">
                                      <p:cBhvr>
                                        <p:cTn id="23" dur="500"/>
                                        <p:tgtEl>
                                          <p:spTgt spid="5">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Chart bld="category"/>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857250"/>
            <a:ext cx="9144000" cy="4892142"/>
            <a:chOff x="0" y="1"/>
            <a:chExt cx="12192000" cy="6106016"/>
          </a:xfrm>
        </p:grpSpPr>
        <p:grpSp>
          <p:nvGrpSpPr>
            <p:cNvPr id="45" name="Group 44"/>
            <p:cNvGrpSpPr/>
            <p:nvPr/>
          </p:nvGrpSpPr>
          <p:grpSpPr>
            <a:xfrm>
              <a:off x="0" y="1"/>
              <a:ext cx="12192000" cy="6106016"/>
              <a:chOff x="0" y="0"/>
              <a:chExt cx="9083844" cy="6111651"/>
            </a:xfrm>
          </p:grpSpPr>
          <p:pic>
            <p:nvPicPr>
              <p:cNvPr id="46" name="Picture 45"/>
              <p:cNvPicPr>
                <a:picLocks noChangeAspect="1"/>
              </p:cNvPicPr>
              <p:nvPr/>
            </p:nvPicPr>
            <p:blipFill rotWithShape="1">
              <a:blip r:embed="rId3">
                <a:extLst>
                  <a:ext uri="{28A0092B-C50C-407E-A947-70E740481C1C}">
                    <a14:useLocalDpi xmlns:a14="http://schemas.microsoft.com/office/drawing/2010/main" val="0"/>
                  </a:ext>
                </a:extLst>
              </a:blip>
              <a:srcRect l="1282" t="506" r="1" b="929"/>
              <a:stretch/>
            </p:blipFill>
            <p:spPr>
              <a:xfrm>
                <a:off x="0" y="0"/>
                <a:ext cx="9083844" cy="6111651"/>
              </a:xfrm>
              <a:prstGeom prst="rect">
                <a:avLst/>
              </a:prstGeom>
            </p:spPr>
          </p:pic>
          <p:cxnSp>
            <p:nvCxnSpPr>
              <p:cNvPr id="47" name="Straight Connector 46"/>
              <p:cNvCxnSpPr/>
              <p:nvPr/>
            </p:nvCxnSpPr>
            <p:spPr>
              <a:xfrm>
                <a:off x="2815389" y="0"/>
                <a:ext cx="12032" cy="1913021"/>
              </a:xfrm>
              <a:prstGeom prst="line">
                <a:avLst/>
              </a:prstGeom>
              <a:ln w="57150">
                <a:solidFill>
                  <a:srgbClr val="FFFF00"/>
                </a:solidFill>
              </a:ln>
            </p:spPr>
            <p:style>
              <a:lnRef idx="2">
                <a:schemeClr val="accent4"/>
              </a:lnRef>
              <a:fillRef idx="0">
                <a:schemeClr val="accent4"/>
              </a:fillRef>
              <a:effectRef idx="1">
                <a:schemeClr val="accent4"/>
              </a:effectRef>
              <a:fontRef idx="minor">
                <a:schemeClr val="tx1"/>
              </a:fontRef>
            </p:style>
          </p:cxnSp>
          <p:cxnSp>
            <p:nvCxnSpPr>
              <p:cNvPr id="49" name="Straight Connector 48"/>
              <p:cNvCxnSpPr>
                <a:endCxn id="80" idx="58"/>
              </p:cNvCxnSpPr>
              <p:nvPr/>
            </p:nvCxnSpPr>
            <p:spPr>
              <a:xfrm>
                <a:off x="3925483" y="0"/>
                <a:ext cx="13805" cy="2327170"/>
              </a:xfrm>
              <a:prstGeom prst="line">
                <a:avLst/>
              </a:prstGeom>
              <a:ln w="57150">
                <a:solidFill>
                  <a:srgbClr val="FFFF00"/>
                </a:solidFill>
              </a:ln>
            </p:spPr>
            <p:style>
              <a:lnRef idx="2">
                <a:schemeClr val="accent4"/>
              </a:lnRef>
              <a:fillRef idx="0">
                <a:schemeClr val="accent4"/>
              </a:fillRef>
              <a:effectRef idx="1">
                <a:schemeClr val="accent4"/>
              </a:effectRef>
              <a:fontRef idx="minor">
                <a:schemeClr val="tx1"/>
              </a:fontRef>
            </p:style>
          </p:cxnSp>
          <p:sp>
            <p:nvSpPr>
              <p:cNvPr id="53" name="Freeform 52"/>
              <p:cNvSpPr/>
              <p:nvPr/>
            </p:nvSpPr>
            <p:spPr>
              <a:xfrm>
                <a:off x="1551447" y="1898138"/>
                <a:ext cx="1274092" cy="1183087"/>
              </a:xfrm>
              <a:custGeom>
                <a:avLst/>
                <a:gdLst>
                  <a:gd name="connsiteX0" fmla="*/ 1256758 w 1256758"/>
                  <a:gd name="connsiteY0" fmla="*/ 0 h 1174419"/>
                  <a:gd name="connsiteX1" fmla="*/ 1230756 w 1256758"/>
                  <a:gd name="connsiteY1" fmla="*/ 13001 h 1174419"/>
                  <a:gd name="connsiteX2" fmla="*/ 1222089 w 1256758"/>
                  <a:gd name="connsiteY2" fmla="*/ 21669 h 1174419"/>
                  <a:gd name="connsiteX3" fmla="*/ 1204755 w 1256758"/>
                  <a:gd name="connsiteY3" fmla="*/ 34670 h 1174419"/>
                  <a:gd name="connsiteX4" fmla="*/ 1196087 w 1256758"/>
                  <a:gd name="connsiteY4" fmla="*/ 43337 h 1174419"/>
                  <a:gd name="connsiteX5" fmla="*/ 1170085 w 1256758"/>
                  <a:gd name="connsiteY5" fmla="*/ 56338 h 1174419"/>
                  <a:gd name="connsiteX6" fmla="*/ 1152751 w 1256758"/>
                  <a:gd name="connsiteY6" fmla="*/ 73672 h 1174419"/>
                  <a:gd name="connsiteX7" fmla="*/ 1109414 w 1256758"/>
                  <a:gd name="connsiteY7" fmla="*/ 99674 h 1174419"/>
                  <a:gd name="connsiteX8" fmla="*/ 1079079 w 1256758"/>
                  <a:gd name="connsiteY8" fmla="*/ 134344 h 1174419"/>
                  <a:gd name="connsiteX9" fmla="*/ 1074745 w 1256758"/>
                  <a:gd name="connsiteY9" fmla="*/ 147344 h 1174419"/>
                  <a:gd name="connsiteX10" fmla="*/ 1066078 w 1256758"/>
                  <a:gd name="connsiteY10" fmla="*/ 156012 h 1174419"/>
                  <a:gd name="connsiteX11" fmla="*/ 1057410 w 1256758"/>
                  <a:gd name="connsiteY11" fmla="*/ 173346 h 1174419"/>
                  <a:gd name="connsiteX12" fmla="*/ 1035742 w 1256758"/>
                  <a:gd name="connsiteY12" fmla="*/ 190681 h 1174419"/>
                  <a:gd name="connsiteX13" fmla="*/ 1027075 w 1256758"/>
                  <a:gd name="connsiteY13" fmla="*/ 203682 h 1174419"/>
                  <a:gd name="connsiteX14" fmla="*/ 1001073 w 1256758"/>
                  <a:gd name="connsiteY14" fmla="*/ 221017 h 1174419"/>
                  <a:gd name="connsiteX15" fmla="*/ 988072 w 1256758"/>
                  <a:gd name="connsiteY15" fmla="*/ 229684 h 1174419"/>
                  <a:gd name="connsiteX16" fmla="*/ 975071 w 1256758"/>
                  <a:gd name="connsiteY16" fmla="*/ 242685 h 1174419"/>
                  <a:gd name="connsiteX17" fmla="*/ 962070 w 1256758"/>
                  <a:gd name="connsiteY17" fmla="*/ 251352 h 1174419"/>
                  <a:gd name="connsiteX18" fmla="*/ 936068 w 1256758"/>
                  <a:gd name="connsiteY18" fmla="*/ 277354 h 1174419"/>
                  <a:gd name="connsiteX19" fmla="*/ 910066 w 1256758"/>
                  <a:gd name="connsiteY19" fmla="*/ 312023 h 1174419"/>
                  <a:gd name="connsiteX20" fmla="*/ 905733 w 1256758"/>
                  <a:gd name="connsiteY20" fmla="*/ 325024 h 1174419"/>
                  <a:gd name="connsiteX21" fmla="*/ 892732 w 1256758"/>
                  <a:gd name="connsiteY21" fmla="*/ 333691 h 1174419"/>
                  <a:gd name="connsiteX22" fmla="*/ 884064 w 1256758"/>
                  <a:gd name="connsiteY22" fmla="*/ 342359 h 1174419"/>
                  <a:gd name="connsiteX23" fmla="*/ 853729 w 1256758"/>
                  <a:gd name="connsiteY23" fmla="*/ 377028 h 1174419"/>
                  <a:gd name="connsiteX24" fmla="*/ 827727 w 1256758"/>
                  <a:gd name="connsiteY24" fmla="*/ 416031 h 1174419"/>
                  <a:gd name="connsiteX25" fmla="*/ 819060 w 1256758"/>
                  <a:gd name="connsiteY25" fmla="*/ 429032 h 1174419"/>
                  <a:gd name="connsiteX26" fmla="*/ 797392 w 1256758"/>
                  <a:gd name="connsiteY26" fmla="*/ 450700 h 1174419"/>
                  <a:gd name="connsiteX27" fmla="*/ 780057 w 1256758"/>
                  <a:gd name="connsiteY27" fmla="*/ 481035 h 1174419"/>
                  <a:gd name="connsiteX28" fmla="*/ 771390 w 1256758"/>
                  <a:gd name="connsiteY28" fmla="*/ 489703 h 1174419"/>
                  <a:gd name="connsiteX29" fmla="*/ 762722 w 1256758"/>
                  <a:gd name="connsiteY29" fmla="*/ 507037 h 1174419"/>
                  <a:gd name="connsiteX30" fmla="*/ 736720 w 1256758"/>
                  <a:gd name="connsiteY30" fmla="*/ 533039 h 1174419"/>
                  <a:gd name="connsiteX31" fmla="*/ 728053 w 1256758"/>
                  <a:gd name="connsiteY31" fmla="*/ 541707 h 1174419"/>
                  <a:gd name="connsiteX32" fmla="*/ 715052 w 1256758"/>
                  <a:gd name="connsiteY32" fmla="*/ 554707 h 1174419"/>
                  <a:gd name="connsiteX33" fmla="*/ 689050 w 1256758"/>
                  <a:gd name="connsiteY33" fmla="*/ 585043 h 1174419"/>
                  <a:gd name="connsiteX34" fmla="*/ 676049 w 1256758"/>
                  <a:gd name="connsiteY34" fmla="*/ 598044 h 1174419"/>
                  <a:gd name="connsiteX35" fmla="*/ 663048 w 1256758"/>
                  <a:gd name="connsiteY35" fmla="*/ 606711 h 1174419"/>
                  <a:gd name="connsiteX36" fmla="*/ 641380 w 1256758"/>
                  <a:gd name="connsiteY36" fmla="*/ 628380 h 1174419"/>
                  <a:gd name="connsiteX37" fmla="*/ 628379 w 1256758"/>
                  <a:gd name="connsiteY37" fmla="*/ 641380 h 1174419"/>
                  <a:gd name="connsiteX38" fmla="*/ 619712 w 1256758"/>
                  <a:gd name="connsiteY38" fmla="*/ 654381 h 1174419"/>
                  <a:gd name="connsiteX39" fmla="*/ 589376 w 1256758"/>
                  <a:gd name="connsiteY39" fmla="*/ 680383 h 1174419"/>
                  <a:gd name="connsiteX40" fmla="*/ 567708 w 1256758"/>
                  <a:gd name="connsiteY40" fmla="*/ 706385 h 1174419"/>
                  <a:gd name="connsiteX41" fmla="*/ 559041 w 1256758"/>
                  <a:gd name="connsiteY41" fmla="*/ 719386 h 1174419"/>
                  <a:gd name="connsiteX42" fmla="*/ 533039 w 1256758"/>
                  <a:gd name="connsiteY42" fmla="*/ 745388 h 1174419"/>
                  <a:gd name="connsiteX43" fmla="*/ 511371 w 1256758"/>
                  <a:gd name="connsiteY43" fmla="*/ 775724 h 1174419"/>
                  <a:gd name="connsiteX44" fmla="*/ 498370 w 1256758"/>
                  <a:gd name="connsiteY44" fmla="*/ 780057 h 1174419"/>
                  <a:gd name="connsiteX45" fmla="*/ 468034 w 1256758"/>
                  <a:gd name="connsiteY45" fmla="*/ 814726 h 1174419"/>
                  <a:gd name="connsiteX46" fmla="*/ 455033 w 1256758"/>
                  <a:gd name="connsiteY46" fmla="*/ 819060 h 1174419"/>
                  <a:gd name="connsiteX47" fmla="*/ 429031 w 1256758"/>
                  <a:gd name="connsiteY47" fmla="*/ 845062 h 1174419"/>
                  <a:gd name="connsiteX48" fmla="*/ 416030 w 1256758"/>
                  <a:gd name="connsiteY48" fmla="*/ 858063 h 1174419"/>
                  <a:gd name="connsiteX49" fmla="*/ 398696 w 1256758"/>
                  <a:gd name="connsiteY49" fmla="*/ 888398 h 1174419"/>
                  <a:gd name="connsiteX50" fmla="*/ 390028 w 1256758"/>
                  <a:gd name="connsiteY50" fmla="*/ 897066 h 1174419"/>
                  <a:gd name="connsiteX51" fmla="*/ 368360 w 1256758"/>
                  <a:gd name="connsiteY51" fmla="*/ 918734 h 1174419"/>
                  <a:gd name="connsiteX52" fmla="*/ 346692 w 1256758"/>
                  <a:gd name="connsiteY52" fmla="*/ 944736 h 1174419"/>
                  <a:gd name="connsiteX53" fmla="*/ 333691 w 1256758"/>
                  <a:gd name="connsiteY53" fmla="*/ 949070 h 1174419"/>
                  <a:gd name="connsiteX54" fmla="*/ 299022 w 1256758"/>
                  <a:gd name="connsiteY54" fmla="*/ 979405 h 1174419"/>
                  <a:gd name="connsiteX55" fmla="*/ 286021 w 1256758"/>
                  <a:gd name="connsiteY55" fmla="*/ 992406 h 1174419"/>
                  <a:gd name="connsiteX56" fmla="*/ 268686 w 1256758"/>
                  <a:gd name="connsiteY56" fmla="*/ 996740 h 1174419"/>
                  <a:gd name="connsiteX57" fmla="*/ 242684 w 1256758"/>
                  <a:gd name="connsiteY57" fmla="*/ 1014074 h 1174419"/>
                  <a:gd name="connsiteX58" fmla="*/ 229683 w 1256758"/>
                  <a:gd name="connsiteY58" fmla="*/ 1027075 h 1174419"/>
                  <a:gd name="connsiteX59" fmla="*/ 203682 w 1256758"/>
                  <a:gd name="connsiteY59" fmla="*/ 1040076 h 1174419"/>
                  <a:gd name="connsiteX60" fmla="*/ 190681 w 1256758"/>
                  <a:gd name="connsiteY60" fmla="*/ 1048744 h 1174419"/>
                  <a:gd name="connsiteX61" fmla="*/ 164679 w 1256758"/>
                  <a:gd name="connsiteY61" fmla="*/ 1057411 h 1174419"/>
                  <a:gd name="connsiteX62" fmla="*/ 151678 w 1256758"/>
                  <a:gd name="connsiteY62" fmla="*/ 1066078 h 1174419"/>
                  <a:gd name="connsiteX63" fmla="*/ 125676 w 1256758"/>
                  <a:gd name="connsiteY63" fmla="*/ 1074745 h 1174419"/>
                  <a:gd name="connsiteX64" fmla="*/ 104008 w 1256758"/>
                  <a:gd name="connsiteY64" fmla="*/ 1087746 h 1174419"/>
                  <a:gd name="connsiteX65" fmla="*/ 95340 w 1256758"/>
                  <a:gd name="connsiteY65" fmla="*/ 1096414 h 1174419"/>
                  <a:gd name="connsiteX66" fmla="*/ 82339 w 1256758"/>
                  <a:gd name="connsiteY66" fmla="*/ 1105081 h 1174419"/>
                  <a:gd name="connsiteX67" fmla="*/ 60671 w 1256758"/>
                  <a:gd name="connsiteY67" fmla="*/ 1126749 h 1174419"/>
                  <a:gd name="connsiteX68" fmla="*/ 47670 w 1256758"/>
                  <a:gd name="connsiteY68" fmla="*/ 1139750 h 1174419"/>
                  <a:gd name="connsiteX69" fmla="*/ 34669 w 1256758"/>
                  <a:gd name="connsiteY69" fmla="*/ 1144084 h 1174419"/>
                  <a:gd name="connsiteX70" fmla="*/ 21668 w 1256758"/>
                  <a:gd name="connsiteY70" fmla="*/ 1152751 h 1174419"/>
                  <a:gd name="connsiteX71" fmla="*/ 13001 w 1256758"/>
                  <a:gd name="connsiteY71" fmla="*/ 1165752 h 1174419"/>
                  <a:gd name="connsiteX72" fmla="*/ 0 w 1256758"/>
                  <a:gd name="connsiteY72" fmla="*/ 1174419 h 1174419"/>
                  <a:gd name="connsiteX0" fmla="*/ 1274092 w 1274092"/>
                  <a:gd name="connsiteY0" fmla="*/ 0 h 1183087"/>
                  <a:gd name="connsiteX1" fmla="*/ 1248090 w 1274092"/>
                  <a:gd name="connsiteY1" fmla="*/ 13001 h 1183087"/>
                  <a:gd name="connsiteX2" fmla="*/ 1239423 w 1274092"/>
                  <a:gd name="connsiteY2" fmla="*/ 21669 h 1183087"/>
                  <a:gd name="connsiteX3" fmla="*/ 1222089 w 1274092"/>
                  <a:gd name="connsiteY3" fmla="*/ 34670 h 1183087"/>
                  <a:gd name="connsiteX4" fmla="*/ 1213421 w 1274092"/>
                  <a:gd name="connsiteY4" fmla="*/ 43337 h 1183087"/>
                  <a:gd name="connsiteX5" fmla="*/ 1187419 w 1274092"/>
                  <a:gd name="connsiteY5" fmla="*/ 56338 h 1183087"/>
                  <a:gd name="connsiteX6" fmla="*/ 1170085 w 1274092"/>
                  <a:gd name="connsiteY6" fmla="*/ 73672 h 1183087"/>
                  <a:gd name="connsiteX7" fmla="*/ 1126748 w 1274092"/>
                  <a:gd name="connsiteY7" fmla="*/ 99674 h 1183087"/>
                  <a:gd name="connsiteX8" fmla="*/ 1096413 w 1274092"/>
                  <a:gd name="connsiteY8" fmla="*/ 134344 h 1183087"/>
                  <a:gd name="connsiteX9" fmla="*/ 1092079 w 1274092"/>
                  <a:gd name="connsiteY9" fmla="*/ 147344 h 1183087"/>
                  <a:gd name="connsiteX10" fmla="*/ 1083412 w 1274092"/>
                  <a:gd name="connsiteY10" fmla="*/ 156012 h 1183087"/>
                  <a:gd name="connsiteX11" fmla="*/ 1074744 w 1274092"/>
                  <a:gd name="connsiteY11" fmla="*/ 173346 h 1183087"/>
                  <a:gd name="connsiteX12" fmla="*/ 1053076 w 1274092"/>
                  <a:gd name="connsiteY12" fmla="*/ 190681 h 1183087"/>
                  <a:gd name="connsiteX13" fmla="*/ 1044409 w 1274092"/>
                  <a:gd name="connsiteY13" fmla="*/ 203682 h 1183087"/>
                  <a:gd name="connsiteX14" fmla="*/ 1018407 w 1274092"/>
                  <a:gd name="connsiteY14" fmla="*/ 221017 h 1183087"/>
                  <a:gd name="connsiteX15" fmla="*/ 1005406 w 1274092"/>
                  <a:gd name="connsiteY15" fmla="*/ 229684 h 1183087"/>
                  <a:gd name="connsiteX16" fmla="*/ 992405 w 1274092"/>
                  <a:gd name="connsiteY16" fmla="*/ 242685 h 1183087"/>
                  <a:gd name="connsiteX17" fmla="*/ 979404 w 1274092"/>
                  <a:gd name="connsiteY17" fmla="*/ 251352 h 1183087"/>
                  <a:gd name="connsiteX18" fmla="*/ 953402 w 1274092"/>
                  <a:gd name="connsiteY18" fmla="*/ 277354 h 1183087"/>
                  <a:gd name="connsiteX19" fmla="*/ 927400 w 1274092"/>
                  <a:gd name="connsiteY19" fmla="*/ 312023 h 1183087"/>
                  <a:gd name="connsiteX20" fmla="*/ 923067 w 1274092"/>
                  <a:gd name="connsiteY20" fmla="*/ 325024 h 1183087"/>
                  <a:gd name="connsiteX21" fmla="*/ 910066 w 1274092"/>
                  <a:gd name="connsiteY21" fmla="*/ 333691 h 1183087"/>
                  <a:gd name="connsiteX22" fmla="*/ 901398 w 1274092"/>
                  <a:gd name="connsiteY22" fmla="*/ 342359 h 1183087"/>
                  <a:gd name="connsiteX23" fmla="*/ 871063 w 1274092"/>
                  <a:gd name="connsiteY23" fmla="*/ 377028 h 1183087"/>
                  <a:gd name="connsiteX24" fmla="*/ 845061 w 1274092"/>
                  <a:gd name="connsiteY24" fmla="*/ 416031 h 1183087"/>
                  <a:gd name="connsiteX25" fmla="*/ 836394 w 1274092"/>
                  <a:gd name="connsiteY25" fmla="*/ 429032 h 1183087"/>
                  <a:gd name="connsiteX26" fmla="*/ 814726 w 1274092"/>
                  <a:gd name="connsiteY26" fmla="*/ 450700 h 1183087"/>
                  <a:gd name="connsiteX27" fmla="*/ 797391 w 1274092"/>
                  <a:gd name="connsiteY27" fmla="*/ 481035 h 1183087"/>
                  <a:gd name="connsiteX28" fmla="*/ 788724 w 1274092"/>
                  <a:gd name="connsiteY28" fmla="*/ 489703 h 1183087"/>
                  <a:gd name="connsiteX29" fmla="*/ 780056 w 1274092"/>
                  <a:gd name="connsiteY29" fmla="*/ 507037 h 1183087"/>
                  <a:gd name="connsiteX30" fmla="*/ 754054 w 1274092"/>
                  <a:gd name="connsiteY30" fmla="*/ 533039 h 1183087"/>
                  <a:gd name="connsiteX31" fmla="*/ 745387 w 1274092"/>
                  <a:gd name="connsiteY31" fmla="*/ 541707 h 1183087"/>
                  <a:gd name="connsiteX32" fmla="*/ 732386 w 1274092"/>
                  <a:gd name="connsiteY32" fmla="*/ 554707 h 1183087"/>
                  <a:gd name="connsiteX33" fmla="*/ 706384 w 1274092"/>
                  <a:gd name="connsiteY33" fmla="*/ 585043 h 1183087"/>
                  <a:gd name="connsiteX34" fmla="*/ 693383 w 1274092"/>
                  <a:gd name="connsiteY34" fmla="*/ 598044 h 1183087"/>
                  <a:gd name="connsiteX35" fmla="*/ 680382 w 1274092"/>
                  <a:gd name="connsiteY35" fmla="*/ 606711 h 1183087"/>
                  <a:gd name="connsiteX36" fmla="*/ 658714 w 1274092"/>
                  <a:gd name="connsiteY36" fmla="*/ 628380 h 1183087"/>
                  <a:gd name="connsiteX37" fmla="*/ 645713 w 1274092"/>
                  <a:gd name="connsiteY37" fmla="*/ 641380 h 1183087"/>
                  <a:gd name="connsiteX38" fmla="*/ 637046 w 1274092"/>
                  <a:gd name="connsiteY38" fmla="*/ 654381 h 1183087"/>
                  <a:gd name="connsiteX39" fmla="*/ 606710 w 1274092"/>
                  <a:gd name="connsiteY39" fmla="*/ 680383 h 1183087"/>
                  <a:gd name="connsiteX40" fmla="*/ 585042 w 1274092"/>
                  <a:gd name="connsiteY40" fmla="*/ 706385 h 1183087"/>
                  <a:gd name="connsiteX41" fmla="*/ 576375 w 1274092"/>
                  <a:gd name="connsiteY41" fmla="*/ 719386 h 1183087"/>
                  <a:gd name="connsiteX42" fmla="*/ 550373 w 1274092"/>
                  <a:gd name="connsiteY42" fmla="*/ 745388 h 1183087"/>
                  <a:gd name="connsiteX43" fmla="*/ 528705 w 1274092"/>
                  <a:gd name="connsiteY43" fmla="*/ 775724 h 1183087"/>
                  <a:gd name="connsiteX44" fmla="*/ 515704 w 1274092"/>
                  <a:gd name="connsiteY44" fmla="*/ 780057 h 1183087"/>
                  <a:gd name="connsiteX45" fmla="*/ 485368 w 1274092"/>
                  <a:gd name="connsiteY45" fmla="*/ 814726 h 1183087"/>
                  <a:gd name="connsiteX46" fmla="*/ 472367 w 1274092"/>
                  <a:gd name="connsiteY46" fmla="*/ 819060 h 1183087"/>
                  <a:gd name="connsiteX47" fmla="*/ 446365 w 1274092"/>
                  <a:gd name="connsiteY47" fmla="*/ 845062 h 1183087"/>
                  <a:gd name="connsiteX48" fmla="*/ 433364 w 1274092"/>
                  <a:gd name="connsiteY48" fmla="*/ 858063 h 1183087"/>
                  <a:gd name="connsiteX49" fmla="*/ 416030 w 1274092"/>
                  <a:gd name="connsiteY49" fmla="*/ 888398 h 1183087"/>
                  <a:gd name="connsiteX50" fmla="*/ 407362 w 1274092"/>
                  <a:gd name="connsiteY50" fmla="*/ 897066 h 1183087"/>
                  <a:gd name="connsiteX51" fmla="*/ 385694 w 1274092"/>
                  <a:gd name="connsiteY51" fmla="*/ 918734 h 1183087"/>
                  <a:gd name="connsiteX52" fmla="*/ 364026 w 1274092"/>
                  <a:gd name="connsiteY52" fmla="*/ 944736 h 1183087"/>
                  <a:gd name="connsiteX53" fmla="*/ 351025 w 1274092"/>
                  <a:gd name="connsiteY53" fmla="*/ 949070 h 1183087"/>
                  <a:gd name="connsiteX54" fmla="*/ 316356 w 1274092"/>
                  <a:gd name="connsiteY54" fmla="*/ 979405 h 1183087"/>
                  <a:gd name="connsiteX55" fmla="*/ 303355 w 1274092"/>
                  <a:gd name="connsiteY55" fmla="*/ 992406 h 1183087"/>
                  <a:gd name="connsiteX56" fmla="*/ 286020 w 1274092"/>
                  <a:gd name="connsiteY56" fmla="*/ 996740 h 1183087"/>
                  <a:gd name="connsiteX57" fmla="*/ 260018 w 1274092"/>
                  <a:gd name="connsiteY57" fmla="*/ 1014074 h 1183087"/>
                  <a:gd name="connsiteX58" fmla="*/ 247017 w 1274092"/>
                  <a:gd name="connsiteY58" fmla="*/ 1027075 h 1183087"/>
                  <a:gd name="connsiteX59" fmla="*/ 221016 w 1274092"/>
                  <a:gd name="connsiteY59" fmla="*/ 1040076 h 1183087"/>
                  <a:gd name="connsiteX60" fmla="*/ 208015 w 1274092"/>
                  <a:gd name="connsiteY60" fmla="*/ 1048744 h 1183087"/>
                  <a:gd name="connsiteX61" fmla="*/ 182013 w 1274092"/>
                  <a:gd name="connsiteY61" fmla="*/ 1057411 h 1183087"/>
                  <a:gd name="connsiteX62" fmla="*/ 169012 w 1274092"/>
                  <a:gd name="connsiteY62" fmla="*/ 1066078 h 1183087"/>
                  <a:gd name="connsiteX63" fmla="*/ 143010 w 1274092"/>
                  <a:gd name="connsiteY63" fmla="*/ 1074745 h 1183087"/>
                  <a:gd name="connsiteX64" fmla="*/ 121342 w 1274092"/>
                  <a:gd name="connsiteY64" fmla="*/ 1087746 h 1183087"/>
                  <a:gd name="connsiteX65" fmla="*/ 112674 w 1274092"/>
                  <a:gd name="connsiteY65" fmla="*/ 1096414 h 1183087"/>
                  <a:gd name="connsiteX66" fmla="*/ 99673 w 1274092"/>
                  <a:gd name="connsiteY66" fmla="*/ 1105081 h 1183087"/>
                  <a:gd name="connsiteX67" fmla="*/ 78005 w 1274092"/>
                  <a:gd name="connsiteY67" fmla="*/ 1126749 h 1183087"/>
                  <a:gd name="connsiteX68" fmla="*/ 65004 w 1274092"/>
                  <a:gd name="connsiteY68" fmla="*/ 1139750 h 1183087"/>
                  <a:gd name="connsiteX69" fmla="*/ 52003 w 1274092"/>
                  <a:gd name="connsiteY69" fmla="*/ 1144084 h 1183087"/>
                  <a:gd name="connsiteX70" fmla="*/ 39002 w 1274092"/>
                  <a:gd name="connsiteY70" fmla="*/ 1152751 h 1183087"/>
                  <a:gd name="connsiteX71" fmla="*/ 30335 w 1274092"/>
                  <a:gd name="connsiteY71" fmla="*/ 1165752 h 1183087"/>
                  <a:gd name="connsiteX72" fmla="*/ 0 w 1274092"/>
                  <a:gd name="connsiteY72" fmla="*/ 1183087 h 118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274092" h="1183087">
                    <a:moveTo>
                      <a:pt x="1274092" y="0"/>
                    </a:moveTo>
                    <a:cubicBezTo>
                      <a:pt x="1265425" y="4334"/>
                      <a:pt x="1256307" y="7865"/>
                      <a:pt x="1248090" y="13001"/>
                    </a:cubicBezTo>
                    <a:cubicBezTo>
                      <a:pt x="1244625" y="15167"/>
                      <a:pt x="1242562" y="19053"/>
                      <a:pt x="1239423" y="21669"/>
                    </a:cubicBezTo>
                    <a:cubicBezTo>
                      <a:pt x="1233875" y="26293"/>
                      <a:pt x="1227638" y="30046"/>
                      <a:pt x="1222089" y="34670"/>
                    </a:cubicBezTo>
                    <a:cubicBezTo>
                      <a:pt x="1218950" y="37286"/>
                      <a:pt x="1216925" y="41235"/>
                      <a:pt x="1213421" y="43337"/>
                    </a:cubicBezTo>
                    <a:cubicBezTo>
                      <a:pt x="1187792" y="58714"/>
                      <a:pt x="1212985" y="34425"/>
                      <a:pt x="1187419" y="56338"/>
                    </a:cubicBezTo>
                    <a:cubicBezTo>
                      <a:pt x="1181215" y="61656"/>
                      <a:pt x="1176466" y="68567"/>
                      <a:pt x="1170085" y="73672"/>
                    </a:cubicBezTo>
                    <a:cubicBezTo>
                      <a:pt x="1152651" y="87619"/>
                      <a:pt x="1144753" y="90672"/>
                      <a:pt x="1126748" y="99674"/>
                    </a:cubicBezTo>
                    <a:cubicBezTo>
                      <a:pt x="1115450" y="110973"/>
                      <a:pt x="1103581" y="120010"/>
                      <a:pt x="1096413" y="134344"/>
                    </a:cubicBezTo>
                    <a:cubicBezTo>
                      <a:pt x="1094370" y="138430"/>
                      <a:pt x="1094429" y="143427"/>
                      <a:pt x="1092079" y="147344"/>
                    </a:cubicBezTo>
                    <a:cubicBezTo>
                      <a:pt x="1089977" y="150848"/>
                      <a:pt x="1085678" y="152612"/>
                      <a:pt x="1083412" y="156012"/>
                    </a:cubicBezTo>
                    <a:cubicBezTo>
                      <a:pt x="1079829" y="161387"/>
                      <a:pt x="1078327" y="167971"/>
                      <a:pt x="1074744" y="173346"/>
                    </a:cubicBezTo>
                    <a:cubicBezTo>
                      <a:pt x="1069802" y="180759"/>
                      <a:pt x="1060034" y="186042"/>
                      <a:pt x="1053076" y="190681"/>
                    </a:cubicBezTo>
                    <a:cubicBezTo>
                      <a:pt x="1050187" y="195015"/>
                      <a:pt x="1048329" y="200252"/>
                      <a:pt x="1044409" y="203682"/>
                    </a:cubicBezTo>
                    <a:cubicBezTo>
                      <a:pt x="1036570" y="210542"/>
                      <a:pt x="1027074" y="215239"/>
                      <a:pt x="1018407" y="221017"/>
                    </a:cubicBezTo>
                    <a:cubicBezTo>
                      <a:pt x="1014073" y="223906"/>
                      <a:pt x="1009089" y="226001"/>
                      <a:pt x="1005406" y="229684"/>
                    </a:cubicBezTo>
                    <a:cubicBezTo>
                      <a:pt x="1001072" y="234018"/>
                      <a:pt x="997113" y="238762"/>
                      <a:pt x="992405" y="242685"/>
                    </a:cubicBezTo>
                    <a:cubicBezTo>
                      <a:pt x="988404" y="246019"/>
                      <a:pt x="983297" y="247892"/>
                      <a:pt x="979404" y="251352"/>
                    </a:cubicBezTo>
                    <a:cubicBezTo>
                      <a:pt x="970243" y="259495"/>
                      <a:pt x="960201" y="267155"/>
                      <a:pt x="953402" y="277354"/>
                    </a:cubicBezTo>
                    <a:cubicBezTo>
                      <a:pt x="933802" y="306756"/>
                      <a:pt x="943434" y="295991"/>
                      <a:pt x="927400" y="312023"/>
                    </a:cubicBezTo>
                    <a:cubicBezTo>
                      <a:pt x="925956" y="316357"/>
                      <a:pt x="925921" y="321457"/>
                      <a:pt x="923067" y="325024"/>
                    </a:cubicBezTo>
                    <a:cubicBezTo>
                      <a:pt x="919813" y="329091"/>
                      <a:pt x="914133" y="330437"/>
                      <a:pt x="910066" y="333691"/>
                    </a:cubicBezTo>
                    <a:cubicBezTo>
                      <a:pt x="906875" y="336244"/>
                      <a:pt x="903850" y="339090"/>
                      <a:pt x="901398" y="342359"/>
                    </a:cubicBezTo>
                    <a:cubicBezTo>
                      <a:pt x="876119" y="376065"/>
                      <a:pt x="895259" y="360898"/>
                      <a:pt x="871063" y="377028"/>
                    </a:cubicBezTo>
                    <a:lnTo>
                      <a:pt x="845061" y="416031"/>
                    </a:lnTo>
                    <a:cubicBezTo>
                      <a:pt x="842172" y="420365"/>
                      <a:pt x="840077" y="425349"/>
                      <a:pt x="836394" y="429032"/>
                    </a:cubicBezTo>
                    <a:cubicBezTo>
                      <a:pt x="829171" y="436255"/>
                      <a:pt x="819294" y="441564"/>
                      <a:pt x="814726" y="450700"/>
                    </a:cubicBezTo>
                    <a:cubicBezTo>
                      <a:pt x="808794" y="462564"/>
                      <a:pt x="805559" y="470825"/>
                      <a:pt x="797391" y="481035"/>
                    </a:cubicBezTo>
                    <a:cubicBezTo>
                      <a:pt x="794839" y="484226"/>
                      <a:pt x="790990" y="486303"/>
                      <a:pt x="788724" y="489703"/>
                    </a:cubicBezTo>
                    <a:cubicBezTo>
                      <a:pt x="785141" y="495078"/>
                      <a:pt x="784092" y="501993"/>
                      <a:pt x="780056" y="507037"/>
                    </a:cubicBezTo>
                    <a:cubicBezTo>
                      <a:pt x="772399" y="516608"/>
                      <a:pt x="762721" y="524372"/>
                      <a:pt x="754054" y="533039"/>
                    </a:cubicBezTo>
                    <a:lnTo>
                      <a:pt x="745387" y="541707"/>
                    </a:lnTo>
                    <a:cubicBezTo>
                      <a:pt x="741053" y="546041"/>
                      <a:pt x="735785" y="549608"/>
                      <a:pt x="732386" y="554707"/>
                    </a:cubicBezTo>
                    <a:cubicBezTo>
                      <a:pt x="719186" y="574507"/>
                      <a:pt x="727402" y="564025"/>
                      <a:pt x="706384" y="585043"/>
                    </a:cubicBezTo>
                    <a:cubicBezTo>
                      <a:pt x="702050" y="589377"/>
                      <a:pt x="698482" y="594644"/>
                      <a:pt x="693383" y="598044"/>
                    </a:cubicBezTo>
                    <a:cubicBezTo>
                      <a:pt x="689049" y="600933"/>
                      <a:pt x="684302" y="603281"/>
                      <a:pt x="680382" y="606711"/>
                    </a:cubicBezTo>
                    <a:cubicBezTo>
                      <a:pt x="672695" y="613437"/>
                      <a:pt x="665937" y="621157"/>
                      <a:pt x="658714" y="628380"/>
                    </a:cubicBezTo>
                    <a:cubicBezTo>
                      <a:pt x="654380" y="632714"/>
                      <a:pt x="649112" y="636281"/>
                      <a:pt x="645713" y="641380"/>
                    </a:cubicBezTo>
                    <a:cubicBezTo>
                      <a:pt x="642824" y="645714"/>
                      <a:pt x="640436" y="650427"/>
                      <a:pt x="637046" y="654381"/>
                    </a:cubicBezTo>
                    <a:cubicBezTo>
                      <a:pt x="623034" y="670728"/>
                      <a:pt x="622045" y="670160"/>
                      <a:pt x="606710" y="680383"/>
                    </a:cubicBezTo>
                    <a:cubicBezTo>
                      <a:pt x="585192" y="712662"/>
                      <a:pt x="612848" y="673017"/>
                      <a:pt x="585042" y="706385"/>
                    </a:cubicBezTo>
                    <a:cubicBezTo>
                      <a:pt x="581708" y="710386"/>
                      <a:pt x="579835" y="715493"/>
                      <a:pt x="576375" y="719386"/>
                    </a:cubicBezTo>
                    <a:cubicBezTo>
                      <a:pt x="568232" y="728547"/>
                      <a:pt x="550373" y="745388"/>
                      <a:pt x="550373" y="745388"/>
                    </a:cubicBezTo>
                    <a:cubicBezTo>
                      <a:pt x="543595" y="758945"/>
                      <a:pt x="541882" y="766940"/>
                      <a:pt x="528705" y="775724"/>
                    </a:cubicBezTo>
                    <a:cubicBezTo>
                      <a:pt x="524904" y="778258"/>
                      <a:pt x="520038" y="778613"/>
                      <a:pt x="515704" y="780057"/>
                    </a:cubicBezTo>
                    <a:cubicBezTo>
                      <a:pt x="508757" y="790476"/>
                      <a:pt x="496232" y="811105"/>
                      <a:pt x="485368" y="814726"/>
                    </a:cubicBezTo>
                    <a:lnTo>
                      <a:pt x="472367" y="819060"/>
                    </a:lnTo>
                    <a:lnTo>
                      <a:pt x="446365" y="845062"/>
                    </a:lnTo>
                    <a:lnTo>
                      <a:pt x="433364" y="858063"/>
                    </a:lnTo>
                    <a:cubicBezTo>
                      <a:pt x="427432" y="869928"/>
                      <a:pt x="424198" y="878188"/>
                      <a:pt x="416030" y="888398"/>
                    </a:cubicBezTo>
                    <a:cubicBezTo>
                      <a:pt x="413477" y="891589"/>
                      <a:pt x="409915" y="893875"/>
                      <a:pt x="407362" y="897066"/>
                    </a:cubicBezTo>
                    <a:cubicBezTo>
                      <a:pt x="390853" y="917703"/>
                      <a:pt x="407982" y="903876"/>
                      <a:pt x="385694" y="918734"/>
                    </a:cubicBezTo>
                    <a:cubicBezTo>
                      <a:pt x="379298" y="928328"/>
                      <a:pt x="374037" y="938062"/>
                      <a:pt x="364026" y="944736"/>
                    </a:cubicBezTo>
                    <a:cubicBezTo>
                      <a:pt x="360225" y="947270"/>
                      <a:pt x="355359" y="947625"/>
                      <a:pt x="351025" y="949070"/>
                    </a:cubicBezTo>
                    <a:cubicBezTo>
                      <a:pt x="326468" y="985906"/>
                      <a:pt x="366915" y="928846"/>
                      <a:pt x="316356" y="979405"/>
                    </a:cubicBezTo>
                    <a:cubicBezTo>
                      <a:pt x="312022" y="983739"/>
                      <a:pt x="308676" y="989365"/>
                      <a:pt x="303355" y="992406"/>
                    </a:cubicBezTo>
                    <a:cubicBezTo>
                      <a:pt x="298184" y="995361"/>
                      <a:pt x="291798" y="995295"/>
                      <a:pt x="286020" y="996740"/>
                    </a:cubicBezTo>
                    <a:cubicBezTo>
                      <a:pt x="244545" y="1038215"/>
                      <a:pt x="297649" y="988988"/>
                      <a:pt x="260018" y="1014074"/>
                    </a:cubicBezTo>
                    <a:cubicBezTo>
                      <a:pt x="254919" y="1017474"/>
                      <a:pt x="251725" y="1023151"/>
                      <a:pt x="247017" y="1027075"/>
                    </a:cubicBezTo>
                    <a:cubicBezTo>
                      <a:pt x="235814" y="1036412"/>
                      <a:pt x="234049" y="1035732"/>
                      <a:pt x="221016" y="1040076"/>
                    </a:cubicBezTo>
                    <a:cubicBezTo>
                      <a:pt x="216682" y="1042965"/>
                      <a:pt x="212775" y="1046629"/>
                      <a:pt x="208015" y="1048744"/>
                    </a:cubicBezTo>
                    <a:cubicBezTo>
                      <a:pt x="199666" y="1052455"/>
                      <a:pt x="189615" y="1052343"/>
                      <a:pt x="182013" y="1057411"/>
                    </a:cubicBezTo>
                    <a:cubicBezTo>
                      <a:pt x="177679" y="1060300"/>
                      <a:pt x="173771" y="1063963"/>
                      <a:pt x="169012" y="1066078"/>
                    </a:cubicBezTo>
                    <a:cubicBezTo>
                      <a:pt x="160663" y="1069788"/>
                      <a:pt x="143010" y="1074745"/>
                      <a:pt x="143010" y="1074745"/>
                    </a:cubicBezTo>
                    <a:cubicBezTo>
                      <a:pt x="121051" y="1096706"/>
                      <a:pt x="149468" y="1070871"/>
                      <a:pt x="121342" y="1087746"/>
                    </a:cubicBezTo>
                    <a:cubicBezTo>
                      <a:pt x="117838" y="1089848"/>
                      <a:pt x="115865" y="1093861"/>
                      <a:pt x="112674" y="1096414"/>
                    </a:cubicBezTo>
                    <a:cubicBezTo>
                      <a:pt x="108607" y="1099668"/>
                      <a:pt x="104007" y="1102192"/>
                      <a:pt x="99673" y="1105081"/>
                    </a:cubicBezTo>
                    <a:cubicBezTo>
                      <a:pt x="83783" y="1128916"/>
                      <a:pt x="99673" y="1108692"/>
                      <a:pt x="78005" y="1126749"/>
                    </a:cubicBezTo>
                    <a:cubicBezTo>
                      <a:pt x="73297" y="1130672"/>
                      <a:pt x="70103" y="1136350"/>
                      <a:pt x="65004" y="1139750"/>
                    </a:cubicBezTo>
                    <a:cubicBezTo>
                      <a:pt x="61203" y="1142284"/>
                      <a:pt x="56089" y="1142041"/>
                      <a:pt x="52003" y="1144084"/>
                    </a:cubicBezTo>
                    <a:cubicBezTo>
                      <a:pt x="47345" y="1146413"/>
                      <a:pt x="43336" y="1149862"/>
                      <a:pt x="39002" y="1152751"/>
                    </a:cubicBezTo>
                    <a:cubicBezTo>
                      <a:pt x="36113" y="1157085"/>
                      <a:pt x="36835" y="1160696"/>
                      <a:pt x="30335" y="1165752"/>
                    </a:cubicBezTo>
                    <a:cubicBezTo>
                      <a:pt x="23835" y="1170808"/>
                      <a:pt x="0" y="1183087"/>
                      <a:pt x="0" y="1183087"/>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defTabSz="685783" fontAlgn="auto">
                  <a:spcBef>
                    <a:spcPts val="0"/>
                  </a:spcBef>
                  <a:spcAft>
                    <a:spcPts val="0"/>
                  </a:spcAft>
                  <a:buNone/>
                </a:pPr>
                <a:endParaRPr lang="en-US" sz="1351">
                  <a:solidFill>
                    <a:srgbClr val="FFFFFF"/>
                  </a:solidFill>
                  <a:effectLst>
                    <a:outerShdw blurRad="38100" dist="38100" dir="2700000" algn="tl">
                      <a:srgbClr val="000000">
                        <a:alpha val="43137"/>
                      </a:srgbClr>
                    </a:outerShdw>
                  </a:effectLst>
                  <a:latin typeface="Arial"/>
                </a:endParaRPr>
              </a:p>
            </p:txBody>
          </p:sp>
          <p:cxnSp>
            <p:nvCxnSpPr>
              <p:cNvPr id="54" name="Straight Connector 53"/>
              <p:cNvCxnSpPr/>
              <p:nvPr/>
            </p:nvCxnSpPr>
            <p:spPr>
              <a:xfrm>
                <a:off x="1568781" y="3072557"/>
                <a:ext cx="234017" cy="42903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802798" y="3501589"/>
                <a:ext cx="0" cy="82772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421436" y="4329316"/>
                <a:ext cx="40736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421436" y="4303312"/>
                <a:ext cx="0" cy="31635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37699" y="4585001"/>
                <a:ext cx="983737"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412679" y="4554663"/>
                <a:ext cx="21668" cy="59371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07363" y="5139707"/>
                <a:ext cx="138677" cy="19068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28704" y="5330388"/>
                <a:ext cx="34236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58062" y="5308718"/>
                <a:ext cx="13002" cy="16034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45060" y="5469065"/>
                <a:ext cx="75839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603450" y="5317386"/>
                <a:ext cx="0" cy="18201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577446" y="5330388"/>
                <a:ext cx="81906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396506" y="5304384"/>
                <a:ext cx="0" cy="40736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370502" y="5703082"/>
                <a:ext cx="845064"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68" name="Freeform 67"/>
              <p:cNvSpPr/>
              <p:nvPr/>
            </p:nvSpPr>
            <p:spPr>
              <a:xfrm>
                <a:off x="3206900" y="5694508"/>
                <a:ext cx="177680" cy="22558"/>
              </a:xfrm>
              <a:custGeom>
                <a:avLst/>
                <a:gdLst>
                  <a:gd name="connsiteX0" fmla="*/ 0 w 164679"/>
                  <a:gd name="connsiteY0" fmla="*/ 24752 h 29086"/>
                  <a:gd name="connsiteX1" fmla="*/ 21669 w 164679"/>
                  <a:gd name="connsiteY1" fmla="*/ 7418 h 29086"/>
                  <a:gd name="connsiteX2" fmla="*/ 117009 w 164679"/>
                  <a:gd name="connsiteY2" fmla="*/ 16085 h 29086"/>
                  <a:gd name="connsiteX3" fmla="*/ 147344 w 164679"/>
                  <a:gd name="connsiteY3" fmla="*/ 20418 h 29086"/>
                  <a:gd name="connsiteX4" fmla="*/ 164679 w 164679"/>
                  <a:gd name="connsiteY4" fmla="*/ 29086 h 29086"/>
                  <a:gd name="connsiteX0" fmla="*/ 0 w 177680"/>
                  <a:gd name="connsiteY0" fmla="*/ 22558 h 22558"/>
                  <a:gd name="connsiteX1" fmla="*/ 34670 w 177680"/>
                  <a:gd name="connsiteY1" fmla="*/ 890 h 22558"/>
                  <a:gd name="connsiteX2" fmla="*/ 130010 w 177680"/>
                  <a:gd name="connsiteY2" fmla="*/ 9557 h 22558"/>
                  <a:gd name="connsiteX3" fmla="*/ 160345 w 177680"/>
                  <a:gd name="connsiteY3" fmla="*/ 13890 h 22558"/>
                  <a:gd name="connsiteX4" fmla="*/ 177680 w 177680"/>
                  <a:gd name="connsiteY4" fmla="*/ 22558 h 2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80" h="22558">
                    <a:moveTo>
                      <a:pt x="0" y="22558"/>
                    </a:moveTo>
                    <a:cubicBezTo>
                      <a:pt x="7223" y="16780"/>
                      <a:pt x="13002" y="3057"/>
                      <a:pt x="34670" y="890"/>
                    </a:cubicBezTo>
                    <a:cubicBezTo>
                      <a:pt x="56338" y="-1277"/>
                      <a:pt x="82795" y="114"/>
                      <a:pt x="130010" y="9557"/>
                    </a:cubicBezTo>
                    <a:cubicBezTo>
                      <a:pt x="140026" y="11560"/>
                      <a:pt x="150233" y="12446"/>
                      <a:pt x="160345" y="13890"/>
                    </a:cubicBezTo>
                    <a:cubicBezTo>
                      <a:pt x="175284" y="18870"/>
                      <a:pt x="170116" y="14994"/>
                      <a:pt x="177680" y="22558"/>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defTabSz="685783" fontAlgn="auto">
                  <a:spcBef>
                    <a:spcPts val="0"/>
                  </a:spcBef>
                  <a:spcAft>
                    <a:spcPts val="0"/>
                  </a:spcAft>
                  <a:buNone/>
                </a:pPr>
                <a:endParaRPr lang="en-US" sz="1351">
                  <a:solidFill>
                    <a:srgbClr val="FFFFFF"/>
                  </a:solidFill>
                  <a:effectLst>
                    <a:outerShdw blurRad="38100" dist="38100" dir="2700000" algn="tl">
                      <a:srgbClr val="000000">
                        <a:alpha val="43137"/>
                      </a:srgbClr>
                    </a:outerShdw>
                  </a:effectLst>
                  <a:latin typeface="Arial"/>
                </a:endParaRPr>
              </a:p>
            </p:txBody>
          </p:sp>
          <p:cxnSp>
            <p:nvCxnSpPr>
              <p:cNvPr id="69" name="Straight Connector 68"/>
              <p:cNvCxnSpPr/>
              <p:nvPr/>
            </p:nvCxnSpPr>
            <p:spPr>
              <a:xfrm flipV="1">
                <a:off x="3384580" y="5330388"/>
                <a:ext cx="390029" cy="38136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70" name="Freeform 69"/>
              <p:cNvSpPr/>
              <p:nvPr/>
            </p:nvSpPr>
            <p:spPr>
              <a:xfrm>
                <a:off x="3358578" y="5690080"/>
                <a:ext cx="47670" cy="26002"/>
              </a:xfrm>
              <a:custGeom>
                <a:avLst/>
                <a:gdLst>
                  <a:gd name="connsiteX0" fmla="*/ 0 w 47670"/>
                  <a:gd name="connsiteY0" fmla="*/ 26002 h 26002"/>
                  <a:gd name="connsiteX1" fmla="*/ 26002 w 47670"/>
                  <a:gd name="connsiteY1" fmla="*/ 21668 h 26002"/>
                  <a:gd name="connsiteX2" fmla="*/ 39003 w 47670"/>
                  <a:gd name="connsiteY2" fmla="*/ 17335 h 26002"/>
                  <a:gd name="connsiteX3" fmla="*/ 43337 w 47670"/>
                  <a:gd name="connsiteY3" fmla="*/ 4334 h 26002"/>
                  <a:gd name="connsiteX4" fmla="*/ 47670 w 47670"/>
                  <a:gd name="connsiteY4" fmla="*/ 0 h 26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70" h="26002">
                    <a:moveTo>
                      <a:pt x="0" y="26002"/>
                    </a:moveTo>
                    <a:cubicBezTo>
                      <a:pt x="8667" y="24557"/>
                      <a:pt x="17424" y="23574"/>
                      <a:pt x="26002" y="21668"/>
                    </a:cubicBezTo>
                    <a:cubicBezTo>
                      <a:pt x="30461" y="20677"/>
                      <a:pt x="35773" y="20565"/>
                      <a:pt x="39003" y="17335"/>
                    </a:cubicBezTo>
                    <a:cubicBezTo>
                      <a:pt x="42233" y="14105"/>
                      <a:pt x="41294" y="8420"/>
                      <a:pt x="43337" y="4334"/>
                    </a:cubicBezTo>
                    <a:cubicBezTo>
                      <a:pt x="44251" y="2507"/>
                      <a:pt x="46226" y="1445"/>
                      <a:pt x="47670" y="0"/>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defTabSz="685783" fontAlgn="auto">
                  <a:spcBef>
                    <a:spcPts val="0"/>
                  </a:spcBef>
                  <a:spcAft>
                    <a:spcPts val="0"/>
                  </a:spcAft>
                  <a:buNone/>
                </a:pPr>
                <a:endParaRPr lang="en-US" sz="1351">
                  <a:solidFill>
                    <a:srgbClr val="FFFFFF"/>
                  </a:solidFill>
                  <a:effectLst>
                    <a:outerShdw blurRad="38100" dist="38100" dir="2700000" algn="tl">
                      <a:srgbClr val="000000">
                        <a:alpha val="43137"/>
                      </a:srgbClr>
                    </a:outerShdw>
                  </a:effectLst>
                  <a:latin typeface="Arial"/>
                </a:endParaRPr>
              </a:p>
            </p:txBody>
          </p:sp>
          <p:cxnSp>
            <p:nvCxnSpPr>
              <p:cNvPr id="71" name="Straight Connector 70"/>
              <p:cNvCxnSpPr/>
              <p:nvPr/>
            </p:nvCxnSpPr>
            <p:spPr>
              <a:xfrm>
                <a:off x="3761607" y="5330388"/>
                <a:ext cx="988072"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758347" y="4212309"/>
                <a:ext cx="0" cy="1144083"/>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73" name="Freeform 72"/>
              <p:cNvSpPr/>
              <p:nvPr/>
            </p:nvSpPr>
            <p:spPr>
              <a:xfrm>
                <a:off x="4739048" y="4065945"/>
                <a:ext cx="658714" cy="182049"/>
              </a:xfrm>
              <a:custGeom>
                <a:avLst/>
                <a:gdLst>
                  <a:gd name="connsiteX0" fmla="*/ 8667 w 658714"/>
                  <a:gd name="connsiteY0" fmla="*/ 160345 h 182049"/>
                  <a:gd name="connsiteX1" fmla="*/ 8667 w 658714"/>
                  <a:gd name="connsiteY1" fmla="*/ 99674 h 182049"/>
                  <a:gd name="connsiteX2" fmla="*/ 0 w 658714"/>
                  <a:gd name="connsiteY2" fmla="*/ 73672 h 182049"/>
                  <a:gd name="connsiteX3" fmla="*/ 4333 w 658714"/>
                  <a:gd name="connsiteY3" fmla="*/ 52004 h 182049"/>
                  <a:gd name="connsiteX4" fmla="*/ 26002 w 658714"/>
                  <a:gd name="connsiteY4" fmla="*/ 47671 h 182049"/>
                  <a:gd name="connsiteX5" fmla="*/ 52003 w 658714"/>
                  <a:gd name="connsiteY5" fmla="*/ 34670 h 182049"/>
                  <a:gd name="connsiteX6" fmla="*/ 99674 w 658714"/>
                  <a:gd name="connsiteY6" fmla="*/ 26002 h 182049"/>
                  <a:gd name="connsiteX7" fmla="*/ 112675 w 658714"/>
                  <a:gd name="connsiteY7" fmla="*/ 17335 h 182049"/>
                  <a:gd name="connsiteX8" fmla="*/ 121342 w 658714"/>
                  <a:gd name="connsiteY8" fmla="*/ 4334 h 182049"/>
                  <a:gd name="connsiteX9" fmla="*/ 160345 w 658714"/>
                  <a:gd name="connsiteY9" fmla="*/ 0 h 182049"/>
                  <a:gd name="connsiteX10" fmla="*/ 238350 w 658714"/>
                  <a:gd name="connsiteY10" fmla="*/ 8668 h 182049"/>
                  <a:gd name="connsiteX11" fmla="*/ 251351 w 658714"/>
                  <a:gd name="connsiteY11" fmla="*/ 13001 h 182049"/>
                  <a:gd name="connsiteX12" fmla="*/ 286020 w 658714"/>
                  <a:gd name="connsiteY12" fmla="*/ 39003 h 182049"/>
                  <a:gd name="connsiteX13" fmla="*/ 294688 w 658714"/>
                  <a:gd name="connsiteY13" fmla="*/ 52004 h 182049"/>
                  <a:gd name="connsiteX14" fmla="*/ 312022 w 658714"/>
                  <a:gd name="connsiteY14" fmla="*/ 56338 h 182049"/>
                  <a:gd name="connsiteX15" fmla="*/ 325023 w 658714"/>
                  <a:gd name="connsiteY15" fmla="*/ 60671 h 182049"/>
                  <a:gd name="connsiteX16" fmla="*/ 351025 w 658714"/>
                  <a:gd name="connsiteY16" fmla="*/ 65005 h 182049"/>
                  <a:gd name="connsiteX17" fmla="*/ 377027 w 658714"/>
                  <a:gd name="connsiteY17" fmla="*/ 73672 h 182049"/>
                  <a:gd name="connsiteX18" fmla="*/ 394362 w 658714"/>
                  <a:gd name="connsiteY18" fmla="*/ 78006 h 182049"/>
                  <a:gd name="connsiteX19" fmla="*/ 446365 w 658714"/>
                  <a:gd name="connsiteY19" fmla="*/ 73672 h 182049"/>
                  <a:gd name="connsiteX20" fmla="*/ 485368 w 658714"/>
                  <a:gd name="connsiteY20" fmla="*/ 60671 h 182049"/>
                  <a:gd name="connsiteX21" fmla="*/ 502703 w 658714"/>
                  <a:gd name="connsiteY21" fmla="*/ 56338 h 182049"/>
                  <a:gd name="connsiteX22" fmla="*/ 528705 w 658714"/>
                  <a:gd name="connsiteY22" fmla="*/ 47671 h 182049"/>
                  <a:gd name="connsiteX23" fmla="*/ 554707 w 658714"/>
                  <a:gd name="connsiteY23" fmla="*/ 60671 h 182049"/>
                  <a:gd name="connsiteX24" fmla="*/ 563374 w 658714"/>
                  <a:gd name="connsiteY24" fmla="*/ 69339 h 182049"/>
                  <a:gd name="connsiteX25" fmla="*/ 589376 w 658714"/>
                  <a:gd name="connsiteY25" fmla="*/ 91007 h 182049"/>
                  <a:gd name="connsiteX26" fmla="*/ 606711 w 658714"/>
                  <a:gd name="connsiteY26" fmla="*/ 117009 h 182049"/>
                  <a:gd name="connsiteX27" fmla="*/ 615378 w 658714"/>
                  <a:gd name="connsiteY27" fmla="*/ 130010 h 182049"/>
                  <a:gd name="connsiteX28" fmla="*/ 637046 w 658714"/>
                  <a:gd name="connsiteY28" fmla="*/ 156012 h 182049"/>
                  <a:gd name="connsiteX29" fmla="*/ 650047 w 658714"/>
                  <a:gd name="connsiteY29" fmla="*/ 169013 h 182049"/>
                  <a:gd name="connsiteX30" fmla="*/ 658714 w 658714"/>
                  <a:gd name="connsiteY30" fmla="*/ 182014 h 18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8714" h="182049">
                    <a:moveTo>
                      <a:pt x="8667" y="160345"/>
                    </a:moveTo>
                    <a:cubicBezTo>
                      <a:pt x="14407" y="131646"/>
                      <a:pt x="15873" y="135705"/>
                      <a:pt x="8667" y="99674"/>
                    </a:cubicBezTo>
                    <a:cubicBezTo>
                      <a:pt x="6875" y="90715"/>
                      <a:pt x="0" y="73672"/>
                      <a:pt x="0" y="73672"/>
                    </a:cubicBezTo>
                    <a:cubicBezTo>
                      <a:pt x="1444" y="66449"/>
                      <a:pt x="-875" y="57212"/>
                      <a:pt x="4333" y="52004"/>
                    </a:cubicBezTo>
                    <a:cubicBezTo>
                      <a:pt x="9542" y="46796"/>
                      <a:pt x="18856" y="49457"/>
                      <a:pt x="26002" y="47671"/>
                    </a:cubicBezTo>
                    <a:cubicBezTo>
                      <a:pt x="66354" y="37583"/>
                      <a:pt x="9647" y="50553"/>
                      <a:pt x="52003" y="34670"/>
                    </a:cubicBezTo>
                    <a:cubicBezTo>
                      <a:pt x="56849" y="32853"/>
                      <a:pt x="96753" y="26489"/>
                      <a:pt x="99674" y="26002"/>
                    </a:cubicBezTo>
                    <a:cubicBezTo>
                      <a:pt x="104008" y="23113"/>
                      <a:pt x="108992" y="21018"/>
                      <a:pt x="112675" y="17335"/>
                    </a:cubicBezTo>
                    <a:cubicBezTo>
                      <a:pt x="116358" y="13652"/>
                      <a:pt x="116447" y="6114"/>
                      <a:pt x="121342" y="4334"/>
                    </a:cubicBezTo>
                    <a:cubicBezTo>
                      <a:pt x="133635" y="-136"/>
                      <a:pt x="147344" y="1445"/>
                      <a:pt x="160345" y="0"/>
                    </a:cubicBezTo>
                    <a:cubicBezTo>
                      <a:pt x="186347" y="2889"/>
                      <a:pt x="212451" y="4968"/>
                      <a:pt x="238350" y="8668"/>
                    </a:cubicBezTo>
                    <a:cubicBezTo>
                      <a:pt x="242872" y="9314"/>
                      <a:pt x="247697" y="10260"/>
                      <a:pt x="251351" y="13001"/>
                    </a:cubicBezTo>
                    <a:cubicBezTo>
                      <a:pt x="291190" y="42879"/>
                      <a:pt x="256649" y="29213"/>
                      <a:pt x="286020" y="39003"/>
                    </a:cubicBezTo>
                    <a:cubicBezTo>
                      <a:pt x="288909" y="43337"/>
                      <a:pt x="290354" y="49115"/>
                      <a:pt x="294688" y="52004"/>
                    </a:cubicBezTo>
                    <a:cubicBezTo>
                      <a:pt x="299644" y="55308"/>
                      <a:pt x="306295" y="54702"/>
                      <a:pt x="312022" y="56338"/>
                    </a:cubicBezTo>
                    <a:cubicBezTo>
                      <a:pt x="316414" y="57593"/>
                      <a:pt x="320564" y="59680"/>
                      <a:pt x="325023" y="60671"/>
                    </a:cubicBezTo>
                    <a:cubicBezTo>
                      <a:pt x="333601" y="62577"/>
                      <a:pt x="342500" y="62874"/>
                      <a:pt x="351025" y="65005"/>
                    </a:cubicBezTo>
                    <a:cubicBezTo>
                      <a:pt x="359888" y="67221"/>
                      <a:pt x="368164" y="71456"/>
                      <a:pt x="377027" y="73672"/>
                    </a:cubicBezTo>
                    <a:lnTo>
                      <a:pt x="394362" y="78006"/>
                    </a:lnTo>
                    <a:cubicBezTo>
                      <a:pt x="411696" y="76561"/>
                      <a:pt x="429207" y="76532"/>
                      <a:pt x="446365" y="73672"/>
                    </a:cubicBezTo>
                    <a:cubicBezTo>
                      <a:pt x="459397" y="71500"/>
                      <a:pt x="472352" y="63925"/>
                      <a:pt x="485368" y="60671"/>
                    </a:cubicBezTo>
                    <a:cubicBezTo>
                      <a:pt x="491146" y="59227"/>
                      <a:pt x="496998" y="58049"/>
                      <a:pt x="502703" y="56338"/>
                    </a:cubicBezTo>
                    <a:cubicBezTo>
                      <a:pt x="511454" y="53713"/>
                      <a:pt x="528705" y="47671"/>
                      <a:pt x="528705" y="47671"/>
                    </a:cubicBezTo>
                    <a:cubicBezTo>
                      <a:pt x="542436" y="52247"/>
                      <a:pt x="542707" y="51070"/>
                      <a:pt x="554707" y="60671"/>
                    </a:cubicBezTo>
                    <a:cubicBezTo>
                      <a:pt x="557898" y="63223"/>
                      <a:pt x="560183" y="66787"/>
                      <a:pt x="563374" y="69339"/>
                    </a:cubicBezTo>
                    <a:cubicBezTo>
                      <a:pt x="578105" y="81124"/>
                      <a:pt x="576657" y="74654"/>
                      <a:pt x="589376" y="91007"/>
                    </a:cubicBezTo>
                    <a:cubicBezTo>
                      <a:pt x="595771" y="99230"/>
                      <a:pt x="600933" y="108342"/>
                      <a:pt x="606711" y="117009"/>
                    </a:cubicBezTo>
                    <a:cubicBezTo>
                      <a:pt x="609600" y="121343"/>
                      <a:pt x="611695" y="126327"/>
                      <a:pt x="615378" y="130010"/>
                    </a:cubicBezTo>
                    <a:cubicBezTo>
                      <a:pt x="653361" y="167993"/>
                      <a:pt x="606879" y="119811"/>
                      <a:pt x="637046" y="156012"/>
                    </a:cubicBezTo>
                    <a:cubicBezTo>
                      <a:pt x="640969" y="160720"/>
                      <a:pt x="645713" y="164679"/>
                      <a:pt x="650047" y="169013"/>
                    </a:cubicBezTo>
                    <a:cubicBezTo>
                      <a:pt x="654838" y="183384"/>
                      <a:pt x="649813" y="182014"/>
                      <a:pt x="658714" y="182014"/>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defTabSz="685783" fontAlgn="auto">
                  <a:spcBef>
                    <a:spcPts val="0"/>
                  </a:spcBef>
                  <a:spcAft>
                    <a:spcPts val="0"/>
                  </a:spcAft>
                  <a:buNone/>
                </a:pPr>
                <a:endParaRPr lang="en-US" sz="1351">
                  <a:solidFill>
                    <a:srgbClr val="FFFFFF"/>
                  </a:solidFill>
                  <a:effectLst>
                    <a:outerShdw blurRad="38100" dist="38100" dir="2700000" algn="tl">
                      <a:srgbClr val="000000">
                        <a:alpha val="43137"/>
                      </a:srgbClr>
                    </a:outerShdw>
                  </a:effectLst>
                  <a:latin typeface="Arial"/>
                </a:endParaRPr>
              </a:p>
            </p:txBody>
          </p:sp>
          <p:sp>
            <p:nvSpPr>
              <p:cNvPr id="74" name="Freeform 73"/>
              <p:cNvSpPr/>
              <p:nvPr/>
            </p:nvSpPr>
            <p:spPr>
              <a:xfrm>
                <a:off x="5388113" y="4216641"/>
                <a:ext cx="988072" cy="268823"/>
              </a:xfrm>
              <a:custGeom>
                <a:avLst/>
                <a:gdLst>
                  <a:gd name="connsiteX0" fmla="*/ 0 w 988072"/>
                  <a:gd name="connsiteY0" fmla="*/ 13001 h 268823"/>
                  <a:gd name="connsiteX1" fmla="*/ 8667 w 988072"/>
                  <a:gd name="connsiteY1" fmla="*/ 34669 h 268823"/>
                  <a:gd name="connsiteX2" fmla="*/ 34669 w 988072"/>
                  <a:gd name="connsiteY2" fmla="*/ 30335 h 268823"/>
                  <a:gd name="connsiteX3" fmla="*/ 60671 w 988072"/>
                  <a:gd name="connsiteY3" fmla="*/ 8667 h 268823"/>
                  <a:gd name="connsiteX4" fmla="*/ 73672 w 988072"/>
                  <a:gd name="connsiteY4" fmla="*/ 0 h 268823"/>
                  <a:gd name="connsiteX5" fmla="*/ 112675 w 988072"/>
                  <a:gd name="connsiteY5" fmla="*/ 4333 h 268823"/>
                  <a:gd name="connsiteX6" fmla="*/ 121342 w 988072"/>
                  <a:gd name="connsiteY6" fmla="*/ 13001 h 268823"/>
                  <a:gd name="connsiteX7" fmla="*/ 134343 w 988072"/>
                  <a:gd name="connsiteY7" fmla="*/ 21668 h 268823"/>
                  <a:gd name="connsiteX8" fmla="*/ 143010 w 988072"/>
                  <a:gd name="connsiteY8" fmla="*/ 34669 h 268823"/>
                  <a:gd name="connsiteX9" fmla="*/ 147344 w 988072"/>
                  <a:gd name="connsiteY9" fmla="*/ 47670 h 268823"/>
                  <a:gd name="connsiteX10" fmla="*/ 169012 w 988072"/>
                  <a:gd name="connsiteY10" fmla="*/ 86673 h 268823"/>
                  <a:gd name="connsiteX11" fmla="*/ 177679 w 988072"/>
                  <a:gd name="connsiteY11" fmla="*/ 130009 h 268823"/>
                  <a:gd name="connsiteX12" fmla="*/ 190680 w 988072"/>
                  <a:gd name="connsiteY12" fmla="*/ 160345 h 268823"/>
                  <a:gd name="connsiteX13" fmla="*/ 203681 w 988072"/>
                  <a:gd name="connsiteY13" fmla="*/ 164678 h 268823"/>
                  <a:gd name="connsiteX14" fmla="*/ 260019 w 988072"/>
                  <a:gd name="connsiteY14" fmla="*/ 177679 h 268823"/>
                  <a:gd name="connsiteX15" fmla="*/ 273020 w 988072"/>
                  <a:gd name="connsiteY15" fmla="*/ 173346 h 268823"/>
                  <a:gd name="connsiteX16" fmla="*/ 346692 w 988072"/>
                  <a:gd name="connsiteY16" fmla="*/ 177679 h 268823"/>
                  <a:gd name="connsiteX17" fmla="*/ 364026 w 988072"/>
                  <a:gd name="connsiteY17" fmla="*/ 199348 h 268823"/>
                  <a:gd name="connsiteX18" fmla="*/ 385694 w 988072"/>
                  <a:gd name="connsiteY18" fmla="*/ 221016 h 268823"/>
                  <a:gd name="connsiteX19" fmla="*/ 398695 w 988072"/>
                  <a:gd name="connsiteY19" fmla="*/ 234017 h 268823"/>
                  <a:gd name="connsiteX20" fmla="*/ 416030 w 988072"/>
                  <a:gd name="connsiteY20" fmla="*/ 238350 h 268823"/>
                  <a:gd name="connsiteX21" fmla="*/ 628379 w 988072"/>
                  <a:gd name="connsiteY21" fmla="*/ 238350 h 268823"/>
                  <a:gd name="connsiteX22" fmla="*/ 667382 w 988072"/>
                  <a:gd name="connsiteY22" fmla="*/ 251351 h 268823"/>
                  <a:gd name="connsiteX23" fmla="*/ 732386 w 988072"/>
                  <a:gd name="connsiteY23" fmla="*/ 260019 h 268823"/>
                  <a:gd name="connsiteX24" fmla="*/ 871063 w 988072"/>
                  <a:gd name="connsiteY24" fmla="*/ 264352 h 268823"/>
                  <a:gd name="connsiteX25" fmla="*/ 988072 w 988072"/>
                  <a:gd name="connsiteY25" fmla="*/ 268686 h 26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88072" h="268823">
                    <a:moveTo>
                      <a:pt x="0" y="13001"/>
                    </a:moveTo>
                    <a:cubicBezTo>
                      <a:pt x="2889" y="20224"/>
                      <a:pt x="1709" y="31190"/>
                      <a:pt x="8667" y="34669"/>
                    </a:cubicBezTo>
                    <a:cubicBezTo>
                      <a:pt x="16526" y="38599"/>
                      <a:pt x="26333" y="33114"/>
                      <a:pt x="34669" y="30335"/>
                    </a:cubicBezTo>
                    <a:cubicBezTo>
                      <a:pt x="45430" y="26748"/>
                      <a:pt x="52624" y="15373"/>
                      <a:pt x="60671" y="8667"/>
                    </a:cubicBezTo>
                    <a:cubicBezTo>
                      <a:pt x="64672" y="5333"/>
                      <a:pt x="69338" y="2889"/>
                      <a:pt x="73672" y="0"/>
                    </a:cubicBezTo>
                    <a:cubicBezTo>
                      <a:pt x="86673" y="1444"/>
                      <a:pt x="100055" y="891"/>
                      <a:pt x="112675" y="4333"/>
                    </a:cubicBezTo>
                    <a:cubicBezTo>
                      <a:pt x="116617" y="5408"/>
                      <a:pt x="118151" y="10449"/>
                      <a:pt x="121342" y="13001"/>
                    </a:cubicBezTo>
                    <a:cubicBezTo>
                      <a:pt x="125409" y="16255"/>
                      <a:pt x="130009" y="18779"/>
                      <a:pt x="134343" y="21668"/>
                    </a:cubicBezTo>
                    <a:cubicBezTo>
                      <a:pt x="137232" y="26002"/>
                      <a:pt x="140681" y="30011"/>
                      <a:pt x="143010" y="34669"/>
                    </a:cubicBezTo>
                    <a:cubicBezTo>
                      <a:pt x="145053" y="38755"/>
                      <a:pt x="145126" y="43677"/>
                      <a:pt x="147344" y="47670"/>
                    </a:cubicBezTo>
                    <a:cubicBezTo>
                      <a:pt x="172179" y="92374"/>
                      <a:pt x="159205" y="57255"/>
                      <a:pt x="169012" y="86673"/>
                    </a:cubicBezTo>
                    <a:cubicBezTo>
                      <a:pt x="176407" y="138433"/>
                      <a:pt x="169036" y="99758"/>
                      <a:pt x="177679" y="130009"/>
                    </a:cubicBezTo>
                    <a:cubicBezTo>
                      <a:pt x="180763" y="140802"/>
                      <a:pt x="180907" y="152527"/>
                      <a:pt x="190680" y="160345"/>
                    </a:cubicBezTo>
                    <a:cubicBezTo>
                      <a:pt x="194247" y="163199"/>
                      <a:pt x="199347" y="163234"/>
                      <a:pt x="203681" y="164678"/>
                    </a:cubicBezTo>
                    <a:cubicBezTo>
                      <a:pt x="238182" y="187679"/>
                      <a:pt x="219371" y="183486"/>
                      <a:pt x="260019" y="177679"/>
                    </a:cubicBezTo>
                    <a:cubicBezTo>
                      <a:pt x="264353" y="176235"/>
                      <a:pt x="268452" y="173346"/>
                      <a:pt x="273020" y="173346"/>
                    </a:cubicBezTo>
                    <a:cubicBezTo>
                      <a:pt x="297620" y="173346"/>
                      <a:pt x="322393" y="173842"/>
                      <a:pt x="346692" y="177679"/>
                    </a:cubicBezTo>
                    <a:cubicBezTo>
                      <a:pt x="351592" y="178453"/>
                      <a:pt x="362588" y="197705"/>
                      <a:pt x="364026" y="199348"/>
                    </a:cubicBezTo>
                    <a:cubicBezTo>
                      <a:pt x="370752" y="207035"/>
                      <a:pt x="378471" y="213793"/>
                      <a:pt x="385694" y="221016"/>
                    </a:cubicBezTo>
                    <a:cubicBezTo>
                      <a:pt x="390028" y="225350"/>
                      <a:pt x="392749" y="232531"/>
                      <a:pt x="398695" y="234017"/>
                    </a:cubicBezTo>
                    <a:lnTo>
                      <a:pt x="416030" y="238350"/>
                    </a:lnTo>
                    <a:cubicBezTo>
                      <a:pt x="503803" y="229574"/>
                      <a:pt x="490037" y="229127"/>
                      <a:pt x="628379" y="238350"/>
                    </a:cubicBezTo>
                    <a:cubicBezTo>
                      <a:pt x="667332" y="240947"/>
                      <a:pt x="641405" y="247887"/>
                      <a:pt x="667382" y="251351"/>
                    </a:cubicBezTo>
                    <a:cubicBezTo>
                      <a:pt x="689050" y="254240"/>
                      <a:pt x="710571" y="258627"/>
                      <a:pt x="732386" y="260019"/>
                    </a:cubicBezTo>
                    <a:cubicBezTo>
                      <a:pt x="778540" y="262965"/>
                      <a:pt x="824837" y="262908"/>
                      <a:pt x="871063" y="264352"/>
                    </a:cubicBezTo>
                    <a:cubicBezTo>
                      <a:pt x="950466" y="270024"/>
                      <a:pt x="911459" y="268686"/>
                      <a:pt x="988072" y="268686"/>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defTabSz="685783" fontAlgn="auto">
                  <a:spcBef>
                    <a:spcPts val="0"/>
                  </a:spcBef>
                  <a:spcAft>
                    <a:spcPts val="0"/>
                  </a:spcAft>
                  <a:buNone/>
                </a:pPr>
                <a:endParaRPr lang="en-US" sz="1351">
                  <a:solidFill>
                    <a:srgbClr val="FFFFFF"/>
                  </a:solidFill>
                  <a:effectLst>
                    <a:outerShdw blurRad="38100" dist="38100" dir="2700000" algn="tl">
                      <a:srgbClr val="000000">
                        <a:alpha val="43137"/>
                      </a:srgbClr>
                    </a:outerShdw>
                  </a:effectLst>
                  <a:latin typeface="Arial"/>
                </a:endParaRPr>
              </a:p>
            </p:txBody>
          </p:sp>
          <p:sp>
            <p:nvSpPr>
              <p:cNvPr id="75" name="Freeform 74"/>
              <p:cNvSpPr/>
              <p:nvPr/>
            </p:nvSpPr>
            <p:spPr>
              <a:xfrm>
                <a:off x="6364166" y="4472326"/>
                <a:ext cx="1525445" cy="396123"/>
              </a:xfrm>
              <a:custGeom>
                <a:avLst/>
                <a:gdLst>
                  <a:gd name="connsiteX0" fmla="*/ 0 w 1525445"/>
                  <a:gd name="connsiteY0" fmla="*/ 0 h 396123"/>
                  <a:gd name="connsiteX1" fmla="*/ 21668 w 1525445"/>
                  <a:gd name="connsiteY1" fmla="*/ 13001 h 396123"/>
                  <a:gd name="connsiteX2" fmla="*/ 30336 w 1525445"/>
                  <a:gd name="connsiteY2" fmla="*/ 21668 h 396123"/>
                  <a:gd name="connsiteX3" fmla="*/ 43337 w 1525445"/>
                  <a:gd name="connsiteY3" fmla="*/ 26002 h 396123"/>
                  <a:gd name="connsiteX4" fmla="*/ 56338 w 1525445"/>
                  <a:gd name="connsiteY4" fmla="*/ 34669 h 396123"/>
                  <a:gd name="connsiteX5" fmla="*/ 65005 w 1525445"/>
                  <a:gd name="connsiteY5" fmla="*/ 43337 h 396123"/>
                  <a:gd name="connsiteX6" fmla="*/ 82339 w 1525445"/>
                  <a:gd name="connsiteY6" fmla="*/ 47670 h 396123"/>
                  <a:gd name="connsiteX7" fmla="*/ 99674 w 1525445"/>
                  <a:gd name="connsiteY7" fmla="*/ 56338 h 396123"/>
                  <a:gd name="connsiteX8" fmla="*/ 112675 w 1525445"/>
                  <a:gd name="connsiteY8" fmla="*/ 60671 h 396123"/>
                  <a:gd name="connsiteX9" fmla="*/ 134343 w 1525445"/>
                  <a:gd name="connsiteY9" fmla="*/ 86673 h 396123"/>
                  <a:gd name="connsiteX10" fmla="*/ 138677 w 1525445"/>
                  <a:gd name="connsiteY10" fmla="*/ 99674 h 396123"/>
                  <a:gd name="connsiteX11" fmla="*/ 151678 w 1525445"/>
                  <a:gd name="connsiteY11" fmla="*/ 112675 h 396123"/>
                  <a:gd name="connsiteX12" fmla="*/ 169012 w 1525445"/>
                  <a:gd name="connsiteY12" fmla="*/ 138677 h 396123"/>
                  <a:gd name="connsiteX13" fmla="*/ 216683 w 1525445"/>
                  <a:gd name="connsiteY13" fmla="*/ 151678 h 396123"/>
                  <a:gd name="connsiteX14" fmla="*/ 229684 w 1525445"/>
                  <a:gd name="connsiteY14" fmla="*/ 160345 h 396123"/>
                  <a:gd name="connsiteX15" fmla="*/ 338025 w 1525445"/>
                  <a:gd name="connsiteY15" fmla="*/ 160345 h 396123"/>
                  <a:gd name="connsiteX16" fmla="*/ 351026 w 1525445"/>
                  <a:gd name="connsiteY16" fmla="*/ 164679 h 396123"/>
                  <a:gd name="connsiteX17" fmla="*/ 364027 w 1525445"/>
                  <a:gd name="connsiteY17" fmla="*/ 177680 h 396123"/>
                  <a:gd name="connsiteX18" fmla="*/ 390029 w 1525445"/>
                  <a:gd name="connsiteY18" fmla="*/ 195014 h 396123"/>
                  <a:gd name="connsiteX19" fmla="*/ 403029 w 1525445"/>
                  <a:gd name="connsiteY19" fmla="*/ 203682 h 396123"/>
                  <a:gd name="connsiteX20" fmla="*/ 416030 w 1525445"/>
                  <a:gd name="connsiteY20" fmla="*/ 212349 h 396123"/>
                  <a:gd name="connsiteX21" fmla="*/ 424698 w 1525445"/>
                  <a:gd name="connsiteY21" fmla="*/ 221016 h 396123"/>
                  <a:gd name="connsiteX22" fmla="*/ 429031 w 1525445"/>
                  <a:gd name="connsiteY22" fmla="*/ 234017 h 396123"/>
                  <a:gd name="connsiteX23" fmla="*/ 437699 w 1525445"/>
                  <a:gd name="connsiteY23" fmla="*/ 242684 h 396123"/>
                  <a:gd name="connsiteX24" fmla="*/ 442032 w 1525445"/>
                  <a:gd name="connsiteY24" fmla="*/ 260019 h 396123"/>
                  <a:gd name="connsiteX25" fmla="*/ 446366 w 1525445"/>
                  <a:gd name="connsiteY25" fmla="*/ 312023 h 396123"/>
                  <a:gd name="connsiteX26" fmla="*/ 450700 w 1525445"/>
                  <a:gd name="connsiteY26" fmla="*/ 325024 h 396123"/>
                  <a:gd name="connsiteX27" fmla="*/ 455033 w 1525445"/>
                  <a:gd name="connsiteY27" fmla="*/ 346692 h 396123"/>
                  <a:gd name="connsiteX28" fmla="*/ 468034 w 1525445"/>
                  <a:gd name="connsiteY28" fmla="*/ 372694 h 396123"/>
                  <a:gd name="connsiteX29" fmla="*/ 485369 w 1525445"/>
                  <a:gd name="connsiteY29" fmla="*/ 377028 h 396123"/>
                  <a:gd name="connsiteX30" fmla="*/ 498370 w 1525445"/>
                  <a:gd name="connsiteY30" fmla="*/ 381361 h 396123"/>
                  <a:gd name="connsiteX31" fmla="*/ 511371 w 1525445"/>
                  <a:gd name="connsiteY31" fmla="*/ 390029 h 396123"/>
                  <a:gd name="connsiteX32" fmla="*/ 602377 w 1525445"/>
                  <a:gd name="connsiteY32" fmla="*/ 390029 h 396123"/>
                  <a:gd name="connsiteX33" fmla="*/ 606711 w 1525445"/>
                  <a:gd name="connsiteY33" fmla="*/ 377028 h 396123"/>
                  <a:gd name="connsiteX34" fmla="*/ 615378 w 1525445"/>
                  <a:gd name="connsiteY34" fmla="*/ 338025 h 396123"/>
                  <a:gd name="connsiteX35" fmla="*/ 628379 w 1525445"/>
                  <a:gd name="connsiteY35" fmla="*/ 286021 h 396123"/>
                  <a:gd name="connsiteX36" fmla="*/ 632713 w 1525445"/>
                  <a:gd name="connsiteY36" fmla="*/ 273020 h 396123"/>
                  <a:gd name="connsiteX37" fmla="*/ 663048 w 1525445"/>
                  <a:gd name="connsiteY37" fmla="*/ 264353 h 396123"/>
                  <a:gd name="connsiteX38" fmla="*/ 732387 w 1525445"/>
                  <a:gd name="connsiteY38" fmla="*/ 260019 h 396123"/>
                  <a:gd name="connsiteX39" fmla="*/ 780057 w 1525445"/>
                  <a:gd name="connsiteY39" fmla="*/ 255685 h 396123"/>
                  <a:gd name="connsiteX40" fmla="*/ 862396 w 1525445"/>
                  <a:gd name="connsiteY40" fmla="*/ 255685 h 396123"/>
                  <a:gd name="connsiteX41" fmla="*/ 1053077 w 1525445"/>
                  <a:gd name="connsiteY41" fmla="*/ 260019 h 396123"/>
                  <a:gd name="connsiteX42" fmla="*/ 1066078 w 1525445"/>
                  <a:gd name="connsiteY42" fmla="*/ 268686 h 396123"/>
                  <a:gd name="connsiteX43" fmla="*/ 1291428 w 1525445"/>
                  <a:gd name="connsiteY43" fmla="*/ 264353 h 396123"/>
                  <a:gd name="connsiteX44" fmla="*/ 1308762 w 1525445"/>
                  <a:gd name="connsiteY44" fmla="*/ 260019 h 396123"/>
                  <a:gd name="connsiteX45" fmla="*/ 1356432 w 1525445"/>
                  <a:gd name="connsiteY45" fmla="*/ 251352 h 396123"/>
                  <a:gd name="connsiteX46" fmla="*/ 1373767 w 1525445"/>
                  <a:gd name="connsiteY46" fmla="*/ 229683 h 396123"/>
                  <a:gd name="connsiteX47" fmla="*/ 1382434 w 1525445"/>
                  <a:gd name="connsiteY47" fmla="*/ 216683 h 396123"/>
                  <a:gd name="connsiteX48" fmla="*/ 1404102 w 1525445"/>
                  <a:gd name="connsiteY48" fmla="*/ 199348 h 396123"/>
                  <a:gd name="connsiteX49" fmla="*/ 1425771 w 1525445"/>
                  <a:gd name="connsiteY49" fmla="*/ 186347 h 396123"/>
                  <a:gd name="connsiteX50" fmla="*/ 1443105 w 1525445"/>
                  <a:gd name="connsiteY50" fmla="*/ 160345 h 396123"/>
                  <a:gd name="connsiteX51" fmla="*/ 1460440 w 1525445"/>
                  <a:gd name="connsiteY51" fmla="*/ 143010 h 396123"/>
                  <a:gd name="connsiteX52" fmla="*/ 1469107 w 1525445"/>
                  <a:gd name="connsiteY52" fmla="*/ 130010 h 396123"/>
                  <a:gd name="connsiteX53" fmla="*/ 1495109 w 1525445"/>
                  <a:gd name="connsiteY53" fmla="*/ 112675 h 396123"/>
                  <a:gd name="connsiteX54" fmla="*/ 1512444 w 1525445"/>
                  <a:gd name="connsiteY54" fmla="*/ 86673 h 396123"/>
                  <a:gd name="connsiteX55" fmla="*/ 1525445 w 1525445"/>
                  <a:gd name="connsiteY55" fmla="*/ 69338 h 39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25445" h="396123">
                    <a:moveTo>
                      <a:pt x="0" y="0"/>
                    </a:moveTo>
                    <a:cubicBezTo>
                      <a:pt x="7223" y="4334"/>
                      <a:pt x="14814" y="8105"/>
                      <a:pt x="21668" y="13001"/>
                    </a:cubicBezTo>
                    <a:cubicBezTo>
                      <a:pt x="24993" y="15376"/>
                      <a:pt x="26832" y="19566"/>
                      <a:pt x="30336" y="21668"/>
                    </a:cubicBezTo>
                    <a:cubicBezTo>
                      <a:pt x="34253" y="24018"/>
                      <a:pt x="39251" y="23959"/>
                      <a:pt x="43337" y="26002"/>
                    </a:cubicBezTo>
                    <a:cubicBezTo>
                      <a:pt x="47995" y="28331"/>
                      <a:pt x="52271" y="31415"/>
                      <a:pt x="56338" y="34669"/>
                    </a:cubicBezTo>
                    <a:cubicBezTo>
                      <a:pt x="59529" y="37221"/>
                      <a:pt x="61350" y="41510"/>
                      <a:pt x="65005" y="43337"/>
                    </a:cubicBezTo>
                    <a:cubicBezTo>
                      <a:pt x="70332" y="46001"/>
                      <a:pt x="76561" y="46226"/>
                      <a:pt x="82339" y="47670"/>
                    </a:cubicBezTo>
                    <a:cubicBezTo>
                      <a:pt x="88117" y="50559"/>
                      <a:pt x="93736" y="53793"/>
                      <a:pt x="99674" y="56338"/>
                    </a:cubicBezTo>
                    <a:cubicBezTo>
                      <a:pt x="103873" y="58137"/>
                      <a:pt x="108874" y="58137"/>
                      <a:pt x="112675" y="60671"/>
                    </a:cubicBezTo>
                    <a:cubicBezTo>
                      <a:pt x="119864" y="65463"/>
                      <a:pt x="130346" y="78678"/>
                      <a:pt x="134343" y="86673"/>
                    </a:cubicBezTo>
                    <a:cubicBezTo>
                      <a:pt x="136386" y="90759"/>
                      <a:pt x="136143" y="95873"/>
                      <a:pt x="138677" y="99674"/>
                    </a:cubicBezTo>
                    <a:cubicBezTo>
                      <a:pt x="142077" y="104773"/>
                      <a:pt x="147915" y="107837"/>
                      <a:pt x="151678" y="112675"/>
                    </a:cubicBezTo>
                    <a:cubicBezTo>
                      <a:pt x="158073" y="120898"/>
                      <a:pt x="158797" y="136634"/>
                      <a:pt x="169012" y="138677"/>
                    </a:cubicBezTo>
                    <a:cubicBezTo>
                      <a:pt x="180645" y="141003"/>
                      <a:pt x="207253" y="145392"/>
                      <a:pt x="216683" y="151678"/>
                    </a:cubicBezTo>
                    <a:lnTo>
                      <a:pt x="229684" y="160345"/>
                    </a:lnTo>
                    <a:cubicBezTo>
                      <a:pt x="285452" y="156627"/>
                      <a:pt x="288938" y="152793"/>
                      <a:pt x="338025" y="160345"/>
                    </a:cubicBezTo>
                    <a:cubicBezTo>
                      <a:pt x="342540" y="161040"/>
                      <a:pt x="346692" y="163234"/>
                      <a:pt x="351026" y="164679"/>
                    </a:cubicBezTo>
                    <a:cubicBezTo>
                      <a:pt x="355360" y="169013"/>
                      <a:pt x="359189" y="173917"/>
                      <a:pt x="364027" y="177680"/>
                    </a:cubicBezTo>
                    <a:cubicBezTo>
                      <a:pt x="372250" y="184075"/>
                      <a:pt x="381362" y="189236"/>
                      <a:pt x="390029" y="195014"/>
                    </a:cubicBezTo>
                    <a:lnTo>
                      <a:pt x="403029" y="203682"/>
                    </a:lnTo>
                    <a:cubicBezTo>
                      <a:pt x="407363" y="206571"/>
                      <a:pt x="412347" y="208666"/>
                      <a:pt x="416030" y="212349"/>
                    </a:cubicBezTo>
                    <a:lnTo>
                      <a:pt x="424698" y="221016"/>
                    </a:lnTo>
                    <a:cubicBezTo>
                      <a:pt x="426142" y="225350"/>
                      <a:pt x="426681" y="230100"/>
                      <a:pt x="429031" y="234017"/>
                    </a:cubicBezTo>
                    <a:cubicBezTo>
                      <a:pt x="431133" y="237521"/>
                      <a:pt x="435872" y="239029"/>
                      <a:pt x="437699" y="242684"/>
                    </a:cubicBezTo>
                    <a:cubicBezTo>
                      <a:pt x="440363" y="248011"/>
                      <a:pt x="440588" y="254241"/>
                      <a:pt x="442032" y="260019"/>
                    </a:cubicBezTo>
                    <a:cubicBezTo>
                      <a:pt x="443477" y="277354"/>
                      <a:pt x="444067" y="294781"/>
                      <a:pt x="446366" y="312023"/>
                    </a:cubicBezTo>
                    <a:cubicBezTo>
                      <a:pt x="446970" y="316551"/>
                      <a:pt x="449592" y="320592"/>
                      <a:pt x="450700" y="325024"/>
                    </a:cubicBezTo>
                    <a:cubicBezTo>
                      <a:pt x="452486" y="332170"/>
                      <a:pt x="453247" y="339546"/>
                      <a:pt x="455033" y="346692"/>
                    </a:cubicBezTo>
                    <a:cubicBezTo>
                      <a:pt x="456763" y="353613"/>
                      <a:pt x="461680" y="368458"/>
                      <a:pt x="468034" y="372694"/>
                    </a:cubicBezTo>
                    <a:cubicBezTo>
                      <a:pt x="472990" y="375998"/>
                      <a:pt x="479642" y="375392"/>
                      <a:pt x="485369" y="377028"/>
                    </a:cubicBezTo>
                    <a:cubicBezTo>
                      <a:pt x="489761" y="378283"/>
                      <a:pt x="494036" y="379917"/>
                      <a:pt x="498370" y="381361"/>
                    </a:cubicBezTo>
                    <a:cubicBezTo>
                      <a:pt x="502704" y="384250"/>
                      <a:pt x="506712" y="387700"/>
                      <a:pt x="511371" y="390029"/>
                    </a:cubicBezTo>
                    <a:cubicBezTo>
                      <a:pt x="537762" y="403225"/>
                      <a:pt x="584320" y="391032"/>
                      <a:pt x="602377" y="390029"/>
                    </a:cubicBezTo>
                    <a:cubicBezTo>
                      <a:pt x="603822" y="385695"/>
                      <a:pt x="605720" y="381487"/>
                      <a:pt x="606711" y="377028"/>
                    </a:cubicBezTo>
                    <a:cubicBezTo>
                      <a:pt x="616883" y="331256"/>
                      <a:pt x="605622" y="367298"/>
                      <a:pt x="615378" y="338025"/>
                    </a:cubicBezTo>
                    <a:cubicBezTo>
                      <a:pt x="623144" y="268139"/>
                      <a:pt x="611319" y="320141"/>
                      <a:pt x="628379" y="286021"/>
                    </a:cubicBezTo>
                    <a:cubicBezTo>
                      <a:pt x="630422" y="281935"/>
                      <a:pt x="629483" y="276250"/>
                      <a:pt x="632713" y="273020"/>
                    </a:cubicBezTo>
                    <a:cubicBezTo>
                      <a:pt x="634767" y="270966"/>
                      <a:pt x="662921" y="264366"/>
                      <a:pt x="663048" y="264353"/>
                    </a:cubicBezTo>
                    <a:cubicBezTo>
                      <a:pt x="686091" y="262049"/>
                      <a:pt x="709292" y="261730"/>
                      <a:pt x="732387" y="260019"/>
                    </a:cubicBezTo>
                    <a:cubicBezTo>
                      <a:pt x="748299" y="258840"/>
                      <a:pt x="764167" y="257130"/>
                      <a:pt x="780057" y="255685"/>
                    </a:cubicBezTo>
                    <a:cubicBezTo>
                      <a:pt x="816187" y="243643"/>
                      <a:pt x="782621" y="253026"/>
                      <a:pt x="862396" y="255685"/>
                    </a:cubicBezTo>
                    <a:cubicBezTo>
                      <a:pt x="925937" y="257803"/>
                      <a:pt x="989517" y="258574"/>
                      <a:pt x="1053077" y="260019"/>
                    </a:cubicBezTo>
                    <a:cubicBezTo>
                      <a:pt x="1057411" y="262908"/>
                      <a:pt x="1060871" y="268591"/>
                      <a:pt x="1066078" y="268686"/>
                    </a:cubicBezTo>
                    <a:lnTo>
                      <a:pt x="1291428" y="264353"/>
                    </a:lnTo>
                    <a:cubicBezTo>
                      <a:pt x="1297380" y="264140"/>
                      <a:pt x="1302922" y="261187"/>
                      <a:pt x="1308762" y="260019"/>
                    </a:cubicBezTo>
                    <a:cubicBezTo>
                      <a:pt x="1324599" y="256852"/>
                      <a:pt x="1340542" y="254241"/>
                      <a:pt x="1356432" y="251352"/>
                    </a:cubicBezTo>
                    <a:cubicBezTo>
                      <a:pt x="1383113" y="211333"/>
                      <a:pt x="1349065" y="260562"/>
                      <a:pt x="1373767" y="229683"/>
                    </a:cubicBezTo>
                    <a:cubicBezTo>
                      <a:pt x="1377020" y="225616"/>
                      <a:pt x="1379180" y="220750"/>
                      <a:pt x="1382434" y="216683"/>
                    </a:cubicBezTo>
                    <a:cubicBezTo>
                      <a:pt x="1391735" y="205057"/>
                      <a:pt x="1391589" y="209358"/>
                      <a:pt x="1404102" y="199348"/>
                    </a:cubicBezTo>
                    <a:cubicBezTo>
                      <a:pt x="1421098" y="185752"/>
                      <a:pt x="1403195" y="193873"/>
                      <a:pt x="1425771" y="186347"/>
                    </a:cubicBezTo>
                    <a:cubicBezTo>
                      <a:pt x="1431549" y="177680"/>
                      <a:pt x="1435739" y="167711"/>
                      <a:pt x="1443105" y="160345"/>
                    </a:cubicBezTo>
                    <a:cubicBezTo>
                      <a:pt x="1448883" y="154567"/>
                      <a:pt x="1455907" y="149809"/>
                      <a:pt x="1460440" y="143010"/>
                    </a:cubicBezTo>
                    <a:cubicBezTo>
                      <a:pt x="1463329" y="138677"/>
                      <a:pt x="1465187" y="133440"/>
                      <a:pt x="1469107" y="130010"/>
                    </a:cubicBezTo>
                    <a:cubicBezTo>
                      <a:pt x="1476947" y="123150"/>
                      <a:pt x="1495109" y="112675"/>
                      <a:pt x="1495109" y="112675"/>
                    </a:cubicBezTo>
                    <a:cubicBezTo>
                      <a:pt x="1502726" y="89827"/>
                      <a:pt x="1494409" y="108315"/>
                      <a:pt x="1512444" y="86673"/>
                    </a:cubicBezTo>
                    <a:cubicBezTo>
                      <a:pt x="1536945" y="57271"/>
                      <a:pt x="1511661" y="83122"/>
                      <a:pt x="1525445" y="69338"/>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defTabSz="685783" fontAlgn="auto">
                  <a:spcBef>
                    <a:spcPts val="0"/>
                  </a:spcBef>
                  <a:spcAft>
                    <a:spcPts val="0"/>
                  </a:spcAft>
                  <a:buNone/>
                </a:pPr>
                <a:endParaRPr lang="en-US" sz="1351">
                  <a:solidFill>
                    <a:srgbClr val="FFFFFF"/>
                  </a:solidFill>
                  <a:effectLst>
                    <a:outerShdw blurRad="38100" dist="38100" dir="2700000" algn="tl">
                      <a:srgbClr val="000000">
                        <a:alpha val="43137"/>
                      </a:srgbClr>
                    </a:outerShdw>
                  </a:effectLst>
                  <a:latin typeface="Arial"/>
                </a:endParaRPr>
              </a:p>
            </p:txBody>
          </p:sp>
          <p:cxnSp>
            <p:nvCxnSpPr>
              <p:cNvPr id="76" name="Straight Connector 75"/>
              <p:cNvCxnSpPr>
                <a:endCxn id="75" idx="55"/>
              </p:cNvCxnSpPr>
              <p:nvPr/>
            </p:nvCxnSpPr>
            <p:spPr>
              <a:xfrm flipH="1">
                <a:off x="7889611" y="3367245"/>
                <a:ext cx="10632" cy="1174419"/>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77" name="Freeform 76"/>
              <p:cNvSpPr/>
              <p:nvPr/>
            </p:nvSpPr>
            <p:spPr>
              <a:xfrm>
                <a:off x="6838499" y="3384580"/>
                <a:ext cx="1040075" cy="186347"/>
              </a:xfrm>
              <a:custGeom>
                <a:avLst/>
                <a:gdLst>
                  <a:gd name="connsiteX0" fmla="*/ 1040075 w 1040075"/>
                  <a:gd name="connsiteY0" fmla="*/ 0 h 186347"/>
                  <a:gd name="connsiteX1" fmla="*/ 996739 w 1040075"/>
                  <a:gd name="connsiteY1" fmla="*/ 4334 h 186347"/>
                  <a:gd name="connsiteX2" fmla="*/ 884064 w 1040075"/>
                  <a:gd name="connsiteY2" fmla="*/ 13001 h 186347"/>
                  <a:gd name="connsiteX3" fmla="*/ 810392 w 1040075"/>
                  <a:gd name="connsiteY3" fmla="*/ 4334 h 186347"/>
                  <a:gd name="connsiteX4" fmla="*/ 797391 w 1040075"/>
                  <a:gd name="connsiteY4" fmla="*/ 0 h 186347"/>
                  <a:gd name="connsiteX5" fmla="*/ 598043 w 1040075"/>
                  <a:gd name="connsiteY5" fmla="*/ 4334 h 186347"/>
                  <a:gd name="connsiteX6" fmla="*/ 572041 w 1040075"/>
                  <a:gd name="connsiteY6" fmla="*/ 13001 h 186347"/>
                  <a:gd name="connsiteX7" fmla="*/ 533038 w 1040075"/>
                  <a:gd name="connsiteY7" fmla="*/ 21668 h 186347"/>
                  <a:gd name="connsiteX8" fmla="*/ 507037 w 1040075"/>
                  <a:gd name="connsiteY8" fmla="*/ 30336 h 186347"/>
                  <a:gd name="connsiteX9" fmla="*/ 498369 w 1040075"/>
                  <a:gd name="connsiteY9" fmla="*/ 39003 h 186347"/>
                  <a:gd name="connsiteX10" fmla="*/ 433365 w 1040075"/>
                  <a:gd name="connsiteY10" fmla="*/ 47670 h 186347"/>
                  <a:gd name="connsiteX11" fmla="*/ 403029 w 1040075"/>
                  <a:gd name="connsiteY11" fmla="*/ 56338 h 186347"/>
                  <a:gd name="connsiteX12" fmla="*/ 377027 w 1040075"/>
                  <a:gd name="connsiteY12" fmla="*/ 65005 h 186347"/>
                  <a:gd name="connsiteX13" fmla="*/ 342358 w 1040075"/>
                  <a:gd name="connsiteY13" fmla="*/ 73672 h 186347"/>
                  <a:gd name="connsiteX14" fmla="*/ 290354 w 1040075"/>
                  <a:gd name="connsiteY14" fmla="*/ 86673 h 186347"/>
                  <a:gd name="connsiteX15" fmla="*/ 277353 w 1040075"/>
                  <a:gd name="connsiteY15" fmla="*/ 95340 h 186347"/>
                  <a:gd name="connsiteX16" fmla="*/ 260019 w 1040075"/>
                  <a:gd name="connsiteY16" fmla="*/ 99674 h 186347"/>
                  <a:gd name="connsiteX17" fmla="*/ 247018 w 1040075"/>
                  <a:gd name="connsiteY17" fmla="*/ 104008 h 186347"/>
                  <a:gd name="connsiteX18" fmla="*/ 212348 w 1040075"/>
                  <a:gd name="connsiteY18" fmla="*/ 112675 h 186347"/>
                  <a:gd name="connsiteX19" fmla="*/ 186346 w 1040075"/>
                  <a:gd name="connsiteY19" fmla="*/ 121342 h 186347"/>
                  <a:gd name="connsiteX20" fmla="*/ 164678 w 1040075"/>
                  <a:gd name="connsiteY20" fmla="*/ 125676 h 186347"/>
                  <a:gd name="connsiteX21" fmla="*/ 138676 w 1040075"/>
                  <a:gd name="connsiteY21" fmla="*/ 134343 h 186347"/>
                  <a:gd name="connsiteX22" fmla="*/ 125675 w 1040075"/>
                  <a:gd name="connsiteY22" fmla="*/ 143011 h 186347"/>
                  <a:gd name="connsiteX23" fmla="*/ 99674 w 1040075"/>
                  <a:gd name="connsiteY23" fmla="*/ 151678 h 186347"/>
                  <a:gd name="connsiteX24" fmla="*/ 86673 w 1040075"/>
                  <a:gd name="connsiteY24" fmla="*/ 156011 h 186347"/>
                  <a:gd name="connsiteX25" fmla="*/ 69338 w 1040075"/>
                  <a:gd name="connsiteY25" fmla="*/ 160345 h 186347"/>
                  <a:gd name="connsiteX26" fmla="*/ 43336 w 1040075"/>
                  <a:gd name="connsiteY26" fmla="*/ 169012 h 186347"/>
                  <a:gd name="connsiteX27" fmla="*/ 30335 w 1040075"/>
                  <a:gd name="connsiteY27" fmla="*/ 173346 h 186347"/>
                  <a:gd name="connsiteX28" fmla="*/ 13001 w 1040075"/>
                  <a:gd name="connsiteY28" fmla="*/ 177680 h 186347"/>
                  <a:gd name="connsiteX29" fmla="*/ 0 w 1040075"/>
                  <a:gd name="connsiteY29" fmla="*/ 186347 h 18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40075" h="186347">
                    <a:moveTo>
                      <a:pt x="1040075" y="0"/>
                    </a:moveTo>
                    <a:cubicBezTo>
                      <a:pt x="1025630" y="1445"/>
                      <a:pt x="1011222" y="3335"/>
                      <a:pt x="996739" y="4334"/>
                    </a:cubicBezTo>
                    <a:cubicBezTo>
                      <a:pt x="883739" y="12127"/>
                      <a:pt x="949212" y="3694"/>
                      <a:pt x="884064" y="13001"/>
                    </a:cubicBezTo>
                    <a:cubicBezTo>
                      <a:pt x="852169" y="10343"/>
                      <a:pt x="837494" y="11109"/>
                      <a:pt x="810392" y="4334"/>
                    </a:cubicBezTo>
                    <a:cubicBezTo>
                      <a:pt x="805960" y="3226"/>
                      <a:pt x="801725" y="1445"/>
                      <a:pt x="797391" y="0"/>
                    </a:cubicBezTo>
                    <a:cubicBezTo>
                      <a:pt x="730942" y="1445"/>
                      <a:pt x="664398" y="506"/>
                      <a:pt x="598043" y="4334"/>
                    </a:cubicBezTo>
                    <a:cubicBezTo>
                      <a:pt x="588922" y="4860"/>
                      <a:pt x="580708" y="10112"/>
                      <a:pt x="572041" y="13001"/>
                    </a:cubicBezTo>
                    <a:cubicBezTo>
                      <a:pt x="550701" y="20114"/>
                      <a:pt x="563552" y="16583"/>
                      <a:pt x="533038" y="21668"/>
                    </a:cubicBezTo>
                    <a:cubicBezTo>
                      <a:pt x="524371" y="24557"/>
                      <a:pt x="513497" y="23876"/>
                      <a:pt x="507037" y="30336"/>
                    </a:cubicBezTo>
                    <a:cubicBezTo>
                      <a:pt x="504148" y="33225"/>
                      <a:pt x="502125" y="37394"/>
                      <a:pt x="498369" y="39003"/>
                    </a:cubicBezTo>
                    <a:cubicBezTo>
                      <a:pt x="487439" y="43687"/>
                      <a:pt x="434810" y="47526"/>
                      <a:pt x="433365" y="47670"/>
                    </a:cubicBezTo>
                    <a:cubicBezTo>
                      <a:pt x="389702" y="62226"/>
                      <a:pt x="457408" y="40025"/>
                      <a:pt x="403029" y="56338"/>
                    </a:cubicBezTo>
                    <a:cubicBezTo>
                      <a:pt x="394278" y="58963"/>
                      <a:pt x="385890" y="62789"/>
                      <a:pt x="377027" y="65005"/>
                    </a:cubicBezTo>
                    <a:cubicBezTo>
                      <a:pt x="365471" y="67894"/>
                      <a:pt x="353659" y="69905"/>
                      <a:pt x="342358" y="73672"/>
                    </a:cubicBezTo>
                    <a:cubicBezTo>
                      <a:pt x="308020" y="85118"/>
                      <a:pt x="325368" y="80837"/>
                      <a:pt x="290354" y="86673"/>
                    </a:cubicBezTo>
                    <a:cubicBezTo>
                      <a:pt x="286020" y="89562"/>
                      <a:pt x="282140" y="93288"/>
                      <a:pt x="277353" y="95340"/>
                    </a:cubicBezTo>
                    <a:cubicBezTo>
                      <a:pt x="271879" y="97686"/>
                      <a:pt x="265746" y="98038"/>
                      <a:pt x="260019" y="99674"/>
                    </a:cubicBezTo>
                    <a:cubicBezTo>
                      <a:pt x="255627" y="100929"/>
                      <a:pt x="251425" y="102806"/>
                      <a:pt x="247018" y="104008"/>
                    </a:cubicBezTo>
                    <a:cubicBezTo>
                      <a:pt x="235525" y="107142"/>
                      <a:pt x="223649" y="108908"/>
                      <a:pt x="212348" y="112675"/>
                    </a:cubicBezTo>
                    <a:cubicBezTo>
                      <a:pt x="203681" y="115564"/>
                      <a:pt x="195305" y="119550"/>
                      <a:pt x="186346" y="121342"/>
                    </a:cubicBezTo>
                    <a:cubicBezTo>
                      <a:pt x="179123" y="122787"/>
                      <a:pt x="171784" y="123738"/>
                      <a:pt x="164678" y="125676"/>
                    </a:cubicBezTo>
                    <a:cubicBezTo>
                      <a:pt x="155864" y="128080"/>
                      <a:pt x="138676" y="134343"/>
                      <a:pt x="138676" y="134343"/>
                    </a:cubicBezTo>
                    <a:cubicBezTo>
                      <a:pt x="134342" y="137232"/>
                      <a:pt x="130435" y="140896"/>
                      <a:pt x="125675" y="143011"/>
                    </a:cubicBezTo>
                    <a:cubicBezTo>
                      <a:pt x="117327" y="146722"/>
                      <a:pt x="108341" y="148789"/>
                      <a:pt x="99674" y="151678"/>
                    </a:cubicBezTo>
                    <a:cubicBezTo>
                      <a:pt x="95340" y="153122"/>
                      <a:pt x="91105" y="154903"/>
                      <a:pt x="86673" y="156011"/>
                    </a:cubicBezTo>
                    <a:cubicBezTo>
                      <a:pt x="80895" y="157456"/>
                      <a:pt x="75043" y="158634"/>
                      <a:pt x="69338" y="160345"/>
                    </a:cubicBezTo>
                    <a:cubicBezTo>
                      <a:pt x="60587" y="162970"/>
                      <a:pt x="52003" y="166123"/>
                      <a:pt x="43336" y="169012"/>
                    </a:cubicBezTo>
                    <a:cubicBezTo>
                      <a:pt x="39002" y="170457"/>
                      <a:pt x="34767" y="172238"/>
                      <a:pt x="30335" y="173346"/>
                    </a:cubicBezTo>
                    <a:lnTo>
                      <a:pt x="13001" y="177680"/>
                    </a:lnTo>
                    <a:lnTo>
                      <a:pt x="0" y="186347"/>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defTabSz="685783" fontAlgn="auto">
                  <a:spcBef>
                    <a:spcPts val="0"/>
                  </a:spcBef>
                  <a:spcAft>
                    <a:spcPts val="0"/>
                  </a:spcAft>
                  <a:buNone/>
                </a:pPr>
                <a:endParaRPr lang="en-US" sz="1351">
                  <a:solidFill>
                    <a:srgbClr val="FFFFFF"/>
                  </a:solidFill>
                  <a:effectLst>
                    <a:outerShdw blurRad="38100" dist="38100" dir="2700000" algn="tl">
                      <a:srgbClr val="000000">
                        <a:alpha val="43137"/>
                      </a:srgbClr>
                    </a:outerShdw>
                  </a:effectLst>
                  <a:latin typeface="Arial"/>
                </a:endParaRPr>
              </a:p>
            </p:txBody>
          </p:sp>
          <p:sp>
            <p:nvSpPr>
              <p:cNvPr id="78" name="Freeform 77"/>
              <p:cNvSpPr/>
              <p:nvPr/>
            </p:nvSpPr>
            <p:spPr>
              <a:xfrm>
                <a:off x="6202887" y="3231920"/>
                <a:ext cx="649266" cy="347553"/>
              </a:xfrm>
              <a:custGeom>
                <a:avLst/>
                <a:gdLst>
                  <a:gd name="connsiteX0" fmla="*/ 639945 w 649266"/>
                  <a:gd name="connsiteY0" fmla="*/ 342358 h 347553"/>
                  <a:gd name="connsiteX1" fmla="*/ 635612 w 649266"/>
                  <a:gd name="connsiteY1" fmla="*/ 320690 h 347553"/>
                  <a:gd name="connsiteX2" fmla="*/ 639945 w 649266"/>
                  <a:gd name="connsiteY2" fmla="*/ 290355 h 347553"/>
                  <a:gd name="connsiteX3" fmla="*/ 626944 w 649266"/>
                  <a:gd name="connsiteY3" fmla="*/ 143010 h 347553"/>
                  <a:gd name="connsiteX4" fmla="*/ 622611 w 649266"/>
                  <a:gd name="connsiteY4" fmla="*/ 130009 h 347553"/>
                  <a:gd name="connsiteX5" fmla="*/ 613943 w 649266"/>
                  <a:gd name="connsiteY5" fmla="*/ 121342 h 347553"/>
                  <a:gd name="connsiteX6" fmla="*/ 605276 w 649266"/>
                  <a:gd name="connsiteY6" fmla="*/ 108341 h 347553"/>
                  <a:gd name="connsiteX7" fmla="*/ 600942 w 649266"/>
                  <a:gd name="connsiteY7" fmla="*/ 82339 h 347553"/>
                  <a:gd name="connsiteX8" fmla="*/ 592275 w 649266"/>
                  <a:gd name="connsiteY8" fmla="*/ 56337 h 347553"/>
                  <a:gd name="connsiteX9" fmla="*/ 587941 w 649266"/>
                  <a:gd name="connsiteY9" fmla="*/ 34669 h 347553"/>
                  <a:gd name="connsiteX10" fmla="*/ 579274 w 649266"/>
                  <a:gd name="connsiteY10" fmla="*/ 4334 h 347553"/>
                  <a:gd name="connsiteX11" fmla="*/ 566273 w 649266"/>
                  <a:gd name="connsiteY11" fmla="*/ 0 h 347553"/>
                  <a:gd name="connsiteX12" fmla="*/ 544605 w 649266"/>
                  <a:gd name="connsiteY12" fmla="*/ 26002 h 347553"/>
                  <a:gd name="connsiteX13" fmla="*/ 531604 w 649266"/>
                  <a:gd name="connsiteY13" fmla="*/ 39003 h 347553"/>
                  <a:gd name="connsiteX14" fmla="*/ 518603 w 649266"/>
                  <a:gd name="connsiteY14" fmla="*/ 69338 h 347553"/>
                  <a:gd name="connsiteX15" fmla="*/ 509936 w 649266"/>
                  <a:gd name="connsiteY15" fmla="*/ 78006 h 347553"/>
                  <a:gd name="connsiteX16" fmla="*/ 492601 w 649266"/>
                  <a:gd name="connsiteY16" fmla="*/ 99674 h 347553"/>
                  <a:gd name="connsiteX17" fmla="*/ 470933 w 649266"/>
                  <a:gd name="connsiteY17" fmla="*/ 138677 h 347553"/>
                  <a:gd name="connsiteX18" fmla="*/ 431930 w 649266"/>
                  <a:gd name="connsiteY18" fmla="*/ 151678 h 347553"/>
                  <a:gd name="connsiteX19" fmla="*/ 418929 w 649266"/>
                  <a:gd name="connsiteY19" fmla="*/ 156011 h 347553"/>
                  <a:gd name="connsiteX20" fmla="*/ 358258 w 649266"/>
                  <a:gd name="connsiteY20" fmla="*/ 160345 h 347553"/>
                  <a:gd name="connsiteX21" fmla="*/ 327922 w 649266"/>
                  <a:gd name="connsiteY21" fmla="*/ 169012 h 347553"/>
                  <a:gd name="connsiteX22" fmla="*/ 297587 w 649266"/>
                  <a:gd name="connsiteY22" fmla="*/ 182013 h 347553"/>
                  <a:gd name="connsiteX23" fmla="*/ 288920 w 649266"/>
                  <a:gd name="connsiteY23" fmla="*/ 190681 h 347553"/>
                  <a:gd name="connsiteX24" fmla="*/ 271585 w 649266"/>
                  <a:gd name="connsiteY24" fmla="*/ 199348 h 347553"/>
                  <a:gd name="connsiteX25" fmla="*/ 254250 w 649266"/>
                  <a:gd name="connsiteY25" fmla="*/ 221016 h 347553"/>
                  <a:gd name="connsiteX26" fmla="*/ 228249 w 649266"/>
                  <a:gd name="connsiteY26" fmla="*/ 229683 h 347553"/>
                  <a:gd name="connsiteX27" fmla="*/ 215248 w 649266"/>
                  <a:gd name="connsiteY27" fmla="*/ 234017 h 347553"/>
                  <a:gd name="connsiteX28" fmla="*/ 202247 w 649266"/>
                  <a:gd name="connsiteY28" fmla="*/ 238351 h 347553"/>
                  <a:gd name="connsiteX29" fmla="*/ 171911 w 649266"/>
                  <a:gd name="connsiteY29" fmla="*/ 242684 h 347553"/>
                  <a:gd name="connsiteX30" fmla="*/ 145909 w 649266"/>
                  <a:gd name="connsiteY30" fmla="*/ 286021 h 347553"/>
                  <a:gd name="connsiteX31" fmla="*/ 132908 w 649266"/>
                  <a:gd name="connsiteY31" fmla="*/ 299022 h 347553"/>
                  <a:gd name="connsiteX32" fmla="*/ 119907 w 649266"/>
                  <a:gd name="connsiteY32" fmla="*/ 307689 h 347553"/>
                  <a:gd name="connsiteX33" fmla="*/ 93905 w 649266"/>
                  <a:gd name="connsiteY33" fmla="*/ 316356 h 347553"/>
                  <a:gd name="connsiteX34" fmla="*/ 72237 w 649266"/>
                  <a:gd name="connsiteY34" fmla="*/ 333691 h 347553"/>
                  <a:gd name="connsiteX35" fmla="*/ 46235 w 649266"/>
                  <a:gd name="connsiteY35" fmla="*/ 342358 h 347553"/>
                  <a:gd name="connsiteX36" fmla="*/ 33234 w 649266"/>
                  <a:gd name="connsiteY36" fmla="*/ 346692 h 347553"/>
                  <a:gd name="connsiteX37" fmla="*/ 2899 w 649266"/>
                  <a:gd name="connsiteY37" fmla="*/ 342358 h 347553"/>
                  <a:gd name="connsiteX38" fmla="*/ 7232 w 649266"/>
                  <a:gd name="connsiteY38" fmla="*/ 286021 h 347553"/>
                  <a:gd name="connsiteX39" fmla="*/ 15900 w 649266"/>
                  <a:gd name="connsiteY39" fmla="*/ 260019 h 347553"/>
                  <a:gd name="connsiteX40" fmla="*/ 20233 w 649266"/>
                  <a:gd name="connsiteY40" fmla="*/ 247018 h 347553"/>
                  <a:gd name="connsiteX41" fmla="*/ 24567 w 649266"/>
                  <a:gd name="connsiteY41" fmla="*/ 234017 h 347553"/>
                  <a:gd name="connsiteX42" fmla="*/ 24567 w 649266"/>
                  <a:gd name="connsiteY42" fmla="*/ 147344 h 347553"/>
                  <a:gd name="connsiteX0" fmla="*/ 639945 w 649266"/>
                  <a:gd name="connsiteY0" fmla="*/ 342358 h 347553"/>
                  <a:gd name="connsiteX1" fmla="*/ 635612 w 649266"/>
                  <a:gd name="connsiteY1" fmla="*/ 320690 h 347553"/>
                  <a:gd name="connsiteX2" fmla="*/ 639945 w 649266"/>
                  <a:gd name="connsiteY2" fmla="*/ 290355 h 347553"/>
                  <a:gd name="connsiteX3" fmla="*/ 626944 w 649266"/>
                  <a:gd name="connsiteY3" fmla="*/ 143010 h 347553"/>
                  <a:gd name="connsiteX4" fmla="*/ 622611 w 649266"/>
                  <a:gd name="connsiteY4" fmla="*/ 130009 h 347553"/>
                  <a:gd name="connsiteX5" fmla="*/ 613943 w 649266"/>
                  <a:gd name="connsiteY5" fmla="*/ 121342 h 347553"/>
                  <a:gd name="connsiteX6" fmla="*/ 605276 w 649266"/>
                  <a:gd name="connsiteY6" fmla="*/ 108341 h 347553"/>
                  <a:gd name="connsiteX7" fmla="*/ 600942 w 649266"/>
                  <a:gd name="connsiteY7" fmla="*/ 82339 h 347553"/>
                  <a:gd name="connsiteX8" fmla="*/ 592275 w 649266"/>
                  <a:gd name="connsiteY8" fmla="*/ 56337 h 347553"/>
                  <a:gd name="connsiteX9" fmla="*/ 587941 w 649266"/>
                  <a:gd name="connsiteY9" fmla="*/ 34669 h 347553"/>
                  <a:gd name="connsiteX10" fmla="*/ 579274 w 649266"/>
                  <a:gd name="connsiteY10" fmla="*/ 4334 h 347553"/>
                  <a:gd name="connsiteX11" fmla="*/ 566273 w 649266"/>
                  <a:gd name="connsiteY11" fmla="*/ 0 h 347553"/>
                  <a:gd name="connsiteX12" fmla="*/ 544605 w 649266"/>
                  <a:gd name="connsiteY12" fmla="*/ 26002 h 347553"/>
                  <a:gd name="connsiteX13" fmla="*/ 531604 w 649266"/>
                  <a:gd name="connsiteY13" fmla="*/ 39003 h 347553"/>
                  <a:gd name="connsiteX14" fmla="*/ 518603 w 649266"/>
                  <a:gd name="connsiteY14" fmla="*/ 69338 h 347553"/>
                  <a:gd name="connsiteX15" fmla="*/ 509936 w 649266"/>
                  <a:gd name="connsiteY15" fmla="*/ 78006 h 347553"/>
                  <a:gd name="connsiteX16" fmla="*/ 492601 w 649266"/>
                  <a:gd name="connsiteY16" fmla="*/ 99674 h 347553"/>
                  <a:gd name="connsiteX17" fmla="*/ 470933 w 649266"/>
                  <a:gd name="connsiteY17" fmla="*/ 138677 h 347553"/>
                  <a:gd name="connsiteX18" fmla="*/ 431930 w 649266"/>
                  <a:gd name="connsiteY18" fmla="*/ 151678 h 347553"/>
                  <a:gd name="connsiteX19" fmla="*/ 418929 w 649266"/>
                  <a:gd name="connsiteY19" fmla="*/ 156011 h 347553"/>
                  <a:gd name="connsiteX20" fmla="*/ 358258 w 649266"/>
                  <a:gd name="connsiteY20" fmla="*/ 160345 h 347553"/>
                  <a:gd name="connsiteX21" fmla="*/ 327922 w 649266"/>
                  <a:gd name="connsiteY21" fmla="*/ 169012 h 347553"/>
                  <a:gd name="connsiteX22" fmla="*/ 297587 w 649266"/>
                  <a:gd name="connsiteY22" fmla="*/ 182013 h 347553"/>
                  <a:gd name="connsiteX23" fmla="*/ 288920 w 649266"/>
                  <a:gd name="connsiteY23" fmla="*/ 190681 h 347553"/>
                  <a:gd name="connsiteX24" fmla="*/ 271585 w 649266"/>
                  <a:gd name="connsiteY24" fmla="*/ 199348 h 347553"/>
                  <a:gd name="connsiteX25" fmla="*/ 254250 w 649266"/>
                  <a:gd name="connsiteY25" fmla="*/ 221016 h 347553"/>
                  <a:gd name="connsiteX26" fmla="*/ 228249 w 649266"/>
                  <a:gd name="connsiteY26" fmla="*/ 229683 h 347553"/>
                  <a:gd name="connsiteX27" fmla="*/ 215248 w 649266"/>
                  <a:gd name="connsiteY27" fmla="*/ 234017 h 347553"/>
                  <a:gd name="connsiteX28" fmla="*/ 202247 w 649266"/>
                  <a:gd name="connsiteY28" fmla="*/ 238351 h 347553"/>
                  <a:gd name="connsiteX29" fmla="*/ 171911 w 649266"/>
                  <a:gd name="connsiteY29" fmla="*/ 242684 h 347553"/>
                  <a:gd name="connsiteX30" fmla="*/ 145909 w 649266"/>
                  <a:gd name="connsiteY30" fmla="*/ 286021 h 347553"/>
                  <a:gd name="connsiteX31" fmla="*/ 132908 w 649266"/>
                  <a:gd name="connsiteY31" fmla="*/ 299022 h 347553"/>
                  <a:gd name="connsiteX32" fmla="*/ 119907 w 649266"/>
                  <a:gd name="connsiteY32" fmla="*/ 307689 h 347553"/>
                  <a:gd name="connsiteX33" fmla="*/ 93905 w 649266"/>
                  <a:gd name="connsiteY33" fmla="*/ 316356 h 347553"/>
                  <a:gd name="connsiteX34" fmla="*/ 72237 w 649266"/>
                  <a:gd name="connsiteY34" fmla="*/ 333691 h 347553"/>
                  <a:gd name="connsiteX35" fmla="*/ 46235 w 649266"/>
                  <a:gd name="connsiteY35" fmla="*/ 342358 h 347553"/>
                  <a:gd name="connsiteX36" fmla="*/ 33234 w 649266"/>
                  <a:gd name="connsiteY36" fmla="*/ 346692 h 347553"/>
                  <a:gd name="connsiteX37" fmla="*/ 2899 w 649266"/>
                  <a:gd name="connsiteY37" fmla="*/ 342358 h 347553"/>
                  <a:gd name="connsiteX38" fmla="*/ 7232 w 649266"/>
                  <a:gd name="connsiteY38" fmla="*/ 286021 h 347553"/>
                  <a:gd name="connsiteX39" fmla="*/ 15900 w 649266"/>
                  <a:gd name="connsiteY39" fmla="*/ 260019 h 347553"/>
                  <a:gd name="connsiteX40" fmla="*/ 20233 w 649266"/>
                  <a:gd name="connsiteY40" fmla="*/ 247018 h 347553"/>
                  <a:gd name="connsiteX41" fmla="*/ 45832 w 649266"/>
                  <a:gd name="connsiteY41" fmla="*/ 234017 h 347553"/>
                  <a:gd name="connsiteX42" fmla="*/ 24567 w 649266"/>
                  <a:gd name="connsiteY42" fmla="*/ 147344 h 347553"/>
                  <a:gd name="connsiteX0" fmla="*/ 639945 w 649266"/>
                  <a:gd name="connsiteY0" fmla="*/ 342358 h 347553"/>
                  <a:gd name="connsiteX1" fmla="*/ 635612 w 649266"/>
                  <a:gd name="connsiteY1" fmla="*/ 320690 h 347553"/>
                  <a:gd name="connsiteX2" fmla="*/ 639945 w 649266"/>
                  <a:gd name="connsiteY2" fmla="*/ 290355 h 347553"/>
                  <a:gd name="connsiteX3" fmla="*/ 626944 w 649266"/>
                  <a:gd name="connsiteY3" fmla="*/ 143010 h 347553"/>
                  <a:gd name="connsiteX4" fmla="*/ 622611 w 649266"/>
                  <a:gd name="connsiteY4" fmla="*/ 130009 h 347553"/>
                  <a:gd name="connsiteX5" fmla="*/ 613943 w 649266"/>
                  <a:gd name="connsiteY5" fmla="*/ 121342 h 347553"/>
                  <a:gd name="connsiteX6" fmla="*/ 605276 w 649266"/>
                  <a:gd name="connsiteY6" fmla="*/ 108341 h 347553"/>
                  <a:gd name="connsiteX7" fmla="*/ 600942 w 649266"/>
                  <a:gd name="connsiteY7" fmla="*/ 82339 h 347553"/>
                  <a:gd name="connsiteX8" fmla="*/ 592275 w 649266"/>
                  <a:gd name="connsiteY8" fmla="*/ 56337 h 347553"/>
                  <a:gd name="connsiteX9" fmla="*/ 587941 w 649266"/>
                  <a:gd name="connsiteY9" fmla="*/ 34669 h 347553"/>
                  <a:gd name="connsiteX10" fmla="*/ 579274 w 649266"/>
                  <a:gd name="connsiteY10" fmla="*/ 4334 h 347553"/>
                  <a:gd name="connsiteX11" fmla="*/ 566273 w 649266"/>
                  <a:gd name="connsiteY11" fmla="*/ 0 h 347553"/>
                  <a:gd name="connsiteX12" fmla="*/ 544605 w 649266"/>
                  <a:gd name="connsiteY12" fmla="*/ 26002 h 347553"/>
                  <a:gd name="connsiteX13" fmla="*/ 531604 w 649266"/>
                  <a:gd name="connsiteY13" fmla="*/ 39003 h 347553"/>
                  <a:gd name="connsiteX14" fmla="*/ 518603 w 649266"/>
                  <a:gd name="connsiteY14" fmla="*/ 69338 h 347553"/>
                  <a:gd name="connsiteX15" fmla="*/ 509936 w 649266"/>
                  <a:gd name="connsiteY15" fmla="*/ 78006 h 347553"/>
                  <a:gd name="connsiteX16" fmla="*/ 492601 w 649266"/>
                  <a:gd name="connsiteY16" fmla="*/ 99674 h 347553"/>
                  <a:gd name="connsiteX17" fmla="*/ 470933 w 649266"/>
                  <a:gd name="connsiteY17" fmla="*/ 138677 h 347553"/>
                  <a:gd name="connsiteX18" fmla="*/ 431930 w 649266"/>
                  <a:gd name="connsiteY18" fmla="*/ 151678 h 347553"/>
                  <a:gd name="connsiteX19" fmla="*/ 418929 w 649266"/>
                  <a:gd name="connsiteY19" fmla="*/ 156011 h 347553"/>
                  <a:gd name="connsiteX20" fmla="*/ 358258 w 649266"/>
                  <a:gd name="connsiteY20" fmla="*/ 160345 h 347553"/>
                  <a:gd name="connsiteX21" fmla="*/ 327922 w 649266"/>
                  <a:gd name="connsiteY21" fmla="*/ 169012 h 347553"/>
                  <a:gd name="connsiteX22" fmla="*/ 297587 w 649266"/>
                  <a:gd name="connsiteY22" fmla="*/ 182013 h 347553"/>
                  <a:gd name="connsiteX23" fmla="*/ 288920 w 649266"/>
                  <a:gd name="connsiteY23" fmla="*/ 190681 h 347553"/>
                  <a:gd name="connsiteX24" fmla="*/ 271585 w 649266"/>
                  <a:gd name="connsiteY24" fmla="*/ 199348 h 347553"/>
                  <a:gd name="connsiteX25" fmla="*/ 254250 w 649266"/>
                  <a:gd name="connsiteY25" fmla="*/ 221016 h 347553"/>
                  <a:gd name="connsiteX26" fmla="*/ 228249 w 649266"/>
                  <a:gd name="connsiteY26" fmla="*/ 229683 h 347553"/>
                  <a:gd name="connsiteX27" fmla="*/ 215248 w 649266"/>
                  <a:gd name="connsiteY27" fmla="*/ 234017 h 347553"/>
                  <a:gd name="connsiteX28" fmla="*/ 202247 w 649266"/>
                  <a:gd name="connsiteY28" fmla="*/ 238351 h 347553"/>
                  <a:gd name="connsiteX29" fmla="*/ 171911 w 649266"/>
                  <a:gd name="connsiteY29" fmla="*/ 242684 h 347553"/>
                  <a:gd name="connsiteX30" fmla="*/ 145909 w 649266"/>
                  <a:gd name="connsiteY30" fmla="*/ 286021 h 347553"/>
                  <a:gd name="connsiteX31" fmla="*/ 132908 w 649266"/>
                  <a:gd name="connsiteY31" fmla="*/ 299022 h 347553"/>
                  <a:gd name="connsiteX32" fmla="*/ 119907 w 649266"/>
                  <a:gd name="connsiteY32" fmla="*/ 307689 h 347553"/>
                  <a:gd name="connsiteX33" fmla="*/ 93905 w 649266"/>
                  <a:gd name="connsiteY33" fmla="*/ 316356 h 347553"/>
                  <a:gd name="connsiteX34" fmla="*/ 72237 w 649266"/>
                  <a:gd name="connsiteY34" fmla="*/ 333691 h 347553"/>
                  <a:gd name="connsiteX35" fmla="*/ 46235 w 649266"/>
                  <a:gd name="connsiteY35" fmla="*/ 342358 h 347553"/>
                  <a:gd name="connsiteX36" fmla="*/ 33234 w 649266"/>
                  <a:gd name="connsiteY36" fmla="*/ 346692 h 347553"/>
                  <a:gd name="connsiteX37" fmla="*/ 2899 w 649266"/>
                  <a:gd name="connsiteY37" fmla="*/ 342358 h 347553"/>
                  <a:gd name="connsiteX38" fmla="*/ 7232 w 649266"/>
                  <a:gd name="connsiteY38" fmla="*/ 286021 h 347553"/>
                  <a:gd name="connsiteX39" fmla="*/ 15900 w 649266"/>
                  <a:gd name="connsiteY39" fmla="*/ 260019 h 347553"/>
                  <a:gd name="connsiteX40" fmla="*/ 20233 w 649266"/>
                  <a:gd name="connsiteY40" fmla="*/ 247018 h 347553"/>
                  <a:gd name="connsiteX41" fmla="*/ 45832 w 649266"/>
                  <a:gd name="connsiteY41" fmla="*/ 234017 h 347553"/>
                  <a:gd name="connsiteX42" fmla="*/ 24567 w 649266"/>
                  <a:gd name="connsiteY42" fmla="*/ 147344 h 347553"/>
                  <a:gd name="connsiteX0" fmla="*/ 639945 w 649266"/>
                  <a:gd name="connsiteY0" fmla="*/ 342358 h 347553"/>
                  <a:gd name="connsiteX1" fmla="*/ 635612 w 649266"/>
                  <a:gd name="connsiteY1" fmla="*/ 320690 h 347553"/>
                  <a:gd name="connsiteX2" fmla="*/ 639945 w 649266"/>
                  <a:gd name="connsiteY2" fmla="*/ 290355 h 347553"/>
                  <a:gd name="connsiteX3" fmla="*/ 626944 w 649266"/>
                  <a:gd name="connsiteY3" fmla="*/ 143010 h 347553"/>
                  <a:gd name="connsiteX4" fmla="*/ 622611 w 649266"/>
                  <a:gd name="connsiteY4" fmla="*/ 130009 h 347553"/>
                  <a:gd name="connsiteX5" fmla="*/ 613943 w 649266"/>
                  <a:gd name="connsiteY5" fmla="*/ 121342 h 347553"/>
                  <a:gd name="connsiteX6" fmla="*/ 605276 w 649266"/>
                  <a:gd name="connsiteY6" fmla="*/ 108341 h 347553"/>
                  <a:gd name="connsiteX7" fmla="*/ 600942 w 649266"/>
                  <a:gd name="connsiteY7" fmla="*/ 82339 h 347553"/>
                  <a:gd name="connsiteX8" fmla="*/ 592275 w 649266"/>
                  <a:gd name="connsiteY8" fmla="*/ 56337 h 347553"/>
                  <a:gd name="connsiteX9" fmla="*/ 587941 w 649266"/>
                  <a:gd name="connsiteY9" fmla="*/ 34669 h 347553"/>
                  <a:gd name="connsiteX10" fmla="*/ 579274 w 649266"/>
                  <a:gd name="connsiteY10" fmla="*/ 4334 h 347553"/>
                  <a:gd name="connsiteX11" fmla="*/ 566273 w 649266"/>
                  <a:gd name="connsiteY11" fmla="*/ 0 h 347553"/>
                  <a:gd name="connsiteX12" fmla="*/ 544605 w 649266"/>
                  <a:gd name="connsiteY12" fmla="*/ 26002 h 347553"/>
                  <a:gd name="connsiteX13" fmla="*/ 531604 w 649266"/>
                  <a:gd name="connsiteY13" fmla="*/ 39003 h 347553"/>
                  <a:gd name="connsiteX14" fmla="*/ 518603 w 649266"/>
                  <a:gd name="connsiteY14" fmla="*/ 69338 h 347553"/>
                  <a:gd name="connsiteX15" fmla="*/ 509936 w 649266"/>
                  <a:gd name="connsiteY15" fmla="*/ 78006 h 347553"/>
                  <a:gd name="connsiteX16" fmla="*/ 492601 w 649266"/>
                  <a:gd name="connsiteY16" fmla="*/ 99674 h 347553"/>
                  <a:gd name="connsiteX17" fmla="*/ 470933 w 649266"/>
                  <a:gd name="connsiteY17" fmla="*/ 138677 h 347553"/>
                  <a:gd name="connsiteX18" fmla="*/ 431930 w 649266"/>
                  <a:gd name="connsiteY18" fmla="*/ 151678 h 347553"/>
                  <a:gd name="connsiteX19" fmla="*/ 418929 w 649266"/>
                  <a:gd name="connsiteY19" fmla="*/ 156011 h 347553"/>
                  <a:gd name="connsiteX20" fmla="*/ 358258 w 649266"/>
                  <a:gd name="connsiteY20" fmla="*/ 160345 h 347553"/>
                  <a:gd name="connsiteX21" fmla="*/ 327922 w 649266"/>
                  <a:gd name="connsiteY21" fmla="*/ 169012 h 347553"/>
                  <a:gd name="connsiteX22" fmla="*/ 297587 w 649266"/>
                  <a:gd name="connsiteY22" fmla="*/ 182013 h 347553"/>
                  <a:gd name="connsiteX23" fmla="*/ 288920 w 649266"/>
                  <a:gd name="connsiteY23" fmla="*/ 190681 h 347553"/>
                  <a:gd name="connsiteX24" fmla="*/ 271585 w 649266"/>
                  <a:gd name="connsiteY24" fmla="*/ 199348 h 347553"/>
                  <a:gd name="connsiteX25" fmla="*/ 264883 w 649266"/>
                  <a:gd name="connsiteY25" fmla="*/ 226332 h 347553"/>
                  <a:gd name="connsiteX26" fmla="*/ 228249 w 649266"/>
                  <a:gd name="connsiteY26" fmla="*/ 229683 h 347553"/>
                  <a:gd name="connsiteX27" fmla="*/ 215248 w 649266"/>
                  <a:gd name="connsiteY27" fmla="*/ 234017 h 347553"/>
                  <a:gd name="connsiteX28" fmla="*/ 202247 w 649266"/>
                  <a:gd name="connsiteY28" fmla="*/ 238351 h 347553"/>
                  <a:gd name="connsiteX29" fmla="*/ 171911 w 649266"/>
                  <a:gd name="connsiteY29" fmla="*/ 242684 h 347553"/>
                  <a:gd name="connsiteX30" fmla="*/ 145909 w 649266"/>
                  <a:gd name="connsiteY30" fmla="*/ 286021 h 347553"/>
                  <a:gd name="connsiteX31" fmla="*/ 132908 w 649266"/>
                  <a:gd name="connsiteY31" fmla="*/ 299022 h 347553"/>
                  <a:gd name="connsiteX32" fmla="*/ 119907 w 649266"/>
                  <a:gd name="connsiteY32" fmla="*/ 307689 h 347553"/>
                  <a:gd name="connsiteX33" fmla="*/ 93905 w 649266"/>
                  <a:gd name="connsiteY33" fmla="*/ 316356 h 347553"/>
                  <a:gd name="connsiteX34" fmla="*/ 72237 w 649266"/>
                  <a:gd name="connsiteY34" fmla="*/ 333691 h 347553"/>
                  <a:gd name="connsiteX35" fmla="*/ 46235 w 649266"/>
                  <a:gd name="connsiteY35" fmla="*/ 342358 h 347553"/>
                  <a:gd name="connsiteX36" fmla="*/ 33234 w 649266"/>
                  <a:gd name="connsiteY36" fmla="*/ 346692 h 347553"/>
                  <a:gd name="connsiteX37" fmla="*/ 2899 w 649266"/>
                  <a:gd name="connsiteY37" fmla="*/ 342358 h 347553"/>
                  <a:gd name="connsiteX38" fmla="*/ 7232 w 649266"/>
                  <a:gd name="connsiteY38" fmla="*/ 286021 h 347553"/>
                  <a:gd name="connsiteX39" fmla="*/ 15900 w 649266"/>
                  <a:gd name="connsiteY39" fmla="*/ 260019 h 347553"/>
                  <a:gd name="connsiteX40" fmla="*/ 20233 w 649266"/>
                  <a:gd name="connsiteY40" fmla="*/ 247018 h 347553"/>
                  <a:gd name="connsiteX41" fmla="*/ 45832 w 649266"/>
                  <a:gd name="connsiteY41" fmla="*/ 234017 h 347553"/>
                  <a:gd name="connsiteX42" fmla="*/ 24567 w 649266"/>
                  <a:gd name="connsiteY42" fmla="*/ 147344 h 347553"/>
                  <a:gd name="connsiteX0" fmla="*/ 639945 w 649266"/>
                  <a:gd name="connsiteY0" fmla="*/ 342358 h 347553"/>
                  <a:gd name="connsiteX1" fmla="*/ 635612 w 649266"/>
                  <a:gd name="connsiteY1" fmla="*/ 320690 h 347553"/>
                  <a:gd name="connsiteX2" fmla="*/ 639945 w 649266"/>
                  <a:gd name="connsiteY2" fmla="*/ 290355 h 347553"/>
                  <a:gd name="connsiteX3" fmla="*/ 626944 w 649266"/>
                  <a:gd name="connsiteY3" fmla="*/ 143010 h 347553"/>
                  <a:gd name="connsiteX4" fmla="*/ 622611 w 649266"/>
                  <a:gd name="connsiteY4" fmla="*/ 130009 h 347553"/>
                  <a:gd name="connsiteX5" fmla="*/ 613943 w 649266"/>
                  <a:gd name="connsiteY5" fmla="*/ 121342 h 347553"/>
                  <a:gd name="connsiteX6" fmla="*/ 605276 w 649266"/>
                  <a:gd name="connsiteY6" fmla="*/ 108341 h 347553"/>
                  <a:gd name="connsiteX7" fmla="*/ 600942 w 649266"/>
                  <a:gd name="connsiteY7" fmla="*/ 82339 h 347553"/>
                  <a:gd name="connsiteX8" fmla="*/ 592275 w 649266"/>
                  <a:gd name="connsiteY8" fmla="*/ 56337 h 347553"/>
                  <a:gd name="connsiteX9" fmla="*/ 587941 w 649266"/>
                  <a:gd name="connsiteY9" fmla="*/ 34669 h 347553"/>
                  <a:gd name="connsiteX10" fmla="*/ 579274 w 649266"/>
                  <a:gd name="connsiteY10" fmla="*/ 4334 h 347553"/>
                  <a:gd name="connsiteX11" fmla="*/ 566273 w 649266"/>
                  <a:gd name="connsiteY11" fmla="*/ 0 h 347553"/>
                  <a:gd name="connsiteX12" fmla="*/ 544605 w 649266"/>
                  <a:gd name="connsiteY12" fmla="*/ 26002 h 347553"/>
                  <a:gd name="connsiteX13" fmla="*/ 531604 w 649266"/>
                  <a:gd name="connsiteY13" fmla="*/ 39003 h 347553"/>
                  <a:gd name="connsiteX14" fmla="*/ 518603 w 649266"/>
                  <a:gd name="connsiteY14" fmla="*/ 69338 h 347553"/>
                  <a:gd name="connsiteX15" fmla="*/ 509936 w 649266"/>
                  <a:gd name="connsiteY15" fmla="*/ 78006 h 347553"/>
                  <a:gd name="connsiteX16" fmla="*/ 492601 w 649266"/>
                  <a:gd name="connsiteY16" fmla="*/ 99674 h 347553"/>
                  <a:gd name="connsiteX17" fmla="*/ 470933 w 649266"/>
                  <a:gd name="connsiteY17" fmla="*/ 138677 h 347553"/>
                  <a:gd name="connsiteX18" fmla="*/ 431930 w 649266"/>
                  <a:gd name="connsiteY18" fmla="*/ 151678 h 347553"/>
                  <a:gd name="connsiteX19" fmla="*/ 418929 w 649266"/>
                  <a:gd name="connsiteY19" fmla="*/ 156011 h 347553"/>
                  <a:gd name="connsiteX20" fmla="*/ 358258 w 649266"/>
                  <a:gd name="connsiteY20" fmla="*/ 160345 h 347553"/>
                  <a:gd name="connsiteX21" fmla="*/ 327922 w 649266"/>
                  <a:gd name="connsiteY21" fmla="*/ 169012 h 347553"/>
                  <a:gd name="connsiteX22" fmla="*/ 297587 w 649266"/>
                  <a:gd name="connsiteY22" fmla="*/ 182013 h 347553"/>
                  <a:gd name="connsiteX23" fmla="*/ 288920 w 649266"/>
                  <a:gd name="connsiteY23" fmla="*/ 190681 h 347553"/>
                  <a:gd name="connsiteX24" fmla="*/ 271585 w 649266"/>
                  <a:gd name="connsiteY24" fmla="*/ 199348 h 347553"/>
                  <a:gd name="connsiteX25" fmla="*/ 264883 w 649266"/>
                  <a:gd name="connsiteY25" fmla="*/ 226332 h 347553"/>
                  <a:gd name="connsiteX26" fmla="*/ 228249 w 649266"/>
                  <a:gd name="connsiteY26" fmla="*/ 229683 h 347553"/>
                  <a:gd name="connsiteX27" fmla="*/ 215248 w 649266"/>
                  <a:gd name="connsiteY27" fmla="*/ 234017 h 347553"/>
                  <a:gd name="connsiteX28" fmla="*/ 202247 w 649266"/>
                  <a:gd name="connsiteY28" fmla="*/ 238351 h 347553"/>
                  <a:gd name="connsiteX29" fmla="*/ 171911 w 649266"/>
                  <a:gd name="connsiteY29" fmla="*/ 242684 h 347553"/>
                  <a:gd name="connsiteX30" fmla="*/ 145909 w 649266"/>
                  <a:gd name="connsiteY30" fmla="*/ 286021 h 347553"/>
                  <a:gd name="connsiteX31" fmla="*/ 132908 w 649266"/>
                  <a:gd name="connsiteY31" fmla="*/ 299022 h 347553"/>
                  <a:gd name="connsiteX32" fmla="*/ 119907 w 649266"/>
                  <a:gd name="connsiteY32" fmla="*/ 307689 h 347553"/>
                  <a:gd name="connsiteX33" fmla="*/ 93905 w 649266"/>
                  <a:gd name="connsiteY33" fmla="*/ 316356 h 347553"/>
                  <a:gd name="connsiteX34" fmla="*/ 72237 w 649266"/>
                  <a:gd name="connsiteY34" fmla="*/ 333691 h 347553"/>
                  <a:gd name="connsiteX35" fmla="*/ 46235 w 649266"/>
                  <a:gd name="connsiteY35" fmla="*/ 342358 h 347553"/>
                  <a:gd name="connsiteX36" fmla="*/ 33234 w 649266"/>
                  <a:gd name="connsiteY36" fmla="*/ 346692 h 347553"/>
                  <a:gd name="connsiteX37" fmla="*/ 2899 w 649266"/>
                  <a:gd name="connsiteY37" fmla="*/ 342358 h 347553"/>
                  <a:gd name="connsiteX38" fmla="*/ 7232 w 649266"/>
                  <a:gd name="connsiteY38" fmla="*/ 286021 h 347553"/>
                  <a:gd name="connsiteX39" fmla="*/ 15900 w 649266"/>
                  <a:gd name="connsiteY39" fmla="*/ 260019 h 347553"/>
                  <a:gd name="connsiteX40" fmla="*/ 20233 w 649266"/>
                  <a:gd name="connsiteY40" fmla="*/ 247018 h 347553"/>
                  <a:gd name="connsiteX41" fmla="*/ 45832 w 649266"/>
                  <a:gd name="connsiteY41" fmla="*/ 234017 h 347553"/>
                  <a:gd name="connsiteX42" fmla="*/ 24567 w 649266"/>
                  <a:gd name="connsiteY42" fmla="*/ 147344 h 34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49266" h="347553">
                    <a:moveTo>
                      <a:pt x="639945" y="342358"/>
                    </a:moveTo>
                    <a:cubicBezTo>
                      <a:pt x="638501" y="335135"/>
                      <a:pt x="635612" y="328056"/>
                      <a:pt x="635612" y="320690"/>
                    </a:cubicBezTo>
                    <a:cubicBezTo>
                      <a:pt x="635612" y="310476"/>
                      <a:pt x="639945" y="300569"/>
                      <a:pt x="639945" y="290355"/>
                    </a:cubicBezTo>
                    <a:cubicBezTo>
                      <a:pt x="639945" y="152054"/>
                      <a:pt x="667920" y="183986"/>
                      <a:pt x="626944" y="143010"/>
                    </a:cubicBezTo>
                    <a:cubicBezTo>
                      <a:pt x="625500" y="138676"/>
                      <a:pt x="624961" y="133926"/>
                      <a:pt x="622611" y="130009"/>
                    </a:cubicBezTo>
                    <a:cubicBezTo>
                      <a:pt x="620509" y="126505"/>
                      <a:pt x="616495" y="124533"/>
                      <a:pt x="613943" y="121342"/>
                    </a:cubicBezTo>
                    <a:cubicBezTo>
                      <a:pt x="610689" y="117275"/>
                      <a:pt x="608165" y="112675"/>
                      <a:pt x="605276" y="108341"/>
                    </a:cubicBezTo>
                    <a:cubicBezTo>
                      <a:pt x="603831" y="99674"/>
                      <a:pt x="603073" y="90864"/>
                      <a:pt x="600942" y="82339"/>
                    </a:cubicBezTo>
                    <a:cubicBezTo>
                      <a:pt x="598726" y="73476"/>
                      <a:pt x="594067" y="65296"/>
                      <a:pt x="592275" y="56337"/>
                    </a:cubicBezTo>
                    <a:cubicBezTo>
                      <a:pt x="590830" y="49114"/>
                      <a:pt x="589539" y="41859"/>
                      <a:pt x="587941" y="34669"/>
                    </a:cubicBezTo>
                    <a:cubicBezTo>
                      <a:pt x="587908" y="34522"/>
                      <a:pt x="581343" y="6403"/>
                      <a:pt x="579274" y="4334"/>
                    </a:cubicBezTo>
                    <a:cubicBezTo>
                      <a:pt x="576044" y="1104"/>
                      <a:pt x="570607" y="1445"/>
                      <a:pt x="566273" y="0"/>
                    </a:cubicBezTo>
                    <a:cubicBezTo>
                      <a:pt x="528290" y="37983"/>
                      <a:pt x="574772" y="-10199"/>
                      <a:pt x="544605" y="26002"/>
                    </a:cubicBezTo>
                    <a:cubicBezTo>
                      <a:pt x="540682" y="30710"/>
                      <a:pt x="535166" y="34016"/>
                      <a:pt x="531604" y="39003"/>
                    </a:cubicBezTo>
                    <a:cubicBezTo>
                      <a:pt x="499916" y="83366"/>
                      <a:pt x="539814" y="33985"/>
                      <a:pt x="518603" y="69338"/>
                    </a:cubicBezTo>
                    <a:cubicBezTo>
                      <a:pt x="516501" y="72842"/>
                      <a:pt x="512825" y="75117"/>
                      <a:pt x="509936" y="78006"/>
                    </a:cubicBezTo>
                    <a:cubicBezTo>
                      <a:pt x="499041" y="110687"/>
                      <a:pt x="515005" y="71668"/>
                      <a:pt x="492601" y="99674"/>
                    </a:cubicBezTo>
                    <a:cubicBezTo>
                      <a:pt x="474537" y="122255"/>
                      <a:pt x="514604" y="109564"/>
                      <a:pt x="470933" y="138677"/>
                    </a:cubicBezTo>
                    <a:cubicBezTo>
                      <a:pt x="448314" y="153756"/>
                      <a:pt x="466961" y="143894"/>
                      <a:pt x="431930" y="151678"/>
                    </a:cubicBezTo>
                    <a:cubicBezTo>
                      <a:pt x="427471" y="152669"/>
                      <a:pt x="423466" y="155477"/>
                      <a:pt x="418929" y="156011"/>
                    </a:cubicBezTo>
                    <a:cubicBezTo>
                      <a:pt x="398793" y="158380"/>
                      <a:pt x="378482" y="158900"/>
                      <a:pt x="358258" y="160345"/>
                    </a:cubicBezTo>
                    <a:cubicBezTo>
                      <a:pt x="349471" y="162542"/>
                      <a:pt x="336619" y="165284"/>
                      <a:pt x="327922" y="169012"/>
                    </a:cubicBezTo>
                    <a:cubicBezTo>
                      <a:pt x="290437" y="185077"/>
                      <a:pt x="328077" y="171851"/>
                      <a:pt x="297587" y="182013"/>
                    </a:cubicBezTo>
                    <a:cubicBezTo>
                      <a:pt x="294698" y="184902"/>
                      <a:pt x="292320" y="188415"/>
                      <a:pt x="288920" y="190681"/>
                    </a:cubicBezTo>
                    <a:cubicBezTo>
                      <a:pt x="283545" y="194265"/>
                      <a:pt x="275591" y="193406"/>
                      <a:pt x="271585" y="199348"/>
                    </a:cubicBezTo>
                    <a:cubicBezTo>
                      <a:pt x="267579" y="205290"/>
                      <a:pt x="275867" y="220840"/>
                      <a:pt x="264883" y="226332"/>
                    </a:cubicBezTo>
                    <a:cubicBezTo>
                      <a:pt x="256712" y="230418"/>
                      <a:pt x="236521" y="228402"/>
                      <a:pt x="228249" y="229683"/>
                    </a:cubicBezTo>
                    <a:cubicBezTo>
                      <a:pt x="219977" y="230964"/>
                      <a:pt x="219582" y="232572"/>
                      <a:pt x="215248" y="234017"/>
                    </a:cubicBezTo>
                    <a:cubicBezTo>
                      <a:pt x="210914" y="235462"/>
                      <a:pt x="206769" y="237705"/>
                      <a:pt x="202247" y="238351"/>
                    </a:cubicBezTo>
                    <a:lnTo>
                      <a:pt x="171911" y="242684"/>
                    </a:lnTo>
                    <a:cubicBezTo>
                      <a:pt x="160660" y="276438"/>
                      <a:pt x="169704" y="262226"/>
                      <a:pt x="145909" y="286021"/>
                    </a:cubicBezTo>
                    <a:cubicBezTo>
                      <a:pt x="141575" y="290355"/>
                      <a:pt x="138007" y="295622"/>
                      <a:pt x="132908" y="299022"/>
                    </a:cubicBezTo>
                    <a:cubicBezTo>
                      <a:pt x="128574" y="301911"/>
                      <a:pt x="124666" y="305574"/>
                      <a:pt x="119907" y="307689"/>
                    </a:cubicBezTo>
                    <a:cubicBezTo>
                      <a:pt x="111558" y="311399"/>
                      <a:pt x="93905" y="316356"/>
                      <a:pt x="93905" y="316356"/>
                    </a:cubicBezTo>
                    <a:cubicBezTo>
                      <a:pt x="86700" y="323561"/>
                      <a:pt x="82079" y="329317"/>
                      <a:pt x="72237" y="333691"/>
                    </a:cubicBezTo>
                    <a:cubicBezTo>
                      <a:pt x="63888" y="337401"/>
                      <a:pt x="54902" y="339469"/>
                      <a:pt x="46235" y="342358"/>
                    </a:cubicBezTo>
                    <a:lnTo>
                      <a:pt x="33234" y="346692"/>
                    </a:lnTo>
                    <a:cubicBezTo>
                      <a:pt x="23122" y="345247"/>
                      <a:pt x="6923" y="351746"/>
                      <a:pt x="2899" y="342358"/>
                    </a:cubicBezTo>
                    <a:cubicBezTo>
                      <a:pt x="-4520" y="325046"/>
                      <a:pt x="4295" y="304625"/>
                      <a:pt x="7232" y="286021"/>
                    </a:cubicBezTo>
                    <a:cubicBezTo>
                      <a:pt x="8657" y="276997"/>
                      <a:pt x="13733" y="266520"/>
                      <a:pt x="15900" y="260019"/>
                    </a:cubicBezTo>
                    <a:cubicBezTo>
                      <a:pt x="18067" y="253519"/>
                      <a:pt x="15244" y="251352"/>
                      <a:pt x="20233" y="247018"/>
                    </a:cubicBezTo>
                    <a:cubicBezTo>
                      <a:pt x="25222" y="242684"/>
                      <a:pt x="45110" y="250629"/>
                      <a:pt x="45832" y="234017"/>
                    </a:cubicBezTo>
                    <a:cubicBezTo>
                      <a:pt x="46554" y="217405"/>
                      <a:pt x="31655" y="176235"/>
                      <a:pt x="24567" y="147344"/>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defTabSz="685783" fontAlgn="auto">
                  <a:spcBef>
                    <a:spcPts val="0"/>
                  </a:spcBef>
                  <a:spcAft>
                    <a:spcPts val="0"/>
                  </a:spcAft>
                  <a:buNone/>
                </a:pPr>
                <a:endParaRPr lang="en-US" sz="1351">
                  <a:solidFill>
                    <a:srgbClr val="FFFFFF"/>
                  </a:solidFill>
                  <a:effectLst>
                    <a:outerShdw blurRad="38100" dist="38100" dir="2700000" algn="tl">
                      <a:srgbClr val="000000">
                        <a:alpha val="43137"/>
                      </a:srgbClr>
                    </a:outerShdw>
                  </a:effectLst>
                  <a:latin typeface="Arial"/>
                </a:endParaRPr>
              </a:p>
            </p:txBody>
          </p:sp>
          <p:sp>
            <p:nvSpPr>
              <p:cNvPr id="79" name="Freeform 78"/>
              <p:cNvSpPr/>
              <p:nvPr/>
            </p:nvSpPr>
            <p:spPr>
              <a:xfrm>
                <a:off x="4993346" y="3132246"/>
                <a:ext cx="1229774" cy="251352"/>
              </a:xfrm>
              <a:custGeom>
                <a:avLst/>
                <a:gdLst>
                  <a:gd name="connsiteX0" fmla="*/ 1235090 w 1235090"/>
                  <a:gd name="connsiteY0" fmla="*/ 251352 h 251352"/>
                  <a:gd name="connsiteX1" fmla="*/ 1222089 w 1235090"/>
                  <a:gd name="connsiteY1" fmla="*/ 229683 h 251352"/>
                  <a:gd name="connsiteX2" fmla="*/ 1217756 w 1235090"/>
                  <a:gd name="connsiteY2" fmla="*/ 216683 h 251352"/>
                  <a:gd name="connsiteX3" fmla="*/ 1183087 w 1235090"/>
                  <a:gd name="connsiteY3" fmla="*/ 190681 h 251352"/>
                  <a:gd name="connsiteX4" fmla="*/ 1157085 w 1235090"/>
                  <a:gd name="connsiteY4" fmla="*/ 177680 h 251352"/>
                  <a:gd name="connsiteX5" fmla="*/ 1144084 w 1235090"/>
                  <a:gd name="connsiteY5" fmla="*/ 156011 h 251352"/>
                  <a:gd name="connsiteX6" fmla="*/ 1135416 w 1235090"/>
                  <a:gd name="connsiteY6" fmla="*/ 147344 h 251352"/>
                  <a:gd name="connsiteX7" fmla="*/ 1109415 w 1235090"/>
                  <a:gd name="connsiteY7" fmla="*/ 125676 h 251352"/>
                  <a:gd name="connsiteX8" fmla="*/ 1092080 w 1235090"/>
                  <a:gd name="connsiteY8" fmla="*/ 108341 h 251352"/>
                  <a:gd name="connsiteX9" fmla="*/ 1083413 w 1235090"/>
                  <a:gd name="connsiteY9" fmla="*/ 95340 h 251352"/>
                  <a:gd name="connsiteX10" fmla="*/ 1057411 w 1235090"/>
                  <a:gd name="connsiteY10" fmla="*/ 86673 h 251352"/>
                  <a:gd name="connsiteX11" fmla="*/ 1027075 w 1235090"/>
                  <a:gd name="connsiteY11" fmla="*/ 65005 h 251352"/>
                  <a:gd name="connsiteX12" fmla="*/ 910067 w 1235090"/>
                  <a:gd name="connsiteY12" fmla="*/ 69338 h 251352"/>
                  <a:gd name="connsiteX13" fmla="*/ 888398 w 1235090"/>
                  <a:gd name="connsiteY13" fmla="*/ 65005 h 251352"/>
                  <a:gd name="connsiteX14" fmla="*/ 871064 w 1235090"/>
                  <a:gd name="connsiteY14" fmla="*/ 43337 h 251352"/>
                  <a:gd name="connsiteX15" fmla="*/ 862397 w 1235090"/>
                  <a:gd name="connsiteY15" fmla="*/ 34669 h 251352"/>
                  <a:gd name="connsiteX16" fmla="*/ 836395 w 1235090"/>
                  <a:gd name="connsiteY16" fmla="*/ 26002 h 251352"/>
                  <a:gd name="connsiteX17" fmla="*/ 823394 w 1235090"/>
                  <a:gd name="connsiteY17" fmla="*/ 30336 h 251352"/>
                  <a:gd name="connsiteX18" fmla="*/ 788725 w 1235090"/>
                  <a:gd name="connsiteY18" fmla="*/ 56338 h 251352"/>
                  <a:gd name="connsiteX19" fmla="*/ 775724 w 1235090"/>
                  <a:gd name="connsiteY19" fmla="*/ 34669 h 251352"/>
                  <a:gd name="connsiteX20" fmla="*/ 767056 w 1235090"/>
                  <a:gd name="connsiteY20" fmla="*/ 26002 h 251352"/>
                  <a:gd name="connsiteX21" fmla="*/ 749722 w 1235090"/>
                  <a:gd name="connsiteY21" fmla="*/ 0 h 251352"/>
                  <a:gd name="connsiteX22" fmla="*/ 728053 w 1235090"/>
                  <a:gd name="connsiteY22" fmla="*/ 13001 h 251352"/>
                  <a:gd name="connsiteX23" fmla="*/ 715052 w 1235090"/>
                  <a:gd name="connsiteY23" fmla="*/ 17335 h 251352"/>
                  <a:gd name="connsiteX24" fmla="*/ 160345 w 1235090"/>
                  <a:gd name="connsiteY24" fmla="*/ 13001 h 251352"/>
                  <a:gd name="connsiteX25" fmla="*/ 147344 w 1235090"/>
                  <a:gd name="connsiteY25" fmla="*/ 8667 h 251352"/>
                  <a:gd name="connsiteX26" fmla="*/ 125676 w 1235090"/>
                  <a:gd name="connsiteY26" fmla="*/ 4334 h 251352"/>
                  <a:gd name="connsiteX27" fmla="*/ 73672 w 1235090"/>
                  <a:gd name="connsiteY27" fmla="*/ 0 h 251352"/>
                  <a:gd name="connsiteX28" fmla="*/ 0 w 1235090"/>
                  <a:gd name="connsiteY28" fmla="*/ 4334 h 251352"/>
                  <a:gd name="connsiteX0" fmla="*/ 1229774 w 1229774"/>
                  <a:gd name="connsiteY0" fmla="*/ 251352 h 251352"/>
                  <a:gd name="connsiteX1" fmla="*/ 1216773 w 1229774"/>
                  <a:gd name="connsiteY1" fmla="*/ 229683 h 251352"/>
                  <a:gd name="connsiteX2" fmla="*/ 1212440 w 1229774"/>
                  <a:gd name="connsiteY2" fmla="*/ 216683 h 251352"/>
                  <a:gd name="connsiteX3" fmla="*/ 1177771 w 1229774"/>
                  <a:gd name="connsiteY3" fmla="*/ 190681 h 251352"/>
                  <a:gd name="connsiteX4" fmla="*/ 1151769 w 1229774"/>
                  <a:gd name="connsiteY4" fmla="*/ 177680 h 251352"/>
                  <a:gd name="connsiteX5" fmla="*/ 1138768 w 1229774"/>
                  <a:gd name="connsiteY5" fmla="*/ 156011 h 251352"/>
                  <a:gd name="connsiteX6" fmla="*/ 1130100 w 1229774"/>
                  <a:gd name="connsiteY6" fmla="*/ 147344 h 251352"/>
                  <a:gd name="connsiteX7" fmla="*/ 1104099 w 1229774"/>
                  <a:gd name="connsiteY7" fmla="*/ 125676 h 251352"/>
                  <a:gd name="connsiteX8" fmla="*/ 1086764 w 1229774"/>
                  <a:gd name="connsiteY8" fmla="*/ 108341 h 251352"/>
                  <a:gd name="connsiteX9" fmla="*/ 1078097 w 1229774"/>
                  <a:gd name="connsiteY9" fmla="*/ 95340 h 251352"/>
                  <a:gd name="connsiteX10" fmla="*/ 1052095 w 1229774"/>
                  <a:gd name="connsiteY10" fmla="*/ 86673 h 251352"/>
                  <a:gd name="connsiteX11" fmla="*/ 1021759 w 1229774"/>
                  <a:gd name="connsiteY11" fmla="*/ 65005 h 251352"/>
                  <a:gd name="connsiteX12" fmla="*/ 904751 w 1229774"/>
                  <a:gd name="connsiteY12" fmla="*/ 69338 h 251352"/>
                  <a:gd name="connsiteX13" fmla="*/ 883082 w 1229774"/>
                  <a:gd name="connsiteY13" fmla="*/ 65005 h 251352"/>
                  <a:gd name="connsiteX14" fmla="*/ 865748 w 1229774"/>
                  <a:gd name="connsiteY14" fmla="*/ 43337 h 251352"/>
                  <a:gd name="connsiteX15" fmla="*/ 857081 w 1229774"/>
                  <a:gd name="connsiteY15" fmla="*/ 34669 h 251352"/>
                  <a:gd name="connsiteX16" fmla="*/ 831079 w 1229774"/>
                  <a:gd name="connsiteY16" fmla="*/ 26002 h 251352"/>
                  <a:gd name="connsiteX17" fmla="*/ 818078 w 1229774"/>
                  <a:gd name="connsiteY17" fmla="*/ 30336 h 251352"/>
                  <a:gd name="connsiteX18" fmla="*/ 783409 w 1229774"/>
                  <a:gd name="connsiteY18" fmla="*/ 56338 h 251352"/>
                  <a:gd name="connsiteX19" fmla="*/ 770408 w 1229774"/>
                  <a:gd name="connsiteY19" fmla="*/ 34669 h 251352"/>
                  <a:gd name="connsiteX20" fmla="*/ 761740 w 1229774"/>
                  <a:gd name="connsiteY20" fmla="*/ 26002 h 251352"/>
                  <a:gd name="connsiteX21" fmla="*/ 744406 w 1229774"/>
                  <a:gd name="connsiteY21" fmla="*/ 0 h 251352"/>
                  <a:gd name="connsiteX22" fmla="*/ 722737 w 1229774"/>
                  <a:gd name="connsiteY22" fmla="*/ 13001 h 251352"/>
                  <a:gd name="connsiteX23" fmla="*/ 709736 w 1229774"/>
                  <a:gd name="connsiteY23" fmla="*/ 17335 h 251352"/>
                  <a:gd name="connsiteX24" fmla="*/ 155029 w 1229774"/>
                  <a:gd name="connsiteY24" fmla="*/ 13001 h 251352"/>
                  <a:gd name="connsiteX25" fmla="*/ 142028 w 1229774"/>
                  <a:gd name="connsiteY25" fmla="*/ 8667 h 251352"/>
                  <a:gd name="connsiteX26" fmla="*/ 120360 w 1229774"/>
                  <a:gd name="connsiteY26" fmla="*/ 4334 h 251352"/>
                  <a:gd name="connsiteX27" fmla="*/ 68356 w 1229774"/>
                  <a:gd name="connsiteY27" fmla="*/ 0 h 251352"/>
                  <a:gd name="connsiteX28" fmla="*/ 0 w 1229774"/>
                  <a:gd name="connsiteY28" fmla="*/ 25599 h 251352"/>
                  <a:gd name="connsiteX0" fmla="*/ 1229774 w 1229774"/>
                  <a:gd name="connsiteY0" fmla="*/ 251352 h 251352"/>
                  <a:gd name="connsiteX1" fmla="*/ 1216773 w 1229774"/>
                  <a:gd name="connsiteY1" fmla="*/ 229683 h 251352"/>
                  <a:gd name="connsiteX2" fmla="*/ 1212440 w 1229774"/>
                  <a:gd name="connsiteY2" fmla="*/ 216683 h 251352"/>
                  <a:gd name="connsiteX3" fmla="*/ 1177771 w 1229774"/>
                  <a:gd name="connsiteY3" fmla="*/ 190681 h 251352"/>
                  <a:gd name="connsiteX4" fmla="*/ 1151769 w 1229774"/>
                  <a:gd name="connsiteY4" fmla="*/ 177680 h 251352"/>
                  <a:gd name="connsiteX5" fmla="*/ 1138768 w 1229774"/>
                  <a:gd name="connsiteY5" fmla="*/ 156011 h 251352"/>
                  <a:gd name="connsiteX6" fmla="*/ 1130100 w 1229774"/>
                  <a:gd name="connsiteY6" fmla="*/ 147344 h 251352"/>
                  <a:gd name="connsiteX7" fmla="*/ 1104099 w 1229774"/>
                  <a:gd name="connsiteY7" fmla="*/ 125676 h 251352"/>
                  <a:gd name="connsiteX8" fmla="*/ 1086764 w 1229774"/>
                  <a:gd name="connsiteY8" fmla="*/ 108341 h 251352"/>
                  <a:gd name="connsiteX9" fmla="*/ 1078097 w 1229774"/>
                  <a:gd name="connsiteY9" fmla="*/ 95340 h 251352"/>
                  <a:gd name="connsiteX10" fmla="*/ 1052095 w 1229774"/>
                  <a:gd name="connsiteY10" fmla="*/ 86673 h 251352"/>
                  <a:gd name="connsiteX11" fmla="*/ 1021759 w 1229774"/>
                  <a:gd name="connsiteY11" fmla="*/ 65005 h 251352"/>
                  <a:gd name="connsiteX12" fmla="*/ 904751 w 1229774"/>
                  <a:gd name="connsiteY12" fmla="*/ 69338 h 251352"/>
                  <a:gd name="connsiteX13" fmla="*/ 883082 w 1229774"/>
                  <a:gd name="connsiteY13" fmla="*/ 65005 h 251352"/>
                  <a:gd name="connsiteX14" fmla="*/ 865748 w 1229774"/>
                  <a:gd name="connsiteY14" fmla="*/ 43337 h 251352"/>
                  <a:gd name="connsiteX15" fmla="*/ 857081 w 1229774"/>
                  <a:gd name="connsiteY15" fmla="*/ 34669 h 251352"/>
                  <a:gd name="connsiteX16" fmla="*/ 831079 w 1229774"/>
                  <a:gd name="connsiteY16" fmla="*/ 26002 h 251352"/>
                  <a:gd name="connsiteX17" fmla="*/ 818078 w 1229774"/>
                  <a:gd name="connsiteY17" fmla="*/ 30336 h 251352"/>
                  <a:gd name="connsiteX18" fmla="*/ 783409 w 1229774"/>
                  <a:gd name="connsiteY18" fmla="*/ 56338 h 251352"/>
                  <a:gd name="connsiteX19" fmla="*/ 770408 w 1229774"/>
                  <a:gd name="connsiteY19" fmla="*/ 34669 h 251352"/>
                  <a:gd name="connsiteX20" fmla="*/ 761740 w 1229774"/>
                  <a:gd name="connsiteY20" fmla="*/ 26002 h 251352"/>
                  <a:gd name="connsiteX21" fmla="*/ 744406 w 1229774"/>
                  <a:gd name="connsiteY21" fmla="*/ 0 h 251352"/>
                  <a:gd name="connsiteX22" fmla="*/ 722737 w 1229774"/>
                  <a:gd name="connsiteY22" fmla="*/ 13001 h 251352"/>
                  <a:gd name="connsiteX23" fmla="*/ 709736 w 1229774"/>
                  <a:gd name="connsiteY23" fmla="*/ 17335 h 251352"/>
                  <a:gd name="connsiteX24" fmla="*/ 155029 w 1229774"/>
                  <a:gd name="connsiteY24" fmla="*/ 13001 h 251352"/>
                  <a:gd name="connsiteX25" fmla="*/ 142028 w 1229774"/>
                  <a:gd name="connsiteY25" fmla="*/ 8667 h 251352"/>
                  <a:gd name="connsiteX26" fmla="*/ 120360 w 1229774"/>
                  <a:gd name="connsiteY26" fmla="*/ 4334 h 251352"/>
                  <a:gd name="connsiteX27" fmla="*/ 68356 w 1229774"/>
                  <a:gd name="connsiteY27" fmla="*/ 21265 h 251352"/>
                  <a:gd name="connsiteX28" fmla="*/ 0 w 1229774"/>
                  <a:gd name="connsiteY28" fmla="*/ 25599 h 251352"/>
                  <a:gd name="connsiteX0" fmla="*/ 1229774 w 1229774"/>
                  <a:gd name="connsiteY0" fmla="*/ 251352 h 251352"/>
                  <a:gd name="connsiteX1" fmla="*/ 1216773 w 1229774"/>
                  <a:gd name="connsiteY1" fmla="*/ 229683 h 251352"/>
                  <a:gd name="connsiteX2" fmla="*/ 1212440 w 1229774"/>
                  <a:gd name="connsiteY2" fmla="*/ 216683 h 251352"/>
                  <a:gd name="connsiteX3" fmla="*/ 1177771 w 1229774"/>
                  <a:gd name="connsiteY3" fmla="*/ 190681 h 251352"/>
                  <a:gd name="connsiteX4" fmla="*/ 1151769 w 1229774"/>
                  <a:gd name="connsiteY4" fmla="*/ 177680 h 251352"/>
                  <a:gd name="connsiteX5" fmla="*/ 1138768 w 1229774"/>
                  <a:gd name="connsiteY5" fmla="*/ 156011 h 251352"/>
                  <a:gd name="connsiteX6" fmla="*/ 1130100 w 1229774"/>
                  <a:gd name="connsiteY6" fmla="*/ 147344 h 251352"/>
                  <a:gd name="connsiteX7" fmla="*/ 1104099 w 1229774"/>
                  <a:gd name="connsiteY7" fmla="*/ 125676 h 251352"/>
                  <a:gd name="connsiteX8" fmla="*/ 1086764 w 1229774"/>
                  <a:gd name="connsiteY8" fmla="*/ 108341 h 251352"/>
                  <a:gd name="connsiteX9" fmla="*/ 1078097 w 1229774"/>
                  <a:gd name="connsiteY9" fmla="*/ 95340 h 251352"/>
                  <a:gd name="connsiteX10" fmla="*/ 1052095 w 1229774"/>
                  <a:gd name="connsiteY10" fmla="*/ 86673 h 251352"/>
                  <a:gd name="connsiteX11" fmla="*/ 1021759 w 1229774"/>
                  <a:gd name="connsiteY11" fmla="*/ 65005 h 251352"/>
                  <a:gd name="connsiteX12" fmla="*/ 904751 w 1229774"/>
                  <a:gd name="connsiteY12" fmla="*/ 69338 h 251352"/>
                  <a:gd name="connsiteX13" fmla="*/ 883082 w 1229774"/>
                  <a:gd name="connsiteY13" fmla="*/ 65005 h 251352"/>
                  <a:gd name="connsiteX14" fmla="*/ 855116 w 1229774"/>
                  <a:gd name="connsiteY14" fmla="*/ 48653 h 251352"/>
                  <a:gd name="connsiteX15" fmla="*/ 857081 w 1229774"/>
                  <a:gd name="connsiteY15" fmla="*/ 34669 h 251352"/>
                  <a:gd name="connsiteX16" fmla="*/ 831079 w 1229774"/>
                  <a:gd name="connsiteY16" fmla="*/ 26002 h 251352"/>
                  <a:gd name="connsiteX17" fmla="*/ 818078 w 1229774"/>
                  <a:gd name="connsiteY17" fmla="*/ 30336 h 251352"/>
                  <a:gd name="connsiteX18" fmla="*/ 783409 w 1229774"/>
                  <a:gd name="connsiteY18" fmla="*/ 56338 h 251352"/>
                  <a:gd name="connsiteX19" fmla="*/ 770408 w 1229774"/>
                  <a:gd name="connsiteY19" fmla="*/ 34669 h 251352"/>
                  <a:gd name="connsiteX20" fmla="*/ 761740 w 1229774"/>
                  <a:gd name="connsiteY20" fmla="*/ 26002 h 251352"/>
                  <a:gd name="connsiteX21" fmla="*/ 744406 w 1229774"/>
                  <a:gd name="connsiteY21" fmla="*/ 0 h 251352"/>
                  <a:gd name="connsiteX22" fmla="*/ 722737 w 1229774"/>
                  <a:gd name="connsiteY22" fmla="*/ 13001 h 251352"/>
                  <a:gd name="connsiteX23" fmla="*/ 709736 w 1229774"/>
                  <a:gd name="connsiteY23" fmla="*/ 17335 h 251352"/>
                  <a:gd name="connsiteX24" fmla="*/ 155029 w 1229774"/>
                  <a:gd name="connsiteY24" fmla="*/ 13001 h 251352"/>
                  <a:gd name="connsiteX25" fmla="*/ 142028 w 1229774"/>
                  <a:gd name="connsiteY25" fmla="*/ 8667 h 251352"/>
                  <a:gd name="connsiteX26" fmla="*/ 120360 w 1229774"/>
                  <a:gd name="connsiteY26" fmla="*/ 4334 h 251352"/>
                  <a:gd name="connsiteX27" fmla="*/ 68356 w 1229774"/>
                  <a:gd name="connsiteY27" fmla="*/ 21265 h 251352"/>
                  <a:gd name="connsiteX28" fmla="*/ 0 w 1229774"/>
                  <a:gd name="connsiteY28" fmla="*/ 25599 h 251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29774" h="251352">
                    <a:moveTo>
                      <a:pt x="1229774" y="251352"/>
                    </a:moveTo>
                    <a:cubicBezTo>
                      <a:pt x="1225440" y="244129"/>
                      <a:pt x="1220540" y="237217"/>
                      <a:pt x="1216773" y="229683"/>
                    </a:cubicBezTo>
                    <a:cubicBezTo>
                      <a:pt x="1214730" y="225598"/>
                      <a:pt x="1214790" y="220600"/>
                      <a:pt x="1212440" y="216683"/>
                    </a:cubicBezTo>
                    <a:cubicBezTo>
                      <a:pt x="1207095" y="207775"/>
                      <a:pt x="1179924" y="192116"/>
                      <a:pt x="1177771" y="190681"/>
                    </a:cubicBezTo>
                    <a:cubicBezTo>
                      <a:pt x="1160968" y="179478"/>
                      <a:pt x="1169713" y="183660"/>
                      <a:pt x="1151769" y="177680"/>
                    </a:cubicBezTo>
                    <a:cubicBezTo>
                      <a:pt x="1129804" y="155715"/>
                      <a:pt x="1155647" y="184143"/>
                      <a:pt x="1138768" y="156011"/>
                    </a:cubicBezTo>
                    <a:cubicBezTo>
                      <a:pt x="1136666" y="152507"/>
                      <a:pt x="1132716" y="150483"/>
                      <a:pt x="1130100" y="147344"/>
                    </a:cubicBezTo>
                    <a:cubicBezTo>
                      <a:pt x="1111935" y="125548"/>
                      <a:pt x="1125483" y="132805"/>
                      <a:pt x="1104099" y="125676"/>
                    </a:cubicBezTo>
                    <a:cubicBezTo>
                      <a:pt x="1094643" y="97310"/>
                      <a:pt x="1107776" y="125151"/>
                      <a:pt x="1086764" y="108341"/>
                    </a:cubicBezTo>
                    <a:cubicBezTo>
                      <a:pt x="1082697" y="105087"/>
                      <a:pt x="1082514" y="98100"/>
                      <a:pt x="1078097" y="95340"/>
                    </a:cubicBezTo>
                    <a:cubicBezTo>
                      <a:pt x="1070350" y="90498"/>
                      <a:pt x="1052095" y="86673"/>
                      <a:pt x="1052095" y="86673"/>
                    </a:cubicBezTo>
                    <a:cubicBezTo>
                      <a:pt x="1031530" y="66108"/>
                      <a:pt x="1042513" y="71922"/>
                      <a:pt x="1021759" y="65005"/>
                    </a:cubicBezTo>
                    <a:cubicBezTo>
                      <a:pt x="982756" y="66449"/>
                      <a:pt x="943780" y="69338"/>
                      <a:pt x="904751" y="69338"/>
                    </a:cubicBezTo>
                    <a:cubicBezTo>
                      <a:pt x="897385" y="69338"/>
                      <a:pt x="891355" y="68453"/>
                      <a:pt x="883082" y="65005"/>
                    </a:cubicBezTo>
                    <a:cubicBezTo>
                      <a:pt x="874809" y="61557"/>
                      <a:pt x="900199" y="63678"/>
                      <a:pt x="855116" y="48653"/>
                    </a:cubicBezTo>
                    <a:cubicBezTo>
                      <a:pt x="852227" y="45764"/>
                      <a:pt x="861087" y="38444"/>
                      <a:pt x="857081" y="34669"/>
                    </a:cubicBezTo>
                    <a:cubicBezTo>
                      <a:pt x="853075" y="30894"/>
                      <a:pt x="831079" y="26002"/>
                      <a:pt x="831079" y="26002"/>
                    </a:cubicBezTo>
                    <a:cubicBezTo>
                      <a:pt x="826745" y="27447"/>
                      <a:pt x="821733" y="27595"/>
                      <a:pt x="818078" y="30336"/>
                    </a:cubicBezTo>
                    <a:cubicBezTo>
                      <a:pt x="778239" y="60215"/>
                      <a:pt x="812780" y="46546"/>
                      <a:pt x="783409" y="56338"/>
                    </a:cubicBezTo>
                    <a:cubicBezTo>
                      <a:pt x="761444" y="34373"/>
                      <a:pt x="787287" y="62801"/>
                      <a:pt x="770408" y="34669"/>
                    </a:cubicBezTo>
                    <a:cubicBezTo>
                      <a:pt x="768306" y="31165"/>
                      <a:pt x="764192" y="29271"/>
                      <a:pt x="761740" y="26002"/>
                    </a:cubicBezTo>
                    <a:cubicBezTo>
                      <a:pt x="755490" y="17669"/>
                      <a:pt x="744406" y="0"/>
                      <a:pt x="744406" y="0"/>
                    </a:cubicBezTo>
                    <a:cubicBezTo>
                      <a:pt x="707576" y="12277"/>
                      <a:pt x="752481" y="-4845"/>
                      <a:pt x="722737" y="13001"/>
                    </a:cubicBezTo>
                    <a:cubicBezTo>
                      <a:pt x="718820" y="15351"/>
                      <a:pt x="714070" y="15890"/>
                      <a:pt x="709736" y="17335"/>
                    </a:cubicBezTo>
                    <a:lnTo>
                      <a:pt x="155029" y="13001"/>
                    </a:lnTo>
                    <a:cubicBezTo>
                      <a:pt x="150461" y="12931"/>
                      <a:pt x="146460" y="9775"/>
                      <a:pt x="142028" y="8667"/>
                    </a:cubicBezTo>
                    <a:cubicBezTo>
                      <a:pt x="134882" y="6881"/>
                      <a:pt x="132639" y="2234"/>
                      <a:pt x="120360" y="4334"/>
                    </a:cubicBezTo>
                    <a:cubicBezTo>
                      <a:pt x="108081" y="6434"/>
                      <a:pt x="85691" y="22710"/>
                      <a:pt x="68356" y="21265"/>
                    </a:cubicBezTo>
                    <a:cubicBezTo>
                      <a:pt x="-2424" y="25689"/>
                      <a:pt x="27492" y="25599"/>
                      <a:pt x="0" y="25599"/>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defTabSz="685783" fontAlgn="auto">
                  <a:spcBef>
                    <a:spcPts val="0"/>
                  </a:spcBef>
                  <a:spcAft>
                    <a:spcPts val="0"/>
                  </a:spcAft>
                  <a:buNone/>
                </a:pPr>
                <a:endParaRPr lang="en-US" sz="1351">
                  <a:solidFill>
                    <a:srgbClr val="FFFFFF"/>
                  </a:solidFill>
                  <a:effectLst>
                    <a:outerShdw blurRad="38100" dist="38100" dir="2700000" algn="tl">
                      <a:srgbClr val="000000">
                        <a:alpha val="43137"/>
                      </a:srgbClr>
                    </a:outerShdw>
                  </a:effectLst>
                  <a:latin typeface="Arial"/>
                </a:endParaRPr>
              </a:p>
            </p:txBody>
          </p:sp>
          <p:sp>
            <p:nvSpPr>
              <p:cNvPr id="80" name="Freeform 79"/>
              <p:cNvSpPr/>
              <p:nvPr/>
            </p:nvSpPr>
            <p:spPr>
              <a:xfrm>
                <a:off x="3918386" y="2279500"/>
                <a:ext cx="1082645" cy="914400"/>
              </a:xfrm>
              <a:custGeom>
                <a:avLst/>
                <a:gdLst>
                  <a:gd name="connsiteX0" fmla="*/ 1082645 w 1082645"/>
                  <a:gd name="connsiteY0" fmla="*/ 858062 h 914400"/>
                  <a:gd name="connsiteX1" fmla="*/ 1060977 w 1082645"/>
                  <a:gd name="connsiteY1" fmla="*/ 866729 h 914400"/>
                  <a:gd name="connsiteX2" fmla="*/ 1047976 w 1082645"/>
                  <a:gd name="connsiteY2" fmla="*/ 871063 h 914400"/>
                  <a:gd name="connsiteX3" fmla="*/ 1000306 w 1082645"/>
                  <a:gd name="connsiteY3" fmla="*/ 866729 h 914400"/>
                  <a:gd name="connsiteX4" fmla="*/ 904966 w 1082645"/>
                  <a:gd name="connsiteY4" fmla="*/ 871063 h 914400"/>
                  <a:gd name="connsiteX5" fmla="*/ 792291 w 1082645"/>
                  <a:gd name="connsiteY5" fmla="*/ 866729 h 914400"/>
                  <a:gd name="connsiteX6" fmla="*/ 766289 w 1082645"/>
                  <a:gd name="connsiteY6" fmla="*/ 858062 h 914400"/>
                  <a:gd name="connsiteX7" fmla="*/ 718619 w 1082645"/>
                  <a:gd name="connsiteY7" fmla="*/ 862396 h 914400"/>
                  <a:gd name="connsiteX8" fmla="*/ 705618 w 1082645"/>
                  <a:gd name="connsiteY8" fmla="*/ 884064 h 914400"/>
                  <a:gd name="connsiteX9" fmla="*/ 683950 w 1082645"/>
                  <a:gd name="connsiteY9" fmla="*/ 914400 h 914400"/>
                  <a:gd name="connsiteX10" fmla="*/ 527938 w 1082645"/>
                  <a:gd name="connsiteY10" fmla="*/ 910066 h 914400"/>
                  <a:gd name="connsiteX11" fmla="*/ 506270 w 1082645"/>
                  <a:gd name="connsiteY11" fmla="*/ 892731 h 914400"/>
                  <a:gd name="connsiteX12" fmla="*/ 475934 w 1082645"/>
                  <a:gd name="connsiteY12" fmla="*/ 884064 h 914400"/>
                  <a:gd name="connsiteX13" fmla="*/ 449932 w 1082645"/>
                  <a:gd name="connsiteY13" fmla="*/ 866729 h 914400"/>
                  <a:gd name="connsiteX14" fmla="*/ 436932 w 1082645"/>
                  <a:gd name="connsiteY14" fmla="*/ 858062 h 914400"/>
                  <a:gd name="connsiteX15" fmla="*/ 402262 w 1082645"/>
                  <a:gd name="connsiteY15" fmla="*/ 827727 h 914400"/>
                  <a:gd name="connsiteX16" fmla="*/ 380594 w 1082645"/>
                  <a:gd name="connsiteY16" fmla="*/ 810392 h 914400"/>
                  <a:gd name="connsiteX17" fmla="*/ 367593 w 1082645"/>
                  <a:gd name="connsiteY17" fmla="*/ 797391 h 914400"/>
                  <a:gd name="connsiteX18" fmla="*/ 341591 w 1082645"/>
                  <a:gd name="connsiteY18" fmla="*/ 780056 h 914400"/>
                  <a:gd name="connsiteX19" fmla="*/ 315589 w 1082645"/>
                  <a:gd name="connsiteY19" fmla="*/ 758388 h 914400"/>
                  <a:gd name="connsiteX20" fmla="*/ 280920 w 1082645"/>
                  <a:gd name="connsiteY20" fmla="*/ 706384 h 914400"/>
                  <a:gd name="connsiteX21" fmla="*/ 272253 w 1082645"/>
                  <a:gd name="connsiteY21" fmla="*/ 693383 h 914400"/>
                  <a:gd name="connsiteX22" fmla="*/ 259252 w 1082645"/>
                  <a:gd name="connsiteY22" fmla="*/ 684716 h 914400"/>
                  <a:gd name="connsiteX23" fmla="*/ 254918 w 1082645"/>
                  <a:gd name="connsiteY23" fmla="*/ 671715 h 914400"/>
                  <a:gd name="connsiteX24" fmla="*/ 228916 w 1082645"/>
                  <a:gd name="connsiteY24" fmla="*/ 637046 h 914400"/>
                  <a:gd name="connsiteX25" fmla="*/ 215915 w 1082645"/>
                  <a:gd name="connsiteY25" fmla="*/ 598043 h 914400"/>
                  <a:gd name="connsiteX26" fmla="*/ 211582 w 1082645"/>
                  <a:gd name="connsiteY26" fmla="*/ 585042 h 914400"/>
                  <a:gd name="connsiteX27" fmla="*/ 207248 w 1082645"/>
                  <a:gd name="connsiteY27" fmla="*/ 563374 h 914400"/>
                  <a:gd name="connsiteX28" fmla="*/ 211582 w 1082645"/>
                  <a:gd name="connsiteY28" fmla="*/ 520037 h 914400"/>
                  <a:gd name="connsiteX29" fmla="*/ 224583 w 1082645"/>
                  <a:gd name="connsiteY29" fmla="*/ 515704 h 914400"/>
                  <a:gd name="connsiteX30" fmla="*/ 298255 w 1082645"/>
                  <a:gd name="connsiteY30" fmla="*/ 507036 h 914400"/>
                  <a:gd name="connsiteX31" fmla="*/ 315589 w 1082645"/>
                  <a:gd name="connsiteY31" fmla="*/ 485368 h 914400"/>
                  <a:gd name="connsiteX32" fmla="*/ 328590 w 1082645"/>
                  <a:gd name="connsiteY32" fmla="*/ 481035 h 914400"/>
                  <a:gd name="connsiteX33" fmla="*/ 393595 w 1082645"/>
                  <a:gd name="connsiteY33" fmla="*/ 476701 h 914400"/>
                  <a:gd name="connsiteX34" fmla="*/ 423931 w 1082645"/>
                  <a:gd name="connsiteY34" fmla="*/ 463700 h 914400"/>
                  <a:gd name="connsiteX35" fmla="*/ 436932 w 1082645"/>
                  <a:gd name="connsiteY35" fmla="*/ 437698 h 914400"/>
                  <a:gd name="connsiteX36" fmla="*/ 432598 w 1082645"/>
                  <a:gd name="connsiteY36" fmla="*/ 377027 h 914400"/>
                  <a:gd name="connsiteX37" fmla="*/ 406596 w 1082645"/>
                  <a:gd name="connsiteY37" fmla="*/ 351025 h 914400"/>
                  <a:gd name="connsiteX38" fmla="*/ 397929 w 1082645"/>
                  <a:gd name="connsiteY38" fmla="*/ 338024 h 914400"/>
                  <a:gd name="connsiteX39" fmla="*/ 384928 w 1082645"/>
                  <a:gd name="connsiteY39" fmla="*/ 333691 h 914400"/>
                  <a:gd name="connsiteX40" fmla="*/ 367593 w 1082645"/>
                  <a:gd name="connsiteY40" fmla="*/ 312022 h 914400"/>
                  <a:gd name="connsiteX41" fmla="*/ 354592 w 1082645"/>
                  <a:gd name="connsiteY41" fmla="*/ 303355 h 914400"/>
                  <a:gd name="connsiteX42" fmla="*/ 332924 w 1082645"/>
                  <a:gd name="connsiteY42" fmla="*/ 268686 h 914400"/>
                  <a:gd name="connsiteX43" fmla="*/ 319923 w 1082645"/>
                  <a:gd name="connsiteY43" fmla="*/ 242684 h 914400"/>
                  <a:gd name="connsiteX44" fmla="*/ 311256 w 1082645"/>
                  <a:gd name="connsiteY44" fmla="*/ 216682 h 914400"/>
                  <a:gd name="connsiteX45" fmla="*/ 306922 w 1082645"/>
                  <a:gd name="connsiteY45" fmla="*/ 203681 h 914400"/>
                  <a:gd name="connsiteX46" fmla="*/ 302588 w 1082645"/>
                  <a:gd name="connsiteY46" fmla="*/ 190680 h 914400"/>
                  <a:gd name="connsiteX47" fmla="*/ 285254 w 1082645"/>
                  <a:gd name="connsiteY47" fmla="*/ 164678 h 914400"/>
                  <a:gd name="connsiteX48" fmla="*/ 267919 w 1082645"/>
                  <a:gd name="connsiteY48" fmla="*/ 147344 h 914400"/>
                  <a:gd name="connsiteX49" fmla="*/ 259252 w 1082645"/>
                  <a:gd name="connsiteY49" fmla="*/ 134343 h 914400"/>
                  <a:gd name="connsiteX50" fmla="*/ 254918 w 1082645"/>
                  <a:gd name="connsiteY50" fmla="*/ 121342 h 914400"/>
                  <a:gd name="connsiteX51" fmla="*/ 246251 w 1082645"/>
                  <a:gd name="connsiteY51" fmla="*/ 112674 h 914400"/>
                  <a:gd name="connsiteX52" fmla="*/ 237584 w 1082645"/>
                  <a:gd name="connsiteY52" fmla="*/ 99673 h 914400"/>
                  <a:gd name="connsiteX53" fmla="*/ 94573 w 1082645"/>
                  <a:gd name="connsiteY53" fmla="*/ 91006 h 914400"/>
                  <a:gd name="connsiteX54" fmla="*/ 85906 w 1082645"/>
                  <a:gd name="connsiteY54" fmla="*/ 78005 h 914400"/>
                  <a:gd name="connsiteX55" fmla="*/ 77239 w 1082645"/>
                  <a:gd name="connsiteY55" fmla="*/ 52003 h 914400"/>
                  <a:gd name="connsiteX56" fmla="*/ 68571 w 1082645"/>
                  <a:gd name="connsiteY56" fmla="*/ 39002 h 914400"/>
                  <a:gd name="connsiteX57" fmla="*/ 33902 w 1082645"/>
                  <a:gd name="connsiteY57" fmla="*/ 43336 h 914400"/>
                  <a:gd name="connsiteX58" fmla="*/ 20901 w 1082645"/>
                  <a:gd name="connsiteY58" fmla="*/ 47670 h 914400"/>
                  <a:gd name="connsiteX59" fmla="*/ 12234 w 1082645"/>
                  <a:gd name="connsiteY59" fmla="*/ 60671 h 914400"/>
                  <a:gd name="connsiteX60" fmla="*/ 3567 w 1082645"/>
                  <a:gd name="connsiteY60"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082645" h="914400">
                    <a:moveTo>
                      <a:pt x="1082645" y="858062"/>
                    </a:moveTo>
                    <a:cubicBezTo>
                      <a:pt x="1075422" y="860951"/>
                      <a:pt x="1068261" y="863998"/>
                      <a:pt x="1060977" y="866729"/>
                    </a:cubicBezTo>
                    <a:cubicBezTo>
                      <a:pt x="1056700" y="868333"/>
                      <a:pt x="1052544" y="871063"/>
                      <a:pt x="1047976" y="871063"/>
                    </a:cubicBezTo>
                    <a:cubicBezTo>
                      <a:pt x="1032020" y="871063"/>
                      <a:pt x="1016196" y="868174"/>
                      <a:pt x="1000306" y="866729"/>
                    </a:cubicBezTo>
                    <a:cubicBezTo>
                      <a:pt x="968526" y="868174"/>
                      <a:pt x="936779" y="871063"/>
                      <a:pt x="904966" y="871063"/>
                    </a:cubicBezTo>
                    <a:cubicBezTo>
                      <a:pt x="867380" y="871063"/>
                      <a:pt x="829713" y="870237"/>
                      <a:pt x="792291" y="866729"/>
                    </a:cubicBezTo>
                    <a:cubicBezTo>
                      <a:pt x="783195" y="865876"/>
                      <a:pt x="766289" y="858062"/>
                      <a:pt x="766289" y="858062"/>
                    </a:cubicBezTo>
                    <a:cubicBezTo>
                      <a:pt x="750399" y="859507"/>
                      <a:pt x="734166" y="858808"/>
                      <a:pt x="718619" y="862396"/>
                    </a:cubicBezTo>
                    <a:cubicBezTo>
                      <a:pt x="709477" y="864506"/>
                      <a:pt x="708162" y="878129"/>
                      <a:pt x="705618" y="884064"/>
                    </a:cubicBezTo>
                    <a:cubicBezTo>
                      <a:pt x="697063" y="904027"/>
                      <a:pt x="698811" y="899538"/>
                      <a:pt x="683950" y="914400"/>
                    </a:cubicBezTo>
                    <a:cubicBezTo>
                      <a:pt x="631946" y="912955"/>
                      <a:pt x="579809" y="914056"/>
                      <a:pt x="527938" y="910066"/>
                    </a:cubicBezTo>
                    <a:cubicBezTo>
                      <a:pt x="515789" y="909131"/>
                      <a:pt x="515284" y="897238"/>
                      <a:pt x="506270" y="892731"/>
                    </a:cubicBezTo>
                    <a:cubicBezTo>
                      <a:pt x="483806" y="881499"/>
                      <a:pt x="495120" y="894723"/>
                      <a:pt x="475934" y="884064"/>
                    </a:cubicBezTo>
                    <a:cubicBezTo>
                      <a:pt x="466828" y="879005"/>
                      <a:pt x="458599" y="872507"/>
                      <a:pt x="449932" y="866729"/>
                    </a:cubicBezTo>
                    <a:lnTo>
                      <a:pt x="436932" y="858062"/>
                    </a:lnTo>
                    <a:cubicBezTo>
                      <a:pt x="412364" y="821213"/>
                      <a:pt x="452840" y="878310"/>
                      <a:pt x="402262" y="827727"/>
                    </a:cubicBezTo>
                    <a:cubicBezTo>
                      <a:pt x="377055" y="802517"/>
                      <a:pt x="413384" y="837717"/>
                      <a:pt x="380594" y="810392"/>
                    </a:cubicBezTo>
                    <a:cubicBezTo>
                      <a:pt x="375886" y="806469"/>
                      <a:pt x="372431" y="801154"/>
                      <a:pt x="367593" y="797391"/>
                    </a:cubicBezTo>
                    <a:cubicBezTo>
                      <a:pt x="359370" y="790996"/>
                      <a:pt x="348957" y="787422"/>
                      <a:pt x="341591" y="780056"/>
                    </a:cubicBezTo>
                    <a:cubicBezTo>
                      <a:pt x="324907" y="763372"/>
                      <a:pt x="333689" y="770455"/>
                      <a:pt x="315589" y="758388"/>
                    </a:cubicBezTo>
                    <a:lnTo>
                      <a:pt x="280920" y="706384"/>
                    </a:lnTo>
                    <a:cubicBezTo>
                      <a:pt x="278031" y="702050"/>
                      <a:pt x="276587" y="696272"/>
                      <a:pt x="272253" y="693383"/>
                    </a:cubicBezTo>
                    <a:lnTo>
                      <a:pt x="259252" y="684716"/>
                    </a:lnTo>
                    <a:cubicBezTo>
                      <a:pt x="257807" y="680382"/>
                      <a:pt x="257136" y="675708"/>
                      <a:pt x="254918" y="671715"/>
                    </a:cubicBezTo>
                    <a:cubicBezTo>
                      <a:pt x="242666" y="649661"/>
                      <a:pt x="242068" y="650196"/>
                      <a:pt x="228916" y="637046"/>
                    </a:cubicBezTo>
                    <a:lnTo>
                      <a:pt x="215915" y="598043"/>
                    </a:lnTo>
                    <a:cubicBezTo>
                      <a:pt x="214471" y="593709"/>
                      <a:pt x="212478" y="589521"/>
                      <a:pt x="211582" y="585042"/>
                    </a:cubicBezTo>
                    <a:lnTo>
                      <a:pt x="207248" y="563374"/>
                    </a:lnTo>
                    <a:cubicBezTo>
                      <a:pt x="208693" y="548928"/>
                      <a:pt x="206621" y="533681"/>
                      <a:pt x="211582" y="520037"/>
                    </a:cubicBezTo>
                    <a:cubicBezTo>
                      <a:pt x="213143" y="515744"/>
                      <a:pt x="220104" y="516600"/>
                      <a:pt x="224583" y="515704"/>
                    </a:cubicBezTo>
                    <a:cubicBezTo>
                      <a:pt x="243748" y="511871"/>
                      <a:pt x="281056" y="508756"/>
                      <a:pt x="298255" y="507036"/>
                    </a:cubicBezTo>
                    <a:cubicBezTo>
                      <a:pt x="355971" y="468560"/>
                      <a:pt x="273725" y="527232"/>
                      <a:pt x="315589" y="485368"/>
                    </a:cubicBezTo>
                    <a:cubicBezTo>
                      <a:pt x="318819" y="482138"/>
                      <a:pt x="324050" y="481539"/>
                      <a:pt x="328590" y="481035"/>
                    </a:cubicBezTo>
                    <a:cubicBezTo>
                      <a:pt x="350174" y="478637"/>
                      <a:pt x="371927" y="478146"/>
                      <a:pt x="393595" y="476701"/>
                    </a:cubicBezTo>
                    <a:cubicBezTo>
                      <a:pt x="402626" y="473691"/>
                      <a:pt x="416792" y="469649"/>
                      <a:pt x="423931" y="463700"/>
                    </a:cubicBezTo>
                    <a:cubicBezTo>
                      <a:pt x="431685" y="457239"/>
                      <a:pt x="433974" y="446571"/>
                      <a:pt x="436932" y="437698"/>
                    </a:cubicBezTo>
                    <a:cubicBezTo>
                      <a:pt x="435487" y="417474"/>
                      <a:pt x="439296" y="396164"/>
                      <a:pt x="432598" y="377027"/>
                    </a:cubicBezTo>
                    <a:cubicBezTo>
                      <a:pt x="428549" y="365458"/>
                      <a:pt x="413395" y="361224"/>
                      <a:pt x="406596" y="351025"/>
                    </a:cubicBezTo>
                    <a:cubicBezTo>
                      <a:pt x="403707" y="346691"/>
                      <a:pt x="401996" y="341278"/>
                      <a:pt x="397929" y="338024"/>
                    </a:cubicBezTo>
                    <a:cubicBezTo>
                      <a:pt x="394362" y="335170"/>
                      <a:pt x="389262" y="335135"/>
                      <a:pt x="384928" y="333691"/>
                    </a:cubicBezTo>
                    <a:cubicBezTo>
                      <a:pt x="347666" y="308848"/>
                      <a:pt x="391519" y="341928"/>
                      <a:pt x="367593" y="312022"/>
                    </a:cubicBezTo>
                    <a:cubicBezTo>
                      <a:pt x="364339" y="307955"/>
                      <a:pt x="358926" y="306244"/>
                      <a:pt x="354592" y="303355"/>
                    </a:cubicBezTo>
                    <a:cubicBezTo>
                      <a:pt x="344278" y="272412"/>
                      <a:pt x="353527" y="282421"/>
                      <a:pt x="332924" y="268686"/>
                    </a:cubicBezTo>
                    <a:cubicBezTo>
                      <a:pt x="317114" y="221261"/>
                      <a:pt x="342330" y="293101"/>
                      <a:pt x="319923" y="242684"/>
                    </a:cubicBezTo>
                    <a:cubicBezTo>
                      <a:pt x="316213" y="234335"/>
                      <a:pt x="314145" y="225349"/>
                      <a:pt x="311256" y="216682"/>
                    </a:cubicBezTo>
                    <a:lnTo>
                      <a:pt x="306922" y="203681"/>
                    </a:lnTo>
                    <a:cubicBezTo>
                      <a:pt x="305477" y="199347"/>
                      <a:pt x="305122" y="194481"/>
                      <a:pt x="302588" y="190680"/>
                    </a:cubicBezTo>
                    <a:cubicBezTo>
                      <a:pt x="296810" y="182013"/>
                      <a:pt x="288548" y="174560"/>
                      <a:pt x="285254" y="164678"/>
                    </a:cubicBezTo>
                    <a:cubicBezTo>
                      <a:pt x="279475" y="147343"/>
                      <a:pt x="285254" y="153121"/>
                      <a:pt x="267919" y="147344"/>
                    </a:cubicBezTo>
                    <a:cubicBezTo>
                      <a:pt x="265030" y="143010"/>
                      <a:pt x="261581" y="139001"/>
                      <a:pt x="259252" y="134343"/>
                    </a:cubicBezTo>
                    <a:cubicBezTo>
                      <a:pt x="257209" y="130257"/>
                      <a:pt x="257268" y="125259"/>
                      <a:pt x="254918" y="121342"/>
                    </a:cubicBezTo>
                    <a:cubicBezTo>
                      <a:pt x="252816" y="117838"/>
                      <a:pt x="248803" y="115865"/>
                      <a:pt x="246251" y="112674"/>
                    </a:cubicBezTo>
                    <a:cubicBezTo>
                      <a:pt x="242998" y="108607"/>
                      <a:pt x="242740" y="100410"/>
                      <a:pt x="237584" y="99673"/>
                    </a:cubicBezTo>
                    <a:cubicBezTo>
                      <a:pt x="190306" y="92919"/>
                      <a:pt x="94573" y="91006"/>
                      <a:pt x="94573" y="91006"/>
                    </a:cubicBezTo>
                    <a:cubicBezTo>
                      <a:pt x="91684" y="86672"/>
                      <a:pt x="88021" y="82764"/>
                      <a:pt x="85906" y="78005"/>
                    </a:cubicBezTo>
                    <a:cubicBezTo>
                      <a:pt x="82196" y="69656"/>
                      <a:pt x="82307" y="59605"/>
                      <a:pt x="77239" y="52003"/>
                    </a:cubicBezTo>
                    <a:lnTo>
                      <a:pt x="68571" y="39002"/>
                    </a:lnTo>
                    <a:cubicBezTo>
                      <a:pt x="57015" y="40447"/>
                      <a:pt x="45360" y="41252"/>
                      <a:pt x="33902" y="43336"/>
                    </a:cubicBezTo>
                    <a:cubicBezTo>
                      <a:pt x="29408" y="44153"/>
                      <a:pt x="24468" y="44816"/>
                      <a:pt x="20901" y="47670"/>
                    </a:cubicBezTo>
                    <a:cubicBezTo>
                      <a:pt x="16834" y="50924"/>
                      <a:pt x="15123" y="56337"/>
                      <a:pt x="12234" y="60671"/>
                    </a:cubicBezTo>
                    <a:cubicBezTo>
                      <a:pt x="-8690" y="39745"/>
                      <a:pt x="3567" y="56089"/>
                      <a:pt x="3567" y="0"/>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ctr" anchorCtr="0" forceAA="0" compatLnSpc="1">
                <a:prstTxWarp prst="textNoShape">
                  <a:avLst/>
                </a:prstTxWarp>
                <a:noAutofit/>
              </a:bodyPr>
              <a:lstStyle/>
              <a:p>
                <a:pPr algn="ctr" defTabSz="685783" fontAlgn="auto">
                  <a:spcBef>
                    <a:spcPts val="0"/>
                  </a:spcBef>
                  <a:spcAft>
                    <a:spcPts val="0"/>
                  </a:spcAft>
                  <a:buNone/>
                </a:pPr>
                <a:endParaRPr lang="en-US" sz="1351">
                  <a:solidFill>
                    <a:srgbClr val="FFFFFF"/>
                  </a:solidFill>
                  <a:effectLst>
                    <a:outerShdw blurRad="38100" dist="38100" dir="2700000" algn="tl">
                      <a:srgbClr val="000000">
                        <a:alpha val="43137"/>
                      </a:srgbClr>
                    </a:outerShdw>
                  </a:effectLst>
                  <a:latin typeface="Arial"/>
                </a:endParaRPr>
              </a:p>
            </p:txBody>
          </p:sp>
        </p:grpSp>
        <p:sp>
          <p:nvSpPr>
            <p:cNvPr id="7" name="TextBox 6"/>
            <p:cNvSpPr txBox="1"/>
            <p:nvPr/>
          </p:nvSpPr>
          <p:spPr bwMode="auto">
            <a:xfrm>
              <a:off x="4181573" y="310602"/>
              <a:ext cx="777033" cy="28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defTabSz="685783" fontAlgn="auto">
                <a:spcBef>
                  <a:spcPts val="0"/>
                </a:spcBef>
                <a:spcAft>
                  <a:spcPts val="0"/>
                </a:spcAft>
                <a:buNone/>
              </a:pPr>
              <a:r>
                <a:rPr lang="en-US" sz="788" b="1" dirty="0">
                  <a:solidFill>
                    <a:srgbClr val="000000">
                      <a:lumMod val="75000"/>
                      <a:lumOff val="25000"/>
                    </a:srgbClr>
                  </a:solidFill>
                  <a:effectLst>
                    <a:outerShdw blurRad="38100" dist="38100" dir="2700000" algn="tl">
                      <a:srgbClr val="000000">
                        <a:alpha val="43137"/>
                      </a:srgbClr>
                    </a:outerShdw>
                  </a:effectLst>
                  <a:latin typeface="Arial"/>
                </a:rPr>
                <a:t>Oceanic</a:t>
              </a:r>
              <a:endParaRPr lang="en-US" sz="825" b="1" dirty="0">
                <a:solidFill>
                  <a:srgbClr val="000000">
                    <a:lumMod val="75000"/>
                    <a:lumOff val="25000"/>
                  </a:srgbClr>
                </a:solidFill>
                <a:effectLst>
                  <a:outerShdw blurRad="38100" dist="38100" dir="2700000" algn="tl">
                    <a:srgbClr val="000000">
                      <a:alpha val="43137"/>
                    </a:srgbClr>
                  </a:outerShdw>
                </a:effectLst>
                <a:latin typeface="Arial"/>
              </a:endParaRPr>
            </a:p>
          </p:txBody>
        </p:sp>
      </p:grpSp>
      <p:sp>
        <p:nvSpPr>
          <p:cNvPr id="2" name="Title 1"/>
          <p:cNvSpPr>
            <a:spLocks noGrp="1"/>
          </p:cNvSpPr>
          <p:nvPr>
            <p:ph type="title"/>
          </p:nvPr>
        </p:nvSpPr>
        <p:spPr>
          <a:xfrm>
            <a:off x="4789858" y="785513"/>
            <a:ext cx="4434833" cy="749961"/>
          </a:xfrm>
          <a:solidFill>
            <a:srgbClr val="FFFF00"/>
          </a:solidFill>
          <a:effectLst>
            <a:softEdge rad="127000"/>
          </a:effectLst>
        </p:spPr>
        <p:txBody>
          <a:bodyPr/>
          <a:lstStyle/>
          <a:p>
            <a:pPr algn="ctr"/>
            <a:r>
              <a:rPr lang="en-US" sz="2400" dirty="0">
                <a:ln w="10160">
                  <a:solidFill>
                    <a:srgbClr val="FFFF00"/>
                  </a:solidFill>
                  <a:prstDash val="solid"/>
                </a:ln>
                <a:solidFill>
                  <a:schemeClr val="tx1"/>
                </a:solidFill>
              </a:rPr>
              <a:t>AJM-25: The Big Picture</a:t>
            </a:r>
          </a:p>
        </p:txBody>
      </p:sp>
      <p:sp>
        <p:nvSpPr>
          <p:cNvPr id="4" name="Slide Number Placeholder 3"/>
          <p:cNvSpPr>
            <a:spLocks noGrp="1"/>
          </p:cNvSpPr>
          <p:nvPr>
            <p:ph type="sldNum" sz="quarter" idx="12"/>
          </p:nvPr>
        </p:nvSpPr>
        <p:spPr/>
        <p:txBody>
          <a:bodyPr/>
          <a:lstStyle/>
          <a:p>
            <a:pPr defTabSz="914356"/>
            <a:fld id="{78D3ABA1-EA94-43C0-B992-7CBCC31144F1}" type="slidenum">
              <a:rPr lang="en-US">
                <a:solidFill>
                  <a:srgbClr val="FFFFFF">
                    <a:lumMod val="65000"/>
                  </a:srgbClr>
                </a:solidFill>
              </a:rPr>
              <a:pPr defTabSz="914356"/>
              <a:t>7</a:t>
            </a:fld>
            <a:endParaRPr lang="en-US" dirty="0">
              <a:solidFill>
                <a:srgbClr val="FFFFFF">
                  <a:lumMod val="65000"/>
                </a:srgbClr>
              </a:solidFill>
            </a:endParaRPr>
          </a:p>
        </p:txBody>
      </p:sp>
      <p:sp>
        <p:nvSpPr>
          <p:cNvPr id="10" name="Rectangle 9"/>
          <p:cNvSpPr/>
          <p:nvPr/>
        </p:nvSpPr>
        <p:spPr bwMode="auto">
          <a:xfrm>
            <a:off x="6679053" y="1572817"/>
            <a:ext cx="2297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defTabSz="914356"/>
            <a:endParaRPr lang="en-US">
              <a:solidFill>
                <a:srgbClr val="000000"/>
              </a:solidFill>
            </a:endParaRPr>
          </a:p>
        </p:txBody>
      </p:sp>
      <p:sp>
        <p:nvSpPr>
          <p:cNvPr id="13" name="Rounded Rectangle 12"/>
          <p:cNvSpPr/>
          <p:nvPr/>
        </p:nvSpPr>
        <p:spPr bwMode="auto">
          <a:xfrm>
            <a:off x="86548" y="4776458"/>
            <a:ext cx="457200" cy="232135"/>
          </a:xfrm>
          <a:prstGeom prst="roundRect">
            <a:avLst/>
          </a:prstGeom>
          <a:solidFill>
            <a:srgbClr val="1C4372"/>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ATOP</a:t>
            </a:r>
          </a:p>
        </p:txBody>
      </p:sp>
      <p:sp>
        <p:nvSpPr>
          <p:cNvPr id="15" name="Rounded Rectangle 14"/>
          <p:cNvSpPr/>
          <p:nvPr/>
        </p:nvSpPr>
        <p:spPr bwMode="auto">
          <a:xfrm>
            <a:off x="1423361" y="5166434"/>
            <a:ext cx="457200" cy="233172"/>
          </a:xfrm>
          <a:prstGeom prst="roundRect">
            <a:avLst/>
          </a:prstGeom>
          <a:solidFill>
            <a:srgbClr val="1C4372"/>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algn="ctr" defTabSz="914356">
              <a:buNone/>
            </a:pPr>
            <a:r>
              <a:rPr lang="en-US" sz="800" b="1" dirty="0">
                <a:solidFill>
                  <a:srgbClr val="FFFFFF"/>
                </a:solidFill>
                <a:latin typeface="Arial" charset="0"/>
              </a:rPr>
              <a:t>FDPS</a:t>
            </a:r>
          </a:p>
        </p:txBody>
      </p:sp>
      <p:sp>
        <p:nvSpPr>
          <p:cNvPr id="19" name="Rounded Rectangle 18"/>
          <p:cNvSpPr/>
          <p:nvPr/>
        </p:nvSpPr>
        <p:spPr bwMode="auto">
          <a:xfrm>
            <a:off x="472663" y="4775987"/>
            <a:ext cx="457200" cy="233172"/>
          </a:xfrm>
          <a:prstGeom prst="roundRect">
            <a:avLst/>
          </a:prstGeom>
          <a:solidFill>
            <a:srgbClr val="1C4372"/>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algn="ctr" defTabSz="914356">
              <a:buNone/>
            </a:pPr>
            <a:r>
              <a:rPr lang="en-US" sz="751" b="1" dirty="0">
                <a:solidFill>
                  <a:srgbClr val="FFFFFF"/>
                </a:solidFill>
                <a:latin typeface="Arial" charset="0"/>
              </a:rPr>
              <a:t>OFDPS</a:t>
            </a:r>
          </a:p>
        </p:txBody>
      </p:sp>
      <p:sp>
        <p:nvSpPr>
          <p:cNvPr id="16" name="Rounded Rectangle 15"/>
          <p:cNvSpPr/>
          <p:nvPr/>
        </p:nvSpPr>
        <p:spPr bwMode="auto">
          <a:xfrm>
            <a:off x="908327" y="4772207"/>
            <a:ext cx="457200" cy="233172"/>
          </a:xfrm>
          <a:prstGeom prst="roundRect">
            <a:avLst/>
          </a:prstGeom>
          <a:solidFill>
            <a:srgbClr val="1C4372"/>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algn="ctr" defTabSz="914356">
              <a:buNone/>
            </a:pPr>
            <a:r>
              <a:rPr lang="en-US" sz="800" b="1" dirty="0">
                <a:solidFill>
                  <a:srgbClr val="FFFFFF"/>
                </a:solidFill>
                <a:latin typeface="Arial" charset="0"/>
              </a:rPr>
              <a:t>DOTS</a:t>
            </a:r>
          </a:p>
        </p:txBody>
      </p:sp>
      <p:sp>
        <p:nvSpPr>
          <p:cNvPr id="31" name="Rounded Rectangle 30"/>
          <p:cNvSpPr/>
          <p:nvPr/>
        </p:nvSpPr>
        <p:spPr bwMode="auto">
          <a:xfrm>
            <a:off x="4297700" y="4416215"/>
            <a:ext cx="457200" cy="233172"/>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TFMS</a:t>
            </a:r>
          </a:p>
        </p:txBody>
      </p:sp>
      <p:sp>
        <p:nvSpPr>
          <p:cNvPr id="32" name="Rounded Rectangle 31"/>
          <p:cNvSpPr/>
          <p:nvPr/>
        </p:nvSpPr>
        <p:spPr bwMode="auto">
          <a:xfrm>
            <a:off x="4298455" y="4615871"/>
            <a:ext cx="457200" cy="233172"/>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TBFM</a:t>
            </a:r>
          </a:p>
        </p:txBody>
      </p:sp>
      <p:sp>
        <p:nvSpPr>
          <p:cNvPr id="33" name="Rounded Rectangle 32"/>
          <p:cNvSpPr/>
          <p:nvPr/>
        </p:nvSpPr>
        <p:spPr bwMode="auto">
          <a:xfrm>
            <a:off x="4920175" y="4408435"/>
            <a:ext cx="457200" cy="233172"/>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SAPT</a:t>
            </a:r>
          </a:p>
        </p:txBody>
      </p:sp>
      <p:sp>
        <p:nvSpPr>
          <p:cNvPr id="34" name="Rounded Rectangle 33"/>
          <p:cNvSpPr/>
          <p:nvPr/>
        </p:nvSpPr>
        <p:spPr bwMode="auto">
          <a:xfrm>
            <a:off x="5576625" y="4406383"/>
            <a:ext cx="457200" cy="233172"/>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RAPPI</a:t>
            </a:r>
          </a:p>
        </p:txBody>
      </p:sp>
      <p:sp>
        <p:nvSpPr>
          <p:cNvPr id="35" name="Rounded Rectangle 34"/>
          <p:cNvSpPr/>
          <p:nvPr/>
        </p:nvSpPr>
        <p:spPr bwMode="auto">
          <a:xfrm>
            <a:off x="5580071" y="4637709"/>
            <a:ext cx="457200" cy="233172"/>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ECG</a:t>
            </a:r>
          </a:p>
        </p:txBody>
      </p:sp>
      <p:sp>
        <p:nvSpPr>
          <p:cNvPr id="36" name="Rounded Rectangle 35"/>
          <p:cNvSpPr/>
          <p:nvPr/>
        </p:nvSpPr>
        <p:spPr bwMode="auto">
          <a:xfrm>
            <a:off x="5591557" y="4860179"/>
            <a:ext cx="457200" cy="233172"/>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LBR</a:t>
            </a:r>
          </a:p>
        </p:txBody>
      </p:sp>
      <p:sp>
        <p:nvSpPr>
          <p:cNvPr id="37" name="Rounded Rectangle 36"/>
          <p:cNvSpPr/>
          <p:nvPr/>
        </p:nvSpPr>
        <p:spPr bwMode="auto">
          <a:xfrm>
            <a:off x="4385193" y="5156891"/>
            <a:ext cx="457200" cy="233172"/>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CTS</a:t>
            </a:r>
          </a:p>
        </p:txBody>
      </p:sp>
      <p:sp>
        <p:nvSpPr>
          <p:cNvPr id="38" name="Rounded Rectangle 37"/>
          <p:cNvSpPr/>
          <p:nvPr/>
        </p:nvSpPr>
        <p:spPr bwMode="auto">
          <a:xfrm>
            <a:off x="4915823" y="5156891"/>
            <a:ext cx="457200" cy="233172"/>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APM</a:t>
            </a:r>
          </a:p>
        </p:txBody>
      </p:sp>
      <p:sp>
        <p:nvSpPr>
          <p:cNvPr id="39" name="Rounded Rectangle 38"/>
          <p:cNvSpPr/>
          <p:nvPr/>
        </p:nvSpPr>
        <p:spPr bwMode="auto">
          <a:xfrm>
            <a:off x="6340743" y="4397213"/>
            <a:ext cx="457200" cy="233172"/>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TFMS</a:t>
            </a:r>
          </a:p>
        </p:txBody>
      </p:sp>
      <p:sp>
        <p:nvSpPr>
          <p:cNvPr id="40" name="Rounded Rectangle 39"/>
          <p:cNvSpPr/>
          <p:nvPr/>
        </p:nvSpPr>
        <p:spPr bwMode="auto">
          <a:xfrm>
            <a:off x="6700931" y="5059555"/>
            <a:ext cx="457200" cy="233172"/>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FDIO</a:t>
            </a:r>
          </a:p>
        </p:txBody>
      </p:sp>
      <p:sp>
        <p:nvSpPr>
          <p:cNvPr id="42" name="Rounded Rectangle 41"/>
          <p:cNvSpPr/>
          <p:nvPr/>
        </p:nvSpPr>
        <p:spPr bwMode="auto">
          <a:xfrm>
            <a:off x="5438579" y="5156891"/>
            <a:ext cx="457200" cy="233172"/>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Abacus</a:t>
            </a:r>
          </a:p>
        </p:txBody>
      </p:sp>
      <p:sp>
        <p:nvSpPr>
          <p:cNvPr id="43" name="Rounded Rectangle 42"/>
          <p:cNvSpPr/>
          <p:nvPr/>
        </p:nvSpPr>
        <p:spPr bwMode="auto">
          <a:xfrm>
            <a:off x="6129297" y="5063667"/>
            <a:ext cx="457200" cy="233172"/>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DSP</a:t>
            </a:r>
          </a:p>
        </p:txBody>
      </p:sp>
      <p:sp>
        <p:nvSpPr>
          <p:cNvPr id="23" name="Rounded Rectangle 22"/>
          <p:cNvSpPr/>
          <p:nvPr/>
        </p:nvSpPr>
        <p:spPr bwMode="auto">
          <a:xfrm>
            <a:off x="2570029" y="4416226"/>
            <a:ext cx="457200" cy="233172"/>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ECG</a:t>
            </a:r>
          </a:p>
        </p:txBody>
      </p:sp>
      <p:sp>
        <p:nvSpPr>
          <p:cNvPr id="26" name="Rounded Rectangle 25"/>
          <p:cNvSpPr/>
          <p:nvPr/>
        </p:nvSpPr>
        <p:spPr bwMode="auto">
          <a:xfrm>
            <a:off x="3154449" y="4423554"/>
            <a:ext cx="457200" cy="233172"/>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ERAM</a:t>
            </a:r>
          </a:p>
        </p:txBody>
      </p:sp>
      <p:sp>
        <p:nvSpPr>
          <p:cNvPr id="27" name="Rounded Rectangle 26"/>
          <p:cNvSpPr/>
          <p:nvPr/>
        </p:nvSpPr>
        <p:spPr bwMode="auto">
          <a:xfrm>
            <a:off x="3158212" y="4633253"/>
            <a:ext cx="457200" cy="365760"/>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Data Comm</a:t>
            </a:r>
          </a:p>
        </p:txBody>
      </p:sp>
      <p:sp>
        <p:nvSpPr>
          <p:cNvPr id="28" name="Rounded Rectangle 27"/>
          <p:cNvSpPr/>
          <p:nvPr/>
        </p:nvSpPr>
        <p:spPr bwMode="auto">
          <a:xfrm>
            <a:off x="3159719" y="4947186"/>
            <a:ext cx="457200" cy="233172"/>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IDSR</a:t>
            </a:r>
          </a:p>
        </p:txBody>
      </p:sp>
      <p:sp>
        <p:nvSpPr>
          <p:cNvPr id="29" name="Rounded Rectangle 28"/>
          <p:cNvSpPr/>
          <p:nvPr/>
        </p:nvSpPr>
        <p:spPr bwMode="auto">
          <a:xfrm>
            <a:off x="3164639" y="5167890"/>
            <a:ext cx="457200" cy="233172"/>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ERIDS</a:t>
            </a:r>
          </a:p>
        </p:txBody>
      </p:sp>
      <p:sp>
        <p:nvSpPr>
          <p:cNvPr id="30" name="Rounded Rectangle 29"/>
          <p:cNvSpPr/>
          <p:nvPr/>
        </p:nvSpPr>
        <p:spPr bwMode="auto">
          <a:xfrm>
            <a:off x="3759627" y="4417925"/>
            <a:ext cx="457200" cy="233172"/>
          </a:xfrm>
          <a:prstGeom prst="roundRect">
            <a:avLst/>
          </a:prstGeom>
          <a:solidFill>
            <a:srgbClr val="4B3920"/>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FDIO</a:t>
            </a:r>
          </a:p>
        </p:txBody>
      </p:sp>
      <p:sp>
        <p:nvSpPr>
          <p:cNvPr id="17" name="Rounded Rectangle 16"/>
          <p:cNvSpPr/>
          <p:nvPr/>
        </p:nvSpPr>
        <p:spPr bwMode="auto">
          <a:xfrm>
            <a:off x="1321936" y="4772389"/>
            <a:ext cx="457200" cy="233172"/>
          </a:xfrm>
          <a:prstGeom prst="roundRect">
            <a:avLst/>
          </a:prstGeom>
          <a:solidFill>
            <a:srgbClr val="1C4372"/>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algn="ctr" defTabSz="914356">
              <a:buNone/>
            </a:pPr>
            <a:r>
              <a:rPr lang="en-US" sz="751" b="1" dirty="0">
                <a:solidFill>
                  <a:srgbClr val="FFFFFF"/>
                </a:solidFill>
                <a:latin typeface="Arial" charset="0"/>
              </a:rPr>
              <a:t>MEARTS</a:t>
            </a:r>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61" y="2571517"/>
            <a:ext cx="812800" cy="457200"/>
          </a:xfrm>
          <a:prstGeom prst="rect">
            <a:avLst/>
          </a:prstGeom>
          <a:effectLst>
            <a:outerShdw blurRad="50800" dist="38100" dir="5400000" algn="t" rotWithShape="0">
              <a:prstClr val="black">
                <a:alpha val="40000"/>
              </a:prstClr>
            </a:outerShdw>
          </a:effectLst>
        </p:spPr>
      </p:pic>
      <p:sp>
        <p:nvSpPr>
          <p:cNvPr id="6" name="Rectangle 5"/>
          <p:cNvSpPr/>
          <p:nvPr/>
        </p:nvSpPr>
        <p:spPr>
          <a:xfrm>
            <a:off x="74560" y="915089"/>
            <a:ext cx="1992846" cy="1954381"/>
          </a:xfrm>
          <a:prstGeom prst="rect">
            <a:avLst/>
          </a:prstGeom>
          <a:solidFill>
            <a:srgbClr val="F7FA86"/>
          </a:solidFill>
          <a:ln>
            <a:solidFill>
              <a:srgbClr val="061740"/>
            </a:solidFill>
          </a:ln>
        </p:spPr>
        <p:txBody>
          <a:bodyPr wrap="square">
            <a:spAutoFit/>
          </a:bodyPr>
          <a:lstStyle/>
          <a:p>
            <a:pPr marL="171442" indent="-171442" defTabSz="914356">
              <a:spcBef>
                <a:spcPts val="0"/>
              </a:spcBef>
            </a:pPr>
            <a:r>
              <a:rPr lang="en-US" sz="1100" b="1" dirty="0">
                <a:solidFill>
                  <a:schemeClr val="accent4"/>
                </a:solidFill>
              </a:rPr>
              <a:t>17% </a:t>
            </a:r>
            <a:r>
              <a:rPr lang="en-US" sz="1100" dirty="0">
                <a:solidFill>
                  <a:schemeClr val="accent4"/>
                </a:solidFill>
              </a:rPr>
              <a:t>of the world’s controlled airspace by volume</a:t>
            </a:r>
          </a:p>
          <a:p>
            <a:pPr marL="171442" indent="-171442" defTabSz="914356">
              <a:spcBef>
                <a:spcPts val="0"/>
              </a:spcBef>
            </a:pPr>
            <a:r>
              <a:rPr lang="en-US" sz="1100" b="1" dirty="0">
                <a:solidFill>
                  <a:schemeClr val="accent4"/>
                </a:solidFill>
              </a:rPr>
              <a:t>29,383,568 </a:t>
            </a:r>
            <a:r>
              <a:rPr lang="en-US" sz="1100" dirty="0">
                <a:solidFill>
                  <a:schemeClr val="accent4"/>
                </a:solidFill>
              </a:rPr>
              <a:t>square miles of US domestic and Oceanic airspace</a:t>
            </a:r>
          </a:p>
          <a:p>
            <a:pPr marL="171442" indent="-171442" defTabSz="914356">
              <a:spcBef>
                <a:spcPts val="0"/>
              </a:spcBef>
            </a:pPr>
            <a:r>
              <a:rPr lang="en-US" sz="1100" b="1" dirty="0">
                <a:solidFill>
                  <a:schemeClr val="accent4"/>
                </a:solidFill>
              </a:rPr>
              <a:t>44,000+ </a:t>
            </a:r>
            <a:r>
              <a:rPr lang="en-US" sz="1100" dirty="0">
                <a:solidFill>
                  <a:schemeClr val="accent4"/>
                </a:solidFill>
              </a:rPr>
              <a:t>flights per day</a:t>
            </a:r>
          </a:p>
          <a:p>
            <a:pPr marL="171442" indent="-171442" defTabSz="914356">
              <a:spcBef>
                <a:spcPts val="0"/>
              </a:spcBef>
            </a:pPr>
            <a:r>
              <a:rPr lang="en-US" sz="1100" b="1" dirty="0">
                <a:solidFill>
                  <a:schemeClr val="accent4"/>
                </a:solidFill>
              </a:rPr>
              <a:t>3.3 </a:t>
            </a:r>
            <a:r>
              <a:rPr lang="en-US" sz="1100" dirty="0">
                <a:solidFill>
                  <a:schemeClr val="accent4"/>
                </a:solidFill>
              </a:rPr>
              <a:t>million square miles of </a:t>
            </a:r>
            <a:r>
              <a:rPr lang="en-US" sz="1100" b="1" dirty="0">
                <a:solidFill>
                  <a:schemeClr val="accent4"/>
                </a:solidFill>
              </a:rPr>
              <a:t>Atlantic Ocean </a:t>
            </a:r>
            <a:r>
              <a:rPr lang="en-US" sz="1100" dirty="0">
                <a:solidFill>
                  <a:schemeClr val="accent4"/>
                </a:solidFill>
              </a:rPr>
              <a:t>airspace</a:t>
            </a:r>
          </a:p>
          <a:p>
            <a:pPr marL="171442" indent="-171442" defTabSz="914356">
              <a:spcBef>
                <a:spcPts val="0"/>
              </a:spcBef>
            </a:pPr>
            <a:r>
              <a:rPr lang="en-US" sz="1100" b="1" dirty="0">
                <a:solidFill>
                  <a:schemeClr val="accent4"/>
                </a:solidFill>
              </a:rPr>
              <a:t>21.3 </a:t>
            </a:r>
            <a:r>
              <a:rPr lang="en-US" sz="1100" dirty="0">
                <a:solidFill>
                  <a:schemeClr val="accent4"/>
                </a:solidFill>
              </a:rPr>
              <a:t>million miles of </a:t>
            </a:r>
            <a:r>
              <a:rPr lang="en-US" sz="1100" b="1" dirty="0">
                <a:solidFill>
                  <a:schemeClr val="accent4"/>
                </a:solidFill>
              </a:rPr>
              <a:t>Pacific Ocean </a:t>
            </a:r>
            <a:r>
              <a:rPr lang="en-US" sz="1100" dirty="0">
                <a:solidFill>
                  <a:schemeClr val="accent4"/>
                </a:solidFill>
              </a:rPr>
              <a:t>airspace</a:t>
            </a:r>
          </a:p>
        </p:txBody>
      </p:sp>
      <p:sp>
        <p:nvSpPr>
          <p:cNvPr id="82" name="Rounded Rectangle 81"/>
          <p:cNvSpPr/>
          <p:nvPr/>
        </p:nvSpPr>
        <p:spPr bwMode="auto">
          <a:xfrm>
            <a:off x="7885308" y="4506853"/>
            <a:ext cx="457200" cy="232135"/>
          </a:xfrm>
          <a:prstGeom prst="roundRect">
            <a:avLst/>
          </a:prstGeom>
          <a:solidFill>
            <a:srgbClr val="1C4372"/>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vert="horz" wrap="square" lIns="0" tIns="45720" rIns="0" bIns="45720" numCol="1" rtlCol="0" anchor="t" anchorCtr="0" compatLnSpc="1">
            <a:prstTxWarp prst="textNoShape">
              <a:avLst/>
            </a:prstTxWarp>
            <a:noAutofit/>
          </a:bodyPr>
          <a:lstStyle/>
          <a:p>
            <a:pPr algn="ctr" defTabSz="914356">
              <a:buNone/>
            </a:pPr>
            <a:r>
              <a:rPr lang="en-US" sz="800" b="1" dirty="0">
                <a:solidFill>
                  <a:srgbClr val="FFFFFF"/>
                </a:solidFill>
                <a:latin typeface="Arial" charset="0"/>
              </a:rPr>
              <a:t>ATOP</a:t>
            </a:r>
          </a:p>
        </p:txBody>
      </p:sp>
      <p:sp>
        <p:nvSpPr>
          <p:cNvPr id="81" name="Rounded Rectangle 80"/>
          <p:cNvSpPr/>
          <p:nvPr/>
        </p:nvSpPr>
        <p:spPr bwMode="auto">
          <a:xfrm>
            <a:off x="7459247" y="4499286"/>
            <a:ext cx="457200" cy="233172"/>
          </a:xfrm>
          <a:prstGeom prst="roundRect">
            <a:avLst/>
          </a:prstGeom>
          <a:solidFill>
            <a:srgbClr val="1C4372"/>
          </a:solidFill>
          <a:ln w="3175">
            <a:solidFill>
              <a:schemeClr val="tx1"/>
            </a:solidFill>
          </a:ln>
          <a:effectLst>
            <a:glow rad="38100">
              <a:srgbClr val="F1F22A"/>
            </a:glow>
          </a:effectLst>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algn="ctr" defTabSz="914356">
              <a:buNone/>
            </a:pPr>
            <a:r>
              <a:rPr lang="en-US" sz="751" b="1" dirty="0">
                <a:solidFill>
                  <a:srgbClr val="FFFFFF"/>
                </a:solidFill>
                <a:latin typeface="Arial" charset="0"/>
              </a:rPr>
              <a:t>MEARTS</a:t>
            </a:r>
          </a:p>
        </p:txBody>
      </p:sp>
      <p:sp>
        <p:nvSpPr>
          <p:cNvPr id="84" name="Title 1"/>
          <p:cNvSpPr txBox="1">
            <a:spLocks/>
          </p:cNvSpPr>
          <p:nvPr/>
        </p:nvSpPr>
        <p:spPr>
          <a:xfrm>
            <a:off x="150340" y="141488"/>
            <a:ext cx="8472488" cy="517307"/>
          </a:xfrm>
          <a:prstGeom prst="rect">
            <a:avLst/>
          </a:prstGeom>
        </p:spPr>
        <p:txBody>
          <a:bodyPr anchor="t"/>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189" algn="l" rtl="0" fontAlgn="base">
              <a:spcBef>
                <a:spcPct val="0"/>
              </a:spcBef>
              <a:spcAft>
                <a:spcPct val="0"/>
              </a:spcAft>
              <a:defRPr sz="4000" b="1">
                <a:solidFill>
                  <a:srgbClr val="1D2F68"/>
                </a:solidFill>
                <a:latin typeface="Arial" charset="0"/>
              </a:defRPr>
            </a:lvl6pPr>
            <a:lvl7pPr marL="914377" algn="l" rtl="0" fontAlgn="base">
              <a:spcBef>
                <a:spcPct val="0"/>
              </a:spcBef>
              <a:spcAft>
                <a:spcPct val="0"/>
              </a:spcAft>
              <a:defRPr sz="4000" b="1">
                <a:solidFill>
                  <a:srgbClr val="1D2F68"/>
                </a:solidFill>
                <a:latin typeface="Arial" charset="0"/>
              </a:defRPr>
            </a:lvl7pPr>
            <a:lvl8pPr marL="1371566" algn="l" rtl="0" fontAlgn="base">
              <a:spcBef>
                <a:spcPct val="0"/>
              </a:spcBef>
              <a:spcAft>
                <a:spcPct val="0"/>
              </a:spcAft>
              <a:defRPr sz="4000" b="1">
                <a:solidFill>
                  <a:srgbClr val="1D2F68"/>
                </a:solidFill>
                <a:latin typeface="Arial" charset="0"/>
              </a:defRPr>
            </a:lvl8pPr>
            <a:lvl9pPr marL="1828754" algn="l" rtl="0" fontAlgn="base">
              <a:spcBef>
                <a:spcPct val="0"/>
              </a:spcBef>
              <a:spcAft>
                <a:spcPct val="0"/>
              </a:spcAft>
              <a:defRPr sz="4000" b="1">
                <a:solidFill>
                  <a:srgbClr val="1D2F68"/>
                </a:solidFill>
                <a:latin typeface="Arial" charset="0"/>
              </a:defRPr>
            </a:lvl9pPr>
          </a:lstStyle>
          <a:p>
            <a:pPr algn="ctr">
              <a:buNone/>
            </a:pPr>
            <a:r>
              <a:rPr lang="en-US" kern="0" dirty="0" smtClean="0"/>
              <a:t>AJM-25 Programs &amp; Airspace</a:t>
            </a:r>
            <a:endParaRPr lang="en-US" kern="0" dirty="0"/>
          </a:p>
        </p:txBody>
      </p:sp>
    </p:spTree>
    <p:extLst>
      <p:ext uri="{BB962C8B-B14F-4D97-AF65-F5344CB8AC3E}">
        <p14:creationId xmlns:p14="http://schemas.microsoft.com/office/powerpoint/2010/main" val="3852130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8"/>
                                        </p:tgtEl>
                                        <p:attrNameLst>
                                          <p:attrName>style.visibility</p:attrName>
                                        </p:attrNameLst>
                                      </p:cBhvr>
                                      <p:to>
                                        <p:strVal val="visible"/>
                                      </p:to>
                                    </p:set>
                                  </p:childTnLst>
                                </p:cTn>
                              </p:par>
                              <p:par>
                                <p:cTn id="10" presetID="51" presetClass="path" presetSubtype="0" accel="50000" decel="50000" fill="hold" nodeType="withEffect">
                                  <p:stCondLst>
                                    <p:cond delay="500"/>
                                  </p:stCondLst>
                                  <p:childTnLst>
                                    <p:animMotion origin="layout" path="M -3.95833E-6 -3.7037E-7 C -0.01315 0.02222 0.00886 0.07778 -0.00442 0.10023 C -0.01328 0.11435 -0.01809 0.13565 -0.01549 0.15833 C -0.01276 0.18079 0.00287 0.22083 0.01172 0.23495 C 0.025 0.25741 0.06185 0.30532 0.07552 0.32778 " pathEditMode="relative" rAng="0" ptsTypes="AAAAA">
                                      <p:cBhvr>
                                        <p:cTn id="11" dur="2000" fill="hold"/>
                                        <p:tgtEl>
                                          <p:spTgt spid="48"/>
                                        </p:tgtEl>
                                        <p:attrNameLst>
                                          <p:attrName>ppt_x</p:attrName>
                                          <p:attrName>ppt_y</p:attrName>
                                        </p:attrNameLst>
                                      </p:cBhvr>
                                      <p:rCtr x="2969" y="16389"/>
                                    </p:animMotion>
                                  </p:childTnLst>
                                </p:cTn>
                              </p:par>
                              <p:par>
                                <p:cTn id="12" presetID="10" presetClass="entr" presetSubtype="0" fill="hold" grpId="0" nodeType="withEffect">
                                  <p:stCondLst>
                                    <p:cond delay="50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childTnLst>
                                </p:cTn>
                              </p:par>
                              <p:par>
                                <p:cTn id="15" presetID="10" presetClass="entr" presetSubtype="0" fill="hold" grpId="0" nodeType="withEffect">
                                  <p:stCondLst>
                                    <p:cond delay="15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750"/>
                                        <p:tgtEl>
                                          <p:spTgt spid="19"/>
                                        </p:tgtEl>
                                      </p:cBhvr>
                                    </p:animEffect>
                                  </p:childTnLst>
                                </p:cTn>
                              </p:par>
                            </p:childTnLst>
                          </p:cTn>
                        </p:par>
                        <p:par>
                          <p:cTn id="18" fill="hold">
                            <p:stCondLst>
                              <p:cond delay="2500"/>
                            </p:stCondLst>
                            <p:childTnLst>
                              <p:par>
                                <p:cTn id="19" presetID="42" presetClass="path" presetSubtype="0" accel="50000" decel="50000" fill="hold" nodeType="afterEffect">
                                  <p:stCondLst>
                                    <p:cond delay="1900"/>
                                  </p:stCondLst>
                                  <p:childTnLst>
                                    <p:animMotion origin="layout" path="M 0.07304 0.32662 L 0.31081 0.2787 " pathEditMode="relative" rAng="0" ptsTypes="AA">
                                      <p:cBhvr>
                                        <p:cTn id="20" dur="2900" fill="hold"/>
                                        <p:tgtEl>
                                          <p:spTgt spid="48"/>
                                        </p:tgtEl>
                                        <p:attrNameLst>
                                          <p:attrName>ppt_x</p:attrName>
                                          <p:attrName>ppt_y</p:attrName>
                                        </p:attrNameLst>
                                      </p:cBhvr>
                                      <p:rCtr x="11888" y="-2407"/>
                                    </p:animMotion>
                                  </p:childTnLst>
                                </p:cTn>
                              </p:par>
                              <p:par>
                                <p:cTn id="21" presetID="10" presetClass="entr" presetSubtype="0" fill="hold" grpId="0" nodeType="withEffect">
                                  <p:stCondLst>
                                    <p:cond delay="3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750"/>
                                        <p:tgtEl>
                                          <p:spTgt spid="16"/>
                                        </p:tgtEl>
                                      </p:cBhvr>
                                    </p:animEffect>
                                  </p:childTnLst>
                                </p:cTn>
                              </p:par>
                              <p:par>
                                <p:cTn id="24" presetID="10" presetClass="entr" presetSubtype="0" fill="hold" grpId="0" nodeType="withEffect">
                                  <p:stCondLst>
                                    <p:cond delay="140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750"/>
                                        <p:tgtEl>
                                          <p:spTgt spid="17"/>
                                        </p:tgtEl>
                                      </p:cBhvr>
                                    </p:animEffect>
                                  </p:childTnLst>
                                </p:cTn>
                              </p:par>
                            </p:childTnLst>
                          </p:cTn>
                        </p:par>
                        <p:par>
                          <p:cTn id="27" fill="hold">
                            <p:stCondLst>
                              <p:cond delay="7300"/>
                            </p:stCondLst>
                            <p:childTnLst>
                              <p:par>
                                <p:cTn id="28" presetID="51" presetClass="path" presetSubtype="0" accel="50000" decel="50000" fill="hold" nodeType="afterEffect">
                                  <p:stCondLst>
                                    <p:cond delay="0"/>
                                  </p:stCondLst>
                                  <p:childTnLst>
                                    <p:animMotion origin="layout" path="M 0.29831 -0.04746 L 0.2582 0.01944 C 0.24935 0.03356 0.23802 0.07569 0.2388 0.10139 C 0.23958 0.12708 0.25403 0.15833 0.26289 0.17245 C 0.2763 0.19491 0.29583 0.25787 0.30924 0.28032 " pathEditMode="relative" rAng="0" ptsTypes="AAAAA">
                                      <p:cBhvr>
                                        <p:cTn id="29" dur="2000" spd="-100000" fill="hold"/>
                                        <p:tgtEl>
                                          <p:spTgt spid="48"/>
                                        </p:tgtEl>
                                        <p:attrNameLst>
                                          <p:attrName>ppt_x</p:attrName>
                                          <p:attrName>ppt_y</p:attrName>
                                        </p:attrNameLst>
                                      </p:cBhvr>
                                      <p:rCtr x="-2435" y="16389"/>
                                    </p:animMotion>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50"/>
                                        <p:tgtEl>
                                          <p:spTgt spid="15"/>
                                        </p:tgtEl>
                                      </p:cBhvr>
                                    </p:animEffect>
                                  </p:childTnLst>
                                </p:cTn>
                              </p:par>
                            </p:childTnLst>
                          </p:cTn>
                        </p:par>
                        <p:par>
                          <p:cTn id="33" fill="hold">
                            <p:stCondLst>
                              <p:cond delay="9300"/>
                            </p:stCondLst>
                            <p:childTnLst>
                              <p:par>
                                <p:cTn id="34" presetID="37" presetClass="path" presetSubtype="0" accel="50000" decel="50000" fill="hold" nodeType="afterEffect">
                                  <p:stCondLst>
                                    <p:cond delay="0"/>
                                  </p:stCondLst>
                                  <p:childTnLst>
                                    <p:animMotion origin="layout" path="M 0.29609 -0.04722 C 0.31836 -0.03472 0.36146 0.08009 0.38021 0.10324 C 0.38945 0.12569 0.40716 0.15833 0.42461 0.16991 C 0.44284 0.18171 0.47318 0.1831 0.48711 0.17384 C 0.50924 0.16065 0.53476 0.1581 0.55781 0.14491 " pathEditMode="relative" rAng="0" ptsTypes="AAAAA">
                                      <p:cBhvr>
                                        <p:cTn id="35" dur="3000" fill="hold"/>
                                        <p:tgtEl>
                                          <p:spTgt spid="48"/>
                                        </p:tgtEl>
                                        <p:attrNameLst>
                                          <p:attrName>ppt_x</p:attrName>
                                          <p:attrName>ppt_y</p:attrName>
                                        </p:attrNameLst>
                                      </p:cBhvr>
                                      <p:rCtr x="13086" y="11343"/>
                                    </p:animMotion>
                                  </p:childTnLst>
                                </p:cTn>
                              </p:par>
                              <p:par>
                                <p:cTn id="36" presetID="10" presetClass="entr" presetSubtype="0" fill="hold" grpId="1"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250"/>
                                        <p:tgtEl>
                                          <p:spTgt spid="13"/>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250"/>
                                        <p:tgtEl>
                                          <p:spTgt spid="26"/>
                                        </p:tgtEl>
                                      </p:cBhvr>
                                    </p:animEffect>
                                  </p:childTnLst>
                                </p:cTn>
                              </p:par>
                              <p:par>
                                <p:cTn id="42" presetID="10" presetClass="entr" presetSubtype="0" fill="hold" grpId="0" nodeType="withEffect">
                                  <p:stCondLst>
                                    <p:cond delay="50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childTnLst>
                                </p:cTn>
                              </p:par>
                              <p:par>
                                <p:cTn id="45" presetID="10" presetClass="entr" presetSubtype="0" fill="hold" grpId="0" nodeType="withEffect">
                                  <p:stCondLst>
                                    <p:cond delay="75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250"/>
                                        <p:tgtEl>
                                          <p:spTgt spid="27"/>
                                        </p:tgtEl>
                                      </p:cBhvr>
                                    </p:animEffect>
                                  </p:childTnLst>
                                </p:cTn>
                              </p:par>
                              <p:par>
                                <p:cTn id="48" presetID="10" presetClass="entr" presetSubtype="0" fill="hold" grpId="0" nodeType="withEffect">
                                  <p:stCondLst>
                                    <p:cond delay="100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250"/>
                                        <p:tgtEl>
                                          <p:spTgt spid="28"/>
                                        </p:tgtEl>
                                      </p:cBhvr>
                                    </p:animEffect>
                                  </p:childTnLst>
                                </p:cTn>
                              </p:par>
                              <p:par>
                                <p:cTn id="51" presetID="10" presetClass="entr" presetSubtype="0" fill="hold" grpId="0" nodeType="withEffect">
                                  <p:stCondLst>
                                    <p:cond delay="125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250"/>
                                        <p:tgtEl>
                                          <p:spTgt spid="29"/>
                                        </p:tgtEl>
                                      </p:cBhvr>
                                    </p:animEffect>
                                  </p:childTnLst>
                                </p:cTn>
                              </p:par>
                              <p:par>
                                <p:cTn id="54" presetID="10" presetClass="entr" presetSubtype="0" fill="hold" grpId="0" nodeType="withEffect">
                                  <p:stCondLst>
                                    <p:cond delay="150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250"/>
                                        <p:tgtEl>
                                          <p:spTgt spid="30"/>
                                        </p:tgtEl>
                                      </p:cBhvr>
                                    </p:animEffect>
                                  </p:childTnLst>
                                </p:cTn>
                              </p:par>
                              <p:par>
                                <p:cTn id="57" presetID="10" presetClass="entr" presetSubtype="0" fill="hold" grpId="0" nodeType="withEffect">
                                  <p:stCondLst>
                                    <p:cond delay="175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250"/>
                                        <p:tgtEl>
                                          <p:spTgt spid="31"/>
                                        </p:tgtEl>
                                      </p:cBhvr>
                                    </p:animEffect>
                                  </p:childTnLst>
                                </p:cTn>
                              </p:par>
                              <p:par>
                                <p:cTn id="60" presetID="10" presetClass="entr" presetSubtype="0" fill="hold" grpId="0" nodeType="withEffect">
                                  <p:stCondLst>
                                    <p:cond delay="175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250"/>
                                        <p:tgtEl>
                                          <p:spTgt spid="32"/>
                                        </p:tgtEl>
                                      </p:cBhvr>
                                    </p:animEffect>
                                  </p:childTnLst>
                                </p:cTn>
                              </p:par>
                              <p:par>
                                <p:cTn id="63" presetID="10" presetClass="entr" presetSubtype="0" fill="hold" grpId="0" nodeType="withEffect">
                                  <p:stCondLst>
                                    <p:cond delay="200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250"/>
                                        <p:tgtEl>
                                          <p:spTgt spid="33"/>
                                        </p:tgtEl>
                                      </p:cBhvr>
                                    </p:animEffect>
                                  </p:childTnLst>
                                </p:cTn>
                              </p:par>
                              <p:par>
                                <p:cTn id="66" presetID="10" presetClass="entr" presetSubtype="0" fill="hold" grpId="0" nodeType="withEffect">
                                  <p:stCondLst>
                                    <p:cond delay="225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250"/>
                                        <p:tgtEl>
                                          <p:spTgt spid="38"/>
                                        </p:tgtEl>
                                      </p:cBhvr>
                                    </p:animEffect>
                                  </p:childTnLst>
                                </p:cTn>
                              </p:par>
                              <p:par>
                                <p:cTn id="69" presetID="10" presetClass="entr" presetSubtype="0" fill="hold" grpId="0" nodeType="withEffect">
                                  <p:stCondLst>
                                    <p:cond delay="225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250"/>
                                        <p:tgtEl>
                                          <p:spTgt spid="37"/>
                                        </p:tgtEl>
                                      </p:cBhvr>
                                    </p:animEffect>
                                  </p:childTnLst>
                                </p:cTn>
                              </p:par>
                              <p:par>
                                <p:cTn id="72" presetID="10" presetClass="entr" presetSubtype="0" fill="hold" grpId="0" nodeType="withEffect">
                                  <p:stCondLst>
                                    <p:cond delay="225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250"/>
                                        <p:tgtEl>
                                          <p:spTgt spid="42"/>
                                        </p:tgtEl>
                                      </p:cBhvr>
                                    </p:animEffect>
                                  </p:childTnLst>
                                </p:cTn>
                              </p:par>
                              <p:par>
                                <p:cTn id="75" presetID="10" presetClass="entr" presetSubtype="0" fill="hold" grpId="0" nodeType="withEffect">
                                  <p:stCondLst>
                                    <p:cond delay="250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250"/>
                                        <p:tgtEl>
                                          <p:spTgt spid="34"/>
                                        </p:tgtEl>
                                      </p:cBhvr>
                                    </p:animEffect>
                                  </p:childTnLst>
                                </p:cTn>
                              </p:par>
                              <p:par>
                                <p:cTn id="78" presetID="10" presetClass="entr" presetSubtype="0" fill="hold" grpId="0" nodeType="withEffect">
                                  <p:stCondLst>
                                    <p:cond delay="250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250"/>
                                        <p:tgtEl>
                                          <p:spTgt spid="35"/>
                                        </p:tgtEl>
                                      </p:cBhvr>
                                    </p:animEffect>
                                  </p:childTnLst>
                                </p:cTn>
                              </p:par>
                              <p:par>
                                <p:cTn id="81" presetID="10" presetClass="entr" presetSubtype="0" fill="hold" grpId="0" nodeType="withEffect">
                                  <p:stCondLst>
                                    <p:cond delay="250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250"/>
                                        <p:tgtEl>
                                          <p:spTgt spid="36"/>
                                        </p:tgtEl>
                                      </p:cBhvr>
                                    </p:animEffect>
                                  </p:childTnLst>
                                </p:cTn>
                              </p:par>
                              <p:par>
                                <p:cTn id="84" presetID="10" presetClass="entr" presetSubtype="0" fill="hold" grpId="0" nodeType="withEffect">
                                  <p:stCondLst>
                                    <p:cond delay="2750"/>
                                  </p:stCondLst>
                                  <p:childTnLst>
                                    <p:set>
                                      <p:cBhvr>
                                        <p:cTn id="85" dur="1" fill="hold">
                                          <p:stCondLst>
                                            <p:cond delay="0"/>
                                          </p:stCondLst>
                                        </p:cTn>
                                        <p:tgtEl>
                                          <p:spTgt spid="43"/>
                                        </p:tgtEl>
                                        <p:attrNameLst>
                                          <p:attrName>style.visibility</p:attrName>
                                        </p:attrNameLst>
                                      </p:cBhvr>
                                      <p:to>
                                        <p:strVal val="visible"/>
                                      </p:to>
                                    </p:set>
                                    <p:animEffect transition="in" filter="fade">
                                      <p:cBhvr>
                                        <p:cTn id="86" dur="250"/>
                                        <p:tgtEl>
                                          <p:spTgt spid="43"/>
                                        </p:tgtEl>
                                      </p:cBhvr>
                                    </p:animEffect>
                                  </p:childTnLst>
                                </p:cTn>
                              </p:par>
                            </p:childTnLst>
                          </p:cTn>
                        </p:par>
                        <p:par>
                          <p:cTn id="87" fill="hold">
                            <p:stCondLst>
                              <p:cond delay="12300"/>
                            </p:stCondLst>
                            <p:childTnLst>
                              <p:par>
                                <p:cTn id="88" presetID="10" presetClass="entr" presetSubtype="0" fill="hold" grpId="0" nodeType="after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250"/>
                                        <p:tgtEl>
                                          <p:spTgt spid="39"/>
                                        </p:tgtEl>
                                      </p:cBhvr>
                                    </p:animEffect>
                                  </p:childTnLst>
                                </p:cTn>
                              </p:par>
                            </p:childTnLst>
                          </p:cTn>
                        </p:par>
                        <p:par>
                          <p:cTn id="91" fill="hold">
                            <p:stCondLst>
                              <p:cond delay="12550"/>
                            </p:stCondLst>
                            <p:childTnLst>
                              <p:par>
                                <p:cTn id="92" presetID="10" presetClass="entr" presetSubtype="0" fill="hold" grpId="0" nodeType="after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fade">
                                      <p:cBhvr>
                                        <p:cTn id="94" dur="250"/>
                                        <p:tgtEl>
                                          <p:spTgt spid="40"/>
                                        </p:tgtEl>
                                      </p:cBhvr>
                                    </p:animEffect>
                                  </p:childTnLst>
                                </p:cTn>
                              </p:par>
                            </p:childTnLst>
                          </p:cTn>
                        </p:par>
                        <p:par>
                          <p:cTn id="95" fill="hold">
                            <p:stCondLst>
                              <p:cond delay="12800"/>
                            </p:stCondLst>
                            <p:childTnLst>
                              <p:par>
                                <p:cTn id="96" presetID="42" presetClass="path" presetSubtype="0" accel="50000" decel="50000" fill="hold" nodeType="afterEffect">
                                  <p:stCondLst>
                                    <p:cond delay="0"/>
                                  </p:stCondLst>
                                  <p:childTnLst>
                                    <p:animMotion origin="layout" path="M 0.55781 0.14491 L 0.76536 0.22616 " pathEditMode="relative" rAng="0" ptsTypes="AA">
                                      <p:cBhvr>
                                        <p:cTn id="97" dur="3500" fill="hold"/>
                                        <p:tgtEl>
                                          <p:spTgt spid="48"/>
                                        </p:tgtEl>
                                        <p:attrNameLst>
                                          <p:attrName>ppt_x</p:attrName>
                                          <p:attrName>ppt_y</p:attrName>
                                        </p:attrNameLst>
                                      </p:cBhvr>
                                      <p:rCtr x="10378" y="4051"/>
                                    </p:animMotion>
                                  </p:childTnLst>
                                </p:cTn>
                              </p:par>
                              <p:par>
                                <p:cTn id="98" presetID="10" presetClass="entr" presetSubtype="0" fill="hold" grpId="0" nodeType="withEffect">
                                  <p:stCondLst>
                                    <p:cond delay="190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1000"/>
                                        <p:tgtEl>
                                          <p:spTgt spid="81"/>
                                        </p:tgtEl>
                                      </p:cBhvr>
                                    </p:animEffect>
                                  </p:childTnLst>
                                </p:cTn>
                              </p:par>
                              <p:par>
                                <p:cTn id="101" presetID="10" presetClass="entr" presetSubtype="0" fill="hold" grpId="0" nodeType="withEffect">
                                  <p:stCondLst>
                                    <p:cond delay="1900"/>
                                  </p:stCondLst>
                                  <p:childTnLst>
                                    <p:set>
                                      <p:cBhvr>
                                        <p:cTn id="102" dur="1" fill="hold">
                                          <p:stCondLst>
                                            <p:cond delay="0"/>
                                          </p:stCondLst>
                                        </p:cTn>
                                        <p:tgtEl>
                                          <p:spTgt spid="82"/>
                                        </p:tgtEl>
                                        <p:attrNameLst>
                                          <p:attrName>style.visibility</p:attrName>
                                        </p:attrNameLst>
                                      </p:cBhvr>
                                      <p:to>
                                        <p:strVal val="visible"/>
                                      </p:to>
                                    </p:set>
                                    <p:animEffect transition="in" filter="fade">
                                      <p:cBhvr>
                                        <p:cTn id="103" dur="1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9" grpId="0" animBg="1"/>
      <p:bldP spid="16"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2" grpId="0" animBg="1"/>
      <p:bldP spid="43" grpId="0" animBg="1"/>
      <p:bldP spid="23" grpId="0" animBg="1"/>
      <p:bldP spid="26" grpId="0" animBg="1"/>
      <p:bldP spid="27" grpId="0" animBg="1"/>
      <p:bldP spid="28" grpId="0" animBg="1"/>
      <p:bldP spid="29" grpId="0" animBg="1"/>
      <p:bldP spid="30" grpId="0" animBg="1"/>
      <p:bldP spid="17" grpId="0" animBg="1"/>
      <p:bldP spid="6" grpId="0" animBg="1"/>
      <p:bldP spid="82" grpId="0" animBg="1"/>
      <p:bldP spid="8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8D3ABA1-EA94-43C0-B992-7CBCC31144F1}" type="slidenum">
              <a:rPr lang="en-US" smtClean="0"/>
              <a:pPr/>
              <a:t>8</a:t>
            </a:fld>
            <a:endParaRPr lang="en-US" dirty="0"/>
          </a:p>
        </p:txBody>
      </p:sp>
      <p:pic>
        <p:nvPicPr>
          <p:cNvPr id="5" name="World_AirTraffic_24-Hour_Period">
            <a:hlinkClick r:id="" action="ppaction://media"/>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60156" y="469232"/>
            <a:ext cx="9001316" cy="5209673"/>
          </a:xfrm>
          <a:prstGeom prst="ellipse">
            <a:avLst/>
          </a:prstGeom>
        </p:spPr>
      </p:pic>
      <p:sp>
        <p:nvSpPr>
          <p:cNvPr id="6" name="Oval 5"/>
          <p:cNvSpPr/>
          <p:nvPr/>
        </p:nvSpPr>
        <p:spPr>
          <a:xfrm>
            <a:off x="4670200" y="4358889"/>
            <a:ext cx="2536851" cy="1320016"/>
          </a:xfrm>
          <a:prstGeom prst="ellipse">
            <a:avLst/>
          </a:prstGeom>
          <a:solidFill>
            <a:srgbClr val="EFF620"/>
          </a:solidFill>
          <a:ln>
            <a:solidFill>
              <a:srgbClr val="061740"/>
            </a:solidFill>
          </a:ln>
        </p:spPr>
        <p:txBody>
          <a:bodyPr wrap="square" anchor="ctr">
            <a:spAutoFit/>
          </a:bodyPr>
          <a:lstStyle/>
          <a:p>
            <a:pPr algn="ctr" defTabSz="914356">
              <a:buNone/>
            </a:pPr>
            <a:r>
              <a:rPr lang="en-US" sz="1100" b="1" dirty="0">
                <a:solidFill>
                  <a:schemeClr val="accent4"/>
                </a:solidFill>
              </a:rPr>
              <a:t>Every plane within the red oval travels safely to and from their destinations via AJM-25 maintained systems.</a:t>
            </a:r>
          </a:p>
        </p:txBody>
      </p:sp>
      <p:sp>
        <p:nvSpPr>
          <p:cNvPr id="3" name="Oval 2"/>
          <p:cNvSpPr/>
          <p:nvPr/>
        </p:nvSpPr>
        <p:spPr bwMode="auto">
          <a:xfrm rot="20946260">
            <a:off x="359758" y="1372050"/>
            <a:ext cx="3622411" cy="1372027"/>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defTabSz="914377"/>
            <a:endParaRPr lang="en-US"/>
          </a:p>
        </p:txBody>
      </p:sp>
      <p:sp>
        <p:nvSpPr>
          <p:cNvPr id="7" name="Title 1"/>
          <p:cNvSpPr txBox="1">
            <a:spLocks/>
          </p:cNvSpPr>
          <p:nvPr/>
        </p:nvSpPr>
        <p:spPr>
          <a:xfrm>
            <a:off x="261978" y="-65446"/>
            <a:ext cx="8799494" cy="469232"/>
          </a:xfrm>
          <a:prstGeom prst="rect">
            <a:avLst/>
          </a:prstGeom>
        </p:spPr>
        <p:txBody>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189" algn="l" rtl="0" fontAlgn="base">
              <a:spcBef>
                <a:spcPct val="0"/>
              </a:spcBef>
              <a:spcAft>
                <a:spcPct val="0"/>
              </a:spcAft>
              <a:defRPr sz="4000" b="1">
                <a:solidFill>
                  <a:srgbClr val="1D2F68"/>
                </a:solidFill>
                <a:latin typeface="Arial" charset="0"/>
              </a:defRPr>
            </a:lvl6pPr>
            <a:lvl7pPr marL="914377" algn="l" rtl="0" fontAlgn="base">
              <a:spcBef>
                <a:spcPct val="0"/>
              </a:spcBef>
              <a:spcAft>
                <a:spcPct val="0"/>
              </a:spcAft>
              <a:defRPr sz="4000" b="1">
                <a:solidFill>
                  <a:srgbClr val="1D2F68"/>
                </a:solidFill>
                <a:latin typeface="Arial" charset="0"/>
              </a:defRPr>
            </a:lvl7pPr>
            <a:lvl8pPr marL="1371566" algn="l" rtl="0" fontAlgn="base">
              <a:spcBef>
                <a:spcPct val="0"/>
              </a:spcBef>
              <a:spcAft>
                <a:spcPct val="0"/>
              </a:spcAft>
              <a:defRPr sz="4000" b="1">
                <a:solidFill>
                  <a:srgbClr val="1D2F68"/>
                </a:solidFill>
                <a:latin typeface="Arial" charset="0"/>
              </a:defRPr>
            </a:lvl8pPr>
            <a:lvl9pPr marL="1828754" algn="l" rtl="0" fontAlgn="base">
              <a:spcBef>
                <a:spcPct val="0"/>
              </a:spcBef>
              <a:spcAft>
                <a:spcPct val="0"/>
              </a:spcAft>
              <a:defRPr sz="4000" b="1">
                <a:solidFill>
                  <a:srgbClr val="1D2F68"/>
                </a:solidFill>
                <a:latin typeface="Arial" charset="0"/>
              </a:defRPr>
            </a:lvl9pPr>
          </a:lstStyle>
          <a:p>
            <a:pPr algn="ctr">
              <a:buNone/>
            </a:pPr>
            <a:r>
              <a:rPr lang="en-US" sz="3200" kern="0" dirty="0" smtClean="0"/>
              <a:t>Real Time Air Travel</a:t>
            </a:r>
            <a:endParaRPr lang="en-US" sz="3200" kern="0" dirty="0"/>
          </a:p>
        </p:txBody>
      </p:sp>
    </p:spTree>
    <p:extLst>
      <p:ext uri="{BB962C8B-B14F-4D97-AF65-F5344CB8AC3E}">
        <p14:creationId xmlns:p14="http://schemas.microsoft.com/office/powerpoint/2010/main" val="731062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88" fill="hold"/>
                                        <p:tgtEl>
                                          <p:spTgt spid="5"/>
                                        </p:tgtEl>
                                      </p:cBhvr>
                                    </p:cmd>
                                  </p:childTnLst>
                                </p:cTn>
                              </p:par>
                              <p:par>
                                <p:cTn id="7" presetID="16" presetClass="entr" presetSubtype="37" fill="hold" grpId="0" nodeType="withEffect">
                                  <p:stCondLst>
                                    <p:cond delay="500"/>
                                  </p:stCondLst>
                                  <p:childTnLst>
                                    <p:set>
                                      <p:cBhvr>
                                        <p:cTn id="8" dur="1" fill="hold">
                                          <p:stCondLst>
                                            <p:cond delay="0"/>
                                          </p:stCondLst>
                                        </p:cTn>
                                        <p:tgtEl>
                                          <p:spTgt spid="3"/>
                                        </p:tgtEl>
                                        <p:attrNameLst>
                                          <p:attrName>style.visibility</p:attrName>
                                        </p:attrNameLst>
                                      </p:cBhvr>
                                      <p:to>
                                        <p:strVal val="visible"/>
                                      </p:to>
                                    </p:set>
                                    <p:animEffect transition="in" filter="barn(outVertical)">
                                      <p:cBhvr>
                                        <p:cTn id="9" dur="1000"/>
                                        <p:tgtEl>
                                          <p:spTgt spid="3"/>
                                        </p:tgtEl>
                                      </p:cBhvr>
                                    </p:animEffect>
                                  </p:childTnLst>
                                </p:cTn>
                              </p:par>
                              <p:par>
                                <p:cTn id="10" presetID="31" presetClass="entr" presetSubtype="0"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mute="1">
                <p:cTn id="21" fill="hold" display="0">
                  <p:stCondLst>
                    <p:cond delay="indefinite"/>
                  </p:stCondLst>
                </p:cTn>
                <p:tgtEl>
                  <p:spTgt spid="5"/>
                </p:tgtEl>
              </p:cMediaNode>
            </p:video>
          </p:childTnLst>
        </p:cTn>
      </p:par>
    </p:tnLst>
    <p:bldLst>
      <p:bldP spid="6"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914377">
              <a:defRPr/>
            </a:pPr>
            <a:fld id="{F1F6FF14-FC6A-41B6-B2DC-884C6B7C3F2E}" type="slidenum">
              <a:rPr lang="en-US">
                <a:solidFill>
                  <a:srgbClr val="FFFFFF">
                    <a:lumMod val="65000"/>
                  </a:srgbClr>
                </a:solidFill>
              </a:rPr>
              <a:pPr defTabSz="914377">
                <a:defRPr/>
              </a:pPr>
              <a:t>9</a:t>
            </a:fld>
            <a:endParaRPr lang="en-US">
              <a:solidFill>
                <a:srgbClr val="FFFFFF">
                  <a:lumMod val="65000"/>
                </a:srgbClr>
              </a:solidFill>
            </a:endParaRPr>
          </a:p>
        </p:txBody>
      </p:sp>
      <p:pic>
        <p:nvPicPr>
          <p:cNvPr id="4" name="Picture 3"/>
          <p:cNvPicPr>
            <a:picLocks noChangeAspect="1"/>
          </p:cNvPicPr>
          <p:nvPr/>
        </p:nvPicPr>
        <p:blipFill>
          <a:blip r:embed="rId3"/>
          <a:stretch>
            <a:fillRect/>
          </a:stretch>
        </p:blipFill>
        <p:spPr>
          <a:xfrm>
            <a:off x="2876770" y="1832692"/>
            <a:ext cx="6267231" cy="4005419"/>
          </a:xfrm>
          <a:prstGeom prst="rect">
            <a:avLst/>
          </a:prstGeom>
        </p:spPr>
      </p:pic>
      <p:pic>
        <p:nvPicPr>
          <p:cNvPr id="5" name="Picture 4"/>
          <p:cNvPicPr>
            <a:picLocks noChangeAspect="1"/>
          </p:cNvPicPr>
          <p:nvPr/>
        </p:nvPicPr>
        <p:blipFill>
          <a:blip r:embed="rId4"/>
          <a:stretch>
            <a:fillRect/>
          </a:stretch>
        </p:blipFill>
        <p:spPr>
          <a:xfrm>
            <a:off x="4568828" y="4061823"/>
            <a:ext cx="313667" cy="467543"/>
          </a:xfrm>
          <a:prstGeom prst="rect">
            <a:avLst/>
          </a:prstGeom>
        </p:spPr>
      </p:pic>
      <p:pic>
        <p:nvPicPr>
          <p:cNvPr id="6" name="Picture 5"/>
          <p:cNvPicPr>
            <a:picLocks noChangeAspect="1"/>
          </p:cNvPicPr>
          <p:nvPr/>
        </p:nvPicPr>
        <p:blipFill>
          <a:blip r:embed="rId5"/>
          <a:stretch>
            <a:fillRect/>
          </a:stretch>
        </p:blipFill>
        <p:spPr>
          <a:xfrm>
            <a:off x="7209857" y="2922814"/>
            <a:ext cx="323771" cy="465729"/>
          </a:xfrm>
          <a:prstGeom prst="rect">
            <a:avLst/>
          </a:prstGeom>
        </p:spPr>
      </p:pic>
      <p:pic>
        <p:nvPicPr>
          <p:cNvPr id="7" name="Picture 6"/>
          <p:cNvPicPr>
            <a:picLocks noChangeAspect="1"/>
          </p:cNvPicPr>
          <p:nvPr/>
        </p:nvPicPr>
        <p:blipFill>
          <a:blip r:embed="rId6"/>
          <a:stretch>
            <a:fillRect/>
          </a:stretch>
        </p:blipFill>
        <p:spPr>
          <a:xfrm>
            <a:off x="6936670" y="3432839"/>
            <a:ext cx="301783" cy="455411"/>
          </a:xfrm>
          <a:prstGeom prst="rect">
            <a:avLst/>
          </a:prstGeom>
        </p:spPr>
      </p:pic>
      <p:pic>
        <p:nvPicPr>
          <p:cNvPr id="10" name="Picture 9"/>
          <p:cNvPicPr>
            <a:picLocks noChangeAspect="1"/>
          </p:cNvPicPr>
          <p:nvPr/>
        </p:nvPicPr>
        <p:blipFill>
          <a:blip r:embed="rId7"/>
          <a:stretch>
            <a:fillRect/>
          </a:stretch>
        </p:blipFill>
        <p:spPr>
          <a:xfrm>
            <a:off x="6409987" y="3951930"/>
            <a:ext cx="329132" cy="485036"/>
          </a:xfrm>
          <a:prstGeom prst="rect">
            <a:avLst/>
          </a:prstGeom>
        </p:spPr>
      </p:pic>
      <p:pic>
        <p:nvPicPr>
          <p:cNvPr id="11" name="Picture 10"/>
          <p:cNvPicPr>
            <a:picLocks noChangeAspect="1"/>
          </p:cNvPicPr>
          <p:nvPr/>
        </p:nvPicPr>
        <p:blipFill>
          <a:blip r:embed="rId8"/>
          <a:stretch>
            <a:fillRect/>
          </a:stretch>
        </p:blipFill>
        <p:spPr>
          <a:xfrm>
            <a:off x="7650887" y="2948361"/>
            <a:ext cx="302331" cy="463775"/>
          </a:xfrm>
          <a:prstGeom prst="rect">
            <a:avLst/>
          </a:prstGeom>
        </p:spPr>
      </p:pic>
      <p:pic>
        <p:nvPicPr>
          <p:cNvPr id="12" name="Picture 11"/>
          <p:cNvPicPr>
            <a:picLocks noChangeAspect="1"/>
          </p:cNvPicPr>
          <p:nvPr/>
        </p:nvPicPr>
        <p:blipFill>
          <a:blip r:embed="rId9"/>
          <a:stretch>
            <a:fillRect/>
          </a:stretch>
        </p:blipFill>
        <p:spPr>
          <a:xfrm>
            <a:off x="3582115" y="2447922"/>
            <a:ext cx="301783" cy="474892"/>
          </a:xfrm>
          <a:prstGeom prst="rect">
            <a:avLst/>
          </a:prstGeom>
        </p:spPr>
      </p:pic>
      <p:pic>
        <p:nvPicPr>
          <p:cNvPr id="13" name="Picture 12"/>
          <p:cNvPicPr>
            <a:picLocks noChangeAspect="1"/>
          </p:cNvPicPr>
          <p:nvPr/>
        </p:nvPicPr>
        <p:blipFill>
          <a:blip r:embed="rId10"/>
          <a:stretch>
            <a:fillRect/>
          </a:stretch>
        </p:blipFill>
        <p:spPr>
          <a:xfrm>
            <a:off x="3756665" y="4840768"/>
            <a:ext cx="344083" cy="456473"/>
          </a:xfrm>
          <a:prstGeom prst="rect">
            <a:avLst/>
          </a:prstGeom>
        </p:spPr>
      </p:pic>
      <p:pic>
        <p:nvPicPr>
          <p:cNvPr id="14" name="Picture 13"/>
          <p:cNvPicPr>
            <a:picLocks noChangeAspect="1"/>
          </p:cNvPicPr>
          <p:nvPr/>
        </p:nvPicPr>
        <p:blipFill>
          <a:blip r:embed="rId11"/>
          <a:stretch>
            <a:fillRect/>
          </a:stretch>
        </p:blipFill>
        <p:spPr>
          <a:xfrm>
            <a:off x="7027660" y="3951929"/>
            <a:ext cx="344083" cy="448648"/>
          </a:xfrm>
          <a:prstGeom prst="rect">
            <a:avLst/>
          </a:prstGeom>
        </p:spPr>
      </p:pic>
      <p:pic>
        <p:nvPicPr>
          <p:cNvPr id="15" name="Picture 14"/>
          <p:cNvPicPr>
            <a:picLocks noChangeAspect="1"/>
          </p:cNvPicPr>
          <p:nvPr/>
        </p:nvPicPr>
        <p:blipFill rotWithShape="1">
          <a:blip r:embed="rId12"/>
          <a:srcRect l="10547" r="7345" b="6097"/>
          <a:stretch/>
        </p:blipFill>
        <p:spPr>
          <a:xfrm>
            <a:off x="4994999" y="3180247"/>
            <a:ext cx="331300" cy="505184"/>
          </a:xfrm>
          <a:prstGeom prst="rect">
            <a:avLst/>
          </a:prstGeom>
        </p:spPr>
      </p:pic>
      <p:pic>
        <p:nvPicPr>
          <p:cNvPr id="16" name="Picture 15"/>
          <p:cNvPicPr>
            <a:picLocks noChangeAspect="1"/>
          </p:cNvPicPr>
          <p:nvPr/>
        </p:nvPicPr>
        <p:blipFill>
          <a:blip r:embed="rId13"/>
          <a:stretch>
            <a:fillRect/>
          </a:stretch>
        </p:blipFill>
        <p:spPr>
          <a:xfrm>
            <a:off x="7066411" y="4484017"/>
            <a:ext cx="344083" cy="479948"/>
          </a:xfrm>
          <a:prstGeom prst="rect">
            <a:avLst/>
          </a:prstGeom>
        </p:spPr>
      </p:pic>
      <p:pic>
        <p:nvPicPr>
          <p:cNvPr id="21" name="Picture 20"/>
          <p:cNvPicPr>
            <a:picLocks noChangeAspect="1"/>
          </p:cNvPicPr>
          <p:nvPr/>
        </p:nvPicPr>
        <p:blipFill>
          <a:blip r:embed="rId14"/>
          <a:stretch>
            <a:fillRect/>
          </a:stretch>
        </p:blipFill>
        <p:spPr>
          <a:xfrm>
            <a:off x="7520305" y="4926460"/>
            <a:ext cx="284795" cy="392265"/>
          </a:xfrm>
          <a:prstGeom prst="rect">
            <a:avLst/>
          </a:prstGeom>
        </p:spPr>
      </p:pic>
      <p:pic>
        <p:nvPicPr>
          <p:cNvPr id="22" name="Picture 21"/>
          <p:cNvPicPr>
            <a:picLocks noChangeAspect="1"/>
          </p:cNvPicPr>
          <p:nvPr/>
        </p:nvPicPr>
        <p:blipFill>
          <a:blip r:embed="rId15"/>
          <a:stretch>
            <a:fillRect/>
          </a:stretch>
        </p:blipFill>
        <p:spPr>
          <a:xfrm>
            <a:off x="3449844" y="3193004"/>
            <a:ext cx="347181" cy="515689"/>
          </a:xfrm>
          <a:prstGeom prst="rect">
            <a:avLst/>
          </a:prstGeom>
        </p:spPr>
      </p:pic>
      <p:pic>
        <p:nvPicPr>
          <p:cNvPr id="23" name="Picture 22"/>
          <p:cNvPicPr>
            <a:picLocks noChangeAspect="1"/>
          </p:cNvPicPr>
          <p:nvPr/>
        </p:nvPicPr>
        <p:blipFill>
          <a:blip r:embed="rId16"/>
          <a:stretch>
            <a:fillRect/>
          </a:stretch>
        </p:blipFill>
        <p:spPr>
          <a:xfrm>
            <a:off x="7578298" y="3585492"/>
            <a:ext cx="363261" cy="499816"/>
          </a:xfrm>
          <a:prstGeom prst="rect">
            <a:avLst/>
          </a:prstGeom>
        </p:spPr>
      </p:pic>
      <p:pic>
        <p:nvPicPr>
          <p:cNvPr id="24" name="Picture 23"/>
          <p:cNvPicPr>
            <a:picLocks noChangeAspect="1"/>
          </p:cNvPicPr>
          <p:nvPr/>
        </p:nvPicPr>
        <p:blipFill>
          <a:blip r:embed="rId17"/>
          <a:stretch>
            <a:fillRect/>
          </a:stretch>
        </p:blipFill>
        <p:spPr>
          <a:xfrm>
            <a:off x="4882493" y="5054180"/>
            <a:ext cx="299083" cy="443283"/>
          </a:xfrm>
          <a:prstGeom prst="rect">
            <a:avLst/>
          </a:prstGeom>
        </p:spPr>
      </p:pic>
      <p:pic>
        <p:nvPicPr>
          <p:cNvPr id="25" name="Picture 24"/>
          <p:cNvPicPr>
            <a:picLocks noChangeAspect="1"/>
          </p:cNvPicPr>
          <p:nvPr/>
        </p:nvPicPr>
        <p:blipFill>
          <a:blip r:embed="rId18"/>
          <a:stretch>
            <a:fillRect/>
          </a:stretch>
        </p:blipFill>
        <p:spPr>
          <a:xfrm>
            <a:off x="7871853" y="2447129"/>
            <a:ext cx="365232" cy="489091"/>
          </a:xfrm>
          <a:prstGeom prst="rect">
            <a:avLst/>
          </a:prstGeom>
        </p:spPr>
      </p:pic>
      <p:pic>
        <p:nvPicPr>
          <p:cNvPr id="26" name="Picture 25"/>
          <p:cNvPicPr>
            <a:picLocks noChangeAspect="1"/>
          </p:cNvPicPr>
          <p:nvPr/>
        </p:nvPicPr>
        <p:blipFill>
          <a:blip r:embed="rId19"/>
          <a:stretch>
            <a:fillRect/>
          </a:stretch>
        </p:blipFill>
        <p:spPr>
          <a:xfrm>
            <a:off x="5578493" y="4116288"/>
            <a:ext cx="322611" cy="453971"/>
          </a:xfrm>
          <a:prstGeom prst="rect">
            <a:avLst/>
          </a:prstGeom>
        </p:spPr>
      </p:pic>
      <p:pic>
        <p:nvPicPr>
          <p:cNvPr id="27" name="Picture 26"/>
          <p:cNvPicPr>
            <a:picLocks noChangeAspect="1"/>
          </p:cNvPicPr>
          <p:nvPr/>
        </p:nvPicPr>
        <p:blipFill>
          <a:blip r:embed="rId20"/>
          <a:stretch>
            <a:fillRect/>
          </a:stretch>
        </p:blipFill>
        <p:spPr>
          <a:xfrm>
            <a:off x="5858216" y="3432839"/>
            <a:ext cx="323089" cy="472709"/>
          </a:xfrm>
          <a:prstGeom prst="rect">
            <a:avLst/>
          </a:prstGeom>
        </p:spPr>
      </p:pic>
      <p:pic>
        <p:nvPicPr>
          <p:cNvPr id="28" name="Picture 27"/>
          <p:cNvPicPr>
            <a:picLocks noChangeAspect="1"/>
          </p:cNvPicPr>
          <p:nvPr/>
        </p:nvPicPr>
        <p:blipFill>
          <a:blip r:embed="rId21"/>
          <a:stretch>
            <a:fillRect/>
          </a:stretch>
        </p:blipFill>
        <p:spPr>
          <a:xfrm>
            <a:off x="5599485" y="2502104"/>
            <a:ext cx="370651" cy="522627"/>
          </a:xfrm>
          <a:prstGeom prst="rect">
            <a:avLst/>
          </a:prstGeom>
        </p:spPr>
      </p:pic>
      <p:pic>
        <p:nvPicPr>
          <p:cNvPr id="29" name="Picture 28"/>
          <p:cNvPicPr>
            <a:picLocks noChangeAspect="1"/>
          </p:cNvPicPr>
          <p:nvPr/>
        </p:nvPicPr>
        <p:blipFill>
          <a:blip r:embed="rId22"/>
          <a:stretch>
            <a:fillRect/>
          </a:stretch>
        </p:blipFill>
        <p:spPr>
          <a:xfrm>
            <a:off x="4339531" y="2792531"/>
            <a:ext cx="325683" cy="464400"/>
          </a:xfrm>
          <a:prstGeom prst="rect">
            <a:avLst/>
          </a:prstGeom>
        </p:spPr>
      </p:pic>
      <p:pic>
        <p:nvPicPr>
          <p:cNvPr id="30" name="Picture 29"/>
          <p:cNvPicPr>
            <a:picLocks noChangeAspect="1"/>
          </p:cNvPicPr>
          <p:nvPr/>
        </p:nvPicPr>
        <p:blipFill>
          <a:blip r:embed="rId23"/>
          <a:stretch>
            <a:fillRect/>
          </a:stretch>
        </p:blipFill>
        <p:spPr>
          <a:xfrm>
            <a:off x="8100098" y="5122592"/>
            <a:ext cx="328689" cy="499121"/>
          </a:xfrm>
          <a:prstGeom prst="rect">
            <a:avLst/>
          </a:prstGeom>
        </p:spPr>
      </p:pic>
      <p:pic>
        <p:nvPicPr>
          <p:cNvPr id="32" name="Picture 31"/>
          <p:cNvPicPr>
            <a:picLocks noChangeAspect="1"/>
          </p:cNvPicPr>
          <p:nvPr/>
        </p:nvPicPr>
        <p:blipFill>
          <a:blip r:embed="rId24"/>
          <a:stretch>
            <a:fillRect/>
          </a:stretch>
        </p:blipFill>
        <p:spPr>
          <a:xfrm>
            <a:off x="6574553" y="5274939"/>
            <a:ext cx="298731" cy="445047"/>
          </a:xfrm>
          <a:prstGeom prst="rect">
            <a:avLst/>
          </a:prstGeom>
        </p:spPr>
      </p:pic>
      <p:pic>
        <p:nvPicPr>
          <p:cNvPr id="33" name="Picture 32"/>
          <p:cNvPicPr>
            <a:picLocks noChangeAspect="1"/>
          </p:cNvPicPr>
          <p:nvPr/>
        </p:nvPicPr>
        <p:blipFill>
          <a:blip r:embed="rId25"/>
          <a:stretch>
            <a:fillRect/>
          </a:stretch>
        </p:blipFill>
        <p:spPr>
          <a:xfrm>
            <a:off x="6435357" y="3024731"/>
            <a:ext cx="354913" cy="546567"/>
          </a:xfrm>
          <a:prstGeom prst="rect">
            <a:avLst/>
          </a:prstGeom>
        </p:spPr>
      </p:pic>
      <p:pic>
        <p:nvPicPr>
          <p:cNvPr id="34" name="Picture 33"/>
          <p:cNvPicPr>
            <a:picLocks noChangeAspect="1"/>
          </p:cNvPicPr>
          <p:nvPr/>
        </p:nvPicPr>
        <p:blipFill>
          <a:blip r:embed="rId26"/>
          <a:stretch>
            <a:fillRect/>
          </a:stretch>
        </p:blipFill>
        <p:spPr>
          <a:xfrm>
            <a:off x="5599488" y="4668901"/>
            <a:ext cx="347993" cy="515119"/>
          </a:xfrm>
          <a:prstGeom prst="rect">
            <a:avLst/>
          </a:prstGeom>
        </p:spPr>
      </p:pic>
      <p:pic>
        <p:nvPicPr>
          <p:cNvPr id="35" name="Picture 34"/>
          <p:cNvPicPr>
            <a:picLocks noChangeAspect="1"/>
          </p:cNvPicPr>
          <p:nvPr/>
        </p:nvPicPr>
        <p:blipFill>
          <a:blip r:embed="rId27"/>
          <a:stretch>
            <a:fillRect/>
          </a:stretch>
        </p:blipFill>
        <p:spPr>
          <a:xfrm>
            <a:off x="3740503" y="3809107"/>
            <a:ext cx="345455" cy="505432"/>
          </a:xfrm>
          <a:prstGeom prst="rect">
            <a:avLst/>
          </a:prstGeom>
        </p:spPr>
      </p:pic>
      <p:sp>
        <p:nvSpPr>
          <p:cNvPr id="31" name="Rectangle 30"/>
          <p:cNvSpPr/>
          <p:nvPr/>
        </p:nvSpPr>
        <p:spPr>
          <a:xfrm>
            <a:off x="140014" y="623688"/>
            <a:ext cx="8807764" cy="1585049"/>
          </a:xfrm>
          <a:prstGeom prst="rect">
            <a:avLst/>
          </a:prstGeom>
        </p:spPr>
        <p:txBody>
          <a:bodyPr wrap="square">
            <a:spAutoFit/>
          </a:bodyPr>
          <a:lstStyle/>
          <a:p>
            <a:pPr algn="ctr">
              <a:spcBef>
                <a:spcPts val="0"/>
              </a:spcBef>
              <a:spcAft>
                <a:spcPts val="900"/>
              </a:spcAft>
              <a:buNone/>
            </a:pPr>
            <a:r>
              <a:rPr lang="en-US" sz="2800" b="1" u="sng" dirty="0">
                <a:cs typeface="Arial" panose="020B0604020202020204" pitchFamily="34" charset="0"/>
              </a:rPr>
              <a:t>Our Field Automation Teams</a:t>
            </a:r>
          </a:p>
          <a:p>
            <a:pPr>
              <a:spcBef>
                <a:spcPts val="0"/>
              </a:spcBef>
              <a:spcAft>
                <a:spcPts val="900"/>
              </a:spcAft>
              <a:buNone/>
            </a:pPr>
            <a:r>
              <a:rPr lang="en-US" sz="1700" b="1" dirty="0">
                <a:cs typeface="Arial" panose="020B0604020202020204" pitchFamily="34" charset="0"/>
              </a:rPr>
              <a:t>We provide En Route  Air Traffic Control (ATC) services at the following locations:</a:t>
            </a:r>
          </a:p>
          <a:p>
            <a:pPr marL="182875" indent="-182875">
              <a:spcBef>
                <a:spcPts val="0"/>
              </a:spcBef>
              <a:spcAft>
                <a:spcPts val="600"/>
              </a:spcAft>
              <a:buClr>
                <a:srgbClr val="002060"/>
              </a:buClr>
              <a:buSzPct val="100000"/>
            </a:pPr>
            <a:r>
              <a:rPr lang="en-US" sz="1600" dirty="0">
                <a:cs typeface="Arial" panose="020B0604020202020204" pitchFamily="34" charset="0"/>
              </a:rPr>
              <a:t> All domestic airspace through 21 Air Route Traffic Control Centers (</a:t>
            </a:r>
            <a:r>
              <a:rPr lang="en-US" sz="1600" dirty="0" smtClean="0">
                <a:cs typeface="Arial" panose="020B0604020202020204" pitchFamily="34" charset="0"/>
              </a:rPr>
              <a:t>ARTCCs)</a:t>
            </a:r>
            <a:endParaRPr lang="en-US" sz="1600" dirty="0">
              <a:cs typeface="Arial" panose="020B0604020202020204" pitchFamily="34" charset="0"/>
            </a:endParaRPr>
          </a:p>
          <a:p>
            <a:pPr marL="182875" indent="-182875">
              <a:spcBef>
                <a:spcPts val="0"/>
              </a:spcBef>
              <a:spcAft>
                <a:spcPts val="600"/>
              </a:spcAft>
              <a:buClr>
                <a:srgbClr val="002060"/>
              </a:buClr>
              <a:buSzPct val="100000"/>
            </a:pPr>
            <a:r>
              <a:rPr lang="en-US" sz="1600" dirty="0">
                <a:cs typeface="Arial" panose="020B0604020202020204" pitchFamily="34" charset="0"/>
              </a:rPr>
              <a:t>The Air Traffic Control </a:t>
            </a:r>
            <a:r>
              <a:rPr lang="en-US" sz="1600" dirty="0" smtClean="0">
                <a:cs typeface="Arial" panose="020B0604020202020204" pitchFamily="34" charset="0"/>
              </a:rPr>
              <a:t>System </a:t>
            </a:r>
            <a:r>
              <a:rPr lang="en-US" sz="1600" dirty="0">
                <a:cs typeface="Arial" panose="020B0604020202020204" pitchFamily="34" charset="0"/>
              </a:rPr>
              <a:t>Command Center (ATCSCC)</a:t>
            </a:r>
          </a:p>
        </p:txBody>
      </p:sp>
      <p:sp>
        <p:nvSpPr>
          <p:cNvPr id="36" name="Rectangle 2"/>
          <p:cNvSpPr txBox="1">
            <a:spLocks noChangeArrowheads="1"/>
          </p:cNvSpPr>
          <p:nvPr/>
        </p:nvSpPr>
        <p:spPr>
          <a:xfrm>
            <a:off x="24622" y="73490"/>
            <a:ext cx="8814657" cy="515263"/>
          </a:xfrm>
          <a:prstGeom prst="rect">
            <a:avLst/>
          </a:prstGeom>
        </p:spPr>
        <p:txBody>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ctr">
              <a:buNone/>
            </a:pPr>
            <a:r>
              <a:rPr lang="en-US" sz="3200" kern="0" dirty="0"/>
              <a:t>Second Level Engineering Key to Resiliency </a:t>
            </a:r>
          </a:p>
        </p:txBody>
      </p:sp>
      <p:sp>
        <p:nvSpPr>
          <p:cNvPr id="8" name="Rectangle 7"/>
          <p:cNvSpPr/>
          <p:nvPr/>
        </p:nvSpPr>
        <p:spPr>
          <a:xfrm>
            <a:off x="143263" y="2208199"/>
            <a:ext cx="3128857" cy="3770263"/>
          </a:xfrm>
          <a:prstGeom prst="rect">
            <a:avLst/>
          </a:prstGeom>
        </p:spPr>
        <p:txBody>
          <a:bodyPr wrap="square">
            <a:spAutoFit/>
          </a:bodyPr>
          <a:lstStyle/>
          <a:p>
            <a:pPr marL="182875" indent="-182875">
              <a:spcBef>
                <a:spcPts val="0"/>
              </a:spcBef>
              <a:spcAft>
                <a:spcPts val="600"/>
              </a:spcAft>
              <a:buClr>
                <a:srgbClr val="002060"/>
              </a:buClr>
              <a:buSzPct val="100000"/>
            </a:pPr>
            <a:r>
              <a:rPr lang="en-US" sz="1600" dirty="0">
                <a:solidFill>
                  <a:srgbClr val="000000"/>
                </a:solidFill>
                <a:cs typeface="Arial" panose="020B0604020202020204" pitchFamily="34" charset="0"/>
              </a:rPr>
              <a:t>The 2 Combined Center Radar Approach Control (CERAP) facilities in the US territories of Guam and San Juan, Puerto Rico</a:t>
            </a:r>
          </a:p>
          <a:p>
            <a:pPr marL="182875" indent="-182875">
              <a:spcBef>
                <a:spcPts val="0"/>
              </a:spcBef>
              <a:spcAft>
                <a:spcPts val="600"/>
              </a:spcAft>
              <a:buClr>
                <a:srgbClr val="002060"/>
              </a:buClr>
              <a:buSzPct val="100000"/>
            </a:pPr>
            <a:r>
              <a:rPr lang="en-US" sz="1600" dirty="0">
                <a:solidFill>
                  <a:srgbClr val="000000"/>
                </a:solidFill>
                <a:cs typeface="Arial" panose="020B0604020202020204" pitchFamily="34" charset="0"/>
              </a:rPr>
              <a:t>The Honolulu Control Facility (HCF)</a:t>
            </a:r>
          </a:p>
          <a:p>
            <a:pPr marL="182875" indent="-182875">
              <a:spcBef>
                <a:spcPts val="0"/>
              </a:spcBef>
              <a:spcAft>
                <a:spcPts val="600"/>
              </a:spcAft>
              <a:buClr>
                <a:srgbClr val="002060"/>
              </a:buClr>
              <a:buSzPct val="100000"/>
            </a:pPr>
            <a:r>
              <a:rPr lang="en-US" sz="1600" b="1" kern="0" dirty="0" smtClean="0">
                <a:solidFill>
                  <a:srgbClr val="000000"/>
                </a:solidFill>
                <a:latin typeface="Arial"/>
              </a:rPr>
              <a:t>Teams </a:t>
            </a:r>
            <a:r>
              <a:rPr lang="en-US" sz="1600" b="1" kern="0" dirty="0">
                <a:solidFill>
                  <a:srgbClr val="000000"/>
                </a:solidFill>
                <a:latin typeface="Arial"/>
              </a:rPr>
              <a:t>are </a:t>
            </a:r>
            <a:r>
              <a:rPr lang="en-US" sz="1600" b="1" kern="0" dirty="0" smtClean="0">
                <a:solidFill>
                  <a:srgbClr val="000000"/>
                </a:solidFill>
                <a:latin typeface="Arial"/>
              </a:rPr>
              <a:t>the </a:t>
            </a:r>
            <a:r>
              <a:rPr lang="en-US" sz="1600" b="1" kern="0" dirty="0">
                <a:solidFill>
                  <a:srgbClr val="000000"/>
                </a:solidFill>
                <a:latin typeface="Arial"/>
              </a:rPr>
              <a:t>eyes, ears, and voice in the </a:t>
            </a:r>
            <a:r>
              <a:rPr lang="en-US" sz="1600" b="1" kern="0" dirty="0" smtClean="0">
                <a:solidFill>
                  <a:srgbClr val="000000"/>
                </a:solidFill>
                <a:latin typeface="Arial"/>
              </a:rPr>
              <a:t>building for SLE</a:t>
            </a:r>
            <a:endParaRPr lang="en-US" sz="1600" b="1" kern="0" dirty="0">
              <a:solidFill>
                <a:srgbClr val="000000"/>
              </a:solidFill>
              <a:latin typeface="Arial"/>
            </a:endParaRPr>
          </a:p>
          <a:p>
            <a:pPr marL="182875" indent="-182875">
              <a:spcBef>
                <a:spcPts val="0"/>
              </a:spcBef>
              <a:spcAft>
                <a:spcPts val="0"/>
              </a:spcAft>
              <a:buClr>
                <a:srgbClr val="002060"/>
              </a:buClr>
              <a:buSzPct val="100000"/>
            </a:pPr>
            <a:r>
              <a:rPr lang="en-US" sz="1600" dirty="0">
                <a:solidFill>
                  <a:srgbClr val="000000"/>
                </a:solidFill>
                <a:cs typeface="Arial" panose="020B0604020202020204" pitchFamily="34" charset="0"/>
              </a:rPr>
              <a:t>Onsite @ each Ops </a:t>
            </a:r>
            <a:r>
              <a:rPr lang="en-US" sz="1600" dirty="0" smtClean="0">
                <a:solidFill>
                  <a:srgbClr val="000000"/>
                </a:solidFill>
                <a:cs typeface="Arial" panose="020B0604020202020204" pitchFamily="34" charset="0"/>
              </a:rPr>
              <a:t>Facility:</a:t>
            </a:r>
            <a:endParaRPr lang="en-US" sz="1600" dirty="0">
              <a:solidFill>
                <a:srgbClr val="000000"/>
              </a:solidFill>
              <a:cs typeface="Arial" panose="020B0604020202020204" pitchFamily="34" charset="0"/>
            </a:endParaRPr>
          </a:p>
          <a:p>
            <a:pPr marL="792460" lvl="1" indent="-182875">
              <a:spcBef>
                <a:spcPts val="0"/>
              </a:spcBef>
              <a:spcAft>
                <a:spcPts val="0"/>
              </a:spcAft>
              <a:buClr>
                <a:srgbClr val="002060"/>
              </a:buClr>
              <a:buSzPct val="100000"/>
            </a:pPr>
            <a:r>
              <a:rPr lang="en-US" sz="1600" dirty="0">
                <a:solidFill>
                  <a:srgbClr val="000000"/>
                </a:solidFill>
                <a:cs typeface="Arial" panose="020B0604020202020204" pitchFamily="34" charset="0"/>
              </a:rPr>
              <a:t>(1) </a:t>
            </a:r>
            <a:r>
              <a:rPr lang="en-US" sz="1600" dirty="0" smtClean="0">
                <a:solidFill>
                  <a:srgbClr val="000000"/>
                </a:solidFill>
                <a:cs typeface="Arial" panose="020B0604020202020204" pitchFamily="34" charset="0"/>
              </a:rPr>
              <a:t>Program Operations Field Manager </a:t>
            </a:r>
            <a:r>
              <a:rPr lang="en-US" sz="1600" dirty="0">
                <a:solidFill>
                  <a:srgbClr val="000000"/>
                </a:solidFill>
                <a:cs typeface="Arial" panose="020B0604020202020204" pitchFamily="34" charset="0"/>
              </a:rPr>
              <a:t>– POFM</a:t>
            </a:r>
          </a:p>
          <a:p>
            <a:pPr marL="792460" lvl="1" indent="-182875">
              <a:spcBef>
                <a:spcPts val="0"/>
              </a:spcBef>
              <a:spcAft>
                <a:spcPts val="0"/>
              </a:spcAft>
              <a:buClr>
                <a:srgbClr val="002060"/>
              </a:buClr>
              <a:buSzPct val="100000"/>
            </a:pPr>
            <a:r>
              <a:rPr lang="en-US" sz="1600" dirty="0">
                <a:solidFill>
                  <a:srgbClr val="000000"/>
                </a:solidFill>
                <a:cs typeface="Arial" panose="020B0604020202020204" pitchFamily="34" charset="0"/>
              </a:rPr>
              <a:t>(3) to (7) </a:t>
            </a:r>
            <a:r>
              <a:rPr lang="en-US" sz="1600" dirty="0" smtClean="0">
                <a:solidFill>
                  <a:srgbClr val="000000"/>
                </a:solidFill>
                <a:cs typeface="Arial" panose="020B0604020202020204" pitchFamily="34" charset="0"/>
              </a:rPr>
              <a:t>Specialists</a:t>
            </a:r>
            <a:endParaRPr lang="en-US" sz="1600" dirty="0">
              <a:solidFill>
                <a:srgbClr val="000000"/>
              </a:solidFill>
              <a:cs typeface="Arial" panose="020B0604020202020204" pitchFamily="34" charset="0"/>
            </a:endParaRPr>
          </a:p>
        </p:txBody>
      </p:sp>
    </p:spTree>
    <p:extLst>
      <p:ext uri="{BB962C8B-B14F-4D97-AF65-F5344CB8AC3E}">
        <p14:creationId xmlns:p14="http://schemas.microsoft.com/office/powerpoint/2010/main" val="585068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 calcmode="lin" valueType="num">
                                      <p:cBhvr additive="base">
                                        <p:cTn id="7" dur="500" fill="hold"/>
                                        <p:tgtEl>
                                          <p:spTgt spid="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75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fade">
                                      <p:cBhvr>
                                        <p:cTn id="12" dur="1000"/>
                                        <p:tgtEl>
                                          <p:spTgt spid="31">
                                            <p:txEl>
                                              <p:pRg st="1" end="1"/>
                                            </p:txEl>
                                          </p:spTgt>
                                        </p:tgtEl>
                                      </p:cBhvr>
                                    </p:animEffect>
                                    <p:anim calcmode="lin" valueType="num">
                                      <p:cBhvr>
                                        <p:cTn id="13"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75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fade">
                                      <p:cBhvr>
                                        <p:cTn id="17" dur="1000"/>
                                        <p:tgtEl>
                                          <p:spTgt spid="31">
                                            <p:txEl>
                                              <p:pRg st="2" end="2"/>
                                            </p:txEl>
                                          </p:spTgt>
                                        </p:tgtEl>
                                      </p:cBhvr>
                                    </p:animEffect>
                                    <p:anim calcmode="lin" valueType="num">
                                      <p:cBhvr>
                                        <p:cTn id="18" dur="10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750"/>
                                  </p:stCondLst>
                                  <p:childTnLst>
                                    <p:set>
                                      <p:cBhvr>
                                        <p:cTn id="21" dur="1" fill="hold">
                                          <p:stCondLst>
                                            <p:cond delay="0"/>
                                          </p:stCondLst>
                                        </p:cTn>
                                        <p:tgtEl>
                                          <p:spTgt spid="31">
                                            <p:txEl>
                                              <p:pRg st="3" end="3"/>
                                            </p:txEl>
                                          </p:spTgt>
                                        </p:tgtEl>
                                        <p:attrNameLst>
                                          <p:attrName>style.visibility</p:attrName>
                                        </p:attrNameLst>
                                      </p:cBhvr>
                                      <p:to>
                                        <p:strVal val="visible"/>
                                      </p:to>
                                    </p:set>
                                    <p:animEffect transition="in" filter="fade">
                                      <p:cBhvr>
                                        <p:cTn id="22" dur="1000"/>
                                        <p:tgtEl>
                                          <p:spTgt spid="31">
                                            <p:txEl>
                                              <p:pRg st="3" end="3"/>
                                            </p:txEl>
                                          </p:spTgt>
                                        </p:tgtEl>
                                      </p:cBhvr>
                                    </p:animEffect>
                                    <p:anim calcmode="lin" valueType="num">
                                      <p:cBhvr>
                                        <p:cTn id="23" dur="10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75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1000"/>
                                        <p:tgtEl>
                                          <p:spTgt spid="8">
                                            <p:txEl>
                                              <p:pRg st="0" end="0"/>
                                            </p:txEl>
                                          </p:spTgt>
                                        </p:tgtEl>
                                      </p:cBhvr>
                                    </p:animEffect>
                                    <p:anim calcmode="lin" valueType="num">
                                      <p:cBhvr>
                                        <p:cTn id="2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75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1000"/>
                                        <p:tgtEl>
                                          <p:spTgt spid="8">
                                            <p:txEl>
                                              <p:pRg st="1" end="1"/>
                                            </p:txEl>
                                          </p:spTgt>
                                        </p:tgtEl>
                                      </p:cBhvr>
                                    </p:animEffect>
                                    <p:anim calcmode="lin" valueType="num">
                                      <p:cBhvr>
                                        <p:cTn id="3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75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fade">
                                      <p:cBhvr>
                                        <p:cTn id="37" dur="1000"/>
                                        <p:tgtEl>
                                          <p:spTgt spid="8">
                                            <p:txEl>
                                              <p:pRg st="2" end="2"/>
                                            </p:txEl>
                                          </p:spTgt>
                                        </p:tgtEl>
                                      </p:cBhvr>
                                    </p:animEffect>
                                    <p:anim calcmode="lin" valueType="num">
                                      <p:cBhvr>
                                        <p:cTn id="3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2" end="2"/>
                                            </p:txEl>
                                          </p:spTgt>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75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1000"/>
                                        <p:tgtEl>
                                          <p:spTgt spid="8">
                                            <p:txEl>
                                              <p:pRg st="3" end="3"/>
                                            </p:txEl>
                                          </p:spTgt>
                                        </p:tgtEl>
                                      </p:cBhvr>
                                    </p:animEffect>
                                    <p:anim calcmode="lin" valueType="num">
                                      <p:cBhvr>
                                        <p:cTn id="4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3" end="3"/>
                                            </p:txEl>
                                          </p:spTgt>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75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fade">
                                      <p:cBhvr>
                                        <p:cTn id="47" dur="1000"/>
                                        <p:tgtEl>
                                          <p:spTgt spid="8">
                                            <p:txEl>
                                              <p:pRg st="4" end="4"/>
                                            </p:txEl>
                                          </p:spTgt>
                                        </p:tgtEl>
                                      </p:cBhvr>
                                    </p:animEffect>
                                    <p:anim calcmode="lin" valueType="num">
                                      <p:cBhvr>
                                        <p:cTn id="4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750"/>
                                  </p:stCondLst>
                                  <p:childTnLst>
                                    <p:set>
                                      <p:cBhvr>
                                        <p:cTn id="51" dur="1" fill="hold">
                                          <p:stCondLst>
                                            <p:cond delay="0"/>
                                          </p:stCondLst>
                                        </p:cTn>
                                        <p:tgtEl>
                                          <p:spTgt spid="8">
                                            <p:txEl>
                                              <p:pRg st="5" end="5"/>
                                            </p:txEl>
                                          </p:spTgt>
                                        </p:tgtEl>
                                        <p:attrNameLst>
                                          <p:attrName>style.visibility</p:attrName>
                                        </p:attrNameLst>
                                      </p:cBhvr>
                                      <p:to>
                                        <p:strVal val="visible"/>
                                      </p:to>
                                    </p:set>
                                    <p:animEffect transition="in" filter="fade">
                                      <p:cBhvr>
                                        <p:cTn id="52" dur="1000"/>
                                        <p:tgtEl>
                                          <p:spTgt spid="8">
                                            <p:txEl>
                                              <p:pRg st="5" end="5"/>
                                            </p:txEl>
                                          </p:spTgt>
                                        </p:tgtEl>
                                      </p:cBhvr>
                                    </p:animEffect>
                                    <p:anim calcmode="lin" valueType="num">
                                      <p:cBhvr>
                                        <p:cTn id="5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par>
                          <p:cTn id="55" fill="hold">
                            <p:stCondLst>
                              <p:cond delay="2250"/>
                            </p:stCondLst>
                            <p:childTnLst>
                              <p:par>
                                <p:cTn id="56" presetID="10" presetClass="entr" presetSubtype="0" fill="hold" nodeType="afterEffect">
                                  <p:stCondLst>
                                    <p:cond delay="50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0" presetClass="path" presetSubtype="0" accel="50000" decel="50000" fill="hold" nodeType="withEffect">
                                  <p:stCondLst>
                                    <p:cond delay="0"/>
                                  </p:stCondLst>
                                  <p:childTnLst>
                                    <p:animMotion origin="layout" path="M -0.01128 0.14329 L -0.01128 0.14375 C -0.0085 0.13079 -0.00764 0.12801 -0.00642 0.11783 C -0.00347 0.09908 -0.00642 0.11783 -0.00347 0.09653 C -0.0033 0.09375 -0.0026 0.09144 -0.00225 0.08889 C -0.00191 0.08681 -0.00139 0.08495 -0.00087 0.0831 C -0.00052 0.07894 -2.77778E-6 0.07523 0.00052 0.0713 C 0.0007 0.06829 0.00122 0.06482 0.00191 0.06181 C 0.00122 0.05394 0.00087 0.0463 0.00052 0.03866 C 0.00018 0.03681 -0.00087 0.03449 -0.00087 0.03264 C -0.00139 0.02153 -0.00087 0.01088 -0.00087 -1.11111E-6 " pathEditMode="relative" rAng="0" ptsTypes="AAAAAAAAAAA">
                                      <p:cBhvr>
                                        <p:cTn id="64" dur="2000" fill="hold"/>
                                        <p:tgtEl>
                                          <p:spTgt spid="25"/>
                                        </p:tgtEl>
                                        <p:attrNameLst>
                                          <p:attrName>ppt_x</p:attrName>
                                          <p:attrName>ppt_y</p:attrName>
                                        </p:attrNameLst>
                                      </p:cBhvr>
                                      <p:rCtr x="660" y="-7153"/>
                                    </p:animMotion>
                                  </p:childTnLst>
                                </p:cTn>
                              </p:par>
                              <p:par>
                                <p:cTn id="65" presetID="1"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0" presetClass="path" presetSubtype="0" accel="50000" decel="50000" fill="hold" nodeType="withEffect">
                                  <p:stCondLst>
                                    <p:cond delay="0"/>
                                  </p:stCondLst>
                                  <p:childTnLst>
                                    <p:animMotion origin="layout" path="M 0.01928 0.04467 L 0.01928 0.04514 C 0.01737 0.04097 0.01598 0.03703 0.01389 0.03356 C 0.01251 0.03125 0.01042 0.02963 0.00851 0.02754 C 0.00782 0.02662 0.00695 0.02592 0.00608 0.02477 L 0.00087 0.01504 C -0.00052 0.00717 5E-6 0.01227 5E-6 2.59259E-6 " pathEditMode="relative" rAng="0" ptsTypes="AAAAAAA">
                                      <p:cBhvr>
                                        <p:cTn id="68" dur="2000" fill="hold"/>
                                        <p:tgtEl>
                                          <p:spTgt spid="11"/>
                                        </p:tgtEl>
                                        <p:attrNameLst>
                                          <p:attrName>ppt_x</p:attrName>
                                          <p:attrName>ppt_y</p:attrName>
                                        </p:attrNameLst>
                                      </p:cBhvr>
                                      <p:rCtr x="-972" y="-2222"/>
                                    </p:animMotion>
                                  </p:childTnLst>
                                </p:cTn>
                              </p:par>
                              <p:par>
                                <p:cTn id="69" presetID="1" presetClass="entr" presetSubtype="0"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par>
                                <p:cTn id="71" presetID="0" presetClass="path" presetSubtype="0" accel="50000" decel="50000" fill="hold" nodeType="withEffect">
                                  <p:stCondLst>
                                    <p:cond delay="0"/>
                                  </p:stCondLst>
                                  <p:childTnLst>
                                    <p:animMotion origin="layout" path="M 0.02083 -0.07894 L 0.02083 -0.0787 C 0.01892 -0.05278 0.02101 -0.07685 0.01823 -0.0544 C 0.01788 -0.05116 0.01788 -0.04815 0.01736 -0.04514 C 0.01684 -0.04329 0.01615 -0.0419 0.01545 -0.04051 C 0.00295 -0.01458 0.01806 -0.0463 0.00781 -0.02801 C 0.00677 -0.02616 0.00608 -0.02384 0.00538 -0.02199 C 0.00486 -0.02037 0.00469 -0.01852 0.00434 -0.01736 C 0.00399 -0.01551 0.00295 -0.01412 0.00261 -0.01273 C 0.00139 -0.00903 0.00052 -0.00556 -1.11111E-6 -0.00185 C -0.00017 -0.00116 -1.11111E-6 -0.0007 -1.11111E-6 7.40741E-7 " pathEditMode="relative" rAng="0" ptsTypes="AAAAAAAAAAA">
                                      <p:cBhvr>
                                        <p:cTn id="72" dur="2000" fill="hold"/>
                                        <p:tgtEl>
                                          <p:spTgt spid="23"/>
                                        </p:tgtEl>
                                        <p:attrNameLst>
                                          <p:attrName>ppt_x</p:attrName>
                                          <p:attrName>ppt_y</p:attrName>
                                        </p:attrNameLst>
                                      </p:cBhvr>
                                      <p:rCtr x="-1059" y="3935"/>
                                    </p:animMotion>
                                  </p:childTnLst>
                                </p:cTn>
                              </p:par>
                              <p:par>
                                <p:cTn id="73" presetID="1" presetClass="entr" presetSubtype="0" fill="hold" nodeType="withEffect">
                                  <p:stCondLst>
                                    <p:cond delay="0"/>
                                  </p:stCondLst>
                                  <p:childTnLst>
                                    <p:set>
                                      <p:cBhvr>
                                        <p:cTn id="74" dur="1" fill="hold">
                                          <p:stCondLst>
                                            <p:cond delay="0"/>
                                          </p:stCondLst>
                                        </p:cTn>
                                        <p:tgtEl>
                                          <p:spTgt spid="6"/>
                                        </p:tgtEl>
                                        <p:attrNameLst>
                                          <p:attrName>style.visibility</p:attrName>
                                        </p:attrNameLst>
                                      </p:cBhvr>
                                      <p:to>
                                        <p:strVal val="visible"/>
                                      </p:to>
                                    </p:set>
                                  </p:childTnLst>
                                </p:cTn>
                              </p:par>
                              <p:par>
                                <p:cTn id="75" presetID="0" presetClass="path" presetSubtype="0" accel="50000" decel="50000" fill="hold" nodeType="withEffect">
                                  <p:stCondLst>
                                    <p:cond delay="0"/>
                                  </p:stCondLst>
                                  <p:childTnLst>
                                    <p:animMotion origin="layout" path="M 0.06094 0.05555 L 0.06094 0.05578 C 0.05712 0.05486 0.0533 0.05462 0.04948 0.05393 C 0.04844 0.0537 0.04722 0.05277 0.04601 0.05208 C 0.04427 0.05185 0.04253 0.05115 0.0408 0.05069 C 0.03941 0.05023 0.03802 0.04976 0.03628 0.0493 C 0.02934 0.04699 0.0283 0.04791 0.02344 0.04467 C 0.01372 0.03819 0.02483 0.04513 0.01389 0.03865 C 0.01302 0.03796 0.01198 0.03726 0.01128 0.0368 L 0.00434 0.03402 C 0.00347 0.03263 0.0026 0.03148 0.00156 0.03055 C 0.00087 0.02986 -0.00017 0.02986 -0.00087 0.02939 C -0.00226 0.02754 -0.00399 0.025 -0.00538 0.02314 C -0.00694 0.0206 -0.01042 0.01666 -0.01042 0.01689 C -0.01111 0.01504 -0.0125 0.01388 -0.01233 0.01203 C -0.01198 0.01041 -0.01042 0.01134 -0.00955 0.01041 C -0.00833 0.00995 -0.00747 0.00856 -0.00608 0.0074 C -0.00469 0.00648 -0.0033 0.00555 -0.00191 0.00462 L 0 4.81481E-6 " pathEditMode="relative" rAng="0" ptsTypes="AAAAAAAAAAAAAAAAAAA">
                                      <p:cBhvr>
                                        <p:cTn id="76" dur="2000" fill="hold"/>
                                        <p:tgtEl>
                                          <p:spTgt spid="6"/>
                                        </p:tgtEl>
                                        <p:attrNameLst>
                                          <p:attrName>ppt_x</p:attrName>
                                          <p:attrName>ppt_y</p:attrName>
                                        </p:attrNameLst>
                                      </p:cBhvr>
                                      <p:rCtr x="-3681" y="-2778"/>
                                    </p:animMotion>
                                  </p:childTnLst>
                                </p:cTn>
                              </p:par>
                              <p:par>
                                <p:cTn id="77" presetID="1" presetClass="entr" presetSubtype="0" fill="hold" nodeType="withEffect">
                                  <p:stCondLst>
                                    <p:cond delay="0"/>
                                  </p:stCondLst>
                                  <p:childTnLst>
                                    <p:set>
                                      <p:cBhvr>
                                        <p:cTn id="78" dur="1" fill="hold">
                                          <p:stCondLst>
                                            <p:cond delay="0"/>
                                          </p:stCondLst>
                                        </p:cTn>
                                        <p:tgtEl>
                                          <p:spTgt spid="7"/>
                                        </p:tgtEl>
                                        <p:attrNameLst>
                                          <p:attrName>style.visibility</p:attrName>
                                        </p:attrNameLst>
                                      </p:cBhvr>
                                      <p:to>
                                        <p:strVal val="visible"/>
                                      </p:to>
                                    </p:set>
                                  </p:childTnLst>
                                </p:cTn>
                              </p:par>
                              <p:par>
                                <p:cTn id="79" presetID="0" presetClass="path" presetSubtype="0" accel="50000" decel="50000" fill="hold" nodeType="withEffect">
                                  <p:stCondLst>
                                    <p:cond delay="0"/>
                                  </p:stCondLst>
                                  <p:childTnLst>
                                    <p:animMotion origin="layout" path="M 0.0915 -0.03541 L 0.0915 -0.03518 L -3.61111E-6 -4.81481E-6 " pathEditMode="relative" rAng="0" ptsTypes="AAA">
                                      <p:cBhvr>
                                        <p:cTn id="80" dur="2000" fill="hold"/>
                                        <p:tgtEl>
                                          <p:spTgt spid="7"/>
                                        </p:tgtEl>
                                        <p:attrNameLst>
                                          <p:attrName>ppt_x</p:attrName>
                                          <p:attrName>ppt_y</p:attrName>
                                        </p:attrNameLst>
                                      </p:cBhvr>
                                      <p:rCtr x="-4583" y="1759"/>
                                    </p:animMotion>
                                  </p:childTnLst>
                                </p:cTn>
                              </p:par>
                              <p:par>
                                <p:cTn id="81" presetID="1" presetClass="entr" presetSubtype="0" fill="hold" nodeType="withEffect">
                                  <p:stCondLst>
                                    <p:cond delay="0"/>
                                  </p:stCondLst>
                                  <p:childTnLst>
                                    <p:set>
                                      <p:cBhvr>
                                        <p:cTn id="82" dur="1" fill="hold">
                                          <p:stCondLst>
                                            <p:cond delay="0"/>
                                          </p:stCondLst>
                                        </p:cTn>
                                        <p:tgtEl>
                                          <p:spTgt spid="14"/>
                                        </p:tgtEl>
                                        <p:attrNameLst>
                                          <p:attrName>style.visibility</p:attrName>
                                        </p:attrNameLst>
                                      </p:cBhvr>
                                      <p:to>
                                        <p:strVal val="visible"/>
                                      </p:to>
                                    </p:set>
                                  </p:childTnLst>
                                </p:cTn>
                              </p:par>
                              <p:par>
                                <p:cTn id="83" presetID="0" presetClass="path" presetSubtype="0" accel="50000" decel="50000" fill="hold" nodeType="withEffect">
                                  <p:stCondLst>
                                    <p:cond delay="0"/>
                                  </p:stCondLst>
                                  <p:childTnLst>
                                    <p:animMotion origin="layout" path="M 0.0783 -0.13172 L 0.0783 -0.13149 C 0.07031 -0.11968 0.07413 -0.12593 0.06684 -0.1132 L 0.06336 -0.10718 C 0.0625 -0.10556 0.06163 -0.1044 0.06093 -0.10255 C 0.05694 -0.09236 0.06163 -0.10371 0.05642 -0.09329 C 0.05555 -0.09144 0.05486 -0.08889 0.05399 -0.08704 C 0.05156 -0.08264 0.04913 -0.07871 0.04705 -0.07477 C 0.046 -0.07315 0.04531 -0.0713 0.04427 -0.07014 C 0.03107 -0.0544 0.04461 -0.0713 0.03663 -0.05926 C 0.03559 -0.05811 0.03455 -0.05741 0.03385 -0.05625 C 0.02482 -0.0419 0.03194 -0.05093 0.02586 -0.04375 C 0.02552 -0.04236 0.025 -0.04051 0.0243 -0.03912 C 0.02274 -0.03588 0.02066 -0.03357 0.01927 -0.02986 C 0.01823 -0.02848 0.01805 -0.02662 0.01736 -0.02524 C 0.01649 -0.02385 0.01475 -0.02315 0.01389 -0.02223 C 0.01232 -0.02061 0.01093 -0.01922 0.00955 -0.0176 C 0.0085 -0.01598 0.00781 -0.01412 0.00694 -0.01297 C 0.00607 -0.01181 0.00538 -0.01088 0.00434 -0.00996 C 0.00364 -0.00834 0.0033 -0.00649 0.0026 -0.00533 C 0.00191 -0.00348 3.61111E-6 -0.00024 3.61111E-6 3.7037E-6 " pathEditMode="relative" rAng="0" ptsTypes="AAAAAAAAAAAAAAAAAAAAA">
                                      <p:cBhvr>
                                        <p:cTn id="84" dur="2000" fill="hold"/>
                                        <p:tgtEl>
                                          <p:spTgt spid="14"/>
                                        </p:tgtEl>
                                        <p:attrNameLst>
                                          <p:attrName>ppt_x</p:attrName>
                                          <p:attrName>ppt_y</p:attrName>
                                        </p:attrNameLst>
                                      </p:cBhvr>
                                      <p:rCtr x="-3924" y="6574"/>
                                    </p:animMotion>
                                  </p:childTnLst>
                                </p:cTn>
                              </p:par>
                              <p:par>
                                <p:cTn id="85" presetID="1" presetClass="entr" presetSubtype="0"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par>
                                <p:cTn id="87" presetID="0" presetClass="path" presetSubtype="0" accel="50000" decel="50000" fill="hold" nodeType="withEffect">
                                  <p:stCondLst>
                                    <p:cond delay="0"/>
                                  </p:stCondLst>
                                  <p:childTnLst>
                                    <p:animMotion origin="layout" path="M 0.1408 0.04467 L 0.1408 0.04514 C 0.13802 0.04421 0.1349 0.04375 0.13194 0.04328 C 0.13108 0.04282 0.13038 0.0419 0.12934 0.04166 C 0.12691 0.04051 0.12431 0.03912 0.12153 0.03865 C 0.11892 0.03773 0.11649 0.03727 0.11372 0.03703 C 0.11198 0.03541 0.11042 0.03356 0.10851 0.0324 C 0.10747 0.03148 0.10625 0.03125 0.10504 0.03078 C 0.09722 0.02685 0.11024 0.0324 0.09722 0.02777 C 0.08142 0.02199 0.09601 0.02662 0.0842 0.02315 C 0.08316 0.02199 0.08194 0.0206 0.08073 0.02014 C 0.07795 0.01852 0.07552 0.01782 0.07292 0.0169 C 0.0717 0.01643 0.07066 0.01574 0.06944 0.01551 C 0.06736 0.01481 0.06545 0.01458 0.06337 0.01389 C 0.06094 0.01296 0.05851 0.01134 0.05642 0.01088 L 0.05208 0.00926 C 0.04948 0.00717 0.04861 0.00555 0.04601 0.00463 C 0.04462 0.00393 0.04306 0.0037 0.04167 0.00301 C 0.04045 0.00254 0.03941 0.00185 0.03819 0.00162 C 0.02517 -0.00255 0.01441 2.96296E-6 -2.77778E-7 2.96296E-6 " pathEditMode="relative" rAng="0" ptsTypes="AAAAAAAAAAAAAAAAAAAA">
                                      <p:cBhvr>
                                        <p:cTn id="88" dur="2000" fill="hold"/>
                                        <p:tgtEl>
                                          <p:spTgt spid="33"/>
                                        </p:tgtEl>
                                        <p:attrNameLst>
                                          <p:attrName>ppt_x</p:attrName>
                                          <p:attrName>ppt_y</p:attrName>
                                        </p:attrNameLst>
                                      </p:cBhvr>
                                      <p:rCtr x="-7049" y="-2269"/>
                                    </p:animMotion>
                                  </p:childTnLst>
                                </p:cTn>
                              </p:par>
                              <p:par>
                                <p:cTn id="89" presetID="1" presetClass="entr" presetSubtype="0"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par>
                                <p:cTn id="91" presetID="0" presetClass="path" presetSubtype="0" accel="50000" decel="50000" fill="hold" nodeType="withEffect">
                                  <p:stCondLst>
                                    <p:cond delay="0"/>
                                  </p:stCondLst>
                                  <p:childTnLst>
                                    <p:animMotion origin="layout" path="M 0.07917 -0.25486 L 0.07917 -0.25463 C 0.07066 -0.23495 0.06997 -0.23426 0.0599 -0.20394 C 0.05052 -0.1757 0.0408 -0.14699 0.03212 -0.11759 C 0.02275 -0.08519 0.02275 -0.08773 0.01476 -0.05116 C 0.01302 -0.04352 0.0125 -0.03519 0.01042 -0.02801 C -0.00017 0.00741 -3.05556E-6 -0.01296 -3.05556E-6 1.11111E-6 " pathEditMode="relative" rAng="0" ptsTypes="AAAAAAA">
                                      <p:cBhvr>
                                        <p:cTn id="92" dur="2000" fill="hold"/>
                                        <p:tgtEl>
                                          <p:spTgt spid="16"/>
                                        </p:tgtEl>
                                        <p:attrNameLst>
                                          <p:attrName>ppt_x</p:attrName>
                                          <p:attrName>ppt_y</p:attrName>
                                        </p:attrNameLst>
                                      </p:cBhvr>
                                      <p:rCtr x="-3976" y="12731"/>
                                    </p:animMotion>
                                  </p:childTnLst>
                                </p:cTn>
                              </p:par>
                              <p:par>
                                <p:cTn id="93" presetID="1" presetClass="entr" presetSubtype="0" fill="hold" nodeType="with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0" presetClass="path" presetSubtype="0" accel="50000" decel="50000" fill="hold" nodeType="withEffect">
                                  <p:stCondLst>
                                    <p:cond delay="0"/>
                                  </p:stCondLst>
                                  <p:childTnLst>
                                    <p:animMotion origin="layout" path="M 0.03837 -0.31389 L 0.03837 -0.31366 C 0.03733 -0.30903 0.03629 -0.3037 0.03559 -0.29838 C 0.03542 -0.29653 0.03524 -0.29445 0.03472 -0.29236 C 0.03403 -0.28773 0.03281 -0.2831 0.03212 -0.27847 C 0.02587 -0.24282 0.03594 -0.29722 0.02778 -0.2537 C 0.02761 -0.25 0.02761 -0.2463 0.02691 -0.24282 C 0.02587 -0.23727 0.02413 -0.23264 0.02274 -0.22755 C 0.02205 -0.22523 0.02101 -0.22338 0.02083 -0.2213 C 0.02031 -0.21736 0.01945 -0.21296 0.01892 -0.20903 C 0.01858 -0.2007 0.01892 -0.1919 0.01736 -0.18426 L 0.01545 -0.175 L 0.01389 -0.16574 C 0.01198 -0.14051 0.01458 -0.16829 0.01129 -0.14537 C 0.01059 -0.14144 0.01059 -0.13704 0.00955 -0.1331 C 0.00903 -0.13125 0.00851 -0.12894 0.00781 -0.12685 C 0.00712 -0.12523 0.00642 -0.12407 0.00608 -0.12222 C 0.00573 -0.12107 0.00573 -0.11921 0.00504 -0.11759 C 0.00469 -0.11597 0.00399 -0.11458 0.00347 -0.11296 C 0.00278 -0.11111 0.00226 -0.10903 0.00156 -0.10671 C 0.00139 -0.1044 0.00122 -0.10162 0.00087 -0.09907 C 0.0007 -0.09699 0.00017 -0.09514 -8.33333E-7 -0.09282 C -0.00052 -0.08982 -0.00052 -0.08681 -0.00087 -0.08357 C -0.00226 -0.04977 -0.00226 -0.06042 -0.00087 -0.0081 C 0.00017 0.02963 -8.33333E-7 -0.025 -8.33333E-7 7.40741E-7 " pathEditMode="relative" rAng="0" ptsTypes="AAAAAAAAAAAAAAAAAAAAAAAAA">
                                      <p:cBhvr>
                                        <p:cTn id="96" dur="2000" fill="hold"/>
                                        <p:tgtEl>
                                          <p:spTgt spid="21"/>
                                        </p:tgtEl>
                                        <p:attrNameLst>
                                          <p:attrName>ppt_x</p:attrName>
                                          <p:attrName>ppt_y</p:attrName>
                                        </p:attrNameLst>
                                      </p:cBhvr>
                                      <p:rCtr x="-2014" y="15972"/>
                                    </p:animMotion>
                                  </p:childTnLst>
                                </p:cTn>
                              </p:par>
                              <p:par>
                                <p:cTn id="97" presetID="1" presetClass="entr" presetSubtype="0" fill="hold" nodeType="withEffect">
                                  <p:stCondLst>
                                    <p:cond delay="0"/>
                                  </p:stCondLst>
                                  <p:childTnLst>
                                    <p:set>
                                      <p:cBhvr>
                                        <p:cTn id="98" dur="1" fill="hold">
                                          <p:stCondLst>
                                            <p:cond delay="0"/>
                                          </p:stCondLst>
                                        </p:cTn>
                                        <p:tgtEl>
                                          <p:spTgt spid="10"/>
                                        </p:tgtEl>
                                        <p:attrNameLst>
                                          <p:attrName>style.visibility</p:attrName>
                                        </p:attrNameLst>
                                      </p:cBhvr>
                                      <p:to>
                                        <p:strVal val="visible"/>
                                      </p:to>
                                    </p:set>
                                  </p:childTnLst>
                                </p:cTn>
                              </p:par>
                              <p:par>
                                <p:cTn id="99" presetID="0" presetClass="path" presetSubtype="0" accel="50000" decel="50000" fill="hold" nodeType="withEffect">
                                  <p:stCondLst>
                                    <p:cond delay="0"/>
                                  </p:stCondLst>
                                  <p:childTnLst>
                                    <p:animMotion origin="layout" path="M 0.15712 -0.12685 L 0.15712 -0.12662 C 0.15539 -0.12291 0.1533 -0.11851 0.15087 -0.11458 C 0.15052 -0.11319 0.14931 -0.11273 0.14844 -0.11134 C 0.13959 -0.1 0.15191 -0.11481 0.13976 -0.10069 C 0.13889 -0.09976 0.13802 -0.09884 0.13733 -0.09745 C 0.13611 -0.09606 0.13525 -0.09421 0.13351 -0.09282 C 0.13316 -0.09236 0.13195 -0.09189 0.13108 -0.09143 C 0.125 -0.08426 0.13264 -0.09328 0.125 -0.08356 C 0.12414 -0.08263 0.12344 -0.08125 0.1224 -0.08055 C 0.12084 -0.07963 0.11893 -0.07963 0.11719 -0.07893 C 0.11129 -0.07199 0.11407 -0.07407 0.10955 -0.07129 C 0.10712 -0.06851 0.10608 -0.06689 0.1033 -0.06504 C 0.10157 -0.06388 0.09809 -0.06203 0.09809 -0.0618 C 0.09723 -0.06111 0.09636 -0.05995 0.09566 -0.05902 C 0.09358 -0.05717 0.0908 -0.05671 0.08837 -0.05578 C 0.08681 -0.05486 0.08525 -0.05347 0.08334 -0.05277 C 0.08195 -0.05208 0.08039 -0.05185 0.079 -0.05115 C 0.07726 -0.05023 0.07379 -0.04814 0.07379 -0.04791 C 0.06858 -0.03865 0.07448 -0.04745 0.06511 -0.04189 C 0.06268 -0.04051 0.06059 -0.0368 0.05816 -0.03588 C 0.05504 -0.03426 0.05365 -0.03356 0.05052 -0.03263 C 0.03733 -0.0287 0.05018 -0.03333 0.03976 -0.02963 C 0.03907 -0.02847 0.0382 -0.02708 0.03733 -0.02662 C 0.03664 -0.02569 0.03559 -0.02523 0.03473 -0.025 C 0.03177 -0.02384 0.029 -0.02338 0.02587 -0.02199 C 0.02518 -0.02129 0.02431 -0.0206 0.02344 -0.02037 C 0.02223 -0.01967 0.01615 -0.01736 0.01389 -0.01574 C 0.00625 -0.00995 0.01389 -0.01458 0.00782 -0.01111 L 0.00261 -0.00486 C -0.00017 -0.00162 -3.61111E-6 -0.0037 -3.61111E-6 -4.07407E-6 " pathEditMode="relative" rAng="0" ptsTypes="AAAAAAAAAAAAAAAAAAAAAAAAAAAAAAA">
                                      <p:cBhvr>
                                        <p:cTn id="100" dur="2000" fill="hold"/>
                                        <p:tgtEl>
                                          <p:spTgt spid="10"/>
                                        </p:tgtEl>
                                        <p:attrNameLst>
                                          <p:attrName>ppt_x</p:attrName>
                                          <p:attrName>ppt_y</p:attrName>
                                        </p:attrNameLst>
                                      </p:cBhvr>
                                      <p:rCtr x="-7865" y="6343"/>
                                    </p:animMotion>
                                  </p:childTnLst>
                                </p:cTn>
                              </p:par>
                              <p:par>
                                <p:cTn id="101" presetID="1" presetClass="entr" presetSubtype="0" fill="hold" nodeType="withEffect">
                                  <p:stCondLst>
                                    <p:cond delay="0"/>
                                  </p:stCondLst>
                                  <p:childTnLst>
                                    <p:set>
                                      <p:cBhvr>
                                        <p:cTn id="102" dur="1" fill="hold">
                                          <p:stCondLst>
                                            <p:cond delay="0"/>
                                          </p:stCondLst>
                                        </p:cTn>
                                        <p:tgtEl>
                                          <p:spTgt spid="27"/>
                                        </p:tgtEl>
                                        <p:attrNameLst>
                                          <p:attrName>style.visibility</p:attrName>
                                        </p:attrNameLst>
                                      </p:cBhvr>
                                      <p:to>
                                        <p:strVal val="visible"/>
                                      </p:to>
                                    </p:set>
                                  </p:childTnLst>
                                </p:cTn>
                              </p:par>
                              <p:par>
                                <p:cTn id="103" presetID="0" presetClass="path" presetSubtype="0" accel="50000" decel="50000" fill="hold" nodeType="withEffect">
                                  <p:stCondLst>
                                    <p:cond delay="0"/>
                                  </p:stCondLst>
                                  <p:childTnLst>
                                    <p:animMotion origin="layout" path="M 0.20434 -0.03541 L 0.20434 -0.03518 L 0.19375 -0.0324 C 0.17761 -0.02801 0.1967 -0.03402 0.179 -0.02939 C 0.17552 -0.0287 0.17205 -0.02708 0.16858 -0.02615 C 0.16198 -0.025 0.14861 -0.02314 0.14861 -0.02291 C 0.13264 -0.01759 0.14636 -0.02152 0.12344 -0.01851 C 0.11736 -0.01782 0.10539 -0.01551 0.10539 -0.01504 C 0.104 -0.01504 0.10278 -0.01412 0.10157 -0.01389 C 0.09636 -0.01226 0.0915 -0.0118 0.08594 -0.01088 C 0.08177 -0.00833 0.08316 -0.00902 0.07639 -0.00764 C 0.0724 -0.00717 0.06823 -0.00648 0.06441 -0.00625 C 0.054 -0.00555 0.04323 -0.00532 0.03316 -0.00463 C 0.02657 -0.00439 0.02014 -0.0037 0.01389 -0.00301 C 0.01164 -0.00162 0.00955 -0.00023 0.00695 -3.7037E-6 C 0.00434 0.00024 0.00226 -3.7037E-6 -3.33333E-6 -3.7037E-6 " pathEditMode="relative" rAng="0" ptsTypes="AAAAAAAAAAAAAAAA">
                                      <p:cBhvr>
                                        <p:cTn id="104" dur="2000" fill="hold"/>
                                        <p:tgtEl>
                                          <p:spTgt spid="27"/>
                                        </p:tgtEl>
                                        <p:attrNameLst>
                                          <p:attrName>ppt_x</p:attrName>
                                          <p:attrName>ppt_y</p:attrName>
                                        </p:attrNameLst>
                                      </p:cBhvr>
                                      <p:rCtr x="-10226" y="1759"/>
                                    </p:animMotion>
                                  </p:childTnLst>
                                </p:cTn>
                              </p:par>
                              <p:par>
                                <p:cTn id="105" presetID="1" presetClass="entr" presetSubtype="0" fill="hold" nodeType="withEffect">
                                  <p:stCondLst>
                                    <p:cond delay="0"/>
                                  </p:stCondLst>
                                  <p:childTnLst>
                                    <p:set>
                                      <p:cBhvr>
                                        <p:cTn id="106" dur="1" fill="hold">
                                          <p:stCondLst>
                                            <p:cond delay="0"/>
                                          </p:stCondLst>
                                        </p:cTn>
                                        <p:tgtEl>
                                          <p:spTgt spid="28"/>
                                        </p:tgtEl>
                                        <p:attrNameLst>
                                          <p:attrName>style.visibility</p:attrName>
                                        </p:attrNameLst>
                                      </p:cBhvr>
                                      <p:to>
                                        <p:strVal val="visible"/>
                                      </p:to>
                                    </p:set>
                                  </p:childTnLst>
                                </p:cTn>
                              </p:par>
                              <p:par>
                                <p:cTn id="107" presetID="0" presetClass="path" presetSubtype="0" accel="50000" decel="50000" fill="hold" nodeType="withEffect">
                                  <p:stCondLst>
                                    <p:cond delay="0"/>
                                  </p:stCondLst>
                                  <p:childTnLst>
                                    <p:animMotion origin="layout" path="M 0.22691 0.13912 L 0.22691 0.13958 C 0.22413 0.13796 0.22101 0.1368 0.21805 0.13588 C 0.2158 0.13518 0.21371 0.13518 0.21111 0.13426 C 0.20903 0.13356 0.20712 0.13217 0.20503 0.13125 C 0.20226 0.13055 0.1993 0.13032 0.19635 0.12963 L 0.18871 0.12801 C 0.18594 0.12662 0.18333 0.12523 0.18073 0.12338 C 0.1783 0.12153 0.17569 0.11875 0.17292 0.11736 C 0.16996 0.11574 0.16649 0.11574 0.16337 0.11412 C 0.15816 0.1118 0.1533 0.10717 0.14774 0.10486 C 0.14514 0.10393 0.14253 0.10301 0.1401 0.10185 C 0.13733 0.10069 0.13472 0.09838 0.13212 0.09722 C 0.12969 0.09606 0.12691 0.0956 0.1243 0.09421 C 0.12205 0.09282 0.12031 0.09051 0.11823 0.08958 C 0.1158 0.08819 0.11302 0.08866 0.11024 0.08796 C 0.10851 0.08703 0.10694 0.08588 0.10503 0.08495 C 0.10364 0.08426 0.10208 0.08426 0.10069 0.08333 C 0.09948 0.08264 0.09844 0.08125 0.09722 0.08032 C 0.09566 0.07893 0.09375 0.07801 0.09219 0.07708 C 0.09114 0.07662 0.09028 0.07662 0.08941 0.07569 C 0.08767 0.07338 0.08611 0.07106 0.0842 0.06944 C 0.08108 0.06643 0.08108 0.0669 0.0783 0.06319 C 0.07691 0.0618 0.07587 0.06018 0.07483 0.05856 C 0.07378 0.05741 0.07292 0.05671 0.07205 0.05555 C 0.06788 0.04907 0.07135 0.05208 0.06684 0.0493 C 0.0658 0.04791 0.06458 0.04606 0.06337 0.04467 C 0.0625 0.04375 0.06163 0.04375 0.06094 0.04328 C 0.05955 0.04236 0.05781 0.04143 0.05642 0.04004 C 0.05555 0.03912 0.05469 0.03773 0.05399 0.03703 C 0.0526 0.03588 0.05087 0.03518 0.04948 0.03403 C 0.04861 0.0331 0.04774 0.03148 0.04705 0.03078 C 0.04583 0.02986 0.04462 0.02986 0.04358 0.0294 C 0.04253 0.0287 0.04167 0.02801 0.0408 0.02778 C 0.03871 0.02662 0.0368 0.02616 0.03472 0.02477 C 0.03351 0.02384 0.03246 0.02245 0.03125 0.02153 C 0.0283 0.01921 0.02847 0.02037 0.02517 0.01852 C 0.02361 0.01759 0.02222 0.01666 0.02083 0.01551 C 0.01996 0.01458 0.01927 0.01296 0.01823 0.01227 C 0.01736 0.01134 0.01649 0.01111 0.0158 0.01088 C 0.01406 0.00949 0.01267 0.00903 0.01128 0.00764 C 0.01024 0.00671 0.00955 0.00532 0.00885 0.00463 C 0.00642 0.00254 0.00399 0.00254 0.00191 0.00162 C 0.00121 0.00092 0.00052 0.00023 1.11111E-6 2.22222E-6 " pathEditMode="relative" rAng="0" ptsTypes="AAAAAAAAAAAAAAAAAAAAAAAAAAAAAAAAAAAAAAAAAAAA">
                                      <p:cBhvr>
                                        <p:cTn id="108" dur="2000" fill="hold"/>
                                        <p:tgtEl>
                                          <p:spTgt spid="28"/>
                                        </p:tgtEl>
                                        <p:attrNameLst>
                                          <p:attrName>ppt_x</p:attrName>
                                          <p:attrName>ppt_y</p:attrName>
                                        </p:attrNameLst>
                                      </p:cBhvr>
                                      <p:rCtr x="-11354" y="-6944"/>
                                    </p:animMotion>
                                  </p:childTnLst>
                                </p:cTn>
                              </p:par>
                              <p:par>
                                <p:cTn id="109" presetID="1" presetClass="entr" presetSubtype="0" fill="hold" nodeType="withEffect">
                                  <p:stCondLst>
                                    <p:cond delay="0"/>
                                  </p:stCondLst>
                                  <p:childTnLst>
                                    <p:set>
                                      <p:cBhvr>
                                        <p:cTn id="110" dur="1" fill="hold">
                                          <p:stCondLst>
                                            <p:cond delay="0"/>
                                          </p:stCondLst>
                                        </p:cTn>
                                        <p:tgtEl>
                                          <p:spTgt spid="26"/>
                                        </p:tgtEl>
                                        <p:attrNameLst>
                                          <p:attrName>style.visibility</p:attrName>
                                        </p:attrNameLst>
                                      </p:cBhvr>
                                      <p:to>
                                        <p:strVal val="visible"/>
                                      </p:to>
                                    </p:set>
                                  </p:childTnLst>
                                </p:cTn>
                              </p:par>
                              <p:par>
                                <p:cTn id="111" presetID="0" presetClass="path" presetSubtype="0" accel="50000" decel="50000" fill="hold" nodeType="withEffect">
                                  <p:stCondLst>
                                    <p:cond delay="0"/>
                                  </p:stCondLst>
                                  <p:childTnLst>
                                    <p:animMotion origin="layout" path="M 0.24428 -0.15926 L 0.24428 -0.15902 C 0.24098 -0.15764 0.23803 -0.15648 0.23455 -0.15463 C 0.22657 -0.15069 0.23212 -0.15254 0.22344 -0.14838 C 0.22066 -0.14745 0.21806 -0.14652 0.21546 -0.14537 C 0.2125 -0.14421 0.20973 -0.14259 0.20678 -0.14074 C 0.20365 -0.13889 0.20053 -0.13611 0.19723 -0.13449 C 0.19462 -0.13356 0.19219 -0.13356 0.18941 -0.1331 C 0.18282 -0.12893 0.17622 -0.12407 0.16945 -0.1206 C 0.14237 -0.10764 0.17622 -0.12384 0.15122 -0.11296 C 0.14792 -0.1118 0.14497 -0.11018 0.14167 -0.10833 C 0.13889 -0.10671 0.13664 -0.1037 0.13386 -0.10208 C 0.13125 -0.10092 0.12865 -0.10115 0.12622 -0.10069 C 0.12414 -0.09907 0.12205 -0.09745 0.11997 -0.09606 C 0.11754 -0.09421 0.11528 -0.09166 0.11303 -0.08981 C 0.11129 -0.08865 0.10955 -0.08796 0.10764 -0.0868 C 0.10625 -0.08588 0.10487 -0.08426 0.1033 -0.08356 C 0.10191 -0.08264 0.09983 -0.08264 0.09809 -0.08217 C 0.09705 -0.07986 0.09601 -0.07708 0.09462 -0.07592 C 0.08143 -0.06319 0.0915 -0.07569 0.08334 -0.06967 C 0.07136 -0.06088 0.08073 -0.06551 0.07292 -0.06203 C 0.07101 -0.05995 0.06962 -0.0574 0.06789 -0.05578 C 0.06615 -0.05439 0.06407 -0.05439 0.0625 -0.05277 C 0.05018 -0.03981 0.0658 -0.04814 0.04862 -0.04189 C 0.04723 -0.04074 0.04566 -0.03958 0.04428 -0.03889 C 0.04011 -0.03634 0.03664 -0.03634 0.03316 -0.03264 C 0.02362 -0.02338 0.03629 -0.03217 0.02431 -0.025 C 0.02379 -0.0243 0.01928 -0.01782 0.01823 -0.01736 C 0.01719 -0.01643 0.0158 -0.01597 0.01476 -0.01574 C 0.01389 -0.01458 0.01303 -0.01319 0.01233 -0.01273 C 0.01129 -0.0118 0.01025 -0.0118 0.00955 -0.01111 C 0.00851 -0.00995 0.00782 -0.0074 0.00695 -0.00648 C 0.00608 -0.00555 0.00504 -0.00555 0.00434 -0.00486 C 0.00087 -0.00208 0.00157 -0.00301 -4.16667E-6 -3.33333E-6 " pathEditMode="relative" rAng="0" ptsTypes="AAAAAAAAAAAAAAAAAAAAAAAAAAAAAAAAAA">
                                      <p:cBhvr>
                                        <p:cTn id="112" dur="2000" fill="hold"/>
                                        <p:tgtEl>
                                          <p:spTgt spid="26"/>
                                        </p:tgtEl>
                                        <p:attrNameLst>
                                          <p:attrName>ppt_x</p:attrName>
                                          <p:attrName>ppt_y</p:attrName>
                                        </p:attrNameLst>
                                      </p:cBhvr>
                                      <p:rCtr x="-12222" y="7963"/>
                                    </p:animMotion>
                                  </p:childTnLst>
                                </p:cTn>
                              </p:par>
                              <p:par>
                                <p:cTn id="113" presetID="1" presetClass="entr" presetSubtype="0" fill="hold" nodeType="withEffect">
                                  <p:stCondLst>
                                    <p:cond delay="0"/>
                                  </p:stCondLst>
                                  <p:childTnLst>
                                    <p:set>
                                      <p:cBhvr>
                                        <p:cTn id="114" dur="1" fill="hold">
                                          <p:stCondLst>
                                            <p:cond delay="0"/>
                                          </p:stCondLst>
                                        </p:cTn>
                                        <p:tgtEl>
                                          <p:spTgt spid="15"/>
                                        </p:tgtEl>
                                        <p:attrNameLst>
                                          <p:attrName>style.visibility</p:attrName>
                                        </p:attrNameLst>
                                      </p:cBhvr>
                                      <p:to>
                                        <p:strVal val="visible"/>
                                      </p:to>
                                    </p:set>
                                  </p:childTnLst>
                                </p:cTn>
                              </p:par>
                              <p:par>
                                <p:cTn id="115" presetID="0" presetClass="path" presetSubtype="0" accel="50000" decel="50000" fill="hold" nodeType="withEffect">
                                  <p:stCondLst>
                                    <p:cond delay="0"/>
                                  </p:stCondLst>
                                  <p:childTnLst>
                                    <p:animMotion origin="layout" path="M 0.3026 0.00926 L 0.3026 0.00949 C 0.27691 0.01459 0.29427 0.01273 0.25711 0.00764 C 0.23385 0.00463 0.21041 0.00209 0.1868 0.00162 C 0.10954 -0.00069 0.08211 -2.96296E-6 3.88889E-6 -2.96296E-6 " pathEditMode="relative" rAng="0" ptsTypes="AAAAA">
                                      <p:cBhvr>
                                        <p:cTn id="116" dur="2000" fill="hold"/>
                                        <p:tgtEl>
                                          <p:spTgt spid="15"/>
                                        </p:tgtEl>
                                        <p:attrNameLst>
                                          <p:attrName>ppt_x</p:attrName>
                                          <p:attrName>ppt_y</p:attrName>
                                        </p:attrNameLst>
                                      </p:cBhvr>
                                      <p:rCtr x="-15139" y="-324"/>
                                    </p:animMotion>
                                  </p:childTnLst>
                                </p:cTn>
                              </p:par>
                              <p:par>
                                <p:cTn id="117" presetID="1" presetClass="entr" presetSubtype="0" fill="hold" nodeType="withEffect">
                                  <p:stCondLst>
                                    <p:cond delay="0"/>
                                  </p:stCondLst>
                                  <p:childTnLst>
                                    <p:set>
                                      <p:cBhvr>
                                        <p:cTn id="118" dur="1" fill="hold">
                                          <p:stCondLst>
                                            <p:cond delay="0"/>
                                          </p:stCondLst>
                                        </p:cTn>
                                        <p:tgtEl>
                                          <p:spTgt spid="34"/>
                                        </p:tgtEl>
                                        <p:attrNameLst>
                                          <p:attrName>style.visibility</p:attrName>
                                        </p:attrNameLst>
                                      </p:cBhvr>
                                      <p:to>
                                        <p:strVal val="visible"/>
                                      </p:to>
                                    </p:set>
                                  </p:childTnLst>
                                </p:cTn>
                              </p:par>
                              <p:par>
                                <p:cTn id="119" presetID="0" presetClass="path" presetSubtype="0" accel="50000" decel="50000" fill="hold" nodeType="withEffect">
                                  <p:stCondLst>
                                    <p:cond delay="0"/>
                                  </p:stCondLst>
                                  <p:childTnLst>
                                    <p:animMotion origin="layout" path="M 0.23472 -0.2706 L 0.23472 -0.27037 C 0.21927 -0.26482 0.23351 -0.27223 0.22153 -0.26135 C 0.21997 -0.26019 0.21806 -0.25949 0.21649 -0.25834 C 0.21163 -0.25486 0.20694 -0.25162 0.20226 -0.24746 C 0.19635 -0.24236 0.19566 -0.24098 0.18941 -0.23681 C 0.18698 -0.23519 0.18472 -0.23403 0.18247 -0.23218 C 0.16823 -0.22037 0.18559 -0.23079 0.16788 -0.2213 C 0.16128 -0.21204 0.15851 -0.20764 0.14948 -0.19977 C 0.14601 -0.19653 0.14219 -0.19422 0.13906 -0.19051 C 0.13733 -0.1882 0.13559 -0.18635 0.13385 -0.18426 C 0.13264 -0.18264 0.13177 -0.18079 0.13038 -0.17963 C 0.12899 -0.17778 0.12726 -0.17662 0.12587 -0.175 C 0.12413 -0.17292 0.12274 -0.1706 0.12083 -0.16875 C 0.1158 -0.15556 0.12413 -0.17593 0.11372 -0.1581 C 0.11233 -0.15533 0.11111 -0.15255 0.1092 -0.15023 C 0.10851 -0.14885 0.10694 -0.14838 0.10573 -0.14723 C 0.10503 -0.1456 0.10434 -0.14375 0.1033 -0.1426 C 0.10087 -0.13912 0.09861 -0.13635 0.09635 -0.1331 C 0.09444 -0.12986 0.09236 -0.12685 0.09028 -0.12385 C 0.08559 -0.11736 0.08958 -0.12477 0.08247 -0.11598 C 0.07969 -0.11273 0.07309 -0.10371 0.07031 -0.09746 C 0.06962 -0.0963 0.06927 -0.09422 0.06858 -0.09283 C 0.06788 -0.09167 0.06684 -0.09098 0.06597 -0.08982 C 0.06059 -0.0831 0.06441 -0.08704 0.05903 -0.08218 C 0.05816 -0.07986 0.05747 -0.07778 0.05642 -0.07593 C 0.05486 -0.07338 0.05295 -0.07199 0.05122 -0.06968 C 0.05052 -0.06875 0.04948 -0.06736 0.04861 -0.06667 C 0.04462 -0.06459 0.04601 -0.06574 0.04167 -0.06042 C 0.03976 -0.05834 0.03819 -0.05648 0.03663 -0.0544 C 0.03559 -0.05348 0.03455 -0.05255 0.03385 -0.05116 C 0.03316 -0.04977 0.03212 -0.04746 0.03125 -0.04653 C 0.03038 -0.04537 0.02899 -0.0456 0.02778 -0.04514 C 0.0217 -0.03426 0.02483 -0.03681 0.01927 -0.03426 C 0.01823 -0.0331 0.01719 -0.03241 0.01649 -0.03125 C 0.01545 -0.02963 0.01476 -0.02778 0.01389 -0.02662 C 0.01302 -0.0257 0.01198 -0.02523 0.01128 -0.025 C 0.01024 -0.02199 0.00833 -0.01922 0.00781 -0.01574 C 0.00747 -0.01412 0.00747 -0.01227 0.00694 -0.01111 C 0.00625 -0.00949 0.00503 -0.00903 0.00434 -0.0081 C 0.00434 -0.00764 0.00052 -0.00093 1.11022E-16 2.96296E-6 " pathEditMode="relative" rAng="0" ptsTypes="AAAAAAAAAAAAAAAAAAAAAAAAAAAAAAAAAAAAAAAAA">
                                      <p:cBhvr>
                                        <p:cTn id="120" dur="2000" fill="hold"/>
                                        <p:tgtEl>
                                          <p:spTgt spid="34"/>
                                        </p:tgtEl>
                                        <p:attrNameLst>
                                          <p:attrName>ppt_x</p:attrName>
                                          <p:attrName>ppt_y</p:attrName>
                                        </p:attrNameLst>
                                      </p:cBhvr>
                                      <p:rCtr x="-11736" y="13519"/>
                                    </p:animMotion>
                                  </p:childTnLst>
                                </p:cTn>
                              </p:par>
                              <p:par>
                                <p:cTn id="121" presetID="1" presetClass="entr" presetSubtype="0" fill="hold" nodeType="withEffect">
                                  <p:stCondLst>
                                    <p:cond delay="0"/>
                                  </p:stCondLst>
                                  <p:childTnLst>
                                    <p:set>
                                      <p:cBhvr>
                                        <p:cTn id="122" dur="1" fill="hold">
                                          <p:stCondLst>
                                            <p:cond delay="0"/>
                                          </p:stCondLst>
                                        </p:cTn>
                                        <p:tgtEl>
                                          <p:spTgt spid="5"/>
                                        </p:tgtEl>
                                        <p:attrNameLst>
                                          <p:attrName>style.visibility</p:attrName>
                                        </p:attrNameLst>
                                      </p:cBhvr>
                                      <p:to>
                                        <p:strVal val="visible"/>
                                      </p:to>
                                    </p:set>
                                  </p:childTnLst>
                                </p:cTn>
                              </p:par>
                              <p:par>
                                <p:cTn id="123" presetID="0" presetClass="path" presetSubtype="0" accel="50000" decel="50000" fill="hold" nodeType="withEffect">
                                  <p:stCondLst>
                                    <p:cond delay="0"/>
                                  </p:stCondLst>
                                  <p:childTnLst>
                                    <p:animMotion origin="layout" path="M 0.35469 -0.14838 L 0.35469 -0.14815 C 0.35139 -0.14745 0.34809 -0.1463 0.34497 -0.14537 C 0.31337 -0.13912 0.3467 -0.14792 0.32309 -0.14236 C 0.31719 -0.14097 0.31111 -0.13912 0.30504 -0.13773 C 0.29774 -0.13611 0.28976 -0.13449 0.28247 -0.1331 C 0.27639 -0.13218 0.26406 -0.12986 0.26406 -0.12963 C 0.25816 -0.12801 0.25156 -0.12755 0.24601 -0.12384 C 0.24323 -0.12222 0.2408 -0.12014 0.23819 -0.11921 C 0.23403 -0.11783 0.23004 -0.11829 0.22587 -0.11759 C 0.22413 -0.11736 0.2224 -0.11736 0.22066 -0.11597 C 0.21892 -0.11505 0.21806 -0.11227 0.21649 -0.11134 C 0.21337 -0.11019 0.21059 -0.11042 0.20764 -0.10995 L 0.20156 -0.10671 C 0.20052 -0.10625 0.19931 -0.10579 0.19809 -0.10533 C 0.19635 -0.1044 0.19462 -0.10301 0.19288 -0.10208 C 0.19097 -0.10116 0.18889 -0.10023 0.18681 -0.09908 C 0.18524 -0.09815 0.18333 -0.09699 0.18142 -0.09607 C 0.17969 -0.09514 0.1776 -0.09514 0.17552 -0.09445 C 0.17413 -0.09421 0.17274 -0.09329 0.17101 -0.09283 C 0.16892 -0.09236 0.16649 -0.0919 0.16406 -0.09144 C 0.16129 -0.09074 0.15365 -0.08727 0.15208 -0.08681 C 0.15 -0.08611 0.14792 -0.08542 0.14601 -0.08519 C 0.13958 -0.08403 0.13004 -0.08333 0.12431 -0.08056 C 0.12309 -0.07986 0.1217 -0.07963 0.12083 -0.07894 C 0.11875 -0.07801 0.11667 -0.07685 0.11458 -0.07593 C 0.11302 -0.07523 0.11111 -0.075 0.1092 -0.07431 C 0.0967 -0.0669 0.11337 -0.07593 0.09462 -0.06968 C 0.09149 -0.06852 0.08819 -0.06389 0.08524 -0.06204 C 0.08351 -0.06111 0.08142 -0.06111 0.07986 -0.06042 C 0.07865 -0.06019 0.0776 -0.05926 0.07639 -0.05903 C 0.07309 -0.05764 0.0717 -0.05741 0.06858 -0.05579 C 0.06684 -0.05486 0.0651 -0.0537 0.06337 -0.05278 C 0.06198 -0.05208 0.06094 -0.05185 0.0599 -0.05116 C 0.05816 -0.05 0.05642 -0.04792 0.05469 -0.04653 C 0.05278 -0.04514 0.05052 -0.04468 0.04861 -0.04352 C 0.04809 -0.04329 0.04306 -0.03912 0.04167 -0.03889 C 0.03941 -0.03796 0.03698 -0.03773 0.03472 -0.03727 C 0.02865 -0.03357 0.03611 -0.0382 0.02865 -0.03264 C 0.02379 -0.02894 0.0283 -0.03403 0.02274 -0.02801 C 0.02153 -0.02708 0.02083 -0.0257 0.01997 -0.025 C 0.01892 -0.02408 0.01806 -0.02408 0.01736 -0.02338 C 0.01476 -0.02153 0.01024 -0.01667 0.00851 -0.01412 C 0.00781 -0.01273 0.00677 -0.01111 0.00608 -0.00949 C 0.00538 -0.0081 0.00504 -0.00579 0.00434 -0.00486 C 0.00347 -0.0037 0.00226 -0.00394 0.00156 -0.00347 C 0.00087 -0.00255 0.00052 -0.00116 -2.77778E-7 1.11111E-6 " pathEditMode="relative" rAng="0" ptsTypes="AAAAAAAAAAAAAAAAAAAAAAAAAAAAAAAAAAAAAAAAAAAAAAA">
                                      <p:cBhvr>
                                        <p:cTn id="124" dur="2000" fill="hold"/>
                                        <p:tgtEl>
                                          <p:spTgt spid="5"/>
                                        </p:tgtEl>
                                        <p:attrNameLst>
                                          <p:attrName>ppt_x</p:attrName>
                                          <p:attrName>ppt_y</p:attrName>
                                        </p:attrNameLst>
                                      </p:cBhvr>
                                      <p:rCtr x="-17743" y="7407"/>
                                    </p:animMotion>
                                  </p:childTnLst>
                                </p:cTn>
                              </p:par>
                              <p:par>
                                <p:cTn id="125" presetID="1" presetClass="entr" presetSubtype="0" fill="hold" nodeType="withEffect">
                                  <p:stCondLst>
                                    <p:cond delay="0"/>
                                  </p:stCondLst>
                                  <p:childTnLst>
                                    <p:set>
                                      <p:cBhvr>
                                        <p:cTn id="126" dur="1" fill="hold">
                                          <p:stCondLst>
                                            <p:cond delay="0"/>
                                          </p:stCondLst>
                                        </p:cTn>
                                        <p:tgtEl>
                                          <p:spTgt spid="29"/>
                                        </p:tgtEl>
                                        <p:attrNameLst>
                                          <p:attrName>style.visibility</p:attrName>
                                        </p:attrNameLst>
                                      </p:cBhvr>
                                      <p:to>
                                        <p:strVal val="visible"/>
                                      </p:to>
                                    </p:set>
                                  </p:childTnLst>
                                </p:cTn>
                              </p:par>
                              <p:par>
                                <p:cTn id="127" presetID="0" presetClass="path" presetSubtype="0" accel="50000" decel="50000" fill="hold" nodeType="withEffect">
                                  <p:stCondLst>
                                    <p:cond delay="0"/>
                                  </p:stCondLst>
                                  <p:childTnLst>
                                    <p:animMotion origin="layout" path="M 0.37726 0.0956 L 0.37726 0.09607 L 0.31892 0.09422 C 0.3125 0.09352 0.31267 0.0919 0.30695 0.09097 C 0.30261 0.09005 0.29809 0.08982 0.29392 0.08959 C 0.28281 0.08449 0.29653 0.09074 0.28767 0.08634 C 0.28386 0.08426 0.27795 0.08241 0.27448 0.08172 C 0.2717 0.08079 0.26892 0.08056 0.26597 0.08033 C 0.26372 0.07963 0.26163 0.07894 0.25903 0.07871 C 0.25642 0.07778 0.25226 0.07662 0.24948 0.0757 C 0.24809 0.075 0.24722 0.07431 0.24601 0.07408 C 0.23767 0.07107 0.24323 0.07384 0.23386 0.07107 C 0.23264 0.07037 0.23142 0.06968 0.23038 0.06945 C 0.22795 0.06852 0.21788 0.06667 0.21545 0.06644 C 0.21024 0.06297 0.21476 0.06551 0.20538 0.0632 C 0.20347 0.06273 0.20156 0.06204 0.2 0.06181 C 0.19792 0.06111 0.19583 0.06042 0.19392 0.06019 C 0.18767 0.05857 0.18524 0.0581 0.17899 0.05718 C 0.17101 0.05347 0.18073 0.05741 0.16788 0.05394 C 0.16649 0.05347 0.16545 0.05278 0.16406 0.05255 C 0.16129 0.05116 0.15573 0.05 0.15295 0.04931 C 0.15208 0.04884 0.15122 0.04815 0.15017 0.04792 C 0.1467 0.0463 0.14427 0.0463 0.1408 0.04468 C 0.13906 0.04375 0.13733 0.04259 0.13559 0.04167 L 0.13281 0.04005 C 0.13212 0.03959 0.13125 0.03866 0.13038 0.03866 L 0.11823 0.03542 C 0.11059 0.02986 0.11684 0.03403 0.11042 0.03079 C 0.10955 0.03033 0.10851 0.02963 0.10781 0.0294 C 0.10625 0.02847 0.10486 0.02847 0.10347 0.02778 C 0.09254 0.02246 0.10399 0.02616 0.09288 0.02315 C 0.09184 0.02199 0.09045 0.0206 0.08941 0.02014 C 0.08698 0.01829 0.08351 0.01644 0.08073 0.01551 C 0.07795 0.01412 0.075 0.01366 0.07205 0.01227 C 0.07101 0.01181 0.06962 0.01111 0.06858 0.01088 C 0.06684 0.00949 0.06528 0.00834 0.06337 0.00764 L 0.05903 0.00625 C 0.05295 -0.00116 0.05677 0.00209 0.04323 0.00162 C 0.01806 -0.00023 0.01823 -2.22222E-6 -1.11111E-6 -2.22222E-6 " pathEditMode="relative" rAng="0" ptsTypes="AAAAAAAAAAAAAAAAAAAAAAAAAAAAAAAAAAAAAAA">
                                      <p:cBhvr>
                                        <p:cTn id="128" dur="2000" fill="hold"/>
                                        <p:tgtEl>
                                          <p:spTgt spid="29"/>
                                        </p:tgtEl>
                                        <p:attrNameLst>
                                          <p:attrName>ppt_x</p:attrName>
                                          <p:attrName>ppt_y</p:attrName>
                                        </p:attrNameLst>
                                      </p:cBhvr>
                                      <p:rCtr x="-18872" y="-4769"/>
                                    </p:animMotion>
                                  </p:childTnLst>
                                </p:cTn>
                              </p:par>
                              <p:par>
                                <p:cTn id="129" presetID="1" presetClass="entr" presetSubtype="0" fill="hold" nodeType="withEffect">
                                  <p:stCondLst>
                                    <p:cond delay="0"/>
                                  </p:stCondLst>
                                  <p:childTnLst>
                                    <p:set>
                                      <p:cBhvr>
                                        <p:cTn id="130" dur="1" fill="hold">
                                          <p:stCondLst>
                                            <p:cond delay="0"/>
                                          </p:stCondLst>
                                        </p:cTn>
                                        <p:tgtEl>
                                          <p:spTgt spid="35"/>
                                        </p:tgtEl>
                                        <p:attrNameLst>
                                          <p:attrName>style.visibility</p:attrName>
                                        </p:attrNameLst>
                                      </p:cBhvr>
                                      <p:to>
                                        <p:strVal val="visible"/>
                                      </p:to>
                                    </p:set>
                                  </p:childTnLst>
                                </p:cTn>
                              </p:par>
                              <p:par>
                                <p:cTn id="131" presetID="0" presetClass="path" presetSubtype="0" accel="50000" decel="50000" fill="hold" nodeType="withEffect">
                                  <p:stCondLst>
                                    <p:cond delay="0"/>
                                  </p:stCondLst>
                                  <p:childTnLst>
                                    <p:animMotion origin="layout" path="M 0.44774 -0.11296 L 0.44774 -0.11273 C 0.36684 -0.1 0.45087 -0.11319 0.22518 -0.10833 C 0.21806 -0.10833 0.21111 -0.10532 0.20417 -0.1037 C 0.20139 -0.10301 0.19254 -0.10162 0.18941 -0.10069 C 0.1882 -0.10023 0.18698 -0.09977 0.18594 -0.09907 C 0.18108 -0.09745 0.17795 -0.09722 0.17292 -0.09607 C 0.16684 -0.08796 0.17205 -0.09329 0.1625 -0.08982 C 0.15747 -0.08819 0.15226 -0.08634 0.14774 -0.08357 C 0.1467 -0.08333 0.14601 -0.08264 0.14514 -0.08218 C 0.13958 -0.07963 0.14028 -0.08148 0.13386 -0.07755 C 0.13281 -0.07708 0.13212 -0.07662 0.13125 -0.07593 C 0.12969 -0.075 0.1283 -0.07338 0.12691 -0.07292 C 0.11945 -0.06968 0.1217 -0.07292 0.11649 -0.06968 C 0.11476 -0.06875 0.11337 -0.06759 0.11198 -0.06667 C 0.11024 -0.06551 0.10573 -0.06273 0.1033 -0.06204 C 0.10087 -0.06134 0.09879 -0.06111 0.09636 -0.06042 C 0.09393 -0.05903 0.09184 -0.05718 0.08941 -0.05579 C 0.08559 -0.05394 0.0849 -0.05394 0.08073 -0.05278 C 0.07969 -0.05185 0.07847 -0.05023 0.07726 -0.04977 C 0.07587 -0.04884 0.07431 -0.04884 0.07292 -0.04815 C 0.06198 -0.04375 0.0783 -0.04977 0.06511 -0.04514 C 0.05764 -0.03611 0.06719 -0.04699 0.0599 -0.04051 C 0.05903 -0.03958 0.05816 -0.03819 0.05712 -0.03727 C 0.05556 -0.03588 0.05191 -0.03495 0.05018 -0.03426 C 0.04913 -0.0331 0.04809 -0.03218 0.0467 -0.03125 C 0.04601 -0.03056 0.04514 -0.03032 0.04427 -0.02963 C 0.04184 -0.02778 0.03976 -0.025 0.03733 -0.02338 C 0.03212 -0.01968 0.0342 -0.0213 0.03038 -0.01875 C 0.02934 -0.01759 0.02865 -0.01644 0.02778 -0.01574 C 0.0257 -0.01389 0.02292 -0.01366 0.02083 -0.01273 C 0.01893 -0.01181 0.01736 -0.01042 0.01545 -0.00949 C 0.01476 -0.00903 0.01389 -0.00833 0.01302 -0.0081 C 0.01181 -0.00741 0.01059 -0.00718 0.00955 -0.00648 C 0.00764 -0.00556 0.00608 -0.00394 0.00434 -0.00347 C 0.00295 -0.00278 0.00191 -0.00255 0.00087 -0.00185 C 0.00018 -0.00162 0.00018 -0.00069 -1.38889E-6 3.7037E-7 " pathEditMode="relative" rAng="0" ptsTypes="AAAAAAAAAAAAAAAAAAAAAAAAAAAAAAAAAAAAA">
                                      <p:cBhvr>
                                        <p:cTn id="132" dur="2000" fill="hold"/>
                                        <p:tgtEl>
                                          <p:spTgt spid="35"/>
                                        </p:tgtEl>
                                        <p:attrNameLst>
                                          <p:attrName>ppt_x</p:attrName>
                                          <p:attrName>ppt_y</p:attrName>
                                        </p:attrNameLst>
                                      </p:cBhvr>
                                      <p:rCtr x="-22396" y="5648"/>
                                    </p:animMotion>
                                  </p:childTnLst>
                                </p:cTn>
                              </p:par>
                              <p:par>
                                <p:cTn id="133" presetID="1" presetClass="entr" presetSubtype="0" fill="hold" nodeType="withEffect">
                                  <p:stCondLst>
                                    <p:cond delay="0"/>
                                  </p:stCondLst>
                                  <p:childTnLst>
                                    <p:set>
                                      <p:cBhvr>
                                        <p:cTn id="134" dur="1" fill="hold">
                                          <p:stCondLst>
                                            <p:cond delay="0"/>
                                          </p:stCondLst>
                                        </p:cTn>
                                        <p:tgtEl>
                                          <p:spTgt spid="22"/>
                                        </p:tgtEl>
                                        <p:attrNameLst>
                                          <p:attrName>style.visibility</p:attrName>
                                        </p:attrNameLst>
                                      </p:cBhvr>
                                      <p:to>
                                        <p:strVal val="visible"/>
                                      </p:to>
                                    </p:set>
                                  </p:childTnLst>
                                </p:cTn>
                              </p:par>
                              <p:par>
                                <p:cTn id="135" presetID="0" presetClass="path" presetSubtype="0" accel="50000" decel="50000" fill="hold" nodeType="withEffect">
                                  <p:stCondLst>
                                    <p:cond delay="0"/>
                                  </p:stCondLst>
                                  <p:childTnLst>
                                    <p:animMotion origin="layout" path="M 0.48004 0.00301 L 0.48004 0.00347 L 0.4 0.00463 C 0.26823 0.00463 0.1349 0.03981 0.00538 0.00162 C 0.00191 -0.0007 0.00347 7.40741E-7 -5.55556E-7 7.40741E-7 " pathEditMode="relative" rAng="0" ptsTypes="AAAAA">
                                      <p:cBhvr>
                                        <p:cTn id="136" dur="2000" fill="hold"/>
                                        <p:tgtEl>
                                          <p:spTgt spid="22"/>
                                        </p:tgtEl>
                                        <p:attrNameLst>
                                          <p:attrName>ppt_x</p:attrName>
                                          <p:attrName>ppt_y</p:attrName>
                                        </p:attrNameLst>
                                      </p:cBhvr>
                                      <p:rCtr x="-24010" y="648"/>
                                    </p:animMotion>
                                  </p:childTnLst>
                                </p:cTn>
                              </p:par>
                              <p:par>
                                <p:cTn id="137" presetID="1" presetClass="entr" presetSubtype="0" fill="hold" nodeType="withEffect">
                                  <p:stCondLst>
                                    <p:cond delay="0"/>
                                  </p:stCondLst>
                                  <p:childTnLst>
                                    <p:set>
                                      <p:cBhvr>
                                        <p:cTn id="138" dur="1" fill="hold">
                                          <p:stCondLst>
                                            <p:cond delay="0"/>
                                          </p:stCondLst>
                                        </p:cTn>
                                        <p:tgtEl>
                                          <p:spTgt spid="12"/>
                                        </p:tgtEl>
                                        <p:attrNameLst>
                                          <p:attrName>style.visibility</p:attrName>
                                        </p:attrNameLst>
                                      </p:cBhvr>
                                      <p:to>
                                        <p:strVal val="visible"/>
                                      </p:to>
                                    </p:set>
                                  </p:childTnLst>
                                </p:cTn>
                              </p:par>
                              <p:par>
                                <p:cTn id="139" presetID="0" presetClass="path" presetSubtype="0" accel="50000" decel="50000" fill="hold" nodeType="withEffect">
                                  <p:stCondLst>
                                    <p:cond delay="0"/>
                                  </p:stCondLst>
                                  <p:childTnLst>
                                    <p:animMotion origin="layout" path="M 0.4651 0.15277 L 0.4651 0.153 C 0.46198 0.15347 0.4592 0.15439 0.45625 0.15439 C 0.34358 0.153 0.37552 0.15833 0.3276 0.14976 C 0.31927 0.14606 0.32917 0.15023 0.31198 0.14513 L 0.30156 0.14189 L 0.29635 0.1405 C 0.28837 0.13587 0.30087 0.14282 0.28941 0.13726 C 0.28767 0.13634 0.28594 0.13518 0.2842 0.13425 C 0.28212 0.13356 0.28038 0.13333 0.27795 0.13263 C 0.27622 0.13217 0.27222 0.13078 0.27031 0.12962 C 0.26858 0.1287 0.26684 0.12777 0.2651 0.12662 L 0.25469 0.12037 L 0.2467 0.11574 L 0.24167 0.11412 C 0.2408 0.11365 0.23976 0.11319 0.23906 0.11273 C 0.23802 0.11203 0.23351 0.10856 0.23194 0.1081 C 0.23038 0.1074 0.22847 0.1074 0.22691 0.10648 C 0.225 0.10578 0.22344 0.10393 0.22153 0.10347 C 0.22014 0.10277 0.21875 0.10254 0.21719 0.10185 C 0.21649 0.10162 0.21545 0.10092 0.21458 0.10023 C 0.21163 0.09837 0.21042 0.09722 0.20764 0.0956 C 0.20399 0.09375 0.20295 0.09375 0.19913 0.09259 C 0.1967 0.08981 0.19566 0.08819 0.19288 0.08634 C 0.19115 0.08518 0.18941 0.08425 0.18767 0.08333 L 0.18247 0.08032 C 0.18073 0.07939 0.17899 0.07777 0.17726 0.07708 C 0.17292 0.07523 0.175 0.07615 0.17101 0.07407 C 0.16615 0.06828 0.17101 0.07291 0.1625 0.06944 C 0.16059 0.06851 0.15903 0.06736 0.15712 0.06643 C 0.15608 0.06574 0.15486 0.0655 0.15399 0.06481 C 0.15052 0.06296 0.1467 0.06041 0.14323 0.05856 L 0.13819 0.05555 C 0.13733 0.05486 0.13663 0.05439 0.13559 0.05393 C 0.13142 0.05277 0.12726 0.05208 0.12344 0.05092 C 0.1217 0.05023 0.12066 0.05 0.11927 0.0493 C 0.11719 0.04837 0.11545 0.04699 0.11372 0.04629 C 0.11128 0.04537 0.10851 0.04444 0.10573 0.04328 C 0.10417 0.04236 0.1026 0.0405 0.10069 0.04004 C 0.09462 0.03888 0.09219 0.03888 0.08681 0.03703 C 0.08559 0.03634 0.08455 0.03611 0.08333 0.03541 C 0.08247 0.03495 0.08177 0.03402 0.08073 0.03402 C 0.07309 0.03171 0.07274 0.0331 0.06597 0.03078 C 0.06372 0.02986 0.06163 0.028 0.05903 0.02777 C 0.05573 0.02708 0.04809 0.02615 0.04427 0.02476 C 0.04253 0.02384 0.0408 0.02245 0.03906 0.02152 C 0.03819 0.02106 0.03733 0.02013 0.03663 0.02013 C 0.03212 0.01875 0.03056 0.01875 0.02691 0.01689 C 0.02517 0.01597 0.02344 0.01481 0.0217 0.01388 C 0.02083 0.01319 0.01997 0.01273 0.01927 0.01226 C 0.01302 0.00995 0.01615 0.01134 0.00955 0.00763 L 0.00434 0.00462 C 0.00347 0.00393 0.00226 0.00393 0.00191 0.003 L 2.77778E-7 4.81481E-6 " pathEditMode="relative" rAng="0" ptsTypes="AAAAAAAAAAAAAAAAAAAAAAAAAAAAAAAAAAAAAAAAAAAAAAAAAAAAAA">
                                      <p:cBhvr>
                                        <p:cTn id="140" dur="2000" fill="hold"/>
                                        <p:tgtEl>
                                          <p:spTgt spid="12"/>
                                        </p:tgtEl>
                                        <p:attrNameLst>
                                          <p:attrName>ppt_x</p:attrName>
                                          <p:attrName>ppt_y</p:attrName>
                                        </p:attrNameLst>
                                      </p:cBhvr>
                                      <p:rCtr x="-23264" y="-7546"/>
                                    </p:animMotion>
                                  </p:childTnLst>
                                </p:cTn>
                              </p:par>
                              <p:par>
                                <p:cTn id="141" presetID="1" presetClass="entr" presetSubtype="0" fill="hold" nodeType="withEffect">
                                  <p:stCondLst>
                                    <p:cond delay="0"/>
                                  </p:stCondLst>
                                  <p:childTnLst>
                                    <p:set>
                                      <p:cBhvr>
                                        <p:cTn id="142" dur="1" fill="hold">
                                          <p:stCondLst>
                                            <p:cond delay="0"/>
                                          </p:stCondLst>
                                        </p:cTn>
                                        <p:tgtEl>
                                          <p:spTgt spid="24"/>
                                        </p:tgtEl>
                                        <p:attrNameLst>
                                          <p:attrName>style.visibility</p:attrName>
                                        </p:attrNameLst>
                                      </p:cBhvr>
                                      <p:to>
                                        <p:strVal val="visible"/>
                                      </p:to>
                                    </p:set>
                                  </p:childTnLst>
                                </p:cTn>
                              </p:par>
                              <p:par>
                                <p:cTn id="143" presetID="0" presetClass="path" presetSubtype="0" accel="50000" decel="50000" fill="hold" nodeType="withEffect">
                                  <p:stCondLst>
                                    <p:cond delay="0"/>
                                  </p:stCondLst>
                                  <p:childTnLst>
                                    <p:animMotion origin="layout" path="M 0.32274 -0.34514 L 0.32274 -0.34467 C 0.31962 -0.34328 0.31666 -0.34143 0.31371 -0.33889 C 0.31267 -0.33819 0.31163 -0.3368 0.31024 -0.33588 C 0.3085 -0.33495 0.30677 -0.33426 0.30503 -0.33264 C 0.29444 -0.32407 0.30364 -0.32777 0.29288 -0.325 C 0.28333 -0.31389 0.29253 -0.32245 0.28073 -0.31736 C 0.2783 -0.31643 0.27621 -0.31412 0.27378 -0.31273 C 0.27153 -0.31134 0.26927 -0.31088 0.26684 -0.30949 C 0.26475 -0.30856 0.26302 -0.30764 0.26093 -0.30648 C 0.25903 -0.30555 0.25712 -0.30463 0.25555 -0.30347 C 0.25347 -0.30208 0.25156 -0.3 0.24948 -0.29884 C 0.24566 -0.29699 0.24184 -0.29606 0.23819 -0.29421 C 0.23663 -0.29352 0.23472 -0.2919 0.23316 -0.29097 C 0.23107 -0.29004 0.22899 -0.28958 0.22691 -0.28796 C 0.225 -0.2868 0.22343 -0.28449 0.2217 -0.28333 C 0.21996 -0.28217 0.21805 -0.28148 0.21649 -0.28032 C 0.20278 -0.2706 0.21406 -0.27685 0.20225 -0.27106 C 0.19705 -0.26412 0.19288 -0.25833 0.1868 -0.25393 C 0.18524 -0.25277 0.18333 -0.25185 0.18177 -0.25092 C 0.171 -0.23588 0.18264 -0.25162 0.17378 -0.24166 C 0.17274 -0.24004 0.17153 -0.23819 0.17031 -0.23703 C 0.16475 -0.23078 0.16892 -0.23703 0.1625 -0.23078 C 0.16059 -0.22893 0.15903 -0.22662 0.15712 -0.22477 C 0.1533 -0.22037 0.14913 -0.2169 0.14514 -0.21227 C 0.13385 -0.19907 0.13871 -0.20208 0.13212 -0.19838 C 0.13107 -0.19699 0.12986 -0.19514 0.12864 -0.19375 C 0.12725 -0.19236 0.12569 -0.19166 0.1243 -0.19074 C 0.12309 -0.18981 0.12205 -0.18865 0.12083 -0.18773 C 0.11962 -0.1868 0.11927 -0.18541 0.11823 -0.18449 C 0.11718 -0.18333 0.1158 -0.1824 0.11475 -0.18148 C 0.11371 -0.18055 0.11302 -0.1794 0.11232 -0.17847 C 0.11093 -0.17708 0.10972 -0.17615 0.1085 -0.17523 C 0.10468 -0.17129 0.09635 -0.1581 0.09566 -0.15648 C 0.09462 -0.15486 0.09392 -0.15347 0.09288 -0.15185 C 0.09184 -0.15023 0.0908 -0.14907 0.08941 -0.14722 C 0.08541 -0.14143 0.08177 -0.13402 0.07725 -0.1287 C 0.07639 -0.12777 0.07552 -0.12685 0.07482 -0.12569 C 0.07343 -0.12384 0.07239 -0.12129 0.071 -0.11944 C 0.07066 -0.11828 0.06944 -0.11759 0.06857 -0.11643 C 0.06649 -0.11365 0.06163 -0.10671 0.05989 -0.10393 C 0.0585 -0.10185 0.05764 -0.09884 0.05642 -0.09629 C 0.05416 -0.0919 0.05156 -0.08865 0.04948 -0.08402 C 0.04739 -0.0794 0.04566 -0.07407 0.04357 -0.07014 C 0.03663 -0.0581 0.04583 -0.07477 0.03732 -0.05764 C 0.03628 -0.05555 0.03489 -0.0537 0.03385 -0.05162 C 0.03316 -0.05 0.03264 -0.04838 0.03212 -0.04699 C 0.03142 -0.04467 0.03125 -0.04236 0.03038 -0.04074 C 0.02934 -0.03865 0.02795 -0.03773 0.02691 -0.03611 C 0.02222 -0.02384 0.0283 -0.03865 0.02274 -0.02847 C 0.01753 -0.01944 0.02482 -0.02777 0.01823 -0.01921 C 0.01649 -0.01666 0.01475 -0.01481 0.01302 -0.01296 C 0.01232 -0.0118 0.01128 -0.01018 0.01041 -0.00995 L 0.00781 -0.00833 C 0.00052 0.0007 0.00972 -0.00995 0.0026 -0.0037 C 0.00156 -0.00277 2.77778E-6 -0.00023 2.77778E-6 -2.96296E-6 " pathEditMode="relative" rAng="0" ptsTypes="AAAAAAAAAAAAAAAAAAAAAAAAAAAAAAAAAAAAAAAAAAAAAAAAAAAAAAAA">
                                      <p:cBhvr>
                                        <p:cTn id="144" dur="2000" fill="hold"/>
                                        <p:tgtEl>
                                          <p:spTgt spid="24"/>
                                        </p:tgtEl>
                                        <p:attrNameLst>
                                          <p:attrName>ppt_x</p:attrName>
                                          <p:attrName>ppt_y</p:attrName>
                                        </p:attrNameLst>
                                      </p:cBhvr>
                                      <p:rCtr x="-16146" y="17245"/>
                                    </p:animMotion>
                                  </p:childTnLst>
                                </p:cTn>
                              </p:par>
                              <p:par>
                                <p:cTn id="145" presetID="1" presetClass="entr" presetSubtype="0" fill="hold" nodeType="withEffect">
                                  <p:stCondLst>
                                    <p:cond delay="0"/>
                                  </p:stCondLst>
                                  <p:childTnLst>
                                    <p:set>
                                      <p:cBhvr>
                                        <p:cTn id="146" dur="1" fill="hold">
                                          <p:stCondLst>
                                            <p:cond delay="0"/>
                                          </p:stCondLst>
                                        </p:cTn>
                                        <p:tgtEl>
                                          <p:spTgt spid="13"/>
                                        </p:tgtEl>
                                        <p:attrNameLst>
                                          <p:attrName>style.visibility</p:attrName>
                                        </p:attrNameLst>
                                      </p:cBhvr>
                                      <p:to>
                                        <p:strVal val="visible"/>
                                      </p:to>
                                    </p:set>
                                  </p:childTnLst>
                                </p:cTn>
                              </p:par>
                              <p:par>
                                <p:cTn id="147" presetID="0" presetClass="path" presetSubtype="0" accel="50000" decel="50000" fill="hold" nodeType="withEffect">
                                  <p:stCondLst>
                                    <p:cond delay="0"/>
                                  </p:stCondLst>
                                  <p:childTnLst>
                                    <p:animMotion origin="layout" path="M 0.44167 -0.29838 L 0.44167 -0.29815 C 0.43837 -0.29606 0.43525 -0.29329 0.43195 -0.29074 C 0.43039 -0.28958 0.42848 -0.28889 0.42691 -0.28773 C 0.425 -0.28634 0.42344 -0.28449 0.42153 -0.2831 C 0.41927 -0.28148 0.41684 -0.28032 0.41459 -0.27847 C 0.4125 -0.27708 0.41059 -0.27523 0.40851 -0.27384 C 0.40677 -0.27245 0.40469 -0.27222 0.40226 -0.2706 C 0.39983 -0.26921 0.39723 -0.26643 0.39462 -0.26458 C 0.39219 -0.26296 0.38941 -0.26134 0.38681 -0.25995 C 0.38455 -0.25856 0.38212 -0.25833 0.37987 -0.25671 C 0.35573 -0.24074 0.37483 -0.25 0.35903 -0.24282 C 0.35695 -0.24074 0.35504 -0.23819 0.35296 -0.23681 C 0.35087 -0.23542 0.34879 -0.23611 0.34705 -0.23518 C 0.34375 -0.23356 0.34115 -0.23079 0.3382 -0.22893 C 0.33612 -0.22778 0.33403 -0.22755 0.33212 -0.22593 C 0.32691 -0.22222 0.32153 -0.21829 0.3165 -0.21366 C 0.31459 -0.21204 0.31302 -0.21018 0.31112 -0.20903 C 0.30886 -0.20718 0.30643 -0.20625 0.30417 -0.2044 C 0.29358 -0.1956 0.30747 -0.20301 0.29289 -0.19653 C 0.2783 -0.18171 0.29566 -0.19815 0.27987 -0.18727 C 0.2783 -0.18611 0.27709 -0.18356 0.27552 -0.18264 C 0.27344 -0.18125 0.26719 -0.17893 0.26441 -0.17801 C 0.2599 -0.17407 0.25851 -0.17222 0.254 -0.17037 C 0.25209 -0.16944 0.25052 -0.16921 0.24862 -0.16875 C 0.24653 -0.16736 0.24445 -0.16574 0.24254 -0.16412 C 0.2415 -0.16319 0.24028 -0.16181 0.23907 -0.16111 C 0.23733 -0.16018 0.23559 -0.15995 0.23386 -0.15949 C 0.22969 -0.15648 0.225 -0.15393 0.22084 -0.15023 C 0.21962 -0.14907 0.21858 -0.14792 0.21719 -0.14699 C 0.2158 -0.1463 0.21441 -0.14606 0.21302 -0.14537 C 0.21112 -0.14375 0.20955 -0.1419 0.20764 -0.14074 C 0.20608 -0.13981 0.20417 -0.13981 0.20226 -0.13912 C 0.20139 -0.13889 0.20018 -0.13819 0.19914 -0.13773 C 0.19723 -0.13681 0.19566 -0.13588 0.19375 -0.13449 C 0.18907 -0.13171 0.18941 -0.13079 0.18421 -0.12847 C 0.18282 -0.12778 0.18125 -0.12755 0.17987 -0.12685 C 0.17691 -0.125 0.17379 -0.12384 0.17101 -0.1206 C 0.17032 -0.11968 0.16962 -0.11852 0.16858 -0.11759 C 0.16684 -0.11643 0.16511 -0.11574 0.16337 -0.11458 C 0.1625 -0.11412 0.16164 -0.11389 0.16094 -0.11296 C 0.15903 -0.11134 0.15712 -0.11018 0.15556 -0.10833 C 0.1507 -0.1037 0.15539 -0.10671 0.14948 -0.10208 C 0.14775 -0.10093 0.14514 -0.1 0.14358 -0.09907 C 0.13594 -0.09005 0.14532 -0.10093 0.1382 -0.09444 C 0.13212 -0.08912 0.13941 -0.09329 0.13212 -0.08981 C 0.129 -0.08634 0.1283 -0.08495 0.12431 -0.08218 C 0.1132 -0.07431 0.12709 -0.08588 0.11823 -0.07893 C 0.11059 -0.07315 0.11823 -0.07801 0.11233 -0.07431 C 0.10712 -0.06852 0.11042 -0.07199 0.10157 -0.06667 L 0.09375 -0.06204 L 0.08837 -0.05903 C 0.08629 -0.05671 0.08403 -0.0544 0.08177 -0.05278 C 0.08073 -0.05208 0.07987 -0.05185 0.079 -0.05116 C 0.07778 -0.05023 0.07691 -0.04884 0.07552 -0.04815 C 0.07379 -0.04722 0.07205 -0.04699 0.07032 -0.04653 C 0.06528 -0.04074 0.07014 -0.0456 0.06511 -0.0419 C 0.05851 -0.03704 0.06459 -0.04005 0.05816 -0.03727 C 0.05712 -0.03611 0.05643 -0.03495 0.05556 -0.03426 C 0.054 -0.03264 0.05122 -0.03218 0.04948 -0.03125 C 0.04792 -0.03032 0.04653 -0.02893 0.04514 -0.02801 C 0.04358 -0.02685 0.04167 -0.02593 0.03976 -0.025 C 0.03907 -0.02431 0.0382 -0.02384 0.03733 -0.02338 C 0.03612 -0.02292 0.0349 -0.02245 0.03386 -0.02199 C 0.03264 -0.02106 0.03177 -0.01968 0.03039 -0.01875 C 0.02969 -0.01829 0.02848 -0.01782 0.02778 -0.01736 C 0.02691 -0.01643 0.02587 -0.01481 0.02518 -0.01412 C 0.02414 -0.01296 0.02014 -0.01134 0.01927 -0.01111 C 0.01823 -0.00995 0.01737 -0.00856 0.0165 -0.0081 C 0.01476 -0.00648 0.01181 -0.00556 0.01042 -0.00486 C 0.00851 -0.0037 0.00695 -0.00208 0.00539 -0.00185 L -3.88889E-6 -3.7037E-7 " pathEditMode="relative" rAng="0" ptsTypes="AAAAAAAAAAAAAAAAAAAAAAAAAAAAAAAAAAAAAAAAAAAAAAAAAAAAAAAAAAAAAAAAAAAAAAAA">
                                      <p:cBhvr>
                                        <p:cTn id="148" dur="2000" fill="hold"/>
                                        <p:tgtEl>
                                          <p:spTgt spid="13"/>
                                        </p:tgtEl>
                                        <p:attrNameLst>
                                          <p:attrName>ppt_x</p:attrName>
                                          <p:attrName>ppt_y</p:attrName>
                                        </p:attrNameLst>
                                      </p:cBhvr>
                                      <p:rCtr x="-22083" y="14907"/>
                                    </p:animMotion>
                                  </p:childTnLst>
                                </p:cTn>
                              </p:par>
                              <p:par>
                                <p:cTn id="149" presetID="1" presetClass="entr" presetSubtype="0" fill="hold" nodeType="withEffect">
                                  <p:stCondLst>
                                    <p:cond delay="0"/>
                                  </p:stCondLst>
                                  <p:childTnLst>
                                    <p:set>
                                      <p:cBhvr>
                                        <p:cTn id="150" dur="1" fill="hold">
                                          <p:stCondLst>
                                            <p:cond delay="0"/>
                                          </p:stCondLst>
                                        </p:cTn>
                                        <p:tgtEl>
                                          <p:spTgt spid="32"/>
                                        </p:tgtEl>
                                        <p:attrNameLst>
                                          <p:attrName>style.visibility</p:attrName>
                                        </p:attrNameLst>
                                      </p:cBhvr>
                                      <p:to>
                                        <p:strVal val="visible"/>
                                      </p:to>
                                    </p:set>
                                  </p:childTnLst>
                                </p:cTn>
                              </p:par>
                              <p:par>
                                <p:cTn id="151" presetID="0" presetClass="path" presetSubtype="0" accel="50000" decel="50000" fill="hold" nodeType="withEffect">
                                  <p:stCondLst>
                                    <p:cond delay="0"/>
                                  </p:stCondLst>
                                  <p:childTnLst>
                                    <p:animMotion origin="layout" path="M 0.13664 -0.38958 L 0.13664 -0.38912 C 0.13525 -0.38634 0.13177 -0.375 0.13039 -0.36944 C 0.12969 -0.3669 0.12917 -0.36412 0.12848 -0.36181 C 0.1283 -0.36018 0.12726 -0.35903 0.12691 -0.35718 C 0.12639 -0.35579 0.12639 -0.35393 0.12587 -0.35255 C 0.12552 -0.35023 0.12483 -0.34838 0.12414 -0.3463 C 0.12414 -0.34444 0.12379 -0.34236 0.12344 -0.34005 C 0.12223 -0.33495 0.12136 -0.33403 0.11962 -0.3294 C 0.11719 -0.32153 0.11754 -0.32292 0.11545 -0.31551 C 0.11528 -0.31319 0.11511 -0.31134 0.11459 -0.30926 C 0.11441 -0.30718 0.11337 -0.30532 0.11302 -0.30301 C 0.11129 -0.29792 0.10955 -0.29282 0.10764 -0.28773 C 0.10712 -0.28611 0.10643 -0.28449 0.10608 -0.2831 C 0.10504 -0.28056 0.10417 -0.27801 0.1033 -0.27523 C 0.10295 -0.27384 0.10295 -0.27199 0.10226 -0.2706 C 0.10191 -0.26852 0.1007 -0.26667 0.09983 -0.26458 C 0.09983 -0.26296 0.09948 -0.26111 0.09914 -0.25995 C 0.09844 -0.2581 0.09723 -0.25671 0.09636 -0.25532 C 0.09566 -0.25301 0.09462 -0.25116 0.09375 -0.24907 C 0.09323 -0.24745 0.09289 -0.24606 0.09219 -0.24444 C 0.09115 -0.24236 0.09028 -0.24051 0.08941 -0.23819 C 0.0882 -0.23518 0.08733 -0.23171 0.08594 -0.22893 C 0.08525 -0.22685 0.0842 -0.225 0.08334 -0.22292 C 0.08247 -0.22037 0.08177 -0.21759 0.08073 -0.21505 C 0.08039 -0.21319 0.07969 -0.21204 0.079 -0.21042 C 0.07726 -0.20208 0.07865 -0.20718 0.07483 -0.19653 L 0.07292 -0.19167 C 0.07275 -0.19005 0.0724 -0.18866 0.07205 -0.18704 C 0.07153 -0.18542 0.07101 -0.18403 0.07032 -0.18241 C 0.06858 -0.17778 0.0658 -0.17384 0.06441 -0.16852 C 0.06094 -0.15718 0.06441 -0.16736 0.0599 -0.15764 C 0.05712 -0.15208 0.05712 -0.14792 0.05469 -0.14074 C 0.05348 -0.13773 0.05226 -0.13495 0.05122 -0.13148 C 0.05018 -0.1287 0.04983 -0.12523 0.04861 -0.12222 C 0.04775 -0.11944 0.04636 -0.1169 0.04514 -0.11458 C 0.04445 -0.11134 0.04427 -0.1081 0.04358 -0.10532 C 0.04236 -0.10185 0.04098 -0.09907 0.03976 -0.09606 C 0.03473 -0.08241 0.04289 -0.1037 0.03473 -0.08356 C 0.03351 -0.08056 0.03247 -0.07755 0.03125 -0.07431 L 0.02865 -0.06829 C 0.0283 -0.06597 0.0283 -0.06389 0.02778 -0.06204 C 0.02691 -0.05833 0.025 -0.05556 0.02344 -0.05278 C 0.02205 -0.0456 0.02344 -0.05023 0.02084 -0.04352 C 0.01962 -0.04074 0.01927 -0.03796 0.01823 -0.03588 C 0.01754 -0.03426 0.0165 -0.03403 0.0158 -0.03264 C 0.01459 -0.03079 0.01389 -0.02847 0.01302 -0.02662 C 0.01129 -0.02315 0.00955 -0.02037 0.00782 -0.01736 L 0.00539 -0.01273 C 0.00469 -0.01018 0.00295 -0.00393 0.00191 -0.00185 C 0.00122 -0.00093 0.00052 -0.00069 -3.05556E-6 -3.7037E-7 " pathEditMode="relative" rAng="0" ptsTypes="AAAAAAAAAAAAAAAAAAAAAAAAAAAAAAAAAAAAAAAAAAAAAAAAAAA">
                                      <p:cBhvr>
                                        <p:cTn id="152" dur="2000" fill="hold"/>
                                        <p:tgtEl>
                                          <p:spTgt spid="32"/>
                                        </p:tgtEl>
                                        <p:attrNameLst>
                                          <p:attrName>ppt_x</p:attrName>
                                          <p:attrName>ppt_y</p:attrName>
                                        </p:attrNameLst>
                                      </p:cBhvr>
                                      <p:rCtr x="-6840" y="19468"/>
                                    </p:animMotion>
                                  </p:childTnLst>
                                </p:cTn>
                              </p:par>
                              <p:par>
                                <p:cTn id="153" presetID="1" presetClass="entr" presetSubtype="0" fill="hold" nodeType="withEffect">
                                  <p:stCondLst>
                                    <p:cond delay="0"/>
                                  </p:stCondLst>
                                  <p:childTnLst>
                                    <p:set>
                                      <p:cBhvr>
                                        <p:cTn id="154" dur="1" fill="hold">
                                          <p:stCondLst>
                                            <p:cond delay="0"/>
                                          </p:stCondLst>
                                        </p:cTn>
                                        <p:tgtEl>
                                          <p:spTgt spid="30"/>
                                        </p:tgtEl>
                                        <p:attrNameLst>
                                          <p:attrName>style.visibility</p:attrName>
                                        </p:attrNameLst>
                                      </p:cBhvr>
                                      <p:to>
                                        <p:strVal val="visible"/>
                                      </p:to>
                                    </p:set>
                                  </p:childTnLst>
                                </p:cTn>
                              </p:par>
                              <p:par>
                                <p:cTn id="155" presetID="0" presetClass="path" presetSubtype="0" accel="50000" decel="50000" fill="hold" nodeType="withEffect">
                                  <p:stCondLst>
                                    <p:cond delay="0"/>
                                  </p:stCondLst>
                                  <p:childTnLst>
                                    <p:animMotion origin="layout" path="M -0.02969 -0.36504 L -0.02969 -0.36481 C -0.02969 -0.33634 -0.02969 -0.3074 -0.029 -0.2787 C -0.029 -0.27615 -0.0283 -0.27338 -0.02796 -0.27106 C -0.02761 -0.26689 -0.02726 -0.26273 -0.02709 -0.25856 C -0.02691 -0.25555 -0.02657 -0.25254 -0.02622 -0.2493 C -0.02587 -0.24421 -0.02587 -0.23889 -0.02518 -0.23402 C -0.02518 -0.2324 -0.02483 -0.23078 -0.02448 -0.22939 C -0.02362 -0.22245 -0.02344 -0.21597 -0.02275 -0.20926 C -0.02275 -0.20717 -0.02223 -0.20486 -0.02205 -0.20301 C -0.02153 -0.2 -0.02153 -0.19652 -0.02101 -0.19375 C -0.02066 -0.19051 -0.01997 -0.18773 -0.01927 -0.18449 L -0.01823 -0.17963 C -0.01806 -0.17477 -0.01789 -0.16944 -0.01754 -0.16412 C -0.01719 -0.15717 -0.0165 -0.15439 -0.0158 -0.14722 C -0.01546 -0.14421 -0.01528 -0.14097 -0.01476 -0.13796 C -0.01459 -0.12407 -0.01459 -0.11018 -0.01407 -0.09629 C -0.01407 -0.09421 -0.01337 -0.09236 -0.0132 -0.09004 C -0.01302 -0.08703 -0.0125 -0.08402 -0.01233 -0.08078 C -0.01198 -0.07801 -0.01198 -0.06319 -0.01059 -0.05764 C -0.01025 -0.05578 -0.00921 -0.05463 -0.00886 -0.05301 C -0.00851 -0.05092 -0.00851 -0.04884 -0.00782 -0.04699 C -0.00695 -0.04352 -0.00434 -0.03773 -0.00434 -0.03727 C -0.004 -0.02129 -0.00434 -0.0206 -0.00278 -0.00995 C -0.00226 -0.0081 -0.00226 -0.00648 -0.00191 -0.00532 C -0.00139 -0.00347 4.16667E-6 -0.00023 4.16667E-6 -3.33333E-6 " pathEditMode="relative" rAng="0" ptsTypes="AAAAAAAAAAAAAAAAAAAAAAAAAA">
                                      <p:cBhvr>
                                        <p:cTn id="156" dur="2000" fill="hold"/>
                                        <p:tgtEl>
                                          <p:spTgt spid="30"/>
                                        </p:tgtEl>
                                        <p:attrNameLst>
                                          <p:attrName>ppt_x</p:attrName>
                                          <p:attrName>ppt_y</p:attrName>
                                        </p:attrNameLst>
                                      </p:cBhvr>
                                      <p:rCtr x="1476" y="1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uiExpand="1" build="allAtOnce"/>
    </p:bldLst>
  </p:timing>
</p:sld>
</file>

<file path=ppt/theme/theme1.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ld_x0020_Doc_x0020__x0023_ xmlns="38be0e2d-d222-4f52-a948-b7b46842119e" xsi:nil="true"/>
    <_Version xmlns="http://schemas.microsoft.com/sharepoint/v3/fields" xsi:nil="true"/>
    <System0 xmlns="38be0e2d-d222-4f52-a948-b7b46842119e" xsi:nil="true"/>
    <PLS_x0020__x0023_ xmlns="38be0e2d-d222-4f52-a948-b7b46842119e" xsi:nil="true"/>
    <Level xmlns="38be0e2d-d222-4f52-a948-b7b46842119e" xsi:nil="true"/>
    <Password xmlns="38be0e2d-d222-4f52-a948-b7b46842119e">Yes</Password>
    <System xmlns="38be0e2d-d222-4f52-a948-b7b46842119e">All</System>
    <PCR_x0020__x0023_ xmlns="38be0e2d-d222-4f52-a948-b7b46842119e" xsi:nil="true"/>
    <Team xmlns="38be0e2d-d222-4f52-a948-b7b46842119e"/>
    <Approved_x0020_Document xmlns="38be0e2d-d222-4f52-a948-b7b46842119e">Template</Approved_x0020_Document>
    <Owner xmlns="38be0e2d-d222-4f52-a948-b7b46842119e" xsi:nil="true"/>
    <Draft_x003f_ xmlns="38be0e2d-d222-4f52-a948-b7b46842119e">false</Draft_x003f_>
    <Document_x0020_Number xmlns="38be0e2d-d222-4f52-a948-b7b46842119e" xsi:nil="true"/>
    <Baseline_x0020_Date xmlns="38be0e2d-d222-4f52-a948-b7b46842119e"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0C352FAFEACF7043A7A4120BBC5A8F6B" ma:contentTypeVersion="3" ma:contentTypeDescription="Create a new document." ma:contentTypeScope="" ma:versionID="21f3c4ffdfb3bbd43a5fbfa6b66c197c">
  <xsd:schema xmlns:xsd="http://www.w3.org/2001/XMLSchema" xmlns:xs="http://www.w3.org/2001/XMLSchema" xmlns:p="http://schemas.microsoft.com/office/2006/metadata/properties" xmlns:ns1="38be0e2d-d222-4f52-a948-b7b46842119e" xmlns:ns3="http://schemas.microsoft.com/sharepoint/v3/fields" xmlns:ns4="4ffa495b-6c66-479a-a928-65d7fc099194" targetNamespace="http://schemas.microsoft.com/office/2006/metadata/properties" ma:root="true" ma:fieldsID="f40a26d6b6e3d92019e2dcb5e1117cb7" ns1:_="" ns3:_="" ns4:_="">
    <xsd:import namespace="38be0e2d-d222-4f52-a948-b7b46842119e"/>
    <xsd:import namespace="http://schemas.microsoft.com/sharepoint/v3/fields"/>
    <xsd:import namespace="4ffa495b-6c66-479a-a928-65d7fc099194"/>
    <xsd:element name="properties">
      <xsd:complexType>
        <xsd:sequence>
          <xsd:element name="documentManagement">
            <xsd:complexType>
              <xsd:all>
                <xsd:element ref="ns1:Draft_x003f_" minOccurs="0"/>
                <xsd:element ref="ns3:_Version" minOccurs="0"/>
                <xsd:element ref="ns1:Baseline_x0020_Date" minOccurs="0"/>
                <xsd:element ref="ns1:Level" minOccurs="0"/>
                <xsd:element ref="ns1:System" minOccurs="0"/>
                <xsd:element ref="ns1:System0" minOccurs="0"/>
                <xsd:element ref="ns1:Team" minOccurs="0"/>
                <xsd:element ref="ns1:Owner" minOccurs="0"/>
                <xsd:element ref="ns1:Password" minOccurs="0"/>
                <xsd:element ref="ns1:Approved_x0020_Document"/>
                <xsd:element ref="ns1:Document_x0020_Number" minOccurs="0"/>
                <xsd:element ref="ns1:Old_x0020_Doc_x0020__x0023_" minOccurs="0"/>
                <xsd:element ref="ns1:PLS_x0020__x0023_" minOccurs="0"/>
                <xsd:element ref="ns1:PCR_x0020__x0023_"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be0e2d-d222-4f52-a948-b7b46842119e" elementFormDefault="qualified">
    <xsd:import namespace="http://schemas.microsoft.com/office/2006/documentManagement/types"/>
    <xsd:import namespace="http://schemas.microsoft.com/office/infopath/2007/PartnerControls"/>
    <xsd:element name="Draft_x003f_" ma:index="0" nillable="true" ma:displayName="Draft?" ma:default="0" ma:internalName="Draft_x003f_" ma:readOnly="false">
      <xsd:simpleType>
        <xsd:restriction base="dms:Boolean"/>
      </xsd:simpleType>
    </xsd:element>
    <xsd:element name="Baseline_x0020_Date" ma:index="3" nillable="true" ma:displayName="Baseline Date" ma:description="Managers Approval Date" ma:format="DateOnly" ma:indexed="true" ma:internalName="Baseline_x0020_Date" ma:readOnly="false">
      <xsd:simpleType>
        <xsd:restriction base="dms:DateTime"/>
      </xsd:simpleType>
    </xsd:element>
    <xsd:element name="Level" ma:index="4" nillable="true" ma:displayName="Level" ma:format="RadioButtons" ma:internalName="Level" ma:readOnly="false">
      <xsd:simpleType>
        <xsd:restriction base="dms:Choice">
          <xsd:enumeration value="AJM-25 (Organizational)"/>
          <xsd:enumeration value="Functional"/>
          <xsd:enumeration value="System"/>
          <xsd:enumeration value="Service"/>
        </xsd:restriction>
      </xsd:simpleType>
    </xsd:element>
    <xsd:element name="System" ma:index="5" nillable="true" ma:displayName="Functional Area/Sub Functional Area" ma:format="Dropdown" ma:indexed="true" ma:internalName="System">
      <xsd:simpleType>
        <xsd:restriction base="dms:Choice">
          <xsd:enumeration value="All"/>
          <xsd:enumeration value="System Requirements"/>
          <xsd:enumeration value="System Engineering"/>
          <xsd:enumeration value="Specialty Engineering"/>
          <xsd:enumeration value="Program Management"/>
          <xsd:enumeration value="Centralized Systems"/>
          <xsd:enumeration value="Design and Development"/>
          <xsd:enumeration value="Field Automation Support"/>
          <xsd:enumeration value="POFMs"/>
          <xsd:enumeration value="National Adaptation"/>
          <xsd:enumeration value="Mission Support"/>
          <xsd:enumeration value="Business Office"/>
          <xsd:enumeration value="Site Support"/>
          <xsd:enumeration value="Site Support Engineering"/>
          <xsd:enumeration value="Test"/>
          <xsd:enumeration value="Test Conduct"/>
          <xsd:enumeration value="Test Design"/>
        </xsd:restriction>
      </xsd:simpleType>
    </xsd:element>
    <xsd:element name="System0" ma:index="6" nillable="true" ma:displayName="System/Subsystem" ma:format="Dropdown" ma:internalName="System0" ma:readOnly="false">
      <xsd:simpleType>
        <xsd:restriction base="dms:Choice">
          <xsd:enumeration value="ATOP"/>
          <xsd:enumeration value="ATOP RAPPI"/>
          <xsd:enumeration value="CTS"/>
          <xsd:enumeration value="DOTS"/>
          <xsd:enumeration value="DSP"/>
          <xsd:enumeration value="DSR/URET"/>
          <xsd:enumeration value="ECG/EBUS"/>
          <xsd:enumeration value="ECG RAPPI"/>
          <xsd:enumeration value="EDDS (formerly HNL)"/>
          <xsd:enumeration value="ERAM"/>
          <xsd:enumeration value="ERIDS"/>
          <xsd:enumeration value="ETVCT"/>
          <xsd:enumeration value="FDIO"/>
          <xsd:enumeration value="FDP2K"/>
          <xsd:enumeration value="IDSR/NIDS"/>
          <xsd:enumeration value="LBR"/>
          <xsd:enumeration value="Micro-EARTS"/>
          <xsd:enumeration value="OFDPS"/>
          <xsd:enumeration value="SAPT"/>
          <xsd:enumeration value="TBFM (formerly TMA)"/>
          <xsd:enumeration value="TFMS (formerly ETMS)"/>
        </xsd:restriction>
      </xsd:simpleType>
    </xsd:element>
    <xsd:element name="Team" ma:index="7" nillable="true" ma:displayName="Services" ma:internalName="Team" ma:readOnly="false">
      <xsd:complexType>
        <xsd:complexContent>
          <xsd:extension base="dms:MultiChoice">
            <xsd:sequence>
              <xsd:element name="Value" maxOccurs="unbounded" minOccurs="0" nillable="true">
                <xsd:simpleType>
                  <xsd:restriction base="dms:Choice">
                    <xsd:enumeration value="Adaptation Maintenance"/>
                    <xsd:enumeration value="Archiving"/>
                    <xsd:enumeration value="Builds &amp; Controls"/>
                    <xsd:enumeration value="Business &amp; Finance"/>
                    <xsd:enumeration value="CAS/COTS"/>
                    <xsd:enumeration value="CCD/NCP"/>
                    <xsd:enumeration value="Certification"/>
                    <xsd:enumeration value="Communications"/>
                    <xsd:enumeration value="Configuration Management"/>
                    <xsd:enumeration value="Contracts"/>
                    <xsd:enumeration value="Documentation &amp; Production"/>
                    <xsd:enumeration value="Disaster Recovery"/>
                    <xsd:enumeration value="Hardware Engineering"/>
                    <xsd:enumeration value="Help Desk"/>
                    <xsd:enumeration value="Key Site Activities"/>
                    <xsd:enumeration value="Lab Support"/>
                    <xsd:enumeration value="Networking"/>
                    <xsd:enumeration value="Offline Tools"/>
                    <xsd:enumeration value="OPS Eval"/>
                    <xsd:enumeration value="Organizational Support"/>
                    <xsd:enumeration value="Physical Assets"/>
                    <xsd:enumeration value="PM/Project Support"/>
                    <xsd:enumeration value="Problem Analysis"/>
                    <xsd:enumeration value="Problem Review Board"/>
                    <xsd:enumeration value="Process Development"/>
                    <xsd:enumeration value="Procurement"/>
                    <xsd:enumeration value="QA/QC"/>
                    <xsd:enumeration value="Requirements Verification"/>
                    <xsd:enumeration value="Risk Management"/>
                    <xsd:enumeration value="Safety"/>
                    <xsd:enumeration value="Security"/>
                    <xsd:enumeration value="SIM Support"/>
                    <xsd:enumeration value="Software Engineering"/>
                    <xsd:enumeration value="Standards"/>
                    <xsd:enumeration value="Test Conduct"/>
                    <xsd:enumeration value="Test Design"/>
                    <xsd:enumeration value="Tools Team"/>
                    <xsd:enumeration value="Training"/>
                    <xsd:enumeration value="Travel"/>
                  </xsd:restriction>
                </xsd:simpleType>
              </xsd:element>
            </xsd:sequence>
          </xsd:extension>
        </xsd:complexContent>
      </xsd:complexType>
    </xsd:element>
    <xsd:element name="Owner" ma:index="8" nillable="true" ma:displayName="Owner" ma:description="Please contact this person for updates to this artifact." ma:internalName="Owner" ma:readOnly="false">
      <xsd:simpleType>
        <xsd:restriction base="dms:Text">
          <xsd:maxLength value="255"/>
        </xsd:restriction>
      </xsd:simpleType>
    </xsd:element>
    <xsd:element name="Password" ma:index="9" nillable="true" ma:displayName="Password" ma:default="Yes" ma:description="Is PASSWORD in place?" ma:format="RadioButtons" ma:internalName="Password" ma:readOnly="false">
      <xsd:simpleType>
        <xsd:restriction base="dms:Choice">
          <xsd:enumeration value="Yes"/>
          <xsd:enumeration value="No"/>
        </xsd:restriction>
      </xsd:simpleType>
    </xsd:element>
    <xsd:element name="Approved_x0020_Document" ma:index="10" ma:displayName="Doc Type" ma:description="Type of Document" ma:format="Dropdown" ma:internalName="Approved_x0020_Document">
      <xsd:simpleType>
        <xsd:restriction base="dms:Choice">
          <xsd:enumeration value="Charter"/>
          <xsd:enumeration value="Implementation Plan"/>
          <xsd:enumeration value="Outline Document"/>
          <xsd:enumeration value="Plan"/>
          <xsd:enumeration value="Policy"/>
          <xsd:enumeration value="Procedure"/>
          <xsd:enumeration value="Process"/>
          <xsd:enumeration value="Report"/>
          <xsd:enumeration value="Template"/>
          <xsd:enumeration value="Guidelines"/>
          <xsd:enumeration value="Form"/>
          <xsd:enumeration value="FOUO"/>
        </xsd:restriction>
      </xsd:simpleType>
    </xsd:element>
    <xsd:element name="Document_x0020_Number" ma:index="11" nillable="true" ma:displayName="New Doc #" ma:description="This number identifies: &#10;1.  Functional Area (Sortable)&#10;2.  Process Area (Sortable)&#10;3.  Product Type (Sortable)&#10;4.  Process Number Sequence" ma:indexed="true" ma:internalName="Document_x0020_Number" ma:readOnly="false">
      <xsd:simpleType>
        <xsd:restriction base="dms:Text">
          <xsd:maxLength value="20"/>
        </xsd:restriction>
      </xsd:simpleType>
    </xsd:element>
    <xsd:element name="Old_x0020_Doc_x0020__x0023_" ma:index="12" nillable="true" ma:displayName="Old Doc #" ma:description="Due to FAA re-organization, document numbers change and to reflect work projects." ma:internalName="Old_x0020_Doc_x0020__x0023_" ma:readOnly="false">
      <xsd:simpleType>
        <xsd:restriction base="dms:Text">
          <xsd:maxLength value="20"/>
        </xsd:restriction>
      </xsd:simpleType>
    </xsd:element>
    <xsd:element name="PLS_x0020__x0023_" ma:index="14" nillable="true" ma:displayName="PLS #" ma:description="Process Lifecycle Support - PLS numbering sequence" ma:internalName="PLS_x0020__x0023_" ma:readOnly="false">
      <xsd:simpleType>
        <xsd:restriction base="dms:Note">
          <xsd:maxLength value="255"/>
        </xsd:restriction>
      </xsd:simpleType>
    </xsd:element>
    <xsd:element name="PCR_x0020__x0023_" ma:index="15" nillable="true" ma:displayName="PCR #" ma:description="PCR Number is issued when a change is needed." ma:internalName="PCR_x0020__x0023_"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Version" ma:index="2" nillable="true" ma:displayName="Version" ma:description="Updated" ma:indexed="true" ma:internalName="_Vers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fa495b-6c66-479a-a928-65d7fc099194" elementFormDefault="qualified">
    <xsd:import namespace="http://schemas.microsoft.com/office/2006/documentManagement/types"/>
    <xsd:import namespace="http://schemas.microsoft.com/office/infopath/2007/PartnerControls"/>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4A9088-09F0-4A32-96E0-0B31004D853C}">
  <ds:schemaRefs>
    <ds:schemaRef ds:uri="http://schemas.microsoft.com/sharepoint/events"/>
  </ds:schemaRefs>
</ds:datastoreItem>
</file>

<file path=customXml/itemProps2.xml><?xml version="1.0" encoding="utf-8"?>
<ds:datastoreItem xmlns:ds="http://schemas.openxmlformats.org/officeDocument/2006/customXml" ds:itemID="{C5128BA3-7C16-470A-8838-8D955A61D385}">
  <ds:schemaRefs>
    <ds:schemaRef ds:uri="http://schemas.microsoft.com/sharepoint/v3/contenttype/forms"/>
  </ds:schemaRefs>
</ds:datastoreItem>
</file>

<file path=customXml/itemProps3.xml><?xml version="1.0" encoding="utf-8"?>
<ds:datastoreItem xmlns:ds="http://schemas.openxmlformats.org/officeDocument/2006/customXml" ds:itemID="{C527DEED-D470-4AB3-8F64-B952589EC5ED}">
  <ds:schemaRefs>
    <ds:schemaRef ds:uri="http://schemas.microsoft.com/office/2006/metadata/properties"/>
    <ds:schemaRef ds:uri="http://purl.org/dc/terms/"/>
    <ds:schemaRef ds:uri="http://schemas.microsoft.com/office/2006/documentManagement/types"/>
    <ds:schemaRef ds:uri="http://schemas.microsoft.com/sharepoint/v3/fields"/>
    <ds:schemaRef ds:uri="4ffa495b-6c66-479a-a928-65d7fc099194"/>
    <ds:schemaRef ds:uri="38be0e2d-d222-4f52-a948-b7b46842119e"/>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A7E167CE-D0CA-4128-B487-BE2D3B0A7F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be0e2d-d222-4f52-a948-b7b46842119e"/>
    <ds:schemaRef ds:uri="http://schemas.microsoft.com/sharepoint/v3/fields"/>
    <ds:schemaRef ds:uri="4ffa495b-6c66-479a-a928-65d7fc0991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1648</TotalTime>
  <Words>1450</Words>
  <Application>Microsoft Office PowerPoint</Application>
  <PresentationFormat>On-screen Show (4:3)</PresentationFormat>
  <Paragraphs>238</Paragraphs>
  <Slides>16</Slides>
  <Notes>16</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4" baseType="lpstr">
      <vt:lpstr>Adobe Devanagari</vt:lpstr>
      <vt:lpstr>Arial</vt:lpstr>
      <vt:lpstr>Cambria</vt:lpstr>
      <vt:lpstr>Helvetica Neue Medium</vt:lpstr>
      <vt:lpstr>Times New Roman</vt:lpstr>
      <vt:lpstr>Wingdings</vt:lpstr>
      <vt:lpstr>3_Custom Design</vt:lpstr>
      <vt:lpstr>Worksheet</vt:lpstr>
      <vt:lpstr>PMO ATS En Route &amp; Oceanic </vt:lpstr>
      <vt:lpstr>Air Traffic Organization</vt:lpstr>
      <vt:lpstr>PowerPoint Presentation</vt:lpstr>
      <vt:lpstr>PowerPoint Presentation</vt:lpstr>
      <vt:lpstr>AJM-25 Portfolio: 24 Systems</vt:lpstr>
      <vt:lpstr>Lab Utilization for SLE Testing</vt:lpstr>
      <vt:lpstr>AJM-25: The Big Picture</vt:lpstr>
      <vt:lpstr>PowerPoint Presentation</vt:lpstr>
      <vt:lpstr>PowerPoint Presentation</vt:lpstr>
      <vt:lpstr>PowerPoint Presentation</vt:lpstr>
      <vt:lpstr>PowerPoint Presentation</vt:lpstr>
      <vt:lpstr>Proactive Measures to ensure Resiliency</vt:lpstr>
      <vt:lpstr>Order 8-1-1 ERAM Outage Job Aid</vt:lpstr>
      <vt:lpstr>Proactive Measures to ensure Resiliency</vt:lpstr>
      <vt:lpstr>ERAM Table Top Exercises</vt:lpstr>
      <vt:lpstr>PowerPoint Presentation</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PMO ATS En Route &amp; Oceanic</dc:title>
  <dc:creator>Anderson, Catherine CTR (FAA)</dc:creator>
  <cp:lastModifiedBy>Anderson, Catherine CTR (FAA)</cp:lastModifiedBy>
  <cp:revision>136</cp:revision>
  <cp:lastPrinted>2019-09-20T14:00:43Z</cp:lastPrinted>
  <dcterms:created xsi:type="dcterms:W3CDTF">2019-09-18T17:43:47Z</dcterms:created>
  <dcterms:modified xsi:type="dcterms:W3CDTF">2019-09-24T14:50:06Z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0x0101000C352FAFEACF7043A7A4120BBC5A8F6B</vt:lpwstr>
  </property>
</Properties>
</file>