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  <p:sldMasterId id="2147483662" r:id="rId3"/>
    <p:sldMasterId id="2147483669" r:id="rId4"/>
    <p:sldMasterId id="2147483676" r:id="rId5"/>
    <p:sldMasterId id="2147483683" r:id="rId6"/>
    <p:sldMasterId id="2147483691" r:id="rId7"/>
  </p:sldMasterIdLst>
  <p:notesMasterIdLst>
    <p:notesMasterId r:id="rId14"/>
  </p:notesMasterIdLst>
  <p:handoutMasterIdLst>
    <p:handoutMasterId r:id="rId15"/>
  </p:handoutMasterIdLst>
  <p:sldIdLst>
    <p:sldId id="729" r:id="rId8"/>
    <p:sldId id="730" r:id="rId9"/>
    <p:sldId id="731" r:id="rId10"/>
    <p:sldId id="728" r:id="rId11"/>
    <p:sldId id="715" r:id="rId12"/>
    <p:sldId id="732" r:id="rId13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729"/>
            <p14:sldId id="730"/>
            <p14:sldId id="731"/>
            <p14:sldId id="728"/>
            <p14:sldId id="715"/>
            <p14:sldId id="7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0C0C0"/>
    <a:srgbClr val="00CC00"/>
    <a:srgbClr val="00FF00"/>
    <a:srgbClr val="0033CC"/>
    <a:srgbClr val="1D2F68"/>
    <a:srgbClr val="FFCC00"/>
    <a:srgbClr val="996600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1953" autoAdjust="0"/>
  </p:normalViewPr>
  <p:slideViewPr>
    <p:cSldViewPr snapToGrid="0">
      <p:cViewPr varScale="1">
        <p:scale>
          <a:sx n="88" d="100"/>
          <a:sy n="88" d="100"/>
        </p:scale>
        <p:origin x="840" y="7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-1104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719" cy="46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>
            <a:lvl1pPr defTabSz="921499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556" y="0"/>
            <a:ext cx="3044719" cy="46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>
            <a:lvl1pPr algn="r" defTabSz="921499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344"/>
            <a:ext cx="3044719" cy="46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47" tIns="46023" rIns="92047" bIns="46023" numCol="1" anchor="b" anchorCtr="0" compatLnSpc="1">
            <a:prstTxWarp prst="textNoShape">
              <a:avLst/>
            </a:prstTxWarp>
          </a:bodyPr>
          <a:lstStyle>
            <a:lvl1pPr defTabSz="921499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556" y="8846344"/>
            <a:ext cx="3044719" cy="46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47" tIns="46023" rIns="92047" bIns="46023" numCol="1" anchor="b" anchorCtr="0" compatLnSpc="1">
            <a:prstTxWarp prst="textNoShape">
              <a:avLst/>
            </a:prstTxWarp>
          </a:bodyPr>
          <a:lstStyle>
            <a:lvl1pPr algn="r" defTabSz="921499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719" cy="46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>
            <a:lvl1pPr defTabSz="921499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1556" y="0"/>
            <a:ext cx="3044719" cy="46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>
            <a:lvl1pPr algn="r" defTabSz="921499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837" y="4423968"/>
            <a:ext cx="5152602" cy="41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344"/>
            <a:ext cx="3044719" cy="46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47" tIns="46023" rIns="92047" bIns="46023" numCol="1" anchor="b" anchorCtr="0" compatLnSpc="1">
            <a:prstTxWarp prst="textNoShape">
              <a:avLst/>
            </a:prstTxWarp>
          </a:bodyPr>
          <a:lstStyle>
            <a:lvl1pPr defTabSz="921499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1556" y="8846344"/>
            <a:ext cx="3044719" cy="46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47" tIns="46023" rIns="92047" bIns="46023" numCol="1" anchor="b" anchorCtr="0" compatLnSpc="1">
            <a:prstTxWarp prst="textNoShape">
              <a:avLst/>
            </a:prstTxWarp>
          </a:bodyPr>
          <a:lstStyle>
            <a:lvl1pPr algn="r" defTabSz="921499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5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6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1676">
              <a:defRPr/>
            </a:pPr>
            <a:fld id="{55D68406-F15C-4303-97CE-0E3EE59880C4}" type="slidenum">
              <a:rPr lang="en-US">
                <a:solidFill>
                  <a:srgbClr val="000000"/>
                </a:solidFill>
              </a:rPr>
              <a:pPr defTabSz="911676"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5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97AD-E005-46F4-83A4-DB08EA7676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24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6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4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683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48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38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1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77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V&amp;V Overview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83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V&amp;V Overview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85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V&amp;V Overview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83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V&amp;V Overview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49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V&amp;V Overview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20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5379154"/>
            <a:ext cx="50593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By: John Frederick,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V&amp;V Strategies and Practices</a:t>
            </a:r>
            <a:r>
              <a:rPr lang="en-US" sz="1600" baseline="0" dirty="0">
                <a:solidFill>
                  <a:schemeClr val="tx1"/>
                </a:solidFill>
              </a:rPr>
              <a:t> Branch Manager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Date: May 3, 2017  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008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13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11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36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79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85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512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V&amp;V Overview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32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V&amp;V Overview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95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V&amp;V Overview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20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V&amp;V Overview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02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V&amp;V Overview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1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73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7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8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43512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762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V&amp;V Overview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118358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V&amp;V Overview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42908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V&amp;V Overview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80497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V&amp;V Summit 2017 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955" y="-1"/>
            <a:ext cx="9556955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4735941" y="6120192"/>
            <a:ext cx="51286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13-14, 2017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Frederick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V&amp;V Strategies and Practices Branch Manager - ANG-</a:t>
            </a:r>
            <a:r>
              <a:rPr lang="en-US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E5A</a:t>
            </a:r>
            <a:endPara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5245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63136" y="6366386"/>
            <a:ext cx="2895600" cy="457200"/>
          </a:xfrm>
        </p:spPr>
        <p:txBody>
          <a:bodyPr/>
          <a:lstStyle/>
          <a:p>
            <a:r>
              <a:rPr lang="en-US" dirty="0"/>
              <a:t>V&amp;V Summit 2017 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22724" y="6366386"/>
            <a:ext cx="508552" cy="457200"/>
          </a:xfrm>
        </p:spPr>
        <p:txBody>
          <a:bodyPr/>
          <a:lstStyle/>
          <a:p>
            <a:pPr algn="ctr"/>
            <a:fld id="{8579F915-29B1-4ADF-B1F4-B9108899500C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969622" y="1"/>
            <a:ext cx="602350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Objective of the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V&amp;V Summits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18" y="3207031"/>
            <a:ext cx="2503714" cy="2503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969622" y="1634067"/>
            <a:ext cx="602350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“</a:t>
            </a:r>
            <a:r>
              <a:rPr lang="en-US" b="1" u="sng" dirty="0">
                <a:solidFill>
                  <a:srgbClr val="FFFFFF"/>
                </a:solidFill>
              </a:rPr>
              <a:t>Knowledge</a:t>
            </a:r>
            <a:r>
              <a:rPr lang="en-US" b="1" dirty="0">
                <a:solidFill>
                  <a:srgbClr val="FFFFFF"/>
                </a:solidFill>
              </a:rPr>
              <a:t> has to be improved, challenged, and increased constantly, or it vanishes.”</a:t>
            </a:r>
          </a:p>
          <a:p>
            <a:pPr lvl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Peter F. Drucker</a:t>
            </a:r>
          </a:p>
        </p:txBody>
      </p:sp>
    </p:spTree>
    <p:extLst>
      <p:ext uri="{BB962C8B-B14F-4D97-AF65-F5344CB8AC3E}">
        <p14:creationId xmlns:p14="http://schemas.microsoft.com/office/powerpoint/2010/main" val="14658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V&amp;V Summit 2017 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7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0"/>
                    </a14:imgEffect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04" y="0"/>
            <a:ext cx="4821650" cy="4969933"/>
          </a:xfrm>
          <a:prstGeom prst="rect">
            <a:avLst/>
          </a:prstGeom>
          <a:effectLst>
            <a:glow rad="127000">
              <a:schemeClr val="accent3">
                <a:lumMod val="75000"/>
                <a:alpha val="61000"/>
              </a:schemeClr>
            </a:glow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5481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0" y="505097"/>
            <a:ext cx="7984154" cy="5525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3" y="4845"/>
            <a:ext cx="8472488" cy="609600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4400" kern="1200" dirty="0">
                <a:solidFill>
                  <a:srgbClr val="333399"/>
                </a:solidFill>
                <a:latin typeface="Arial" charset="0"/>
                <a:ea typeface="+mn-ea"/>
                <a:cs typeface="Arial"/>
              </a:rPr>
              <a:t>Goals of </a:t>
            </a:r>
            <a:r>
              <a:rPr lang="en-US" sz="4400" kern="1200" dirty="0" err="1">
                <a:solidFill>
                  <a:srgbClr val="333399"/>
                </a:solidFill>
                <a:latin typeface="Arial" charset="0"/>
                <a:ea typeface="+mn-ea"/>
                <a:cs typeface="Arial"/>
              </a:rPr>
              <a:t>V&amp;V</a:t>
            </a:r>
            <a:r>
              <a:rPr lang="en-US" sz="4400" kern="1200" dirty="0">
                <a:solidFill>
                  <a:srgbClr val="333399"/>
                </a:solidFill>
                <a:latin typeface="Arial" charset="0"/>
                <a:ea typeface="+mn-ea"/>
                <a:cs typeface="Arial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D3ABA1-EA94-43C0-B992-7CBCC31144F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14356" y="6248400"/>
            <a:ext cx="2895600" cy="457200"/>
          </a:xfrm>
        </p:spPr>
        <p:txBody>
          <a:bodyPr/>
          <a:lstStyle/>
          <a:p>
            <a:r>
              <a:rPr lang="en-US" dirty="0"/>
              <a:t>V&amp;V Summit 2017 Introduction</a:t>
            </a:r>
          </a:p>
        </p:txBody>
      </p:sp>
    </p:spTree>
    <p:extLst>
      <p:ext uri="{BB962C8B-B14F-4D97-AF65-F5344CB8AC3E}">
        <p14:creationId xmlns:p14="http://schemas.microsoft.com/office/powerpoint/2010/main" val="118141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4212" y="67361"/>
            <a:ext cx="77676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  <a:defRPr/>
            </a:pPr>
            <a:r>
              <a:rPr lang="en-US" sz="3600" b="1" dirty="0" smtClean="0">
                <a:solidFill>
                  <a:srgbClr val="333399"/>
                </a:solidFill>
                <a:latin typeface="Arial" charset="0"/>
                <a:cs typeface="Arial"/>
              </a:rPr>
              <a:t>Adopting V&amp;V Principles</a:t>
            </a:r>
            <a:endParaRPr lang="en-US" sz="3600" b="1" dirty="0">
              <a:solidFill>
                <a:srgbClr val="333399"/>
              </a:solidFill>
              <a:latin typeface="Arial" charset="0"/>
              <a:cs typeface="Arial"/>
            </a:endParaRP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>
            <a:off x="1913857" y="2588811"/>
            <a:ext cx="25400" cy="127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626225"/>
            <a:ext cx="2133600" cy="222250"/>
          </a:xfrm>
        </p:spPr>
        <p:txBody>
          <a:bodyPr/>
          <a:lstStyle/>
          <a:p>
            <a:pPr algn="r">
              <a:defRPr/>
            </a:pPr>
            <a:fld id="{5C1F5615-4E48-444C-A496-684B42D10793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algn="r">
                <a:defRPr/>
              </a:pPr>
              <a:t>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-7939" y="685800"/>
            <a:ext cx="91519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803785"/>
            <a:ext cx="2255520" cy="1066800"/>
          </a:xfrm>
          <a:prstGeom prst="rect">
            <a:avLst/>
          </a:prstGeom>
          <a:effectLst>
            <a:glow rad="127000">
              <a:schemeClr val="accent1">
                <a:alpha val="67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9" y="2077066"/>
            <a:ext cx="2941052" cy="4191000"/>
          </a:xfrm>
          <a:prstGeom prst="rect">
            <a:avLst/>
          </a:prstGeom>
          <a:effectLst>
            <a:glow rad="127000">
              <a:schemeClr val="accent1">
                <a:alpha val="67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58" y="679116"/>
            <a:ext cx="2874824" cy="2878255"/>
          </a:xfrm>
          <a:prstGeom prst="rect">
            <a:avLst/>
          </a:prstGeom>
          <a:effectLst>
            <a:glow rad="127000">
              <a:schemeClr val="accent1">
                <a:alpha val="67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85" y="786161"/>
            <a:ext cx="2667000" cy="2133600"/>
          </a:xfrm>
          <a:prstGeom prst="rect">
            <a:avLst/>
          </a:prstGeom>
          <a:effectLst>
            <a:glow rad="127000">
              <a:schemeClr val="accent1">
                <a:alpha val="67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32" y="3079793"/>
            <a:ext cx="2446179" cy="3145787"/>
          </a:xfrm>
          <a:prstGeom prst="rect">
            <a:avLst/>
          </a:prstGeom>
          <a:effectLst>
            <a:glow rad="127000">
              <a:schemeClr val="accent1">
                <a:alpha val="67000"/>
              </a:schemeClr>
            </a:glow>
          </a:effectLst>
        </p:spPr>
      </p:pic>
      <p:grpSp>
        <p:nvGrpSpPr>
          <p:cNvPr id="10" name="Group 9"/>
          <p:cNvGrpSpPr/>
          <p:nvPr/>
        </p:nvGrpSpPr>
        <p:grpSpPr>
          <a:xfrm>
            <a:off x="3011006" y="3545687"/>
            <a:ext cx="3608922" cy="2754071"/>
            <a:chOff x="2182337" y="1153310"/>
            <a:chExt cx="6155126" cy="38161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337" y="1153310"/>
              <a:ext cx="6155126" cy="3816178"/>
            </a:xfrm>
            <a:prstGeom prst="rect">
              <a:avLst/>
            </a:prstGeom>
            <a:effectLst>
              <a:glow rad="127000">
                <a:schemeClr val="accent1">
                  <a:alpha val="67000"/>
                </a:schemeClr>
              </a:glow>
            </a:effectLst>
          </p:spPr>
        </p:pic>
        <p:sp>
          <p:nvSpPr>
            <p:cNvPr id="13" name="TextBox 12"/>
            <p:cNvSpPr txBox="1"/>
            <p:nvPr/>
          </p:nvSpPr>
          <p:spPr bwMode="auto">
            <a:xfrm rot="20588313">
              <a:off x="4571686" y="4218936"/>
              <a:ext cx="2079173" cy="406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600" b="1" dirty="0" smtClean="0">
                  <a:solidFill>
                    <a:schemeClr val="bg1"/>
                  </a:solidFill>
                </a:rPr>
                <a:t>Validation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14356" y="6326781"/>
            <a:ext cx="2895600" cy="457200"/>
          </a:xfrm>
        </p:spPr>
        <p:txBody>
          <a:bodyPr/>
          <a:lstStyle/>
          <a:p>
            <a:r>
              <a:rPr lang="en-US" dirty="0"/>
              <a:t>V&amp;V Summit 2017 Introduction</a:t>
            </a:r>
          </a:p>
        </p:txBody>
      </p:sp>
    </p:spTree>
    <p:extLst>
      <p:ext uri="{BB962C8B-B14F-4D97-AF65-F5344CB8AC3E}">
        <p14:creationId xmlns:p14="http://schemas.microsoft.com/office/powerpoint/2010/main" val="3036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5245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63136" y="6366386"/>
            <a:ext cx="2895600" cy="457200"/>
          </a:xfrm>
        </p:spPr>
        <p:txBody>
          <a:bodyPr/>
          <a:lstStyle/>
          <a:p>
            <a:r>
              <a:rPr lang="en-US" dirty="0"/>
              <a:t>V&amp;V Summit 2017 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22724" y="6366386"/>
            <a:ext cx="508552" cy="457200"/>
          </a:xfrm>
        </p:spPr>
        <p:txBody>
          <a:bodyPr/>
          <a:lstStyle/>
          <a:p>
            <a:pPr algn="ctr"/>
            <a:fld id="{8579F915-29B1-4ADF-B1F4-B9108899500C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969622" y="2638707"/>
            <a:ext cx="60235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Show V&amp;V Summit Video:  </a:t>
            </a:r>
            <a:r>
              <a:rPr lang="en-US" sz="3200" i="1" dirty="0" smtClean="0">
                <a:solidFill>
                  <a:schemeClr val="bg1"/>
                </a:solidFill>
              </a:rPr>
              <a:t>Evolution of the V&amp;V Summits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67196</TotalTime>
  <Words>92</Words>
  <Application>Microsoft Office PowerPoint</Application>
  <PresentationFormat>On-screen Show (4:3)</PresentationFormat>
  <Paragraphs>28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Helvetica Neue Medium</vt:lpstr>
      <vt:lpstr>Times New Roman</vt:lpstr>
      <vt:lpstr>1_Custom Design</vt:lpstr>
      <vt:lpstr>2_Custom Design</vt:lpstr>
      <vt:lpstr>3_Custom Design</vt:lpstr>
      <vt:lpstr>7_Custom Design</vt:lpstr>
      <vt:lpstr>4_Custom Design</vt:lpstr>
      <vt:lpstr>5_Custom Design</vt:lpstr>
      <vt:lpstr>6_Custom Design</vt:lpstr>
      <vt:lpstr>PowerPoint Presentation</vt:lpstr>
      <vt:lpstr>PowerPoint Presentation</vt:lpstr>
      <vt:lpstr>PowerPoint Presentation</vt:lpstr>
      <vt:lpstr>Goals of V&amp;V </vt:lpstr>
      <vt:lpstr>PowerPoint Presentation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Frederick, John (FAA)</cp:lastModifiedBy>
  <cp:revision>1169</cp:revision>
  <cp:lastPrinted>2017-04-30T23:51:13Z</cp:lastPrinted>
  <dcterms:created xsi:type="dcterms:W3CDTF">2005-01-28T20:32:53Z</dcterms:created>
  <dcterms:modified xsi:type="dcterms:W3CDTF">2017-09-12T14:33:18Z</dcterms:modified>
</cp:coreProperties>
</file>