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70" r:id="rId1"/>
    <p:sldMasterId id="2147489945" r:id="rId2"/>
    <p:sldMasterId id="2147489958" r:id="rId3"/>
  </p:sldMasterIdLst>
  <p:notesMasterIdLst>
    <p:notesMasterId r:id="rId11"/>
  </p:notesMasterIdLst>
  <p:handoutMasterIdLst>
    <p:handoutMasterId r:id="rId12"/>
  </p:handoutMasterIdLst>
  <p:sldIdLst>
    <p:sldId id="1657" r:id="rId4"/>
    <p:sldId id="1650" r:id="rId5"/>
    <p:sldId id="1652" r:id="rId6"/>
    <p:sldId id="1654" r:id="rId7"/>
    <p:sldId id="1653" r:id="rId8"/>
    <p:sldId id="1649" r:id="rId9"/>
    <p:sldId id="1622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66"/>
    <a:srgbClr val="3366CC"/>
    <a:srgbClr val="B6D6D4"/>
    <a:srgbClr val="CCFFCC"/>
    <a:srgbClr val="669900"/>
    <a:srgbClr val="99FF99"/>
    <a:srgbClr val="CCFF66"/>
    <a:srgbClr val="66FF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257" autoAdjust="0"/>
  </p:normalViewPr>
  <p:slideViewPr>
    <p:cSldViewPr>
      <p:cViewPr varScale="1">
        <p:scale>
          <a:sx n="100" d="100"/>
          <a:sy n="100" d="100"/>
        </p:scale>
        <p:origin x="84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72"/>
    </p:cViewPr>
  </p:sorterViewPr>
  <p:notesViewPr>
    <p:cSldViewPr>
      <p:cViewPr varScale="1">
        <p:scale>
          <a:sx n="102" d="100"/>
          <a:sy n="102" d="100"/>
        </p:scale>
        <p:origin x="-3558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3038163" cy="464180"/>
          </a:xfrm>
          <a:prstGeom prst="rect">
            <a:avLst/>
          </a:prstGeom>
        </p:spPr>
        <p:txBody>
          <a:bodyPr vert="horz" lIns="93219" tIns="46606" rIns="93219" bIns="46606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42" y="1"/>
            <a:ext cx="3038163" cy="464180"/>
          </a:xfrm>
          <a:prstGeom prst="rect">
            <a:avLst/>
          </a:prstGeom>
        </p:spPr>
        <p:txBody>
          <a:bodyPr vert="horz" lIns="93219" tIns="46606" rIns="93219" bIns="46606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9E2D70-F00B-4305-AA4A-0771BC3C782E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830630"/>
            <a:ext cx="3038163" cy="464180"/>
          </a:xfrm>
          <a:prstGeom prst="rect">
            <a:avLst/>
          </a:prstGeom>
        </p:spPr>
        <p:txBody>
          <a:bodyPr vert="horz" lIns="93219" tIns="46606" rIns="93219" bIns="46606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42" y="8830630"/>
            <a:ext cx="3038163" cy="464180"/>
          </a:xfrm>
          <a:prstGeom prst="rect">
            <a:avLst/>
          </a:prstGeom>
        </p:spPr>
        <p:txBody>
          <a:bodyPr vert="horz" lIns="93219" tIns="46606" rIns="93219" bIns="46606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4318D-B602-4AD8-B0BF-74E21E756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1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9" tIns="46606" rIns="93219" bIns="466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42" y="1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9" tIns="46606" rIns="93219" bIns="466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3" y="4416125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9" tIns="46606" rIns="93219" bIns="46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0630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9" tIns="46606" rIns="93219" bIns="466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42" y="8830630"/>
            <a:ext cx="3038163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9" tIns="46606" rIns="93219" bIns="466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0C97AD-E005-46F4-83A4-DB08EA767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F043-ACD5-42CC-B466-F4ACCAF27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BBDA39-ED12-4F4A-B0DF-0098EAA3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68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F55FFE-0207-41CD-AD63-C6E69D82A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5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4518" y="344488"/>
            <a:ext cx="282363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44488"/>
            <a:ext cx="8269817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4F24BE-81C2-45B4-A791-94CAD947B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79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DCE0-2435-4867-9FC5-86B52B94AB0C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6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BFF8-689D-4F81-9721-A999F5AEFC11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11BDB-2C66-4891-BB87-DB18A33AC819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8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8BE6-4887-4C49-9380-1AA3A13D52BB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0EB1-99EB-4C6D-A975-D609CADD8437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7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245600" y="6477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985FDCD-19BE-45D6-9895-1FB38433207D}" type="slidenum">
              <a:rPr lang="en-US" sz="14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defRPr/>
              </a:pPr>
              <a:t>‹#›</a:t>
            </a:fld>
            <a:endParaRPr lang="en-US" sz="14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10363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000" y="6486525"/>
            <a:ext cx="45720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A692-C85B-48C6-9ED2-29CDF3F4D44B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5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5102-2ADD-4D5D-9BD8-D18052BB9E54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3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87365-7BC8-48D0-A4D1-A659B56C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64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3C7A-A47D-4F4C-9D19-2C0ECD3FBFC8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62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6AE7-8F36-4A61-A8F3-F61C38C3473F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9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5B38-6E5A-47C6-B711-4A51176F962A}" type="slidenum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1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ANG-E5A Program Review - 03/04/2019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7437120" y="-1832"/>
            <a:ext cx="475488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94784" y="312738"/>
            <a:ext cx="6644216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99017" y="1754188"/>
            <a:ext cx="6601883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569384" y="5379155"/>
            <a:ext cx="6745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By: John Frederick,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V&amp;V Strategies and Practices</a:t>
            </a:r>
            <a:r>
              <a:rPr lang="en-US" sz="1600" baseline="0" dirty="0">
                <a:solidFill>
                  <a:schemeClr val="tx1"/>
                </a:solidFill>
              </a:rPr>
              <a:t> Branch Manager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Date: May 3, 2017  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7831667" y="271463"/>
            <a:ext cx="3206750" cy="909638"/>
            <a:chOff x="3700" y="171"/>
            <a:chExt cx="1515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927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065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52" y="6248400"/>
            <a:ext cx="2229376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9064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V&amp;V Policy and Guidelines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8672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V&amp;V Policy and Guidelines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V&amp;V Policy and Guidelines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V&amp;V Policy and Guidelines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9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V&amp;V Policy and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F9B214-8422-4452-91D3-8CF6DF71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24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V&amp;V Policy and Guidelines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508126"/>
            <a:ext cx="52641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08126"/>
            <a:ext cx="526626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600997-BD7E-4E10-808E-BCE1FDF19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502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7E7788-1A8E-4F4B-B80D-B19D8F412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48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530CAA-E206-45F8-87BE-325E8E0C9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89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5AFB07-F3EA-4FF4-94A8-3B465721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40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86EEDE-E808-49ED-925B-82E3F682A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49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D6A2EE-C655-4D19-A8C7-4B59DAA8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02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ANG-E5A Program Review - 03/04/2019</a:t>
            </a: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2C5E7DE-B65E-4140-80C7-FB950A1E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254067" y="63055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74C78EF-46B2-4F2F-B7EF-9EE89F3458E7}" type="slidenum">
              <a:rPr lang="en-US" sz="1200" b="1">
                <a:solidFill>
                  <a:srgbClr val="FFFFFF"/>
                </a:solidFill>
              </a:rPr>
              <a:pPr algn="r"/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7611534" y="6124575"/>
            <a:ext cx="2273654" cy="661988"/>
            <a:chOff x="3596" y="3858"/>
            <a:chExt cx="1075" cy="417"/>
          </a:xfrm>
        </p:grpSpPr>
        <p:pic>
          <p:nvPicPr>
            <p:cNvPr id="3083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302684" y="6343650"/>
            <a:ext cx="17091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smtClean="0">
                <a:solidFill>
                  <a:srgbClr val="808080"/>
                </a:solidFill>
              </a:rPr>
              <a:t>R&amp;TD Overview v2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5" r:id="rId1"/>
    <p:sldLayoutId id="2147489756" r:id="rId2"/>
    <p:sldLayoutId id="2147489757" r:id="rId3"/>
    <p:sldLayoutId id="2147489758" r:id="rId4"/>
    <p:sldLayoutId id="2147489759" r:id="rId5"/>
    <p:sldLayoutId id="2147489760" r:id="rId6"/>
    <p:sldLayoutId id="2147489761" r:id="rId7"/>
    <p:sldLayoutId id="2147489762" r:id="rId8"/>
    <p:sldLayoutId id="2147489763" r:id="rId9"/>
    <p:sldLayoutId id="2147489764" r:id="rId10"/>
    <p:sldLayoutId id="214748976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86525"/>
            <a:ext cx="28448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000" y="6486525"/>
            <a:ext cx="45720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ANG-E5A Program Review - 03/04/2019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86525"/>
            <a:ext cx="28448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46" r:id="rId1"/>
    <p:sldLayoutId id="2147489947" r:id="rId2"/>
    <p:sldLayoutId id="2147489948" r:id="rId3"/>
    <p:sldLayoutId id="2147489949" r:id="rId4"/>
    <p:sldLayoutId id="2147489950" r:id="rId5"/>
    <p:sldLayoutId id="2147489951" r:id="rId6"/>
    <p:sldLayoutId id="2147489952" r:id="rId7"/>
    <p:sldLayoutId id="2147489953" r:id="rId8"/>
    <p:sldLayoutId id="2147489954" r:id="rId9"/>
    <p:sldLayoutId id="2147489955" r:id="rId10"/>
    <p:sldLayoutId id="2147489956" r:id="rId11"/>
    <p:sldLayoutId id="2147489957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12192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44488"/>
            <a:ext cx="1129665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1" y="1508126"/>
            <a:ext cx="1073361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284" y="6248400"/>
            <a:ext cx="231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5808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V&amp;V Policy and Guidelines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6822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7611535" y="6126158"/>
            <a:ext cx="2275417" cy="660400"/>
            <a:chOff x="3596" y="3859"/>
            <a:chExt cx="1075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64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599018" y="6205539"/>
            <a:ext cx="637963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588433" y="6384925"/>
            <a:ext cx="498686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7959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9" r:id="rId1"/>
    <p:sldLayoutId id="2147489960" r:id="rId2"/>
    <p:sldLayoutId id="2147489961" r:id="rId3"/>
    <p:sldLayoutId id="2147489962" r:id="rId4"/>
    <p:sldLayoutId id="2147489963" r:id="rId5"/>
    <p:sldLayoutId id="2147489964" r:id="rId6"/>
    <p:sldLayoutId id="2147489965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2.jpg"/><Relationship Id="rId21" Type="http://schemas.openxmlformats.org/officeDocument/2006/relationships/image" Target="../media/image29.jpeg"/><Relationship Id="rId34" Type="http://schemas.openxmlformats.org/officeDocument/2006/relationships/image" Target="../media/image42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31" Type="http://schemas.openxmlformats.org/officeDocument/2006/relationships/image" Target="../media/image3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2.wdp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2A692-C85B-48C6-9ED2-29CDF3F4D44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810000"/>
            <a:ext cx="261023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450"/>
              </a:spcAft>
            </a:pPr>
            <a:r>
              <a:rPr lang="en-US" b="1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John Frederick</a:t>
            </a:r>
            <a:endParaRPr lang="en-US" b="1" dirty="0">
              <a:solidFill>
                <a:schemeClr val="bg1"/>
              </a:solidFill>
              <a:effectLst>
                <a:outerShdw blurRad="152400" dist="190500" dir="5400000" algn="tl" rotWithShape="0">
                  <a:prstClr val="black">
                    <a:alpha val="78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639" y="4114800"/>
            <a:ext cx="2493521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350" b="1" dirty="0">
                <a:solidFill>
                  <a:srgbClr val="D3D3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Manager, V&amp;V Strategies and Practices Branch  </a:t>
            </a:r>
          </a:p>
          <a:p>
            <a:pPr>
              <a:spcAft>
                <a:spcPts val="450"/>
              </a:spcAft>
            </a:pPr>
            <a:r>
              <a:rPr lang="en-US" sz="1200" b="1" dirty="0">
                <a:solidFill>
                  <a:srgbClr val="D3D3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</a:t>
            </a:r>
            <a:r>
              <a:rPr lang="en-US" sz="1200" b="1" dirty="0">
                <a:solidFill>
                  <a:srgbClr val="D3D3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25, 2019</a:t>
            </a:r>
          </a:p>
          <a:p>
            <a:pPr algn="ctr">
              <a:spcAft>
                <a:spcPts val="450"/>
              </a:spcAft>
            </a:pPr>
            <a:endParaRPr lang="en-US" sz="1350" b="1" dirty="0">
              <a:solidFill>
                <a:srgbClr val="D3D3CB"/>
              </a:solidFill>
              <a:effectLst>
                <a:outerShdw blurRad="152400" dist="190500" dir="5400000" algn="tl" rotWithShape="0">
                  <a:prstClr val="black">
                    <a:alpha val="78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1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9982200" cy="1143000"/>
          </a:xfrm>
        </p:spPr>
        <p:txBody>
          <a:bodyPr/>
          <a:lstStyle/>
          <a:p>
            <a:r>
              <a:rPr lang="en-US" sz="4000" dirty="0" smtClean="0"/>
              <a:t>Fast-changing World vs a </a:t>
            </a:r>
            <a:r>
              <a:rPr lang="en-US" sz="4000" dirty="0" err="1" smtClean="0"/>
              <a:t>VUCA</a:t>
            </a:r>
            <a:r>
              <a:rPr lang="en-US" sz="4000" dirty="0" smtClean="0"/>
              <a:t> World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82200" y="6486525"/>
            <a:ext cx="228600" cy="22225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7"/>
          <a:stretch/>
        </p:blipFill>
        <p:spPr>
          <a:xfrm>
            <a:off x="2819400" y="814617"/>
            <a:ext cx="6740229" cy="4595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581269"/>
            <a:ext cx="8229600" cy="59093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457200" eaLnBrk="0" hangingPunct="0">
              <a:spcBef>
                <a:spcPct val="20000"/>
              </a:spcBef>
              <a:buClr>
                <a:srgbClr val="1F497D"/>
              </a:buClr>
            </a:pPr>
            <a:r>
              <a:rPr lang="en-US" sz="24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Chaos was the law of nature; Order was the dream of man.</a:t>
            </a:r>
          </a:p>
          <a:p>
            <a:pPr algn="ctr" defTabSz="457200" eaLnBrk="0" hangingPunct="0">
              <a:spcBef>
                <a:spcPct val="20000"/>
              </a:spcBef>
              <a:buClr>
                <a:srgbClr val="1F497D"/>
              </a:buClr>
            </a:pP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Henry </a:t>
            </a: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Adams (1838 </a:t>
            </a: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– </a:t>
            </a: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1918</a:t>
            </a:r>
            <a:r>
              <a:rPr lang="en-US" sz="12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764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62" y="609600"/>
            <a:ext cx="3065516" cy="342900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868362"/>
          </a:xfrm>
        </p:spPr>
        <p:txBody>
          <a:bodyPr/>
          <a:lstStyle/>
          <a:p>
            <a:pPr algn="r"/>
            <a:r>
              <a:rPr lang="en-US" sz="4000" dirty="0" smtClean="0"/>
              <a:t>Resilience Defined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838200"/>
            <a:ext cx="7311044" cy="4572000"/>
          </a:xfrm>
        </p:spPr>
        <p:txBody>
          <a:bodyPr/>
          <a:lstStyle/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Bounce back</a:t>
            </a: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Recover from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disturbance</a:t>
            </a: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capacity to cope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with setbacks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Keep going in the face of adversity</a:t>
            </a: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Adapt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well to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change</a:t>
            </a: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Ability to thrive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Not just survive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Innovation from adversity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Bounce forward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938"/>
            <a:ext cx="9220200" cy="868362"/>
          </a:xfrm>
        </p:spPr>
        <p:txBody>
          <a:bodyPr/>
          <a:lstStyle/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Various Domains of Resilience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762000"/>
            <a:ext cx="8001000" cy="5029200"/>
          </a:xfrm>
        </p:spPr>
        <p:txBody>
          <a:bodyPr/>
          <a:lstStyle/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People/Procedures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-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respond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adjust to changing conditions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Organizations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- respond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adapt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to sudden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expected disruptions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survive and prosper</a:t>
            </a:r>
          </a:p>
          <a:p>
            <a:pPr marL="461963" indent="-461963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Resilient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Engineering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focuses not just on system recovery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Building things right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from the beginning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Minimizing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recovery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actions needed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Learning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from the past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Anticipate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innovate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33400"/>
            <a:ext cx="1560781" cy="156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20980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886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8839200" cy="868362"/>
          </a:xfrm>
        </p:spPr>
        <p:txBody>
          <a:bodyPr/>
          <a:lstStyle/>
          <a:p>
            <a:r>
              <a:rPr lang="en-US" sz="4000" dirty="0" smtClean="0"/>
              <a:t>What Makes Something Resilient?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838200"/>
            <a:ext cx="9448800" cy="4572000"/>
          </a:xfrm>
        </p:spPr>
        <p:txBody>
          <a:bodyPr/>
          <a:lstStyle/>
          <a:p>
            <a:pPr marL="0" indent="0" algn="ctr">
              <a:buClr>
                <a:schemeClr val="tx2"/>
              </a:buClr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superior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 silk web is not due merely to its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</a:rPr>
              <a:t>strength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but …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5000"/>
            <a:ext cx="4343400" cy="2895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4684693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arises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from the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nonlinear </a:t>
            </a: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responses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interconnected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silk threads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6015335"/>
            <a:ext cx="6515100" cy="46166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0" hangingPunct="0">
              <a:spcBef>
                <a:spcPct val="20000"/>
              </a:spcBef>
              <a:buClr>
                <a:srgbClr val="1F497D"/>
              </a:buClr>
            </a:pPr>
            <a:r>
              <a:rPr lang="en-US" sz="24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Nothing produces resilience </a:t>
            </a:r>
            <a:r>
              <a:rPr lang="en-US" sz="2400" kern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like connections</a:t>
            </a:r>
            <a:endParaRPr lang="en-US" sz="2400" kern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/>
          <p:cNvGrpSpPr/>
          <p:nvPr/>
        </p:nvGrpSpPr>
        <p:grpSpPr>
          <a:xfrm>
            <a:off x="1524000" y="609600"/>
            <a:ext cx="9597995" cy="5715000"/>
            <a:chOff x="-37916" y="-28873"/>
            <a:chExt cx="12289327" cy="6623825"/>
          </a:xfrm>
        </p:grpSpPr>
        <p:sp>
          <p:nvSpPr>
            <p:cNvPr id="7" name="Rectangle 6"/>
            <p:cNvSpPr/>
            <p:nvPr/>
          </p:nvSpPr>
          <p:spPr>
            <a:xfrm>
              <a:off x="4358326" y="4552850"/>
              <a:ext cx="3448692" cy="2190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475"/>
              <a:ext cx="12192000" cy="45156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7393">
              <a:off x="5325281" y="1851611"/>
              <a:ext cx="975934" cy="1680398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16" y="3180478"/>
              <a:ext cx="12289327" cy="2140881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0606" y="3531233"/>
              <a:ext cx="1145424" cy="439845"/>
            </a:xfrm>
            <a:prstGeom prst="rect">
              <a:avLst/>
            </a:prstGeom>
          </p:spPr>
        </p:pic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82" y="2270078"/>
              <a:ext cx="1701819" cy="1701819"/>
            </a:xfrm>
            <a:prstGeom prst="rect">
              <a:avLst/>
            </a:prstGeom>
          </p:spPr>
        </p:pic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047" y="3538829"/>
              <a:ext cx="883412" cy="976013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378" y="3519341"/>
              <a:ext cx="909249" cy="439845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27146" y="2297214"/>
              <a:ext cx="1583008" cy="1701819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104" y="3488932"/>
              <a:ext cx="1230282" cy="450929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92" y="4294000"/>
              <a:ext cx="1378656" cy="505313"/>
            </a:xfrm>
            <a:prstGeom prst="rect">
              <a:avLst/>
            </a:prstGeom>
          </p:spPr>
        </p:pic>
        <p:cxnSp>
          <p:nvCxnSpPr>
            <p:cNvPr id="230" name="Straight Arrow Connector 229"/>
            <p:cNvCxnSpPr/>
            <p:nvPr/>
          </p:nvCxnSpPr>
          <p:spPr>
            <a:xfrm flipH="1">
              <a:off x="2332222" y="2834869"/>
              <a:ext cx="14771" cy="7461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2" name="TextBox 1111"/>
            <p:cNvSpPr txBox="1"/>
            <p:nvPr/>
          </p:nvSpPr>
          <p:spPr>
            <a:xfrm>
              <a:off x="2354668" y="1600199"/>
              <a:ext cx="1201612" cy="4319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dirty="0"/>
                <a:t>TERMINAL </a:t>
              </a:r>
            </a:p>
            <a:p>
              <a:pPr algn="ctr"/>
              <a:r>
                <a:rPr lang="en-US" sz="825" b="1" dirty="0"/>
                <a:t>AUTOMATION</a:t>
              </a:r>
            </a:p>
          </p:txBody>
        </p:sp>
        <p:cxnSp>
          <p:nvCxnSpPr>
            <p:cNvPr id="238" name="Straight Arrow Connector 237"/>
            <p:cNvCxnSpPr>
              <a:stCxn id="1144" idx="3"/>
            </p:cNvCxnSpPr>
            <p:nvPr/>
          </p:nvCxnSpPr>
          <p:spPr>
            <a:xfrm flipV="1">
              <a:off x="1752208" y="877926"/>
              <a:ext cx="1283223" cy="3248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1136" idx="1"/>
            </p:cNvCxnSpPr>
            <p:nvPr/>
          </p:nvCxnSpPr>
          <p:spPr>
            <a:xfrm flipH="1">
              <a:off x="10415198" y="1078084"/>
              <a:ext cx="491842" cy="1228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400" y="773755"/>
              <a:ext cx="826444" cy="826444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964" y="466582"/>
              <a:ext cx="954497" cy="688277"/>
            </a:xfrm>
            <a:prstGeom prst="rect">
              <a:avLst/>
            </a:prstGeom>
          </p:spPr>
        </p:pic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17099">
              <a:off x="2713955" y="529432"/>
              <a:ext cx="926985" cy="668438"/>
            </a:xfrm>
            <a:prstGeom prst="rect">
              <a:avLst/>
            </a:prstGeom>
          </p:spPr>
        </p:pic>
        <p:sp>
          <p:nvSpPr>
            <p:cNvPr id="1114" name="TextBox 1113"/>
            <p:cNvSpPr txBox="1"/>
            <p:nvPr/>
          </p:nvSpPr>
          <p:spPr>
            <a:xfrm>
              <a:off x="10160000" y="237531"/>
              <a:ext cx="2026624" cy="431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dirty="0"/>
                <a:t>NAS WEATHER SENSORS</a:t>
              </a:r>
            </a:p>
            <a:p>
              <a:pPr algn="ctr"/>
              <a:r>
                <a:rPr lang="en-US" sz="825" b="1" dirty="0"/>
                <a:t> AND PROCESSORS</a:t>
              </a:r>
            </a:p>
          </p:txBody>
        </p:sp>
        <p:sp>
          <p:nvSpPr>
            <p:cNvPr id="1127" name="TextBox 1126"/>
            <p:cNvSpPr txBox="1"/>
            <p:nvPr/>
          </p:nvSpPr>
          <p:spPr>
            <a:xfrm>
              <a:off x="8150622" y="1498599"/>
              <a:ext cx="1953955" cy="27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b="1" dirty="0"/>
                <a:t>VOICE COMMUNICATION</a:t>
              </a:r>
            </a:p>
          </p:txBody>
        </p:sp>
        <p:sp>
          <p:nvSpPr>
            <p:cNvPr id="1128" name="TextBox 1127"/>
            <p:cNvSpPr txBox="1"/>
            <p:nvPr/>
          </p:nvSpPr>
          <p:spPr>
            <a:xfrm>
              <a:off x="6321264" y="1295399"/>
              <a:ext cx="2067232" cy="590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cap="all" dirty="0"/>
                <a:t>Commercial Space </a:t>
              </a:r>
            </a:p>
            <a:p>
              <a:pPr algn="ctr"/>
              <a:r>
                <a:rPr lang="en-US" sz="825" b="1" cap="all" dirty="0"/>
                <a:t>&amp;  </a:t>
              </a:r>
            </a:p>
            <a:p>
              <a:pPr algn="ctr"/>
              <a:r>
                <a:rPr lang="en-US" sz="825" b="1" cap="all" dirty="0"/>
                <a:t>Unmanned A/C Systems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56968" y="6199084"/>
              <a:ext cx="246308" cy="266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88" dirty="0"/>
            </a:p>
          </p:txBody>
        </p:sp>
        <p:pic>
          <p:nvPicPr>
            <p:cNvPr id="1129" name="Picture 11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997" y="5119244"/>
              <a:ext cx="1402737" cy="9351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31" name="Rectangle 1130"/>
            <p:cNvSpPr/>
            <p:nvPr/>
          </p:nvSpPr>
          <p:spPr>
            <a:xfrm>
              <a:off x="5005935" y="6163044"/>
              <a:ext cx="2106065" cy="431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825" b="1" dirty="0"/>
                <a:t>EN ROUTE/OCEANIC </a:t>
              </a:r>
              <a:r>
                <a:rPr lang="fr-FR" sz="825" b="1" dirty="0"/>
                <a:t>AUTOMATION</a:t>
              </a: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781" y="2911091"/>
              <a:ext cx="393237" cy="1278727"/>
            </a:xfrm>
            <a:prstGeom prst="rect">
              <a:avLst/>
            </a:prstGeom>
          </p:spPr>
        </p:pic>
        <p:pic>
          <p:nvPicPr>
            <p:cNvPr id="1133" name="Picture 113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533" y="2091314"/>
              <a:ext cx="1230528" cy="74815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136" name="Picture 11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040" y="727194"/>
              <a:ext cx="873005" cy="87300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cxnSp>
          <p:nvCxnSpPr>
            <p:cNvPr id="1141" name="Straight Arrow Connector 1140"/>
            <p:cNvCxnSpPr/>
            <p:nvPr/>
          </p:nvCxnSpPr>
          <p:spPr>
            <a:xfrm flipH="1">
              <a:off x="8286756" y="2591187"/>
              <a:ext cx="270556" cy="5710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8" name="Picture 11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134" y="1770052"/>
              <a:ext cx="938079" cy="846147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cxnSp>
          <p:nvCxnSpPr>
            <p:cNvPr id="1146" name="Straight Arrow Connector 1145"/>
            <p:cNvCxnSpPr>
              <a:stCxn id="1144" idx="3"/>
            </p:cNvCxnSpPr>
            <p:nvPr/>
          </p:nvCxnSpPr>
          <p:spPr>
            <a:xfrm>
              <a:off x="1752208" y="1202799"/>
              <a:ext cx="495692" cy="1826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4" name="Picture 114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36" y="778876"/>
              <a:ext cx="1170072" cy="84784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257" name="TextBox 256"/>
            <p:cNvSpPr txBox="1"/>
            <p:nvPr/>
          </p:nvSpPr>
          <p:spPr>
            <a:xfrm>
              <a:off x="3993639" y="-28873"/>
              <a:ext cx="3745043" cy="518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Integration of the NAS</a:t>
              </a:r>
            </a:p>
          </p:txBody>
        </p:sp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403" y="624502"/>
              <a:ext cx="1037949" cy="466205"/>
            </a:xfrm>
            <a:prstGeom prst="rect">
              <a:avLst/>
            </a:prstGeom>
          </p:spPr>
        </p:pic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6" y="5052204"/>
              <a:ext cx="1477454" cy="1477454"/>
            </a:xfrm>
            <a:prstGeom prst="rect">
              <a:avLst/>
            </a:prstGeom>
          </p:spPr>
        </p:pic>
        <p:sp>
          <p:nvSpPr>
            <p:cNvPr id="286" name="TextBox 285"/>
            <p:cNvSpPr txBox="1"/>
            <p:nvPr/>
          </p:nvSpPr>
          <p:spPr>
            <a:xfrm>
              <a:off x="3018596" y="5067011"/>
              <a:ext cx="1620528" cy="27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dirty="0"/>
                <a:t>COMMAND CENTER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1611726" y="5604397"/>
              <a:ext cx="1546539" cy="3101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265" y="5438189"/>
              <a:ext cx="1283516" cy="73401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485524" y="1092199"/>
              <a:ext cx="2306615" cy="590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dirty="0"/>
                <a:t>DATA </a:t>
              </a:r>
            </a:p>
            <a:p>
              <a:pPr algn="ctr"/>
              <a:r>
                <a:rPr lang="en-US" sz="825" b="1" dirty="0"/>
                <a:t>COMMUNICATION and</a:t>
              </a:r>
            </a:p>
            <a:p>
              <a:pPr algn="ctr"/>
              <a:r>
                <a:rPr lang="en-US" sz="825" b="1" dirty="0"/>
                <a:t>INFORMATION MANAGEMENT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7489234" y="5012030"/>
              <a:ext cx="1716893" cy="27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/>
                <a:t>FLIGHT SERVICES</a:t>
              </a:r>
            </a:p>
          </p:txBody>
        </p: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9484" y="5237235"/>
              <a:ext cx="1223445" cy="1223445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640" y="5309594"/>
              <a:ext cx="1293909" cy="86260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237" name="Straight Arrow Connector 236"/>
            <p:cNvCxnSpPr>
              <a:stCxn id="235" idx="3"/>
            </p:cNvCxnSpPr>
            <p:nvPr/>
          </p:nvCxnSpPr>
          <p:spPr>
            <a:xfrm>
              <a:off x="8987549" y="5686310"/>
              <a:ext cx="1427649" cy="1484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00479" y="456439"/>
              <a:ext cx="255452" cy="143495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3625645" y="2377288"/>
              <a:ext cx="382941" cy="847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998356" y="3218037"/>
              <a:ext cx="630423" cy="229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521449" y="3225262"/>
              <a:ext cx="105506" cy="5246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627868" y="3210938"/>
              <a:ext cx="375120" cy="410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119927" y="3218037"/>
              <a:ext cx="487137" cy="3362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170" y="1746368"/>
              <a:ext cx="1237108" cy="62698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cxnSp>
          <p:nvCxnSpPr>
            <p:cNvPr id="1125" name="Straight Arrow Connector 1124"/>
            <p:cNvCxnSpPr/>
            <p:nvPr/>
          </p:nvCxnSpPr>
          <p:spPr>
            <a:xfrm>
              <a:off x="11247152" y="2632727"/>
              <a:ext cx="31888" cy="1758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1209390" y="2628612"/>
              <a:ext cx="881011" cy="27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25" b="1" dirty="0"/>
                <a:t>COCKPIT</a:t>
              </a:r>
            </a:p>
          </p:txBody>
        </p:sp>
        <p:cxnSp>
          <p:nvCxnSpPr>
            <p:cNvPr id="1142" name="Straight Arrow Connector 1141"/>
            <p:cNvCxnSpPr>
              <a:stCxn id="1135" idx="3"/>
            </p:cNvCxnSpPr>
            <p:nvPr/>
          </p:nvCxnSpPr>
          <p:spPr>
            <a:xfrm flipV="1">
              <a:off x="1167172" y="2572287"/>
              <a:ext cx="302698" cy="262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5" name="Picture 113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35" y="2469980"/>
              <a:ext cx="1094665" cy="72977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023" y="4194443"/>
              <a:ext cx="1378656" cy="505313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862">
              <a:off x="7860831" y="3584954"/>
              <a:ext cx="1230282" cy="45092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4462">
              <a:off x="3101463" y="3654815"/>
              <a:ext cx="1230282" cy="450929"/>
            </a:xfrm>
            <a:prstGeom prst="rect">
              <a:avLst/>
            </a:prstGeom>
          </p:spPr>
        </p:pic>
        <p:pic>
          <p:nvPicPr>
            <p:cNvPr id="1151" name="Picture 115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0590" y="1803399"/>
              <a:ext cx="1219791" cy="813193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229" name="TextBox 228"/>
            <p:cNvSpPr txBox="1"/>
            <p:nvPr/>
          </p:nvSpPr>
          <p:spPr>
            <a:xfrm>
              <a:off x="4267200" y="4543623"/>
              <a:ext cx="3624964" cy="17276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900" b="1" dirty="0"/>
                <a:t>Trajectory Based Operations (TBO) Integration</a:t>
              </a:r>
            </a:p>
          </p:txBody>
        </p:sp>
        <p:cxnSp>
          <p:nvCxnSpPr>
            <p:cNvPr id="243" name="Straight Connector 242"/>
            <p:cNvCxnSpPr/>
            <p:nvPr/>
          </p:nvCxnSpPr>
          <p:spPr>
            <a:xfrm flipH="1">
              <a:off x="121920" y="5191436"/>
              <a:ext cx="2838" cy="2252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12072151" y="5154329"/>
              <a:ext cx="2838" cy="2252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121920" y="5304083"/>
              <a:ext cx="264016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755405" y="4648988"/>
              <a:ext cx="1328915" cy="6540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063069" y="4645049"/>
              <a:ext cx="310694" cy="48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9382548" y="5274412"/>
              <a:ext cx="2689603" cy="8632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096460" y="4650891"/>
              <a:ext cx="1299868" cy="637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7807018" y="4654194"/>
              <a:ext cx="303222" cy="48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282547" y="3158844"/>
              <a:ext cx="386471" cy="4666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285104" y="3160108"/>
              <a:ext cx="962233" cy="4342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951937" y="3183133"/>
              <a:ext cx="330610" cy="430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509955" y="3164343"/>
              <a:ext cx="788424" cy="2536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282547" y="3037408"/>
              <a:ext cx="788424" cy="1174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5198" y="3560562"/>
              <a:ext cx="860992" cy="8609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655" y="3945960"/>
              <a:ext cx="600948" cy="461443"/>
            </a:xfrm>
            <a:prstGeom prst="rect">
              <a:avLst/>
            </a:prstGeom>
          </p:spPr>
        </p:pic>
        <p:cxnSp>
          <p:nvCxnSpPr>
            <p:cNvPr id="1120" name="Straight Arrow Connector 1119"/>
            <p:cNvCxnSpPr/>
            <p:nvPr/>
          </p:nvCxnSpPr>
          <p:spPr>
            <a:xfrm flipH="1">
              <a:off x="1349815" y="3247784"/>
              <a:ext cx="749989" cy="651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Arrow Connector 1122"/>
            <p:cNvCxnSpPr/>
            <p:nvPr/>
          </p:nvCxnSpPr>
          <p:spPr>
            <a:xfrm>
              <a:off x="2088600" y="3241036"/>
              <a:ext cx="159782" cy="8053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" name="Rectangle 1125"/>
            <p:cNvSpPr/>
            <p:nvPr/>
          </p:nvSpPr>
          <p:spPr>
            <a:xfrm>
              <a:off x="-31953" y="76198"/>
              <a:ext cx="2561821" cy="590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25" b="1" dirty="0"/>
                <a:t>GROUND/SATELLITE </a:t>
              </a:r>
            </a:p>
            <a:p>
              <a:pPr algn="ctr"/>
              <a:r>
                <a:rPr lang="en-US" sz="825" b="1" dirty="0"/>
                <a:t>BASED NAVIGATION and SURVEILLANCE</a:t>
              </a:r>
            </a:p>
          </p:txBody>
        </p:sp>
        <p:sp>
          <p:nvSpPr>
            <p:cNvPr id="1130" name="Rectangle 1129"/>
            <p:cNvSpPr/>
            <p:nvPr/>
          </p:nvSpPr>
          <p:spPr>
            <a:xfrm>
              <a:off x="34681" y="2120611"/>
              <a:ext cx="1481603" cy="2735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25" b="1" dirty="0"/>
                <a:t>TOWER SYSTEMS</a:t>
              </a:r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2076452" y="3022818"/>
              <a:ext cx="170339" cy="244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955931" y="1069796"/>
              <a:ext cx="823148" cy="1282651"/>
              <a:chOff x="5955931" y="1069796"/>
              <a:chExt cx="823148" cy="1282651"/>
            </a:xfrm>
          </p:grpSpPr>
          <p:cxnSp>
            <p:nvCxnSpPr>
              <p:cNvPr id="261" name="Straight Arrow Connector 260"/>
              <p:cNvCxnSpPr>
                <a:endCxn id="2" idx="1"/>
              </p:cNvCxnSpPr>
              <p:nvPr/>
            </p:nvCxnSpPr>
            <p:spPr>
              <a:xfrm flipH="1" flipV="1">
                <a:off x="5955931" y="1173916"/>
                <a:ext cx="357761" cy="5643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/>
              <p:nvPr/>
            </p:nvCxnSpPr>
            <p:spPr>
              <a:xfrm flipV="1">
                <a:off x="6318538" y="1069796"/>
                <a:ext cx="460541" cy="6723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stCxn id="233" idx="1"/>
              </p:cNvCxnSpPr>
              <p:nvPr/>
            </p:nvCxnSpPr>
            <p:spPr>
              <a:xfrm rot="10800000">
                <a:off x="6318538" y="1738290"/>
                <a:ext cx="415499" cy="614157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734036" y="1910804"/>
              <a:ext cx="1245281" cy="883284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sp>
        <p:nvSpPr>
          <p:cNvPr id="10" name="Rectangle 9"/>
          <p:cNvSpPr/>
          <p:nvPr/>
        </p:nvSpPr>
        <p:spPr>
          <a:xfrm>
            <a:off x="3352800" y="0"/>
            <a:ext cx="8964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17375E"/>
                </a:solidFill>
                <a:latin typeface="Arial"/>
                <a:ea typeface="+mj-ea"/>
                <a:cs typeface="Arial"/>
              </a:rPr>
              <a:t>The NAS in a </a:t>
            </a:r>
            <a:r>
              <a:rPr lang="en-US" sz="4000" b="1" kern="0" dirty="0" err="1">
                <a:solidFill>
                  <a:srgbClr val="17375E"/>
                </a:solidFill>
                <a:latin typeface="Arial"/>
                <a:ea typeface="+mj-ea"/>
                <a:cs typeface="Arial"/>
              </a:rPr>
              <a:t>VUCA</a:t>
            </a:r>
            <a:r>
              <a:rPr lang="en-US" sz="4000" b="1" kern="0" dirty="0">
                <a:solidFill>
                  <a:srgbClr val="17375E"/>
                </a:solidFill>
                <a:latin typeface="Arial"/>
                <a:ea typeface="+mj-ea"/>
                <a:cs typeface="Arial"/>
              </a:rPr>
              <a:t> World </a:t>
            </a:r>
            <a:endParaRPr lang="en-US" sz="4000" dirty="0"/>
          </a:p>
        </p:txBody>
      </p:sp>
      <p:cxnSp>
        <p:nvCxnSpPr>
          <p:cNvPr id="91" name="Straight Arrow Connector 90"/>
          <p:cNvCxnSpPr>
            <a:stCxn id="1129" idx="0"/>
          </p:cNvCxnSpPr>
          <p:nvPr/>
        </p:nvCxnSpPr>
        <p:spPr>
          <a:xfrm flipH="1" flipV="1">
            <a:off x="5128959" y="4788572"/>
            <a:ext cx="1196084" cy="2627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129" idx="0"/>
          </p:cNvCxnSpPr>
          <p:nvPr/>
        </p:nvCxnSpPr>
        <p:spPr>
          <a:xfrm flipV="1">
            <a:off x="6325043" y="4771923"/>
            <a:ext cx="1325870" cy="2794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322997" y="4802751"/>
            <a:ext cx="0" cy="2177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B72DCE0-2435-4867-9FC5-86B52B94AB0C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algn="r">
                <a:defRPr/>
              </a:pPr>
              <a:t>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1"/>
            <a:ext cx="8107991" cy="5611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/>
          <a:lstStyle/>
          <a:p>
            <a:r>
              <a:rPr lang="en-US" dirty="0" err="1" smtClean="0"/>
              <a:t>Vee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6000" y="6486525"/>
            <a:ext cx="304800" cy="22225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5839636" y="4239436"/>
            <a:ext cx="549238" cy="423068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617219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Optimize: Shift Left V&amp;V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4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4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71872</TotalTime>
  <Words>232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3_Custom Design</vt:lpstr>
      <vt:lpstr>6_Office Theme</vt:lpstr>
      <vt:lpstr>5_Custom Design</vt:lpstr>
      <vt:lpstr>PowerPoint Presentation</vt:lpstr>
      <vt:lpstr>Fast-changing World vs a VUCA World</vt:lpstr>
      <vt:lpstr>Resilience Defined</vt:lpstr>
      <vt:lpstr>The Various Domains of Resilience</vt:lpstr>
      <vt:lpstr>What Makes Something Resilient?</vt:lpstr>
      <vt:lpstr>PowerPoint Presentation</vt:lpstr>
      <vt:lpstr>Vee Model</vt:lpstr>
    </vt:vector>
  </TitlesOfParts>
  <Company>Air Traffic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ANG-E5 Program Review</dc:title>
  <dc:creator>Air Traffic Organization</dc:creator>
  <cp:lastModifiedBy>Frederick, John (FAA)</cp:lastModifiedBy>
  <cp:revision>4481</cp:revision>
  <cp:lastPrinted>2019-09-24T14:21:16Z</cp:lastPrinted>
  <dcterms:created xsi:type="dcterms:W3CDTF">2012-03-14T19:24:08Z</dcterms:created>
  <dcterms:modified xsi:type="dcterms:W3CDTF">2019-09-24T21:49:19Z</dcterms:modified>
</cp:coreProperties>
</file>