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1" r:id="rId4"/>
  </p:sldMasterIdLst>
  <p:notesMasterIdLst>
    <p:notesMasterId r:id="rId25"/>
  </p:notesMasterIdLst>
  <p:handoutMasterIdLst>
    <p:handoutMasterId r:id="rId26"/>
  </p:handoutMasterIdLst>
  <p:sldIdLst>
    <p:sldId id="544" r:id="rId5"/>
    <p:sldId id="559" r:id="rId6"/>
    <p:sldId id="546" r:id="rId7"/>
    <p:sldId id="565" r:id="rId8"/>
    <p:sldId id="566" r:id="rId9"/>
    <p:sldId id="567" r:id="rId10"/>
    <p:sldId id="568" r:id="rId11"/>
    <p:sldId id="569" r:id="rId12"/>
    <p:sldId id="556" r:id="rId13"/>
    <p:sldId id="560" r:id="rId14"/>
    <p:sldId id="561" r:id="rId15"/>
    <p:sldId id="557" r:id="rId16"/>
    <p:sldId id="563" r:id="rId17"/>
    <p:sldId id="564" r:id="rId18"/>
    <p:sldId id="572" r:id="rId19"/>
    <p:sldId id="558" r:id="rId20"/>
    <p:sldId id="551" r:id="rId21"/>
    <p:sldId id="552" r:id="rId22"/>
    <p:sldId id="553" r:id="rId23"/>
    <p:sldId id="571" r:id="rId24"/>
  </p:sldIdLst>
  <p:sldSz cx="9144000" cy="6858000" type="letter"/>
  <p:notesSz cx="6881813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e, Devin L SES USAF AFRCO" initials="CDLSU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99FF99"/>
    <a:srgbClr val="99CCFF"/>
    <a:srgbClr val="6666FF"/>
    <a:srgbClr val="6699FF"/>
    <a:srgbClr val="3366FF"/>
    <a:srgbClr val="FF9933"/>
    <a:srgbClr val="FF0000"/>
    <a:srgbClr val="FF505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4" autoAdjust="0"/>
    <p:restoredTop sz="84389" autoAdjust="0"/>
  </p:normalViewPr>
  <p:slideViewPr>
    <p:cSldViewPr snapToGrid="0">
      <p:cViewPr varScale="1">
        <p:scale>
          <a:sx n="79" d="100"/>
          <a:sy n="79" d="100"/>
        </p:scale>
        <p:origin x="1214" y="82"/>
      </p:cViewPr>
      <p:guideLst>
        <p:guide orient="horz" pos="2448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16" y="936"/>
      </p:cViewPr>
      <p:guideLst>
        <p:guide orient="horz" pos="2910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93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992" y="4619547"/>
            <a:ext cx="5045830" cy="1212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68" tIns="46384" rIns="92768" bIns="4638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459"/>
            <a:ext cx="2981911" cy="461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768" tIns="46384" rIns="92768" bIns="46384" numCol="1" anchor="b" anchorCtr="0" compatLnSpc="1">
            <a:prstTxWarp prst="textNoShape">
              <a:avLst/>
            </a:prstTxWarp>
          </a:bodyPr>
          <a:lstStyle>
            <a:lvl1pPr algn="l" defTabSz="927642">
              <a:spcBef>
                <a:spcPct val="30000"/>
              </a:spcBef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10/04/2000 9:50 AM</a:t>
            </a:r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903" y="8855459"/>
            <a:ext cx="2981911" cy="4616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768" tIns="46384" rIns="92768" bIns="46384" numCol="1" anchor="b" anchorCtr="0" compatLnSpc="1">
            <a:prstTxWarp prst="textNoShape">
              <a:avLst/>
            </a:prstTxWarp>
          </a:bodyPr>
          <a:lstStyle>
            <a:lvl1pPr algn="r" defTabSz="927642">
              <a:spcBef>
                <a:spcPct val="30000"/>
              </a:spcBef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17146DAF-F9AE-42E4-8935-4DE02A33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528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715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8001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028700" indent="-114300" algn="l" rtl="0" eaLnBrk="0" fontAlgn="base" hangingPunct="0">
      <a:lnSpc>
        <a:spcPct val="90000"/>
      </a:lnSpc>
      <a:spcBef>
        <a:spcPct val="4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brief was created by the author and does not represent the official position or opinion of the Department of Defense</a:t>
            </a:r>
            <a:r>
              <a:rPr lang="en-US" baseline="0" dirty="0" smtClean="0"/>
              <a:t> or the United States Air Force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7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www.philmjones.com%2Fwp-content%2Fuploads%2F2018%2F07%2Fexpert-1024x508.jpg&amp;imgrefurl=https%3A%2F%2Fwww.philmjones.com%2F4-things-need-succeed-expert-business%2F&amp;tbnid=RFvIDXoPJV7SBM&amp;vet=12ahUKEwjRgI2C-eHrAhWk8FMKHdudCWgQMygEegUIARDaAQ..i&amp;docid=FsYn0loiR6stnM&amp;w=1024&amp;h=508&amp;q=</a:t>
            </a:r>
            <a:r>
              <a:rPr lang="en-US" dirty="0" err="1" smtClean="0"/>
              <a:t>expert&amp;ved</a:t>
            </a:r>
            <a:r>
              <a:rPr lang="en-US" dirty="0" smtClean="0"/>
              <a:t>=2ahUKEwjRgI2C-eHrAhWk8FMKHdudCWgQMygEegUIARDaAQ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9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Corona virus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ca-times.brightspotcdn.com%2Fdims4%2Fdefault%2F3a2a756%2F2147483647%2Fstrip%2Ftrue%2Fcrop%2F3000x1655%2B0%2B0%2Fresize%2F840x463!%2Fquality%2F90%2F%3Furl%3Dhttps%253A%252F%252Fcalifornia-times-brightspot.s3.amazonaws.com%252F85%252Fff%252Fdd01791e96731ce838b07c8e511c%252Fda599c37ec1b4f15824bb9806e6a66c2&amp;imgrefurl=https%3A%2F%2Fwww.latimes.com%2Fscience%2Fstory%2F2020-02-29%2Fhow-this-coronavirus-kills-its-victims&amp;tbnid=N1th-MrCZ3T6FM&amp;vet=12ahUKEwiw-IWV-eHrAhXXMFMKHUq0CnMQMygNegUIARCdAQ..i&amp;docid=EAo2lIEhtiIQnM&amp;w=840&amp;h=463&amp;q=corona%20virus&amp;ved=2ahUKEwiw-IWV-eHrAhXXMFMKHUq0CnMQMygNegUIARCdAQ</a:t>
            </a:r>
          </a:p>
          <a:p>
            <a:r>
              <a:rPr lang="en-US" dirty="0" smtClean="0"/>
              <a:t>The world is closed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strategyofthings.io%2Fwp-content%2Fuploads%2F2020%2F05%2Fedwin-hooper-Q8m8cLkryeo-unsplash-1.jpg&amp;imgrefurl=https%3A%2F%2Fstrategyofthings.io%2Fcovid-19-new-normal&amp;tbnid=0N81lVONXjzp-M&amp;vet=12ahUKEwiBmpS2-eHrAhVy8VMKHZilDOkQMyg5egQIARAi..i&amp;docid=qfQw97bK7snAAM&amp;w=2400&amp;h=1600&amp;q=new%20normal&amp;ved=2ahUKEwiBmpS2-eHrAhVy8VMKHZilDOkQMyg5egQIARAi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0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distancing park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cdn.abcotvs.com%2Fdip%2Fimages%2F6201195_052120-cc-ap-domino-park-circles-2-img.jpg&amp;imgrefurl=https%3A%2F%2Fabc7chicago.com%2Fnew-york-park-circles-domino-dolores-san-francisco%2F6201143%2F&amp;tbnid=u_Xgz0B0TtBUnM&amp;vet=12ahUKEwiC-KuZ-uHrAhUQU1MKHd4dDc8QMygDegUIARCDAQ..i&amp;docid=H29JaO-E66hTKM&amp;w=1280&amp;h=720&amp;q=social%20distancing%20park&amp;ved=2ahUKEwiC-KuZ-uHrAhUQU1MKHd4dDc8QMygDegUIARCDAQ</a:t>
            </a:r>
          </a:p>
          <a:p>
            <a:r>
              <a:rPr lang="en-US" baseline="0" dirty="0" smtClean="0"/>
              <a:t>Tom Hardy masks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m.hindustantimes.com%2Frf%2Fimage_size_1200x900%2FHT%2Fp2%2F2020%2F04%2F25%2FPictures%2F_e11920ae-86af-11ea-a351-6978c1d205f3.jpg&amp;imgrefurl=https%3A%2F%2Fwww.hindustantimes.com%2Fhollywood%2Ftom-hardy-puts-on-a-mask-again-this-time-to-shop-for-groceries-amid-covid-19-outbreak-see-pics%2Fstory-Fl6C6oYrPdVb9x8BPrdTBL.html&amp;tbnid=</a:t>
            </a:r>
            <a:r>
              <a:rPr lang="en-US" baseline="0" dirty="0" err="1" smtClean="0"/>
              <a:t>qlXXMiTeSKYQHM&amp;vet</a:t>
            </a:r>
            <a:r>
              <a:rPr lang="en-US" baseline="0" dirty="0" smtClean="0"/>
              <a:t>=12ahUKEwj3yKDG-uHrAhXGO1MKHWGOBWUQMygAegUIARDAAQ..i&amp;docid=Ztl4Fy8Lj-2_KM&amp;w=1200&amp;h=675&amp;q=tom%20hardy%20mask&amp;ved=2ahUKEwj3yKDG-uHrAhXGO1MKHWGOBWUQMygAegUIARDAAQ</a:t>
            </a:r>
          </a:p>
          <a:p>
            <a:r>
              <a:rPr lang="en-US" baseline="0" dirty="0" smtClean="0"/>
              <a:t>Elbow bump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media.defense.gov%2F2020%2FMay%2F05%2F2002294812%2F-1%2F-1%2F0%2F200501-Z-FD650-1047.JPG&amp;imgrefurl=https%3A%2F%2Fwww.defense.gov%2Fobserve%2Fphoto-gallery%2Figphoto%2F2002294812%2F&amp;tbnid=i6ub4ImlXsnGJM&amp;vet=10CM4BEDMowAFqFwoTCIiV1uT64esCFQAAAAAdAAAAABAC..i&amp;docid=RlODCZa1gAnS5M&amp;w=4475&amp;h=2983&amp;q=elbow%20bump&amp;ved=0CM4BEDMowAFqFwoTCIiV1uT64esCFQAAAAAdAAAAABAC </a:t>
            </a:r>
          </a:p>
          <a:p>
            <a:r>
              <a:rPr lang="en-US" baseline="0" dirty="0" smtClean="0"/>
              <a:t>Quarantine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=https%3A%2F%2Fi.pinimg.com%2F736x%2Ffc%2F31%2F7f%2Ffc317f27461db2afcaf1e0a898356166.jpg&amp;imgrefurl=https%3A%2F%2Fwww.pinterest.com%2Fpin%2F195765915041467102%2F&amp;tbnid=</a:t>
            </a:r>
            <a:r>
              <a:rPr lang="en-US" baseline="0" dirty="0" err="1" smtClean="0"/>
              <a:t>aQbk-eZZc-AZRM&amp;vet</a:t>
            </a:r>
            <a:r>
              <a:rPr lang="en-US" baseline="0" dirty="0" smtClean="0"/>
              <a:t>=12ahUKEwjgm5e-i-nrAhXGNlMKHQw1CzcQMygLegUIARCjAQ..i&amp;docid=FPMhzOE_2FoNWM&amp;w=720&amp;h=756&amp;q=quarantine%20memes&amp;ved=2ahUKEwjgm5e-i-nrAhXGNlMKHQw1CzcQMygLegUIARCjAQ</a:t>
            </a:r>
          </a:p>
          <a:p>
            <a:r>
              <a:rPr lang="en-US" baseline="0" dirty="0" smtClean="0"/>
              <a:t>Virtual learning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i.pinimg.com%2Foriginals%2F80%2Fe3%2F81%2F80e381b2b13e9bae1f42c3130451628d.png&amp;imgrefurl=https%3A%2F%2Fwww.pinterest.com%2Fpin%2F197736239877995453%2F&amp;tbnid=iWyIazjBgIG4RM&amp;vet=12ahUKEwjDw7-ZjOnrAhXEDlMKHbm6CA0QMygFegUIARCqAQ..i&amp;docid=m78vjJyzn3O28M&amp;w=1000&amp;h=1000&amp;q=virtual%20school%20memes&amp;ved=2ahUKEwjDw7-ZjOnrAhXEDlMKHbm6CA0QMygFegUIARCqAQ</a:t>
            </a:r>
          </a:p>
          <a:p>
            <a:r>
              <a:rPr lang="en-US" baseline="0" dirty="0" smtClean="0"/>
              <a:t>Lionel Ritchie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somethingtolaughat.com%2Fwp-content%2Fuploads%2F2020%2F03%2FIMG_4388.jpg&amp;imgrefurl=https%3A%2F%2Fsomethingtolaughat.com%2Fvideo%2Flionel-richie-coronavirus-toilet-paper-meme%2F&amp;tbnid=YLqjbqunr2HGEM&amp;vet=10CHgQMyidAWoXChMIsOKuwYzp6wIVAAAAAB0AAAAAEAI..i&amp;docid=-cQ4Zag52RmxgM&amp;w=828&amp;h=944&amp;q=toilet%20paper%20memes&amp;ved=0CHgQMyidAWoXChMIsOKuwYzp6wIVAAAAAB0AAAAAEA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Ron Burgundy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www.bluesilvershift.com%2Fwp-content%2Fuploads%2F2020%2F03%2FEscalated-Quickly-BlueSilverShift.png&amp;imgrefurl=https%3A%2F%2Fwww.bluesilvershift.com%2Fwhat-is-your-company-doing-and-are-you-prepared-for-the-impacts-of-covid-19%2F&amp;tbnid=_JkYM07tJ-yMqM&amp;vet=12ahUKEwiT9MefjenrAhVN0VMKHZLYCwkQMygPegUIARDJAQ..i&amp;docid=QrAIK0dYwb7NfM&amp;w=800&amp;h=800&amp;q=that%20escalated%20quickly&amp;hl=</a:t>
            </a:r>
            <a:r>
              <a:rPr lang="en-US" dirty="0" err="1" smtClean="0"/>
              <a:t>en&amp;ved</a:t>
            </a:r>
            <a:r>
              <a:rPr lang="en-US" dirty="0" smtClean="0"/>
              <a:t>=2ahUKEwiT9MefjenrAhVN0VMKHZLYCwkQMygPegUIARDJAQ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3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4650" lvl="6" indent="-171450" algn="l">
              <a:buFontTx/>
              <a:buChar char="-"/>
            </a:pPr>
            <a:r>
              <a:rPr lang="en-US" baseline="0" dirty="0" smtClean="0"/>
              <a:t>Raptor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cdn.mos.cms.futurecdn.net%2FcANw82ZibKCUhXijz5P82P-1200-80.jpg&amp;imgrefurl=https%3A%2F%2Fwww.livescience.com%2F32518-can-you-see-a-sonic-boom.html&amp;tbnid=oUz-dyJNM7pPzM&amp;vet=12ahUKEwjjppDtjenrAhVS0lMKHR0hAKwQMygTegUIARDiAQ..i&amp;docid=3qeGPIUjNoDqOM&amp;w=600&amp;h=336&amp;q=sound%20barrier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=2ahUKEwjjppDtjenrAhVS0lMKHR0hAKwQMygTegUIARDiAQ</a:t>
            </a:r>
          </a:p>
          <a:p>
            <a:pPr marL="2914650" lvl="6" indent="-171450" algn="l">
              <a:buFontTx/>
              <a:buChar char="-"/>
            </a:pPr>
            <a:endParaRPr lang="en-US" baseline="0" dirty="0" smtClean="0"/>
          </a:p>
          <a:p>
            <a:pPr marL="2914650" lvl="6" indent="-171450" algn="l">
              <a:buFontTx/>
              <a:buChar char="-"/>
            </a:pPr>
            <a:r>
              <a:rPr lang="en-US" baseline="0" dirty="0" smtClean="0"/>
              <a:t>X-59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=https%3A%2F%2Fupload.wikimedia.org%2Fwikipedia%2Fcommons%2Fd%2Fdf%2FLow-Boom_Flight_Demonstrator.jpg&amp;imgrefurl=https%3A%2F%2Fen.wikipedia.org%2Fwiki%2FLockheed_Martin_X-59_QueSST&amp;tbnid=iQLPqZzNC7bQ0M&amp;vet=12ahUKEwjrluOKjunrAhXS0VMKHdOYAuAQMygCegUIARCwAQ..i&amp;docid=</a:t>
            </a:r>
            <a:r>
              <a:rPr lang="en-US" baseline="0" dirty="0" err="1" smtClean="0"/>
              <a:t>unHcDTpMMIttuM&amp;w</a:t>
            </a:r>
            <a:r>
              <a:rPr lang="en-US" baseline="0" dirty="0" smtClean="0"/>
              <a:t>=5184&amp;h=3456&amp;q=X-59&amp;hl=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=2ahUKEwjrluOKjunrAhXS0VMKHdOYAuAQMygCegUIARCwAQ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6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Time-independent</a:t>
            </a:r>
            <a:r>
              <a:rPr lang="en-US" baseline="0" dirty="0" smtClean="0"/>
              <a:t> Schrodinger equation from Panda the Red paper: https://medium.com/cantors-paradise/schrodingers-equation-f1554df74f59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Quam </a:t>
            </a:r>
            <a:r>
              <a:rPr lang="en-US" dirty="0" err="1" smtClean="0"/>
              <a:t>Videri</a:t>
            </a:r>
            <a:r>
              <a:rPr lang="en-US" dirty="0" smtClean="0"/>
              <a:t>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i.pinimg.com%2Foriginals%2F8a%2Fd4%2Fcd%2F8ad4cd6d2e11f711c9f458fcca68fe53.png&amp;imgrefurl=https%3A%2F%2Fwww.pinterest.com%2Fpin%2F73042825179980834%2F&amp;tbnid=gNOX9o-l_eFkYM&amp;vet=12ahUKEwjVgJ_LkOnrAhXMglMKHbU2AMcQMygIegUIARDJAQ..i&amp;docid=OTx0JkxpyZHJ4M&amp;w=432&amp;h=564&amp;q=nc%20state%20motto&amp;hl=</a:t>
            </a:r>
            <a:r>
              <a:rPr lang="en-US" dirty="0" err="1" smtClean="0"/>
              <a:t>en&amp;ved</a:t>
            </a:r>
            <a:r>
              <a:rPr lang="en-US" dirty="0" smtClean="0"/>
              <a:t>=2ahUKEwjVgJ_LkOnrAhXMglMKHbU2AMcQMygIegUIARDJAQ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 Pasteur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upload.wikimedia.org%2Fwikipedia%2Fcommons%2F4%2F42%2FLouis_Pasteur.jpg&amp;imgrefurl=https%3A%2F%2Fen.wikiquote.org%2Fwiki%2FLouis_Pasteur&amp;tbnid=xZ4lhVtRGSejbM&amp;vet=12ahUKEwiMkvfskOnrAhWS0FMKHUztBwMQMygDegUIARDfAQ..i&amp;docid=OTxHED7Do07ioM&amp;w=861&amp;h=1017&amp;q=louis%20pasteur&amp;hl=</a:t>
            </a:r>
            <a:r>
              <a:rPr lang="en-US" dirty="0" err="1" smtClean="0"/>
              <a:t>en&amp;ved</a:t>
            </a:r>
            <a:r>
              <a:rPr lang="en-US" dirty="0" smtClean="0"/>
              <a:t>=2ahUKEwiMkvfskOnrAhWS0FMKHUztBwMQMygDegUIARDfAQ</a:t>
            </a:r>
          </a:p>
          <a:p>
            <a:r>
              <a:rPr lang="en-US" dirty="0" smtClean="0"/>
              <a:t>Masahide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now-zen.com%2Fblog%2Fwp-content%2Fuploads%2F2010%2F04%2FFullMoonSumidaRiver.jpg&amp;imgrefurl=https%3A%2F%2Fnow-zen.com%2Fblog%2F2010%2F06%2Fmizuta-masahide-1657-1723%2F&amp;tbnid=fy_wHepMug7ecM&amp;vet=12ahUKEwie75ePkenrAhWS0FMKHUztBwMQMygDegUIARCFAQ..i&amp;docid=puad2q4G3HRITM&amp;w=320&amp;h=237&amp;q=mizuta%20masahide&amp;hl=</a:t>
            </a:r>
            <a:r>
              <a:rPr lang="en-US" dirty="0" err="1" smtClean="0"/>
              <a:t>en&amp;ved</a:t>
            </a:r>
            <a:r>
              <a:rPr lang="en-US" dirty="0" smtClean="0"/>
              <a:t>=2ahUKEwie75ePkenrAhWS0FMKHUztBwMQMygDegUIARCFAQ</a:t>
            </a:r>
          </a:p>
          <a:p>
            <a:r>
              <a:rPr lang="en-US" dirty="0" smtClean="0"/>
              <a:t>Churchill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cdn.images.express.co.uk%2Fimg%2Fdynamic%2F1%2F590x%2F50th-Anniversary-Death-of-Winston-Churchill-Facts-About-Sir-Winston-Churchill-554789.jpg&amp;imgrefurl=https%3A%2F%2Fwww.express.co.uk%2Fnews%2Fuk%2F554789%2FSir-Winston-Churchill-50-Facts&amp;tbnid=XX4XcHlVm8SpnM&amp;vet=12ahUKEwjsxZKlkenrAhXD8VMKHYARBeYQMygcegUIARCJAg..i&amp;docid=oF-fVoW6R-j8WM&amp;w=590&amp;h=350&amp;q=winston%20churchill&amp;hl=</a:t>
            </a:r>
            <a:r>
              <a:rPr lang="en-US" dirty="0" err="1" smtClean="0"/>
              <a:t>en&amp;ved</a:t>
            </a:r>
            <a:r>
              <a:rPr lang="en-US" dirty="0" smtClean="0"/>
              <a:t>=2ahUKEwjsxZKlkenrAhXD8VMKHYARBeYQMygcegUIARCJAg</a:t>
            </a:r>
          </a:p>
          <a:p>
            <a:r>
              <a:rPr lang="en-US" dirty="0" smtClean="0"/>
              <a:t>Mike Rowe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a57.foxnews.com%2Fstatic.foxnews.com%2Ffoxnews.com%2Fcontent%2Fuploads%2F2018%2F09%2F1024%2F512%2Fdirty-jobs-mike-rowe-660.jpg%3Fve%3D1%26tl%3D1&amp;imgrefurl=https%3A%2F%2Fwww.foxnews.com%2Fentertainment%2Fmike-rowe-dirty-jobs-rowed-trip-discovery-channel&amp;tbnid=jQ0QWCGOiR40xM&amp;vet=12ahUKEwippMrHkenrAhVG61MKHT5vALsQMyglegUIARCaAg..i&amp;docid=X0eX2A7t4M0nvM&amp;w=1024&amp;h=512&amp;q=mike%20rowe&amp;hl=</a:t>
            </a:r>
            <a:r>
              <a:rPr lang="en-US" dirty="0" err="1" smtClean="0"/>
              <a:t>en&amp;ved</a:t>
            </a:r>
            <a:r>
              <a:rPr lang="en-US" dirty="0" smtClean="0"/>
              <a:t>=2ahUKEwippMrHkenrAhVG61MKHT5vALsQMyglegUIARCaAg</a:t>
            </a:r>
          </a:p>
          <a:p>
            <a:r>
              <a:rPr lang="en-US" dirty="0" smtClean="0"/>
              <a:t>Apollo 12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%3A%2F%2Fwww.spacefacts.de%2Fmission%2Fpatches_hi%2Fapollo-12.jpg&amp;imgrefurl=http%3A%2F%2Fwww.spacefacts.de%2Fmission%2Fenglish%2Fapollo-12.htm&amp;tbnid=X0Miqzjo3liaWM&amp;vet=12ahUKEwjd7YzikenrAhWIsFMKHc9WAcsQMygTegUIARD2AQ..i&amp;docid=EI0n09PypCNBjM&amp;w=2000&amp;h=1998&amp;q=apollo%2012&amp;hl=</a:t>
            </a:r>
            <a:r>
              <a:rPr lang="en-US" dirty="0" err="1" smtClean="0"/>
              <a:t>en&amp;ved</a:t>
            </a:r>
            <a:r>
              <a:rPr lang="en-US" dirty="0" smtClean="0"/>
              <a:t>=2ahUKEwjd7YzikenrAhWIsFMKHc9WAcsQMygTegUIARD2AQ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Agility Prime logo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agilityprime.com%2Fimg%2FAgilityPrime_small_logo.4a6b1f08.svg&amp;imgrefurl=https%3A%2F%2Fagilityprime.com%2F&amp;tbnid=J6Dq7_gs1RThdM&amp;vet=12ahUKEwi75vz4kenrAhXDHVMKHQB4AzEQMygBegUIARCVAQ..i&amp;docid=Kg8Q4dXVHQHzOM&amp;w=800&amp;h=360&amp;q=agility%20prime%20logo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=2ahUKEwi75vz4kenrAhXDHVMKHQB4AzEQMygBegUIARCVAQ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Plane in water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www.wired.com%2Fimages_blogs%2Fautopia%2F2010%2F01%2Fus_airways_1549_cropped.jpg&amp;imgrefurl=https%3A%2F%2Fwww.wired.com%2F2010%2F01%2Fsullys-miracle-on-the-hudson-airbus-for-sale%2F&amp;tbnid=bURJWzCJaEp93M&amp;vet=12ahUKEwi2iNWVkunrAhXBElMKHd8-BMAQMygLegUIARDnAQ..i&amp;docid=g2jmaGew4xLgoM&amp;w=593&amp;h=432&amp;q=miracle%20on%20the%20hudson&amp;hl=</a:t>
            </a:r>
            <a:r>
              <a:rPr lang="en-US" dirty="0" err="1" smtClean="0"/>
              <a:t>en&amp;ved</a:t>
            </a:r>
            <a:r>
              <a:rPr lang="en-US" dirty="0" smtClean="0"/>
              <a:t>=2ahUKEwi2iNWVkunrAhXBElMKHd8-BMAQMygLegUIARDnAQ</a:t>
            </a:r>
          </a:p>
          <a:p>
            <a:r>
              <a:rPr lang="en-US" dirty="0" err="1" smtClean="0"/>
              <a:t>Chesley</a:t>
            </a:r>
            <a:r>
              <a:rPr lang="en-US" dirty="0" smtClean="0"/>
              <a:t> “Sully” </a:t>
            </a:r>
            <a:r>
              <a:rPr lang="en-US" dirty="0" err="1" smtClean="0"/>
              <a:t>Sullenberger</a:t>
            </a:r>
            <a:r>
              <a:rPr lang="en-US" dirty="0" smtClean="0"/>
              <a:t> image from: https://www.google.com/url?sa=i&amp;url=https%3A%2F%2Fwww.tampabay.com%2Fopinion%2Fcolumns%2Fsully-sullenberger-we-saved-155-lives-in-the-miracle-on-the-hudson-now-lets-vote-for-leaders-wholl-protect-us-all-20181102%2F&amp;psig=AOvVaw2Mw1Y_pBrCI5XRI99KeZMD&amp;ust=1600189933330000&amp;source=images&amp;cd=vfe&amp;ved=0CAIQjRxqFwoTCKif7NWS6esCFQAAAAAdAAAAABAD</a:t>
            </a:r>
          </a:p>
          <a:p>
            <a:r>
              <a:rPr lang="en-US" dirty="0" smtClean="0"/>
              <a:t>Sully image</a:t>
            </a:r>
            <a:r>
              <a:rPr lang="en-US" baseline="0" dirty="0" smtClean="0"/>
              <a:t>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www.telegraph.co.uk%2Fcontent%2Fdam%2Ffilms%2Fspark%2Fsully%2Fsully-tom-hanks-aaron-eckhart-cu_trans_NvBQzQNjv4BqEduPGWXTgvtbFyMaMlYatm4ovIMMP_5WSTNAIgCzTy4.JPG%3Fimwidth%3D450&amp;imgrefurl=https%3A%2F%2Fwww.telegraph.co.uk%2Ffilms%2F0%2Fsully-miracle-hudson-review-superb-drama-suits-hanks-eastwood%2F&amp;tbnid=Q82tjz9_bTe9CM&amp;vet=10CFIQMyjxAWoXChMIqJ_s1ZLp6wIVAAAAAB0AAAAAEAo..i&amp;docid=bJ2n2S1U5qgBuM&amp;w=480&amp;h=300&amp;q=miracle%20on%20the%20hudson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=0CFIQMyjxAWoXChMIqJ_s1ZLp6wIVAAAAAB0AAAAAEAo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swan pic from: https://www.google.com/url?sa=i&amp;url=https%3A%2F%2Fthebulletin.org%2F2014%2F11%2Fnuclear-war-the-black-swan-we-can-never-see%2F&amp;psig=AOvVaw0xMOgBtY_yerFJsXozlRGz&amp;ust=1599941919344000&amp;source=images&amp;cd=vfe&amp;ved=0CAIQjRxqFwoTCJDFw6L24esCFQAAAAAdAAAAABAD</a:t>
            </a:r>
          </a:p>
          <a:p>
            <a:endParaRPr lang="en-US" dirty="0" smtClean="0"/>
          </a:p>
          <a:p>
            <a:r>
              <a:rPr lang="en-US" dirty="0" smtClean="0"/>
              <a:t>Rocky pic from:</a:t>
            </a:r>
            <a:r>
              <a:rPr lang="en-US" baseline="0" dirty="0" smtClean="0"/>
              <a:t> </a:t>
            </a:r>
            <a:r>
              <a:rPr lang="en-US" dirty="0" smtClean="0"/>
              <a:t>https://www.google.com/url?sa=i&amp;url=https%3A%2F%2Fwww.pinterest.com%2Fpin%2F785948572446573030%2F&amp;psig=AOvVaw2VDmvrTGJ4fz0NRKZcsvt1&amp;ust=1599942062385000&amp;source=images&amp;cd=vfe&amp;ved=0CAIQjRxqFwoTCLC3udT24esCFQAAAAAdAAAAABAE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8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FAA pic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upload.wikimedia.org%2Fwikipedia%2Fcommons%2Fthumb%2Fc%2Fc8%2FSeal_of_the_United_States_Federal_Aviation_Administration.svg%2F1200px-Seal_of_the_United_States_Federal_Aviation_Administration.svg.png&amp;imgrefurl=https%3A%2F%2Fen.wikipedia.org%2Fwiki%2FFederal_Aviation_Administration&amp;tbnid=KWki3QTTpV-rOM&amp;vet=12ahUKEwitxrzK9-HrAhUmRFMKHeJ3DsUQMygAegUIARDKAQ..i&amp;docid=2duNwfm5uWYVxM&amp;w=1200&amp;h=1200&amp;q=</a:t>
            </a:r>
            <a:r>
              <a:rPr lang="en-US" dirty="0" err="1" smtClean="0"/>
              <a:t>FAA&amp;ved</a:t>
            </a:r>
            <a:r>
              <a:rPr lang="en-US" dirty="0" smtClean="0"/>
              <a:t>=2ahUKEwitxrzK9-HrAhUmRFMKHeJ3DsUQMygAegUIARDKAQ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Ariane</a:t>
            </a:r>
            <a:r>
              <a:rPr lang="en-US" baseline="0" dirty="0" smtClean="0"/>
              <a:t> 4/5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www.esa.int%2Fvar%2Fesa%2Fstorage%2Fimages%2Fesa_multimedia%2Fimages%2F2003%2F02%2Fthe_ariane_launcher_family_artist_s_view%2F9654211-3-eng-GB%2FThe_Ariane_launcher_family_artist_s_view_pillars.jpg&amp;imgrefurl=https%3A%2F%2Fwww.esa.int%2FESA_Multimedia%2FImages%2F2003%2F02%2FThe_Ariane_launcher_family_artist_s_view&amp;tbnid=11s0HZFC2uWp4M&amp;vet=12ahUKEwiX2tGTlOnrAhUE0lMKHaz4CIAQMygFegUIARCsAQ..i&amp;docid=8Mz99kGJ69GmYM&amp;w=1920&amp;h=1537&amp;q=Ariane%204%20vs.%20Ariane%205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=2ahUKEwiX2tGTlOnrAhUE0lMKHaz4CIAQMygFegUIARCsAQ</a:t>
            </a:r>
            <a:endParaRPr lang="en-US" dirty="0" smtClean="0"/>
          </a:p>
          <a:p>
            <a:r>
              <a:rPr lang="en-US" dirty="0" smtClean="0"/>
              <a:t>Ariane 5 explosion image</a:t>
            </a:r>
            <a:r>
              <a:rPr lang="en-US" baseline="0" dirty="0" smtClean="0"/>
              <a:t>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i.ytimg.com%2Fvi%2FPK_yguLapgA%2Fhqdefault.jpg&amp;imgrefurl=https%3A%2F%2Fwww.youtube.com%2Fwatch%3Fv%3DPK_yguLapgA&amp;tbnid=MAcfPFVsM6xI-M&amp;vet=12ahUKEwj5gL70k-nrAhVDNlMKHUP1A7cQMygAegUIARCmAQ..i&amp;docid=pwBS_-UFLyE-2M&amp;w=480&amp;h=360&amp;q=Ariane%205%20explosion&amp;hl=</a:t>
            </a:r>
            <a:r>
              <a:rPr lang="en-US" baseline="0" dirty="0" err="1" smtClean="0"/>
              <a:t>en&amp;ved</a:t>
            </a:r>
            <a:r>
              <a:rPr lang="en-US" baseline="0" dirty="0" smtClean="0"/>
              <a:t>=2ahUKEwj5gL70k-nrAhVDNlMKHUP1A7cQMygAegUIARCmAQ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 Polar Lander inspection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%3A%2F%2Fwww.americaspace.com%2Fwp-content%2Fuploads%2F2019%2F01%2Fmarspolarlandertesting.jpg&amp;imgrefurl=https%3A%2F%2Fwww.americaspace.com%2F2019%2F01%2F06%2Fcould-not-have-survived-20-years-since-nasas-ill-fated-mars-polar-lander%2F&amp;tbnid=OW-a82IzzfINXM&amp;vet=12ahUKEwjisaK2lOnrAhVNC1MKHW_tCj0QMygGegUIARDLAQ..i&amp;docid=ms5LTGDLDSa9bM&amp;w=1920&amp;h=1263&amp;q=Mars%20Polar%20Lander&amp;hl=</a:t>
            </a:r>
            <a:r>
              <a:rPr lang="en-US" dirty="0" err="1" smtClean="0"/>
              <a:t>en&amp;ved</a:t>
            </a:r>
            <a:r>
              <a:rPr lang="en-US" dirty="0" smtClean="0"/>
              <a:t>=2ahUKEwjisaK2lOnrAhVNC1MKHW_tCj0QMygGegUIARDLAQ</a:t>
            </a:r>
          </a:p>
          <a:p>
            <a:r>
              <a:rPr lang="en-US" dirty="0" smtClean="0"/>
              <a:t>Mars Polar Lander diagram image from: https://www.google.com/</a:t>
            </a:r>
            <a:r>
              <a:rPr lang="en-US" dirty="0" err="1" smtClean="0"/>
              <a:t>imgres?imgurl</a:t>
            </a:r>
            <a:r>
              <a:rPr lang="en-US" dirty="0" smtClean="0"/>
              <a:t>=https%3A%2F%2Fupload.wikimedia.org%2Fwikipedia%2Fcommons%2Fa%2Fa5%2FMars_Polar_Lander_-_spacecraft_diagram.png&amp;imgrefurl=https%3A%2F%2Fcommons.wikimedia.org%2Fwiki%2FFile%3AMars_Polar_Lander_-_spacecraft_diagram.png&amp;tbnid=iZ0XS0n9oFh2cM&amp;vet=12ahUKEwjisaK2lOnrAhVNC1MKHW_tCj0QMygOegUIARDcAQ..i&amp;docid=pRkkg5rFf55lwM&amp;w=1803&amp;h=1432&amp;q=Mars%20Polar%20Lander&amp;hl=</a:t>
            </a:r>
            <a:r>
              <a:rPr lang="en-US" dirty="0" err="1" smtClean="0"/>
              <a:t>en&amp;ved</a:t>
            </a:r>
            <a:r>
              <a:rPr lang="en-US" dirty="0" smtClean="0"/>
              <a:t>=2ahUKEwjisaK2lOnrAhVNC1MKHW_tCj0QMygOegUIARDcAQ</a:t>
            </a:r>
          </a:p>
          <a:p>
            <a:r>
              <a:rPr lang="en-US" dirty="0" smtClean="0"/>
              <a:t>Mars Polar Lander descent image from: https://www.google.com/url?sa=i&amp;url=https%3A%2F%2Fcommons.wikimedia.org%2Fwiki%2FFile%3AMars_Polar_Lander_-_landing_diagram.png&amp;psig=AOvVaw0z56LXDOTDO86gR7Ehm1ED&amp;ust=1600190538577000&amp;source=images&amp;cd=vfe&amp;ved=0CAIQjRxqFwoTCOiPjveU6esCFQAAAAAdAAAAABAK</a:t>
            </a:r>
          </a:p>
          <a:p>
            <a:r>
              <a:rPr lang="en-US" dirty="0" smtClean="0"/>
              <a:t>Mars Polar Lander engine cutoff image from: https://www.google.com/url?sa=i&amp;url=https%3A%2F%2Fskyandtelescope.org%2Fastronomy-news%2Fmars-polar-lander-found-at-last%2F&amp;psig=AOvVaw0z56LXDOTDO86gR7Ehm1ED&amp;ust=1600190538577000&amp;source=images&amp;cd=vfe&amp;ved=0CAIQjRxqFwoTCOiPjveU6esCFQAAAAAdAAAAABAD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1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with Why image from: https://www.google.com/</a:t>
            </a:r>
            <a:r>
              <a:rPr lang="en-US" baseline="0" dirty="0" err="1" smtClean="0"/>
              <a:t>imgres?imgurl</a:t>
            </a:r>
            <a:r>
              <a:rPr lang="en-US" baseline="0" dirty="0" smtClean="0"/>
              <a:t>=https%3A%2F%2Fsimonsinek.com%2Fwp-content%2Fthemes%2Fstart-with-why%2Fdist%2Fimages%2Fwebflow%2FBooks-SWY.jpg&amp;imgrefurl=https%3A%2F%2Fsimonsinek.com%2F&amp;tbnid=9NbGmWp4rq73mM&amp;vet=12ahUKEwiXosmA-OHrAhWPoFMKHVmBAioQMygGegUIARC5Ag..i&amp;docid=9iIKRC4wmHlLLM&amp;w=924&amp;h=924&amp;q=start%20with%20why&amp;ved=2ahUKEwiXosmA-OHrAhWPoFMKHVmBAioQMygGegUIARC5A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Up</a:t>
            </a:r>
            <a:r>
              <a:rPr lang="en-US" baseline="0" dirty="0" smtClean="0"/>
              <a:t> Code works logo from: https://www.google.com/url?sa=i&amp;url=https%3A%2F%2Ftwitter.com%2Flevelup_cw&amp;psig=AOvVaw04mKs8lTAYtOH8WSiCdwc2&amp;ust=1599942554379000&amp;source=images&amp;cd=vfe&amp;ved=0CAIQjRxqFwoTCKC5y8344esCFQAAAAAdAAAAABAN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10/04/2000 9:50 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146DAF-F9AE-42E4-8935-4DE02A33A5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rot="10800000">
            <a:off x="990600" y="6400800"/>
            <a:ext cx="7315200" cy="76200"/>
          </a:xfrm>
          <a:prstGeom prst="rect">
            <a:avLst/>
          </a:prstGeom>
          <a:solidFill>
            <a:srgbClr val="1D1D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81025"/>
            <a:ext cx="91440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b="1" i="1" dirty="0">
                <a:solidFill>
                  <a:srgbClr val="002060"/>
                </a:solidFill>
                <a:latin typeface="Arial" pitchFamily="34" charset="0"/>
              </a:rPr>
              <a:t>Headquarters U. S. Air Force</a:t>
            </a:r>
            <a:endParaRPr lang="en-US" sz="40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0800000">
            <a:off x="381000" y="1295400"/>
            <a:ext cx="8382000" cy="76200"/>
          </a:xfrm>
          <a:prstGeom prst="rect">
            <a:avLst/>
          </a:prstGeom>
          <a:solidFill>
            <a:srgbClr val="1D1D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371600" y="14478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pic>
        <p:nvPicPr>
          <p:cNvPr id="8" name="Picture 16" descr="AF Logo"/>
          <p:cNvPicPr>
            <a:picLocks noChangeAspect="1" noChangeArrowheads="1"/>
          </p:cNvPicPr>
          <p:nvPr/>
        </p:nvPicPr>
        <p:blipFill>
          <a:blip r:embed="rId2" cstate="print"/>
          <a:srcRect l="22000" t="17999" r="21001" b="16667"/>
          <a:stretch>
            <a:fillRect/>
          </a:stretch>
        </p:blipFill>
        <p:spPr bwMode="auto">
          <a:xfrm>
            <a:off x="990600" y="3657600"/>
            <a:ext cx="3048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133600"/>
            <a:ext cx="5334000" cy="18288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5105400"/>
            <a:ext cx="3048000" cy="838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91953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02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38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934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866569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4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6167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73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70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99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644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4658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37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</a:t>
            </a:r>
          </a:p>
        </p:txBody>
      </p:sp>
      <p:sp>
        <p:nvSpPr>
          <p:cNvPr id="3075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3764" name="Rectangle 2052"/>
          <p:cNvSpPr>
            <a:spLocks noChangeArrowheads="1"/>
          </p:cNvSpPr>
          <p:nvPr/>
        </p:nvSpPr>
        <p:spPr bwMode="auto">
          <a:xfrm rot="-10800000">
            <a:off x="381000" y="1371600"/>
            <a:ext cx="8382000" cy="76200"/>
          </a:xfrm>
          <a:prstGeom prst="rect">
            <a:avLst/>
          </a:prstGeom>
          <a:solidFill>
            <a:srgbClr val="1D1D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3770" name="Rectangle 2058"/>
          <p:cNvSpPr>
            <a:spLocks noChangeArrowheads="1"/>
          </p:cNvSpPr>
          <p:nvPr/>
        </p:nvSpPr>
        <p:spPr bwMode="auto">
          <a:xfrm rot="-10800000">
            <a:off x="381000" y="6400800"/>
            <a:ext cx="8382000" cy="76200"/>
          </a:xfrm>
          <a:prstGeom prst="rect">
            <a:avLst/>
          </a:prstGeom>
          <a:solidFill>
            <a:srgbClr val="1D1D7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00000"/>
              </a:lnSpc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3771" name="Text Box 205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I n t e g r i t y  -  S e r v i c e  -  E x c e l l e n c e</a:t>
            </a:r>
          </a:p>
        </p:txBody>
      </p:sp>
      <p:pic>
        <p:nvPicPr>
          <p:cNvPr id="3079" name="Picture 2062" descr="AF Logo"/>
          <p:cNvPicPr>
            <a:picLocks noChangeAspect="1" noChangeArrowheads="1"/>
          </p:cNvPicPr>
          <p:nvPr/>
        </p:nvPicPr>
        <p:blipFill>
          <a:blip r:embed="rId14" cstate="print"/>
          <a:srcRect l="22000" t="17999" r="21001" b="16667"/>
          <a:stretch>
            <a:fillRect/>
          </a:stretch>
        </p:blipFill>
        <p:spPr bwMode="auto">
          <a:xfrm>
            <a:off x="381000" y="76200"/>
            <a:ext cx="1447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877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fif"/><Relationship Id="rId3" Type="http://schemas.openxmlformats.org/officeDocument/2006/relationships/image" Target="../media/image18.jfif"/><Relationship Id="rId7" Type="http://schemas.openxmlformats.org/officeDocument/2006/relationships/image" Target="../media/image22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fif"/><Relationship Id="rId4" Type="http://schemas.openxmlformats.org/officeDocument/2006/relationships/image" Target="../media/image3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4188835" y="4560125"/>
            <a:ext cx="4787900" cy="17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kern="0" dirty="0" smtClean="0"/>
              <a:t>Colonel Steven W. Speares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kern="0" dirty="0" smtClean="0"/>
              <a:t>Air Force Test &amp; Evaluation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kern="0" dirty="0" smtClean="0"/>
              <a:t>Phone: 703 697-0190 or DSN 227-0190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kern="0" dirty="0" smtClean="0"/>
              <a:t>E-mail:  steven.speares@us.af.mil</a:t>
            </a:r>
          </a:p>
          <a:p>
            <a:pPr algn="ctr">
              <a:lnSpc>
                <a:spcPct val="100000"/>
              </a:lnSpc>
            </a:pPr>
            <a:endParaRPr lang="en-US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0" y="3029858"/>
            <a:ext cx="3055048" cy="3060533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2138866" y="1633002"/>
            <a:ext cx="6662057" cy="20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kern="0" dirty="0" smtClean="0">
                <a:solidFill>
                  <a:srgbClr val="002060"/>
                </a:solidFill>
              </a:rPr>
              <a:t>Diversity of Thought: </a:t>
            </a:r>
            <a:br>
              <a:rPr lang="en-US" sz="3200" kern="0" dirty="0" smtClean="0">
                <a:solidFill>
                  <a:srgbClr val="002060"/>
                </a:solidFill>
              </a:rPr>
            </a:br>
            <a:r>
              <a:rPr lang="en-US" sz="3200" kern="0" dirty="0" smtClean="0">
                <a:solidFill>
                  <a:srgbClr val="002060"/>
                </a:solidFill>
              </a:rPr>
              <a:t>How Black Swans Help </a:t>
            </a:r>
            <a:br>
              <a:rPr lang="en-US" sz="3200" kern="0" dirty="0" smtClean="0">
                <a:solidFill>
                  <a:srgbClr val="002060"/>
                </a:solidFill>
              </a:rPr>
            </a:br>
            <a:r>
              <a:rPr lang="en-US" sz="3200" kern="0" dirty="0" smtClean="0">
                <a:solidFill>
                  <a:srgbClr val="002060"/>
                </a:solidFill>
              </a:rPr>
              <a:t>Build a Resilient Test Culture </a:t>
            </a:r>
            <a:r>
              <a:rPr lang="en-US" kern="0" dirty="0" smtClean="0">
                <a:solidFill>
                  <a:srgbClr val="002060"/>
                </a:solidFill>
              </a:rPr>
              <a:t/>
            </a:r>
            <a:br>
              <a:rPr lang="en-US" kern="0" dirty="0" smtClean="0">
                <a:solidFill>
                  <a:srgbClr val="002060"/>
                </a:solidFill>
              </a:rPr>
            </a:br>
            <a:endParaRPr lang="en-US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63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2020: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 challenges</a:t>
            </a:r>
          </a:p>
          <a:p>
            <a:r>
              <a:rPr lang="en-US" dirty="0" smtClean="0"/>
              <a:t>Organizational Inertia</a:t>
            </a:r>
          </a:p>
          <a:p>
            <a:r>
              <a:rPr lang="en-US" dirty="0" smtClean="0"/>
              <a:t>Lack of relevant expertise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74" y="3216415"/>
            <a:ext cx="3936878" cy="27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81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2020: The Ugly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COVID-19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9" y="2347332"/>
            <a:ext cx="3580587" cy="358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00" y="2557462"/>
            <a:ext cx="4652774" cy="30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67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“New Normal”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" y="222559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35" y="2261200"/>
            <a:ext cx="3164484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92" y="3848099"/>
            <a:ext cx="2215608" cy="2532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77" y="3846358"/>
            <a:ext cx="2532372" cy="2532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1" y="3857509"/>
            <a:ext cx="2290647" cy="251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25" y="2096430"/>
            <a:ext cx="2579402" cy="17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749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Organizational</a:t>
            </a:r>
            <a:endParaRPr lang="en-US" dirty="0"/>
          </a:p>
          <a:p>
            <a:r>
              <a:rPr lang="en-US" dirty="0" smtClean="0"/>
              <a:t>Some positives, caveated success</a:t>
            </a:r>
          </a:p>
          <a:p>
            <a:r>
              <a:rPr lang="en-US" dirty="0" smtClean="0"/>
              <a:t>Resilience in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17820" r="1956" b="17684"/>
          <a:stretch/>
        </p:blipFill>
        <p:spPr>
          <a:xfrm>
            <a:off x="2351314" y="3588852"/>
            <a:ext cx="3747242" cy="25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312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Resilience is the Key</a:t>
            </a:r>
          </a:p>
          <a:p>
            <a:r>
              <a:rPr lang="en-US" dirty="0" smtClean="0"/>
              <a:t>Resilience in Attitude</a:t>
            </a:r>
          </a:p>
          <a:p>
            <a:r>
              <a:rPr lang="en-US" dirty="0" smtClean="0"/>
              <a:t>Breaking resident barriers</a:t>
            </a:r>
          </a:p>
          <a:p>
            <a:r>
              <a:rPr lang="en-US" dirty="0" smtClean="0"/>
              <a:t>Symptom of the pandemic (the enabling Black Swan)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76" y="3877826"/>
            <a:ext cx="3341616" cy="2223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5" y="3877826"/>
            <a:ext cx="3961025" cy="22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721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Resilience Equation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" t="33182" r="1"/>
          <a:stretch/>
        </p:blipFill>
        <p:spPr>
          <a:xfrm>
            <a:off x="1" y="2992506"/>
            <a:ext cx="9144000" cy="14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378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Resilience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Resilience = Competence x Confidence</a:t>
            </a:r>
          </a:p>
          <a:p>
            <a:r>
              <a:rPr lang="en-US" dirty="0" smtClean="0"/>
              <a:t>A product of acumen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ttitude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48" y="2968713"/>
            <a:ext cx="2262400" cy="29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50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Historic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Mizuta Masahide</a:t>
            </a:r>
          </a:p>
          <a:p>
            <a:r>
              <a:rPr lang="en-US" dirty="0" smtClean="0"/>
              <a:t>Pasteur </a:t>
            </a:r>
          </a:p>
          <a:p>
            <a:r>
              <a:rPr lang="en-US" dirty="0" smtClean="0"/>
              <a:t>Churchill</a:t>
            </a:r>
          </a:p>
          <a:p>
            <a:r>
              <a:rPr lang="en-US" dirty="0" smtClean="0"/>
              <a:t>“Safety Third”</a:t>
            </a:r>
          </a:p>
          <a:p>
            <a:r>
              <a:rPr lang="en-US" dirty="0" smtClean="0"/>
              <a:t>Apollo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63" y="3766917"/>
            <a:ext cx="2237433" cy="223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01" y="4172170"/>
            <a:ext cx="3324667" cy="186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65" y="1743586"/>
            <a:ext cx="2060315" cy="2428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-100" r="9484" b="1"/>
          <a:stretch/>
        </p:blipFill>
        <p:spPr>
          <a:xfrm>
            <a:off x="664608" y="3888713"/>
            <a:ext cx="3004457" cy="2145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80" y="1584158"/>
            <a:ext cx="2906485" cy="215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120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20s are the new 30s</a:t>
            </a:r>
          </a:p>
          <a:p>
            <a:r>
              <a:rPr lang="en-US" dirty="0" smtClean="0"/>
              <a:t>Unmanned systems, Space travel</a:t>
            </a:r>
          </a:p>
          <a:p>
            <a:r>
              <a:rPr lang="en-US" dirty="0" smtClean="0"/>
              <a:t>Relativistic effects of the modern world</a:t>
            </a:r>
          </a:p>
          <a:p>
            <a:r>
              <a:rPr lang="en-US" dirty="0" smtClean="0"/>
              <a:t>Never know when the next Black Swan will arrive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0" y="3878153"/>
            <a:ext cx="4350110" cy="19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877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Miracle on the Hudson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5" y="2234423"/>
            <a:ext cx="2286929" cy="4083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93" y="3406695"/>
            <a:ext cx="4009647" cy="2927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64" y="1484969"/>
            <a:ext cx="3965998" cy="22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52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9434" y="1544445"/>
            <a:ext cx="3726366" cy="2670717"/>
          </a:xfrm>
        </p:spPr>
        <p:txBody>
          <a:bodyPr/>
          <a:lstStyle/>
          <a:p>
            <a:r>
              <a:rPr lang="en-US" dirty="0" smtClean="0"/>
              <a:t>Black Swan event</a:t>
            </a:r>
          </a:p>
          <a:p>
            <a:pPr lvl="1"/>
            <a:r>
              <a:rPr lang="en-US" sz="1600" dirty="0" smtClean="0"/>
              <a:t>A rare, unexpected event that drives large impact or consequence</a:t>
            </a:r>
          </a:p>
          <a:p>
            <a:pPr lvl="1"/>
            <a:r>
              <a:rPr lang="en-US" sz="1600" dirty="0" smtClean="0"/>
              <a:t>After it occurs, hindsight dictates that it should have been expected, because the data were there but unaccounted for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44445"/>
            <a:ext cx="3810000" cy="4495800"/>
          </a:xfrm>
        </p:spPr>
        <p:txBody>
          <a:bodyPr/>
          <a:lstStyle/>
          <a:p>
            <a:r>
              <a:rPr lang="en-US" dirty="0" smtClean="0"/>
              <a:t>Resilience</a:t>
            </a:r>
            <a:endParaRPr lang="en-US" dirty="0"/>
          </a:p>
          <a:p>
            <a:pPr lvl="1"/>
            <a:r>
              <a:rPr lang="en-US" sz="1600" dirty="0" smtClean="0"/>
              <a:t>The capacity to recover quickly from difficulties; toughness</a:t>
            </a:r>
          </a:p>
          <a:p>
            <a:pPr lvl="1"/>
            <a:r>
              <a:rPr lang="en-US" sz="1600" dirty="0" smtClean="0"/>
              <a:t>The ability of something to spring back into shape; elasticity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5" y="4145172"/>
            <a:ext cx="3272303" cy="2177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06" y="3684024"/>
            <a:ext cx="2736696" cy="26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18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5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 Setter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2019 FAA V&amp;V Conference</a:t>
            </a:r>
          </a:p>
          <a:p>
            <a:r>
              <a:rPr lang="en-US" dirty="0" smtClean="0"/>
              <a:t>Why Verification &amp; Validation (V&amp;V)?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45" y="2960338"/>
            <a:ext cx="2716981" cy="271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36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V&amp;V?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68509" y="5619260"/>
            <a:ext cx="7772400" cy="8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kern="0" dirty="0" smtClean="0"/>
              <a:t>Test is integral to the systems engineering process</a:t>
            </a:r>
          </a:p>
          <a:p>
            <a:pPr>
              <a:lnSpc>
                <a:spcPct val="100000"/>
              </a:lnSpc>
            </a:pPr>
            <a:r>
              <a:rPr lang="en-US" sz="2000" kern="0" dirty="0" smtClean="0"/>
              <a:t>Complex systems won’t be resilient without testing them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845" y="1038338"/>
            <a:ext cx="5173456" cy="5386090"/>
            <a:chOff x="719345" y="876300"/>
            <a:chExt cx="5217780" cy="5386090"/>
          </a:xfrm>
        </p:grpSpPr>
        <p:sp>
          <p:nvSpPr>
            <p:cNvPr id="6" name="Rectangle 5"/>
            <p:cNvSpPr/>
            <p:nvPr/>
          </p:nvSpPr>
          <p:spPr>
            <a:xfrm>
              <a:off x="1571625" y="876300"/>
              <a:ext cx="3675965" cy="53860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V</a:t>
              </a:r>
              <a:endParaRPr lang="en-US" sz="3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9345" y="1595163"/>
              <a:ext cx="5217780" cy="3843809"/>
              <a:chOff x="719345" y="1595163"/>
              <a:chExt cx="5217780" cy="384380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9345" y="1595163"/>
                <a:ext cx="5217780" cy="3031019"/>
                <a:chOff x="719345" y="1595163"/>
                <a:chExt cx="5217780" cy="3031019"/>
              </a:xfrm>
            </p:grpSpPr>
            <p:sp>
              <p:nvSpPr>
                <p:cNvPr id="10" name="Right Arrow 9"/>
                <p:cNvSpPr/>
                <p:nvPr/>
              </p:nvSpPr>
              <p:spPr bwMode="auto">
                <a:xfrm rot="4250588">
                  <a:off x="1470650" y="2713347"/>
                  <a:ext cx="2704910" cy="760265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19345" y="1595163"/>
                  <a:ext cx="2123658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Top-Level Requirements</a:t>
                  </a:r>
                  <a:endParaRPr lang="en-US" sz="14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97407" y="2238955"/>
                  <a:ext cx="13901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System Design</a:t>
                  </a:r>
                  <a:endParaRPr lang="en-US" sz="14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17875" y="2882747"/>
                  <a:ext cx="1678665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Subsystem Design</a:t>
                  </a:r>
                  <a:endParaRPr lang="en-US" sz="1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35319" y="3526538"/>
                  <a:ext cx="1717137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Component Design</a:t>
                  </a:r>
                  <a:endParaRPr lang="en-US" sz="1400" dirty="0"/>
                </a:p>
              </p:txBody>
            </p:sp>
            <p:sp>
              <p:nvSpPr>
                <p:cNvPr id="15" name="Right Arrow 14"/>
                <p:cNvSpPr/>
                <p:nvPr/>
              </p:nvSpPr>
              <p:spPr bwMode="auto">
                <a:xfrm rot="17361157">
                  <a:off x="2667334" y="2610275"/>
                  <a:ext cx="2776830" cy="760265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08074" y="2882747"/>
                  <a:ext cx="14455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Subsystem Test</a:t>
                  </a:r>
                  <a:endParaRPr lang="en-US" sz="14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09539" y="2238955"/>
                  <a:ext cx="1731138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System &amp; </a:t>
                  </a:r>
                  <a:r>
                    <a:rPr lang="en-US" sz="1400" dirty="0" err="1" smtClean="0"/>
                    <a:t>SoS</a:t>
                  </a:r>
                  <a:r>
                    <a:rPr lang="en-US" sz="1400" dirty="0" smtClean="0"/>
                    <a:t> Test</a:t>
                  </a:r>
                  <a:endParaRPr lang="en-US" sz="14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53129" y="1595163"/>
                  <a:ext cx="1483996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Operational Test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874845" y="4339950"/>
                  <a:ext cx="10695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Fabrication</a:t>
                  </a:r>
                  <a:endParaRPr lang="en-US" sz="14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758063" y="3526538"/>
                  <a:ext cx="1483996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Component Test</a:t>
                  </a:r>
                  <a:endParaRPr lang="en-US" sz="1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036836" y="5152740"/>
                <a:ext cx="274554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The Systems Engineering “V”</a:t>
                </a:r>
                <a:endParaRPr lang="en-US" sz="1400" b="1" dirty="0"/>
              </a:p>
            </p:txBody>
          </p:sp>
        </p:grpSp>
      </p:grpSp>
      <p:sp>
        <p:nvSpPr>
          <p:cNvPr id="21" name="Rectangular Callout 20"/>
          <p:cNvSpPr/>
          <p:nvPr/>
        </p:nvSpPr>
        <p:spPr bwMode="auto">
          <a:xfrm>
            <a:off x="5530542" y="3481420"/>
            <a:ext cx="2940050" cy="2004980"/>
          </a:xfrm>
          <a:prstGeom prst="wedgeRectCallout">
            <a:avLst>
              <a:gd name="adj1" fmla="val -73641"/>
              <a:gd name="adj2" fmla="val -65600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Wind tunnels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Anechoic chambers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Engine test stands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Arc heaters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Acceleration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Test tracks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integration labs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Software factories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/>
              <a:t>Hardware</a:t>
            </a:r>
            <a:r>
              <a:rPr lang="en-US" sz="1400" b="1" dirty="0" smtClean="0"/>
              <a:t> in the loop facilities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965152" y="1706895"/>
            <a:ext cx="2940050" cy="1337389"/>
          </a:xfrm>
          <a:prstGeom prst="wedgeRectCallout">
            <a:avLst>
              <a:gd name="adj1" fmla="val -78825"/>
              <a:gd name="adj2" fmla="val 11314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</a:t>
            </a:r>
            <a:r>
              <a:rPr lang="en-US" sz="1400" b="1" dirty="0" smtClean="0"/>
              <a:t>h-fidelity simulation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Cyber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Threat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Open-air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Software factories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B050"/>
                </a:solidFill>
              </a:rPr>
              <a:t>Public domain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9792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Ariane 5 (4 Jun 1996)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20" y="1424949"/>
            <a:ext cx="2334693" cy="50041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7FA6DA-76AC-4897-9318-3903792BE4B8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2139" y="1525309"/>
            <a:ext cx="610186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First launch of Ariane 5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$500M loss - broke up 37 sec into flight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S/W failure </a:t>
            </a:r>
            <a:r>
              <a:rPr lang="en-US" kern="0" dirty="0"/>
              <a:t>c</a:t>
            </a:r>
            <a:r>
              <a:rPr lang="en-US" kern="0" dirty="0" smtClean="0"/>
              <a:t>ommanded errant engine response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Ariane 4 software reused on Ariane 5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Inertial reference system (IRS) components not needed, but retained for commonality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Validation Failure of S/W systems </a:t>
            </a:r>
            <a:r>
              <a:rPr lang="en-US" kern="0" dirty="0" err="1" smtClean="0"/>
              <a:t>reqmts</a:t>
            </a:r>
            <a:endParaRPr lang="en-US" kern="0" dirty="0" smtClean="0"/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No overflow exception handler on unused IRS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No test of overflow condition because no reqmt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US" kern="0" dirty="0"/>
              <a:t>Insufficient </a:t>
            </a:r>
            <a:r>
              <a:rPr lang="en-US" kern="0" dirty="0" smtClean="0"/>
              <a:t>systems-level </a:t>
            </a:r>
            <a:r>
              <a:rPr lang="en-US" kern="0" dirty="0"/>
              <a:t>testing</a:t>
            </a:r>
            <a:endParaRPr lang="en-US" kern="0" dirty="0" smtClean="0"/>
          </a:p>
          <a:p>
            <a:pPr>
              <a:buSzPct val="120000"/>
              <a:buFont typeface="Wingdings" panose="05000000000000000000" pitchFamily="2" charset="2"/>
              <a:buChar char="§"/>
            </a:pPr>
            <a:endParaRPr lang="en-US" kern="0" dirty="0"/>
          </a:p>
        </p:txBody>
      </p:sp>
      <p:pic>
        <p:nvPicPr>
          <p:cNvPr id="5122" name="Picture 2" descr="Image result for ariane 5 fail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2899" y="4344985"/>
            <a:ext cx="1748154" cy="2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91500" y="43903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 sec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2138" y="4308441"/>
            <a:ext cx="3921369" cy="296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SzPct val="120000"/>
              <a:buFont typeface="Wingdings" panose="05000000000000000000" pitchFamily="2" charset="2"/>
              <a:buChar char="§"/>
            </a:pPr>
            <a:endParaRPr lang="en-US" kern="0" dirty="0" smtClean="0"/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Component level tests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kern="0" dirty="0" smtClean="0"/>
              <a:t>IRS testing used simulated data, not real (HITL) data</a:t>
            </a:r>
          </a:p>
          <a:p>
            <a:pPr lvl="1">
              <a:buSzPct val="120000"/>
              <a:buFont typeface="Wingdings" panose="05000000000000000000" pitchFamily="2" charset="2"/>
              <a:buChar char="§"/>
            </a:pPr>
            <a:r>
              <a:rPr lang="en-US" b="1" kern="0" dirty="0" smtClean="0">
                <a:solidFill>
                  <a:srgbClr val="00B050"/>
                </a:solidFill>
              </a:rPr>
              <a:t>Recommendation: Test not just what the system should do, but what it should not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8140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1" y="1446808"/>
            <a:ext cx="2993868" cy="2441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376" y="304800"/>
            <a:ext cx="7209263" cy="914400"/>
          </a:xfrm>
        </p:spPr>
        <p:txBody>
          <a:bodyPr/>
          <a:lstStyle/>
          <a:p>
            <a:pPr algn="ctr"/>
            <a:r>
              <a:rPr lang="en-US" dirty="0" smtClean="0"/>
              <a:t>Mars Polar Lander (3 Dec 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138" y="1470784"/>
            <a:ext cx="5570220" cy="4714240"/>
          </a:xfrm>
        </p:spPr>
        <p:txBody>
          <a:bodyPr/>
          <a:lstStyle/>
          <a:p>
            <a:r>
              <a:rPr lang="en-US" sz="1600" dirty="0" smtClean="0"/>
              <a:t>All parts/components worked as designed</a:t>
            </a:r>
          </a:p>
          <a:p>
            <a:r>
              <a:rPr lang="en-US" sz="1600" dirty="0" smtClean="0"/>
              <a:t>Software response to transient signals</a:t>
            </a:r>
          </a:p>
          <a:p>
            <a:r>
              <a:rPr lang="en-US" sz="1600" i="1" dirty="0" smtClean="0"/>
              <a:t>Inadequate testing</a:t>
            </a:r>
            <a:r>
              <a:rPr lang="en-US" sz="1600" dirty="0" smtClean="0"/>
              <a:t>…</a:t>
            </a:r>
          </a:p>
          <a:p>
            <a:pPr lvl="1"/>
            <a:r>
              <a:rPr lang="en-US" sz="1400" dirty="0" smtClean="0"/>
              <a:t>Flight software not subjected to fault-injection testing</a:t>
            </a:r>
          </a:p>
          <a:p>
            <a:pPr lvl="1"/>
            <a:r>
              <a:rPr lang="en-US" sz="1400" dirty="0" smtClean="0"/>
              <a:t>Touchdown S/W not tested in landing configuration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Recommendation: “Reinforce </a:t>
            </a:r>
            <a:r>
              <a:rPr lang="en-US" sz="1600" dirty="0">
                <a:solidFill>
                  <a:srgbClr val="00B050"/>
                </a:solidFill>
              </a:rPr>
              <a:t>the system-level test principle of </a:t>
            </a:r>
            <a:r>
              <a:rPr lang="en-US" sz="1600" dirty="0" smtClean="0">
                <a:solidFill>
                  <a:srgbClr val="00B050"/>
                </a:solidFill>
              </a:rPr>
              <a:t>test </a:t>
            </a:r>
            <a:r>
              <a:rPr lang="en-US" sz="1600" dirty="0">
                <a:solidFill>
                  <a:srgbClr val="00B050"/>
                </a:solidFill>
              </a:rPr>
              <a:t>as you fly, and fly as you test.” </a:t>
            </a:r>
            <a:endParaRPr lang="en-US" sz="1600" dirty="0" smtClean="0">
              <a:solidFill>
                <a:srgbClr val="00B050"/>
              </a:solidFill>
            </a:endParaRPr>
          </a:p>
          <a:p>
            <a:r>
              <a:rPr lang="en-US" sz="1600" i="1" dirty="0" smtClean="0">
                <a:latin typeface="FreeSans"/>
              </a:rPr>
              <a:t>Faster</a:t>
            </a:r>
            <a:r>
              <a:rPr lang="en-US" sz="1600" i="1" dirty="0">
                <a:latin typeface="FreeSans"/>
              </a:rPr>
              <a:t>, better, cheaper was the </a:t>
            </a:r>
            <a:r>
              <a:rPr lang="en-US" sz="1600" i="1" dirty="0" smtClean="0">
                <a:latin typeface="FreeSans"/>
              </a:rPr>
              <a:t>culprit  </a:t>
            </a:r>
            <a:r>
              <a:rPr lang="en-US" sz="1600" dirty="0" smtClean="0">
                <a:latin typeface="FreeSans"/>
              </a:rPr>
              <a:t>(</a:t>
            </a:r>
            <a:r>
              <a:rPr lang="en-US" sz="1600" dirty="0">
                <a:latin typeface="FreeSans"/>
              </a:rPr>
              <a:t>JPL </a:t>
            </a:r>
            <a:r>
              <a:rPr lang="en-US" sz="1600" dirty="0" smtClean="0">
                <a:latin typeface="FreeSans"/>
              </a:rPr>
              <a:t>PM)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B7FA6DA-76AC-4897-9318-3903792BE4B8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2" y="3869213"/>
            <a:ext cx="3805592" cy="2504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3280" y="3774721"/>
            <a:ext cx="3590087" cy="2598230"/>
          </a:xfrm>
          <a:prstGeom prst="rect">
            <a:avLst/>
          </a:prstGeom>
        </p:spPr>
      </p:pic>
      <p:pic>
        <p:nvPicPr>
          <p:cNvPr id="6148" name="Picture 4" descr="Image result for mars polar land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58" t="40903" b="1646"/>
          <a:stretch/>
        </p:blipFill>
        <p:spPr bwMode="auto">
          <a:xfrm>
            <a:off x="7423368" y="3842173"/>
            <a:ext cx="1430700" cy="25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5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Resilient V&amp;V?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68509" y="5619260"/>
            <a:ext cx="7772400" cy="8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kern="0" dirty="0" smtClean="0"/>
              <a:t>Every node is a risk vector</a:t>
            </a:r>
          </a:p>
          <a:p>
            <a:pPr>
              <a:lnSpc>
                <a:spcPct val="100000"/>
              </a:lnSpc>
            </a:pPr>
            <a:r>
              <a:rPr lang="en-US" sz="2000" kern="0" dirty="0" smtClean="0"/>
              <a:t>Need integrated systems test and fault injection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845" y="1038338"/>
            <a:ext cx="5173456" cy="5386090"/>
            <a:chOff x="719345" y="876300"/>
            <a:chExt cx="5217780" cy="5386090"/>
          </a:xfrm>
        </p:grpSpPr>
        <p:sp>
          <p:nvSpPr>
            <p:cNvPr id="6" name="Rectangle 5"/>
            <p:cNvSpPr/>
            <p:nvPr/>
          </p:nvSpPr>
          <p:spPr>
            <a:xfrm>
              <a:off x="1571625" y="876300"/>
              <a:ext cx="3675965" cy="53860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4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V</a:t>
              </a:r>
              <a:endParaRPr lang="en-US" sz="3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9345" y="1595163"/>
              <a:ext cx="5217780" cy="3843809"/>
              <a:chOff x="719345" y="1595163"/>
              <a:chExt cx="5217780" cy="384380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9345" y="1595163"/>
                <a:ext cx="5217780" cy="3031019"/>
                <a:chOff x="719345" y="1595163"/>
                <a:chExt cx="5217780" cy="3031019"/>
              </a:xfrm>
            </p:grpSpPr>
            <p:sp>
              <p:nvSpPr>
                <p:cNvPr id="10" name="Right Arrow 9"/>
                <p:cNvSpPr/>
                <p:nvPr/>
              </p:nvSpPr>
              <p:spPr bwMode="auto">
                <a:xfrm rot="4250588">
                  <a:off x="1470650" y="2713348"/>
                  <a:ext cx="2704910" cy="760265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19345" y="1595163"/>
                  <a:ext cx="2123658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Top-Level Requirements</a:t>
                  </a:r>
                  <a:endParaRPr lang="en-US" sz="14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97407" y="2238955"/>
                  <a:ext cx="13901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System Design</a:t>
                  </a:r>
                  <a:endParaRPr lang="en-US" sz="14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17875" y="2882747"/>
                  <a:ext cx="1678665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Subsystem Design</a:t>
                  </a:r>
                  <a:endParaRPr lang="en-US" sz="1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635319" y="3526538"/>
                  <a:ext cx="1717137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Component Design</a:t>
                  </a:r>
                  <a:endParaRPr lang="en-US" sz="1400" dirty="0"/>
                </a:p>
              </p:txBody>
            </p:sp>
            <p:sp>
              <p:nvSpPr>
                <p:cNvPr id="15" name="Right Arrow 14"/>
                <p:cNvSpPr/>
                <p:nvPr/>
              </p:nvSpPr>
              <p:spPr bwMode="auto">
                <a:xfrm rot="17361157">
                  <a:off x="2667334" y="2610275"/>
                  <a:ext cx="2776830" cy="760265"/>
                </a:xfrm>
                <a:prstGeom prst="rightArrow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008074" y="2882747"/>
                  <a:ext cx="14455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Subsystem Test</a:t>
                  </a:r>
                  <a:endParaRPr lang="en-US" sz="14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009539" y="2238955"/>
                  <a:ext cx="1731138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System &amp; </a:t>
                  </a:r>
                  <a:r>
                    <a:rPr lang="en-US" sz="1400" dirty="0" err="1" smtClean="0"/>
                    <a:t>SoS</a:t>
                  </a:r>
                  <a:r>
                    <a:rPr lang="en-US" sz="1400" dirty="0" smtClean="0"/>
                    <a:t> Test</a:t>
                  </a:r>
                  <a:endParaRPr lang="en-US" sz="14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453129" y="1595163"/>
                  <a:ext cx="1483996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Operational Test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874845" y="4339950"/>
                  <a:ext cx="1069524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Fabrication</a:t>
                  </a:r>
                  <a:endParaRPr lang="en-US" sz="14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758063" y="3526538"/>
                  <a:ext cx="1483996" cy="28623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Component Test</a:t>
                  </a:r>
                  <a:endParaRPr lang="en-US" sz="1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036836" y="5152740"/>
                <a:ext cx="274554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The Systems Engineering “V”</a:t>
                </a:r>
                <a:endParaRPr lang="en-US" sz="1400" b="1" dirty="0"/>
              </a:p>
            </p:txBody>
          </p:sp>
        </p:grpSp>
      </p:grpSp>
      <p:sp>
        <p:nvSpPr>
          <p:cNvPr id="21" name="Rectangular Callout 20"/>
          <p:cNvSpPr/>
          <p:nvPr/>
        </p:nvSpPr>
        <p:spPr bwMode="auto">
          <a:xfrm>
            <a:off x="5530542" y="3481419"/>
            <a:ext cx="2940050" cy="2016131"/>
          </a:xfrm>
          <a:prstGeom prst="wedgeRectCallout">
            <a:avLst>
              <a:gd name="adj1" fmla="val -73641"/>
              <a:gd name="adj2" fmla="val -65600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Wind tunnels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Anechoic chambers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Engine test stands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Arc heaters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Acceleration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Test tracks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Software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integration labs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Software factories</a:t>
            </a:r>
            <a:endParaRPr kumimoji="0" lang="en-US" sz="14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baseline="0" dirty="0" smtClean="0"/>
              <a:t>Hardware</a:t>
            </a:r>
            <a:r>
              <a:rPr lang="en-US" sz="1400" b="1" dirty="0" smtClean="0"/>
              <a:t> in the loop facilities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5967759" y="1717420"/>
            <a:ext cx="2940050" cy="1349167"/>
          </a:xfrm>
          <a:prstGeom prst="wedgeRectCallout">
            <a:avLst>
              <a:gd name="adj1" fmla="val -78825"/>
              <a:gd name="adj2" fmla="val 11314"/>
            </a:avLst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Hig</a:t>
            </a:r>
            <a:r>
              <a:rPr lang="en-US" sz="1400" b="1" dirty="0" smtClean="0"/>
              <a:t>h fidelity simulation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Cyber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Threat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Open air ranges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Software factories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00B050"/>
                </a:solidFill>
              </a:rPr>
              <a:t>Public domain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7830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 Setter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2019 FAA V&amp;V Conference</a:t>
            </a:r>
          </a:p>
          <a:p>
            <a:r>
              <a:rPr lang="en-US" dirty="0" smtClean="0"/>
              <a:t>Resilience lessons learned and takeaways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83" y="2518211"/>
            <a:ext cx="3738563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189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2020: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shift in the nature of test</a:t>
            </a:r>
          </a:p>
          <a:p>
            <a:r>
              <a:rPr lang="en-US" dirty="0" smtClean="0"/>
              <a:t>Platform-specific to platform-agnostic</a:t>
            </a:r>
          </a:p>
          <a:p>
            <a:r>
              <a:rPr lang="en-US" dirty="0" smtClean="0"/>
              <a:t>DEVSECOPS, software resilience, and chaos engineering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3" y="3361434"/>
            <a:ext cx="5590244" cy="23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66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F_template">
  <a:themeElements>
    <a:clrScheme name="AF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F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F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F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F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0E745CDB645498F634ACD85AFB1B3" ma:contentTypeVersion="2" ma:contentTypeDescription="Create a new document." ma:contentTypeScope="" ma:versionID="434c5b65d3db6f7a747beedc472860d1">
  <xsd:schema xmlns:xsd="http://www.w3.org/2001/XMLSchema" xmlns:xs="http://www.w3.org/2001/XMLSchema" xmlns:p="http://schemas.microsoft.com/office/2006/metadata/properties" xmlns:ns3="5b20e521-b63f-40ec-a06a-8e15f091f4d8" targetNamespace="http://schemas.microsoft.com/office/2006/metadata/properties" ma:root="true" ma:fieldsID="85f90802957b52e432c5f972f7447e66" ns3:_="">
    <xsd:import namespace="5b20e521-b63f-40ec-a06a-8e15f091f4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0e521-b63f-40ec-a06a-8e15f091f4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E5CAD7F-51EA-4213-82DC-7E298578B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84A34-9EE3-408D-A34A-7BDB52042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0e521-b63f-40ec-a06a-8e15f091f4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F54455-6B69-4B55-BD17-28CD8DA71D5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5b20e521-b63f-40ec-a06a-8e15f091f4d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15102</TotalTime>
  <Pages>35</Pages>
  <Words>1076</Words>
  <Application>Microsoft Office PowerPoint</Application>
  <PresentationFormat>Letter Paper (8.5x11 in)</PresentationFormat>
  <Paragraphs>215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FreeSans</vt:lpstr>
      <vt:lpstr>Times New Roman</vt:lpstr>
      <vt:lpstr>Wingdings</vt:lpstr>
      <vt:lpstr>AF_template</vt:lpstr>
      <vt:lpstr>PowerPoint Presentation</vt:lpstr>
      <vt:lpstr>The Basics</vt:lpstr>
      <vt:lpstr>The Stage Setter – Part 1</vt:lpstr>
      <vt:lpstr>Why V&amp;V?</vt:lpstr>
      <vt:lpstr>Ariane 5 (4 Jun 1996)</vt:lpstr>
      <vt:lpstr>Mars Polar Lander (3 Dec 1999)</vt:lpstr>
      <vt:lpstr>Why Resilient V&amp;V?</vt:lpstr>
      <vt:lpstr>The Stage Setter – Part 2</vt:lpstr>
      <vt:lpstr>This is 2020: The Good</vt:lpstr>
      <vt:lpstr>This is 2020: The Bad</vt:lpstr>
      <vt:lpstr>This is 2020: The Ugly</vt:lpstr>
      <vt:lpstr>The Reality</vt:lpstr>
      <vt:lpstr>The Response</vt:lpstr>
      <vt:lpstr>The Revelation</vt:lpstr>
      <vt:lpstr>The Resilience Equation</vt:lpstr>
      <vt:lpstr>The Resilience Equation</vt:lpstr>
      <vt:lpstr>The Historic Basis</vt:lpstr>
      <vt:lpstr>The Need</vt:lpstr>
      <vt:lpstr>The Miracle on the Hudson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Generic</dc:title>
  <dc:subject>Briefings</dc:subject>
  <dc:creator>Mazz</dc:creator>
  <cp:keywords>Generic</cp:keywords>
  <dc:description>As of 17 Feb 98</dc:description>
  <cp:lastModifiedBy>Wanda Lopez-LaBarbera</cp:lastModifiedBy>
  <cp:revision>593</cp:revision>
  <cp:lastPrinted>2016-09-06T12:48:02Z</cp:lastPrinted>
  <dcterms:created xsi:type="dcterms:W3CDTF">1998-02-17T11:43:23Z</dcterms:created>
  <dcterms:modified xsi:type="dcterms:W3CDTF">2020-09-15T10:51:08Z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0x010100C4C0E745CDB645498F634ACD85AFB1B3</vt:lpwstr>
  </property>
</Properties>
</file>