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41"/>
  </p:notesMasterIdLst>
  <p:handoutMasterIdLst>
    <p:handoutMasterId r:id="rId42"/>
  </p:handoutMasterIdLst>
  <p:sldIdLst>
    <p:sldId id="273" r:id="rId3"/>
    <p:sldId id="274" r:id="rId4"/>
    <p:sldId id="275" r:id="rId5"/>
    <p:sldId id="276" r:id="rId6"/>
    <p:sldId id="278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74"/>
            <p14:sldId id="275"/>
            <p14:sldId id="276"/>
            <p14:sldId id="278"/>
            <p14:sldId id="277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2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8" autoAdjust="0"/>
    <p:restoredTop sz="89510" autoAdjust="0"/>
  </p:normalViewPr>
  <p:slideViewPr>
    <p:cSldViewPr snapToGrid="0">
      <p:cViewPr varScale="1">
        <p:scale>
          <a:sx n="136" d="100"/>
          <a:sy n="136" d="100"/>
        </p:scale>
        <p:origin x="1152" y="120"/>
      </p:cViewPr>
      <p:guideLst>
        <p:guide orient="horz" pos="402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788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6913"/>
            <a:ext cx="6197600" cy="34861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Perception: The ability to see reality</a:t>
            </a:r>
          </a:p>
          <a:p>
            <a:endParaRPr lang="en-US" sz="1200" dirty="0" smtClean="0"/>
          </a:p>
          <a:p>
            <a:r>
              <a:rPr lang="en-US" sz="1200" dirty="0" smtClean="0"/>
              <a:t>No two people see the world in the same way and we have a graphic later on showing the difference in perception in the workforce today</a:t>
            </a:r>
          </a:p>
          <a:p>
            <a:endParaRPr lang="en-US" sz="1200" dirty="0" smtClean="0"/>
          </a:p>
          <a:p>
            <a:r>
              <a:rPr lang="en-US" sz="1200" dirty="0" smtClean="0"/>
              <a:t>Optimism is important... But not blind optimism</a:t>
            </a:r>
          </a:p>
          <a:p>
            <a:endParaRPr lang="en-US" sz="1200" dirty="0" smtClean="0"/>
          </a:p>
          <a:p>
            <a:r>
              <a:rPr lang="en-US" sz="1200" dirty="0" smtClean="0"/>
              <a:t>Empowering teams to make decisions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1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14" y="1884870"/>
            <a:ext cx="9102852" cy="3250692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85011" y="250169"/>
            <a:ext cx="6941611" cy="892831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85012" y="1156621"/>
            <a:ext cx="6904622" cy="724567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1060999" y="2123306"/>
            <a:ext cx="5746201" cy="14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spcBef>
                <a:spcPts val="3000"/>
              </a:spcBef>
              <a:buFontTx/>
              <a:buNone/>
            </a:pPr>
            <a:r>
              <a:rPr lang="en-US" sz="1600" dirty="0" smtClean="0">
                <a:solidFill>
                  <a:srgbClr val="1D2F68"/>
                </a:solidFill>
              </a:rPr>
              <a:t>By</a:t>
            </a:r>
            <a:r>
              <a:rPr lang="en-US" sz="1600" dirty="0">
                <a:solidFill>
                  <a:srgbClr val="1D2F68"/>
                </a:solidFill>
              </a:rPr>
              <a:t>:</a:t>
            </a:r>
          </a:p>
          <a:p>
            <a:pPr>
              <a:spcBef>
                <a:spcPts val="1600"/>
              </a:spcBef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pic>
        <p:nvPicPr>
          <p:cNvPr id="10" name="Picture 9" descr="FAA logo&amp;text_white_d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3953445"/>
            <a:ext cx="3397250" cy="119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4686300"/>
            <a:ext cx="1672032" cy="342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4686300"/>
            <a:ext cx="2895600" cy="342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4188" y="4686300"/>
            <a:ext cx="1707316" cy="3429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131094"/>
            <a:ext cx="3948113" cy="32932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131094"/>
            <a:ext cx="3949700" cy="32932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4526757"/>
            <a:ext cx="9144000" cy="611981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131094"/>
            <a:ext cx="8050213" cy="329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4686300"/>
            <a:ext cx="173736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9125" y="4686300"/>
            <a:ext cx="15870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4654154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4788694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2" name="Picture 1" descr="FAA logo&amp;text_white_ds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4" y="4587400"/>
            <a:ext cx="1587500" cy="556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4526757"/>
            <a:ext cx="9144000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58366"/>
            <a:ext cx="847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131094"/>
            <a:ext cx="8050213" cy="329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4686300"/>
            <a:ext cx="173736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4187" y="4686300"/>
            <a:ext cx="172197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4654154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4788694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14" name="Picture 13" descr="FAA logo&amp;text_white_d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4" y="4587400"/>
            <a:ext cx="1587500" cy="5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wsocialtrends.org/2014/03/07/millennials-in-adulthood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21A5E"/>
                </a:solidFill>
              </a:rPr>
              <a:t>Building a Modern Resilient Workforce</a:t>
            </a:r>
            <a:endParaRPr lang="en-US" dirty="0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2626807" y="2163742"/>
            <a:ext cx="3867125" cy="30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  <a:buFontTx/>
              <a:buNone/>
            </a:pPr>
            <a:r>
              <a:rPr lang="en-US" sz="1600" dirty="0" smtClean="0"/>
              <a:t>V&amp;V Summit 2019</a:t>
            </a:r>
            <a:endParaRPr lang="en-US" sz="1600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2619934" y="2782026"/>
            <a:ext cx="34655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Peter D’Amico &amp; Cuong Nguyen</a:t>
            </a:r>
            <a:endParaRPr lang="en-US" sz="1600" dirty="0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2636288" y="3206549"/>
            <a:ext cx="34655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September 26, 2019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Image result for perce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49" y="2120039"/>
            <a:ext cx="4118098" cy="231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499490" y="960120"/>
            <a:ext cx="829281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800" b="1" dirty="0" smtClean="0"/>
              <a:t>The lens in which you see the world</a:t>
            </a:r>
          </a:p>
          <a:p>
            <a:pPr marL="285750" indent="-285750"/>
            <a:r>
              <a:rPr lang="en-US" sz="1800" b="1" dirty="0" smtClean="0"/>
              <a:t>Optimism is important… but not blind optimism</a:t>
            </a:r>
          </a:p>
          <a:p>
            <a:pPr marL="285750" indent="-285750"/>
            <a:r>
              <a:rPr lang="en-US" sz="1800" b="1" dirty="0" smtClean="0"/>
              <a:t>Do employees feel empowered?</a:t>
            </a:r>
          </a:p>
        </p:txBody>
      </p:sp>
    </p:spTree>
    <p:extLst>
      <p:ext uri="{BB962C8B-B14F-4D97-AF65-F5344CB8AC3E}">
        <p14:creationId xmlns:p14="http://schemas.microsoft.com/office/powerpoint/2010/main" val="19108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34" t="11667" r="5120" b="23881"/>
          <a:stretch/>
        </p:blipFill>
        <p:spPr>
          <a:xfrm>
            <a:off x="1926527" y="2091690"/>
            <a:ext cx="5200550" cy="2366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499491" y="960120"/>
            <a:ext cx="8056674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800" b="1" dirty="0"/>
              <a:t>People want to feel like they belong or are a part of a community</a:t>
            </a:r>
          </a:p>
          <a:p>
            <a:pPr marL="285750" indent="-285750"/>
            <a:r>
              <a:rPr lang="en-US" sz="1800" b="1" dirty="0"/>
              <a:t>Challenge the rigid structure, and silos</a:t>
            </a:r>
          </a:p>
          <a:p>
            <a:pPr marL="285750" indent="-285750"/>
            <a:r>
              <a:rPr lang="en-US" sz="1800" b="1" dirty="0"/>
              <a:t>From a state of separateness to connectedness</a:t>
            </a:r>
          </a:p>
          <a:p>
            <a:pPr marL="285750" indent="-285750"/>
            <a:endParaRPr lang="en-US" sz="18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Google Shape;11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40390" y="108723"/>
            <a:ext cx="4460723" cy="43870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52400" y="954088"/>
            <a:ext cx="4336500" cy="354171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indent="-298450">
              <a:buSzPts val="1100"/>
            </a:pPr>
            <a:r>
              <a:rPr lang="en-US" sz="1600" kern="0" dirty="0" smtClean="0"/>
              <a:t>Millennials are already considered less trusting of others than previous generations</a:t>
            </a:r>
          </a:p>
          <a:p>
            <a:pPr indent="0">
              <a:buFontTx/>
              <a:buNone/>
            </a:pPr>
            <a:endParaRPr lang="en-US" sz="1600" kern="0" dirty="0" smtClean="0"/>
          </a:p>
          <a:p>
            <a:pPr indent="-298450">
              <a:buSzPts val="1100"/>
            </a:pPr>
            <a:r>
              <a:rPr lang="en-US" sz="1600" kern="0" dirty="0" smtClean="0"/>
              <a:t>Good work is stagnated by interpersonal conflict, political infighting, lack of trust </a:t>
            </a:r>
          </a:p>
          <a:p>
            <a:pPr indent="0">
              <a:buFontTx/>
              <a:buNone/>
            </a:pPr>
            <a:endParaRPr lang="en-US" sz="1600" kern="0" dirty="0" smtClean="0"/>
          </a:p>
          <a:p>
            <a:pPr indent="-298450">
              <a:buSzPts val="1100"/>
            </a:pPr>
            <a:r>
              <a:rPr lang="en-US" sz="1600" kern="0" dirty="0" smtClean="0"/>
              <a:t>When Millennials believe their company has a high-trust culture, they’re &gt; 22 times more likely to want to work there for a long time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0021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Google Shape;13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72395" y="91440"/>
            <a:ext cx="3368722" cy="4423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9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Google Shape;15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93345" y="185222"/>
            <a:ext cx="5848750" cy="42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8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Google Shape;16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102" y="22860"/>
            <a:ext cx="7543798" cy="4471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9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Google Shape;17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3614" y="1678067"/>
            <a:ext cx="2946798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5020" y="1645324"/>
            <a:ext cx="2999186" cy="299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8490" y="1667"/>
            <a:ext cx="2933700" cy="2959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2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Google Shape;179;p31"/>
          <p:cNvSpPr txBox="1">
            <a:spLocks/>
          </p:cNvSpPr>
          <p:nvPr/>
        </p:nvSpPr>
        <p:spPr>
          <a:xfrm>
            <a:off x="4526280" y="502972"/>
            <a:ext cx="3973500" cy="4079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560"/>
              </a:spcBef>
              <a:spcAft>
                <a:spcPts val="0"/>
              </a:spcAft>
              <a:buFontTx/>
              <a:buNone/>
            </a:pPr>
            <a:endParaRPr lang="en-US" sz="1400" kern="0" smtClean="0"/>
          </a:p>
          <a:p>
            <a:pPr marL="0" indent="0">
              <a:spcBef>
                <a:spcPts val="560"/>
              </a:spcBef>
              <a:spcAft>
                <a:spcPts val="0"/>
              </a:spcAft>
              <a:buFontTx/>
              <a:buNone/>
            </a:pPr>
            <a:endParaRPr lang="en-US" sz="1400" kern="0" smtClean="0"/>
          </a:p>
          <a:p>
            <a:pPr marL="0" indent="0">
              <a:spcBef>
                <a:spcPts val="560"/>
              </a:spcBef>
              <a:spcAft>
                <a:spcPts val="0"/>
              </a:spcAft>
              <a:buFontTx/>
              <a:buNone/>
            </a:pPr>
            <a:endParaRPr lang="en-US" sz="1400" kern="0"/>
          </a:p>
        </p:txBody>
      </p:sp>
      <p:pic>
        <p:nvPicPr>
          <p:cNvPr id="4" name="Google Shape;18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4883" y="592872"/>
            <a:ext cx="3571875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 bwMode="auto">
          <a:xfrm>
            <a:off x="4141305" y="786145"/>
            <a:ext cx="474345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Failed parenting strategies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“Helicopter Parents”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Children with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schedules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030" y="2571249"/>
            <a:ext cx="1809750" cy="170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2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Google Shape;187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5286" y="552951"/>
            <a:ext cx="3648075" cy="36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 bwMode="auto">
          <a:xfrm>
            <a:off x="4370815" y="530091"/>
            <a:ext cx="4495800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Constant, rapid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change in tech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Video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Games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Constant feedback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Incremental achievements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Instant Gratification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2-day shipping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On-demand streaming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Credit cards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7" name="Picture 4" descr="Image result for corded pho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4" y="415671"/>
            <a:ext cx="3872974" cy="209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cordless home 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05" y="405737"/>
            <a:ext cx="3299376" cy="329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old motorola cell 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70" y="963287"/>
            <a:ext cx="5090795" cy="29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Image result for old motorola cell pho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05" y="1280611"/>
            <a:ext cx="4726548" cy="31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mage result for old motorola cell pho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67" y="411680"/>
            <a:ext cx="6792851" cy="38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horrible resolution photo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84"/>
          <a:stretch/>
        </p:blipFill>
        <p:spPr bwMode="auto">
          <a:xfrm>
            <a:off x="1517936" y="518397"/>
            <a:ext cx="2694665" cy="360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iphon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66" y="353833"/>
            <a:ext cx="3878826" cy="38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6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Google Shape;187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5286" y="552951"/>
            <a:ext cx="3648075" cy="36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 bwMode="auto">
          <a:xfrm>
            <a:off x="4370815" y="530091"/>
            <a:ext cx="4495800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Constant, rapid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change in tech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Video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Games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Constant feedback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Incremental achievements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Instant Gratification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2-day shipping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On-demand streaming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Credit cards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901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59" y="2118243"/>
            <a:ext cx="2855403" cy="2016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6195081" y="425723"/>
            <a:ext cx="2357435" cy="2671184"/>
            <a:chOff x="5029200" y="1371600"/>
            <a:chExt cx="3900488" cy="4419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1747" y="1905000"/>
              <a:ext cx="3267941" cy="3886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0" y="1371600"/>
              <a:ext cx="3185726" cy="38576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74" y="474845"/>
            <a:ext cx="3005082" cy="1249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Image result for ITEA te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58" y="2947012"/>
            <a:ext cx="1151372" cy="1151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6426" y="385856"/>
            <a:ext cx="1751463" cy="2411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 descr="Image result for V&amp;V Summ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92" y="425723"/>
            <a:ext cx="3810930" cy="3810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Google Shape;187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5286" y="552951"/>
            <a:ext cx="3648075" cy="36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 bwMode="auto">
          <a:xfrm>
            <a:off x="4370815" y="530091"/>
            <a:ext cx="4495800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Constant, rapid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change in tech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Video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Games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Constant feedback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Incremental achievements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Instant Gratification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2-day shipping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On-demand streaming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Credit cards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5124" name="Picture 4" descr="Image result for video 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7" y="186054"/>
            <a:ext cx="8268966" cy="41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video game achievement real 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19" y="1271236"/>
            <a:ext cx="7221030" cy="196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Google Shape;187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5286" y="552951"/>
            <a:ext cx="3648075" cy="36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 bwMode="auto">
          <a:xfrm>
            <a:off x="4370815" y="530091"/>
            <a:ext cx="4495800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Constant, rapid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change in tech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Video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Games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Constant feedback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Incremental achievements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Instant Gratification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2-day shipping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On-demand streaming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Credit cards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95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Google Shape;192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5079" y="0"/>
            <a:ext cx="8170268" cy="4536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3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Google Shape;21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4675" y="410898"/>
            <a:ext cx="3695700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 bwMode="auto">
          <a:xfrm>
            <a:off x="4572000" y="827587"/>
            <a:ext cx="4191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Economic uncertainty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Globalization and outsourcing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Debt, marriage, and home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Google Shape;22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1783" y="226758"/>
            <a:ext cx="6773368" cy="413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5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Google Shape;226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5065" y="205778"/>
            <a:ext cx="4210725" cy="40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27;p39"/>
          <p:cNvSpPr txBox="1"/>
          <p:nvPr/>
        </p:nvSpPr>
        <p:spPr>
          <a:xfrm>
            <a:off x="2243563" y="4182637"/>
            <a:ext cx="45468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100" u="sng" dirty="0">
                <a:solidFill>
                  <a:schemeClr val="hlink"/>
                </a:solidFill>
                <a:hlinkClick r:id="rId3"/>
              </a:rPr>
              <a:t>https://www.pewsocialtrends.org/2014/03/07/millennials-in-adulthood/</a:t>
            </a:r>
            <a:endParaRPr dirty="0"/>
          </a:p>
        </p:txBody>
      </p:sp>
      <p:pic>
        <p:nvPicPr>
          <p:cNvPr id="5" name="Google Shape;22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775" y="635228"/>
            <a:ext cx="4309176" cy="323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7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Google Shape;23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169781"/>
            <a:ext cx="8381992" cy="431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3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 Retention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625" y="1052945"/>
            <a:ext cx="4787900" cy="4525963"/>
          </a:xfrm>
        </p:spPr>
        <p:txBody>
          <a:bodyPr/>
          <a:lstStyle/>
          <a:p>
            <a:r>
              <a:rPr lang="en-US" sz="2000" dirty="0"/>
              <a:t>National average, regardless of age is 4.2 years</a:t>
            </a:r>
          </a:p>
          <a:p>
            <a:endParaRPr lang="en-US" sz="2000" dirty="0" smtClean="0"/>
          </a:p>
          <a:p>
            <a:r>
              <a:rPr lang="en-US" sz="2000" dirty="0"/>
              <a:t>Millennial average is about 3 years</a:t>
            </a:r>
          </a:p>
          <a:p>
            <a:endParaRPr lang="en-US" sz="2000" dirty="0"/>
          </a:p>
          <a:p>
            <a:r>
              <a:rPr lang="en-US" sz="2000" dirty="0"/>
              <a:t>Millennials, on average, leave their government jobs after 3.8 </a:t>
            </a:r>
            <a:r>
              <a:rPr lang="en-US" sz="2000" dirty="0" smtClean="0"/>
              <a:t>years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6" name="Google Shape;24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27964" y="486966"/>
            <a:ext cx="3373149" cy="3846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7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Prestige &amp; Sexiness Matter…</a:t>
            </a:r>
            <a:r>
              <a:rPr lang="en-US" sz="2400" dirty="0" smtClean="0"/>
              <a:t>at First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Google Shape;24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3380" y="841645"/>
            <a:ext cx="7082978" cy="371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Thought We Wanted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2" descr="Image result for sleep p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519" y="1052115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avocado toa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12994"/>
            <a:ext cx="4448846" cy="333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8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Google Shape;85;p15"/>
          <p:cNvPicPr preferRelativeResize="0"/>
          <p:nvPr/>
        </p:nvPicPr>
        <p:blipFill rotWithShape="1">
          <a:blip r:embed="rId2">
            <a:alphaModFix/>
          </a:blip>
          <a:srcRect t="10912" r="35604" b="10527"/>
          <a:stretch/>
        </p:blipFill>
        <p:spPr>
          <a:xfrm>
            <a:off x="723739" y="30114"/>
            <a:ext cx="7696522" cy="4473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6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Meaningful Work </a:t>
            </a:r>
            <a:r>
              <a:rPr lang="en-US" sz="2400" dirty="0" smtClean="0"/>
              <a:t>with the</a:t>
            </a:r>
            <a:r>
              <a:rPr lang="en-US" sz="3600" dirty="0" smtClean="0"/>
              <a:t> Government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613" y="1002288"/>
            <a:ext cx="3715166" cy="330993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SzPts val="1800"/>
              <a:buFontTx/>
              <a:buChar char="●"/>
            </a:pPr>
            <a:r>
              <a:rPr lang="en-US" sz="1600" kern="0" dirty="0" smtClean="0"/>
              <a:t>Giving Back</a:t>
            </a:r>
          </a:p>
          <a:p>
            <a:pPr lvl="1" indent="-342900">
              <a:spcBef>
                <a:spcPts val="0"/>
              </a:spcBef>
              <a:buSzPts val="1800"/>
              <a:buFontTx/>
              <a:buChar char="○"/>
            </a:pPr>
            <a:r>
              <a:rPr lang="en-US" sz="1600" kern="0" dirty="0" smtClean="0"/>
              <a:t>87% donated to charity in 2014</a:t>
            </a:r>
          </a:p>
          <a:p>
            <a:pPr>
              <a:buSzPts val="1800"/>
              <a:buFontTx/>
              <a:buChar char="●"/>
            </a:pPr>
            <a:r>
              <a:rPr lang="en-US" sz="1600" kern="0" dirty="0" smtClean="0"/>
              <a:t>Meaningful Work</a:t>
            </a:r>
          </a:p>
          <a:p>
            <a:pPr lvl="1" indent="-342900">
              <a:spcBef>
                <a:spcPts val="0"/>
              </a:spcBef>
              <a:buSzPts val="1800"/>
              <a:buFontTx/>
              <a:buChar char="○"/>
            </a:pPr>
            <a:r>
              <a:rPr lang="en-US" sz="1600" kern="0" dirty="0" smtClean="0"/>
              <a:t>86% claim their work is important</a:t>
            </a:r>
          </a:p>
          <a:p>
            <a:pPr lvl="1" indent="-342900">
              <a:spcBef>
                <a:spcPts val="0"/>
              </a:spcBef>
              <a:buSzPts val="1800"/>
              <a:buFontTx/>
              <a:buChar char="○"/>
            </a:pPr>
            <a:r>
              <a:rPr lang="en-US" sz="1600" kern="0" dirty="0" smtClean="0"/>
              <a:t>80% say they can see how their work relates to their agencies goals</a:t>
            </a:r>
          </a:p>
          <a:p>
            <a:pPr>
              <a:spcBef>
                <a:spcPts val="0"/>
              </a:spcBef>
              <a:buSzPts val="1800"/>
              <a:buFontTx/>
              <a:buChar char="●"/>
            </a:pPr>
            <a:r>
              <a:rPr lang="en-US" sz="1600" kern="0" dirty="0" smtClean="0"/>
              <a:t>Company Values</a:t>
            </a:r>
          </a:p>
          <a:p>
            <a:pPr lvl="1" indent="-342900">
              <a:spcBef>
                <a:spcPts val="0"/>
              </a:spcBef>
              <a:buSzPts val="1800"/>
              <a:buFontTx/>
              <a:buChar char="○"/>
            </a:pPr>
            <a:r>
              <a:rPr lang="en-US" sz="1600" kern="0" dirty="0" smtClean="0"/>
              <a:t>61% consider a company’s commitment to the community</a:t>
            </a:r>
          </a:p>
          <a:p>
            <a:endParaRPr lang="en-US" sz="2400" kern="0" dirty="0"/>
          </a:p>
        </p:txBody>
      </p:sp>
      <p:pic>
        <p:nvPicPr>
          <p:cNvPr id="5" name="Google Shape;254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2913" y="1078488"/>
            <a:ext cx="4648200" cy="3096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4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100" y="87132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Bureaucracy</a:t>
            </a:r>
          </a:p>
          <a:p>
            <a:pPr lvl="1"/>
            <a:r>
              <a:rPr lang="en-US" sz="1800" kern="0" dirty="0" smtClean="0"/>
              <a:t>Silos</a:t>
            </a:r>
          </a:p>
          <a:p>
            <a:pPr lvl="1"/>
            <a:r>
              <a:rPr lang="en-US" sz="1800" kern="0" dirty="0" smtClean="0"/>
              <a:t>Shut downs</a:t>
            </a:r>
          </a:p>
          <a:p>
            <a:pPr lvl="1"/>
            <a:r>
              <a:rPr lang="en-US" sz="1800" kern="0" dirty="0" smtClean="0"/>
              <a:t>Hiring process</a:t>
            </a:r>
          </a:p>
          <a:p>
            <a:pPr lvl="1"/>
            <a:endParaRPr lang="en-US" sz="1800" kern="0" dirty="0" smtClean="0"/>
          </a:p>
          <a:p>
            <a:r>
              <a:rPr lang="en-US" sz="2000" kern="0" dirty="0" smtClean="0"/>
              <a:t>Adoption of new tech</a:t>
            </a:r>
          </a:p>
          <a:p>
            <a:pPr lvl="1"/>
            <a:r>
              <a:rPr lang="en-US" sz="1800" kern="0" dirty="0" smtClean="0"/>
              <a:t>Government is slow to adapt</a:t>
            </a:r>
          </a:p>
          <a:p>
            <a:endParaRPr lang="en-US" sz="2000" kern="0" dirty="0" smtClean="0"/>
          </a:p>
          <a:p>
            <a:r>
              <a:rPr lang="en-US" sz="2000" kern="0" dirty="0" smtClean="0"/>
              <a:t>Seniority over meritocracy</a:t>
            </a:r>
          </a:p>
          <a:p>
            <a:pPr lvl="1"/>
            <a:r>
              <a:rPr lang="en-US" sz="1800" kern="0" dirty="0" smtClean="0"/>
              <a:t>Millennials prefer achievement - based rewards</a:t>
            </a: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4173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Motivators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100" y="1052946"/>
            <a:ext cx="8229600" cy="43735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ts val="1800"/>
            </a:pPr>
            <a:r>
              <a:rPr lang="en-US" sz="2400" kern="0" smtClean="0"/>
              <a:t>Job security</a:t>
            </a:r>
          </a:p>
          <a:p>
            <a:pPr indent="0">
              <a:buFontTx/>
              <a:buNone/>
            </a:pPr>
            <a:endParaRPr lang="en-US" sz="2400" kern="0" smtClean="0"/>
          </a:p>
          <a:p>
            <a:pPr>
              <a:buSzPts val="1800"/>
            </a:pPr>
            <a:r>
              <a:rPr lang="en-US" sz="2400" kern="0" smtClean="0"/>
              <a:t>Competitive salary</a:t>
            </a:r>
          </a:p>
          <a:p>
            <a:pPr indent="0">
              <a:buFontTx/>
              <a:buNone/>
            </a:pPr>
            <a:endParaRPr lang="en-US" sz="2400" kern="0" smtClean="0"/>
          </a:p>
          <a:p>
            <a:pPr>
              <a:buSzPts val="1800"/>
            </a:pPr>
            <a:r>
              <a:rPr lang="en-US" sz="2400" kern="0" smtClean="0"/>
              <a:t>Pension</a:t>
            </a:r>
          </a:p>
          <a:p>
            <a:pPr>
              <a:buSzPts val="1800"/>
            </a:pPr>
            <a:endParaRPr lang="en-US" sz="2400" kern="0" smtClean="0"/>
          </a:p>
          <a:p>
            <a:pPr>
              <a:buSzPts val="1800"/>
            </a:pPr>
            <a:r>
              <a:rPr lang="en-US" sz="2400" kern="0" smtClean="0"/>
              <a:t>Health benefits</a:t>
            </a:r>
          </a:p>
          <a:p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2243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Really Wanted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625" y="991610"/>
            <a:ext cx="8347075" cy="42973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Career Progression &amp; Personal Development</a:t>
            </a:r>
          </a:p>
          <a:p>
            <a:pPr lvl="1"/>
            <a:r>
              <a:rPr lang="en-US" sz="1600" kern="0" dirty="0" smtClean="0"/>
              <a:t>91% of Millennials think progression is a top priority when choosing a new jobs</a:t>
            </a:r>
          </a:p>
          <a:p>
            <a:endParaRPr lang="en-US" sz="1800" kern="0" dirty="0" smtClean="0"/>
          </a:p>
          <a:p>
            <a:r>
              <a:rPr lang="en-US" sz="1800" kern="0" dirty="0" smtClean="0"/>
              <a:t>Freedom and Autonomy</a:t>
            </a:r>
          </a:p>
          <a:p>
            <a:pPr lvl="1"/>
            <a:r>
              <a:rPr lang="en-US" sz="1600" kern="0" dirty="0" smtClean="0"/>
              <a:t>94% say it is important to promote a sense of autonomy… Only 34% are doing so</a:t>
            </a:r>
          </a:p>
          <a:p>
            <a:pPr lvl="1"/>
            <a:r>
              <a:rPr lang="en-US" sz="1600" kern="0" dirty="0" smtClean="0"/>
              <a:t>Preference for remote work</a:t>
            </a:r>
          </a:p>
          <a:p>
            <a:endParaRPr lang="en-US" sz="1800" kern="0" dirty="0" smtClean="0"/>
          </a:p>
          <a:p>
            <a:r>
              <a:rPr lang="en-US" sz="1800" kern="0" dirty="0" smtClean="0"/>
              <a:t>Mentorship (</a:t>
            </a:r>
            <a:r>
              <a:rPr lang="en-US" sz="1600" i="1" kern="0" dirty="0" smtClean="0"/>
              <a:t>“coaches not bosses”)</a:t>
            </a:r>
          </a:p>
          <a:p>
            <a:pPr lvl="1"/>
            <a:r>
              <a:rPr lang="en-US" sz="1600" kern="0" dirty="0" smtClean="0"/>
              <a:t>78% favor creating formal mentoring programs… but 31% are actually doing so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8803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936" b="19704"/>
          <a:stretch/>
        </p:blipFill>
        <p:spPr>
          <a:xfrm>
            <a:off x="1567887" y="354439"/>
            <a:ext cx="6950181" cy="39857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429951" y="734898"/>
            <a:ext cx="7124877" cy="77257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31288" y="1462262"/>
            <a:ext cx="7124877" cy="77257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31288" y="3578791"/>
            <a:ext cx="7124877" cy="77257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61381" y="926007"/>
            <a:ext cx="858418" cy="51505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61381" y="1627112"/>
            <a:ext cx="858418" cy="51505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61381" y="3793001"/>
            <a:ext cx="858418" cy="51505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936" b="19704"/>
          <a:stretch/>
        </p:blipFill>
        <p:spPr>
          <a:xfrm>
            <a:off x="1567887" y="354439"/>
            <a:ext cx="6950181" cy="39857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429951" y="734898"/>
            <a:ext cx="7124877" cy="77257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31288" y="1462262"/>
            <a:ext cx="7124877" cy="77257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31288" y="3578791"/>
            <a:ext cx="7124877" cy="77257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61381" y="926007"/>
            <a:ext cx="858418" cy="51505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61381" y="1627112"/>
            <a:ext cx="858418" cy="51505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61381" y="3793001"/>
            <a:ext cx="858418" cy="51505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002828" y="845998"/>
            <a:ext cx="1295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Trust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877272" y="1653804"/>
            <a:ext cx="204852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Perception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95541" y="3720855"/>
            <a:ext cx="250997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Connectedness</a:t>
            </a:r>
          </a:p>
        </p:txBody>
      </p:sp>
    </p:spTree>
    <p:extLst>
      <p:ext uri="{BB962C8B-B14F-4D97-AF65-F5344CB8AC3E}">
        <p14:creationId xmlns:p14="http://schemas.microsoft.com/office/powerpoint/2010/main" val="41289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000" dirty="0"/>
              <a:t>Engagement</a:t>
            </a:r>
          </a:p>
          <a:p>
            <a:endParaRPr lang="en-US" sz="2000" dirty="0"/>
          </a:p>
          <a:p>
            <a:r>
              <a:rPr lang="en-US" sz="2000" dirty="0"/>
              <a:t>Clear career paths</a:t>
            </a:r>
          </a:p>
          <a:p>
            <a:endParaRPr lang="en-US" sz="2000" dirty="0"/>
          </a:p>
          <a:p>
            <a:r>
              <a:rPr lang="en-US" sz="2000" dirty="0"/>
              <a:t>Continuous feedback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09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New Administrator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1291" y="1054298"/>
            <a:ext cx="8050213" cy="3293269"/>
          </a:xfrm>
        </p:spPr>
        <p:txBody>
          <a:bodyPr/>
          <a:lstStyle/>
          <a:p>
            <a:r>
              <a:rPr lang="en-US" sz="1800" dirty="0"/>
              <a:t>Stephen Dickson was sworn in on August 12</a:t>
            </a:r>
          </a:p>
          <a:p>
            <a:r>
              <a:rPr lang="en-US" sz="1800" dirty="0"/>
              <a:t>Prioritizing the FAA’s response to industry</a:t>
            </a:r>
          </a:p>
          <a:p>
            <a:pPr marL="0" indent="0">
              <a:buNone/>
            </a:pPr>
            <a:r>
              <a:rPr lang="en-US" sz="1800" dirty="0"/>
              <a:t>challenges and rapid change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expect more from work now than in the past</a:t>
            </a:r>
          </a:p>
          <a:p>
            <a:r>
              <a:rPr lang="en-US" sz="2400" dirty="0"/>
              <a:t>We need to elevate:</a:t>
            </a:r>
          </a:p>
          <a:p>
            <a:pPr lvl="1"/>
            <a:r>
              <a:rPr lang="en-US" sz="1600" dirty="0"/>
              <a:t>Enthusiasm for our mission</a:t>
            </a:r>
          </a:p>
          <a:p>
            <a:pPr lvl="1"/>
            <a:r>
              <a:rPr lang="en-US" sz="1600" dirty="0"/>
              <a:t>Shared values and a sense of community</a:t>
            </a:r>
          </a:p>
          <a:p>
            <a:pPr lvl="1"/>
            <a:r>
              <a:rPr lang="en-US" sz="1600" dirty="0"/>
              <a:t>Recognition for excellent work</a:t>
            </a:r>
          </a:p>
          <a:p>
            <a:pPr lvl="1"/>
            <a:r>
              <a:rPr lang="en-US" sz="1600" dirty="0"/>
              <a:t>Ongoing coaching and development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74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Google Shape;9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09498" y="875001"/>
            <a:ext cx="2650225" cy="198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52078"/>
            <a:ext cx="2839200" cy="24470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 bwMode="auto">
          <a:xfrm>
            <a:off x="3949699" y="2065585"/>
            <a:ext cx="10540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Trust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973824" y="186968"/>
            <a:ext cx="2164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Perception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019800" y="352078"/>
            <a:ext cx="26861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Connectedness</a:t>
            </a:r>
          </a:p>
        </p:txBody>
      </p:sp>
      <p:pic>
        <p:nvPicPr>
          <p:cNvPr id="5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000" y="2586931"/>
            <a:ext cx="3619499" cy="180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9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Google Shape;1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7880" y="227944"/>
            <a:ext cx="5888240" cy="4149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0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1" dirty="0"/>
              <a:t>“In times of turmoil the danger lies not in the turmoil itself but in facing it with yesterday’s logic” –Peter Drucker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cannot rely on the same tactics and practices as before to build a resilient workforce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We Achieve Resiliency Has Changed</a:t>
            </a:r>
          </a:p>
        </p:txBody>
      </p:sp>
      <p:pic>
        <p:nvPicPr>
          <p:cNvPr id="1026" name="Picture 2" descr="Image result for boring regular mee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7397"/>
            <a:ext cx="5690123" cy="42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34" y="225386"/>
            <a:ext cx="5115879" cy="380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1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Google Shape;14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87840" y="83052"/>
            <a:ext cx="5762304" cy="4431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3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04" y="81238"/>
            <a:ext cx="5937539" cy="44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Recipe for Resiliency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Google Shape;9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30505" y="1403597"/>
            <a:ext cx="2650225" cy="198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" y="972116"/>
            <a:ext cx="2839200" cy="24470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 bwMode="auto">
          <a:xfrm>
            <a:off x="4073525" y="2066592"/>
            <a:ext cx="10540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Trust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83349" y="807006"/>
            <a:ext cx="2164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Perception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372227" y="880676"/>
            <a:ext cx="26861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Connectedness</a:t>
            </a:r>
          </a:p>
        </p:txBody>
      </p:sp>
      <p:pic>
        <p:nvPicPr>
          <p:cNvPr id="6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0826" y="2587936"/>
            <a:ext cx="3619499" cy="180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0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3433</TotalTime>
  <Words>632</Words>
  <Application>Microsoft Office PowerPoint</Application>
  <PresentationFormat>On-screen Show (16:9)</PresentationFormat>
  <Paragraphs>185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Helvetica Neue Medium</vt:lpstr>
      <vt:lpstr>Times New Roman</vt:lpstr>
      <vt:lpstr>Wingdings</vt:lpstr>
      <vt:lpstr>1_Custom Design</vt:lpstr>
      <vt:lpstr>2_Custom Design</vt:lpstr>
      <vt:lpstr>Building a Modern Resilient Workforce</vt:lpstr>
      <vt:lpstr>PowerPoint Presentation</vt:lpstr>
      <vt:lpstr>PowerPoint Presentation</vt:lpstr>
      <vt:lpstr>PowerPoint Presentation</vt:lpstr>
      <vt:lpstr>PowerPoint Presentation</vt:lpstr>
      <vt:lpstr>How We Achieve Resiliency Has Changed</vt:lpstr>
      <vt:lpstr>PowerPoint Presentation</vt:lpstr>
      <vt:lpstr>PowerPoint Presentation</vt:lpstr>
      <vt:lpstr>The Recipe for Resiliency</vt:lpstr>
      <vt:lpstr>Perception</vt:lpstr>
      <vt:lpstr>Connectedness</vt:lpstr>
      <vt:lpstr>Trust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Millennial Retention</vt:lpstr>
      <vt:lpstr>Prestige &amp; Sexiness Matter…at First</vt:lpstr>
      <vt:lpstr>What We Thought We Wanted</vt:lpstr>
      <vt:lpstr>Meaningful Work with the Government</vt:lpstr>
      <vt:lpstr>Government Challenges</vt:lpstr>
      <vt:lpstr>Past Motivators</vt:lpstr>
      <vt:lpstr>What We Really Wanted</vt:lpstr>
      <vt:lpstr>PowerPoint Presentation</vt:lpstr>
      <vt:lpstr>PowerPoint Presentation</vt:lpstr>
      <vt:lpstr>What Can We Do?</vt:lpstr>
      <vt:lpstr>Our New Administrator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D'Amico, Peter (FAA)</cp:lastModifiedBy>
  <cp:revision>162</cp:revision>
  <dcterms:created xsi:type="dcterms:W3CDTF">2005-01-28T20:32:53Z</dcterms:created>
  <dcterms:modified xsi:type="dcterms:W3CDTF">2019-09-25T20:31:23Z</dcterms:modified>
</cp:coreProperties>
</file>