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5"/>
    <p:sldMasterId id="2147483695" r:id="rId6"/>
  </p:sldMasterIdLst>
  <p:notesMasterIdLst>
    <p:notesMasterId r:id="rId29"/>
  </p:notesMasterIdLst>
  <p:handoutMasterIdLst>
    <p:handoutMasterId r:id="rId30"/>
  </p:handoutMasterIdLst>
  <p:sldIdLst>
    <p:sldId id="256" r:id="rId7"/>
    <p:sldId id="766" r:id="rId8"/>
    <p:sldId id="733" r:id="rId9"/>
    <p:sldId id="732" r:id="rId10"/>
    <p:sldId id="770" r:id="rId11"/>
    <p:sldId id="777" r:id="rId12"/>
    <p:sldId id="735" r:id="rId13"/>
    <p:sldId id="778" r:id="rId14"/>
    <p:sldId id="779" r:id="rId15"/>
    <p:sldId id="774" r:id="rId16"/>
    <p:sldId id="775" r:id="rId17"/>
    <p:sldId id="772" r:id="rId18"/>
    <p:sldId id="769" r:id="rId19"/>
    <p:sldId id="278" r:id="rId20"/>
    <p:sldId id="738" r:id="rId21"/>
    <p:sldId id="744" r:id="rId22"/>
    <p:sldId id="771" r:id="rId23"/>
    <p:sldId id="758" r:id="rId24"/>
    <p:sldId id="768" r:id="rId25"/>
    <p:sldId id="753" r:id="rId26"/>
    <p:sldId id="773"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E4"/>
    <a:srgbClr val="008000"/>
    <a:srgbClr val="004B8D"/>
    <a:srgbClr val="B3282D"/>
    <a:srgbClr val="595A59"/>
    <a:srgbClr val="CBCCCB"/>
    <a:srgbClr val="A7A9AC"/>
    <a:srgbClr val="FBCE20"/>
    <a:srgbClr val="5894AD"/>
    <a:srgbClr val="569B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14"/>
    <p:restoredTop sz="96336" autoAdjust="0"/>
  </p:normalViewPr>
  <p:slideViewPr>
    <p:cSldViewPr snapToGrid="0" snapToObjects="1">
      <p:cViewPr>
        <p:scale>
          <a:sx n="100" d="100"/>
          <a:sy n="100" d="100"/>
        </p:scale>
        <p:origin x="1422" y="20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61" d="100"/>
          <a:sy n="161" d="100"/>
        </p:scale>
        <p:origin x="3536"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35" tIns="45718" rIns="91435" bIns="45718" rtlCol="0"/>
          <a:lstStyle>
            <a:lvl1pPr algn="r">
              <a:defRPr sz="1200"/>
            </a:lvl1pPr>
          </a:lstStyle>
          <a:p>
            <a:fld id="{62F8B778-EE3F-5541-80B6-A033169F05AB}" type="datetimeFigureOut">
              <a:rPr lang="en-US" smtClean="0"/>
              <a:t>9/13/2019</a:t>
            </a:fld>
            <a:endParaRPr lang="en-US"/>
          </a:p>
        </p:txBody>
      </p:sp>
      <p:sp>
        <p:nvSpPr>
          <p:cNvPr id="4" name="Footer Placeholder 3"/>
          <p:cNvSpPr>
            <a:spLocks noGrp="1"/>
          </p:cNvSpPr>
          <p:nvPr>
            <p:ph type="ftr" sz="quarter" idx="2"/>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4"/>
            <a:ext cx="2971800" cy="458787"/>
          </a:xfrm>
          <a:prstGeom prst="rect">
            <a:avLst/>
          </a:prstGeom>
        </p:spPr>
        <p:txBody>
          <a:bodyPr vert="horz" lIns="91435" tIns="45718" rIns="91435" bIns="45718" rtlCol="0" anchor="b"/>
          <a:lstStyle>
            <a:lvl1pPr algn="r">
              <a:defRPr sz="1200"/>
            </a:lvl1pPr>
          </a:lstStyle>
          <a:p>
            <a:fld id="{4C4E72D6-76A0-B84C-AA86-CCE53056228C}" type="slidenum">
              <a:rPr lang="en-US" smtClean="0"/>
              <a:t>‹#›</a:t>
            </a:fld>
            <a:endParaRPr lang="en-US"/>
          </a:p>
        </p:txBody>
      </p:sp>
    </p:spTree>
    <p:extLst>
      <p:ext uri="{BB962C8B-B14F-4D97-AF65-F5344CB8AC3E}">
        <p14:creationId xmlns:p14="http://schemas.microsoft.com/office/powerpoint/2010/main" val="228569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5" tIns="45718" rIns="91435" bIns="45718" rtlCol="0"/>
          <a:lstStyle>
            <a:lvl1pPr algn="r">
              <a:defRPr sz="1200"/>
            </a:lvl1pPr>
          </a:lstStyle>
          <a:p>
            <a:fld id="{125D8D47-F8B2-844E-B15E-9C55313B0B46}" type="datetimeFigureOut">
              <a:rPr lang="en-US" smtClean="0"/>
              <a:t>9/13/2019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EE0DA7D4-2281-3F41-A9A9-DF2CBC1C06D7}" type="slidenum">
              <a:rPr lang="en-US" smtClean="0"/>
              <a:t>‹#›</a:t>
            </a:fld>
            <a:endParaRPr lang="en-US"/>
          </a:p>
        </p:txBody>
      </p:sp>
    </p:spTree>
    <p:extLst>
      <p:ext uri="{BB962C8B-B14F-4D97-AF65-F5344CB8AC3E}">
        <p14:creationId xmlns:p14="http://schemas.microsoft.com/office/powerpoint/2010/main" val="155340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Widely used example is PID controllers, developed in the 1920s for automatic steering of ships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Adaptive control first developed in 1950s</a:t>
            </a:r>
          </a:p>
          <a:p>
            <a:endParaRPr lang="en-US" dirty="0"/>
          </a:p>
          <a:p>
            <a:r>
              <a:rPr lang="en-US" dirty="0"/>
              <a:t>Run time assurance example is auto </a:t>
            </a:r>
            <a:r>
              <a:rPr lang="en-US" dirty="0" err="1"/>
              <a:t>gcas</a:t>
            </a:r>
            <a:endParaRPr lang="en-US" dirty="0"/>
          </a:p>
        </p:txBody>
      </p:sp>
      <p:sp>
        <p:nvSpPr>
          <p:cNvPr id="4" name="Slide Number Placeholder 3"/>
          <p:cNvSpPr>
            <a:spLocks noGrp="1"/>
          </p:cNvSpPr>
          <p:nvPr>
            <p:ph type="sldNum" sz="quarter" idx="5"/>
          </p:nvPr>
        </p:nvSpPr>
        <p:spPr/>
        <p:txBody>
          <a:bodyPr/>
          <a:lstStyle/>
          <a:p>
            <a:fld id="{EE0DA7D4-2281-3F41-A9A9-DF2CBC1C06D7}" type="slidenum">
              <a:rPr lang="en-US" smtClean="0"/>
              <a:t>2</a:t>
            </a:fld>
            <a:endParaRPr lang="en-US"/>
          </a:p>
        </p:txBody>
      </p:sp>
    </p:spTree>
    <p:extLst>
      <p:ext uri="{BB962C8B-B14F-4D97-AF65-F5344CB8AC3E}">
        <p14:creationId xmlns:p14="http://schemas.microsoft.com/office/powerpoint/2010/main" val="2379939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soon to a PhD Thesis near you</a:t>
            </a:r>
          </a:p>
          <a:p>
            <a:endParaRPr lang="en-US" dirty="0"/>
          </a:p>
          <a:p>
            <a:r>
              <a:rPr lang="en-US" dirty="0"/>
              <a:t>What’s the problem? </a:t>
            </a:r>
          </a:p>
          <a:p>
            <a:pPr lvl="1"/>
            <a:r>
              <a:rPr lang="en-US" dirty="0"/>
              <a:t>Current run time assurance approaches are ad-hoc, created by subject matter experts and difficult to develop and reuse.</a:t>
            </a:r>
          </a:p>
          <a:p>
            <a:r>
              <a:rPr lang="en-US" dirty="0"/>
              <a:t>How are we addressing it? </a:t>
            </a:r>
          </a:p>
          <a:p>
            <a:pPr lvl="1"/>
            <a:r>
              <a:rPr lang="en-US" dirty="0"/>
              <a:t>There exists a common run time assurance framework described by set of formal specification and hazard patterns.</a:t>
            </a:r>
          </a:p>
          <a:p>
            <a:r>
              <a:rPr lang="en-US" dirty="0"/>
              <a:t>How many from the resources section are working on this problem? </a:t>
            </a:r>
          </a:p>
          <a:p>
            <a:r>
              <a:rPr lang="en-US" dirty="0"/>
              <a:t>Approach</a:t>
            </a:r>
          </a:p>
          <a:p>
            <a:pPr marL="800100" lvl="1" indent="-342900">
              <a:buAutoNum type="arabicPeriod"/>
            </a:pPr>
            <a:r>
              <a:rPr lang="en-US" dirty="0"/>
              <a:t>Study run time assurance systems like Auto GCAS; Apply Systems Theoretic Process Analysis (STPA) to ID hazards</a:t>
            </a:r>
          </a:p>
          <a:p>
            <a:pPr marL="800100" lvl="1" indent="-342900">
              <a:buAutoNum type="arabicPeriod"/>
            </a:pPr>
            <a:r>
              <a:rPr lang="en-US" dirty="0"/>
              <a:t>Identify and formally describe common functional components, as well as design specification, requirements, and hazard patterns</a:t>
            </a:r>
          </a:p>
          <a:p>
            <a:pPr marL="800100" lvl="1" indent="-342900">
              <a:buAutoNum type="arabicPeriod"/>
            </a:pPr>
            <a:r>
              <a:rPr lang="en-US" dirty="0"/>
              <a:t>Evaluate applicability across domains by applying to spacecraft collision avoidance</a:t>
            </a:r>
          </a:p>
          <a:p>
            <a:r>
              <a:rPr lang="en-US" dirty="0"/>
              <a:t>Describe in more detail any milestones, products, how it feeds into future efforts, etc. </a:t>
            </a:r>
          </a:p>
          <a:p>
            <a:endParaRPr lang="en-US" dirty="0"/>
          </a:p>
          <a:p>
            <a:r>
              <a:rPr lang="en-US" dirty="0"/>
              <a:t>What’s the measure of success? How will we know when we’re done? </a:t>
            </a:r>
          </a:p>
          <a:p>
            <a:pPr lvl="1"/>
            <a:r>
              <a:rPr lang="en-US" dirty="0" err="1"/>
              <a:t>Kerianne’s</a:t>
            </a:r>
            <a:r>
              <a:rPr lang="en-US" dirty="0"/>
              <a:t> Georgia Tech PhD Thesis</a:t>
            </a:r>
          </a:p>
          <a:p>
            <a:pPr lvl="1"/>
            <a:r>
              <a:rPr lang="en-US" dirty="0"/>
              <a:t>Conference/Journal Publications</a:t>
            </a:r>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11</a:t>
            </a:fld>
            <a:endParaRPr lang="en-US" dirty="0"/>
          </a:p>
        </p:txBody>
      </p:sp>
    </p:spTree>
    <p:extLst>
      <p:ext uri="{BB962C8B-B14F-4D97-AF65-F5344CB8AC3E}">
        <p14:creationId xmlns:p14="http://schemas.microsoft.com/office/powerpoint/2010/main" val="124608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standard to be published for this research area is the ASTM Standard. </a:t>
            </a:r>
          </a:p>
          <a:p>
            <a:endParaRPr lang="en-US" dirty="0"/>
          </a:p>
          <a:p>
            <a:r>
              <a:rPr lang="en-US" dirty="0"/>
              <a:t>It is careful to clarify that it is intended for complex functions that are too difficult to certify completely at design time. This doesn’t mean that they are not verified at all, there is still likely significant analysis and simulation, but it’s complex enough that there aren’t concrete standards saying what passes or doesn’t. For instance, many standards for controls reference gain and phase margins based on frequency response. This might be okay for common controllers like proportional, integral derivative or PID controllers, but if you have a controller that adapts based on changing conditions or something that is more exotic and incorporates some form of machine learning, we don’t necessarily have community agreed upon tests for that. </a:t>
            </a:r>
          </a:p>
          <a:p>
            <a:endParaRPr lang="en-US" dirty="0"/>
          </a:p>
          <a:p>
            <a:r>
              <a:rPr lang="en-US" dirty="0"/>
              <a:t>Next, they recommend that the recovery controller, or backup safety controller be as simple as possible. This means that it does one specific thing like a roll to wings level 5-g pull in Auto GCAS.</a:t>
            </a:r>
          </a:p>
          <a:p>
            <a:endParaRPr lang="en-US" dirty="0"/>
          </a:p>
          <a:p>
            <a:r>
              <a:rPr lang="en-US" dirty="0"/>
              <a:t>Another important aspect is that invoking a switch to the backup controlling should be the exception not the rule. In other words, you should have sufficient confidence in the primary controller that the backup controller should rarely be initiated. This was one of the concepts behind Auto GCAS – if a pilot is flying how he is trained, the system should never come on during normal operations. It only comes in off nominal situations – for example when the pilot is task saturated, fixated on a target, disoriented, or has blacked out from g-induced loss of consciousness.</a:t>
            </a:r>
          </a:p>
          <a:p>
            <a:endParaRPr lang="en-US" dirty="0"/>
          </a:p>
          <a:p>
            <a:r>
              <a:rPr lang="en-US" dirty="0"/>
              <a:t>Next </a:t>
            </a:r>
          </a:p>
        </p:txBody>
      </p:sp>
      <p:sp>
        <p:nvSpPr>
          <p:cNvPr id="4" name="Slide Number Placeholder 3"/>
          <p:cNvSpPr>
            <a:spLocks noGrp="1"/>
          </p:cNvSpPr>
          <p:nvPr>
            <p:ph type="sldNum" sz="quarter" idx="10"/>
          </p:nvPr>
        </p:nvSpPr>
        <p:spPr/>
        <p:txBody>
          <a:bodyPr/>
          <a:lstStyle/>
          <a:p>
            <a:fld id="{EE0DA7D4-2281-3F41-A9A9-DF2CBC1C06D7}" type="slidenum">
              <a:rPr lang="en-US" smtClean="0"/>
              <a:t>12</a:t>
            </a:fld>
            <a:endParaRPr lang="en-US" dirty="0"/>
          </a:p>
        </p:txBody>
      </p:sp>
    </p:spTree>
    <p:extLst>
      <p:ext uri="{BB962C8B-B14F-4D97-AF65-F5344CB8AC3E}">
        <p14:creationId xmlns:p14="http://schemas.microsoft.com/office/powerpoint/2010/main" val="104474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13</a:t>
            </a:fld>
            <a:endParaRPr lang="en-US"/>
          </a:p>
        </p:txBody>
      </p:sp>
    </p:spTree>
    <p:extLst>
      <p:ext uri="{BB962C8B-B14F-4D97-AF65-F5344CB8AC3E}">
        <p14:creationId xmlns:p14="http://schemas.microsoft.com/office/powerpoint/2010/main" val="2329427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ADF3B-7EFC-4A41-8083-E8BCAC0B1F4E}" type="slidenum">
              <a:rPr lang="en-CA" smtClean="0"/>
              <a:pPr/>
              <a:t>14</a:t>
            </a:fld>
            <a:endParaRPr lang="en-CA" dirty="0"/>
          </a:p>
        </p:txBody>
      </p:sp>
    </p:spTree>
    <p:extLst>
      <p:ext uri="{BB962C8B-B14F-4D97-AF65-F5344CB8AC3E}">
        <p14:creationId xmlns:p14="http://schemas.microsoft.com/office/powerpoint/2010/main" val="3467230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How are</a:t>
            </a:r>
            <a:r>
              <a:rPr lang="en-US" baseline="0" dirty="0"/>
              <a:t> certification and strategy documents tracking with the use of Run Time Assurance?</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DO-178c *********************************</a:t>
            </a:r>
          </a:p>
          <a:p>
            <a:pPr marL="0" indent="0">
              <a:buFont typeface="Arial" panose="020B0604020202020204" pitchFamily="34" charset="0"/>
              <a:buNone/>
            </a:pPr>
            <a:r>
              <a:rPr lang="en-US" dirty="0"/>
              <a:t>Safety Monitoring is a means of protecting against specific failure conditions by directly monitoring a function for failures that would result in a failure condition</a:t>
            </a:r>
          </a:p>
          <a:p>
            <a:pPr marL="0" indent="0">
              <a:buFont typeface="Arial" panose="020B0604020202020204" pitchFamily="34" charset="0"/>
              <a:buNone/>
            </a:pPr>
            <a:r>
              <a:rPr lang="en-US" dirty="0"/>
              <a:t>System requirements allocated to software: Safety-Related requirements, including safety strategies, design constraints and design methods, such as, partitioning, dissimilarity, redundancy, or safety monitoring.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Control flow and data flow should be monitored when safety-related requirements dictate, for example, watchdog timers, reasonableness-checks, and cross-channel comparisons.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Software requirements data is a definitions of the high-level requirements including the derived requirements. This data should include [among other things] failure detection and safety monitoring requirements.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Monitoring – the act of witnessing or inspecting selected instances of test, inspection, or other activity, or records of those activities to assure that the activity is under control and that the reported results are representative of the expected results. Monitoring is usually associated with activities done over an extended period of time where 100% witnessing is considered impractical or unnecessary. Monitoring permits authentication that the claimed activity was performed as planned.</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Bhattacharyya, S., </a:t>
            </a:r>
            <a:r>
              <a:rPr lang="en-US" dirty="0" err="1"/>
              <a:t>Cofer</a:t>
            </a:r>
            <a:r>
              <a:rPr lang="en-US" dirty="0"/>
              <a:t>, D., </a:t>
            </a:r>
            <a:r>
              <a:rPr lang="en-US" dirty="0" err="1"/>
              <a:t>Musliner</a:t>
            </a:r>
            <a:r>
              <a:rPr lang="en-US" dirty="0"/>
              <a:t>, D., Mueller, J., &amp; </a:t>
            </a:r>
            <a:r>
              <a:rPr lang="en-US" dirty="0" err="1"/>
              <a:t>Engstrom</a:t>
            </a:r>
            <a:r>
              <a:rPr lang="en-US" dirty="0"/>
              <a:t>, E. (2015, June). Certification considerations for adaptive systems. In </a:t>
            </a:r>
            <a:r>
              <a:rPr lang="en-US" i="1" dirty="0"/>
              <a:t>2015 International Conference on Unmanned Aircraft Systems (ICUAS)</a:t>
            </a:r>
            <a:r>
              <a:rPr lang="en-US" dirty="0"/>
              <a:t> (pp. 270-279). IEEE.</a:t>
            </a:r>
            <a:endParaRPr lang="en-US" sz="1050" dirty="0"/>
          </a:p>
          <a:p>
            <a:pPr marL="0" indent="0">
              <a:buFont typeface="Arial" panose="020B0604020202020204" pitchFamily="34" charset="0"/>
              <a:buNone/>
            </a:pPr>
            <a:endParaRPr lang="en-US" dirty="0"/>
          </a:p>
          <a:p>
            <a:r>
              <a:rPr lang="en-US" sz="1200" dirty="0"/>
              <a:t>In some cases it may be possible to bound the behavior of the adaptive function by relying on a carefully designed system architecture.</a:t>
            </a:r>
          </a:p>
          <a:p>
            <a:endParaRPr lang="en-US" sz="1200" dirty="0"/>
          </a:p>
          <a:p>
            <a:r>
              <a:rPr lang="en-US" sz="1200" dirty="0"/>
              <a:t>One approach is called the simplex architecture [14]. It relies on three smaller, high-assurance functions: a system status monitor, a simpler backup for the adaptive function, and a switching function. During normal operation, outputs from the adaptive function are used by the rest of the system. If the monitor detects that the adaptive function is not behaving correctly (e.g., it has not converged, or computed new output before its deadline) or the system as a whole is approaching a state in which correct behavior of the adaptive function has not been veriﬁed, then the system will switch to using outputs from the simpler backup function. There are a number of technical challenges in this approach related to deﬁning the switching boundary and blending smoothly from the adaptive function to the backup. For example, unwanted and potentially unsafe transient effects could be introduced if the </a:t>
            </a:r>
            <a:r>
              <a:rPr lang="en-US" sz="1200" dirty="0" err="1"/>
              <a:t>transitionmechanismwerenotdesignedproperly</a:t>
            </a:r>
            <a:r>
              <a:rPr lang="en-US" sz="1200" dirty="0"/>
              <a:t>. </a:t>
            </a:r>
            <a:r>
              <a:rPr lang="en-US" sz="1200" dirty="0" err="1"/>
              <a:t>However,theinherentadvantage</a:t>
            </a:r>
            <a:r>
              <a:rPr lang="en-US" sz="1200" dirty="0"/>
              <a:t> in this approach is that, due to the architecture design, the safety of the vehicle never depends </a:t>
            </a:r>
            <a:r>
              <a:rPr lang="en-US" sz="1200" dirty="0" err="1"/>
              <a:t>soley</a:t>
            </a:r>
            <a:r>
              <a:rPr lang="en-US" sz="1200" dirty="0"/>
              <a:t> upon the adaptive function. The adaptive function is used during “normal” operating conditions and switched off during “abnormal” conditions when it might not be dependable. </a:t>
            </a:r>
          </a:p>
          <a:p>
            <a:endParaRPr lang="en-US" sz="1200" dirty="0"/>
          </a:p>
          <a:p>
            <a:endParaRPr lang="en-US" sz="1200" dirty="0"/>
          </a:p>
          <a:p>
            <a:r>
              <a:rPr lang="en-US" sz="1200" dirty="0"/>
              <a:t>****************************</a:t>
            </a:r>
          </a:p>
          <a:p>
            <a:pPr marL="0" indent="0">
              <a:buNone/>
            </a:pPr>
            <a:r>
              <a:rPr lang="en-US" dirty="0"/>
              <a:t> with the first four being the most urgent and the most difficult:</a:t>
            </a:r>
          </a:p>
          <a:p>
            <a:pPr marL="0" indent="0">
              <a:buNone/>
            </a:pPr>
            <a:r>
              <a:rPr lang="en-US" dirty="0"/>
              <a:t>•	Behavior of Adaptive/Nondeterministic Systems. Develop methodologies to characterize and bound the behavior of adaptive/nondeterministic systems over their complete life cycle. </a:t>
            </a:r>
          </a:p>
          <a:p>
            <a:pPr marL="0" indent="0">
              <a:buNone/>
            </a:pPr>
            <a:r>
              <a:rPr lang="en-US" dirty="0"/>
              <a:t> Establishing mechanisms to limit possible actions by IA systems will be necessary to effectively control the consequences of poor performance. </a:t>
            </a:r>
          </a:p>
          <a:p>
            <a:pPr marL="0" indent="0">
              <a:buNone/>
            </a:pPr>
            <a:r>
              <a:rPr lang="en-US" dirty="0"/>
              <a:t>National Research Council. 2014. </a:t>
            </a:r>
            <a:r>
              <a:rPr lang="en-US" i="1" dirty="0"/>
              <a:t>Autonomy Research for Civil Aviation: Toward a New Era of Flight</a:t>
            </a:r>
            <a:r>
              <a:rPr lang="en-US" dirty="0"/>
              <a:t>. Washington, DC: The National Academies Press. https://doi.org/10.17226/18815.</a:t>
            </a:r>
          </a:p>
          <a:p>
            <a:pPr marL="0" indent="0">
              <a:buNone/>
            </a:pPr>
            <a:endParaRPr lang="en-US" dirty="0"/>
          </a:p>
          <a:p>
            <a:endParaRPr lang="en-US" sz="1200"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15</a:t>
            </a:fld>
            <a:endParaRPr lang="en-US" dirty="0"/>
          </a:p>
        </p:txBody>
      </p:sp>
    </p:spTree>
    <p:extLst>
      <p:ext uri="{BB962C8B-B14F-4D97-AF65-F5344CB8AC3E}">
        <p14:creationId xmlns:p14="http://schemas.microsoft.com/office/powerpoint/2010/main" val="3911062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overall challenge? </a:t>
            </a:r>
          </a:p>
          <a:p>
            <a:pPr lvl="1"/>
            <a:r>
              <a:rPr lang="en-US" dirty="0"/>
              <a:t>Determining if a system can reach an unsafe state.</a:t>
            </a:r>
          </a:p>
          <a:p>
            <a:pPr lvl="2"/>
            <a:r>
              <a:rPr lang="en-US" dirty="0"/>
              <a:t>What if it is implemented with a Neural Network?</a:t>
            </a:r>
          </a:p>
          <a:p>
            <a:r>
              <a:rPr lang="en-US" dirty="0"/>
              <a:t>How are we addressing it? </a:t>
            </a:r>
          </a:p>
          <a:p>
            <a:pPr lvl="1"/>
            <a:r>
              <a:rPr lang="en-US" dirty="0"/>
              <a:t>Hybrid Systems and Reachability Analysis</a:t>
            </a:r>
          </a:p>
          <a:p>
            <a:r>
              <a:rPr lang="en-US" dirty="0"/>
              <a:t>Why are we uniquely qualified to work on this? </a:t>
            </a:r>
          </a:p>
          <a:p>
            <a:pPr lvl="1"/>
            <a:r>
              <a:rPr lang="en-US" dirty="0"/>
              <a:t>Developing certification criteria is the role of the government</a:t>
            </a:r>
          </a:p>
          <a:p>
            <a:pPr lvl="1"/>
            <a:r>
              <a:rPr lang="en-US" dirty="0"/>
              <a:t>Challenging program at the intersection of computer science, systems engineering, and aerospace. </a:t>
            </a:r>
          </a:p>
          <a:p>
            <a:pPr lvl="1"/>
            <a:r>
              <a:rPr lang="en-US" dirty="0"/>
              <a:t>In house aerospace expertise with introductory training in hybrid systems is working with experts from industry and academia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748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 off the presses from April this year is the USAF Science and Technology Strategy 2030. It translates to what could be a bunch of big changes in how we do business and prioritize research, so it’s worth a read. While there is a lot of good information in here, there are two quotes that I wanted to pull out that are relevant to this meeting. </a:t>
            </a:r>
          </a:p>
          <a:p>
            <a:endParaRPr lang="en-US" dirty="0"/>
          </a:p>
          <a:p>
            <a:pPr marL="228600" indent="-228600">
              <a:buAutoNum type="arabicPeriod"/>
            </a:pPr>
            <a:r>
              <a:rPr lang="en-US" dirty="0"/>
              <a:t>The environments that the Air Force is operating in are increasingly dynamic, contested, and complex. In the civilian community, I expect the FAA is no stranger to dynamic and complex challenges. In addition to the getting over 40,000 flights daily to their destinations, which is a very complex task, new entrants like urban air mobility and drone package delivery are on the horizon.  The contested part has increased security and changed aircraft design features over the last couple decades, and UAM and drones may introduce new challenges to protecting assets in the sky.</a:t>
            </a:r>
          </a:p>
          <a:p>
            <a:pPr marL="0" indent="0">
              <a:buNone/>
            </a:pPr>
            <a:endParaRPr lang="en-US" dirty="0"/>
          </a:p>
          <a:p>
            <a:pPr marL="0" indent="0">
              <a:buNone/>
            </a:pPr>
            <a:r>
              <a:rPr lang="en-US" dirty="0"/>
              <a:t>To</a:t>
            </a:r>
            <a:r>
              <a:rPr lang="en-US" baseline="0" dirty="0"/>
              <a:t> Deal with the dynamic, complex environment, many of us are turning our eyes to autonomy</a:t>
            </a:r>
          </a:p>
          <a:p>
            <a:pPr marL="0" indent="0">
              <a:buNone/>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Protection and resilience must be built into our systems. Something that has become evident as system complexity increases, is that it becomes difficult to bolt on security, fault tolerance, and other resilience features after the fact. As we are here in Atlantic City, let’s use the analogy that it’s like building a house and then trying to make it hurricane resistant.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we build resilience into autonomy?</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E0DA7D4-2281-3F41-A9A9-DF2CBC1C06D7}" type="slidenum">
              <a:rPr lang="en-US" smtClean="0"/>
              <a:t>22</a:t>
            </a:fld>
            <a:endParaRPr lang="en-US" dirty="0"/>
          </a:p>
        </p:txBody>
      </p:sp>
    </p:spTree>
    <p:extLst>
      <p:ext uri="{BB962C8B-B14F-4D97-AF65-F5344CB8AC3E}">
        <p14:creationId xmlns:p14="http://schemas.microsoft.com/office/powerpoint/2010/main" val="328953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3</a:t>
            </a:fld>
            <a:endParaRPr lang="en-US"/>
          </a:p>
        </p:txBody>
      </p:sp>
    </p:spTree>
    <p:extLst>
      <p:ext uri="{BB962C8B-B14F-4D97-AF65-F5344CB8AC3E}">
        <p14:creationId xmlns:p14="http://schemas.microsoft.com/office/powerpoint/2010/main" val="1569203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criteria were so important that they ended up on the program patch</a:t>
            </a:r>
          </a:p>
        </p:txBody>
      </p:sp>
      <p:sp>
        <p:nvSpPr>
          <p:cNvPr id="4" name="Slide Number Placeholder 3"/>
          <p:cNvSpPr>
            <a:spLocks noGrp="1"/>
          </p:cNvSpPr>
          <p:nvPr>
            <p:ph type="sldNum" sz="quarter" idx="10"/>
          </p:nvPr>
        </p:nvSpPr>
        <p:spPr/>
        <p:txBody>
          <a:bodyPr/>
          <a:lstStyle/>
          <a:p>
            <a:fld id="{EE0DA7D4-2281-3F41-A9A9-DF2CBC1C06D7}" type="slidenum">
              <a:rPr lang="en-US" smtClean="0"/>
              <a:t>4</a:t>
            </a:fld>
            <a:endParaRPr lang="en-US"/>
          </a:p>
        </p:txBody>
      </p:sp>
    </p:spTree>
    <p:extLst>
      <p:ext uri="{BB962C8B-B14F-4D97-AF65-F5344CB8AC3E}">
        <p14:creationId xmlns:p14="http://schemas.microsoft.com/office/powerpoint/2010/main" val="963549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0749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criteria were so important that they ended up on the program patch</a:t>
            </a:r>
          </a:p>
        </p:txBody>
      </p:sp>
      <p:sp>
        <p:nvSpPr>
          <p:cNvPr id="4" name="Slide Number Placeholder 3"/>
          <p:cNvSpPr>
            <a:spLocks noGrp="1"/>
          </p:cNvSpPr>
          <p:nvPr>
            <p:ph type="sldNum" sz="quarter" idx="10"/>
          </p:nvPr>
        </p:nvSpPr>
        <p:spPr/>
        <p:txBody>
          <a:bodyPr/>
          <a:lstStyle/>
          <a:p>
            <a:fld id="{EE0DA7D4-2281-3F41-A9A9-DF2CBC1C06D7}" type="slidenum">
              <a:rPr lang="en-US" smtClean="0"/>
              <a:t>6</a:t>
            </a:fld>
            <a:endParaRPr lang="en-US"/>
          </a:p>
        </p:txBody>
      </p:sp>
    </p:spTree>
    <p:extLst>
      <p:ext uri="{BB962C8B-B14F-4D97-AF65-F5344CB8AC3E}">
        <p14:creationId xmlns:p14="http://schemas.microsoft.com/office/powerpoint/2010/main" val="179200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7</a:t>
            </a:fld>
            <a:endParaRPr lang="en-US" dirty="0"/>
          </a:p>
        </p:txBody>
      </p:sp>
    </p:spTree>
    <p:extLst>
      <p:ext uri="{BB962C8B-B14F-4D97-AF65-F5344CB8AC3E}">
        <p14:creationId xmlns:p14="http://schemas.microsoft.com/office/powerpoint/2010/main" val="3700411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062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9</a:t>
            </a:fld>
            <a:endParaRPr lang="en-US" dirty="0"/>
          </a:p>
        </p:txBody>
      </p:sp>
    </p:spTree>
    <p:extLst>
      <p:ext uri="{BB962C8B-B14F-4D97-AF65-F5344CB8AC3E}">
        <p14:creationId xmlns:p14="http://schemas.microsoft.com/office/powerpoint/2010/main" val="1967178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10</a:t>
            </a:fld>
            <a:endParaRPr lang="en-US" dirty="0"/>
          </a:p>
        </p:txBody>
      </p:sp>
    </p:spTree>
    <p:extLst>
      <p:ext uri="{BB962C8B-B14F-4D97-AF65-F5344CB8AC3E}">
        <p14:creationId xmlns:p14="http://schemas.microsoft.com/office/powerpoint/2010/main" val="3030224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194" y="2189929"/>
            <a:ext cx="10180320" cy="2387600"/>
          </a:xfrm>
        </p:spPr>
        <p:txBody>
          <a:bodyPr anchor="ctr" anchorCtr="0"/>
          <a:lstStyle>
            <a:lvl1pPr algn="ctr">
              <a:defRPr sz="6000">
                <a:solidFill>
                  <a:srgbClr val="004B8D"/>
                </a:solidFill>
              </a:defRPr>
            </a:lvl1pPr>
          </a:lstStyle>
          <a:p>
            <a:r>
              <a:rPr lang="en-US" dirty="0"/>
              <a:t>Click to edit Master title style</a:t>
            </a:r>
          </a:p>
        </p:txBody>
      </p:sp>
      <p:sp>
        <p:nvSpPr>
          <p:cNvPr id="17" name="Text Placeholder 16"/>
          <p:cNvSpPr>
            <a:spLocks noGrp="1"/>
          </p:cNvSpPr>
          <p:nvPr>
            <p:ph type="body" sz="quarter" idx="13" hasCustomPrompt="1"/>
          </p:nvPr>
        </p:nvSpPr>
        <p:spPr>
          <a:xfrm>
            <a:off x="933451" y="4738779"/>
            <a:ext cx="10420349" cy="647700"/>
          </a:xfrm>
        </p:spPr>
        <p:txBody>
          <a:bodyPr>
            <a:normAutofit/>
          </a:bodyPr>
          <a:lstStyle>
            <a:lvl1pPr marL="0" indent="0" algn="ctr">
              <a:lnSpc>
                <a:spcPct val="180000"/>
              </a:lnSpc>
              <a:buNone/>
              <a:defRPr sz="1000" b="1" spc="300">
                <a:solidFill>
                  <a:srgbClr val="004B8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pic>
        <p:nvPicPr>
          <p:cNvPr id="9" name="Picture 8">
            <a:extLst>
              <a:ext uri="{FF2B5EF4-FFF2-40B4-BE49-F238E27FC236}">
                <a16:creationId xmlns:a16="http://schemas.microsoft.com/office/drawing/2014/main" id="{A41ABF3B-652A-4525-B612-0138BCCF810E}"/>
              </a:ext>
            </a:extLst>
          </p:cNvPr>
          <p:cNvPicPr>
            <a:picLocks noChangeAspect="1"/>
          </p:cNvPicPr>
          <p:nvPr userDrawn="1"/>
        </p:nvPicPr>
        <p:blipFill>
          <a:blip r:embed="rId3"/>
          <a:stretch>
            <a:fillRect/>
          </a:stretch>
        </p:blipFill>
        <p:spPr>
          <a:xfrm>
            <a:off x="4728519" y="387178"/>
            <a:ext cx="2801200" cy="902622"/>
          </a:xfrm>
          <a:prstGeom prst="rect">
            <a:avLst/>
          </a:prstGeom>
        </p:spPr>
      </p:pic>
      <p:sp>
        <p:nvSpPr>
          <p:cNvPr id="13" name="Text Placeholder 18"/>
          <p:cNvSpPr>
            <a:spLocks noGrp="1"/>
          </p:cNvSpPr>
          <p:nvPr>
            <p:ph type="body" sz="quarter" idx="17" hasCustomPrompt="1"/>
          </p:nvPr>
        </p:nvSpPr>
        <p:spPr>
          <a:xfrm>
            <a:off x="7778423" y="6583680"/>
            <a:ext cx="3324969" cy="150440"/>
          </a:xfrm>
        </p:spPr>
        <p:txBody>
          <a:bodyPr>
            <a:noAutofit/>
          </a:bodyPr>
          <a:lstStyle>
            <a:lvl1pPr marL="0" indent="0" algn="r">
              <a:buNone/>
              <a:defRPr sz="450" spc="0" baseline="0">
                <a:solidFill>
                  <a:srgbClr val="004B8D"/>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DISTRIBUTION A. Approved for public release; distribution is unlimited. Case Number: </a:t>
            </a:r>
            <a:r>
              <a:rPr lang="en-US" dirty="0" smtClean="0"/>
              <a:t>88ABW-2019-4388</a:t>
            </a:r>
            <a:endParaRPr lang="en-US" dirty="0"/>
          </a:p>
        </p:txBody>
      </p:sp>
    </p:spTree>
    <p:extLst>
      <p:ext uri="{BB962C8B-B14F-4D97-AF65-F5344CB8AC3E}">
        <p14:creationId xmlns:p14="http://schemas.microsoft.com/office/powerpoint/2010/main" val="1018632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CD377B-66DD-43EE-AE49-4D4B1A17D8AB}"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3694704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CD377B-66DD-43EE-AE49-4D4B1A17D8AB}"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3407531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CD377B-66DD-43EE-AE49-4D4B1A17D8AB}"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1907885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CD377B-66DD-43EE-AE49-4D4B1A17D8AB}"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126254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CD377B-66DD-43EE-AE49-4D4B1A17D8AB}"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815993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CD377B-66DD-43EE-AE49-4D4B1A17D8AB}"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166753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CD377B-66DD-43EE-AE49-4D4B1A17D8AB}"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2180931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CD377B-66DD-43EE-AE49-4D4B1A17D8AB}"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1211378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CD377B-66DD-43EE-AE49-4D4B1A17D8AB}"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3772278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CD377B-66DD-43EE-AE49-4D4B1A17D8AB}"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311349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4E41EBE-3EFB-491D-AF6C-F7C412F5A9F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18186" y="6513870"/>
            <a:ext cx="2560320" cy="53098"/>
          </a:xfrm>
          <a:prstGeom prst="rect">
            <a:avLst/>
          </a:prstGeom>
        </p:spPr>
      </p:pic>
      <p:pic>
        <p:nvPicPr>
          <p:cNvPr id="6" name="Graphic 5">
            <a:extLst>
              <a:ext uri="{FF2B5EF4-FFF2-40B4-BE49-F238E27FC236}">
                <a16:creationId xmlns:a16="http://schemas.microsoft.com/office/drawing/2014/main" id="{642C0097-936F-4416-8506-8CBDE8D78441}"/>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31031" y="198076"/>
            <a:ext cx="740880" cy="125059"/>
          </a:xfrm>
          <a:prstGeom prst="rect">
            <a:avLst/>
          </a:prstGeom>
        </p:spPr>
      </p:pic>
      <p:sp>
        <p:nvSpPr>
          <p:cNvPr id="2" name="Title 1"/>
          <p:cNvSpPr>
            <a:spLocks noGrp="1"/>
          </p:cNvSpPr>
          <p:nvPr>
            <p:ph type="title"/>
          </p:nvPr>
        </p:nvSpPr>
        <p:spPr>
          <a:xfrm>
            <a:off x="2342573" y="1903865"/>
            <a:ext cx="7494154" cy="2899430"/>
          </a:xfrm>
        </p:spPr>
        <p:txBody>
          <a:bodyPr anchor="ctr" anchorCtr="0"/>
          <a:lstStyle>
            <a:lvl1pPr algn="ctr">
              <a:defRPr sz="6000">
                <a:solidFill>
                  <a:schemeClr val="bg1"/>
                </a:solidFill>
              </a:defRPr>
            </a:lvl1pPr>
          </a:lstStyle>
          <a:p>
            <a:r>
              <a:rPr lang="en-US" dirty="0"/>
              <a:t>Click to edit Master title style</a:t>
            </a:r>
          </a:p>
        </p:txBody>
      </p:sp>
      <p:cxnSp>
        <p:nvCxnSpPr>
          <p:cNvPr id="8" name="Straight Connector 7"/>
          <p:cNvCxnSpPr/>
          <p:nvPr userDrawn="1"/>
        </p:nvCxnSpPr>
        <p:spPr>
          <a:xfrm>
            <a:off x="3296992" y="6536988"/>
            <a:ext cx="8293994"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4FC867-90C7-46C4-A239-75E739CD55FF}"/>
              </a:ext>
            </a:extLst>
          </p:cNvPr>
          <p:cNvCxnSpPr/>
          <p:nvPr userDrawn="1"/>
        </p:nvCxnSpPr>
        <p:spPr>
          <a:xfrm>
            <a:off x="618186" y="352084"/>
            <a:ext cx="109728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10" name="Text Placeholder 18"/>
          <p:cNvSpPr>
            <a:spLocks noGrp="1"/>
          </p:cNvSpPr>
          <p:nvPr>
            <p:ph type="body" sz="quarter" idx="17" hasCustomPrompt="1"/>
          </p:nvPr>
        </p:nvSpPr>
        <p:spPr>
          <a:xfrm>
            <a:off x="8053456" y="6621065"/>
            <a:ext cx="3324969" cy="150440"/>
          </a:xfrm>
        </p:spPr>
        <p:txBody>
          <a:bodyPr>
            <a:noAutofit/>
          </a:bodyPr>
          <a:lstStyle>
            <a:lvl1pPr marL="0" indent="0" algn="r">
              <a:buNone/>
              <a:defRPr sz="450" spc="0" baseline="0">
                <a:solidFill>
                  <a:schemeClr val="bg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DISTRIBUTION A. Approved for public release; distribution is unlimited. Case Number: </a:t>
            </a:r>
            <a:r>
              <a:rPr lang="en-US" dirty="0" smtClean="0"/>
              <a:t>88ABW-2019-4388</a:t>
            </a:r>
            <a:endParaRPr lang="en-US" dirty="0"/>
          </a:p>
        </p:txBody>
      </p:sp>
      <p:sp>
        <p:nvSpPr>
          <p:cNvPr id="12" name="TextBox 10"/>
          <p:cNvSpPr txBox="1"/>
          <p:nvPr userDrawn="1"/>
        </p:nvSpPr>
        <p:spPr>
          <a:xfrm>
            <a:off x="11279196"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1756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CD377B-66DD-43EE-AE49-4D4B1A17D8AB}"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22F61-B00D-4C92-BF49-4C09B322943D}" type="slidenum">
              <a:rPr lang="en-US" smtClean="0"/>
              <a:t>‹#›</a:t>
            </a:fld>
            <a:endParaRPr lang="en-US"/>
          </a:p>
        </p:txBody>
      </p:sp>
    </p:spTree>
    <p:extLst>
      <p:ext uri="{BB962C8B-B14F-4D97-AF65-F5344CB8AC3E}">
        <p14:creationId xmlns:p14="http://schemas.microsoft.com/office/powerpoint/2010/main" val="284572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cxnSp>
        <p:nvCxnSpPr>
          <p:cNvPr id="8" name="Straight Connector 7"/>
          <p:cNvCxnSpPr/>
          <p:nvPr userDrawn="1"/>
        </p:nvCxnSpPr>
        <p:spPr>
          <a:xfrm>
            <a:off x="643910" y="352054"/>
            <a:ext cx="10921318"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4" name="Graphic 11">
            <a:extLst>
              <a:ext uri="{FF2B5EF4-FFF2-40B4-BE49-F238E27FC236}">
                <a16:creationId xmlns:a16="http://schemas.microsoft.com/office/drawing/2014/main" id="{CB5BD334-298D-478C-86C2-D672942FB59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43910" y="198076"/>
            <a:ext cx="740880" cy="125059"/>
          </a:xfrm>
          <a:prstGeom prst="rect">
            <a:avLst/>
          </a:prstGeom>
        </p:spPr>
      </p:pic>
      <p:cxnSp>
        <p:nvCxnSpPr>
          <p:cNvPr id="19" name="Straight Connector 18"/>
          <p:cNvCxnSpPr/>
          <p:nvPr userDrawn="1"/>
        </p:nvCxnSpPr>
        <p:spPr>
          <a:xfrm>
            <a:off x="3348507" y="6536989"/>
            <a:ext cx="821672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20"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58273" y="6513870"/>
            <a:ext cx="2560320" cy="53098"/>
          </a:xfrm>
          <a:prstGeom prst="rect">
            <a:avLst/>
          </a:prstGeom>
        </p:spPr>
      </p:pic>
      <p:sp>
        <p:nvSpPr>
          <p:cNvPr id="21" name="Text Placeholder 18"/>
          <p:cNvSpPr>
            <a:spLocks noGrp="1"/>
          </p:cNvSpPr>
          <p:nvPr>
            <p:ph type="body" sz="quarter" idx="17" hasCustomPrompt="1"/>
          </p:nvPr>
        </p:nvSpPr>
        <p:spPr>
          <a:xfrm>
            <a:off x="807921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DISTRIBUTION A. Approved for public release; distribution is unlimited. Case Number: </a:t>
            </a:r>
            <a:r>
              <a:rPr lang="en-US" dirty="0" smtClean="0"/>
              <a:t>88ABW-2019-4388</a:t>
            </a:r>
            <a:endParaRPr lang="en-US" dirty="0"/>
          </a:p>
        </p:txBody>
      </p:sp>
      <p:sp>
        <p:nvSpPr>
          <p:cNvPr id="22" name="TextBox 21"/>
          <p:cNvSpPr txBox="1"/>
          <p:nvPr userDrawn="1"/>
        </p:nvSpPr>
        <p:spPr>
          <a:xfrm>
            <a:off x="1130495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500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8273" y="1103595"/>
            <a:ext cx="5361527" cy="50209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103595"/>
            <a:ext cx="5393028" cy="50209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643910" y="352054"/>
            <a:ext cx="10921318"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348507" y="6536989"/>
            <a:ext cx="821672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9" name="Graphic 11">
            <a:extLst>
              <a:ext uri="{FF2B5EF4-FFF2-40B4-BE49-F238E27FC236}">
                <a16:creationId xmlns:a16="http://schemas.microsoft.com/office/drawing/2014/main" id="{CB5BD334-298D-478C-86C2-D672942FB59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43910" y="198076"/>
            <a:ext cx="740880" cy="125059"/>
          </a:xfrm>
          <a:prstGeom prst="rect">
            <a:avLst/>
          </a:prstGeom>
        </p:spPr>
      </p:pic>
      <p:pic>
        <p:nvPicPr>
          <p:cNvPr id="20"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58273" y="6513870"/>
            <a:ext cx="2560320" cy="53098"/>
          </a:xfrm>
          <a:prstGeom prst="rect">
            <a:avLst/>
          </a:prstGeom>
        </p:spPr>
      </p:pic>
      <p:sp>
        <p:nvSpPr>
          <p:cNvPr id="21" name="Text Placeholder 18"/>
          <p:cNvSpPr>
            <a:spLocks noGrp="1"/>
          </p:cNvSpPr>
          <p:nvPr>
            <p:ph type="body" sz="quarter" idx="17" hasCustomPrompt="1"/>
          </p:nvPr>
        </p:nvSpPr>
        <p:spPr>
          <a:xfrm>
            <a:off x="8517094"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DISTRIBUTION A. Approved for public release; distribution is unlimited. Case Number: </a:t>
            </a:r>
            <a:r>
              <a:rPr lang="en-US" dirty="0" smtClean="0"/>
              <a:t>88ABW-2019-4388</a:t>
            </a:r>
            <a:endParaRPr lang="en-US" dirty="0"/>
          </a:p>
        </p:txBody>
      </p:sp>
      <p:sp>
        <p:nvSpPr>
          <p:cNvPr id="22" name="TextBox 21"/>
          <p:cNvSpPr txBox="1"/>
          <p:nvPr userDrawn="1"/>
        </p:nvSpPr>
        <p:spPr>
          <a:xfrm>
            <a:off x="11742834"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dirty="0">
              <a:solidFill>
                <a:schemeClr val="tx1"/>
              </a:solidFill>
              <a:latin typeface="Arial" panose="020B0604020202020204" pitchFamily="34" charset="0"/>
              <a:cs typeface="Arial" panose="020B0604020202020204" pitchFamily="34" charset="0"/>
            </a:endParaRPr>
          </a:p>
        </p:txBody>
      </p:sp>
      <p:sp>
        <p:nvSpPr>
          <p:cNvPr id="23" name="Title 1"/>
          <p:cNvSpPr>
            <a:spLocks noGrp="1"/>
          </p:cNvSpPr>
          <p:nvPr>
            <p:ph type="title"/>
          </p:nvPr>
        </p:nvSpPr>
        <p:spPr>
          <a:xfrm>
            <a:off x="643910" y="354419"/>
            <a:ext cx="10921318" cy="637515"/>
          </a:xfrm>
        </p:spPr>
        <p:txBody>
          <a:bodyPr lIns="0" rIns="0">
            <a:normAutofit/>
          </a:bodyPr>
          <a:lstStyle>
            <a:lvl1pPr>
              <a:defRPr sz="3000"/>
            </a:lvl1pPr>
          </a:lstStyle>
          <a:p>
            <a:r>
              <a:rPr lang="en-US" dirty="0"/>
              <a:t>Click to edit Master title style</a:t>
            </a:r>
          </a:p>
        </p:txBody>
      </p:sp>
    </p:spTree>
    <p:extLst>
      <p:ext uri="{BB962C8B-B14F-4D97-AF65-F5344CB8AC3E}">
        <p14:creationId xmlns:p14="http://schemas.microsoft.com/office/powerpoint/2010/main" val="322457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58273" y="1044601"/>
            <a:ext cx="5339304" cy="355803"/>
          </a:xfrm>
        </p:spPr>
        <p:txBody>
          <a:bodyPr anchor="b">
            <a:normAutofit/>
          </a:bodyPr>
          <a:lstStyle>
            <a:lvl1pPr marL="0" indent="0">
              <a:buNone/>
              <a:defRPr sz="1200" b="1" spc="300">
                <a:solidFill>
                  <a:srgbClr val="00BCE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58273" y="1400404"/>
            <a:ext cx="5339304" cy="4674502"/>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044600"/>
            <a:ext cx="5393028" cy="355804"/>
          </a:xfrm>
        </p:spPr>
        <p:txBody>
          <a:bodyPr anchor="b">
            <a:normAutofit/>
          </a:bodyPr>
          <a:lstStyle>
            <a:lvl1pPr marL="0" indent="0">
              <a:buNone/>
              <a:defRPr sz="1200" b="1" spc="300">
                <a:solidFill>
                  <a:srgbClr val="00BCE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1400404"/>
            <a:ext cx="5393027" cy="4674502"/>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643910" y="352054"/>
            <a:ext cx="10921318"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348507" y="6536989"/>
            <a:ext cx="821672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20" name="Graphic 11">
            <a:extLst>
              <a:ext uri="{FF2B5EF4-FFF2-40B4-BE49-F238E27FC236}">
                <a16:creationId xmlns:a16="http://schemas.microsoft.com/office/drawing/2014/main" id="{CB5BD334-298D-478C-86C2-D672942FB59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43910" y="198076"/>
            <a:ext cx="740880" cy="125059"/>
          </a:xfrm>
          <a:prstGeom prst="rect">
            <a:avLst/>
          </a:prstGeom>
        </p:spPr>
      </p:pic>
      <p:pic>
        <p:nvPicPr>
          <p:cNvPr id="21"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58273" y="6513870"/>
            <a:ext cx="2560320" cy="53098"/>
          </a:xfrm>
          <a:prstGeom prst="rect">
            <a:avLst/>
          </a:prstGeom>
        </p:spPr>
      </p:pic>
      <p:sp>
        <p:nvSpPr>
          <p:cNvPr id="22" name="Text Placeholder 18"/>
          <p:cNvSpPr>
            <a:spLocks noGrp="1"/>
          </p:cNvSpPr>
          <p:nvPr>
            <p:ph type="body" sz="quarter" idx="17" hasCustomPrompt="1"/>
          </p:nvPr>
        </p:nvSpPr>
        <p:spPr>
          <a:xfrm>
            <a:off x="807921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DISTRIBUTION A. Approved for public release; distribution is unlimited. Case Number: </a:t>
            </a:r>
            <a:r>
              <a:rPr lang="en-US" dirty="0" smtClean="0"/>
              <a:t>88ABW-2019-4388</a:t>
            </a:r>
            <a:endParaRPr lang="en-US" dirty="0"/>
          </a:p>
        </p:txBody>
      </p:sp>
      <p:sp>
        <p:nvSpPr>
          <p:cNvPr id="23" name="TextBox 22"/>
          <p:cNvSpPr txBox="1"/>
          <p:nvPr userDrawn="1"/>
        </p:nvSpPr>
        <p:spPr>
          <a:xfrm>
            <a:off x="1130495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dirty="0">
              <a:solidFill>
                <a:schemeClr val="tx1"/>
              </a:solidFill>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643910" y="354419"/>
            <a:ext cx="10921318" cy="637515"/>
          </a:xfrm>
        </p:spPr>
        <p:txBody>
          <a:bodyPr lIns="0" rIns="0">
            <a:normAutofit/>
          </a:bodyPr>
          <a:lstStyle>
            <a:lvl1pPr>
              <a:defRPr sz="3000"/>
            </a:lvl1pPr>
          </a:lstStyle>
          <a:p>
            <a:r>
              <a:rPr lang="en-US" dirty="0"/>
              <a:t>Click to edit Master title style</a:t>
            </a:r>
          </a:p>
        </p:txBody>
      </p:sp>
    </p:spTree>
    <p:extLst>
      <p:ext uri="{BB962C8B-B14F-4D97-AF65-F5344CB8AC3E}">
        <p14:creationId xmlns:p14="http://schemas.microsoft.com/office/powerpoint/2010/main" val="205127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Content Placeholder 14"/>
          <p:cNvSpPr>
            <a:spLocks noGrp="1"/>
          </p:cNvSpPr>
          <p:nvPr>
            <p:ph sz="quarter" idx="15"/>
          </p:nvPr>
        </p:nvSpPr>
        <p:spPr>
          <a:xfrm>
            <a:off x="658274" y="1335417"/>
            <a:ext cx="5395394" cy="511195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16"/>
          <p:cNvSpPr>
            <a:spLocks noGrp="1"/>
          </p:cNvSpPr>
          <p:nvPr>
            <p:ph type="pic" sz="quarter" idx="16"/>
          </p:nvPr>
        </p:nvSpPr>
        <p:spPr>
          <a:xfrm>
            <a:off x="6286500" y="1335418"/>
            <a:ext cx="5278727" cy="5111950"/>
          </a:xfrm>
          <a:solidFill>
            <a:schemeClr val="bg2"/>
          </a:solidFill>
          <a:ln>
            <a:solidFill>
              <a:srgbClr val="595A59"/>
            </a:solidFill>
          </a:ln>
        </p:spPr>
        <p:txBody>
          <a:bodyPr/>
          <a:lstStyle/>
          <a:p>
            <a:endParaRPr lang="en-US"/>
          </a:p>
        </p:txBody>
      </p:sp>
      <p:cxnSp>
        <p:nvCxnSpPr>
          <p:cNvPr id="12" name="Straight Connector 11"/>
          <p:cNvCxnSpPr/>
          <p:nvPr userDrawn="1"/>
        </p:nvCxnSpPr>
        <p:spPr>
          <a:xfrm>
            <a:off x="3348507" y="6536989"/>
            <a:ext cx="821672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9"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58273" y="6513870"/>
            <a:ext cx="2560320" cy="53098"/>
          </a:xfrm>
          <a:prstGeom prst="rect">
            <a:avLst/>
          </a:prstGeom>
        </p:spPr>
      </p:pic>
      <p:sp>
        <p:nvSpPr>
          <p:cNvPr id="20" name="Text Placeholder 18"/>
          <p:cNvSpPr>
            <a:spLocks noGrp="1"/>
          </p:cNvSpPr>
          <p:nvPr>
            <p:ph type="body" sz="quarter" idx="17" hasCustomPrompt="1"/>
          </p:nvPr>
        </p:nvSpPr>
        <p:spPr>
          <a:xfrm>
            <a:off x="807921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DISTRIBUTION A. Approved for public release; distribution is unlimited. Case Number: </a:t>
            </a:r>
            <a:r>
              <a:rPr lang="en-US" dirty="0" smtClean="0"/>
              <a:t>88ABW-2019-4388</a:t>
            </a:r>
            <a:endParaRPr lang="en-US" dirty="0"/>
          </a:p>
        </p:txBody>
      </p:sp>
      <p:sp>
        <p:nvSpPr>
          <p:cNvPr id="21" name="TextBox 20"/>
          <p:cNvSpPr txBox="1"/>
          <p:nvPr userDrawn="1"/>
        </p:nvSpPr>
        <p:spPr>
          <a:xfrm>
            <a:off x="1130495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dirty="0">
              <a:solidFill>
                <a:schemeClr val="tx1"/>
              </a:solidFill>
              <a:latin typeface="Arial" panose="020B0604020202020204" pitchFamily="34" charset="0"/>
              <a:cs typeface="Arial" panose="020B0604020202020204" pitchFamily="34" charset="0"/>
            </a:endParaRPr>
          </a:p>
        </p:txBody>
      </p:sp>
      <p:cxnSp>
        <p:nvCxnSpPr>
          <p:cNvPr id="22" name="Straight Connector 21"/>
          <p:cNvCxnSpPr/>
          <p:nvPr userDrawn="1"/>
        </p:nvCxnSpPr>
        <p:spPr>
          <a:xfrm>
            <a:off x="643910" y="352054"/>
            <a:ext cx="10921318"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23" name="Graphic 11">
            <a:extLst>
              <a:ext uri="{FF2B5EF4-FFF2-40B4-BE49-F238E27FC236}">
                <a16:creationId xmlns:a16="http://schemas.microsoft.com/office/drawing/2014/main" id="{CB5BD334-298D-478C-86C2-D672942FB597}"/>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43910" y="198076"/>
            <a:ext cx="740880" cy="125059"/>
          </a:xfrm>
          <a:prstGeom prst="rect">
            <a:avLst/>
          </a:prstGeom>
        </p:spPr>
      </p:pic>
      <p:sp>
        <p:nvSpPr>
          <p:cNvPr id="24" name="Title 1"/>
          <p:cNvSpPr>
            <a:spLocks noGrp="1"/>
          </p:cNvSpPr>
          <p:nvPr>
            <p:ph type="title"/>
          </p:nvPr>
        </p:nvSpPr>
        <p:spPr>
          <a:xfrm>
            <a:off x="643910" y="354419"/>
            <a:ext cx="10921318" cy="637515"/>
          </a:xfrm>
        </p:spPr>
        <p:txBody>
          <a:bodyPr lIns="0" rIns="0">
            <a:normAutofit/>
          </a:bodyPr>
          <a:lstStyle>
            <a:lvl1pPr>
              <a:defRPr sz="3000"/>
            </a:lvl1pPr>
          </a:lstStyle>
          <a:p>
            <a:r>
              <a:rPr lang="en-US" dirty="0"/>
              <a:t>Click to edit Master title style</a:t>
            </a:r>
          </a:p>
        </p:txBody>
      </p:sp>
    </p:spTree>
    <p:extLst>
      <p:ext uri="{BB962C8B-B14F-4D97-AF65-F5344CB8AC3E}">
        <p14:creationId xmlns:p14="http://schemas.microsoft.com/office/powerpoint/2010/main" val="17035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10" name="Straight Connector 9"/>
          <p:cNvCxnSpPr/>
          <p:nvPr userDrawn="1"/>
        </p:nvCxnSpPr>
        <p:spPr>
          <a:xfrm>
            <a:off x="3348507" y="6536989"/>
            <a:ext cx="821672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5"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58273" y="6513870"/>
            <a:ext cx="2560320" cy="53098"/>
          </a:xfrm>
          <a:prstGeom prst="rect">
            <a:avLst/>
          </a:prstGeom>
        </p:spPr>
      </p:pic>
      <p:sp>
        <p:nvSpPr>
          <p:cNvPr id="16" name="Text Placeholder 18"/>
          <p:cNvSpPr>
            <a:spLocks noGrp="1"/>
          </p:cNvSpPr>
          <p:nvPr>
            <p:ph type="body" sz="quarter" idx="17" hasCustomPrompt="1"/>
          </p:nvPr>
        </p:nvSpPr>
        <p:spPr>
          <a:xfrm>
            <a:off x="807921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DISTRIBUTION A. Approved for public release; distribution is unlimited. Case Number: </a:t>
            </a:r>
            <a:r>
              <a:rPr lang="en-US" dirty="0" smtClean="0"/>
              <a:t>88ABW-2019-4388</a:t>
            </a:r>
            <a:endParaRPr lang="en-US" dirty="0"/>
          </a:p>
        </p:txBody>
      </p:sp>
      <p:sp>
        <p:nvSpPr>
          <p:cNvPr id="17" name="TextBox 16"/>
          <p:cNvSpPr txBox="1"/>
          <p:nvPr userDrawn="1"/>
        </p:nvSpPr>
        <p:spPr>
          <a:xfrm>
            <a:off x="1130495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dirty="0">
              <a:solidFill>
                <a:schemeClr val="tx1"/>
              </a:solidFill>
              <a:latin typeface="Arial" panose="020B0604020202020204" pitchFamily="34" charset="0"/>
              <a:cs typeface="Arial" panose="020B0604020202020204" pitchFamily="34" charset="0"/>
            </a:endParaRPr>
          </a:p>
        </p:txBody>
      </p:sp>
      <p:cxnSp>
        <p:nvCxnSpPr>
          <p:cNvPr id="18" name="Straight Connector 17"/>
          <p:cNvCxnSpPr/>
          <p:nvPr userDrawn="1"/>
        </p:nvCxnSpPr>
        <p:spPr>
          <a:xfrm>
            <a:off x="643910" y="352054"/>
            <a:ext cx="10921318"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9" name="Graphic 11">
            <a:extLst>
              <a:ext uri="{FF2B5EF4-FFF2-40B4-BE49-F238E27FC236}">
                <a16:creationId xmlns:a16="http://schemas.microsoft.com/office/drawing/2014/main" id="{CB5BD334-298D-478C-86C2-D672942FB597}"/>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43910" y="198076"/>
            <a:ext cx="740880" cy="125059"/>
          </a:xfrm>
          <a:prstGeom prst="rect">
            <a:avLst/>
          </a:prstGeom>
        </p:spPr>
      </p:pic>
    </p:spTree>
    <p:extLst>
      <p:ext uri="{BB962C8B-B14F-4D97-AF65-F5344CB8AC3E}">
        <p14:creationId xmlns:p14="http://schemas.microsoft.com/office/powerpoint/2010/main" val="306129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42573" y="1903867"/>
            <a:ext cx="7494154" cy="2852737"/>
          </a:xfrm>
        </p:spPr>
        <p:txBody>
          <a:bodyPr anchor="ctr" anchorCtr="0"/>
          <a:lstStyle>
            <a:lvl1pPr algn="ctr">
              <a:defRPr sz="6000">
                <a:solidFill>
                  <a:schemeClr val="bg1"/>
                </a:solidFill>
              </a:defRPr>
            </a:lvl1pPr>
          </a:lstStyle>
          <a:p>
            <a:r>
              <a:rPr lang="en-US" dirty="0"/>
              <a:t>Click to edit Master title style</a:t>
            </a:r>
          </a:p>
        </p:txBody>
      </p:sp>
      <p:cxnSp>
        <p:nvCxnSpPr>
          <p:cNvPr id="8" name="Straight Connector 7"/>
          <p:cNvCxnSpPr/>
          <p:nvPr userDrawn="1"/>
        </p:nvCxnSpPr>
        <p:spPr>
          <a:xfrm>
            <a:off x="3519055" y="653698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FE5235-994A-493B-939F-DA1F86E9240B}"/>
              </a:ext>
            </a:extLst>
          </p:cNvPr>
          <p:cNvCxnSpPr/>
          <p:nvPr userDrawn="1"/>
        </p:nvCxnSpPr>
        <p:spPr>
          <a:xfrm>
            <a:off x="914400" y="352084"/>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FBC0449-3189-4D40-BA64-41F825098D81}"/>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864335" y="6513870"/>
            <a:ext cx="2560320" cy="53098"/>
          </a:xfrm>
          <a:prstGeom prst="rect">
            <a:avLst/>
          </a:prstGeom>
        </p:spPr>
      </p:pic>
      <p:pic>
        <p:nvPicPr>
          <p:cNvPr id="11" name="Graphic 10">
            <a:extLst>
              <a:ext uri="{FF2B5EF4-FFF2-40B4-BE49-F238E27FC236}">
                <a16:creationId xmlns:a16="http://schemas.microsoft.com/office/drawing/2014/main" id="{B37CFA1C-B8CE-4B34-AB6B-112B3E647DA4}"/>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65885" y="198076"/>
            <a:ext cx="740880" cy="125059"/>
          </a:xfrm>
          <a:prstGeom prst="rect">
            <a:avLst/>
          </a:prstGeom>
        </p:spPr>
      </p:pic>
      <p:sp>
        <p:nvSpPr>
          <p:cNvPr id="13"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bg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DISTRIBUTION A. Approved for public release; distribution is unlimited. Case Number: </a:t>
            </a:r>
            <a:r>
              <a:rPr lang="en-US" dirty="0" smtClean="0"/>
              <a:t>88ABW-2019-4388</a:t>
            </a:r>
            <a:endParaRPr lang="en-US" dirty="0"/>
          </a:p>
        </p:txBody>
      </p:sp>
      <p:sp>
        <p:nvSpPr>
          <p:cNvPr id="14"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29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37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425" y="365125"/>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425" y="1825625"/>
            <a:ext cx="1188719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E0E4E-0BEA-EF4C-B7F3-07BD370CC89C}" type="slidenum">
              <a:rPr lang="en-US" smtClean="0"/>
              <a:pPr/>
              <a:t>‹#›</a:t>
            </a:fld>
            <a:endParaRPr lang="en-US" dirty="0"/>
          </a:p>
        </p:txBody>
      </p:sp>
    </p:spTree>
    <p:extLst>
      <p:ext uri="{BB962C8B-B14F-4D97-AF65-F5344CB8AC3E}">
        <p14:creationId xmlns:p14="http://schemas.microsoft.com/office/powerpoint/2010/main" val="346729268"/>
      </p:ext>
    </p:extLst>
  </p:cSld>
  <p:clrMap bg1="lt1" tx1="dk1" bg2="lt2" tx2="dk2" accent1="accent1" accent2="accent2" accent3="accent3" accent4="accent4" accent5="accent5" accent6="accent6" hlink="hlink" folHlink="folHlink"/>
  <p:sldLayoutIdLst>
    <p:sldLayoutId id="2147483687" r:id="rId1"/>
    <p:sldLayoutId id="2147483678" r:id="rId2"/>
    <p:sldLayoutId id="2147483667" r:id="rId3"/>
    <p:sldLayoutId id="2147483691" r:id="rId4"/>
    <p:sldLayoutId id="2147483692" r:id="rId5"/>
    <p:sldLayoutId id="2147483693" r:id="rId6"/>
    <p:sldLayoutId id="2147483694" r:id="rId7"/>
    <p:sldLayoutId id="2147483689" r:id="rId8"/>
    <p:sldLayoutId id="2147483708" r:id="rId9"/>
  </p:sldLayoutIdLst>
  <p:hf hdr="0" dt="0"/>
  <p:txStyles>
    <p:titleStyle>
      <a:lvl1pPr algn="l" defTabSz="914400" rtl="0" eaLnBrk="1" latinLnBrk="0" hangingPunct="1">
        <a:lnSpc>
          <a:spcPct val="90000"/>
        </a:lnSpc>
        <a:spcBef>
          <a:spcPct val="0"/>
        </a:spcBef>
        <a:buNone/>
        <a:defRPr sz="3000" b="0" i="0" kern="1200">
          <a:solidFill>
            <a:srgbClr val="004B8D"/>
          </a:solidFill>
          <a:latin typeface="+mj-lt"/>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CD377B-66DD-43EE-AE49-4D4B1A17D8AB}" type="datetimeFigureOut">
              <a:rPr lang="en-US" smtClean="0"/>
              <a:t>9/13/2019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2F61-B00D-4C92-BF49-4C09B322943D}" type="slidenum">
              <a:rPr lang="en-US" smtClean="0"/>
              <a:t>‹#›</a:t>
            </a:fld>
            <a:endParaRPr lang="en-US"/>
          </a:p>
        </p:txBody>
      </p:sp>
    </p:spTree>
    <p:extLst>
      <p:ext uri="{BB962C8B-B14F-4D97-AF65-F5344CB8AC3E}">
        <p14:creationId xmlns:p14="http://schemas.microsoft.com/office/powerpoint/2010/main" val="63046859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973178" y="2189929"/>
            <a:ext cx="8277727" cy="2387600"/>
          </a:xfrm>
        </p:spPr>
        <p:txBody>
          <a:bodyPr>
            <a:normAutofit/>
          </a:bodyPr>
          <a:lstStyle/>
          <a:p>
            <a:r>
              <a:rPr lang="en-US" sz="4400" dirty="0"/>
              <a:t>Run Time Assurance for  Resilient Autonomy</a:t>
            </a:r>
          </a:p>
        </p:txBody>
      </p:sp>
      <p:sp>
        <p:nvSpPr>
          <p:cNvPr id="9" name="Text Placeholder 8"/>
          <p:cNvSpPr>
            <a:spLocks noGrp="1"/>
          </p:cNvSpPr>
          <p:nvPr>
            <p:ph type="body" sz="quarter" idx="13"/>
          </p:nvPr>
        </p:nvSpPr>
        <p:spPr>
          <a:xfrm>
            <a:off x="933451" y="4738778"/>
            <a:ext cx="10420349" cy="1674053"/>
          </a:xfrm>
        </p:spPr>
        <p:txBody>
          <a:bodyPr>
            <a:normAutofit/>
          </a:bodyPr>
          <a:lstStyle/>
          <a:p>
            <a:pPr>
              <a:lnSpc>
                <a:spcPct val="100000"/>
              </a:lnSpc>
              <a:spcBef>
                <a:spcPts val="0"/>
              </a:spcBef>
            </a:pPr>
            <a:r>
              <a:rPr lang="en-US" sz="1400" dirty="0"/>
              <a:t>Kerianne Hobbs</a:t>
            </a:r>
          </a:p>
          <a:p>
            <a:pPr>
              <a:lnSpc>
                <a:spcPct val="100000"/>
              </a:lnSpc>
              <a:spcBef>
                <a:spcPts val="0"/>
              </a:spcBef>
            </a:pPr>
            <a:endParaRPr lang="en-US" sz="1400" dirty="0"/>
          </a:p>
          <a:p>
            <a:pPr>
              <a:lnSpc>
                <a:spcPct val="100000"/>
              </a:lnSpc>
              <a:spcBef>
                <a:spcPts val="0"/>
              </a:spcBef>
            </a:pPr>
            <a:r>
              <a:rPr lang="en-US" sz="1400" dirty="0"/>
              <a:t>Research Aerospace Engineer</a:t>
            </a:r>
          </a:p>
          <a:p>
            <a:pPr>
              <a:lnSpc>
                <a:spcPct val="100000"/>
              </a:lnSpc>
              <a:spcBef>
                <a:spcPts val="0"/>
              </a:spcBef>
            </a:pPr>
            <a:r>
              <a:rPr lang="en-US" sz="1400" dirty="0"/>
              <a:t>Autonomous Controls Branch</a:t>
            </a:r>
          </a:p>
          <a:p>
            <a:pPr>
              <a:lnSpc>
                <a:spcPct val="100000"/>
              </a:lnSpc>
              <a:spcBef>
                <a:spcPts val="0"/>
              </a:spcBef>
            </a:pPr>
            <a:r>
              <a:rPr lang="en-US" sz="1400" dirty="0"/>
              <a:t>Air Force Research Laboratory</a:t>
            </a:r>
          </a:p>
          <a:p>
            <a:pPr>
              <a:lnSpc>
                <a:spcPct val="100000"/>
              </a:lnSpc>
              <a:spcBef>
                <a:spcPts val="0"/>
              </a:spcBef>
            </a:pPr>
            <a:endParaRPr lang="en-US" sz="1400" dirty="0"/>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71BC84-9995-6441-83AB-995DC0C95718}"/>
              </a:ext>
            </a:extLst>
          </p:cNvPr>
          <p:cNvSpPr/>
          <p:nvPr/>
        </p:nvSpPr>
        <p:spPr>
          <a:xfrm>
            <a:off x="4312911" y="1210312"/>
            <a:ext cx="4637249" cy="4195575"/>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en-US" dirty="0"/>
              <a:t>Autonomous Run Time Assurance Architecture</a:t>
            </a:r>
          </a:p>
        </p:txBody>
      </p:sp>
      <p:sp>
        <p:nvSpPr>
          <p:cNvPr id="57" name="Rectangle 56">
            <a:extLst>
              <a:ext uri="{FF2B5EF4-FFF2-40B4-BE49-F238E27FC236}">
                <a16:creationId xmlns:a16="http://schemas.microsoft.com/office/drawing/2014/main" id="{C827D783-6EDE-D44B-B3A7-6ED32E1B58A6}"/>
              </a:ext>
            </a:extLst>
          </p:cNvPr>
          <p:cNvSpPr/>
          <p:nvPr/>
        </p:nvSpPr>
        <p:spPr>
          <a:xfrm flipH="1">
            <a:off x="8959021" y="1652531"/>
            <a:ext cx="255182" cy="3311136"/>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t"/>
          <a:lstStyle/>
          <a:p>
            <a:endParaRPr lang="en-US" dirty="0">
              <a:solidFill>
                <a:schemeClr val="bg2"/>
              </a:solidFill>
            </a:endParaRPr>
          </a:p>
        </p:txBody>
      </p:sp>
      <p:sp>
        <p:nvSpPr>
          <p:cNvPr id="11" name="Text Placeholder 10">
            <a:extLst>
              <a:ext uri="{FF2B5EF4-FFF2-40B4-BE49-F238E27FC236}">
                <a16:creationId xmlns:a16="http://schemas.microsoft.com/office/drawing/2014/main" id="{992C71F1-6E55-2B4B-A9BD-53A928BBCE12}"/>
              </a:ext>
            </a:extLst>
          </p:cNvPr>
          <p:cNvSpPr>
            <a:spLocks noGrp="1"/>
          </p:cNvSpPr>
          <p:nvPr>
            <p:ph type="body" sz="quarter" idx="17"/>
          </p:nvPr>
        </p:nvSpPr>
        <p:spPr/>
        <p:txBody>
          <a:bodyPr/>
          <a:lstStyle/>
          <a:p>
            <a:endParaRPr lang="en-US" dirty="0"/>
          </a:p>
        </p:txBody>
      </p:sp>
      <p:sp>
        <p:nvSpPr>
          <p:cNvPr id="3" name="Title 2">
            <a:extLst>
              <a:ext uri="{FF2B5EF4-FFF2-40B4-BE49-F238E27FC236}">
                <a16:creationId xmlns:a16="http://schemas.microsoft.com/office/drawing/2014/main" id="{8065D27E-7BEE-0445-BED5-C92B74D78F07}"/>
              </a:ext>
            </a:extLst>
          </p:cNvPr>
          <p:cNvSpPr>
            <a:spLocks noGrp="1"/>
          </p:cNvSpPr>
          <p:nvPr>
            <p:ph type="title"/>
          </p:nvPr>
        </p:nvSpPr>
        <p:spPr/>
        <p:txBody>
          <a:bodyPr/>
          <a:lstStyle/>
          <a:p>
            <a:r>
              <a:rPr lang="en-US" dirty="0"/>
              <a:t>Common Architecture Framework</a:t>
            </a:r>
          </a:p>
        </p:txBody>
      </p:sp>
      <p:sp>
        <p:nvSpPr>
          <p:cNvPr id="13" name="Rectangle 12">
            <a:extLst>
              <a:ext uri="{FF2B5EF4-FFF2-40B4-BE49-F238E27FC236}">
                <a16:creationId xmlns:a16="http://schemas.microsoft.com/office/drawing/2014/main" id="{67DE7A2C-44B2-BE44-8327-BFE867170ED0}"/>
              </a:ext>
            </a:extLst>
          </p:cNvPr>
          <p:cNvSpPr/>
          <p:nvPr/>
        </p:nvSpPr>
        <p:spPr>
          <a:xfrm>
            <a:off x="4843495" y="3079499"/>
            <a:ext cx="914400" cy="457200"/>
          </a:xfrm>
          <a:prstGeom prst="rect">
            <a:avLst/>
          </a:prstGeom>
          <a:ln w="76200">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Interlock Monitor</a:t>
            </a:r>
          </a:p>
        </p:txBody>
      </p:sp>
      <p:sp>
        <p:nvSpPr>
          <p:cNvPr id="15" name="Rectangle 14">
            <a:extLst>
              <a:ext uri="{FF2B5EF4-FFF2-40B4-BE49-F238E27FC236}">
                <a16:creationId xmlns:a16="http://schemas.microsoft.com/office/drawing/2014/main" id="{128A203D-6277-4C44-8568-162709990FC6}"/>
              </a:ext>
            </a:extLst>
          </p:cNvPr>
          <p:cNvSpPr/>
          <p:nvPr/>
        </p:nvSpPr>
        <p:spPr>
          <a:xfrm>
            <a:off x="4843495" y="4006638"/>
            <a:ext cx="9144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Boundary Monitor</a:t>
            </a:r>
          </a:p>
        </p:txBody>
      </p:sp>
      <p:sp>
        <p:nvSpPr>
          <p:cNvPr id="16" name="Rectangle 15">
            <a:extLst>
              <a:ext uri="{FF2B5EF4-FFF2-40B4-BE49-F238E27FC236}">
                <a16:creationId xmlns:a16="http://schemas.microsoft.com/office/drawing/2014/main" id="{F8493D74-1AC3-A140-BC4F-45EE2892E02A}"/>
              </a:ext>
            </a:extLst>
          </p:cNvPr>
          <p:cNvSpPr/>
          <p:nvPr/>
        </p:nvSpPr>
        <p:spPr>
          <a:xfrm>
            <a:off x="6759001" y="4461678"/>
            <a:ext cx="1045564"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Safety Controller</a:t>
            </a:r>
          </a:p>
        </p:txBody>
      </p:sp>
      <p:cxnSp>
        <p:nvCxnSpPr>
          <p:cNvPr id="17" name="Elbow Connector 16">
            <a:extLst>
              <a:ext uri="{FF2B5EF4-FFF2-40B4-BE49-F238E27FC236}">
                <a16:creationId xmlns:a16="http://schemas.microsoft.com/office/drawing/2014/main" id="{4CAD929A-75A0-A940-B8ED-33C95804521F}"/>
              </a:ext>
            </a:extLst>
          </p:cNvPr>
          <p:cNvCxnSpPr>
            <a:cxnSpLocks/>
            <a:stCxn id="13" idx="3"/>
            <a:endCxn id="22" idx="2"/>
          </p:cNvCxnSpPr>
          <p:nvPr/>
        </p:nvCxnSpPr>
        <p:spPr>
          <a:xfrm>
            <a:off x="5757895" y="3308099"/>
            <a:ext cx="693665"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0BF6811D-F64D-FA44-A0A5-EA63C6A531FC}"/>
              </a:ext>
            </a:extLst>
          </p:cNvPr>
          <p:cNvCxnSpPr>
            <a:cxnSpLocks/>
            <a:stCxn id="15" idx="2"/>
            <a:endCxn id="16" idx="1"/>
          </p:cNvCxnSpPr>
          <p:nvPr/>
        </p:nvCxnSpPr>
        <p:spPr>
          <a:xfrm rot="16200000" flipH="1">
            <a:off x="5916628" y="3847905"/>
            <a:ext cx="226440" cy="145830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760975D0-9E53-E141-9DEC-A35939BE2951}"/>
              </a:ext>
            </a:extLst>
          </p:cNvPr>
          <p:cNvCxnSpPr>
            <a:cxnSpLocks/>
            <a:stCxn id="15" idx="3"/>
            <a:endCxn id="22" idx="3"/>
          </p:cNvCxnSpPr>
          <p:nvPr/>
        </p:nvCxnSpPr>
        <p:spPr>
          <a:xfrm flipV="1">
            <a:off x="5757895" y="3894496"/>
            <a:ext cx="936558" cy="34074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64B77764-80F6-8342-A344-FF48EF0F9942}"/>
              </a:ext>
            </a:extLst>
          </p:cNvPr>
          <p:cNvCxnSpPr>
            <a:cxnSpLocks/>
            <a:stCxn id="68" idx="1"/>
            <a:endCxn id="13" idx="1"/>
          </p:cNvCxnSpPr>
          <p:nvPr/>
        </p:nvCxnSpPr>
        <p:spPr>
          <a:xfrm>
            <a:off x="4317638" y="3308099"/>
            <a:ext cx="525857" cy="1270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6AC087C4-9A99-0649-A710-292813FF1494}"/>
              </a:ext>
            </a:extLst>
          </p:cNvPr>
          <p:cNvCxnSpPr>
            <a:cxnSpLocks/>
            <a:stCxn id="68" idx="1"/>
            <a:endCxn id="15" idx="1"/>
          </p:cNvCxnSpPr>
          <p:nvPr/>
        </p:nvCxnSpPr>
        <p:spPr>
          <a:xfrm>
            <a:off x="4317638" y="3308099"/>
            <a:ext cx="525857" cy="92713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6F2FDB5A-E503-A043-8E92-770C01A748FE}"/>
              </a:ext>
            </a:extLst>
          </p:cNvPr>
          <p:cNvCxnSpPr>
            <a:cxnSpLocks/>
            <a:stCxn id="16" idx="0"/>
            <a:endCxn id="22" idx="4"/>
          </p:cNvCxnSpPr>
          <p:nvPr/>
        </p:nvCxnSpPr>
        <p:spPr>
          <a:xfrm rot="16200000" flipV="1">
            <a:off x="7119173" y="4299067"/>
            <a:ext cx="324289" cy="93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9E8E4F2-81D5-3849-85BB-A39BDE4B1AC6}"/>
              </a:ext>
            </a:extLst>
          </p:cNvPr>
          <p:cNvCxnSpPr>
            <a:cxnSpLocks/>
            <a:stCxn id="12" idx="3"/>
          </p:cNvCxnSpPr>
          <p:nvPr/>
        </p:nvCxnSpPr>
        <p:spPr>
          <a:xfrm>
            <a:off x="8950160" y="3308100"/>
            <a:ext cx="3322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ED8E7398-710D-B94F-9BDB-BDC2D708E4C4}"/>
              </a:ext>
            </a:extLst>
          </p:cNvPr>
          <p:cNvCxnSpPr>
            <a:cxnSpLocks/>
            <a:stCxn id="22" idx="6"/>
            <a:endCxn id="57" idx="3"/>
          </p:cNvCxnSpPr>
          <p:nvPr/>
        </p:nvCxnSpPr>
        <p:spPr>
          <a:xfrm flipV="1">
            <a:off x="8110139" y="3308099"/>
            <a:ext cx="848882"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2808EB9-03D1-4B4E-9E26-460C3930DAF2}"/>
              </a:ext>
            </a:extLst>
          </p:cNvPr>
          <p:cNvSpPr/>
          <p:nvPr/>
        </p:nvSpPr>
        <p:spPr>
          <a:xfrm>
            <a:off x="4843495" y="2106720"/>
            <a:ext cx="914400" cy="457200"/>
          </a:xfrm>
          <a:prstGeom prst="rect">
            <a:avLst/>
          </a:prstGeom>
          <a:ln w="76200">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Failure Monitor</a:t>
            </a:r>
          </a:p>
        </p:txBody>
      </p:sp>
      <p:cxnSp>
        <p:nvCxnSpPr>
          <p:cNvPr id="32" name="Elbow Connector 31">
            <a:extLst>
              <a:ext uri="{FF2B5EF4-FFF2-40B4-BE49-F238E27FC236}">
                <a16:creationId xmlns:a16="http://schemas.microsoft.com/office/drawing/2014/main" id="{98477C5F-5975-1E4F-AD03-A6483B872C84}"/>
              </a:ext>
            </a:extLst>
          </p:cNvPr>
          <p:cNvCxnSpPr>
            <a:cxnSpLocks/>
            <a:stCxn id="68" idx="1"/>
            <a:endCxn id="30" idx="1"/>
          </p:cNvCxnSpPr>
          <p:nvPr/>
        </p:nvCxnSpPr>
        <p:spPr>
          <a:xfrm flipV="1">
            <a:off x="4317638" y="2335320"/>
            <a:ext cx="525857" cy="97277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8F4618AA-1B57-3E44-9829-6D216A7814F6}"/>
              </a:ext>
            </a:extLst>
          </p:cNvPr>
          <p:cNvCxnSpPr>
            <a:cxnSpLocks/>
            <a:stCxn id="30" idx="3"/>
            <a:endCxn id="22" idx="1"/>
          </p:cNvCxnSpPr>
          <p:nvPr/>
        </p:nvCxnSpPr>
        <p:spPr>
          <a:xfrm>
            <a:off x="5757895" y="2335320"/>
            <a:ext cx="936558" cy="3863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E035282-FD5D-4D4C-AD0A-B5F4B1A86AE3}"/>
              </a:ext>
            </a:extLst>
          </p:cNvPr>
          <p:cNvSpPr/>
          <p:nvPr/>
        </p:nvSpPr>
        <p:spPr>
          <a:xfrm flipH="1">
            <a:off x="4062456" y="1652531"/>
            <a:ext cx="255182" cy="3311136"/>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t"/>
          <a:lstStyle/>
          <a:p>
            <a:endParaRPr lang="en-US" dirty="0">
              <a:solidFill>
                <a:schemeClr val="bg2"/>
              </a:solidFill>
            </a:endParaRPr>
          </a:p>
        </p:txBody>
      </p:sp>
      <p:sp>
        <p:nvSpPr>
          <p:cNvPr id="102" name="Rectangle 101">
            <a:extLst>
              <a:ext uri="{FF2B5EF4-FFF2-40B4-BE49-F238E27FC236}">
                <a16:creationId xmlns:a16="http://schemas.microsoft.com/office/drawing/2014/main" id="{0F5107E8-8124-ED4A-BA55-1693F356C818}"/>
              </a:ext>
            </a:extLst>
          </p:cNvPr>
          <p:cNvSpPr/>
          <p:nvPr/>
        </p:nvSpPr>
        <p:spPr>
          <a:xfrm flipH="1">
            <a:off x="4376411" y="1974678"/>
            <a:ext cx="1726156" cy="3327399"/>
          </a:xfrm>
          <a:prstGeom prst="rect">
            <a:avLst/>
          </a:prstGeom>
          <a:noFill/>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b"/>
          <a:lstStyle/>
          <a:p>
            <a:r>
              <a:rPr lang="en-US" dirty="0"/>
              <a:t>Monitors</a:t>
            </a:r>
          </a:p>
        </p:txBody>
      </p:sp>
      <p:sp>
        <p:nvSpPr>
          <p:cNvPr id="107" name="Rectangle 106">
            <a:extLst>
              <a:ext uri="{FF2B5EF4-FFF2-40B4-BE49-F238E27FC236}">
                <a16:creationId xmlns:a16="http://schemas.microsoft.com/office/drawing/2014/main" id="{81AAED10-030D-B442-A874-228F510558E7}"/>
              </a:ext>
            </a:extLst>
          </p:cNvPr>
          <p:cNvSpPr/>
          <p:nvPr/>
        </p:nvSpPr>
        <p:spPr>
          <a:xfrm flipH="1">
            <a:off x="6353022" y="1974678"/>
            <a:ext cx="1982452" cy="3327399"/>
          </a:xfrm>
          <a:prstGeom prst="rect">
            <a:avLst/>
          </a:prstGeom>
          <a:noFill/>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b"/>
          <a:lstStyle/>
          <a:p>
            <a:r>
              <a:rPr lang="en-US" dirty="0"/>
              <a:t>Controllers</a:t>
            </a:r>
          </a:p>
        </p:txBody>
      </p:sp>
      <p:sp>
        <p:nvSpPr>
          <p:cNvPr id="29" name="Rectangle 28">
            <a:extLst>
              <a:ext uri="{FF2B5EF4-FFF2-40B4-BE49-F238E27FC236}">
                <a16:creationId xmlns:a16="http://schemas.microsoft.com/office/drawing/2014/main" id="{15BCCF78-0996-8249-927E-A8968C706DFF}"/>
              </a:ext>
            </a:extLst>
          </p:cNvPr>
          <p:cNvSpPr/>
          <p:nvPr/>
        </p:nvSpPr>
        <p:spPr>
          <a:xfrm>
            <a:off x="2903190" y="3079499"/>
            <a:ext cx="9144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Complex Controller</a:t>
            </a:r>
          </a:p>
        </p:txBody>
      </p:sp>
      <p:sp>
        <p:nvSpPr>
          <p:cNvPr id="31" name="Rectangle 30">
            <a:extLst>
              <a:ext uri="{FF2B5EF4-FFF2-40B4-BE49-F238E27FC236}">
                <a16:creationId xmlns:a16="http://schemas.microsoft.com/office/drawing/2014/main" id="{B5294717-B185-D24B-86DD-401878FDC04E}"/>
              </a:ext>
            </a:extLst>
          </p:cNvPr>
          <p:cNvSpPr/>
          <p:nvPr/>
        </p:nvSpPr>
        <p:spPr>
          <a:xfrm>
            <a:off x="9291232" y="3079499"/>
            <a:ext cx="9144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Plant</a:t>
            </a:r>
          </a:p>
        </p:txBody>
      </p:sp>
      <p:cxnSp>
        <p:nvCxnSpPr>
          <p:cNvPr id="33" name="Elbow Connector 32">
            <a:extLst>
              <a:ext uri="{FF2B5EF4-FFF2-40B4-BE49-F238E27FC236}">
                <a16:creationId xmlns:a16="http://schemas.microsoft.com/office/drawing/2014/main" id="{51381152-0C72-EF4D-ADA3-883B00ACEB9B}"/>
              </a:ext>
            </a:extLst>
          </p:cNvPr>
          <p:cNvCxnSpPr>
            <a:cxnSpLocks/>
            <a:stCxn id="31" idx="3"/>
            <a:endCxn id="2" idx="4"/>
          </p:cNvCxnSpPr>
          <p:nvPr/>
        </p:nvCxnSpPr>
        <p:spPr>
          <a:xfrm flipH="1">
            <a:off x="2235470" y="3308099"/>
            <a:ext cx="7970162" cy="119921"/>
          </a:xfrm>
          <a:prstGeom prst="bentConnector4">
            <a:avLst>
              <a:gd name="adj1" fmla="val -2868"/>
              <a:gd name="adj2" fmla="val 198582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E278E164-385A-F846-A2B4-B9C2304BD1E7}"/>
              </a:ext>
            </a:extLst>
          </p:cNvPr>
          <p:cNvSpPr/>
          <p:nvPr/>
        </p:nvSpPr>
        <p:spPr>
          <a:xfrm>
            <a:off x="2115549" y="3188178"/>
            <a:ext cx="239842" cy="23984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36" name="Straight Arrow Connector 35">
            <a:extLst>
              <a:ext uri="{FF2B5EF4-FFF2-40B4-BE49-F238E27FC236}">
                <a16:creationId xmlns:a16="http://schemas.microsoft.com/office/drawing/2014/main" id="{89E8E4F2-81D5-3849-85BB-A39BDE4B1AC6}"/>
              </a:ext>
            </a:extLst>
          </p:cNvPr>
          <p:cNvCxnSpPr>
            <a:cxnSpLocks/>
            <a:stCxn id="29" idx="3"/>
            <a:endCxn id="12" idx="1"/>
          </p:cNvCxnSpPr>
          <p:nvPr/>
        </p:nvCxnSpPr>
        <p:spPr>
          <a:xfrm>
            <a:off x="3817590" y="3308099"/>
            <a:ext cx="49532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9E8E4F2-81D5-3849-85BB-A39BDE4B1AC6}"/>
              </a:ext>
            </a:extLst>
          </p:cNvPr>
          <p:cNvCxnSpPr>
            <a:cxnSpLocks/>
          </p:cNvCxnSpPr>
          <p:nvPr/>
        </p:nvCxnSpPr>
        <p:spPr>
          <a:xfrm>
            <a:off x="2355391" y="3308099"/>
            <a:ext cx="5477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15BCCF78-0996-8249-927E-A8968C706DFF}"/>
              </a:ext>
            </a:extLst>
          </p:cNvPr>
          <p:cNvSpPr/>
          <p:nvPr/>
        </p:nvSpPr>
        <p:spPr>
          <a:xfrm>
            <a:off x="8035760" y="439031"/>
            <a:ext cx="914400" cy="457200"/>
          </a:xfrm>
          <a:prstGeom prst="rect">
            <a:avLst/>
          </a:prstGeom>
          <a:ln w="76200">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Human Supervisor</a:t>
            </a:r>
          </a:p>
        </p:txBody>
      </p:sp>
      <p:cxnSp>
        <p:nvCxnSpPr>
          <p:cNvPr id="47" name="Elbow Connector 46">
            <a:extLst>
              <a:ext uri="{FF2B5EF4-FFF2-40B4-BE49-F238E27FC236}">
                <a16:creationId xmlns:a16="http://schemas.microsoft.com/office/drawing/2014/main" id="{8F4618AA-1B57-3E44-9829-6D216A7814F6}"/>
              </a:ext>
            </a:extLst>
          </p:cNvPr>
          <p:cNvCxnSpPr>
            <a:cxnSpLocks/>
            <a:stCxn id="46" idx="2"/>
            <a:endCxn id="22" idx="7"/>
          </p:cNvCxnSpPr>
          <p:nvPr/>
        </p:nvCxnSpPr>
        <p:spPr>
          <a:xfrm rot="5400000">
            <a:off x="7267367" y="1496110"/>
            <a:ext cx="1825472" cy="6257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B62B124-06F0-4FA9-9C3E-06430EAF41EE}"/>
              </a:ext>
            </a:extLst>
          </p:cNvPr>
          <p:cNvSpPr/>
          <p:nvPr/>
        </p:nvSpPr>
        <p:spPr>
          <a:xfrm>
            <a:off x="6451560" y="2478810"/>
            <a:ext cx="1658579" cy="165857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1100" dirty="0"/>
              <a:t>Decision Logic</a:t>
            </a:r>
          </a:p>
          <a:p>
            <a:pPr algn="ctr"/>
            <a:endParaRPr lang="en-US" sz="1100" dirty="0"/>
          </a:p>
          <a:p>
            <a:pPr algn="ctr"/>
            <a:endParaRPr lang="en-US" sz="1100" dirty="0"/>
          </a:p>
        </p:txBody>
      </p:sp>
      <p:grpSp>
        <p:nvGrpSpPr>
          <p:cNvPr id="10" name="Group 9">
            <a:extLst>
              <a:ext uri="{FF2B5EF4-FFF2-40B4-BE49-F238E27FC236}">
                <a16:creationId xmlns:a16="http://schemas.microsoft.com/office/drawing/2014/main" id="{8A0D3889-B24B-4F9E-8067-B92CA68E512A}"/>
              </a:ext>
            </a:extLst>
          </p:cNvPr>
          <p:cNvGrpSpPr/>
          <p:nvPr/>
        </p:nvGrpSpPr>
        <p:grpSpPr>
          <a:xfrm>
            <a:off x="6924095" y="3123559"/>
            <a:ext cx="1385986" cy="389110"/>
            <a:chOff x="9448826" y="2119308"/>
            <a:chExt cx="1385986" cy="389110"/>
          </a:xfrm>
        </p:grpSpPr>
        <p:sp>
          <p:nvSpPr>
            <p:cNvPr id="38" name="Oval 37">
              <a:extLst>
                <a:ext uri="{FF2B5EF4-FFF2-40B4-BE49-F238E27FC236}">
                  <a16:creationId xmlns:a16="http://schemas.microsoft.com/office/drawing/2014/main" id="{1B3B2FCA-59BA-4D41-95AF-CE8ED577EFB7}"/>
                </a:ext>
              </a:extLst>
            </p:cNvPr>
            <p:cNvSpPr/>
            <p:nvPr/>
          </p:nvSpPr>
          <p:spPr>
            <a:xfrm>
              <a:off x="10075774" y="2243672"/>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878A59D8-87D9-41CF-8FD8-8E250BB8B7B0}"/>
                </a:ext>
              </a:extLst>
            </p:cNvPr>
            <p:cNvSpPr/>
            <p:nvPr/>
          </p:nvSpPr>
          <p:spPr>
            <a:xfrm>
              <a:off x="9704328" y="2119308"/>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9A901C22-F35D-48E9-AADF-C68CB590560F}"/>
                </a:ext>
              </a:extLst>
            </p:cNvPr>
            <p:cNvSpPr/>
            <p:nvPr/>
          </p:nvSpPr>
          <p:spPr>
            <a:xfrm>
              <a:off x="9704328" y="2368035"/>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Arrow Connector 47">
              <a:extLst>
                <a:ext uri="{FF2B5EF4-FFF2-40B4-BE49-F238E27FC236}">
                  <a16:creationId xmlns:a16="http://schemas.microsoft.com/office/drawing/2014/main" id="{46C3B1A4-B58E-4A68-BD2C-8535FAE82A82}"/>
                </a:ext>
              </a:extLst>
            </p:cNvPr>
            <p:cNvCxnSpPr>
              <a:cxnSpLocks/>
            </p:cNvCxnSpPr>
            <p:nvPr/>
          </p:nvCxnSpPr>
          <p:spPr>
            <a:xfrm flipH="1">
              <a:off x="9448826" y="2438227"/>
              <a:ext cx="255182" cy="0"/>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Arrow Connector 48">
              <a:extLst>
                <a:ext uri="{FF2B5EF4-FFF2-40B4-BE49-F238E27FC236}">
                  <a16:creationId xmlns:a16="http://schemas.microsoft.com/office/drawing/2014/main" id="{971018D0-19BE-45CE-A01B-6D8CBEC5FEC3}"/>
                </a:ext>
              </a:extLst>
            </p:cNvPr>
            <p:cNvCxnSpPr>
              <a:cxnSpLocks/>
              <a:stCxn id="38" idx="2"/>
              <a:endCxn id="40" idx="6"/>
            </p:cNvCxnSpPr>
            <p:nvPr/>
          </p:nvCxnSpPr>
          <p:spPr>
            <a:xfrm flipH="1" flipV="1">
              <a:off x="9844711" y="2189500"/>
              <a:ext cx="231063" cy="124364"/>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4" name="Straight Arrow Connector 53">
              <a:extLst>
                <a:ext uri="{FF2B5EF4-FFF2-40B4-BE49-F238E27FC236}">
                  <a16:creationId xmlns:a16="http://schemas.microsoft.com/office/drawing/2014/main" id="{C0CA0E73-3CEA-48DA-B4C2-C8CE30A390AF}"/>
                </a:ext>
              </a:extLst>
            </p:cNvPr>
            <p:cNvCxnSpPr>
              <a:cxnSpLocks/>
            </p:cNvCxnSpPr>
            <p:nvPr/>
          </p:nvCxnSpPr>
          <p:spPr>
            <a:xfrm flipH="1">
              <a:off x="9448826" y="2189500"/>
              <a:ext cx="255182" cy="0"/>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Arrow Connector 54">
              <a:extLst>
                <a:ext uri="{FF2B5EF4-FFF2-40B4-BE49-F238E27FC236}">
                  <a16:creationId xmlns:a16="http://schemas.microsoft.com/office/drawing/2014/main" id="{1AAD6945-9D2D-4AD7-BA13-A31CBF44F742}"/>
                </a:ext>
              </a:extLst>
            </p:cNvPr>
            <p:cNvCxnSpPr>
              <a:cxnSpLocks/>
            </p:cNvCxnSpPr>
            <p:nvPr/>
          </p:nvCxnSpPr>
          <p:spPr>
            <a:xfrm flipH="1">
              <a:off x="10216157" y="2311799"/>
              <a:ext cx="618655" cy="2065"/>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cxnSp>
        <p:nvCxnSpPr>
          <p:cNvPr id="65" name="Elbow Connector 36">
            <a:extLst>
              <a:ext uri="{FF2B5EF4-FFF2-40B4-BE49-F238E27FC236}">
                <a16:creationId xmlns:a16="http://schemas.microsoft.com/office/drawing/2014/main" id="{D6A14FB6-FFDD-416F-89E7-2C855ABE9793}"/>
              </a:ext>
            </a:extLst>
          </p:cNvPr>
          <p:cNvCxnSpPr>
            <a:cxnSpLocks/>
          </p:cNvCxnSpPr>
          <p:nvPr/>
        </p:nvCxnSpPr>
        <p:spPr>
          <a:xfrm rot="16200000" flipH="1">
            <a:off x="3216593" y="2207054"/>
            <a:ext cx="119921" cy="2082168"/>
          </a:xfrm>
          <a:prstGeom prst="bentConnector4">
            <a:avLst>
              <a:gd name="adj1" fmla="val -446918"/>
              <a:gd name="adj2" fmla="val 8934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36">
            <a:extLst>
              <a:ext uri="{FF2B5EF4-FFF2-40B4-BE49-F238E27FC236}">
                <a16:creationId xmlns:a16="http://schemas.microsoft.com/office/drawing/2014/main" id="{1438AC89-1E42-457F-9AE4-808098E5B301}"/>
              </a:ext>
            </a:extLst>
          </p:cNvPr>
          <p:cNvCxnSpPr>
            <a:cxnSpLocks/>
            <a:stCxn id="29" idx="2"/>
            <a:endCxn id="22" idx="5"/>
          </p:cNvCxnSpPr>
          <p:nvPr/>
        </p:nvCxnSpPr>
        <p:spPr>
          <a:xfrm rot="16200000" flipH="1">
            <a:off x="5434920" y="1462169"/>
            <a:ext cx="357797" cy="4506856"/>
          </a:xfrm>
          <a:prstGeom prst="bentConnector3">
            <a:avLst>
              <a:gd name="adj1" fmla="val 56734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Elbow Connector 36">
            <a:extLst>
              <a:ext uri="{FF2B5EF4-FFF2-40B4-BE49-F238E27FC236}">
                <a16:creationId xmlns:a16="http://schemas.microsoft.com/office/drawing/2014/main" id="{4D2E2807-5CA1-4C6D-9E28-C8C9EABCA5E5}"/>
              </a:ext>
            </a:extLst>
          </p:cNvPr>
          <p:cNvCxnSpPr>
            <a:cxnSpLocks/>
            <a:stCxn id="22" idx="5"/>
            <a:endCxn id="45" idx="2"/>
          </p:cNvCxnSpPr>
          <p:nvPr/>
        </p:nvCxnSpPr>
        <p:spPr>
          <a:xfrm rot="5400000" flipH="1">
            <a:off x="7297413" y="3324663"/>
            <a:ext cx="452018" cy="687649"/>
          </a:xfrm>
          <a:prstGeom prst="bentConnector4">
            <a:avLst>
              <a:gd name="adj1" fmla="val 57526"/>
              <a:gd name="adj2" fmla="val 13620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36">
            <a:extLst>
              <a:ext uri="{FF2B5EF4-FFF2-40B4-BE49-F238E27FC236}">
                <a16:creationId xmlns:a16="http://schemas.microsoft.com/office/drawing/2014/main" id="{CB78ADBC-0B1D-47F9-A71B-A249EAF9EE0F}"/>
              </a:ext>
            </a:extLst>
          </p:cNvPr>
          <p:cNvCxnSpPr>
            <a:cxnSpLocks/>
            <a:stCxn id="22" idx="4"/>
            <a:endCxn id="40" idx="2"/>
          </p:cNvCxnSpPr>
          <p:nvPr/>
        </p:nvCxnSpPr>
        <p:spPr>
          <a:xfrm rot="5400000" flipH="1">
            <a:off x="6758405" y="3614944"/>
            <a:ext cx="943638" cy="101253"/>
          </a:xfrm>
          <a:prstGeom prst="bentConnector4">
            <a:avLst>
              <a:gd name="adj1" fmla="val 36444"/>
              <a:gd name="adj2" fmla="val 455828"/>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DCC75D0-E850-274C-A6EE-F0E25E302010}"/>
              </a:ext>
            </a:extLst>
          </p:cNvPr>
          <p:cNvSpPr txBox="1"/>
          <p:nvPr/>
        </p:nvSpPr>
        <p:spPr>
          <a:xfrm>
            <a:off x="1360978" y="5797079"/>
            <a:ext cx="9395627" cy="369332"/>
          </a:xfrm>
          <a:prstGeom prst="rect">
            <a:avLst/>
          </a:prstGeom>
          <a:noFill/>
        </p:spPr>
        <p:txBody>
          <a:bodyPr wrap="square" rtlCol="0">
            <a:spAutoFit/>
          </a:bodyPr>
          <a:lstStyle/>
          <a:p>
            <a:r>
              <a:rPr lang="en-US" dirty="0">
                <a:solidFill>
                  <a:schemeClr val="accent4"/>
                </a:solidFill>
              </a:rPr>
              <a:t>Components not included in traditional simplex architecture for run time assurance</a:t>
            </a:r>
          </a:p>
        </p:txBody>
      </p:sp>
    </p:spTree>
    <p:extLst>
      <p:ext uri="{BB962C8B-B14F-4D97-AF65-F5344CB8AC3E}">
        <p14:creationId xmlns:p14="http://schemas.microsoft.com/office/powerpoint/2010/main" val="338347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92C71F1-6E55-2B4B-A9BD-53A928BBCE12}"/>
              </a:ext>
            </a:extLst>
          </p:cNvPr>
          <p:cNvSpPr>
            <a:spLocks noGrp="1"/>
          </p:cNvSpPr>
          <p:nvPr>
            <p:ph type="body" sz="quarter" idx="17"/>
          </p:nvPr>
        </p:nvSpPr>
        <p:spPr/>
        <p:txBody>
          <a:bodyPr/>
          <a:lstStyle/>
          <a:p>
            <a:pPr lvl="0"/>
            <a:r>
              <a:rPr lang="en-US" dirty="0"/>
              <a:t>DISTRIBUTION A. Approved for public release; distribution is unlimited. Case Number: 88ABW-2019-4388</a:t>
            </a:r>
          </a:p>
          <a:p>
            <a:endParaRPr lang="en-US" dirty="0"/>
          </a:p>
        </p:txBody>
      </p:sp>
      <p:sp>
        <p:nvSpPr>
          <p:cNvPr id="3" name="Title 2">
            <a:extLst>
              <a:ext uri="{FF2B5EF4-FFF2-40B4-BE49-F238E27FC236}">
                <a16:creationId xmlns:a16="http://schemas.microsoft.com/office/drawing/2014/main" id="{8065D27E-7BEE-0445-BED5-C92B74D78F07}"/>
              </a:ext>
            </a:extLst>
          </p:cNvPr>
          <p:cNvSpPr>
            <a:spLocks noGrp="1"/>
          </p:cNvSpPr>
          <p:nvPr>
            <p:ph type="title"/>
          </p:nvPr>
        </p:nvSpPr>
        <p:spPr/>
        <p:txBody>
          <a:bodyPr>
            <a:normAutofit fontScale="90000"/>
          </a:bodyPr>
          <a:lstStyle/>
          <a:p>
            <a:pPr lvl="0">
              <a:lnSpc>
                <a:spcPct val="100000"/>
              </a:lnSpc>
              <a:spcBef>
                <a:spcPts val="0"/>
              </a:spcBef>
              <a:defRPr/>
            </a:pPr>
            <a:r>
              <a:rPr lang="en-US" sz="3200" dirty="0"/>
              <a:t>Formal Design Specifications and Requirements Analysis</a:t>
            </a:r>
            <a:endParaRPr lang="en-US" sz="3200" dirty="0">
              <a:solidFill>
                <a:srgbClr val="00BCE4"/>
              </a:solidFill>
            </a:endParaRPr>
          </a:p>
        </p:txBody>
      </p:sp>
      <p:pic>
        <p:nvPicPr>
          <p:cNvPr id="20" name="Picture 19">
            <a:extLst>
              <a:ext uri="{FF2B5EF4-FFF2-40B4-BE49-F238E27FC236}">
                <a16:creationId xmlns:a16="http://schemas.microsoft.com/office/drawing/2014/main" id="{D3E5B971-7FF4-4827-9997-5409263BDA63}"/>
              </a:ext>
            </a:extLst>
          </p:cNvPr>
          <p:cNvPicPr>
            <a:picLocks noChangeAspect="1"/>
          </p:cNvPicPr>
          <p:nvPr/>
        </p:nvPicPr>
        <p:blipFill rotWithShape="1">
          <a:blip r:embed="rId3"/>
          <a:srcRect l="39089" t="23000" r="38382" b="47185"/>
          <a:stretch/>
        </p:blipFill>
        <p:spPr>
          <a:xfrm>
            <a:off x="2916726" y="1311924"/>
            <a:ext cx="4518063" cy="3363286"/>
          </a:xfrm>
          <a:prstGeom prst="rect">
            <a:avLst/>
          </a:prstGeom>
        </p:spPr>
      </p:pic>
      <p:sp>
        <p:nvSpPr>
          <p:cNvPr id="4" name="Rectangle 3">
            <a:extLst>
              <a:ext uri="{FF2B5EF4-FFF2-40B4-BE49-F238E27FC236}">
                <a16:creationId xmlns:a16="http://schemas.microsoft.com/office/drawing/2014/main" id="{40DB09BD-95CF-4834-B5E9-B3756C3D2B28}"/>
              </a:ext>
            </a:extLst>
          </p:cNvPr>
          <p:cNvSpPr/>
          <p:nvPr/>
        </p:nvSpPr>
        <p:spPr>
          <a:xfrm>
            <a:off x="643910" y="5934808"/>
            <a:ext cx="10921318" cy="430887"/>
          </a:xfrm>
          <a:prstGeom prst="rect">
            <a:avLst/>
          </a:prstGeom>
        </p:spPr>
        <p:txBody>
          <a:bodyPr wrap="square">
            <a:spAutoFit/>
          </a:bodyPr>
          <a:lstStyle/>
          <a:p>
            <a:r>
              <a:rPr lang="en-US" sz="1100" dirty="0"/>
              <a:t>Hobbs, K. L., Perez, I., </a:t>
            </a:r>
            <a:r>
              <a:rPr lang="en-US" sz="1100" dirty="0" err="1"/>
              <a:t>Fifarek</a:t>
            </a:r>
            <a:r>
              <a:rPr lang="en-US" sz="1100" dirty="0"/>
              <a:t>, A. W., </a:t>
            </a:r>
            <a:r>
              <a:rPr lang="en-US" sz="1100" dirty="0" err="1"/>
              <a:t>Feron</a:t>
            </a:r>
            <a:r>
              <a:rPr lang="en-US" sz="1100" dirty="0"/>
              <a:t>, E. M., “Formal Specification and Verification of System States for Spacecraft Automatic Maneuvering” 2019 AIAA Information Systems-AIAA Infotech @ Aerospace, San Diego, California 7-11 January, 2019.</a:t>
            </a:r>
          </a:p>
        </p:txBody>
      </p:sp>
      <p:sp>
        <p:nvSpPr>
          <p:cNvPr id="22" name="TextBox 21">
            <a:extLst>
              <a:ext uri="{FF2B5EF4-FFF2-40B4-BE49-F238E27FC236}">
                <a16:creationId xmlns:a16="http://schemas.microsoft.com/office/drawing/2014/main" id="{3CF14556-D0E4-C049-88AE-7796BD87FA1E}"/>
              </a:ext>
            </a:extLst>
          </p:cNvPr>
          <p:cNvSpPr txBox="1"/>
          <p:nvPr/>
        </p:nvSpPr>
        <p:spPr>
          <a:xfrm>
            <a:off x="8552658" y="3885746"/>
            <a:ext cx="2390775" cy="1477328"/>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latin typeface="Calibri" panose="020F0502020204030204" pitchFamily="34" charset="0"/>
              </a:rPr>
              <a:t>Output</a:t>
            </a:r>
            <a:endParaRPr lang="en-US" dirty="0">
              <a:latin typeface="Calibri" panose="020F0502020204030204" pitchFamily="34" charset="0"/>
            </a:endParaRPr>
          </a:p>
          <a:p>
            <a:pPr algn="ctr"/>
            <a:endParaRPr lang="en-US" dirty="0">
              <a:latin typeface="Calibri" panose="020F0502020204030204" pitchFamily="34" charset="0"/>
            </a:endParaRPr>
          </a:p>
          <a:p>
            <a:pPr algn="ctr"/>
            <a:endParaRPr lang="en-US" dirty="0">
              <a:latin typeface="Calibri" panose="020F0502020204030204" pitchFamily="34" charset="0"/>
            </a:endParaRPr>
          </a:p>
          <a:p>
            <a:pPr algn="ctr"/>
            <a:endParaRPr lang="en-US" dirty="0">
              <a:latin typeface="Calibri" panose="020F0502020204030204" pitchFamily="34" charset="0"/>
            </a:endParaRPr>
          </a:p>
          <a:p>
            <a:pPr algn="ctr"/>
            <a:endParaRPr lang="en-US" dirty="0">
              <a:latin typeface="Calibri" panose="020F0502020204030204" pitchFamily="34" charset="0"/>
            </a:endParaRPr>
          </a:p>
        </p:txBody>
      </p:sp>
      <p:sp>
        <p:nvSpPr>
          <p:cNvPr id="23" name="TextBox 22">
            <a:extLst>
              <a:ext uri="{FF2B5EF4-FFF2-40B4-BE49-F238E27FC236}">
                <a16:creationId xmlns:a16="http://schemas.microsoft.com/office/drawing/2014/main" id="{F299C2B2-AC78-4B4F-B4B8-F2BDCB2B1E38}"/>
              </a:ext>
            </a:extLst>
          </p:cNvPr>
          <p:cNvSpPr txBox="1"/>
          <p:nvPr/>
        </p:nvSpPr>
        <p:spPr>
          <a:xfrm>
            <a:off x="8552660" y="956689"/>
            <a:ext cx="2390774" cy="923330"/>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Calibri" panose="020F0502020204030204" pitchFamily="34" charset="0"/>
              </a:rPr>
              <a:t>Specification and Analysis of Requirements (</a:t>
            </a:r>
            <a:r>
              <a:rPr lang="en-US" b="1" dirty="0" err="1">
                <a:latin typeface="Calibri" panose="020F0502020204030204" pitchFamily="34" charset="0"/>
              </a:rPr>
              <a:t>SpeAR</a:t>
            </a:r>
            <a:r>
              <a:rPr lang="en-US" b="1" dirty="0">
                <a:latin typeface="Calibri" panose="020F0502020204030204" pitchFamily="34" charset="0"/>
              </a:rPr>
              <a:t>)</a:t>
            </a:r>
          </a:p>
        </p:txBody>
      </p:sp>
      <p:sp>
        <p:nvSpPr>
          <p:cNvPr id="24" name="TextBox 23">
            <a:extLst>
              <a:ext uri="{FF2B5EF4-FFF2-40B4-BE49-F238E27FC236}">
                <a16:creationId xmlns:a16="http://schemas.microsoft.com/office/drawing/2014/main" id="{30F59C3A-479D-0E4D-9515-4FF49971FA8A}"/>
              </a:ext>
            </a:extLst>
          </p:cNvPr>
          <p:cNvSpPr txBox="1"/>
          <p:nvPr/>
        </p:nvSpPr>
        <p:spPr>
          <a:xfrm>
            <a:off x="8552660" y="2058371"/>
            <a:ext cx="2390773" cy="369332"/>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err="1">
                <a:latin typeface="Calibri" panose="020F0502020204030204" pitchFamily="34" charset="0"/>
              </a:rPr>
              <a:t>Lustre</a:t>
            </a:r>
            <a:r>
              <a:rPr lang="en-US" dirty="0">
                <a:latin typeface="Calibri" panose="020F0502020204030204" pitchFamily="34" charset="0"/>
              </a:rPr>
              <a:t> Model</a:t>
            </a:r>
          </a:p>
        </p:txBody>
      </p:sp>
      <p:sp>
        <p:nvSpPr>
          <p:cNvPr id="25" name="TextBox 24">
            <a:extLst>
              <a:ext uri="{FF2B5EF4-FFF2-40B4-BE49-F238E27FC236}">
                <a16:creationId xmlns:a16="http://schemas.microsoft.com/office/drawing/2014/main" id="{2EBA7395-BF7D-FF44-8683-5CD20590FFB4}"/>
              </a:ext>
            </a:extLst>
          </p:cNvPr>
          <p:cNvSpPr txBox="1"/>
          <p:nvPr/>
        </p:nvSpPr>
        <p:spPr>
          <a:xfrm>
            <a:off x="8552660" y="2555040"/>
            <a:ext cx="2390773" cy="646331"/>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Calibri" panose="020F0502020204030204" pitchFamily="34" charset="0"/>
              </a:rPr>
              <a:t>JKIND  (K-induction model checker )</a:t>
            </a:r>
          </a:p>
        </p:txBody>
      </p:sp>
      <p:sp>
        <p:nvSpPr>
          <p:cNvPr id="26" name="TextBox 25">
            <a:extLst>
              <a:ext uri="{FF2B5EF4-FFF2-40B4-BE49-F238E27FC236}">
                <a16:creationId xmlns:a16="http://schemas.microsoft.com/office/drawing/2014/main" id="{DABD9E97-119D-6A48-A2F7-A0BEA12DB2C4}"/>
              </a:ext>
            </a:extLst>
          </p:cNvPr>
          <p:cNvSpPr txBox="1"/>
          <p:nvPr/>
        </p:nvSpPr>
        <p:spPr>
          <a:xfrm>
            <a:off x="8552658" y="3365439"/>
            <a:ext cx="2390776" cy="369332"/>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Calibri" panose="020F0502020204030204" pitchFamily="34" charset="0"/>
              </a:rPr>
              <a:t>Z3 (SMT solver)</a:t>
            </a:r>
          </a:p>
        </p:txBody>
      </p:sp>
      <p:cxnSp>
        <p:nvCxnSpPr>
          <p:cNvPr id="33" name="Straight Arrow Connector 32">
            <a:extLst>
              <a:ext uri="{FF2B5EF4-FFF2-40B4-BE49-F238E27FC236}">
                <a16:creationId xmlns:a16="http://schemas.microsoft.com/office/drawing/2014/main" id="{6493CBBD-4DCA-F54A-88A1-03BBBB6D9A86}"/>
              </a:ext>
            </a:extLst>
          </p:cNvPr>
          <p:cNvCxnSpPr>
            <a:cxnSpLocks/>
          </p:cNvCxnSpPr>
          <p:nvPr/>
        </p:nvCxnSpPr>
        <p:spPr>
          <a:xfrm flipH="1">
            <a:off x="9747198" y="1886199"/>
            <a:ext cx="2718" cy="197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AA13774-6E55-0C4B-92F8-CC03A11B8B63}"/>
              </a:ext>
            </a:extLst>
          </p:cNvPr>
          <p:cNvCxnSpPr>
            <a:stCxn id="24" idx="2"/>
            <a:endCxn id="25" idx="0"/>
          </p:cNvCxnSpPr>
          <p:nvPr/>
        </p:nvCxnSpPr>
        <p:spPr>
          <a:xfrm>
            <a:off x="9748047" y="2427703"/>
            <a:ext cx="0" cy="1273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ED82230-4073-6546-A5F6-106B5411AEA7}"/>
              </a:ext>
            </a:extLst>
          </p:cNvPr>
          <p:cNvCxnSpPr>
            <a:stCxn id="25" idx="2"/>
            <a:endCxn id="26" idx="0"/>
          </p:cNvCxnSpPr>
          <p:nvPr/>
        </p:nvCxnSpPr>
        <p:spPr>
          <a:xfrm flipH="1">
            <a:off x="9748046" y="3201371"/>
            <a:ext cx="1" cy="1640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EB8C70E-3B7E-FA4F-B1FA-B215132916E8}"/>
              </a:ext>
            </a:extLst>
          </p:cNvPr>
          <p:cNvSpPr txBox="1"/>
          <p:nvPr/>
        </p:nvSpPr>
        <p:spPr>
          <a:xfrm>
            <a:off x="8706313" y="4202673"/>
            <a:ext cx="2128515" cy="33855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Calibri" panose="020F0502020204030204" pitchFamily="34" charset="0"/>
              </a:rPr>
              <a:t>Proof</a:t>
            </a:r>
          </a:p>
        </p:txBody>
      </p:sp>
      <p:sp>
        <p:nvSpPr>
          <p:cNvPr id="37" name="TextBox 36">
            <a:extLst>
              <a:ext uri="{FF2B5EF4-FFF2-40B4-BE49-F238E27FC236}">
                <a16:creationId xmlns:a16="http://schemas.microsoft.com/office/drawing/2014/main" id="{2EBD3E71-B231-C547-8A85-4AEDDC5ECCB4}"/>
              </a:ext>
            </a:extLst>
          </p:cNvPr>
          <p:cNvSpPr txBox="1"/>
          <p:nvPr/>
        </p:nvSpPr>
        <p:spPr>
          <a:xfrm>
            <a:off x="8706313" y="4843330"/>
            <a:ext cx="2128514" cy="33855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Calibri" panose="020F0502020204030204" pitchFamily="34" charset="0"/>
              </a:rPr>
              <a:t>Counterexample</a:t>
            </a:r>
          </a:p>
        </p:txBody>
      </p:sp>
      <p:sp>
        <p:nvSpPr>
          <p:cNvPr id="38" name="TextBox 37">
            <a:extLst>
              <a:ext uri="{FF2B5EF4-FFF2-40B4-BE49-F238E27FC236}">
                <a16:creationId xmlns:a16="http://schemas.microsoft.com/office/drawing/2014/main" id="{ACD49E41-EF43-D54A-A3EB-205CCA2FEE2C}"/>
              </a:ext>
            </a:extLst>
          </p:cNvPr>
          <p:cNvSpPr txBox="1"/>
          <p:nvPr/>
        </p:nvSpPr>
        <p:spPr>
          <a:xfrm>
            <a:off x="8706313" y="4557822"/>
            <a:ext cx="2128514" cy="276999"/>
          </a:xfrm>
          <a:prstGeom prst="rect">
            <a:avLst/>
          </a:prstGeom>
          <a:noFill/>
          <a:ln>
            <a:noFill/>
          </a:ln>
        </p:spPr>
        <p:txBody>
          <a:bodyPr wrap="square" lIns="91440" tIns="0" rIns="91440" bIns="0" rtlCol="0">
            <a:spAutoFit/>
          </a:bodyPr>
          <a:lstStyle/>
          <a:p>
            <a:pPr algn="ctr" fontAlgn="auto">
              <a:spcBef>
                <a:spcPts val="0"/>
              </a:spcBef>
              <a:spcAft>
                <a:spcPts val="0"/>
              </a:spcAft>
            </a:pPr>
            <a:r>
              <a:rPr lang="en-US" dirty="0">
                <a:solidFill>
                  <a:prstClr val="black"/>
                </a:solidFill>
                <a:latin typeface="Calibri" panose="020F0502020204030204" pitchFamily="34" charset="0"/>
                <a:cs typeface="+mn-cs"/>
              </a:rPr>
              <a:t>Or</a:t>
            </a:r>
          </a:p>
        </p:txBody>
      </p:sp>
      <p:cxnSp>
        <p:nvCxnSpPr>
          <p:cNvPr id="39" name="Straight Arrow Connector 38">
            <a:extLst>
              <a:ext uri="{FF2B5EF4-FFF2-40B4-BE49-F238E27FC236}">
                <a16:creationId xmlns:a16="http://schemas.microsoft.com/office/drawing/2014/main" id="{BB565A8C-C9DA-9D45-85AB-33A1EF03F991}"/>
              </a:ext>
            </a:extLst>
          </p:cNvPr>
          <p:cNvCxnSpPr>
            <a:cxnSpLocks/>
          </p:cNvCxnSpPr>
          <p:nvPr/>
        </p:nvCxnSpPr>
        <p:spPr>
          <a:xfrm>
            <a:off x="9747198" y="3726626"/>
            <a:ext cx="0" cy="1588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57F09747-7F3C-1240-8BCF-982097993390}"/>
              </a:ext>
            </a:extLst>
          </p:cNvPr>
          <p:cNvSpPr/>
          <p:nvPr/>
        </p:nvSpPr>
        <p:spPr>
          <a:xfrm>
            <a:off x="813573" y="2496640"/>
            <a:ext cx="1229438" cy="124451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1100" dirty="0"/>
              <a:t>Decision Logic</a:t>
            </a:r>
          </a:p>
          <a:p>
            <a:pPr algn="ctr"/>
            <a:endParaRPr lang="en-US" sz="1100" dirty="0"/>
          </a:p>
          <a:p>
            <a:pPr algn="ctr"/>
            <a:endParaRPr lang="en-US" sz="1100" dirty="0"/>
          </a:p>
        </p:txBody>
      </p:sp>
      <p:grpSp>
        <p:nvGrpSpPr>
          <p:cNvPr id="43" name="Group 42">
            <a:extLst>
              <a:ext uri="{FF2B5EF4-FFF2-40B4-BE49-F238E27FC236}">
                <a16:creationId xmlns:a16="http://schemas.microsoft.com/office/drawing/2014/main" id="{FC34ECF0-C4EB-4145-B653-E584A293B362}"/>
              </a:ext>
            </a:extLst>
          </p:cNvPr>
          <p:cNvGrpSpPr/>
          <p:nvPr/>
        </p:nvGrpSpPr>
        <p:grpSpPr>
          <a:xfrm>
            <a:off x="968404" y="3105140"/>
            <a:ext cx="998394" cy="389110"/>
            <a:chOff x="9448826" y="2119308"/>
            <a:chExt cx="998394" cy="389110"/>
          </a:xfrm>
        </p:grpSpPr>
        <p:sp>
          <p:nvSpPr>
            <p:cNvPr id="44" name="Oval 43">
              <a:extLst>
                <a:ext uri="{FF2B5EF4-FFF2-40B4-BE49-F238E27FC236}">
                  <a16:creationId xmlns:a16="http://schemas.microsoft.com/office/drawing/2014/main" id="{0A723398-4619-C248-8098-2611734D9B77}"/>
                </a:ext>
              </a:extLst>
            </p:cNvPr>
            <p:cNvSpPr/>
            <p:nvPr/>
          </p:nvSpPr>
          <p:spPr>
            <a:xfrm>
              <a:off x="10075774" y="2243672"/>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7F0BB8FF-57DB-7C4F-9E53-B9EEF378DEBB}"/>
                </a:ext>
              </a:extLst>
            </p:cNvPr>
            <p:cNvSpPr/>
            <p:nvPr/>
          </p:nvSpPr>
          <p:spPr>
            <a:xfrm>
              <a:off x="9704328" y="2119308"/>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89641D40-1F39-674F-9A18-2C4747070FF6}"/>
                </a:ext>
              </a:extLst>
            </p:cNvPr>
            <p:cNvSpPr/>
            <p:nvPr/>
          </p:nvSpPr>
          <p:spPr>
            <a:xfrm>
              <a:off x="9704328" y="2368035"/>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Arrow Connector 46">
              <a:extLst>
                <a:ext uri="{FF2B5EF4-FFF2-40B4-BE49-F238E27FC236}">
                  <a16:creationId xmlns:a16="http://schemas.microsoft.com/office/drawing/2014/main" id="{EB6956C6-B417-E941-BA8D-D7C268A0B838}"/>
                </a:ext>
              </a:extLst>
            </p:cNvPr>
            <p:cNvCxnSpPr>
              <a:cxnSpLocks/>
            </p:cNvCxnSpPr>
            <p:nvPr/>
          </p:nvCxnSpPr>
          <p:spPr>
            <a:xfrm flipH="1">
              <a:off x="9448826" y="2438227"/>
              <a:ext cx="255182" cy="0"/>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Arrow Connector 47">
              <a:extLst>
                <a:ext uri="{FF2B5EF4-FFF2-40B4-BE49-F238E27FC236}">
                  <a16:creationId xmlns:a16="http://schemas.microsoft.com/office/drawing/2014/main" id="{574260D2-0EB6-874A-87E5-8233B57A9C5A}"/>
                </a:ext>
              </a:extLst>
            </p:cNvPr>
            <p:cNvCxnSpPr>
              <a:cxnSpLocks/>
              <a:stCxn id="44" idx="2"/>
              <a:endCxn id="45" idx="6"/>
            </p:cNvCxnSpPr>
            <p:nvPr/>
          </p:nvCxnSpPr>
          <p:spPr>
            <a:xfrm flipH="1" flipV="1">
              <a:off x="9844711" y="2189500"/>
              <a:ext cx="231063" cy="124364"/>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Arrow Connector 48">
              <a:extLst>
                <a:ext uri="{FF2B5EF4-FFF2-40B4-BE49-F238E27FC236}">
                  <a16:creationId xmlns:a16="http://schemas.microsoft.com/office/drawing/2014/main" id="{5A6ED7DF-CFEA-C04A-85C1-ECBFC1D41EE8}"/>
                </a:ext>
              </a:extLst>
            </p:cNvPr>
            <p:cNvCxnSpPr>
              <a:cxnSpLocks/>
            </p:cNvCxnSpPr>
            <p:nvPr/>
          </p:nvCxnSpPr>
          <p:spPr>
            <a:xfrm flipH="1">
              <a:off x="9448826" y="2189500"/>
              <a:ext cx="255182" cy="0"/>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Arrow Connector 49">
              <a:extLst>
                <a:ext uri="{FF2B5EF4-FFF2-40B4-BE49-F238E27FC236}">
                  <a16:creationId xmlns:a16="http://schemas.microsoft.com/office/drawing/2014/main" id="{1F7EC0C4-C66A-2848-83D1-BD3B8BD17FFA}"/>
                </a:ext>
              </a:extLst>
            </p:cNvPr>
            <p:cNvCxnSpPr>
              <a:cxnSpLocks/>
            </p:cNvCxnSpPr>
            <p:nvPr/>
          </p:nvCxnSpPr>
          <p:spPr>
            <a:xfrm flipH="1">
              <a:off x="10216158" y="2313864"/>
              <a:ext cx="231062" cy="0"/>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sp>
        <p:nvSpPr>
          <p:cNvPr id="19" name="Down Arrow 18">
            <a:extLst>
              <a:ext uri="{FF2B5EF4-FFF2-40B4-BE49-F238E27FC236}">
                <a16:creationId xmlns:a16="http://schemas.microsoft.com/office/drawing/2014/main" id="{7B35F584-526B-5043-86E6-D486BF2CDE74}"/>
              </a:ext>
            </a:extLst>
          </p:cNvPr>
          <p:cNvSpPr/>
          <p:nvPr/>
        </p:nvSpPr>
        <p:spPr>
          <a:xfrm rot="16200000">
            <a:off x="2410628" y="2995356"/>
            <a:ext cx="307018" cy="379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54C4FFA-3764-F448-B5A8-1FF8B274AF1D}"/>
              </a:ext>
            </a:extLst>
          </p:cNvPr>
          <p:cNvSpPr/>
          <p:nvPr/>
        </p:nvSpPr>
        <p:spPr>
          <a:xfrm>
            <a:off x="1331044" y="5532217"/>
            <a:ext cx="4870244"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rPr>
              <a:t>https://github.com/AFRL-VVCAS/DecisionLogic</a:t>
            </a:r>
          </a:p>
        </p:txBody>
      </p:sp>
      <p:pic>
        <p:nvPicPr>
          <p:cNvPr id="53" name="Picture 52" descr="Image result for github logo">
            <a:extLst>
              <a:ext uri="{FF2B5EF4-FFF2-40B4-BE49-F238E27FC236}">
                <a16:creationId xmlns:a16="http://schemas.microsoft.com/office/drawing/2014/main" id="{4283A07C-081F-744C-A890-BD352E25034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1458" y="5600274"/>
            <a:ext cx="739586" cy="19321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Image result for github logo">
            <a:extLst>
              <a:ext uri="{FF2B5EF4-FFF2-40B4-BE49-F238E27FC236}">
                <a16:creationId xmlns:a16="http://schemas.microsoft.com/office/drawing/2014/main" id="{45BC2CEC-2617-4B43-926D-47719D74D67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0851" y="5560973"/>
            <a:ext cx="271818" cy="271818"/>
          </a:xfrm>
          <a:prstGeom prst="rect">
            <a:avLst/>
          </a:prstGeom>
          <a:noFill/>
          <a:extLst>
            <a:ext uri="{909E8E84-426E-40DD-AFC4-6F175D3DCCD1}">
              <a14:hiddenFill xmlns:a14="http://schemas.microsoft.com/office/drawing/2010/main">
                <a:solidFill>
                  <a:srgbClr val="FFFFFF"/>
                </a:solidFill>
              </a14:hiddenFill>
            </a:ext>
          </a:extLst>
        </p:spPr>
      </p:pic>
      <p:sp>
        <p:nvSpPr>
          <p:cNvPr id="41" name="Down Arrow 40">
            <a:extLst>
              <a:ext uri="{FF2B5EF4-FFF2-40B4-BE49-F238E27FC236}">
                <a16:creationId xmlns:a16="http://schemas.microsoft.com/office/drawing/2014/main" id="{AC9332A2-B20C-114C-BC98-B850C727A756}"/>
              </a:ext>
            </a:extLst>
          </p:cNvPr>
          <p:cNvSpPr/>
          <p:nvPr/>
        </p:nvSpPr>
        <p:spPr>
          <a:xfrm rot="16200000">
            <a:off x="7676905" y="3046155"/>
            <a:ext cx="307018" cy="379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2B17D76-8097-6641-94F8-BF5411BD3191}"/>
              </a:ext>
            </a:extLst>
          </p:cNvPr>
          <p:cNvSpPr/>
          <p:nvPr/>
        </p:nvSpPr>
        <p:spPr>
          <a:xfrm>
            <a:off x="7434789" y="5546746"/>
            <a:ext cx="3836307" cy="338554"/>
          </a:xfrm>
          <a:prstGeom prst="rect">
            <a:avLst/>
          </a:prstGeom>
        </p:spPr>
        <p:txBody>
          <a:bodyPr wrap="none">
            <a:spAutoFit/>
          </a:bodyPr>
          <a:lstStyle/>
          <a:p>
            <a:r>
              <a:rPr lang="en-US" sz="1600" dirty="0">
                <a:latin typeface="Century Gothic" panose="020B0502020202020204" pitchFamily="34" charset="0"/>
              </a:rPr>
              <a:t>https://</a:t>
            </a:r>
            <a:r>
              <a:rPr lang="en-US" sz="1600" dirty="0" err="1">
                <a:latin typeface="Century Gothic" panose="020B0502020202020204" pitchFamily="34" charset="0"/>
              </a:rPr>
              <a:t>github.com</a:t>
            </a:r>
            <a:r>
              <a:rPr lang="en-US" sz="1600" dirty="0">
                <a:latin typeface="Century Gothic" panose="020B0502020202020204" pitchFamily="34" charset="0"/>
              </a:rPr>
              <a:t>/</a:t>
            </a:r>
            <a:r>
              <a:rPr lang="en-US" sz="1600" dirty="0" err="1">
                <a:latin typeface="Century Gothic" panose="020B0502020202020204" pitchFamily="34" charset="0"/>
              </a:rPr>
              <a:t>lgwagner</a:t>
            </a:r>
            <a:r>
              <a:rPr lang="en-US" sz="1600" dirty="0">
                <a:latin typeface="Century Gothic" panose="020B0502020202020204" pitchFamily="34" charset="0"/>
              </a:rPr>
              <a:t>/</a:t>
            </a:r>
            <a:r>
              <a:rPr lang="en-US" sz="1600" dirty="0" err="1">
                <a:latin typeface="Century Gothic" panose="020B0502020202020204" pitchFamily="34" charset="0"/>
              </a:rPr>
              <a:t>SpeAR</a:t>
            </a:r>
            <a:endParaRPr lang="en-US" sz="1600" dirty="0">
              <a:latin typeface="Century Gothic" panose="020B0502020202020204" pitchFamily="34" charset="0"/>
            </a:endParaRPr>
          </a:p>
        </p:txBody>
      </p:sp>
      <p:pic>
        <p:nvPicPr>
          <p:cNvPr id="56" name="Picture 55" descr="Image result for github logo">
            <a:extLst>
              <a:ext uri="{FF2B5EF4-FFF2-40B4-BE49-F238E27FC236}">
                <a16:creationId xmlns:a16="http://schemas.microsoft.com/office/drawing/2014/main" id="{E2AF3D66-3A9B-BC4E-ADEB-A183D0E4B39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64440" y="5588224"/>
            <a:ext cx="739586" cy="19321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Image result for github logo">
            <a:extLst>
              <a:ext uri="{FF2B5EF4-FFF2-40B4-BE49-F238E27FC236}">
                <a16:creationId xmlns:a16="http://schemas.microsoft.com/office/drawing/2014/main" id="{6A0622AF-0871-C140-9539-B383C7E69F4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73833" y="5548923"/>
            <a:ext cx="271818" cy="27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41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par>
                                <p:cTn id="67" presetID="10" presetClass="entr" presetSubtype="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fade">
                                      <p:cBhvr>
                                        <p:cTn id="80" dur="500"/>
                                        <p:tgtEl>
                                          <p:spTgt spid="55"/>
                                        </p:tgtEl>
                                      </p:cBhvr>
                                    </p:animEffect>
                                  </p:childTnLst>
                                </p:cTn>
                              </p:par>
                              <p:par>
                                <p:cTn id="81" presetID="10" presetClass="entr" presetSubtype="0" fill="hold" nodeType="with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500"/>
                                        <p:tgtEl>
                                          <p:spTgt spid="56"/>
                                        </p:tgtEl>
                                      </p:cBhvr>
                                    </p:animEffect>
                                  </p:childTnLst>
                                </p:cTn>
                              </p:par>
                              <p:par>
                                <p:cTn id="84" presetID="10" presetClass="entr" presetSubtype="0" fill="hold" nodeType="with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fade">
                                      <p:cBhvr>
                                        <p:cTn id="8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3" grpId="0" animBg="1"/>
      <p:bldP spid="24" grpId="0" animBg="1"/>
      <p:bldP spid="25" grpId="0" animBg="1"/>
      <p:bldP spid="26" grpId="0" animBg="1"/>
      <p:bldP spid="36" grpId="0" animBg="1"/>
      <p:bldP spid="37" grpId="0" animBg="1"/>
      <p:bldP spid="38" grpId="0"/>
      <p:bldP spid="42" grpId="0" animBg="1"/>
      <p:bldP spid="19" grpId="0" animBg="1"/>
      <p:bldP spid="52" grpId="0"/>
      <p:bldP spid="41" grpId="0" animBg="1"/>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0988" b="82827"/>
          <a:stretch/>
        </p:blipFill>
        <p:spPr>
          <a:xfrm>
            <a:off x="352864" y="3843989"/>
            <a:ext cx="8673783" cy="2084233"/>
          </a:xfrm>
          <a:prstGeom prst="rect">
            <a:avLst/>
          </a:prstGeom>
        </p:spPr>
      </p:pic>
      <p:sp>
        <p:nvSpPr>
          <p:cNvPr id="2" name="Right Triangle 1">
            <a:extLst>
              <a:ext uri="{FF2B5EF4-FFF2-40B4-BE49-F238E27FC236}">
                <a16:creationId xmlns:a16="http://schemas.microsoft.com/office/drawing/2014/main" id="{F19E0684-0130-424E-B88C-817BDD1F4107}"/>
              </a:ext>
            </a:extLst>
          </p:cNvPr>
          <p:cNvSpPr/>
          <p:nvPr/>
        </p:nvSpPr>
        <p:spPr>
          <a:xfrm rot="10800000">
            <a:off x="620951" y="2242840"/>
            <a:ext cx="10950098" cy="422361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7510EE-73AD-4B04-B310-AD87781ACF5A}"/>
              </a:ext>
            </a:extLst>
          </p:cNvPr>
          <p:cNvSpPr/>
          <p:nvPr/>
        </p:nvSpPr>
        <p:spPr>
          <a:xfrm>
            <a:off x="620951" y="424789"/>
            <a:ext cx="10950098" cy="18211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7F886890-08DF-FD43-B3CB-478DCF70DD77}"/>
              </a:ext>
            </a:extLst>
          </p:cNvPr>
          <p:cNvSpPr>
            <a:spLocks noGrp="1"/>
          </p:cNvSpPr>
          <p:nvPr>
            <p:ph type="body" sz="quarter" idx="17"/>
          </p:nvPr>
        </p:nvSpPr>
        <p:spPr/>
        <p:txBody>
          <a:bodyPr/>
          <a:lstStyle/>
          <a:p>
            <a:endParaRPr lang="en-US" dirty="0"/>
          </a:p>
        </p:txBody>
      </p:sp>
      <p:sp>
        <p:nvSpPr>
          <p:cNvPr id="4" name="Rectangle 3"/>
          <p:cNvSpPr/>
          <p:nvPr/>
        </p:nvSpPr>
        <p:spPr>
          <a:xfrm>
            <a:off x="583195" y="5990217"/>
            <a:ext cx="9659877" cy="523220"/>
          </a:xfrm>
          <a:prstGeom prst="rect">
            <a:avLst/>
          </a:prstGeom>
        </p:spPr>
        <p:txBody>
          <a:bodyPr wrap="square">
            <a:spAutoFit/>
          </a:bodyPr>
          <a:lstStyle/>
          <a:p>
            <a:r>
              <a:rPr lang="en-US" sz="1400" dirty="0">
                <a:solidFill>
                  <a:srgbClr val="333333"/>
                </a:solidFill>
                <a:latin typeface="+mj-lt"/>
              </a:rPr>
              <a:t>A. C. F38. Designation: F3269 - 17 standard practice for methods to safely bound flight behavior of unmanned aircraft systems containing complex functions. ASTM Subcommittee F38.01 on Airworthiness (2017)</a:t>
            </a:r>
            <a:endParaRPr lang="en-US" sz="1400" dirty="0">
              <a:latin typeface="+mj-lt"/>
            </a:endParaRPr>
          </a:p>
        </p:txBody>
      </p:sp>
      <p:sp>
        <p:nvSpPr>
          <p:cNvPr id="11" name="TextBox 10">
            <a:extLst>
              <a:ext uri="{FF2B5EF4-FFF2-40B4-BE49-F238E27FC236}">
                <a16:creationId xmlns:a16="http://schemas.microsoft.com/office/drawing/2014/main" id="{7AC2E6A1-EA79-47A5-907C-68CC1467F0BA}"/>
              </a:ext>
            </a:extLst>
          </p:cNvPr>
          <p:cNvSpPr txBox="1"/>
          <p:nvPr/>
        </p:nvSpPr>
        <p:spPr>
          <a:xfrm>
            <a:off x="990870" y="1750660"/>
            <a:ext cx="10101477" cy="9561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chemeClr val="bg1"/>
                </a:solidFill>
              </a:rPr>
              <a:t>Intended for complex functions that are </a:t>
            </a:r>
            <a:r>
              <a:rPr lang="en-US" sz="2000" b="1" dirty="0">
                <a:solidFill>
                  <a:schemeClr val="bg1"/>
                </a:solidFill>
              </a:rPr>
              <a:t>too difficult to certify completely </a:t>
            </a:r>
            <a:r>
              <a:rPr lang="en-US" sz="2000" dirty="0">
                <a:solidFill>
                  <a:schemeClr val="bg1"/>
                </a:solidFill>
              </a:rPr>
              <a:t>at 	        design time</a:t>
            </a:r>
          </a:p>
        </p:txBody>
      </p:sp>
      <p:sp>
        <p:nvSpPr>
          <p:cNvPr id="7" name="TextBox 6">
            <a:extLst>
              <a:ext uri="{FF2B5EF4-FFF2-40B4-BE49-F238E27FC236}">
                <a16:creationId xmlns:a16="http://schemas.microsoft.com/office/drawing/2014/main" id="{FE44E9CF-887F-4F1F-965C-613F43594618}"/>
              </a:ext>
            </a:extLst>
          </p:cNvPr>
          <p:cNvSpPr txBox="1"/>
          <p:nvPr/>
        </p:nvSpPr>
        <p:spPr>
          <a:xfrm>
            <a:off x="3383677" y="2667610"/>
            <a:ext cx="6367677" cy="49449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a:solidFill>
                  <a:schemeClr val="bg1"/>
                </a:solidFill>
              </a:rPr>
              <a:t>Minimize complexity </a:t>
            </a:r>
            <a:r>
              <a:rPr lang="en-US" sz="2000" dirty="0">
                <a:solidFill>
                  <a:schemeClr val="bg1"/>
                </a:solidFill>
              </a:rPr>
              <a:t>of the recovery controller</a:t>
            </a:r>
          </a:p>
        </p:txBody>
      </p:sp>
      <p:sp>
        <p:nvSpPr>
          <p:cNvPr id="8" name="TextBox 7">
            <a:extLst>
              <a:ext uri="{FF2B5EF4-FFF2-40B4-BE49-F238E27FC236}">
                <a16:creationId xmlns:a16="http://schemas.microsoft.com/office/drawing/2014/main" id="{2996116F-5F61-4FB5-BA9E-AF85C9910E9D}"/>
              </a:ext>
            </a:extLst>
          </p:cNvPr>
          <p:cNvSpPr txBox="1"/>
          <p:nvPr/>
        </p:nvSpPr>
        <p:spPr>
          <a:xfrm>
            <a:off x="4583484" y="3127288"/>
            <a:ext cx="10227670" cy="9561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chemeClr val="bg1"/>
                </a:solidFill>
              </a:rPr>
              <a:t>Invoking the </a:t>
            </a:r>
            <a:r>
              <a:rPr lang="en-US" sz="2000" b="1" dirty="0">
                <a:solidFill>
                  <a:schemeClr val="bg1"/>
                </a:solidFill>
              </a:rPr>
              <a:t>switch is the exception</a:t>
            </a:r>
            <a:r>
              <a:rPr lang="en-US" sz="2000" dirty="0">
                <a:solidFill>
                  <a:schemeClr val="bg1"/>
                </a:solidFill>
              </a:rPr>
              <a:t>, not the rule</a:t>
            </a:r>
          </a:p>
          <a:p>
            <a:pPr marL="285750" indent="-285750">
              <a:lnSpc>
                <a:spcPct val="150000"/>
              </a:lnSpc>
              <a:buFont typeface="Arial" panose="020B0604020202020204" pitchFamily="34" charset="0"/>
              <a:buChar char="•"/>
            </a:pPr>
            <a:endParaRPr lang="en-US" sz="2000" b="1" dirty="0">
              <a:solidFill>
                <a:schemeClr val="bg1"/>
              </a:solidFill>
            </a:endParaRPr>
          </a:p>
        </p:txBody>
      </p:sp>
      <p:sp>
        <p:nvSpPr>
          <p:cNvPr id="9" name="TextBox 8">
            <a:extLst>
              <a:ext uri="{FF2B5EF4-FFF2-40B4-BE49-F238E27FC236}">
                <a16:creationId xmlns:a16="http://schemas.microsoft.com/office/drawing/2014/main" id="{21703E31-1167-470D-A8F5-36C8EC0F5B33}"/>
              </a:ext>
            </a:extLst>
          </p:cNvPr>
          <p:cNvSpPr txBox="1"/>
          <p:nvPr/>
        </p:nvSpPr>
        <p:spPr>
          <a:xfrm>
            <a:off x="5772442" y="3585820"/>
            <a:ext cx="5956904" cy="9561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a:solidFill>
                  <a:schemeClr val="bg1"/>
                </a:solidFill>
              </a:rPr>
              <a:t>Prioritize recovery </a:t>
            </a:r>
            <a:r>
              <a:rPr lang="en-US" sz="2000" dirty="0">
                <a:solidFill>
                  <a:schemeClr val="bg1"/>
                </a:solidFill>
              </a:rPr>
              <a:t>control functions,   		       complete one at a time</a:t>
            </a:r>
          </a:p>
        </p:txBody>
      </p:sp>
      <p:sp>
        <p:nvSpPr>
          <p:cNvPr id="10" name="TextBox 9">
            <a:extLst>
              <a:ext uri="{FF2B5EF4-FFF2-40B4-BE49-F238E27FC236}">
                <a16:creationId xmlns:a16="http://schemas.microsoft.com/office/drawing/2014/main" id="{555F2FDF-61E8-490B-9358-E9CD726ECC66}"/>
              </a:ext>
            </a:extLst>
          </p:cNvPr>
          <p:cNvSpPr txBox="1"/>
          <p:nvPr/>
        </p:nvSpPr>
        <p:spPr>
          <a:xfrm>
            <a:off x="8177519" y="4496775"/>
            <a:ext cx="4272655" cy="9561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a:solidFill>
                  <a:schemeClr val="bg1"/>
                </a:solidFill>
              </a:rPr>
              <a:t>Minimize false alarms</a:t>
            </a:r>
          </a:p>
          <a:p>
            <a:pPr marL="285750" indent="-285750">
              <a:lnSpc>
                <a:spcPct val="150000"/>
              </a:lnSpc>
              <a:buFont typeface="Arial" panose="020B0604020202020204" pitchFamily="34" charset="0"/>
              <a:buChar char="•"/>
            </a:pPr>
            <a:endParaRPr lang="en-US" sz="2000" b="1" dirty="0">
              <a:solidFill>
                <a:schemeClr val="bg1"/>
              </a:solidFill>
            </a:endParaRPr>
          </a:p>
        </p:txBody>
      </p:sp>
      <p:sp>
        <p:nvSpPr>
          <p:cNvPr id="13" name="TextBox 12">
            <a:extLst>
              <a:ext uri="{FF2B5EF4-FFF2-40B4-BE49-F238E27FC236}">
                <a16:creationId xmlns:a16="http://schemas.microsoft.com/office/drawing/2014/main" id="{73EA8CC9-008B-4163-91F6-4B505A8F3AF7}"/>
              </a:ext>
            </a:extLst>
          </p:cNvPr>
          <p:cNvSpPr txBox="1"/>
          <p:nvPr/>
        </p:nvSpPr>
        <p:spPr>
          <a:xfrm>
            <a:off x="1426494" y="666608"/>
            <a:ext cx="10101477" cy="817981"/>
          </a:xfrm>
          <a:prstGeom prst="rect">
            <a:avLst/>
          </a:prstGeom>
          <a:noFill/>
        </p:spPr>
        <p:txBody>
          <a:bodyPr wrap="square" rtlCol="0">
            <a:spAutoFit/>
          </a:bodyPr>
          <a:lstStyle/>
          <a:p>
            <a:pPr>
              <a:lnSpc>
                <a:spcPct val="150000"/>
              </a:lnSpc>
            </a:pPr>
            <a:r>
              <a:rPr lang="en-US" sz="3600" dirty="0">
                <a:solidFill>
                  <a:schemeClr val="bg1"/>
                </a:solidFill>
              </a:rPr>
              <a:t>Key Concepts in the ASTM Standard</a:t>
            </a:r>
          </a:p>
        </p:txBody>
      </p:sp>
    </p:spTree>
    <p:extLst>
      <p:ext uri="{BB962C8B-B14F-4D97-AF65-F5344CB8AC3E}">
        <p14:creationId xmlns:p14="http://schemas.microsoft.com/office/powerpoint/2010/main" val="348334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886890-08DF-FD43-B3CB-478DCF70DD77}"/>
              </a:ext>
            </a:extLst>
          </p:cNvPr>
          <p:cNvSpPr>
            <a:spLocks noGrp="1"/>
          </p:cNvSpPr>
          <p:nvPr>
            <p:ph type="body" sz="quarter" idx="17"/>
          </p:nvPr>
        </p:nvSpPr>
        <p:spPr/>
        <p:txBody>
          <a:bodyPr/>
          <a:lstStyle/>
          <a:p>
            <a:endParaRPr lang="en-US" dirty="0"/>
          </a:p>
        </p:txBody>
      </p:sp>
      <p:sp>
        <p:nvSpPr>
          <p:cNvPr id="11" name="Rectangle 10">
            <a:extLst>
              <a:ext uri="{FF2B5EF4-FFF2-40B4-BE49-F238E27FC236}">
                <a16:creationId xmlns:a16="http://schemas.microsoft.com/office/drawing/2014/main" id="{24100924-12AC-4B86-A99D-4EE9B095A43C}"/>
              </a:ext>
            </a:extLst>
          </p:cNvPr>
          <p:cNvSpPr/>
          <p:nvPr/>
        </p:nvSpPr>
        <p:spPr>
          <a:xfrm>
            <a:off x="532015" y="1000861"/>
            <a:ext cx="3516283" cy="1384995"/>
          </a:xfrm>
          <a:prstGeom prst="rect">
            <a:avLst/>
          </a:prstGeom>
        </p:spPr>
        <p:txBody>
          <a:bodyPr wrap="square">
            <a:spAutoFit/>
          </a:bodyPr>
          <a:lstStyle/>
          <a:p>
            <a:pPr lvl="0" algn="r"/>
            <a:r>
              <a:rPr lang="en-US" sz="2800" b="1" dirty="0">
                <a:solidFill>
                  <a:schemeClr val="accent3"/>
                </a:solidFill>
                <a:latin typeface="Century Gothic" panose="020F0302020204030204"/>
              </a:rPr>
              <a:t>simulate / test all states offline at design time</a:t>
            </a:r>
          </a:p>
        </p:txBody>
      </p:sp>
      <p:sp>
        <p:nvSpPr>
          <p:cNvPr id="12" name="Right Arrow 6">
            <a:extLst>
              <a:ext uri="{FF2B5EF4-FFF2-40B4-BE49-F238E27FC236}">
                <a16:creationId xmlns:a16="http://schemas.microsoft.com/office/drawing/2014/main" id="{AAEDDDBF-EE9F-44D5-ADCF-62962F79A6AF}"/>
              </a:ext>
            </a:extLst>
          </p:cNvPr>
          <p:cNvSpPr/>
          <p:nvPr/>
        </p:nvSpPr>
        <p:spPr>
          <a:xfrm>
            <a:off x="4672845" y="530034"/>
            <a:ext cx="2846309" cy="232664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Paradigm Shift</a:t>
            </a:r>
          </a:p>
        </p:txBody>
      </p:sp>
      <p:sp>
        <p:nvSpPr>
          <p:cNvPr id="13" name="Rectangle 12">
            <a:extLst>
              <a:ext uri="{FF2B5EF4-FFF2-40B4-BE49-F238E27FC236}">
                <a16:creationId xmlns:a16="http://schemas.microsoft.com/office/drawing/2014/main" id="{14A381C8-DDFA-4443-9268-25E042FCE20A}"/>
              </a:ext>
            </a:extLst>
          </p:cNvPr>
          <p:cNvSpPr/>
          <p:nvPr/>
        </p:nvSpPr>
        <p:spPr>
          <a:xfrm>
            <a:off x="4112790" y="3029280"/>
            <a:ext cx="4166048" cy="2677656"/>
          </a:xfrm>
          <a:prstGeom prst="rect">
            <a:avLst/>
          </a:prstGeom>
        </p:spPr>
        <p:txBody>
          <a:bodyPr wrap="square">
            <a:spAutoFit/>
          </a:bodyPr>
          <a:lstStyle/>
          <a:p>
            <a:pPr marL="285750" lvl="0" indent="-285750">
              <a:buFont typeface="Arial" panose="020B0604020202020204" pitchFamily="34" charset="0"/>
              <a:buChar char="•"/>
            </a:pPr>
            <a:r>
              <a:rPr lang="en-US" sz="2400" dirty="0">
                <a:solidFill>
                  <a:prstClr val="black"/>
                </a:solidFill>
                <a:latin typeface="Century Gothic" panose="020F0302020204030204"/>
              </a:rPr>
              <a:t>state space explosion </a:t>
            </a:r>
          </a:p>
          <a:p>
            <a:pPr marL="285750" lvl="0" indent="-285750">
              <a:buFont typeface="Arial" panose="020B0604020202020204" pitchFamily="34" charset="0"/>
              <a:buChar char="•"/>
            </a:pPr>
            <a:r>
              <a:rPr lang="en-US" sz="2400" dirty="0">
                <a:solidFill>
                  <a:prstClr val="black"/>
                </a:solidFill>
                <a:latin typeface="Century Gothic" panose="020F0302020204030204"/>
              </a:rPr>
              <a:t>nonlinear systems</a:t>
            </a:r>
          </a:p>
          <a:p>
            <a:pPr marL="285750" lvl="0" indent="-285750">
              <a:buFont typeface="Arial" panose="020B0604020202020204" pitchFamily="34" charset="0"/>
              <a:buChar char="•"/>
            </a:pPr>
            <a:r>
              <a:rPr lang="en-US" sz="2400" dirty="0">
                <a:solidFill>
                  <a:prstClr val="black"/>
                </a:solidFill>
                <a:latin typeface="Century Gothic" panose="020F0302020204030204"/>
              </a:rPr>
              <a:t>learning systems</a:t>
            </a:r>
          </a:p>
          <a:p>
            <a:pPr marL="285750" lvl="0" indent="-285750">
              <a:buFont typeface="Arial" panose="020B0604020202020204" pitchFamily="34" charset="0"/>
              <a:buChar char="•"/>
            </a:pPr>
            <a:r>
              <a:rPr lang="en-US" sz="2400" dirty="0">
                <a:solidFill>
                  <a:prstClr val="black"/>
                </a:solidFill>
                <a:latin typeface="Century Gothic" panose="020F0302020204030204"/>
              </a:rPr>
              <a:t>uncertainty</a:t>
            </a:r>
          </a:p>
          <a:p>
            <a:pPr marL="285750" lvl="0" indent="-285750">
              <a:buFont typeface="Arial" panose="020B0604020202020204" pitchFamily="34" charset="0"/>
              <a:buChar char="•"/>
            </a:pPr>
            <a:r>
              <a:rPr lang="en-US" sz="2400" dirty="0">
                <a:solidFill>
                  <a:prstClr val="black"/>
                </a:solidFill>
                <a:latin typeface="Century Gothic" panose="020F0302020204030204"/>
              </a:rPr>
              <a:t>cost of test</a:t>
            </a:r>
          </a:p>
          <a:p>
            <a:pPr marL="285750" indent="-285750">
              <a:buFont typeface="Arial" panose="020B0604020202020204" pitchFamily="34" charset="0"/>
              <a:buChar char="•"/>
            </a:pPr>
            <a:r>
              <a:rPr lang="en-US" sz="2400" dirty="0">
                <a:solidFill>
                  <a:prstClr val="black"/>
                </a:solidFill>
              </a:rPr>
              <a:t>complex and contested</a:t>
            </a:r>
          </a:p>
          <a:p>
            <a:pPr lvl="0"/>
            <a:endParaRPr lang="en-US" sz="2400" dirty="0">
              <a:solidFill>
                <a:prstClr val="black"/>
              </a:solidFill>
              <a:latin typeface="Century Gothic" panose="020F0302020204030204"/>
            </a:endParaRPr>
          </a:p>
        </p:txBody>
      </p:sp>
      <p:sp>
        <p:nvSpPr>
          <p:cNvPr id="14" name="Rectangle 13">
            <a:extLst>
              <a:ext uri="{FF2B5EF4-FFF2-40B4-BE49-F238E27FC236}">
                <a16:creationId xmlns:a16="http://schemas.microsoft.com/office/drawing/2014/main" id="{851265D3-D31E-4497-B137-A0381CD6B41E}"/>
              </a:ext>
            </a:extLst>
          </p:cNvPr>
          <p:cNvSpPr/>
          <p:nvPr/>
        </p:nvSpPr>
        <p:spPr>
          <a:xfrm>
            <a:off x="8067569" y="1000861"/>
            <a:ext cx="3501502" cy="1384995"/>
          </a:xfrm>
          <a:prstGeom prst="rect">
            <a:avLst/>
          </a:prstGeom>
        </p:spPr>
        <p:txBody>
          <a:bodyPr wrap="square">
            <a:spAutoFit/>
          </a:bodyPr>
          <a:lstStyle/>
          <a:p>
            <a:pPr lvl="0"/>
            <a:r>
              <a:rPr lang="en-US" sz="2800" b="1" dirty="0">
                <a:solidFill>
                  <a:schemeClr val="accent3"/>
                </a:solidFill>
                <a:latin typeface="Century Gothic" panose="020F0302020204030204"/>
              </a:rPr>
              <a:t>monitor behavior boundaries online at runtime</a:t>
            </a:r>
          </a:p>
        </p:txBody>
      </p:sp>
      <p:sp>
        <p:nvSpPr>
          <p:cNvPr id="9" name="Rectangle 8">
            <a:extLst>
              <a:ext uri="{FF2B5EF4-FFF2-40B4-BE49-F238E27FC236}">
                <a16:creationId xmlns:a16="http://schemas.microsoft.com/office/drawing/2014/main" id="{A12E3A50-37F8-492B-8456-24B7758CEF1B}"/>
              </a:ext>
            </a:extLst>
          </p:cNvPr>
          <p:cNvSpPr/>
          <p:nvPr/>
        </p:nvSpPr>
        <p:spPr>
          <a:xfrm>
            <a:off x="1951459" y="5510864"/>
            <a:ext cx="8120585" cy="784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Simulate and test within cost and schedule constraints. </a:t>
            </a:r>
          </a:p>
          <a:p>
            <a:pPr algn="ctr"/>
            <a:r>
              <a:rPr lang="en-US" sz="2000" dirty="0"/>
              <a:t>Certify monitor, switching, and backup safety controller design. </a:t>
            </a:r>
          </a:p>
        </p:txBody>
      </p:sp>
    </p:spTree>
    <p:extLst>
      <p:ext uri="{BB962C8B-B14F-4D97-AF65-F5344CB8AC3E}">
        <p14:creationId xmlns:p14="http://schemas.microsoft.com/office/powerpoint/2010/main" val="223593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Text Placeholder 2"/>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55984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9"/>
          <p:cNvSpPr/>
          <p:nvPr/>
        </p:nvSpPr>
        <p:spPr>
          <a:xfrm>
            <a:off x="-3221888" y="-188970"/>
            <a:ext cx="2135104" cy="1688476"/>
          </a:xfrm>
          <a:prstGeom prst="flowChartDocumen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dirty="0"/>
              <a:t>DO-333 Formal Methods Supplement</a:t>
            </a:r>
          </a:p>
        </p:txBody>
      </p:sp>
      <p:sp>
        <p:nvSpPr>
          <p:cNvPr id="2" name="Content Placeholder 1"/>
          <p:cNvSpPr>
            <a:spLocks noGrp="1"/>
          </p:cNvSpPr>
          <p:nvPr>
            <p:ph sz="half" idx="1"/>
          </p:nvPr>
        </p:nvSpPr>
        <p:spPr>
          <a:xfrm>
            <a:off x="7389172" y="3901104"/>
            <a:ext cx="3163952" cy="2826551"/>
          </a:xfrm>
        </p:spPr>
        <p:txBody>
          <a:bodyPr tIns="0" bIns="0">
            <a:normAutofit fontScale="77500" lnSpcReduction="20000"/>
          </a:bodyPr>
          <a:lstStyle/>
          <a:p>
            <a:pPr marL="0" indent="0">
              <a:buNone/>
            </a:pPr>
            <a:r>
              <a:rPr lang="en-US" sz="2300" dirty="0"/>
              <a:t>The most urgent and difficult challenge: “Develop methodologies to </a:t>
            </a:r>
            <a:r>
              <a:rPr lang="en-US" sz="2300" b="1" dirty="0">
                <a:solidFill>
                  <a:schemeClr val="accent3"/>
                </a:solidFill>
              </a:rPr>
              <a:t>characterize and bound the behavior </a:t>
            </a:r>
            <a:r>
              <a:rPr lang="en-US" sz="2300" dirty="0"/>
              <a:t>of adaptive / nondeterministic systems over their complete life cycle.“</a:t>
            </a:r>
          </a:p>
          <a:p>
            <a:pPr marL="0" indent="0">
              <a:buNone/>
            </a:pPr>
            <a:r>
              <a:rPr lang="en-US" sz="1300" dirty="0"/>
              <a:t>National Research Council. 2014. </a:t>
            </a:r>
            <a:r>
              <a:rPr lang="en-US" sz="1300" i="1" dirty="0"/>
              <a:t>Autonomy Research for Civil Aviation: Toward a New Era of Flight</a:t>
            </a:r>
            <a:r>
              <a:rPr lang="en-US" sz="1300" dirty="0"/>
              <a:t>. Washington, DC: The National Academies Press. https://doi.org/10.17226/18815.</a:t>
            </a:r>
          </a:p>
          <a:p>
            <a:pPr marL="0" indent="0">
              <a:buNone/>
            </a:pPr>
            <a:endParaRPr lang="en-US" dirty="0"/>
          </a:p>
        </p:txBody>
      </p:sp>
      <p:sp>
        <p:nvSpPr>
          <p:cNvPr id="3" name="Content Placeholder 2"/>
          <p:cNvSpPr>
            <a:spLocks noGrp="1"/>
          </p:cNvSpPr>
          <p:nvPr>
            <p:ph sz="half" idx="2"/>
          </p:nvPr>
        </p:nvSpPr>
        <p:spPr>
          <a:xfrm>
            <a:off x="-1897617" y="-2746029"/>
            <a:ext cx="3795233" cy="1696910"/>
          </a:xfrm>
        </p:spPr>
        <p:txBody>
          <a:bodyPr>
            <a:noAutofit/>
          </a:bodyPr>
          <a:lstStyle/>
          <a:p>
            <a:pPr marL="0" indent="0">
              <a:buNone/>
            </a:pPr>
            <a:r>
              <a:rPr lang="en-US" sz="1800" dirty="0"/>
              <a:t>Modifications and additions to DO-178C when using formal methods in software development, including the artifacts produced using formal notation and verification evidence resulting from formal analysis.</a:t>
            </a:r>
          </a:p>
        </p:txBody>
      </p:sp>
      <p:sp>
        <p:nvSpPr>
          <p:cNvPr id="4" name="Text Placeholder 3"/>
          <p:cNvSpPr>
            <a:spLocks noGrp="1"/>
          </p:cNvSpPr>
          <p:nvPr>
            <p:ph type="body" sz="quarter" idx="17"/>
          </p:nvPr>
        </p:nvSpPr>
        <p:spPr/>
        <p:txBody>
          <a:bodyPr/>
          <a:lstStyle/>
          <a:p>
            <a:endParaRPr lang="en-US" dirty="0"/>
          </a:p>
        </p:txBody>
      </p:sp>
      <p:pic>
        <p:nvPicPr>
          <p:cNvPr id="6" name="Picture 5"/>
          <p:cNvPicPr>
            <a:picLocks noChangeAspect="1"/>
          </p:cNvPicPr>
          <p:nvPr/>
        </p:nvPicPr>
        <p:blipFill>
          <a:blip r:embed="rId3"/>
          <a:stretch>
            <a:fillRect/>
          </a:stretch>
        </p:blipFill>
        <p:spPr>
          <a:xfrm>
            <a:off x="5383201" y="3740684"/>
            <a:ext cx="1988453" cy="2571733"/>
          </a:xfrm>
          <a:prstGeom prst="rect">
            <a:avLst/>
          </a:prstGeom>
        </p:spPr>
      </p:pic>
      <p:sp>
        <p:nvSpPr>
          <p:cNvPr id="8" name="Flowchart: Document 7"/>
          <p:cNvSpPr/>
          <p:nvPr/>
        </p:nvSpPr>
        <p:spPr>
          <a:xfrm>
            <a:off x="633430" y="3740684"/>
            <a:ext cx="1845076" cy="2721644"/>
          </a:xfrm>
          <a:prstGeom prst="flowChartDocumen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tIns="0" bIns="0" rtlCol="0" anchor="ctr"/>
          <a:lstStyle/>
          <a:p>
            <a:pPr algn="ctr"/>
            <a:r>
              <a:rPr lang="en-US" dirty="0"/>
              <a:t>DO-178C Software Considerations in Airborne Systems and Equipment Certification</a:t>
            </a:r>
          </a:p>
        </p:txBody>
      </p:sp>
      <p:sp>
        <p:nvSpPr>
          <p:cNvPr id="11" name="Content Placeholder 1"/>
          <p:cNvSpPr txBox="1">
            <a:spLocks/>
          </p:cNvSpPr>
          <p:nvPr/>
        </p:nvSpPr>
        <p:spPr>
          <a:xfrm>
            <a:off x="2494475" y="3740684"/>
            <a:ext cx="3007968" cy="2906457"/>
          </a:xfrm>
          <a:prstGeom prst="rect">
            <a:avLst/>
          </a:prstGeom>
        </p:spPr>
        <p:txBody>
          <a:bodyPr vert="horz" lIns="91440" tIns="0" rIns="91440" bIns="0" rtlCol="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chemeClr val="tx1"/>
                </a:solidFill>
                <a:latin typeface="+mn-lt"/>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mn-lt"/>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mn-lt"/>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mn-lt"/>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t>System requirements allocated to software: “Safety-Related requirements, including safety strategies, design constraints and design methods, such as, partitioning, dissimilarity, redundancy, or </a:t>
            </a:r>
            <a:r>
              <a:rPr lang="en-US" sz="1900" b="1" dirty="0">
                <a:solidFill>
                  <a:schemeClr val="accent3"/>
                </a:solidFill>
              </a:rPr>
              <a:t>safety monitoring</a:t>
            </a:r>
            <a:r>
              <a:rPr lang="en-US" sz="1900" dirty="0"/>
              <a:t>.” </a:t>
            </a:r>
          </a:p>
          <a:p>
            <a:pPr marL="0" indent="0">
              <a:buNone/>
            </a:pPr>
            <a:r>
              <a:rPr lang="en-US" sz="1100" dirty="0"/>
              <a:t>RTCA DO-178C, “Software Considerations in Airborne Systems and Equipment Certification,” 2011. </a:t>
            </a:r>
          </a:p>
        </p:txBody>
      </p:sp>
      <p:sp>
        <p:nvSpPr>
          <p:cNvPr id="12" name="Rectangle 11"/>
          <p:cNvSpPr/>
          <p:nvPr/>
        </p:nvSpPr>
        <p:spPr>
          <a:xfrm>
            <a:off x="8025350" y="379320"/>
            <a:ext cx="3834063" cy="2646878"/>
          </a:xfrm>
          <a:prstGeom prst="rect">
            <a:avLst/>
          </a:prstGeom>
        </p:spPr>
        <p:txBody>
          <a:bodyPr wrap="square" tIns="0">
            <a:spAutoFit/>
          </a:bodyPr>
          <a:lstStyle/>
          <a:p>
            <a:r>
              <a:rPr lang="en-US" dirty="0"/>
              <a:t>“In some cases it may be possible to </a:t>
            </a:r>
            <a:r>
              <a:rPr lang="en-US" b="1" dirty="0">
                <a:solidFill>
                  <a:schemeClr val="accent3"/>
                </a:solidFill>
              </a:rPr>
              <a:t>bound the behavior </a:t>
            </a:r>
            <a:r>
              <a:rPr lang="en-US" dirty="0"/>
              <a:t>of the adaptive function by relying on a carefully designed system architecture…One approach is called the </a:t>
            </a:r>
            <a:r>
              <a:rPr lang="en-US" b="1" dirty="0">
                <a:solidFill>
                  <a:schemeClr val="accent3"/>
                </a:solidFill>
              </a:rPr>
              <a:t>simplex architecture</a:t>
            </a:r>
            <a:r>
              <a:rPr lang="en-US" dirty="0"/>
              <a:t>.”</a:t>
            </a:r>
          </a:p>
          <a:p>
            <a:r>
              <a:rPr lang="en-US" sz="1000" dirty="0"/>
              <a:t>Bhattacharyya, S., </a:t>
            </a:r>
            <a:r>
              <a:rPr lang="en-US" sz="1000" dirty="0" err="1"/>
              <a:t>Cofer</a:t>
            </a:r>
            <a:r>
              <a:rPr lang="en-US" sz="1000" dirty="0"/>
              <a:t>, D., </a:t>
            </a:r>
            <a:r>
              <a:rPr lang="en-US" sz="1000" dirty="0" err="1"/>
              <a:t>Musliner</a:t>
            </a:r>
            <a:r>
              <a:rPr lang="en-US" sz="1000" dirty="0"/>
              <a:t>, D., Mueller, J., &amp; </a:t>
            </a:r>
            <a:r>
              <a:rPr lang="en-US" sz="1000" dirty="0" err="1"/>
              <a:t>Engstrom</a:t>
            </a:r>
            <a:r>
              <a:rPr lang="en-US" sz="1000" dirty="0"/>
              <a:t>, E. (2015, June). Certification considerations for adaptive systems. In </a:t>
            </a:r>
            <a:r>
              <a:rPr lang="en-US" sz="1000" i="1" dirty="0"/>
              <a:t>2015 International Conference on Unmanned Aircraft Systems (ICUAS)</a:t>
            </a:r>
            <a:r>
              <a:rPr lang="en-US" sz="1000" dirty="0"/>
              <a:t> (pp. 270-279). IEEE.</a:t>
            </a:r>
          </a:p>
        </p:txBody>
      </p:sp>
      <p:pic>
        <p:nvPicPr>
          <p:cNvPr id="13" name="Picture 12"/>
          <p:cNvPicPr>
            <a:picLocks noChangeAspect="1"/>
          </p:cNvPicPr>
          <p:nvPr/>
        </p:nvPicPr>
        <p:blipFill>
          <a:blip r:embed="rId4"/>
          <a:stretch>
            <a:fillRect/>
          </a:stretch>
        </p:blipFill>
        <p:spPr>
          <a:xfrm>
            <a:off x="5977083" y="379320"/>
            <a:ext cx="1999148" cy="2609169"/>
          </a:xfrm>
          <a:prstGeom prst="rect">
            <a:avLst/>
          </a:prstGeom>
          <a:ln>
            <a:solidFill>
              <a:schemeClr val="accent1"/>
            </a:solidFill>
          </a:ln>
        </p:spPr>
      </p:pic>
      <p:pic>
        <p:nvPicPr>
          <p:cNvPr id="14" name="Picture 13"/>
          <p:cNvPicPr>
            <a:picLocks noChangeAspect="1"/>
          </p:cNvPicPr>
          <p:nvPr/>
        </p:nvPicPr>
        <p:blipFill>
          <a:blip r:embed="rId5"/>
          <a:stretch>
            <a:fillRect/>
          </a:stretch>
        </p:blipFill>
        <p:spPr>
          <a:xfrm>
            <a:off x="633430" y="379320"/>
            <a:ext cx="1845076" cy="2571733"/>
          </a:xfrm>
          <a:prstGeom prst="rect">
            <a:avLst/>
          </a:prstGeom>
        </p:spPr>
      </p:pic>
      <p:sp>
        <p:nvSpPr>
          <p:cNvPr id="15" name="Rectangle 14"/>
          <p:cNvSpPr/>
          <p:nvPr/>
        </p:nvSpPr>
        <p:spPr>
          <a:xfrm>
            <a:off x="2550775" y="379320"/>
            <a:ext cx="3163952" cy="2769989"/>
          </a:xfrm>
          <a:prstGeom prst="rect">
            <a:avLst/>
          </a:prstGeom>
        </p:spPr>
        <p:txBody>
          <a:bodyPr wrap="square" tIns="0">
            <a:spAutoFit/>
          </a:bodyPr>
          <a:lstStyle/>
          <a:p>
            <a:r>
              <a:rPr lang="en-US" dirty="0"/>
              <a:t>“It is possible to develop systems having high levels of autonomy, but it is </a:t>
            </a:r>
            <a:r>
              <a:rPr lang="en-US" b="1" dirty="0">
                <a:solidFill>
                  <a:schemeClr val="accent3"/>
                </a:solidFill>
              </a:rPr>
              <a:t>the lack of suitable V&amp;V methods </a:t>
            </a:r>
            <a:r>
              <a:rPr lang="en-US" dirty="0"/>
              <a:t>that prevents all but relatively low levels of autonomy from being certiﬁed for use.”</a:t>
            </a:r>
          </a:p>
          <a:p>
            <a:r>
              <a:rPr lang="en-US" sz="1000" dirty="0" err="1"/>
              <a:t>Dahm</a:t>
            </a:r>
            <a:r>
              <a:rPr lang="en-US" sz="1000" dirty="0"/>
              <a:t>, W. J. (2010). Technology Horizons a Vision for Air Force Science &amp; Technology During 2010-2030. </a:t>
            </a:r>
            <a:r>
              <a:rPr lang="en-US" sz="1000" i="1" dirty="0"/>
              <a:t>USAF HQ, Arlington, VA</a:t>
            </a:r>
            <a:r>
              <a:rPr lang="en-US" sz="1000" dirty="0"/>
              <a:t>.</a:t>
            </a:r>
          </a:p>
        </p:txBody>
      </p:sp>
      <p:cxnSp>
        <p:nvCxnSpPr>
          <p:cNvPr id="17" name="Straight Arrow Connector 16"/>
          <p:cNvCxnSpPr/>
          <p:nvPr/>
        </p:nvCxnSpPr>
        <p:spPr>
          <a:xfrm>
            <a:off x="633430" y="3345686"/>
            <a:ext cx="11029181" cy="0"/>
          </a:xfrm>
          <a:prstGeom prst="straightConnector1">
            <a:avLst/>
          </a:prstGeom>
          <a:ln w="254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a:stCxn id="14" idx="2"/>
            <a:endCxn id="31" idx="1"/>
          </p:cNvCxnSpPr>
          <p:nvPr/>
        </p:nvCxnSpPr>
        <p:spPr>
          <a:xfrm>
            <a:off x="1555968" y="2951053"/>
            <a:ext cx="167574" cy="392988"/>
          </a:xfrm>
          <a:prstGeom prst="line">
            <a:avLst/>
          </a:prstGeom>
          <a:ln w="76200" cap="rnd">
            <a:round/>
          </a:ln>
        </p:spPr>
        <p:style>
          <a:lnRef idx="1">
            <a:schemeClr val="accent4"/>
          </a:lnRef>
          <a:fillRef idx="0">
            <a:schemeClr val="accent4"/>
          </a:fillRef>
          <a:effectRef idx="0">
            <a:schemeClr val="accent4"/>
          </a:effectRef>
          <a:fontRef idx="minor">
            <a:schemeClr val="tx1"/>
          </a:fontRef>
        </p:style>
      </p:cxnSp>
      <p:cxnSp>
        <p:nvCxnSpPr>
          <p:cNvPr id="36" name="Straight Connector 35"/>
          <p:cNvCxnSpPr>
            <a:cxnSpLocks/>
            <a:stCxn id="32" idx="1"/>
            <a:endCxn id="8" idx="0"/>
          </p:cNvCxnSpPr>
          <p:nvPr/>
        </p:nvCxnSpPr>
        <p:spPr>
          <a:xfrm flipH="1">
            <a:off x="1555968" y="3344041"/>
            <a:ext cx="1112223" cy="396643"/>
          </a:xfrm>
          <a:prstGeom prst="line">
            <a:avLst/>
          </a:prstGeom>
          <a:ln w="76200" cap="rnd">
            <a:round/>
          </a:ln>
        </p:spPr>
        <p:style>
          <a:lnRef idx="1">
            <a:schemeClr val="accent4"/>
          </a:lnRef>
          <a:fillRef idx="0">
            <a:schemeClr val="accent4"/>
          </a:fillRef>
          <a:effectRef idx="0">
            <a:schemeClr val="accent4"/>
          </a:effectRef>
          <a:fontRef idx="minor">
            <a:schemeClr val="tx1"/>
          </a:fontRef>
        </p:style>
      </p:cxnSp>
      <p:cxnSp>
        <p:nvCxnSpPr>
          <p:cNvPr id="40" name="Straight Connector 39"/>
          <p:cNvCxnSpPr>
            <a:endCxn id="13" idx="2"/>
          </p:cNvCxnSpPr>
          <p:nvPr/>
        </p:nvCxnSpPr>
        <p:spPr>
          <a:xfrm flipV="1">
            <a:off x="6310080" y="2988489"/>
            <a:ext cx="666577" cy="381020"/>
          </a:xfrm>
          <a:prstGeom prst="line">
            <a:avLst/>
          </a:prstGeom>
          <a:ln w="76200" cap="rnd">
            <a:round/>
          </a:ln>
        </p:spPr>
        <p:style>
          <a:lnRef idx="1">
            <a:schemeClr val="accent4"/>
          </a:lnRef>
          <a:fillRef idx="0">
            <a:schemeClr val="accent4"/>
          </a:fillRef>
          <a:effectRef idx="0">
            <a:schemeClr val="accent4"/>
          </a:effectRef>
          <a:fontRef idx="minor">
            <a:schemeClr val="tx1"/>
          </a:fontRef>
        </p:style>
      </p:cxnSp>
      <p:cxnSp>
        <p:nvCxnSpPr>
          <p:cNvPr id="43" name="Straight Connector 42"/>
          <p:cNvCxnSpPr>
            <a:cxnSpLocks/>
            <a:stCxn id="35" idx="3"/>
            <a:endCxn id="6" idx="0"/>
          </p:cNvCxnSpPr>
          <p:nvPr/>
        </p:nvCxnSpPr>
        <p:spPr>
          <a:xfrm>
            <a:off x="5255116" y="3344041"/>
            <a:ext cx="1122312" cy="396643"/>
          </a:xfrm>
          <a:prstGeom prst="line">
            <a:avLst/>
          </a:prstGeom>
          <a:ln w="76200" cap="rnd">
            <a:round/>
          </a:ln>
        </p:spPr>
        <p:style>
          <a:lnRef idx="1">
            <a:schemeClr val="accent4"/>
          </a:lnRef>
          <a:fillRef idx="0">
            <a:schemeClr val="accent4"/>
          </a:fillRef>
          <a:effectRef idx="0">
            <a:schemeClr val="accent4"/>
          </a:effectRef>
          <a:fontRef idx="minor">
            <a:schemeClr val="tx1"/>
          </a:fontRef>
        </p:style>
      </p:cxnSp>
      <p:sp>
        <p:nvSpPr>
          <p:cNvPr id="30" name="TextBox 29">
            <a:extLst>
              <a:ext uri="{FF2B5EF4-FFF2-40B4-BE49-F238E27FC236}">
                <a16:creationId xmlns:a16="http://schemas.microsoft.com/office/drawing/2014/main" id="{20C358F5-5AD9-0C43-8111-926AA785430C}"/>
              </a:ext>
            </a:extLst>
          </p:cNvPr>
          <p:cNvSpPr txBox="1"/>
          <p:nvPr/>
        </p:nvSpPr>
        <p:spPr>
          <a:xfrm>
            <a:off x="773673" y="3159375"/>
            <a:ext cx="704039" cy="369332"/>
          </a:xfrm>
          <a:prstGeom prst="rect">
            <a:avLst/>
          </a:prstGeom>
          <a:noFill/>
        </p:spPr>
        <p:txBody>
          <a:bodyPr wrap="none" rtlCol="0">
            <a:spAutoFit/>
          </a:bodyPr>
          <a:lstStyle/>
          <a:p>
            <a:r>
              <a:rPr lang="en-US" b="1" dirty="0"/>
              <a:t>2010</a:t>
            </a:r>
          </a:p>
        </p:txBody>
      </p:sp>
      <p:sp>
        <p:nvSpPr>
          <p:cNvPr id="31" name="TextBox 30">
            <a:extLst>
              <a:ext uri="{FF2B5EF4-FFF2-40B4-BE49-F238E27FC236}">
                <a16:creationId xmlns:a16="http://schemas.microsoft.com/office/drawing/2014/main" id="{C6BE9034-F0EA-9A48-8344-E02DCCFFD16E}"/>
              </a:ext>
            </a:extLst>
          </p:cNvPr>
          <p:cNvSpPr txBox="1"/>
          <p:nvPr/>
        </p:nvSpPr>
        <p:spPr>
          <a:xfrm>
            <a:off x="1723542" y="3159375"/>
            <a:ext cx="704039" cy="369332"/>
          </a:xfrm>
          <a:prstGeom prst="rect">
            <a:avLst/>
          </a:prstGeom>
          <a:noFill/>
        </p:spPr>
        <p:txBody>
          <a:bodyPr wrap="none" rtlCol="0">
            <a:spAutoFit/>
          </a:bodyPr>
          <a:lstStyle/>
          <a:p>
            <a:r>
              <a:rPr lang="en-US" b="1" dirty="0"/>
              <a:t>2011</a:t>
            </a:r>
          </a:p>
        </p:txBody>
      </p:sp>
      <p:sp>
        <p:nvSpPr>
          <p:cNvPr id="32" name="TextBox 31">
            <a:extLst>
              <a:ext uri="{FF2B5EF4-FFF2-40B4-BE49-F238E27FC236}">
                <a16:creationId xmlns:a16="http://schemas.microsoft.com/office/drawing/2014/main" id="{AA26345E-43B9-9143-B1FC-EA16B8F7FC78}"/>
              </a:ext>
            </a:extLst>
          </p:cNvPr>
          <p:cNvSpPr txBox="1"/>
          <p:nvPr/>
        </p:nvSpPr>
        <p:spPr>
          <a:xfrm>
            <a:off x="2668191" y="3159375"/>
            <a:ext cx="704039" cy="369332"/>
          </a:xfrm>
          <a:prstGeom prst="rect">
            <a:avLst/>
          </a:prstGeom>
          <a:noFill/>
        </p:spPr>
        <p:txBody>
          <a:bodyPr wrap="none" rtlCol="0">
            <a:spAutoFit/>
          </a:bodyPr>
          <a:lstStyle/>
          <a:p>
            <a:r>
              <a:rPr lang="en-US" b="1" dirty="0"/>
              <a:t>2012</a:t>
            </a:r>
          </a:p>
        </p:txBody>
      </p:sp>
      <p:sp>
        <p:nvSpPr>
          <p:cNvPr id="34" name="TextBox 33">
            <a:extLst>
              <a:ext uri="{FF2B5EF4-FFF2-40B4-BE49-F238E27FC236}">
                <a16:creationId xmlns:a16="http://schemas.microsoft.com/office/drawing/2014/main" id="{5DDEB295-8F89-F241-A488-66C4D0C135CB}"/>
              </a:ext>
            </a:extLst>
          </p:cNvPr>
          <p:cNvSpPr txBox="1"/>
          <p:nvPr/>
        </p:nvSpPr>
        <p:spPr>
          <a:xfrm>
            <a:off x="3612840" y="3159375"/>
            <a:ext cx="697627" cy="369332"/>
          </a:xfrm>
          <a:prstGeom prst="rect">
            <a:avLst/>
          </a:prstGeom>
          <a:noFill/>
        </p:spPr>
        <p:txBody>
          <a:bodyPr wrap="square" rtlCol="0">
            <a:spAutoFit/>
          </a:bodyPr>
          <a:lstStyle/>
          <a:p>
            <a:r>
              <a:rPr lang="en-US" b="1" dirty="0"/>
              <a:t>2013</a:t>
            </a:r>
          </a:p>
        </p:txBody>
      </p:sp>
      <p:sp>
        <p:nvSpPr>
          <p:cNvPr id="35" name="TextBox 34">
            <a:extLst>
              <a:ext uri="{FF2B5EF4-FFF2-40B4-BE49-F238E27FC236}">
                <a16:creationId xmlns:a16="http://schemas.microsoft.com/office/drawing/2014/main" id="{639237E6-2A60-3B4B-9711-1CA414F2C433}"/>
              </a:ext>
            </a:extLst>
          </p:cNvPr>
          <p:cNvSpPr txBox="1"/>
          <p:nvPr/>
        </p:nvSpPr>
        <p:spPr>
          <a:xfrm>
            <a:off x="4557489" y="3159375"/>
            <a:ext cx="697627" cy="369332"/>
          </a:xfrm>
          <a:prstGeom prst="rect">
            <a:avLst/>
          </a:prstGeom>
          <a:noFill/>
        </p:spPr>
        <p:txBody>
          <a:bodyPr wrap="square" rtlCol="0">
            <a:spAutoFit/>
          </a:bodyPr>
          <a:lstStyle/>
          <a:p>
            <a:r>
              <a:rPr lang="en-US" b="1" dirty="0"/>
              <a:t>2014</a:t>
            </a:r>
          </a:p>
        </p:txBody>
      </p:sp>
      <p:sp>
        <p:nvSpPr>
          <p:cNvPr id="37" name="TextBox 36">
            <a:extLst>
              <a:ext uri="{FF2B5EF4-FFF2-40B4-BE49-F238E27FC236}">
                <a16:creationId xmlns:a16="http://schemas.microsoft.com/office/drawing/2014/main" id="{BDCC4527-3358-514A-BE65-4C8A90A4687C}"/>
              </a:ext>
            </a:extLst>
          </p:cNvPr>
          <p:cNvSpPr txBox="1"/>
          <p:nvPr/>
        </p:nvSpPr>
        <p:spPr>
          <a:xfrm>
            <a:off x="5502138" y="3159375"/>
            <a:ext cx="697627" cy="369332"/>
          </a:xfrm>
          <a:prstGeom prst="rect">
            <a:avLst/>
          </a:prstGeom>
          <a:noFill/>
        </p:spPr>
        <p:txBody>
          <a:bodyPr wrap="square" rtlCol="0">
            <a:spAutoFit/>
          </a:bodyPr>
          <a:lstStyle/>
          <a:p>
            <a:r>
              <a:rPr lang="en-US" b="1" dirty="0"/>
              <a:t>2015</a:t>
            </a:r>
          </a:p>
        </p:txBody>
      </p:sp>
      <p:sp>
        <p:nvSpPr>
          <p:cNvPr id="38" name="TextBox 37">
            <a:extLst>
              <a:ext uri="{FF2B5EF4-FFF2-40B4-BE49-F238E27FC236}">
                <a16:creationId xmlns:a16="http://schemas.microsoft.com/office/drawing/2014/main" id="{BB43A0F5-31B3-2840-8731-B91D1E098BCD}"/>
              </a:ext>
            </a:extLst>
          </p:cNvPr>
          <p:cNvSpPr txBox="1"/>
          <p:nvPr/>
        </p:nvSpPr>
        <p:spPr>
          <a:xfrm>
            <a:off x="6452581" y="3159375"/>
            <a:ext cx="697627" cy="369332"/>
          </a:xfrm>
          <a:prstGeom prst="rect">
            <a:avLst/>
          </a:prstGeom>
          <a:noFill/>
        </p:spPr>
        <p:txBody>
          <a:bodyPr wrap="square" rtlCol="0">
            <a:spAutoFit/>
          </a:bodyPr>
          <a:lstStyle/>
          <a:p>
            <a:r>
              <a:rPr lang="en-US" b="1" dirty="0"/>
              <a:t>2016</a:t>
            </a:r>
          </a:p>
        </p:txBody>
      </p:sp>
      <p:sp>
        <p:nvSpPr>
          <p:cNvPr id="39" name="TextBox 38">
            <a:extLst>
              <a:ext uri="{FF2B5EF4-FFF2-40B4-BE49-F238E27FC236}">
                <a16:creationId xmlns:a16="http://schemas.microsoft.com/office/drawing/2014/main" id="{395F95EF-0A9B-704A-BFE6-8D0C17BCD45E}"/>
              </a:ext>
            </a:extLst>
          </p:cNvPr>
          <p:cNvSpPr txBox="1"/>
          <p:nvPr/>
        </p:nvSpPr>
        <p:spPr>
          <a:xfrm>
            <a:off x="7351591" y="3159375"/>
            <a:ext cx="697627" cy="369332"/>
          </a:xfrm>
          <a:prstGeom prst="rect">
            <a:avLst/>
          </a:prstGeom>
          <a:noFill/>
        </p:spPr>
        <p:txBody>
          <a:bodyPr wrap="square" rtlCol="0">
            <a:spAutoFit/>
          </a:bodyPr>
          <a:lstStyle/>
          <a:p>
            <a:r>
              <a:rPr lang="en-US" b="1" dirty="0"/>
              <a:t>2017</a:t>
            </a:r>
          </a:p>
        </p:txBody>
      </p:sp>
      <p:sp>
        <p:nvSpPr>
          <p:cNvPr id="41" name="TextBox 40">
            <a:extLst>
              <a:ext uri="{FF2B5EF4-FFF2-40B4-BE49-F238E27FC236}">
                <a16:creationId xmlns:a16="http://schemas.microsoft.com/office/drawing/2014/main" id="{3EA266D5-47A4-C049-9656-6A09021D7821}"/>
              </a:ext>
            </a:extLst>
          </p:cNvPr>
          <p:cNvSpPr txBox="1"/>
          <p:nvPr/>
        </p:nvSpPr>
        <p:spPr>
          <a:xfrm>
            <a:off x="8341305" y="3159375"/>
            <a:ext cx="697627" cy="369332"/>
          </a:xfrm>
          <a:prstGeom prst="rect">
            <a:avLst/>
          </a:prstGeom>
          <a:noFill/>
        </p:spPr>
        <p:txBody>
          <a:bodyPr wrap="square" rtlCol="0">
            <a:spAutoFit/>
          </a:bodyPr>
          <a:lstStyle/>
          <a:p>
            <a:r>
              <a:rPr lang="en-US" b="1" dirty="0"/>
              <a:t>2018</a:t>
            </a:r>
          </a:p>
        </p:txBody>
      </p:sp>
      <p:sp>
        <p:nvSpPr>
          <p:cNvPr id="42" name="TextBox 41">
            <a:extLst>
              <a:ext uri="{FF2B5EF4-FFF2-40B4-BE49-F238E27FC236}">
                <a16:creationId xmlns:a16="http://schemas.microsoft.com/office/drawing/2014/main" id="{94712E00-56EE-104E-BDD1-1DE961873768}"/>
              </a:ext>
            </a:extLst>
          </p:cNvPr>
          <p:cNvSpPr txBox="1"/>
          <p:nvPr/>
        </p:nvSpPr>
        <p:spPr>
          <a:xfrm>
            <a:off x="9287281" y="3159375"/>
            <a:ext cx="697627" cy="369332"/>
          </a:xfrm>
          <a:prstGeom prst="rect">
            <a:avLst/>
          </a:prstGeom>
          <a:noFill/>
        </p:spPr>
        <p:txBody>
          <a:bodyPr wrap="square" rtlCol="0">
            <a:spAutoFit/>
          </a:bodyPr>
          <a:lstStyle/>
          <a:p>
            <a:r>
              <a:rPr lang="en-US" b="1" dirty="0"/>
              <a:t>2019</a:t>
            </a:r>
          </a:p>
        </p:txBody>
      </p:sp>
      <p:sp>
        <p:nvSpPr>
          <p:cNvPr id="44" name="TextBox 43">
            <a:extLst>
              <a:ext uri="{FF2B5EF4-FFF2-40B4-BE49-F238E27FC236}">
                <a16:creationId xmlns:a16="http://schemas.microsoft.com/office/drawing/2014/main" id="{D5284BED-D734-F940-AE79-F038487301F0}"/>
              </a:ext>
            </a:extLst>
          </p:cNvPr>
          <p:cNvSpPr txBox="1"/>
          <p:nvPr/>
        </p:nvSpPr>
        <p:spPr>
          <a:xfrm>
            <a:off x="10256113" y="3159374"/>
            <a:ext cx="697627" cy="369332"/>
          </a:xfrm>
          <a:prstGeom prst="rect">
            <a:avLst/>
          </a:prstGeom>
          <a:noFill/>
        </p:spPr>
        <p:txBody>
          <a:bodyPr wrap="square" rtlCol="0">
            <a:spAutoFit/>
          </a:bodyPr>
          <a:lstStyle/>
          <a:p>
            <a:r>
              <a:rPr lang="en-US" b="1" dirty="0"/>
              <a:t>2020</a:t>
            </a:r>
          </a:p>
        </p:txBody>
      </p:sp>
      <p:sp>
        <p:nvSpPr>
          <p:cNvPr id="5" name="5-Point Star 4">
            <a:extLst>
              <a:ext uri="{FF2B5EF4-FFF2-40B4-BE49-F238E27FC236}">
                <a16:creationId xmlns:a16="http://schemas.microsoft.com/office/drawing/2014/main" id="{93E9E251-2FA2-004C-B0EA-AB232AD30EB8}"/>
              </a:ext>
            </a:extLst>
          </p:cNvPr>
          <p:cNvSpPr/>
          <p:nvPr/>
        </p:nvSpPr>
        <p:spPr>
          <a:xfrm>
            <a:off x="8067879" y="3100842"/>
            <a:ext cx="406567" cy="406567"/>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2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500"/>
                                        <p:tgtEl>
                                          <p:spTgt spid="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fade">
                                      <p:cBhvr>
                                        <p:cTn id="40" dur="500"/>
                                        <p:tgtEl>
                                          <p:spTgt spid="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P spid="11" grpId="0"/>
      <p:bldP spid="12" grpId="0"/>
      <p:bldP spid="15"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58273" y="1103595"/>
            <a:ext cx="10906955" cy="5020936"/>
          </a:xfrm>
        </p:spPr>
        <p:txBody>
          <a:bodyPr>
            <a:normAutofit/>
          </a:bodyPr>
          <a:lstStyle/>
          <a:p>
            <a:r>
              <a:rPr lang="en-US" sz="3200" dirty="0"/>
              <a:t>Criteria to certify “Autonomous” controllers lags behind state of the art capabilities </a:t>
            </a:r>
          </a:p>
          <a:p>
            <a:r>
              <a:rPr lang="en-US" sz="3200" dirty="0"/>
              <a:t>Need verification at run time</a:t>
            </a:r>
          </a:p>
          <a:p>
            <a:r>
              <a:rPr lang="en-US" sz="3200" dirty="0"/>
              <a:t>Growing interest/support in standards and strategies to develop/employ run time assurance</a:t>
            </a:r>
          </a:p>
          <a:p>
            <a:r>
              <a:rPr lang="en-US" sz="3200" dirty="0"/>
              <a:t>Still many open research questions</a:t>
            </a:r>
          </a:p>
          <a:p>
            <a:r>
              <a:rPr lang="en-US" sz="3200" dirty="0"/>
              <a:t>Moving towards repeatable, common frameworks verified through offline analysis</a:t>
            </a:r>
          </a:p>
        </p:txBody>
      </p:sp>
      <p:sp>
        <p:nvSpPr>
          <p:cNvPr id="4" name="Text Placeholder 3"/>
          <p:cNvSpPr>
            <a:spLocks noGrp="1"/>
          </p:cNvSpPr>
          <p:nvPr>
            <p:ph type="body" sz="quarter" idx="17"/>
          </p:nvPr>
        </p:nvSpPr>
        <p:spPr/>
        <p:txBody>
          <a:bodyPr/>
          <a:lstStyle/>
          <a:p>
            <a:endParaRPr lang="en-US"/>
          </a:p>
        </p:txBody>
      </p:sp>
      <p:sp>
        <p:nvSpPr>
          <p:cNvPr id="5" name="Title 4"/>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2755306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886890-08DF-FD43-B3CB-478DCF70DD77}"/>
              </a:ext>
            </a:extLst>
          </p:cNvPr>
          <p:cNvSpPr>
            <a:spLocks noGrp="1"/>
          </p:cNvSpPr>
          <p:nvPr>
            <p:ph type="body" sz="quarter" idx="17"/>
          </p:nvPr>
        </p:nvSpPr>
        <p:spPr/>
        <p:txBody>
          <a:bodyPr/>
          <a:lstStyle/>
          <a:p>
            <a:pPr lvl="0"/>
            <a:r>
              <a:rPr lang="en-US" dirty="0"/>
              <a:t>DISTRIBUTION A. Approved for public release; distribution is unlimited. Case Number: 88ABW-2019-4388</a:t>
            </a:r>
            <a:endParaRPr lang="en-US" dirty="0"/>
          </a:p>
        </p:txBody>
      </p:sp>
      <p:sp>
        <p:nvSpPr>
          <p:cNvPr id="7" name="TextBox 6">
            <a:extLst>
              <a:ext uri="{FF2B5EF4-FFF2-40B4-BE49-F238E27FC236}">
                <a16:creationId xmlns:a16="http://schemas.microsoft.com/office/drawing/2014/main" id="{23A85806-7A4A-3049-8013-E8694B29EE0B}"/>
              </a:ext>
            </a:extLst>
          </p:cNvPr>
          <p:cNvSpPr txBox="1"/>
          <p:nvPr/>
        </p:nvSpPr>
        <p:spPr>
          <a:xfrm>
            <a:off x="601981" y="527051"/>
            <a:ext cx="109804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F0302020204030204"/>
                <a:ea typeface="+mn-ea"/>
                <a:cs typeface="+mn-cs"/>
              </a:rPr>
              <a:t>Open </a:t>
            </a:r>
            <a:r>
              <a:rPr kumimoji="0" lang="en-US" sz="3600" b="1" i="0" u="none" strike="noStrike" kern="1200" cap="none" spc="0" normalizeH="0" baseline="0" noProof="0" dirty="0">
                <a:ln>
                  <a:noFill/>
                </a:ln>
                <a:solidFill>
                  <a:srgbClr val="00BCE4"/>
                </a:solidFill>
                <a:effectLst/>
                <a:uLnTx/>
                <a:uFillTx/>
                <a:latin typeface="Century Gothic" panose="020F0302020204030204"/>
                <a:ea typeface="+mn-ea"/>
                <a:cs typeface="+mn-cs"/>
              </a:rPr>
              <a:t>run time assurance (RTA)</a:t>
            </a:r>
            <a:r>
              <a:rPr kumimoji="0" lang="en-US" sz="3600" b="0" i="0" u="none" strike="noStrike" kern="1200" cap="none" spc="0" normalizeH="0" baseline="0" noProof="0" dirty="0">
                <a:ln>
                  <a:noFill/>
                </a:ln>
                <a:solidFill>
                  <a:prstClr val="black"/>
                </a:solidFill>
                <a:effectLst/>
                <a:uLnTx/>
                <a:uFillTx/>
                <a:latin typeface="Century Gothic" panose="020F0302020204030204"/>
                <a:ea typeface="+mn-ea"/>
                <a:cs typeface="+mn-cs"/>
              </a:rPr>
              <a:t> research areas. </a:t>
            </a:r>
          </a:p>
        </p:txBody>
      </p:sp>
      <p:sp>
        <p:nvSpPr>
          <p:cNvPr id="12" name="TextBox 11">
            <a:extLst>
              <a:ext uri="{FF2B5EF4-FFF2-40B4-BE49-F238E27FC236}">
                <a16:creationId xmlns:a16="http://schemas.microsoft.com/office/drawing/2014/main" id="{98F10641-9D8C-4F46-82BA-D14B3C28BD83}"/>
              </a:ext>
            </a:extLst>
          </p:cNvPr>
          <p:cNvSpPr txBox="1"/>
          <p:nvPr/>
        </p:nvSpPr>
        <p:spPr>
          <a:xfrm>
            <a:off x="2967659" y="4093928"/>
            <a:ext cx="6179964" cy="1569660"/>
          </a:xfrm>
          <a:prstGeom prst="rect">
            <a:avLst/>
          </a:prstGeom>
          <a:noFill/>
        </p:spPr>
        <p:txBody>
          <a:bodyPr wrap="square" rtlCol="0">
            <a:spAutoFit/>
          </a:bodyPr>
          <a:lstStyle/>
          <a:p>
            <a:pPr lvl="0" algn="ctr">
              <a:defRPr/>
            </a:pPr>
            <a:r>
              <a:rPr lang="en-US" sz="3200" b="1" dirty="0">
                <a:solidFill>
                  <a:srgbClr val="00BCE4"/>
                </a:solidFill>
              </a:rPr>
              <a:t>Requirements and Architecture Specification and Analysis</a:t>
            </a:r>
          </a:p>
        </p:txBody>
      </p:sp>
      <p:sp>
        <p:nvSpPr>
          <p:cNvPr id="13" name="TextBox 12">
            <a:extLst>
              <a:ext uri="{FF2B5EF4-FFF2-40B4-BE49-F238E27FC236}">
                <a16:creationId xmlns:a16="http://schemas.microsoft.com/office/drawing/2014/main" id="{ECC11D26-C13F-4882-AB2A-C8554B028026}"/>
              </a:ext>
            </a:extLst>
          </p:cNvPr>
          <p:cNvSpPr txBox="1"/>
          <p:nvPr/>
        </p:nvSpPr>
        <p:spPr>
          <a:xfrm>
            <a:off x="4329046" y="2630924"/>
            <a:ext cx="34571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CE4"/>
                </a:solidFill>
                <a:effectLst/>
                <a:uLnTx/>
                <a:uFillTx/>
                <a:latin typeface="Century Gothic" panose="020F0302020204030204"/>
                <a:ea typeface="+mn-ea"/>
                <a:cs typeface="+mn-cs"/>
              </a:rPr>
              <a:t>Reachability Analysis</a:t>
            </a:r>
          </a:p>
        </p:txBody>
      </p:sp>
      <p:sp>
        <p:nvSpPr>
          <p:cNvPr id="16" name="TextBox 15">
            <a:extLst>
              <a:ext uri="{FF2B5EF4-FFF2-40B4-BE49-F238E27FC236}">
                <a16:creationId xmlns:a16="http://schemas.microsoft.com/office/drawing/2014/main" id="{53A2C2FC-6D08-4341-9FB3-F18CE187ED89}"/>
              </a:ext>
            </a:extLst>
          </p:cNvPr>
          <p:cNvSpPr txBox="1"/>
          <p:nvPr/>
        </p:nvSpPr>
        <p:spPr>
          <a:xfrm>
            <a:off x="4214607" y="1660363"/>
            <a:ext cx="36860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CE4"/>
                </a:solidFill>
                <a:effectLst/>
                <a:uLnTx/>
                <a:uFillTx/>
                <a:latin typeface="Century Gothic" panose="020F0302020204030204"/>
                <a:ea typeface="+mn-ea"/>
                <a:cs typeface="+mn-cs"/>
              </a:rPr>
              <a:t>Integration</a:t>
            </a:r>
          </a:p>
        </p:txBody>
      </p:sp>
    </p:spTree>
    <p:extLst>
      <p:ext uri="{BB962C8B-B14F-4D97-AF65-F5344CB8AC3E}">
        <p14:creationId xmlns:p14="http://schemas.microsoft.com/office/powerpoint/2010/main" val="62719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5D3DB-6E70-4DFA-A79F-C1CC45D6630E}"/>
              </a:ext>
            </a:extLst>
          </p:cNvPr>
          <p:cNvSpPr>
            <a:spLocks noGrp="1"/>
          </p:cNvSpPr>
          <p:nvPr>
            <p:ph type="title"/>
          </p:nvPr>
        </p:nvSpPr>
        <p:spPr/>
        <p:txBody>
          <a:bodyPr>
            <a:normAutofit fontScale="90000"/>
          </a:bodyPr>
          <a:lstStyle/>
          <a:p>
            <a:pPr>
              <a:defRPr/>
            </a:pPr>
            <a:r>
              <a:rPr lang="en-US" sz="3200" dirty="0">
                <a:solidFill>
                  <a:schemeClr val="accent1"/>
                </a:solidFill>
              </a:rPr>
              <a:t>Formal boundary definitions informed by hazard analysis</a:t>
            </a:r>
          </a:p>
        </p:txBody>
      </p:sp>
      <p:pic>
        <p:nvPicPr>
          <p:cNvPr id="8" name="Picture 7">
            <a:extLst>
              <a:ext uri="{FF2B5EF4-FFF2-40B4-BE49-F238E27FC236}">
                <a16:creationId xmlns:a16="http://schemas.microsoft.com/office/drawing/2014/main" id="{BEF0AE2D-2AF5-4649-A0C7-22FC6CAAEEAD}"/>
              </a:ext>
            </a:extLst>
          </p:cNvPr>
          <p:cNvPicPr>
            <a:picLocks noChangeAspect="1"/>
          </p:cNvPicPr>
          <p:nvPr/>
        </p:nvPicPr>
        <p:blipFill>
          <a:blip r:embed="rId2"/>
          <a:stretch>
            <a:fillRect/>
          </a:stretch>
        </p:blipFill>
        <p:spPr>
          <a:xfrm>
            <a:off x="6778746" y="991934"/>
            <a:ext cx="5330819" cy="5232404"/>
          </a:xfrm>
          <a:prstGeom prst="rect">
            <a:avLst/>
          </a:prstGeom>
        </p:spPr>
      </p:pic>
      <p:sp>
        <p:nvSpPr>
          <p:cNvPr id="10" name="Rectangle 9">
            <a:extLst>
              <a:ext uri="{FF2B5EF4-FFF2-40B4-BE49-F238E27FC236}">
                <a16:creationId xmlns:a16="http://schemas.microsoft.com/office/drawing/2014/main" id="{1AB4877E-A783-40DB-94B5-E189AB72CEB7}"/>
              </a:ext>
            </a:extLst>
          </p:cNvPr>
          <p:cNvSpPr/>
          <p:nvPr/>
        </p:nvSpPr>
        <p:spPr>
          <a:xfrm>
            <a:off x="626906" y="5257204"/>
            <a:ext cx="6096000" cy="1200329"/>
          </a:xfrm>
          <a:prstGeom prst="rect">
            <a:avLst/>
          </a:prstGeom>
        </p:spPr>
        <p:txBody>
          <a:bodyPr>
            <a:spAutoFit/>
          </a:bodyPr>
          <a:lstStyle/>
          <a:p>
            <a:r>
              <a:rPr lang="en-US" sz="1200" dirty="0">
                <a:solidFill>
                  <a:srgbClr val="222222"/>
                </a:solidFill>
                <a:latin typeface="Arial" panose="020B0604020202020204" pitchFamily="34" charset="0"/>
              </a:rPr>
              <a:t>[1] Hobbs, K. L., </a:t>
            </a:r>
            <a:r>
              <a:rPr lang="en-US" sz="1200" dirty="0" err="1">
                <a:solidFill>
                  <a:srgbClr val="222222"/>
                </a:solidFill>
                <a:latin typeface="Arial" panose="020B0604020202020204" pitchFamily="34" charset="0"/>
              </a:rPr>
              <a:t>Cargal</a:t>
            </a:r>
            <a:r>
              <a:rPr lang="en-US" sz="1200" dirty="0">
                <a:solidFill>
                  <a:srgbClr val="222222"/>
                </a:solidFill>
                <a:latin typeface="Arial" panose="020B0604020202020204" pitchFamily="34" charset="0"/>
              </a:rPr>
              <a:t>, C., </a:t>
            </a:r>
            <a:r>
              <a:rPr lang="en-US" sz="1200" dirty="0" err="1">
                <a:solidFill>
                  <a:srgbClr val="222222"/>
                </a:solidFill>
                <a:latin typeface="Arial" panose="020B0604020202020204" pitchFamily="34" charset="0"/>
              </a:rPr>
              <a:t>Feron</a:t>
            </a:r>
            <a:r>
              <a:rPr lang="en-US" sz="1200" dirty="0">
                <a:solidFill>
                  <a:srgbClr val="222222"/>
                </a:solidFill>
                <a:latin typeface="Arial" panose="020B0604020202020204" pitchFamily="34" charset="0"/>
              </a:rPr>
              <a:t>, E., &amp; Burns, R. S. (2018). Early Safety Analysis of Manned-Unmanned Team System. In </a:t>
            </a:r>
            <a:r>
              <a:rPr lang="en-US" sz="1200" i="1" dirty="0">
                <a:solidFill>
                  <a:srgbClr val="222222"/>
                </a:solidFill>
                <a:latin typeface="Arial" panose="020B0604020202020204" pitchFamily="34" charset="0"/>
              </a:rPr>
              <a:t>2018 AIAA Information Systems-AIAA Infotech@ Aerospace</a:t>
            </a:r>
            <a:r>
              <a:rPr lang="en-US" sz="1200" dirty="0">
                <a:solidFill>
                  <a:srgbClr val="222222"/>
                </a:solidFill>
                <a:latin typeface="Arial" panose="020B0604020202020204" pitchFamily="34" charset="0"/>
              </a:rPr>
              <a:t> </a:t>
            </a:r>
          </a:p>
          <a:p>
            <a:r>
              <a:rPr lang="en-US" sz="1200" dirty="0">
                <a:solidFill>
                  <a:srgbClr val="222222"/>
                </a:solidFill>
                <a:latin typeface="Arial" panose="020B0604020202020204" pitchFamily="34" charset="0"/>
              </a:rPr>
              <a:t>[2] Robertson, J. “Systems Theoretic Process Analysis Applied to Manned-Unmanned Teaming,” Master’s Thesis, Massachusetts Institute of Technology, 2019. </a:t>
            </a:r>
            <a:endParaRPr lang="en-US" sz="1200" dirty="0"/>
          </a:p>
          <a:p>
            <a:endParaRPr lang="en-US" sz="1200" dirty="0"/>
          </a:p>
        </p:txBody>
      </p:sp>
      <p:sp>
        <p:nvSpPr>
          <p:cNvPr id="3" name="Text Placeholder 2">
            <a:extLst>
              <a:ext uri="{FF2B5EF4-FFF2-40B4-BE49-F238E27FC236}">
                <a16:creationId xmlns:a16="http://schemas.microsoft.com/office/drawing/2014/main" id="{DB639F32-9790-407D-BD83-CF11CC95BB4F}"/>
              </a:ext>
            </a:extLst>
          </p:cNvPr>
          <p:cNvSpPr>
            <a:spLocks noGrp="1"/>
          </p:cNvSpPr>
          <p:nvPr>
            <p:ph type="body" sz="quarter" idx="17"/>
          </p:nvPr>
        </p:nvSpPr>
        <p:spPr/>
        <p:txBody>
          <a:bodyPr/>
          <a:lstStyle/>
          <a:p>
            <a:endParaRPr lang="en-US"/>
          </a:p>
        </p:txBody>
      </p:sp>
      <p:pic>
        <p:nvPicPr>
          <p:cNvPr id="4" name="Picture 3">
            <a:extLst>
              <a:ext uri="{FF2B5EF4-FFF2-40B4-BE49-F238E27FC236}">
                <a16:creationId xmlns:a16="http://schemas.microsoft.com/office/drawing/2014/main" id="{381BDBBE-88D8-CC47-AFA3-3DD21B093FF0}"/>
              </a:ext>
            </a:extLst>
          </p:cNvPr>
          <p:cNvPicPr>
            <a:picLocks noChangeAspect="1"/>
          </p:cNvPicPr>
          <p:nvPr/>
        </p:nvPicPr>
        <p:blipFill>
          <a:blip r:embed="rId3"/>
          <a:stretch>
            <a:fillRect/>
          </a:stretch>
        </p:blipFill>
        <p:spPr>
          <a:xfrm>
            <a:off x="626906" y="1309945"/>
            <a:ext cx="6078996" cy="3223587"/>
          </a:xfrm>
          <a:prstGeom prst="rect">
            <a:avLst/>
          </a:prstGeom>
        </p:spPr>
      </p:pic>
    </p:spTree>
    <p:extLst>
      <p:ext uri="{BB962C8B-B14F-4D97-AF65-F5344CB8AC3E}">
        <p14:creationId xmlns:p14="http://schemas.microsoft.com/office/powerpoint/2010/main" val="4222474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655F79A-0FED-DA47-923F-1E21E0AB1BF0}"/>
              </a:ext>
            </a:extLst>
          </p:cNvPr>
          <p:cNvSpPr>
            <a:spLocks noGrp="1"/>
          </p:cNvSpPr>
          <p:nvPr>
            <p:ph type="body" sz="quarter" idx="3"/>
          </p:nvPr>
        </p:nvSpPr>
        <p:spPr>
          <a:xfrm>
            <a:off x="6172200" y="864273"/>
            <a:ext cx="5393028" cy="536131"/>
          </a:xfrm>
        </p:spPr>
        <p:txBody>
          <a:bodyPr>
            <a:normAutofit/>
          </a:bodyPr>
          <a:lstStyle/>
          <a:p>
            <a:pPr algn="ctr"/>
            <a:r>
              <a:rPr lang="en-US" sz="2400" spc="0" dirty="0"/>
              <a:t>HAZARD ANALYSIS</a:t>
            </a:r>
          </a:p>
        </p:txBody>
      </p:sp>
      <p:sp>
        <p:nvSpPr>
          <p:cNvPr id="10" name="Text Placeholder 9">
            <a:extLst>
              <a:ext uri="{FF2B5EF4-FFF2-40B4-BE49-F238E27FC236}">
                <a16:creationId xmlns:a16="http://schemas.microsoft.com/office/drawing/2014/main" id="{A472D985-0C9E-B640-9551-DF68AA92F704}"/>
              </a:ext>
            </a:extLst>
          </p:cNvPr>
          <p:cNvSpPr>
            <a:spLocks noGrp="1"/>
          </p:cNvSpPr>
          <p:nvPr>
            <p:ph type="body" sz="quarter" idx="17"/>
          </p:nvPr>
        </p:nvSpPr>
        <p:spPr/>
        <p:txBody>
          <a:bodyPr/>
          <a:lstStyle/>
          <a:p>
            <a:endParaRPr lang="en-US"/>
          </a:p>
        </p:txBody>
      </p:sp>
      <p:sp>
        <p:nvSpPr>
          <p:cNvPr id="5" name="Title 4">
            <a:extLst>
              <a:ext uri="{FF2B5EF4-FFF2-40B4-BE49-F238E27FC236}">
                <a16:creationId xmlns:a16="http://schemas.microsoft.com/office/drawing/2014/main" id="{7A7978AB-D02E-F44C-9DDF-6072CC80C968}"/>
              </a:ext>
            </a:extLst>
          </p:cNvPr>
          <p:cNvSpPr>
            <a:spLocks noGrp="1"/>
          </p:cNvSpPr>
          <p:nvPr>
            <p:ph type="title"/>
          </p:nvPr>
        </p:nvSpPr>
        <p:spPr/>
        <p:txBody>
          <a:bodyPr>
            <a:normAutofit/>
          </a:bodyPr>
          <a:lstStyle/>
          <a:p>
            <a:r>
              <a:rPr lang="en-US" dirty="0"/>
              <a:t>Hazard Analysis Tools</a:t>
            </a:r>
          </a:p>
        </p:txBody>
      </p:sp>
      <p:sp>
        <p:nvSpPr>
          <p:cNvPr id="11" name="TextBox 10">
            <a:extLst>
              <a:ext uri="{FF2B5EF4-FFF2-40B4-BE49-F238E27FC236}">
                <a16:creationId xmlns:a16="http://schemas.microsoft.com/office/drawing/2014/main" id="{8F2C82B4-77BA-0343-AACB-D0C308BDE9B0}"/>
              </a:ext>
            </a:extLst>
          </p:cNvPr>
          <p:cNvSpPr txBox="1"/>
          <p:nvPr/>
        </p:nvSpPr>
        <p:spPr>
          <a:xfrm>
            <a:off x="6166848" y="1628078"/>
            <a:ext cx="5536818" cy="3416320"/>
          </a:xfrm>
          <a:prstGeom prst="rect">
            <a:avLst/>
          </a:prstGeom>
          <a:noFill/>
        </p:spPr>
        <p:txBody>
          <a:bodyPr wrap="square" rtlCol="0">
            <a:spAutoFit/>
          </a:bodyPr>
          <a:lstStyle/>
          <a:p>
            <a:pPr marL="285750" indent="-285750">
              <a:buFont typeface="Wingdings" panose="05000000000000000000" pitchFamily="2" charset="2"/>
              <a:buChar char="Ø"/>
            </a:pPr>
            <a:r>
              <a:rPr lang="en-US" b="1" dirty="0"/>
              <a:t>Systems-Theoretic Accident Model and Processes (STAMP)</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b="1" dirty="0"/>
              <a:t>Systems-Theoretic Process Analysis (STPA)</a:t>
            </a:r>
          </a:p>
          <a:p>
            <a:pPr marL="742950" lvl="1" indent="-285750">
              <a:buFont typeface="Arial" panose="020B0604020202020204" pitchFamily="34" charset="0"/>
              <a:buChar char="•"/>
            </a:pPr>
            <a:endParaRPr lang="en-US" dirty="0"/>
          </a:p>
        </p:txBody>
      </p:sp>
      <p:pic>
        <p:nvPicPr>
          <p:cNvPr id="12" name="Picture 11">
            <a:extLst>
              <a:ext uri="{FF2B5EF4-FFF2-40B4-BE49-F238E27FC236}">
                <a16:creationId xmlns:a16="http://schemas.microsoft.com/office/drawing/2014/main" id="{E64BF9BF-4E24-4444-937D-1082EF5C401C}"/>
              </a:ext>
            </a:extLst>
          </p:cNvPr>
          <p:cNvPicPr>
            <a:picLocks noChangeAspect="1"/>
          </p:cNvPicPr>
          <p:nvPr/>
        </p:nvPicPr>
        <p:blipFill>
          <a:blip r:embed="rId2"/>
          <a:stretch>
            <a:fillRect/>
          </a:stretch>
        </p:blipFill>
        <p:spPr>
          <a:xfrm>
            <a:off x="6218534" y="4857911"/>
            <a:ext cx="5485132" cy="1516658"/>
          </a:xfrm>
          <a:prstGeom prst="rect">
            <a:avLst/>
          </a:prstGeom>
        </p:spPr>
      </p:pic>
      <p:pic>
        <p:nvPicPr>
          <p:cNvPr id="13" name="Picture 12">
            <a:extLst>
              <a:ext uri="{FF2B5EF4-FFF2-40B4-BE49-F238E27FC236}">
                <a16:creationId xmlns:a16="http://schemas.microsoft.com/office/drawing/2014/main" id="{F005C4D8-555D-7844-A627-A7BD3A43640A}"/>
              </a:ext>
            </a:extLst>
          </p:cNvPr>
          <p:cNvPicPr>
            <a:picLocks noChangeAspect="1"/>
          </p:cNvPicPr>
          <p:nvPr/>
        </p:nvPicPr>
        <p:blipFill>
          <a:blip r:embed="rId3"/>
          <a:stretch>
            <a:fillRect/>
          </a:stretch>
        </p:blipFill>
        <p:spPr>
          <a:xfrm>
            <a:off x="7428191" y="2526633"/>
            <a:ext cx="2597608" cy="1687553"/>
          </a:xfrm>
          <a:prstGeom prst="rect">
            <a:avLst/>
          </a:prstGeom>
        </p:spPr>
      </p:pic>
      <p:pic>
        <p:nvPicPr>
          <p:cNvPr id="5122" name="Picture 2" descr="Image result for fault tree logo">
            <a:extLst>
              <a:ext uri="{FF2B5EF4-FFF2-40B4-BE49-F238E27FC236}">
                <a16:creationId xmlns:a16="http://schemas.microsoft.com/office/drawing/2014/main" id="{69018626-A55A-453F-89AD-0CD08962D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58" y="991934"/>
            <a:ext cx="2217350" cy="23495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reliability block diagram logo">
            <a:extLst>
              <a:ext uri="{FF2B5EF4-FFF2-40B4-BE49-F238E27FC236}">
                <a16:creationId xmlns:a16="http://schemas.microsoft.com/office/drawing/2014/main" id="{5A056578-1E0B-4BD0-9D64-A617219AC0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913" y="3302961"/>
            <a:ext cx="4166471" cy="140272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fishbone diagram logo">
            <a:extLst>
              <a:ext uri="{FF2B5EF4-FFF2-40B4-BE49-F238E27FC236}">
                <a16:creationId xmlns:a16="http://schemas.microsoft.com/office/drawing/2014/main" id="{28CB431E-E0B8-4E59-BB06-3973E46661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820" y="936833"/>
            <a:ext cx="3059981" cy="25915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7FA3488-9947-4B2D-A0AD-69816F0195C7}"/>
              </a:ext>
            </a:extLst>
          </p:cNvPr>
          <p:cNvSpPr/>
          <p:nvPr/>
        </p:nvSpPr>
        <p:spPr>
          <a:xfrm>
            <a:off x="7428191" y="1264885"/>
            <a:ext cx="2871278" cy="369332"/>
          </a:xfrm>
          <a:prstGeom prst="rect">
            <a:avLst/>
          </a:prstGeom>
        </p:spPr>
        <p:txBody>
          <a:bodyPr wrap="square">
            <a:spAutoFit/>
          </a:bodyPr>
          <a:lstStyle/>
          <a:p>
            <a:pPr algn="ctr"/>
            <a:r>
              <a:rPr lang="en-US" i="1" dirty="0">
                <a:latin typeface="Calibri" panose="020F0502020204030204" pitchFamily="34" charset="0"/>
              </a:rPr>
              <a:t>(MIT)</a:t>
            </a:r>
          </a:p>
        </p:txBody>
      </p:sp>
      <p:sp>
        <p:nvSpPr>
          <p:cNvPr id="3" name="Rectangle 2">
            <a:extLst>
              <a:ext uri="{FF2B5EF4-FFF2-40B4-BE49-F238E27FC236}">
                <a16:creationId xmlns:a16="http://schemas.microsoft.com/office/drawing/2014/main" id="{393127DC-6B59-4C24-A82E-A88F388C8114}"/>
              </a:ext>
            </a:extLst>
          </p:cNvPr>
          <p:cNvSpPr/>
          <p:nvPr/>
        </p:nvSpPr>
        <p:spPr>
          <a:xfrm>
            <a:off x="191620" y="5599526"/>
            <a:ext cx="5975228" cy="707886"/>
          </a:xfrm>
          <a:prstGeom prst="rect">
            <a:avLst/>
          </a:prstGeom>
        </p:spPr>
        <p:txBody>
          <a:bodyPr wrap="square">
            <a:spAutoFit/>
          </a:bodyPr>
          <a:lstStyle/>
          <a:p>
            <a:r>
              <a:rPr lang="en-US" sz="2000" dirty="0">
                <a:solidFill>
                  <a:schemeClr val="accent3"/>
                </a:solidFill>
              </a:rPr>
              <a:t>Need </a:t>
            </a:r>
            <a:r>
              <a:rPr lang="en-US" sz="2000" b="1" dirty="0">
                <a:solidFill>
                  <a:schemeClr val="accent3"/>
                </a:solidFill>
              </a:rPr>
              <a:t>model-based</a:t>
            </a:r>
            <a:r>
              <a:rPr lang="en-US" sz="2000" dirty="0">
                <a:solidFill>
                  <a:schemeClr val="accent3"/>
                </a:solidFill>
              </a:rPr>
              <a:t> method that includes </a:t>
            </a:r>
            <a:r>
              <a:rPr lang="en-US" sz="2000" b="1" dirty="0">
                <a:solidFill>
                  <a:schemeClr val="accent3"/>
                </a:solidFill>
              </a:rPr>
              <a:t>software, humans, and feedback loops</a:t>
            </a:r>
          </a:p>
        </p:txBody>
      </p:sp>
      <p:graphicFrame>
        <p:nvGraphicFramePr>
          <p:cNvPr id="4" name="Table 5">
            <a:extLst>
              <a:ext uri="{FF2B5EF4-FFF2-40B4-BE49-F238E27FC236}">
                <a16:creationId xmlns:a16="http://schemas.microsoft.com/office/drawing/2014/main" id="{08F34CF6-E585-40D5-92C2-1135551D9CF1}"/>
              </a:ext>
            </a:extLst>
          </p:cNvPr>
          <p:cNvGraphicFramePr>
            <a:graphicFrameLocks noGrp="1"/>
          </p:cNvGraphicFramePr>
          <p:nvPr>
            <p:extLst/>
          </p:nvPr>
        </p:nvGraphicFramePr>
        <p:xfrm>
          <a:off x="191619" y="4832568"/>
          <a:ext cx="5759612" cy="640080"/>
        </p:xfrm>
        <a:graphic>
          <a:graphicData uri="http://schemas.openxmlformats.org/drawingml/2006/table">
            <a:tbl>
              <a:tblPr firstRow="1" bandRow="1">
                <a:tableStyleId>{5940675A-B579-460E-94D1-54222C63F5DA}</a:tableStyleId>
              </a:tblPr>
              <a:tblGrid>
                <a:gridCol w="1133793">
                  <a:extLst>
                    <a:ext uri="{9D8B030D-6E8A-4147-A177-3AD203B41FA5}">
                      <a16:colId xmlns:a16="http://schemas.microsoft.com/office/drawing/2014/main" val="3126577712"/>
                    </a:ext>
                  </a:extLst>
                </a:gridCol>
                <a:gridCol w="876782">
                  <a:extLst>
                    <a:ext uri="{9D8B030D-6E8A-4147-A177-3AD203B41FA5}">
                      <a16:colId xmlns:a16="http://schemas.microsoft.com/office/drawing/2014/main" val="3902914216"/>
                    </a:ext>
                  </a:extLst>
                </a:gridCol>
                <a:gridCol w="837556">
                  <a:extLst>
                    <a:ext uri="{9D8B030D-6E8A-4147-A177-3AD203B41FA5}">
                      <a16:colId xmlns:a16="http://schemas.microsoft.com/office/drawing/2014/main" val="80887626"/>
                    </a:ext>
                  </a:extLst>
                </a:gridCol>
                <a:gridCol w="809469">
                  <a:extLst>
                    <a:ext uri="{9D8B030D-6E8A-4147-A177-3AD203B41FA5}">
                      <a16:colId xmlns:a16="http://schemas.microsoft.com/office/drawing/2014/main" val="1297912031"/>
                    </a:ext>
                  </a:extLst>
                </a:gridCol>
                <a:gridCol w="719528">
                  <a:extLst>
                    <a:ext uri="{9D8B030D-6E8A-4147-A177-3AD203B41FA5}">
                      <a16:colId xmlns:a16="http://schemas.microsoft.com/office/drawing/2014/main" val="1941774336"/>
                    </a:ext>
                  </a:extLst>
                </a:gridCol>
                <a:gridCol w="1004341">
                  <a:extLst>
                    <a:ext uri="{9D8B030D-6E8A-4147-A177-3AD203B41FA5}">
                      <a16:colId xmlns:a16="http://schemas.microsoft.com/office/drawing/2014/main" val="3169601930"/>
                    </a:ext>
                  </a:extLst>
                </a:gridCol>
                <a:gridCol w="378143">
                  <a:extLst>
                    <a:ext uri="{9D8B030D-6E8A-4147-A177-3AD203B41FA5}">
                      <a16:colId xmlns:a16="http://schemas.microsoft.com/office/drawing/2014/main" val="4162555364"/>
                    </a:ext>
                  </a:extLst>
                </a:gridCol>
              </a:tblGrid>
              <a:tr h="370840">
                <a:tc>
                  <a:txBody>
                    <a:bodyPr/>
                    <a:lstStyle/>
                    <a:p>
                      <a:r>
                        <a:rPr lang="en-US" sz="1200" dirty="0"/>
                        <a:t>Component</a:t>
                      </a:r>
                      <a:endParaRPr lang="en-US" sz="1200" b="0" dirty="0">
                        <a:solidFill>
                          <a:schemeClr val="tx1"/>
                        </a:solidFill>
                      </a:endParaRPr>
                    </a:p>
                  </a:txBody>
                  <a:tcPr/>
                </a:tc>
                <a:tc>
                  <a:txBody>
                    <a:bodyPr/>
                    <a:lstStyle/>
                    <a:p>
                      <a:r>
                        <a:rPr lang="en-US" sz="1200" dirty="0"/>
                        <a:t>Potential Failure Mode</a:t>
                      </a:r>
                      <a:endParaRPr lang="en-US" sz="1200" b="0" dirty="0">
                        <a:solidFill>
                          <a:schemeClr val="tx1"/>
                        </a:solidFill>
                      </a:endParaRPr>
                    </a:p>
                  </a:txBody>
                  <a:tcPr/>
                </a:tc>
                <a:tc>
                  <a:txBody>
                    <a:bodyPr/>
                    <a:lstStyle/>
                    <a:p>
                      <a:r>
                        <a:rPr lang="en-US" sz="1200" dirty="0"/>
                        <a:t>Potential Failure Effects</a:t>
                      </a:r>
                      <a:endParaRPr lang="en-US" sz="1200" b="0" dirty="0">
                        <a:solidFill>
                          <a:schemeClr val="tx1"/>
                        </a:solidFill>
                      </a:endParaRPr>
                    </a:p>
                  </a:txBody>
                  <a:tcPr/>
                </a:tc>
                <a:tc>
                  <a:txBody>
                    <a:bodyPr/>
                    <a:lstStyle/>
                    <a:p>
                      <a:r>
                        <a:rPr lang="en-US" sz="1200" dirty="0"/>
                        <a:t>Severity</a:t>
                      </a:r>
                      <a:endParaRPr lang="en-US" sz="1200" b="0" dirty="0">
                        <a:solidFill>
                          <a:schemeClr val="tx1"/>
                        </a:solidFill>
                      </a:endParaRPr>
                    </a:p>
                  </a:txBody>
                  <a:tcPr/>
                </a:tc>
                <a:tc>
                  <a:txBody>
                    <a:bodyPr/>
                    <a:lstStyle/>
                    <a:p>
                      <a:r>
                        <a:rPr lang="en-US" sz="1200" dirty="0"/>
                        <a:t>Causes</a:t>
                      </a:r>
                      <a:endParaRPr lang="en-US" sz="1200" b="0" dirty="0">
                        <a:solidFill>
                          <a:schemeClr val="tx1"/>
                        </a:solidFill>
                      </a:endParaRPr>
                    </a:p>
                  </a:txBody>
                  <a:tcPr/>
                </a:tc>
                <a:tc>
                  <a:txBody>
                    <a:bodyPr/>
                    <a:lstStyle/>
                    <a:p>
                      <a:r>
                        <a:rPr lang="en-US" sz="1200" dirty="0"/>
                        <a:t>Mitigation</a:t>
                      </a:r>
                      <a:endParaRPr lang="en-US" sz="1200" b="0" dirty="0">
                        <a:solidFill>
                          <a:schemeClr val="tx1"/>
                        </a:solidFill>
                      </a:endParaRPr>
                    </a:p>
                  </a:txBody>
                  <a:tcPr/>
                </a:tc>
                <a:tc>
                  <a:txBody>
                    <a:bodyPr/>
                    <a:lstStyle/>
                    <a:p>
                      <a:r>
                        <a:rPr lang="en-US" sz="1200" dirty="0"/>
                        <a:t>…</a:t>
                      </a:r>
                      <a:endParaRPr lang="en-US" sz="1200" b="0" dirty="0">
                        <a:solidFill>
                          <a:schemeClr val="tx1"/>
                        </a:solidFill>
                      </a:endParaRPr>
                    </a:p>
                  </a:txBody>
                  <a:tcPr/>
                </a:tc>
                <a:extLst>
                  <a:ext uri="{0D108BD9-81ED-4DB2-BD59-A6C34878D82A}">
                    <a16:rowId xmlns:a16="http://schemas.microsoft.com/office/drawing/2014/main" val="2064962344"/>
                  </a:ext>
                </a:extLst>
              </a:tr>
            </a:tbl>
          </a:graphicData>
        </a:graphic>
      </p:graphicFrame>
    </p:spTree>
    <p:extLst>
      <p:ext uri="{BB962C8B-B14F-4D97-AF65-F5344CB8AC3E}">
        <p14:creationId xmlns:p14="http://schemas.microsoft.com/office/powerpoint/2010/main" val="343334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fade">
                                      <p:cBhvr>
                                        <p:cTn id="38" dur="500"/>
                                        <p:tgtEl>
                                          <p:spTgt spid="1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xEl>
                                              <p:pRg st="9" end="9"/>
                                            </p:txEl>
                                          </p:spTgt>
                                        </p:tgtEl>
                                        <p:attrNameLst>
                                          <p:attrName>style.visibility</p:attrName>
                                        </p:attrNameLst>
                                      </p:cBhvr>
                                      <p:to>
                                        <p:strVal val="visible"/>
                                      </p:to>
                                    </p:set>
                                    <p:animEffect transition="in" filter="fade">
                                      <p:cBhvr>
                                        <p:cTn id="48" dur="500"/>
                                        <p:tgtEl>
                                          <p:spTgt spid="11">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304228-E294-4338-902E-002AB4F0BDD7}"/>
              </a:ext>
            </a:extLst>
          </p:cNvPr>
          <p:cNvSpPr>
            <a:spLocks noGrp="1"/>
          </p:cNvSpPr>
          <p:nvPr>
            <p:ph sz="half" idx="1"/>
          </p:nvPr>
        </p:nvSpPr>
        <p:spPr>
          <a:xfrm>
            <a:off x="643911" y="5462722"/>
            <a:ext cx="9234604" cy="986430"/>
          </a:xfrm>
        </p:spPr>
        <p:style>
          <a:lnRef idx="2">
            <a:schemeClr val="accent1">
              <a:shade val="50000"/>
            </a:schemeClr>
          </a:lnRef>
          <a:fillRef idx="1">
            <a:schemeClr val="accent1"/>
          </a:fillRef>
          <a:effectRef idx="0">
            <a:schemeClr val="accent1"/>
          </a:effectRef>
          <a:fontRef idx="minor">
            <a:schemeClr val="lt1"/>
          </a:fontRef>
        </p:style>
        <p:txBody>
          <a:bodyPr/>
          <a:lstStyle/>
          <a:p>
            <a:pPr marL="0" indent="0">
              <a:buNone/>
            </a:pPr>
            <a:r>
              <a:rPr lang="en-US" dirty="0"/>
              <a:t>MIL-HDBK-516C Airworthiness Certification Criteria</a:t>
            </a:r>
          </a:p>
          <a:p>
            <a:pPr lvl="1"/>
            <a:r>
              <a:rPr lang="en-US" dirty="0"/>
              <a:t>Controller should demonstrate gain margin of 6dB and phase margin of 45 degrees.</a:t>
            </a:r>
          </a:p>
          <a:p>
            <a:pPr lvl="1"/>
            <a:r>
              <a:rPr lang="en-US" dirty="0"/>
              <a:t>Applies to linear, time invariant system frequency response</a:t>
            </a:r>
          </a:p>
          <a:p>
            <a:pPr lvl="1"/>
            <a:endParaRPr lang="en-US" dirty="0"/>
          </a:p>
          <a:p>
            <a:pPr marL="457200" lvl="1" indent="0">
              <a:buNone/>
            </a:pPr>
            <a:endParaRPr lang="en-US" dirty="0"/>
          </a:p>
        </p:txBody>
      </p:sp>
      <p:sp>
        <p:nvSpPr>
          <p:cNvPr id="4" name="Text Placeholder 3">
            <a:extLst>
              <a:ext uri="{FF2B5EF4-FFF2-40B4-BE49-F238E27FC236}">
                <a16:creationId xmlns:a16="http://schemas.microsoft.com/office/drawing/2014/main" id="{2711ECCB-40EE-4892-8FDC-2E84063B5B11}"/>
              </a:ext>
            </a:extLst>
          </p:cNvPr>
          <p:cNvSpPr>
            <a:spLocks noGrp="1"/>
          </p:cNvSpPr>
          <p:nvPr>
            <p:ph type="body" sz="quarter" idx="17"/>
          </p:nvPr>
        </p:nvSpPr>
        <p:spPr/>
        <p:txBody>
          <a:bodyPr/>
          <a:lstStyle/>
          <a:p>
            <a:endParaRPr lang="en-US" dirty="0"/>
          </a:p>
        </p:txBody>
      </p:sp>
      <p:sp>
        <p:nvSpPr>
          <p:cNvPr id="5" name="Title 4">
            <a:extLst>
              <a:ext uri="{FF2B5EF4-FFF2-40B4-BE49-F238E27FC236}">
                <a16:creationId xmlns:a16="http://schemas.microsoft.com/office/drawing/2014/main" id="{0BB0FCA4-4E0C-49A6-8BE3-15F88A205601}"/>
              </a:ext>
            </a:extLst>
          </p:cNvPr>
          <p:cNvSpPr>
            <a:spLocks noGrp="1"/>
          </p:cNvSpPr>
          <p:nvPr>
            <p:ph type="title"/>
          </p:nvPr>
        </p:nvSpPr>
        <p:spPr/>
        <p:txBody>
          <a:bodyPr>
            <a:normAutofit/>
          </a:bodyPr>
          <a:lstStyle/>
          <a:p>
            <a:r>
              <a:rPr lang="en-US" dirty="0"/>
              <a:t>Are we taking 1930 V&amp;V into 2030</a:t>
            </a:r>
            <a:r>
              <a:rPr lang="en-US" dirty="0" smtClean="0"/>
              <a:t>?</a:t>
            </a:r>
            <a:endParaRPr lang="en-US" dirty="0"/>
          </a:p>
        </p:txBody>
      </p:sp>
      <p:cxnSp>
        <p:nvCxnSpPr>
          <p:cNvPr id="6" name="Straight Arrow Connector 5">
            <a:extLst>
              <a:ext uri="{FF2B5EF4-FFF2-40B4-BE49-F238E27FC236}">
                <a16:creationId xmlns:a16="http://schemas.microsoft.com/office/drawing/2014/main" id="{3ACAD28D-6F0B-465F-BC17-AF3C7C31C1F8}"/>
              </a:ext>
            </a:extLst>
          </p:cNvPr>
          <p:cNvCxnSpPr/>
          <p:nvPr/>
        </p:nvCxnSpPr>
        <p:spPr>
          <a:xfrm>
            <a:off x="633430" y="3345686"/>
            <a:ext cx="11029181" cy="0"/>
          </a:xfrm>
          <a:prstGeom prst="straightConnector1">
            <a:avLst/>
          </a:prstGeom>
          <a:ln w="254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7CC72AA-0B11-48E1-A095-69AB9BDDB8E2}"/>
              </a:ext>
            </a:extLst>
          </p:cNvPr>
          <p:cNvSpPr txBox="1"/>
          <p:nvPr/>
        </p:nvSpPr>
        <p:spPr>
          <a:xfrm>
            <a:off x="773673" y="3159375"/>
            <a:ext cx="697627" cy="369332"/>
          </a:xfrm>
          <a:prstGeom prst="rect">
            <a:avLst/>
          </a:prstGeom>
          <a:noFill/>
        </p:spPr>
        <p:txBody>
          <a:bodyPr wrap="none" rtlCol="0">
            <a:spAutoFit/>
          </a:bodyPr>
          <a:lstStyle/>
          <a:p>
            <a:r>
              <a:rPr lang="en-US" b="1" dirty="0"/>
              <a:t>1920</a:t>
            </a:r>
          </a:p>
        </p:txBody>
      </p:sp>
      <p:sp>
        <p:nvSpPr>
          <p:cNvPr id="20" name="TextBox 19">
            <a:extLst>
              <a:ext uri="{FF2B5EF4-FFF2-40B4-BE49-F238E27FC236}">
                <a16:creationId xmlns:a16="http://schemas.microsoft.com/office/drawing/2014/main" id="{4832AE84-A8AF-42D3-827B-11873E44764C}"/>
              </a:ext>
            </a:extLst>
          </p:cNvPr>
          <p:cNvSpPr txBox="1"/>
          <p:nvPr/>
        </p:nvSpPr>
        <p:spPr>
          <a:xfrm>
            <a:off x="1723542" y="3159375"/>
            <a:ext cx="697627" cy="369332"/>
          </a:xfrm>
          <a:prstGeom prst="rect">
            <a:avLst/>
          </a:prstGeom>
          <a:noFill/>
        </p:spPr>
        <p:txBody>
          <a:bodyPr wrap="none" rtlCol="0">
            <a:spAutoFit/>
          </a:bodyPr>
          <a:lstStyle/>
          <a:p>
            <a:r>
              <a:rPr lang="en-US" b="1" dirty="0"/>
              <a:t>1930</a:t>
            </a:r>
          </a:p>
        </p:txBody>
      </p:sp>
      <p:sp>
        <p:nvSpPr>
          <p:cNvPr id="21" name="TextBox 20">
            <a:extLst>
              <a:ext uri="{FF2B5EF4-FFF2-40B4-BE49-F238E27FC236}">
                <a16:creationId xmlns:a16="http://schemas.microsoft.com/office/drawing/2014/main" id="{0D9DFE51-9BF2-4139-86B6-CB5FD470E94A}"/>
              </a:ext>
            </a:extLst>
          </p:cNvPr>
          <p:cNvSpPr txBox="1"/>
          <p:nvPr/>
        </p:nvSpPr>
        <p:spPr>
          <a:xfrm>
            <a:off x="2668191" y="3159375"/>
            <a:ext cx="697627" cy="369332"/>
          </a:xfrm>
          <a:prstGeom prst="rect">
            <a:avLst/>
          </a:prstGeom>
          <a:noFill/>
        </p:spPr>
        <p:txBody>
          <a:bodyPr wrap="none" rtlCol="0">
            <a:spAutoFit/>
          </a:bodyPr>
          <a:lstStyle/>
          <a:p>
            <a:r>
              <a:rPr lang="en-US" b="1" dirty="0"/>
              <a:t>1940</a:t>
            </a:r>
          </a:p>
        </p:txBody>
      </p:sp>
      <p:sp>
        <p:nvSpPr>
          <p:cNvPr id="22" name="TextBox 21">
            <a:extLst>
              <a:ext uri="{FF2B5EF4-FFF2-40B4-BE49-F238E27FC236}">
                <a16:creationId xmlns:a16="http://schemas.microsoft.com/office/drawing/2014/main" id="{A379A63B-391F-467B-9B95-D0EE508C0AF0}"/>
              </a:ext>
            </a:extLst>
          </p:cNvPr>
          <p:cNvSpPr txBox="1"/>
          <p:nvPr/>
        </p:nvSpPr>
        <p:spPr>
          <a:xfrm>
            <a:off x="3612840" y="3159375"/>
            <a:ext cx="697627" cy="369332"/>
          </a:xfrm>
          <a:prstGeom prst="rect">
            <a:avLst/>
          </a:prstGeom>
          <a:noFill/>
        </p:spPr>
        <p:txBody>
          <a:bodyPr wrap="square" rtlCol="0">
            <a:spAutoFit/>
          </a:bodyPr>
          <a:lstStyle/>
          <a:p>
            <a:r>
              <a:rPr lang="en-US" b="1" dirty="0"/>
              <a:t>1950</a:t>
            </a:r>
          </a:p>
        </p:txBody>
      </p:sp>
      <p:sp>
        <p:nvSpPr>
          <p:cNvPr id="23" name="TextBox 22">
            <a:extLst>
              <a:ext uri="{FF2B5EF4-FFF2-40B4-BE49-F238E27FC236}">
                <a16:creationId xmlns:a16="http://schemas.microsoft.com/office/drawing/2014/main" id="{CC58549D-316C-4B9B-8740-9AF25D100FFE}"/>
              </a:ext>
            </a:extLst>
          </p:cNvPr>
          <p:cNvSpPr txBox="1"/>
          <p:nvPr/>
        </p:nvSpPr>
        <p:spPr>
          <a:xfrm>
            <a:off x="4557489" y="3159375"/>
            <a:ext cx="697627" cy="369332"/>
          </a:xfrm>
          <a:prstGeom prst="rect">
            <a:avLst/>
          </a:prstGeom>
          <a:noFill/>
        </p:spPr>
        <p:txBody>
          <a:bodyPr wrap="square" rtlCol="0">
            <a:spAutoFit/>
          </a:bodyPr>
          <a:lstStyle/>
          <a:p>
            <a:r>
              <a:rPr lang="en-US" b="1" dirty="0"/>
              <a:t>1960</a:t>
            </a:r>
          </a:p>
        </p:txBody>
      </p:sp>
      <p:sp>
        <p:nvSpPr>
          <p:cNvPr id="24" name="TextBox 23">
            <a:extLst>
              <a:ext uri="{FF2B5EF4-FFF2-40B4-BE49-F238E27FC236}">
                <a16:creationId xmlns:a16="http://schemas.microsoft.com/office/drawing/2014/main" id="{099D5729-155A-4C97-9935-4C9820C4F7C0}"/>
              </a:ext>
            </a:extLst>
          </p:cNvPr>
          <p:cNvSpPr txBox="1"/>
          <p:nvPr/>
        </p:nvSpPr>
        <p:spPr>
          <a:xfrm>
            <a:off x="5502138" y="3159375"/>
            <a:ext cx="697627" cy="369332"/>
          </a:xfrm>
          <a:prstGeom prst="rect">
            <a:avLst/>
          </a:prstGeom>
          <a:noFill/>
        </p:spPr>
        <p:txBody>
          <a:bodyPr wrap="square" rtlCol="0">
            <a:spAutoFit/>
          </a:bodyPr>
          <a:lstStyle/>
          <a:p>
            <a:r>
              <a:rPr lang="en-US" b="1" dirty="0"/>
              <a:t>1970</a:t>
            </a:r>
          </a:p>
        </p:txBody>
      </p:sp>
      <p:sp>
        <p:nvSpPr>
          <p:cNvPr id="25" name="TextBox 24">
            <a:extLst>
              <a:ext uri="{FF2B5EF4-FFF2-40B4-BE49-F238E27FC236}">
                <a16:creationId xmlns:a16="http://schemas.microsoft.com/office/drawing/2014/main" id="{F38697A3-3759-45BD-BAB4-1D9D6B576E8F}"/>
              </a:ext>
            </a:extLst>
          </p:cNvPr>
          <p:cNvSpPr txBox="1"/>
          <p:nvPr/>
        </p:nvSpPr>
        <p:spPr>
          <a:xfrm>
            <a:off x="6452581" y="3159375"/>
            <a:ext cx="697627" cy="369332"/>
          </a:xfrm>
          <a:prstGeom prst="rect">
            <a:avLst/>
          </a:prstGeom>
          <a:noFill/>
        </p:spPr>
        <p:txBody>
          <a:bodyPr wrap="square" rtlCol="0">
            <a:spAutoFit/>
          </a:bodyPr>
          <a:lstStyle/>
          <a:p>
            <a:r>
              <a:rPr lang="en-US" b="1" dirty="0"/>
              <a:t>1980</a:t>
            </a:r>
          </a:p>
        </p:txBody>
      </p:sp>
      <p:sp>
        <p:nvSpPr>
          <p:cNvPr id="26" name="TextBox 25">
            <a:extLst>
              <a:ext uri="{FF2B5EF4-FFF2-40B4-BE49-F238E27FC236}">
                <a16:creationId xmlns:a16="http://schemas.microsoft.com/office/drawing/2014/main" id="{F0FDA258-5E6F-4E40-926F-C5DB6DE664B7}"/>
              </a:ext>
            </a:extLst>
          </p:cNvPr>
          <p:cNvSpPr txBox="1"/>
          <p:nvPr/>
        </p:nvSpPr>
        <p:spPr>
          <a:xfrm>
            <a:off x="7351591" y="3159375"/>
            <a:ext cx="697627" cy="369332"/>
          </a:xfrm>
          <a:prstGeom prst="rect">
            <a:avLst/>
          </a:prstGeom>
          <a:noFill/>
        </p:spPr>
        <p:txBody>
          <a:bodyPr wrap="square" rtlCol="0">
            <a:spAutoFit/>
          </a:bodyPr>
          <a:lstStyle/>
          <a:p>
            <a:r>
              <a:rPr lang="en-US" b="1" dirty="0"/>
              <a:t>1990</a:t>
            </a:r>
          </a:p>
        </p:txBody>
      </p:sp>
      <p:sp>
        <p:nvSpPr>
          <p:cNvPr id="27" name="TextBox 26">
            <a:extLst>
              <a:ext uri="{FF2B5EF4-FFF2-40B4-BE49-F238E27FC236}">
                <a16:creationId xmlns:a16="http://schemas.microsoft.com/office/drawing/2014/main" id="{FFFD2071-B2F5-471D-BFFA-D2B7E1656A0B}"/>
              </a:ext>
            </a:extLst>
          </p:cNvPr>
          <p:cNvSpPr txBox="1"/>
          <p:nvPr/>
        </p:nvSpPr>
        <p:spPr>
          <a:xfrm>
            <a:off x="8341305" y="3159375"/>
            <a:ext cx="697627" cy="369332"/>
          </a:xfrm>
          <a:prstGeom prst="rect">
            <a:avLst/>
          </a:prstGeom>
          <a:noFill/>
        </p:spPr>
        <p:txBody>
          <a:bodyPr wrap="square" rtlCol="0">
            <a:spAutoFit/>
          </a:bodyPr>
          <a:lstStyle/>
          <a:p>
            <a:r>
              <a:rPr lang="en-US" b="1" dirty="0"/>
              <a:t>2000</a:t>
            </a:r>
          </a:p>
        </p:txBody>
      </p:sp>
      <p:sp>
        <p:nvSpPr>
          <p:cNvPr id="28" name="TextBox 27">
            <a:extLst>
              <a:ext uri="{FF2B5EF4-FFF2-40B4-BE49-F238E27FC236}">
                <a16:creationId xmlns:a16="http://schemas.microsoft.com/office/drawing/2014/main" id="{4E7CB19B-1401-4EF8-A84C-3F87C8A2BB85}"/>
              </a:ext>
            </a:extLst>
          </p:cNvPr>
          <p:cNvSpPr txBox="1"/>
          <p:nvPr/>
        </p:nvSpPr>
        <p:spPr>
          <a:xfrm>
            <a:off x="9287281" y="3159375"/>
            <a:ext cx="697627" cy="369332"/>
          </a:xfrm>
          <a:prstGeom prst="rect">
            <a:avLst/>
          </a:prstGeom>
          <a:noFill/>
        </p:spPr>
        <p:txBody>
          <a:bodyPr wrap="square" rtlCol="0">
            <a:spAutoFit/>
          </a:bodyPr>
          <a:lstStyle/>
          <a:p>
            <a:r>
              <a:rPr lang="en-US" b="1" dirty="0"/>
              <a:t>2010</a:t>
            </a:r>
          </a:p>
        </p:txBody>
      </p:sp>
      <p:sp>
        <p:nvSpPr>
          <p:cNvPr id="30" name="Speech Bubble: Rectangle 29">
            <a:extLst>
              <a:ext uri="{FF2B5EF4-FFF2-40B4-BE49-F238E27FC236}">
                <a16:creationId xmlns:a16="http://schemas.microsoft.com/office/drawing/2014/main" id="{908EFA9C-6BD3-4210-9517-F19D3E6BCD5B}"/>
              </a:ext>
            </a:extLst>
          </p:cNvPr>
          <p:cNvSpPr/>
          <p:nvPr/>
        </p:nvSpPr>
        <p:spPr>
          <a:xfrm>
            <a:off x="626772" y="991934"/>
            <a:ext cx="2878428" cy="1519965"/>
          </a:xfrm>
          <a:prstGeom prst="wedgeRectCallout">
            <a:avLst>
              <a:gd name="adj1" fmla="val -21049"/>
              <a:gd name="adj2" fmla="val 10187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Proportional-Integral-Derivative (</a:t>
            </a:r>
            <a:r>
              <a:rPr lang="en-US" b="1" dirty="0"/>
              <a:t>PID</a:t>
            </a:r>
            <a:r>
              <a:rPr lang="en-US" dirty="0"/>
              <a:t>) Controllers</a:t>
            </a:r>
          </a:p>
          <a:p>
            <a:pPr algn="ctr"/>
            <a:r>
              <a:rPr lang="en-US" dirty="0"/>
              <a:t>(Linear, Time Invariant (</a:t>
            </a:r>
            <a:r>
              <a:rPr lang="en-US" b="1" dirty="0"/>
              <a:t>LTI</a:t>
            </a:r>
            <a:r>
              <a:rPr lang="en-US" dirty="0"/>
              <a:t>) Controller Design)</a:t>
            </a:r>
          </a:p>
        </p:txBody>
      </p:sp>
      <p:sp>
        <p:nvSpPr>
          <p:cNvPr id="31" name="Speech Bubble: Rectangle 30">
            <a:extLst>
              <a:ext uri="{FF2B5EF4-FFF2-40B4-BE49-F238E27FC236}">
                <a16:creationId xmlns:a16="http://schemas.microsoft.com/office/drawing/2014/main" id="{F9B69DA4-0A65-45B7-A508-5AC849476468}"/>
              </a:ext>
            </a:extLst>
          </p:cNvPr>
          <p:cNvSpPr/>
          <p:nvPr/>
        </p:nvSpPr>
        <p:spPr>
          <a:xfrm>
            <a:off x="457200" y="4058752"/>
            <a:ext cx="2643855" cy="1107643"/>
          </a:xfrm>
          <a:prstGeom prst="wedgeRectCallout">
            <a:avLst>
              <a:gd name="adj1" fmla="val 27861"/>
              <a:gd name="adj2" fmla="val -107522"/>
            </a:avLst>
          </a:prstGeom>
          <a:solidFill>
            <a:srgbClr val="CC99FF"/>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Introduction of </a:t>
            </a:r>
            <a:r>
              <a:rPr lang="en-US" b="1" dirty="0"/>
              <a:t>gain</a:t>
            </a:r>
            <a:r>
              <a:rPr lang="en-US" dirty="0"/>
              <a:t> and </a:t>
            </a:r>
            <a:r>
              <a:rPr lang="en-US" b="1" dirty="0"/>
              <a:t>phase margins</a:t>
            </a:r>
          </a:p>
        </p:txBody>
      </p:sp>
      <p:sp>
        <p:nvSpPr>
          <p:cNvPr id="32" name="TextBox 31">
            <a:extLst>
              <a:ext uri="{FF2B5EF4-FFF2-40B4-BE49-F238E27FC236}">
                <a16:creationId xmlns:a16="http://schemas.microsoft.com/office/drawing/2014/main" id="{7DF2AA08-6A94-40C7-9F7D-450699EBBEA6}"/>
              </a:ext>
            </a:extLst>
          </p:cNvPr>
          <p:cNvSpPr txBox="1"/>
          <p:nvPr/>
        </p:nvSpPr>
        <p:spPr>
          <a:xfrm>
            <a:off x="10256113" y="3159374"/>
            <a:ext cx="697627" cy="369332"/>
          </a:xfrm>
          <a:prstGeom prst="rect">
            <a:avLst/>
          </a:prstGeom>
          <a:noFill/>
        </p:spPr>
        <p:txBody>
          <a:bodyPr wrap="square" rtlCol="0">
            <a:spAutoFit/>
          </a:bodyPr>
          <a:lstStyle/>
          <a:p>
            <a:r>
              <a:rPr lang="en-US" b="1" dirty="0"/>
              <a:t>2020</a:t>
            </a:r>
          </a:p>
        </p:txBody>
      </p:sp>
      <p:sp>
        <p:nvSpPr>
          <p:cNvPr id="33" name="Speech Bubble: Rectangle 32">
            <a:extLst>
              <a:ext uri="{FF2B5EF4-FFF2-40B4-BE49-F238E27FC236}">
                <a16:creationId xmlns:a16="http://schemas.microsoft.com/office/drawing/2014/main" id="{9F7F2E7F-2C0B-44FB-B78D-8D80AB520B24}"/>
              </a:ext>
            </a:extLst>
          </p:cNvPr>
          <p:cNvSpPr/>
          <p:nvPr/>
        </p:nvSpPr>
        <p:spPr>
          <a:xfrm>
            <a:off x="3936394" y="1517299"/>
            <a:ext cx="1233042" cy="702319"/>
          </a:xfrm>
          <a:prstGeom prst="wedgeRectCallout">
            <a:avLst>
              <a:gd name="adj1" fmla="val -10090"/>
              <a:gd name="adj2" fmla="val 20451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Adaptive Control</a:t>
            </a:r>
            <a:endParaRPr lang="en-US" dirty="0"/>
          </a:p>
        </p:txBody>
      </p:sp>
      <p:sp>
        <p:nvSpPr>
          <p:cNvPr id="34" name="Speech Bubble: Rectangle 33">
            <a:extLst>
              <a:ext uri="{FF2B5EF4-FFF2-40B4-BE49-F238E27FC236}">
                <a16:creationId xmlns:a16="http://schemas.microsoft.com/office/drawing/2014/main" id="{EC68FF72-6F79-4D79-9009-EFFBBDFA478A}"/>
              </a:ext>
            </a:extLst>
          </p:cNvPr>
          <p:cNvSpPr/>
          <p:nvPr/>
        </p:nvSpPr>
        <p:spPr>
          <a:xfrm>
            <a:off x="4962788" y="4046247"/>
            <a:ext cx="2156469" cy="1107643"/>
          </a:xfrm>
          <a:prstGeom prst="wedgeRectCallout">
            <a:avLst>
              <a:gd name="adj1" fmla="val 97932"/>
              <a:gd name="adj2" fmla="val -109557"/>
            </a:avLst>
          </a:prstGeom>
          <a:solidFill>
            <a:srgbClr val="CC99FF"/>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Lyapunov functions </a:t>
            </a:r>
            <a:r>
              <a:rPr lang="en-US" dirty="0"/>
              <a:t>for Adaptive Control</a:t>
            </a:r>
            <a:endParaRPr lang="en-US" b="1" dirty="0"/>
          </a:p>
        </p:txBody>
      </p:sp>
      <p:sp>
        <p:nvSpPr>
          <p:cNvPr id="35" name="Speech Bubble: Rectangle 34">
            <a:extLst>
              <a:ext uri="{FF2B5EF4-FFF2-40B4-BE49-F238E27FC236}">
                <a16:creationId xmlns:a16="http://schemas.microsoft.com/office/drawing/2014/main" id="{FAFBEF9A-A48A-405F-84D4-9FE2356657F6}"/>
              </a:ext>
            </a:extLst>
          </p:cNvPr>
          <p:cNvSpPr/>
          <p:nvPr/>
        </p:nvSpPr>
        <p:spPr>
          <a:xfrm>
            <a:off x="7237785" y="4046247"/>
            <a:ext cx="2156469" cy="1107643"/>
          </a:xfrm>
          <a:prstGeom prst="wedgeRectCallout">
            <a:avLst>
              <a:gd name="adj1" fmla="val 79759"/>
              <a:gd name="adj2" fmla="val -109557"/>
            </a:avLst>
          </a:prstGeom>
          <a:solidFill>
            <a:srgbClr val="CC99FF"/>
          </a:solidFill>
          <a:ln>
            <a:solidFill>
              <a:srgbClr val="7030A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Run Time Assurance </a:t>
            </a:r>
            <a:r>
              <a:rPr lang="en-US" dirty="0"/>
              <a:t>for Adaptive Control</a:t>
            </a:r>
          </a:p>
        </p:txBody>
      </p:sp>
      <p:cxnSp>
        <p:nvCxnSpPr>
          <p:cNvPr id="37" name="Straight Arrow Connector 36">
            <a:extLst>
              <a:ext uri="{FF2B5EF4-FFF2-40B4-BE49-F238E27FC236}">
                <a16:creationId xmlns:a16="http://schemas.microsoft.com/office/drawing/2014/main" id="{969EE2DC-6639-4132-BCBB-8D89E857ADAE}"/>
              </a:ext>
            </a:extLst>
          </p:cNvPr>
          <p:cNvCxnSpPr>
            <a:cxnSpLocks/>
            <a:endCxn id="31" idx="2"/>
          </p:cNvCxnSpPr>
          <p:nvPr/>
        </p:nvCxnSpPr>
        <p:spPr>
          <a:xfrm flipV="1">
            <a:off x="1779128" y="5166395"/>
            <a:ext cx="0" cy="29632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0" name="Speech Bubble: Rectangle 39">
            <a:extLst>
              <a:ext uri="{FF2B5EF4-FFF2-40B4-BE49-F238E27FC236}">
                <a16:creationId xmlns:a16="http://schemas.microsoft.com/office/drawing/2014/main" id="{26C3B208-22F2-4D96-A70C-57B8F5635AAB}"/>
              </a:ext>
            </a:extLst>
          </p:cNvPr>
          <p:cNvSpPr/>
          <p:nvPr/>
        </p:nvSpPr>
        <p:spPr>
          <a:xfrm>
            <a:off x="5778063" y="1509474"/>
            <a:ext cx="1195271" cy="710144"/>
          </a:xfrm>
          <a:prstGeom prst="wedgeRectCallout">
            <a:avLst>
              <a:gd name="adj1" fmla="val -4117"/>
              <a:gd name="adj2" fmla="val 20349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Optimal Control</a:t>
            </a:r>
            <a:endParaRPr lang="en-US" dirty="0"/>
          </a:p>
        </p:txBody>
      </p:sp>
      <p:sp>
        <p:nvSpPr>
          <p:cNvPr id="41" name="Speech Bubble: Rectangle 40">
            <a:extLst>
              <a:ext uri="{FF2B5EF4-FFF2-40B4-BE49-F238E27FC236}">
                <a16:creationId xmlns:a16="http://schemas.microsoft.com/office/drawing/2014/main" id="{F9224813-606E-4760-97A5-D6FE33D0CBFE}"/>
              </a:ext>
            </a:extLst>
          </p:cNvPr>
          <p:cNvSpPr/>
          <p:nvPr/>
        </p:nvSpPr>
        <p:spPr>
          <a:xfrm>
            <a:off x="7120748" y="1509474"/>
            <a:ext cx="1195271" cy="707340"/>
          </a:xfrm>
          <a:prstGeom prst="wedgeRectCallout">
            <a:avLst>
              <a:gd name="adj1" fmla="val -36903"/>
              <a:gd name="adj2" fmla="val 20352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Robust Control</a:t>
            </a:r>
            <a:endParaRPr lang="en-US" dirty="0"/>
          </a:p>
        </p:txBody>
      </p:sp>
      <p:sp>
        <p:nvSpPr>
          <p:cNvPr id="42" name="Speech Bubble: Rectangle 41">
            <a:extLst>
              <a:ext uri="{FF2B5EF4-FFF2-40B4-BE49-F238E27FC236}">
                <a16:creationId xmlns:a16="http://schemas.microsoft.com/office/drawing/2014/main" id="{87BBA007-C786-440A-8210-A69BE932103D}"/>
              </a:ext>
            </a:extLst>
          </p:cNvPr>
          <p:cNvSpPr/>
          <p:nvPr/>
        </p:nvSpPr>
        <p:spPr>
          <a:xfrm>
            <a:off x="9394254" y="1509473"/>
            <a:ext cx="1320074" cy="715167"/>
          </a:xfrm>
          <a:prstGeom prst="wedgeRectCallout">
            <a:avLst>
              <a:gd name="adj1" fmla="val 31114"/>
              <a:gd name="adj2" fmla="val 19473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Intelligent Control</a:t>
            </a:r>
            <a:endParaRPr lang="en-US" dirty="0"/>
          </a:p>
        </p:txBody>
      </p:sp>
    </p:spTree>
    <p:extLst>
      <p:ext uri="{BB962C8B-B14F-4D97-AF65-F5344CB8AC3E}">
        <p14:creationId xmlns:p14="http://schemas.microsoft.com/office/powerpoint/2010/main" val="39597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Effect transition="in" filter="fade">
                                      <p:cBhvr>
                                        <p:cTn id="17" dur="500"/>
                                        <p:tgtEl>
                                          <p:spTgt spid="2">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0" grpId="0" animBg="1"/>
      <p:bldP spid="31" grpId="0" animBg="1"/>
      <p:bldP spid="33" grpId="0" animBg="1"/>
      <p:bldP spid="34" grpId="0" animBg="1"/>
      <p:bldP spid="35" grpId="0" animBg="1"/>
      <p:bldP spid="40" grpId="0" animBg="1"/>
      <p:bldP spid="41" grpId="0" animBg="1"/>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95E6B6-1B54-B84B-8DC2-BD030D3A9024}"/>
              </a:ext>
            </a:extLst>
          </p:cNvPr>
          <p:cNvSpPr>
            <a:spLocks noGrp="1"/>
          </p:cNvSpPr>
          <p:nvPr>
            <p:ph type="body" idx="1"/>
          </p:nvPr>
        </p:nvSpPr>
        <p:spPr>
          <a:xfrm>
            <a:off x="658273" y="864275"/>
            <a:ext cx="5339304" cy="536129"/>
          </a:xfrm>
        </p:spPr>
        <p:txBody>
          <a:bodyPr>
            <a:noAutofit/>
          </a:bodyPr>
          <a:lstStyle/>
          <a:p>
            <a:pPr algn="ctr"/>
            <a:r>
              <a:rPr lang="en-US" sz="2400" spc="0" dirty="0"/>
              <a:t>REQUIREMENTS ANALYSIS</a:t>
            </a:r>
          </a:p>
        </p:txBody>
      </p:sp>
      <p:sp>
        <p:nvSpPr>
          <p:cNvPr id="8" name="Text Placeholder 7">
            <a:extLst>
              <a:ext uri="{FF2B5EF4-FFF2-40B4-BE49-F238E27FC236}">
                <a16:creationId xmlns:a16="http://schemas.microsoft.com/office/drawing/2014/main" id="{6655F79A-0FED-DA47-923F-1E21E0AB1BF0}"/>
              </a:ext>
            </a:extLst>
          </p:cNvPr>
          <p:cNvSpPr>
            <a:spLocks noGrp="1"/>
          </p:cNvSpPr>
          <p:nvPr>
            <p:ph type="body" sz="quarter" idx="3"/>
          </p:nvPr>
        </p:nvSpPr>
        <p:spPr>
          <a:xfrm>
            <a:off x="6172200" y="864273"/>
            <a:ext cx="5393028" cy="536131"/>
          </a:xfrm>
        </p:spPr>
        <p:txBody>
          <a:bodyPr>
            <a:normAutofit/>
          </a:bodyPr>
          <a:lstStyle/>
          <a:p>
            <a:pPr algn="ctr"/>
            <a:r>
              <a:rPr lang="en-US" sz="2400" spc="0" dirty="0"/>
              <a:t>HAZARD ANALYSIS</a:t>
            </a:r>
          </a:p>
        </p:txBody>
      </p:sp>
      <p:sp>
        <p:nvSpPr>
          <p:cNvPr id="10" name="Text Placeholder 9">
            <a:extLst>
              <a:ext uri="{FF2B5EF4-FFF2-40B4-BE49-F238E27FC236}">
                <a16:creationId xmlns:a16="http://schemas.microsoft.com/office/drawing/2014/main" id="{A472D985-0C9E-B640-9551-DF68AA92F704}"/>
              </a:ext>
            </a:extLst>
          </p:cNvPr>
          <p:cNvSpPr>
            <a:spLocks noGrp="1"/>
          </p:cNvSpPr>
          <p:nvPr>
            <p:ph type="body" sz="quarter" idx="17"/>
          </p:nvPr>
        </p:nvSpPr>
        <p:spPr/>
        <p:txBody>
          <a:bodyPr/>
          <a:lstStyle/>
          <a:p>
            <a:endParaRPr lang="en-US"/>
          </a:p>
        </p:txBody>
      </p:sp>
      <p:sp>
        <p:nvSpPr>
          <p:cNvPr id="5" name="Title 4">
            <a:extLst>
              <a:ext uri="{FF2B5EF4-FFF2-40B4-BE49-F238E27FC236}">
                <a16:creationId xmlns:a16="http://schemas.microsoft.com/office/drawing/2014/main" id="{7A7978AB-D02E-F44C-9DDF-6072CC80C968}"/>
              </a:ext>
            </a:extLst>
          </p:cNvPr>
          <p:cNvSpPr>
            <a:spLocks noGrp="1"/>
          </p:cNvSpPr>
          <p:nvPr>
            <p:ph type="title"/>
          </p:nvPr>
        </p:nvSpPr>
        <p:spPr/>
        <p:txBody>
          <a:bodyPr>
            <a:normAutofit fontScale="90000"/>
          </a:bodyPr>
          <a:lstStyle/>
          <a:p>
            <a:r>
              <a:rPr lang="en-US" dirty="0"/>
              <a:t>Requirements and Architecture Specification and Analysis Tools</a:t>
            </a:r>
          </a:p>
        </p:txBody>
      </p:sp>
      <p:sp>
        <p:nvSpPr>
          <p:cNvPr id="11" name="TextBox 10">
            <a:extLst>
              <a:ext uri="{FF2B5EF4-FFF2-40B4-BE49-F238E27FC236}">
                <a16:creationId xmlns:a16="http://schemas.microsoft.com/office/drawing/2014/main" id="{8F2C82B4-77BA-0343-AACB-D0C308BDE9B0}"/>
              </a:ext>
            </a:extLst>
          </p:cNvPr>
          <p:cNvSpPr txBox="1"/>
          <p:nvPr/>
        </p:nvSpPr>
        <p:spPr>
          <a:xfrm>
            <a:off x="6166848" y="1463188"/>
            <a:ext cx="5536818" cy="3693319"/>
          </a:xfrm>
          <a:prstGeom prst="rect">
            <a:avLst/>
          </a:prstGeom>
          <a:noFill/>
        </p:spPr>
        <p:txBody>
          <a:bodyPr wrap="square" rtlCol="0">
            <a:spAutoFit/>
          </a:bodyPr>
          <a:lstStyle/>
          <a:p>
            <a:r>
              <a:rPr lang="en-US" dirty="0"/>
              <a:t>Abstract Modeling Framework</a:t>
            </a:r>
          </a:p>
          <a:p>
            <a:pPr marL="285750" indent="-285750">
              <a:buFont typeface="Wingdings" panose="05000000000000000000" pitchFamily="2" charset="2"/>
              <a:buChar char="Ø"/>
            </a:pPr>
            <a:r>
              <a:rPr lang="en-US" b="1" dirty="0"/>
              <a:t>Systems-Theoretic Accident Model and Processes (STAMP)</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r>
              <a:rPr lang="en-US" dirty="0"/>
              <a:t>Analysis that includes software and humans in the system, feedback loops</a:t>
            </a:r>
          </a:p>
          <a:p>
            <a:pPr marL="285750" indent="-285750">
              <a:buFont typeface="Wingdings" panose="05000000000000000000" pitchFamily="2" charset="2"/>
              <a:buChar char="Ø"/>
            </a:pPr>
            <a:r>
              <a:rPr lang="en-US" b="1" dirty="0"/>
              <a:t>Systems-Theoretic Process Analysis (STPA)</a:t>
            </a:r>
          </a:p>
          <a:p>
            <a:pPr marL="742950" lvl="1" indent="-285750">
              <a:buFont typeface="Arial" panose="020B0604020202020204" pitchFamily="34" charset="0"/>
              <a:buChar char="•"/>
            </a:pPr>
            <a:endParaRPr lang="en-US" dirty="0"/>
          </a:p>
        </p:txBody>
      </p:sp>
      <p:pic>
        <p:nvPicPr>
          <p:cNvPr id="12" name="Picture 11">
            <a:extLst>
              <a:ext uri="{FF2B5EF4-FFF2-40B4-BE49-F238E27FC236}">
                <a16:creationId xmlns:a16="http://schemas.microsoft.com/office/drawing/2014/main" id="{E64BF9BF-4E24-4444-937D-1082EF5C401C}"/>
              </a:ext>
            </a:extLst>
          </p:cNvPr>
          <p:cNvPicPr>
            <a:picLocks noChangeAspect="1"/>
          </p:cNvPicPr>
          <p:nvPr/>
        </p:nvPicPr>
        <p:blipFill>
          <a:blip r:embed="rId2"/>
          <a:stretch>
            <a:fillRect/>
          </a:stretch>
        </p:blipFill>
        <p:spPr>
          <a:xfrm>
            <a:off x="6218534" y="4857911"/>
            <a:ext cx="5485132" cy="1516658"/>
          </a:xfrm>
          <a:prstGeom prst="rect">
            <a:avLst/>
          </a:prstGeom>
        </p:spPr>
      </p:pic>
      <p:pic>
        <p:nvPicPr>
          <p:cNvPr id="13" name="Picture 12">
            <a:extLst>
              <a:ext uri="{FF2B5EF4-FFF2-40B4-BE49-F238E27FC236}">
                <a16:creationId xmlns:a16="http://schemas.microsoft.com/office/drawing/2014/main" id="{F005C4D8-555D-7844-A627-A7BD3A43640A}"/>
              </a:ext>
            </a:extLst>
          </p:cNvPr>
          <p:cNvPicPr>
            <a:picLocks noChangeAspect="1"/>
          </p:cNvPicPr>
          <p:nvPr/>
        </p:nvPicPr>
        <p:blipFill>
          <a:blip r:embed="rId3"/>
          <a:stretch>
            <a:fillRect/>
          </a:stretch>
        </p:blipFill>
        <p:spPr>
          <a:xfrm>
            <a:off x="7963209" y="2272289"/>
            <a:ext cx="2597608" cy="1687553"/>
          </a:xfrm>
          <a:prstGeom prst="rect">
            <a:avLst/>
          </a:prstGeom>
        </p:spPr>
      </p:pic>
      <p:sp>
        <p:nvSpPr>
          <p:cNvPr id="19" name="TextBox 18">
            <a:extLst>
              <a:ext uri="{FF2B5EF4-FFF2-40B4-BE49-F238E27FC236}">
                <a16:creationId xmlns:a16="http://schemas.microsoft.com/office/drawing/2014/main" id="{B8F54588-F61B-C34D-A7B0-D3E8C7027103}"/>
              </a:ext>
            </a:extLst>
          </p:cNvPr>
          <p:cNvSpPr txBox="1"/>
          <p:nvPr/>
        </p:nvSpPr>
        <p:spPr>
          <a:xfrm>
            <a:off x="683255" y="4648079"/>
            <a:ext cx="5179090" cy="1477328"/>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latin typeface="Calibri" panose="020F0502020204030204" pitchFamily="34" charset="0"/>
              </a:rPr>
              <a:t>Output</a:t>
            </a:r>
            <a:endParaRPr lang="en-US" dirty="0">
              <a:latin typeface="Calibri" panose="020F0502020204030204" pitchFamily="34" charset="0"/>
            </a:endParaRPr>
          </a:p>
          <a:p>
            <a:pPr algn="ctr"/>
            <a:endParaRPr lang="en-US" dirty="0">
              <a:latin typeface="Calibri" panose="020F0502020204030204" pitchFamily="34" charset="0"/>
            </a:endParaRPr>
          </a:p>
          <a:p>
            <a:pPr algn="ctr"/>
            <a:endParaRPr lang="en-US" dirty="0">
              <a:latin typeface="Calibri" panose="020F0502020204030204" pitchFamily="34" charset="0"/>
            </a:endParaRPr>
          </a:p>
          <a:p>
            <a:pPr algn="ctr"/>
            <a:endParaRPr lang="en-US" dirty="0">
              <a:latin typeface="Calibri" panose="020F0502020204030204" pitchFamily="34" charset="0"/>
            </a:endParaRPr>
          </a:p>
          <a:p>
            <a:pPr algn="ctr"/>
            <a:endParaRPr lang="en-US" dirty="0">
              <a:latin typeface="Calibri" panose="020F0502020204030204" pitchFamily="34" charset="0"/>
            </a:endParaRPr>
          </a:p>
        </p:txBody>
      </p:sp>
      <p:sp>
        <p:nvSpPr>
          <p:cNvPr id="20" name="TextBox 19">
            <a:extLst>
              <a:ext uri="{FF2B5EF4-FFF2-40B4-BE49-F238E27FC236}">
                <a16:creationId xmlns:a16="http://schemas.microsoft.com/office/drawing/2014/main" id="{F75969E8-82B1-7444-B71C-64406B1DA86B}"/>
              </a:ext>
            </a:extLst>
          </p:cNvPr>
          <p:cNvSpPr txBox="1"/>
          <p:nvPr/>
        </p:nvSpPr>
        <p:spPr>
          <a:xfrm>
            <a:off x="697464" y="1418272"/>
            <a:ext cx="5164881" cy="1200329"/>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Calibri" panose="020F0502020204030204" pitchFamily="34" charset="0"/>
              </a:rPr>
              <a:t>Specification and Analysis of Requirements (</a:t>
            </a:r>
            <a:r>
              <a:rPr lang="en-US" b="1" dirty="0" err="1">
                <a:latin typeface="Calibri" panose="020F0502020204030204" pitchFamily="34" charset="0"/>
              </a:rPr>
              <a:t>SpeAR</a:t>
            </a:r>
            <a:r>
              <a:rPr lang="en-US" b="1" dirty="0">
                <a:latin typeface="Calibri" panose="020F0502020204030204" pitchFamily="34" charset="0"/>
              </a:rPr>
              <a:t>)</a:t>
            </a:r>
          </a:p>
          <a:p>
            <a:r>
              <a:rPr lang="en-US" dirty="0">
                <a:latin typeface="Calibri" panose="020F0502020204030204" pitchFamily="34" charset="0"/>
              </a:rPr>
              <a:t>(</a:t>
            </a:r>
            <a:r>
              <a:rPr lang="en-US" i="1" dirty="0">
                <a:latin typeface="Calibri" panose="020F0502020204030204" pitchFamily="34" charset="0"/>
              </a:rPr>
              <a:t>Collins Aerospace and AFRL</a:t>
            </a:r>
            <a:r>
              <a:rPr lang="en-US" dirty="0">
                <a:latin typeface="Calibri" panose="020F0502020204030204" pitchFamily="34" charset="0"/>
              </a:rPr>
              <a:t>)</a:t>
            </a:r>
          </a:p>
          <a:p>
            <a:r>
              <a:rPr lang="en-US" dirty="0">
                <a:latin typeface="Calibri" panose="020F0502020204030204" pitchFamily="34" charset="0"/>
              </a:rPr>
              <a:t>Design specifications, requirements, assumptions, units, etc. in structured language</a:t>
            </a:r>
          </a:p>
        </p:txBody>
      </p:sp>
      <p:sp>
        <p:nvSpPr>
          <p:cNvPr id="23" name="TextBox 22">
            <a:extLst>
              <a:ext uri="{FF2B5EF4-FFF2-40B4-BE49-F238E27FC236}">
                <a16:creationId xmlns:a16="http://schemas.microsoft.com/office/drawing/2014/main" id="{D7288CDD-7D1C-F449-B3FF-B6F49512ED58}"/>
              </a:ext>
            </a:extLst>
          </p:cNvPr>
          <p:cNvSpPr txBox="1"/>
          <p:nvPr/>
        </p:nvSpPr>
        <p:spPr>
          <a:xfrm>
            <a:off x="683257" y="2820704"/>
            <a:ext cx="2390773" cy="369332"/>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err="1">
                <a:latin typeface="Calibri" panose="020F0502020204030204" pitchFamily="34" charset="0"/>
              </a:rPr>
              <a:t>Lustre</a:t>
            </a:r>
            <a:r>
              <a:rPr lang="en-US" dirty="0">
                <a:latin typeface="Calibri" panose="020F0502020204030204" pitchFamily="34" charset="0"/>
              </a:rPr>
              <a:t> Model</a:t>
            </a:r>
          </a:p>
        </p:txBody>
      </p:sp>
      <p:sp>
        <p:nvSpPr>
          <p:cNvPr id="24" name="TextBox 23">
            <a:extLst>
              <a:ext uri="{FF2B5EF4-FFF2-40B4-BE49-F238E27FC236}">
                <a16:creationId xmlns:a16="http://schemas.microsoft.com/office/drawing/2014/main" id="{6B69BE42-7B92-2344-AFD1-0B1B7977D019}"/>
              </a:ext>
            </a:extLst>
          </p:cNvPr>
          <p:cNvSpPr txBox="1"/>
          <p:nvPr/>
        </p:nvSpPr>
        <p:spPr>
          <a:xfrm>
            <a:off x="683257" y="3317373"/>
            <a:ext cx="2390773" cy="646331"/>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Calibri" panose="020F0502020204030204" pitchFamily="34" charset="0"/>
              </a:rPr>
              <a:t>JKIND  (K-induction model checker )</a:t>
            </a:r>
          </a:p>
        </p:txBody>
      </p:sp>
      <p:sp>
        <p:nvSpPr>
          <p:cNvPr id="25" name="TextBox 24">
            <a:extLst>
              <a:ext uri="{FF2B5EF4-FFF2-40B4-BE49-F238E27FC236}">
                <a16:creationId xmlns:a16="http://schemas.microsoft.com/office/drawing/2014/main" id="{EB5B48F0-1FE0-3A48-9AD1-1CB934A2D5EE}"/>
              </a:ext>
            </a:extLst>
          </p:cNvPr>
          <p:cNvSpPr txBox="1"/>
          <p:nvPr/>
        </p:nvSpPr>
        <p:spPr>
          <a:xfrm>
            <a:off x="683255" y="4127772"/>
            <a:ext cx="2390776" cy="369332"/>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Calibri" panose="020F0502020204030204" pitchFamily="34" charset="0"/>
              </a:rPr>
              <a:t>Z3 (SMT solver)</a:t>
            </a:r>
          </a:p>
        </p:txBody>
      </p:sp>
      <p:sp>
        <p:nvSpPr>
          <p:cNvPr id="26" name="TextBox 25">
            <a:extLst>
              <a:ext uri="{FF2B5EF4-FFF2-40B4-BE49-F238E27FC236}">
                <a16:creationId xmlns:a16="http://schemas.microsoft.com/office/drawing/2014/main" id="{9A7DB362-1906-674B-8485-F71B1094B8AB}"/>
              </a:ext>
            </a:extLst>
          </p:cNvPr>
          <p:cNvSpPr txBox="1"/>
          <p:nvPr/>
        </p:nvSpPr>
        <p:spPr>
          <a:xfrm>
            <a:off x="3139420" y="2668304"/>
            <a:ext cx="2726420" cy="738664"/>
          </a:xfrm>
          <a:prstGeom prst="rect">
            <a:avLst/>
          </a:prstGeom>
          <a:noFill/>
          <a:ln>
            <a:noFill/>
          </a:ln>
        </p:spPr>
        <p:txBody>
          <a:bodyPr wrap="square" lIns="91440" tIns="0" rIns="91440" bIns="0" rtlCol="0">
            <a:spAutoFit/>
          </a:bodyPr>
          <a:lstStyle/>
          <a:p>
            <a:pPr fontAlgn="auto">
              <a:spcBef>
                <a:spcPts val="0"/>
              </a:spcBef>
              <a:spcAft>
                <a:spcPts val="0"/>
              </a:spcAft>
            </a:pPr>
            <a:r>
              <a:rPr lang="en-US" sz="1600" dirty="0">
                <a:solidFill>
                  <a:prstClr val="black"/>
                </a:solidFill>
                <a:latin typeface="Calibri" panose="020F0502020204030204" pitchFamily="34" charset="0"/>
                <a:cs typeface="+mn-cs"/>
              </a:rPr>
              <a:t>Finite State Machine (FSM) and Linear Temporal Logic (LTL) Requirements</a:t>
            </a:r>
          </a:p>
        </p:txBody>
      </p:sp>
      <p:sp>
        <p:nvSpPr>
          <p:cNvPr id="27" name="TextBox 26">
            <a:extLst>
              <a:ext uri="{FF2B5EF4-FFF2-40B4-BE49-F238E27FC236}">
                <a16:creationId xmlns:a16="http://schemas.microsoft.com/office/drawing/2014/main" id="{AC4F1CE4-7955-3E48-973C-F46B41FD2E14}"/>
              </a:ext>
            </a:extLst>
          </p:cNvPr>
          <p:cNvSpPr txBox="1"/>
          <p:nvPr/>
        </p:nvSpPr>
        <p:spPr>
          <a:xfrm>
            <a:off x="3139420" y="3460010"/>
            <a:ext cx="2722926" cy="492443"/>
          </a:xfrm>
          <a:prstGeom prst="rect">
            <a:avLst/>
          </a:prstGeom>
          <a:noFill/>
          <a:ln>
            <a:noFill/>
          </a:ln>
        </p:spPr>
        <p:txBody>
          <a:bodyPr wrap="square" lIns="91440" tIns="0" rIns="91440" bIns="0" rtlCol="0">
            <a:spAutoFit/>
          </a:bodyPr>
          <a:lstStyle/>
          <a:p>
            <a:pPr fontAlgn="auto">
              <a:spcBef>
                <a:spcPts val="0"/>
              </a:spcBef>
              <a:spcAft>
                <a:spcPts val="0"/>
              </a:spcAft>
            </a:pPr>
            <a:r>
              <a:rPr lang="en-US" sz="1600" dirty="0">
                <a:solidFill>
                  <a:prstClr val="black"/>
                </a:solidFill>
                <a:latin typeface="Calibri" panose="020F0502020204030204" pitchFamily="34" charset="0"/>
                <a:cs typeface="+mn-cs"/>
              </a:rPr>
              <a:t>How it explores the state space </a:t>
            </a:r>
          </a:p>
        </p:txBody>
      </p:sp>
      <p:sp>
        <p:nvSpPr>
          <p:cNvPr id="28" name="TextBox 27">
            <a:extLst>
              <a:ext uri="{FF2B5EF4-FFF2-40B4-BE49-F238E27FC236}">
                <a16:creationId xmlns:a16="http://schemas.microsoft.com/office/drawing/2014/main" id="{E2C6C328-28FD-B84D-A824-ED3CC72001D0}"/>
              </a:ext>
            </a:extLst>
          </p:cNvPr>
          <p:cNvSpPr txBox="1"/>
          <p:nvPr/>
        </p:nvSpPr>
        <p:spPr>
          <a:xfrm>
            <a:off x="3139421" y="4019306"/>
            <a:ext cx="2726420" cy="492443"/>
          </a:xfrm>
          <a:prstGeom prst="rect">
            <a:avLst/>
          </a:prstGeom>
          <a:noFill/>
          <a:ln>
            <a:noFill/>
          </a:ln>
        </p:spPr>
        <p:txBody>
          <a:bodyPr wrap="square" lIns="91440" tIns="0" rIns="91440" bIns="0" rtlCol="0">
            <a:spAutoFit/>
          </a:bodyPr>
          <a:lstStyle/>
          <a:p>
            <a:pPr fontAlgn="auto">
              <a:spcBef>
                <a:spcPts val="0"/>
              </a:spcBef>
              <a:spcAft>
                <a:spcPts val="0"/>
              </a:spcAft>
            </a:pPr>
            <a:r>
              <a:rPr lang="en-US" sz="1600" dirty="0">
                <a:solidFill>
                  <a:prstClr val="black"/>
                </a:solidFill>
                <a:latin typeface="Calibri" panose="020F0502020204030204" pitchFamily="34" charset="0"/>
                <a:cs typeface="+mn-cs"/>
              </a:rPr>
              <a:t>Feasibility at a specific state machine location</a:t>
            </a:r>
          </a:p>
        </p:txBody>
      </p:sp>
      <p:sp>
        <p:nvSpPr>
          <p:cNvPr id="33" name="Right Brace 32">
            <a:extLst>
              <a:ext uri="{FF2B5EF4-FFF2-40B4-BE49-F238E27FC236}">
                <a16:creationId xmlns:a16="http://schemas.microsoft.com/office/drawing/2014/main" id="{34522F2E-7401-064B-8D26-E9222DD52F0F}"/>
              </a:ext>
            </a:extLst>
          </p:cNvPr>
          <p:cNvSpPr/>
          <p:nvPr/>
        </p:nvSpPr>
        <p:spPr>
          <a:xfrm rot="10800000">
            <a:off x="3074031" y="2701458"/>
            <a:ext cx="128821" cy="760224"/>
          </a:xfrm>
          <a:prstGeom prst="rightBrace">
            <a:avLst>
              <a:gd name="adj1" fmla="val 8333"/>
              <a:gd name="adj2" fmla="val 6368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ndParaRPr>
          </a:p>
        </p:txBody>
      </p:sp>
      <p:sp>
        <p:nvSpPr>
          <p:cNvPr id="34" name="Right Brace 33">
            <a:extLst>
              <a:ext uri="{FF2B5EF4-FFF2-40B4-BE49-F238E27FC236}">
                <a16:creationId xmlns:a16="http://schemas.microsoft.com/office/drawing/2014/main" id="{C47EA511-FD80-844A-AD0B-08FF1F0518F2}"/>
              </a:ext>
            </a:extLst>
          </p:cNvPr>
          <p:cNvSpPr/>
          <p:nvPr/>
        </p:nvSpPr>
        <p:spPr>
          <a:xfrm rot="10800000">
            <a:off x="3070978" y="4060502"/>
            <a:ext cx="131873" cy="436602"/>
          </a:xfrm>
          <a:prstGeom prst="rightBrace">
            <a:avLst>
              <a:gd name="adj1" fmla="val 8333"/>
              <a:gd name="adj2" fmla="val 3812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ndParaRPr>
          </a:p>
        </p:txBody>
      </p:sp>
      <p:sp>
        <p:nvSpPr>
          <p:cNvPr id="35" name="Right Brace 34">
            <a:extLst>
              <a:ext uri="{FF2B5EF4-FFF2-40B4-BE49-F238E27FC236}">
                <a16:creationId xmlns:a16="http://schemas.microsoft.com/office/drawing/2014/main" id="{1A196E87-5934-0C42-8A9C-9C1CDCC987F1}"/>
              </a:ext>
            </a:extLst>
          </p:cNvPr>
          <p:cNvSpPr/>
          <p:nvPr/>
        </p:nvSpPr>
        <p:spPr>
          <a:xfrm rot="10800000">
            <a:off x="3074027" y="3518172"/>
            <a:ext cx="128825" cy="501134"/>
          </a:xfrm>
          <a:prstGeom prst="rightBrace">
            <a:avLst>
              <a:gd name="adj1" fmla="val 8333"/>
              <a:gd name="adj2" fmla="val 7118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ndParaRPr>
          </a:p>
        </p:txBody>
      </p:sp>
      <p:cxnSp>
        <p:nvCxnSpPr>
          <p:cNvPr id="36" name="Straight Arrow Connector 35">
            <a:extLst>
              <a:ext uri="{FF2B5EF4-FFF2-40B4-BE49-F238E27FC236}">
                <a16:creationId xmlns:a16="http://schemas.microsoft.com/office/drawing/2014/main" id="{162C01DD-2656-944D-B9E5-E4F2D07519E3}"/>
              </a:ext>
            </a:extLst>
          </p:cNvPr>
          <p:cNvCxnSpPr>
            <a:cxnSpLocks/>
          </p:cNvCxnSpPr>
          <p:nvPr/>
        </p:nvCxnSpPr>
        <p:spPr>
          <a:xfrm flipH="1">
            <a:off x="1877795" y="2616633"/>
            <a:ext cx="2718" cy="197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53867A8-2E58-3B46-BF47-77AD59135B63}"/>
              </a:ext>
            </a:extLst>
          </p:cNvPr>
          <p:cNvCxnSpPr>
            <a:stCxn id="23" idx="2"/>
            <a:endCxn id="24" idx="0"/>
          </p:cNvCxnSpPr>
          <p:nvPr/>
        </p:nvCxnSpPr>
        <p:spPr>
          <a:xfrm>
            <a:off x="1878644" y="3190036"/>
            <a:ext cx="0" cy="1273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0ADCB0A-F67E-D548-9828-79BBC33A5D43}"/>
              </a:ext>
            </a:extLst>
          </p:cNvPr>
          <p:cNvCxnSpPr>
            <a:stCxn id="24" idx="2"/>
            <a:endCxn id="25" idx="0"/>
          </p:cNvCxnSpPr>
          <p:nvPr/>
        </p:nvCxnSpPr>
        <p:spPr>
          <a:xfrm flipH="1">
            <a:off x="1878643" y="3963704"/>
            <a:ext cx="1" cy="1640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4EDBFB3-9575-6641-BCD1-26FB445C391C}"/>
              </a:ext>
            </a:extLst>
          </p:cNvPr>
          <p:cNvSpPr txBox="1"/>
          <p:nvPr/>
        </p:nvSpPr>
        <p:spPr>
          <a:xfrm>
            <a:off x="836910" y="4965006"/>
            <a:ext cx="2616229" cy="1077218"/>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Calibri" panose="020F0502020204030204" pitchFamily="34" charset="0"/>
              </a:rPr>
              <a:t>Proof of requirement satisfaction, traceability, realizability of design specification  </a:t>
            </a:r>
          </a:p>
        </p:txBody>
      </p:sp>
      <p:sp>
        <p:nvSpPr>
          <p:cNvPr id="42" name="TextBox 41">
            <a:extLst>
              <a:ext uri="{FF2B5EF4-FFF2-40B4-BE49-F238E27FC236}">
                <a16:creationId xmlns:a16="http://schemas.microsoft.com/office/drawing/2014/main" id="{253A0E1F-8D53-E04D-9301-79DDAB13A439}"/>
              </a:ext>
            </a:extLst>
          </p:cNvPr>
          <p:cNvSpPr txBox="1"/>
          <p:nvPr/>
        </p:nvSpPr>
        <p:spPr>
          <a:xfrm>
            <a:off x="3983064" y="4966071"/>
            <a:ext cx="1771787" cy="830997"/>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Calibri" panose="020F0502020204030204" pitchFamily="34" charset="0"/>
              </a:rPr>
              <a:t>Violation of requirement + counterexample</a:t>
            </a:r>
          </a:p>
        </p:txBody>
      </p:sp>
      <p:sp>
        <p:nvSpPr>
          <p:cNvPr id="44" name="TextBox 43">
            <a:extLst>
              <a:ext uri="{FF2B5EF4-FFF2-40B4-BE49-F238E27FC236}">
                <a16:creationId xmlns:a16="http://schemas.microsoft.com/office/drawing/2014/main" id="{CF1FEE9E-C0C7-8F41-B898-2D7CF914F37F}"/>
              </a:ext>
            </a:extLst>
          </p:cNvPr>
          <p:cNvSpPr txBox="1"/>
          <p:nvPr/>
        </p:nvSpPr>
        <p:spPr>
          <a:xfrm>
            <a:off x="2233270" y="5225909"/>
            <a:ext cx="2890581" cy="276999"/>
          </a:xfrm>
          <a:prstGeom prst="rect">
            <a:avLst/>
          </a:prstGeom>
          <a:noFill/>
          <a:ln>
            <a:noFill/>
          </a:ln>
        </p:spPr>
        <p:txBody>
          <a:bodyPr wrap="square" lIns="91440" tIns="0" rIns="91440" bIns="0" rtlCol="0">
            <a:spAutoFit/>
          </a:bodyPr>
          <a:lstStyle/>
          <a:p>
            <a:pPr algn="ctr" fontAlgn="auto">
              <a:spcBef>
                <a:spcPts val="0"/>
              </a:spcBef>
              <a:spcAft>
                <a:spcPts val="0"/>
              </a:spcAft>
            </a:pPr>
            <a:r>
              <a:rPr lang="en-US" dirty="0">
                <a:solidFill>
                  <a:prstClr val="black"/>
                </a:solidFill>
                <a:latin typeface="Calibri" panose="020F0502020204030204" pitchFamily="34" charset="0"/>
                <a:cs typeface="+mn-cs"/>
              </a:rPr>
              <a:t>Or</a:t>
            </a:r>
          </a:p>
        </p:txBody>
      </p:sp>
      <p:cxnSp>
        <p:nvCxnSpPr>
          <p:cNvPr id="46" name="Straight Arrow Connector 45">
            <a:extLst>
              <a:ext uri="{FF2B5EF4-FFF2-40B4-BE49-F238E27FC236}">
                <a16:creationId xmlns:a16="http://schemas.microsoft.com/office/drawing/2014/main" id="{443BCC95-FF13-8647-ACF0-0E1D36A8304C}"/>
              </a:ext>
            </a:extLst>
          </p:cNvPr>
          <p:cNvCxnSpPr>
            <a:cxnSpLocks/>
          </p:cNvCxnSpPr>
          <p:nvPr/>
        </p:nvCxnSpPr>
        <p:spPr>
          <a:xfrm>
            <a:off x="1877795" y="4488959"/>
            <a:ext cx="0" cy="1588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5821B44-8C5B-CF46-AF14-BA6DB49A1FD9}"/>
              </a:ext>
            </a:extLst>
          </p:cNvPr>
          <p:cNvSpPr/>
          <p:nvPr/>
        </p:nvSpPr>
        <p:spPr>
          <a:xfrm>
            <a:off x="1740864" y="6134336"/>
            <a:ext cx="4299575" cy="369332"/>
          </a:xfrm>
          <a:prstGeom prst="rect">
            <a:avLst/>
          </a:prstGeom>
        </p:spPr>
        <p:txBody>
          <a:bodyPr wrap="none">
            <a:spAutoFit/>
          </a:bodyPr>
          <a:lstStyle/>
          <a:p>
            <a:r>
              <a:rPr lang="en-US" dirty="0"/>
              <a:t>https://</a:t>
            </a:r>
            <a:r>
              <a:rPr lang="en-US" dirty="0" err="1"/>
              <a:t>github.com</a:t>
            </a:r>
            <a:r>
              <a:rPr lang="en-US" dirty="0"/>
              <a:t>/</a:t>
            </a:r>
            <a:r>
              <a:rPr lang="en-US" dirty="0" err="1"/>
              <a:t>lgwagner</a:t>
            </a:r>
            <a:r>
              <a:rPr lang="en-US" dirty="0"/>
              <a:t>/</a:t>
            </a:r>
            <a:r>
              <a:rPr lang="en-US" dirty="0" err="1"/>
              <a:t>SpeAR</a:t>
            </a:r>
            <a:endParaRPr lang="en-US" dirty="0"/>
          </a:p>
        </p:txBody>
      </p:sp>
      <p:pic>
        <p:nvPicPr>
          <p:cNvPr id="56" name="Picture 55" descr="Image result for github logo">
            <a:extLst>
              <a:ext uri="{FF2B5EF4-FFF2-40B4-BE49-F238E27FC236}">
                <a16:creationId xmlns:a16="http://schemas.microsoft.com/office/drawing/2014/main" id="{F3B721FC-7FE6-B246-AD9E-F72C051B9AB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87552" y="6222114"/>
            <a:ext cx="739586" cy="19321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Image result for github logo">
            <a:extLst>
              <a:ext uri="{FF2B5EF4-FFF2-40B4-BE49-F238E27FC236}">
                <a16:creationId xmlns:a16="http://schemas.microsoft.com/office/drawing/2014/main" id="{A71A2FCA-D406-3347-95B7-EFDB094119E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96945" y="6182813"/>
            <a:ext cx="271818" cy="27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785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95E6B6-1B54-B84B-8DC2-BD030D3A9024}"/>
              </a:ext>
            </a:extLst>
          </p:cNvPr>
          <p:cNvSpPr>
            <a:spLocks noGrp="1"/>
          </p:cNvSpPr>
          <p:nvPr>
            <p:ph type="body" idx="1"/>
          </p:nvPr>
        </p:nvSpPr>
        <p:spPr>
          <a:xfrm>
            <a:off x="6335861" y="864275"/>
            <a:ext cx="5339304" cy="536129"/>
          </a:xfrm>
        </p:spPr>
        <p:txBody>
          <a:bodyPr>
            <a:noAutofit/>
          </a:bodyPr>
          <a:lstStyle/>
          <a:p>
            <a:pPr algn="ctr"/>
            <a:r>
              <a:rPr lang="en-US" sz="2400" spc="0" dirty="0"/>
              <a:t>REQUIREMENTS ANALYSIS</a:t>
            </a:r>
          </a:p>
        </p:txBody>
      </p:sp>
      <p:sp>
        <p:nvSpPr>
          <p:cNvPr id="10" name="Text Placeholder 9">
            <a:extLst>
              <a:ext uri="{FF2B5EF4-FFF2-40B4-BE49-F238E27FC236}">
                <a16:creationId xmlns:a16="http://schemas.microsoft.com/office/drawing/2014/main" id="{A472D985-0C9E-B640-9551-DF68AA92F704}"/>
              </a:ext>
            </a:extLst>
          </p:cNvPr>
          <p:cNvSpPr>
            <a:spLocks noGrp="1"/>
          </p:cNvSpPr>
          <p:nvPr>
            <p:ph type="body" sz="quarter" idx="17"/>
          </p:nvPr>
        </p:nvSpPr>
        <p:spPr/>
        <p:txBody>
          <a:bodyPr/>
          <a:lstStyle/>
          <a:p>
            <a:endParaRPr lang="en-US"/>
          </a:p>
        </p:txBody>
      </p:sp>
      <p:sp>
        <p:nvSpPr>
          <p:cNvPr id="5" name="Title 4">
            <a:extLst>
              <a:ext uri="{FF2B5EF4-FFF2-40B4-BE49-F238E27FC236}">
                <a16:creationId xmlns:a16="http://schemas.microsoft.com/office/drawing/2014/main" id="{7A7978AB-D02E-F44C-9DDF-6072CC80C968}"/>
              </a:ext>
            </a:extLst>
          </p:cNvPr>
          <p:cNvSpPr>
            <a:spLocks noGrp="1"/>
          </p:cNvSpPr>
          <p:nvPr>
            <p:ph type="title"/>
          </p:nvPr>
        </p:nvSpPr>
        <p:spPr/>
        <p:txBody>
          <a:bodyPr>
            <a:normAutofit/>
          </a:bodyPr>
          <a:lstStyle/>
          <a:p>
            <a:r>
              <a:rPr lang="en-US" dirty="0"/>
              <a:t>Run Time Assurance Founded on </a:t>
            </a:r>
          </a:p>
        </p:txBody>
      </p:sp>
      <p:sp>
        <p:nvSpPr>
          <p:cNvPr id="19" name="TextBox 18">
            <a:extLst>
              <a:ext uri="{FF2B5EF4-FFF2-40B4-BE49-F238E27FC236}">
                <a16:creationId xmlns:a16="http://schemas.microsoft.com/office/drawing/2014/main" id="{B8F54588-F61B-C34D-A7B0-D3E8C7027103}"/>
              </a:ext>
            </a:extLst>
          </p:cNvPr>
          <p:cNvSpPr txBox="1"/>
          <p:nvPr/>
        </p:nvSpPr>
        <p:spPr>
          <a:xfrm>
            <a:off x="6360843" y="4648079"/>
            <a:ext cx="5179090" cy="1477328"/>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latin typeface="Calibri" panose="020F0502020204030204" pitchFamily="34" charset="0"/>
              </a:rPr>
              <a:t>Output</a:t>
            </a:r>
            <a:endParaRPr lang="en-US" dirty="0">
              <a:latin typeface="Calibri" panose="020F0502020204030204" pitchFamily="34" charset="0"/>
            </a:endParaRPr>
          </a:p>
          <a:p>
            <a:pPr algn="ctr"/>
            <a:endParaRPr lang="en-US" dirty="0">
              <a:latin typeface="Calibri" panose="020F0502020204030204" pitchFamily="34" charset="0"/>
            </a:endParaRPr>
          </a:p>
          <a:p>
            <a:pPr algn="ctr"/>
            <a:endParaRPr lang="en-US" dirty="0">
              <a:latin typeface="Calibri" panose="020F0502020204030204" pitchFamily="34" charset="0"/>
            </a:endParaRPr>
          </a:p>
          <a:p>
            <a:pPr algn="ctr"/>
            <a:endParaRPr lang="en-US" dirty="0">
              <a:latin typeface="Calibri" panose="020F0502020204030204" pitchFamily="34" charset="0"/>
            </a:endParaRPr>
          </a:p>
          <a:p>
            <a:pPr algn="ctr"/>
            <a:endParaRPr lang="en-US" dirty="0">
              <a:latin typeface="Calibri" panose="020F0502020204030204" pitchFamily="34" charset="0"/>
            </a:endParaRPr>
          </a:p>
        </p:txBody>
      </p:sp>
      <p:sp>
        <p:nvSpPr>
          <p:cNvPr id="20" name="TextBox 19">
            <a:extLst>
              <a:ext uri="{FF2B5EF4-FFF2-40B4-BE49-F238E27FC236}">
                <a16:creationId xmlns:a16="http://schemas.microsoft.com/office/drawing/2014/main" id="{F75969E8-82B1-7444-B71C-64406B1DA86B}"/>
              </a:ext>
            </a:extLst>
          </p:cNvPr>
          <p:cNvSpPr txBox="1"/>
          <p:nvPr/>
        </p:nvSpPr>
        <p:spPr>
          <a:xfrm>
            <a:off x="6375052" y="1418272"/>
            <a:ext cx="5164881" cy="1200329"/>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Calibri" panose="020F0502020204030204" pitchFamily="34" charset="0"/>
              </a:rPr>
              <a:t>Specification and Analysis of Requirements (</a:t>
            </a:r>
            <a:r>
              <a:rPr lang="en-US" b="1" dirty="0" err="1">
                <a:latin typeface="Calibri" panose="020F0502020204030204" pitchFamily="34" charset="0"/>
              </a:rPr>
              <a:t>SpeAR</a:t>
            </a:r>
            <a:r>
              <a:rPr lang="en-US" b="1" dirty="0">
                <a:latin typeface="Calibri" panose="020F0502020204030204" pitchFamily="34" charset="0"/>
              </a:rPr>
              <a:t>)</a:t>
            </a:r>
          </a:p>
          <a:p>
            <a:r>
              <a:rPr lang="en-US" dirty="0">
                <a:latin typeface="Calibri" panose="020F0502020204030204" pitchFamily="34" charset="0"/>
              </a:rPr>
              <a:t>(</a:t>
            </a:r>
            <a:r>
              <a:rPr lang="en-US" i="1" dirty="0">
                <a:latin typeface="Calibri" panose="020F0502020204030204" pitchFamily="34" charset="0"/>
              </a:rPr>
              <a:t>Collins Aerospace and AFRL</a:t>
            </a:r>
            <a:r>
              <a:rPr lang="en-US" dirty="0">
                <a:latin typeface="Calibri" panose="020F0502020204030204" pitchFamily="34" charset="0"/>
              </a:rPr>
              <a:t>)</a:t>
            </a:r>
          </a:p>
          <a:p>
            <a:r>
              <a:rPr lang="en-US" dirty="0">
                <a:latin typeface="Calibri" panose="020F0502020204030204" pitchFamily="34" charset="0"/>
              </a:rPr>
              <a:t>Design specifications, requirements, assumptions, units, etc. in structured language</a:t>
            </a:r>
          </a:p>
        </p:txBody>
      </p:sp>
      <p:sp>
        <p:nvSpPr>
          <p:cNvPr id="23" name="TextBox 22">
            <a:extLst>
              <a:ext uri="{FF2B5EF4-FFF2-40B4-BE49-F238E27FC236}">
                <a16:creationId xmlns:a16="http://schemas.microsoft.com/office/drawing/2014/main" id="{D7288CDD-7D1C-F449-B3FF-B6F49512ED58}"/>
              </a:ext>
            </a:extLst>
          </p:cNvPr>
          <p:cNvSpPr txBox="1"/>
          <p:nvPr/>
        </p:nvSpPr>
        <p:spPr>
          <a:xfrm>
            <a:off x="6360845" y="2820704"/>
            <a:ext cx="2390773" cy="369332"/>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err="1">
                <a:latin typeface="Calibri" panose="020F0502020204030204" pitchFamily="34" charset="0"/>
              </a:rPr>
              <a:t>Lustre</a:t>
            </a:r>
            <a:r>
              <a:rPr lang="en-US" dirty="0">
                <a:latin typeface="Calibri" panose="020F0502020204030204" pitchFamily="34" charset="0"/>
              </a:rPr>
              <a:t> Model</a:t>
            </a:r>
          </a:p>
        </p:txBody>
      </p:sp>
      <p:sp>
        <p:nvSpPr>
          <p:cNvPr id="24" name="TextBox 23">
            <a:extLst>
              <a:ext uri="{FF2B5EF4-FFF2-40B4-BE49-F238E27FC236}">
                <a16:creationId xmlns:a16="http://schemas.microsoft.com/office/drawing/2014/main" id="{6B69BE42-7B92-2344-AFD1-0B1B7977D019}"/>
              </a:ext>
            </a:extLst>
          </p:cNvPr>
          <p:cNvSpPr txBox="1"/>
          <p:nvPr/>
        </p:nvSpPr>
        <p:spPr>
          <a:xfrm>
            <a:off x="6360845" y="3317373"/>
            <a:ext cx="2390773" cy="646331"/>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Calibri" panose="020F0502020204030204" pitchFamily="34" charset="0"/>
              </a:rPr>
              <a:t>JKIND  (K-induction model checker )</a:t>
            </a:r>
          </a:p>
        </p:txBody>
      </p:sp>
      <p:sp>
        <p:nvSpPr>
          <p:cNvPr id="25" name="TextBox 24">
            <a:extLst>
              <a:ext uri="{FF2B5EF4-FFF2-40B4-BE49-F238E27FC236}">
                <a16:creationId xmlns:a16="http://schemas.microsoft.com/office/drawing/2014/main" id="{EB5B48F0-1FE0-3A48-9AD1-1CB934A2D5EE}"/>
              </a:ext>
            </a:extLst>
          </p:cNvPr>
          <p:cNvSpPr txBox="1"/>
          <p:nvPr/>
        </p:nvSpPr>
        <p:spPr>
          <a:xfrm>
            <a:off x="6360843" y="4127772"/>
            <a:ext cx="2390776" cy="369332"/>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Calibri" panose="020F0502020204030204" pitchFamily="34" charset="0"/>
              </a:rPr>
              <a:t>Z3 (SMT solver)</a:t>
            </a:r>
          </a:p>
        </p:txBody>
      </p:sp>
      <p:sp>
        <p:nvSpPr>
          <p:cNvPr id="26" name="TextBox 25">
            <a:extLst>
              <a:ext uri="{FF2B5EF4-FFF2-40B4-BE49-F238E27FC236}">
                <a16:creationId xmlns:a16="http://schemas.microsoft.com/office/drawing/2014/main" id="{9A7DB362-1906-674B-8485-F71B1094B8AB}"/>
              </a:ext>
            </a:extLst>
          </p:cNvPr>
          <p:cNvSpPr txBox="1"/>
          <p:nvPr/>
        </p:nvSpPr>
        <p:spPr>
          <a:xfrm>
            <a:off x="8817008" y="2668304"/>
            <a:ext cx="2726420" cy="738664"/>
          </a:xfrm>
          <a:prstGeom prst="rect">
            <a:avLst/>
          </a:prstGeom>
          <a:noFill/>
          <a:ln>
            <a:noFill/>
          </a:ln>
        </p:spPr>
        <p:txBody>
          <a:bodyPr wrap="square" lIns="91440" tIns="0" rIns="91440" bIns="0" rtlCol="0">
            <a:spAutoFit/>
          </a:bodyPr>
          <a:lstStyle/>
          <a:p>
            <a:pPr fontAlgn="auto">
              <a:spcBef>
                <a:spcPts val="0"/>
              </a:spcBef>
              <a:spcAft>
                <a:spcPts val="0"/>
              </a:spcAft>
            </a:pPr>
            <a:r>
              <a:rPr lang="en-US" sz="1600" dirty="0">
                <a:solidFill>
                  <a:prstClr val="black"/>
                </a:solidFill>
                <a:latin typeface="Calibri" panose="020F0502020204030204" pitchFamily="34" charset="0"/>
                <a:cs typeface="+mn-cs"/>
              </a:rPr>
              <a:t>Finite State Machine (FSM) and Linear Temporal Logic (LTL) Requirements</a:t>
            </a:r>
          </a:p>
        </p:txBody>
      </p:sp>
      <p:sp>
        <p:nvSpPr>
          <p:cNvPr id="27" name="TextBox 26">
            <a:extLst>
              <a:ext uri="{FF2B5EF4-FFF2-40B4-BE49-F238E27FC236}">
                <a16:creationId xmlns:a16="http://schemas.microsoft.com/office/drawing/2014/main" id="{AC4F1CE4-7955-3E48-973C-F46B41FD2E14}"/>
              </a:ext>
            </a:extLst>
          </p:cNvPr>
          <p:cNvSpPr txBox="1"/>
          <p:nvPr/>
        </p:nvSpPr>
        <p:spPr>
          <a:xfrm>
            <a:off x="8817008" y="3460010"/>
            <a:ext cx="2722926" cy="492443"/>
          </a:xfrm>
          <a:prstGeom prst="rect">
            <a:avLst/>
          </a:prstGeom>
          <a:noFill/>
          <a:ln>
            <a:noFill/>
          </a:ln>
        </p:spPr>
        <p:txBody>
          <a:bodyPr wrap="square" lIns="91440" tIns="0" rIns="91440" bIns="0" rtlCol="0">
            <a:spAutoFit/>
          </a:bodyPr>
          <a:lstStyle/>
          <a:p>
            <a:pPr fontAlgn="auto">
              <a:spcBef>
                <a:spcPts val="0"/>
              </a:spcBef>
              <a:spcAft>
                <a:spcPts val="0"/>
              </a:spcAft>
            </a:pPr>
            <a:r>
              <a:rPr lang="en-US" sz="1600" dirty="0">
                <a:solidFill>
                  <a:prstClr val="black"/>
                </a:solidFill>
                <a:latin typeface="Calibri" panose="020F0502020204030204" pitchFamily="34" charset="0"/>
                <a:cs typeface="+mn-cs"/>
              </a:rPr>
              <a:t>How it explores the state space </a:t>
            </a:r>
          </a:p>
        </p:txBody>
      </p:sp>
      <p:sp>
        <p:nvSpPr>
          <p:cNvPr id="28" name="TextBox 27">
            <a:extLst>
              <a:ext uri="{FF2B5EF4-FFF2-40B4-BE49-F238E27FC236}">
                <a16:creationId xmlns:a16="http://schemas.microsoft.com/office/drawing/2014/main" id="{E2C6C328-28FD-B84D-A824-ED3CC72001D0}"/>
              </a:ext>
            </a:extLst>
          </p:cNvPr>
          <p:cNvSpPr txBox="1"/>
          <p:nvPr/>
        </p:nvSpPr>
        <p:spPr>
          <a:xfrm>
            <a:off x="8817009" y="4019306"/>
            <a:ext cx="2726420" cy="492443"/>
          </a:xfrm>
          <a:prstGeom prst="rect">
            <a:avLst/>
          </a:prstGeom>
          <a:noFill/>
          <a:ln>
            <a:noFill/>
          </a:ln>
        </p:spPr>
        <p:txBody>
          <a:bodyPr wrap="square" lIns="91440" tIns="0" rIns="91440" bIns="0" rtlCol="0">
            <a:spAutoFit/>
          </a:bodyPr>
          <a:lstStyle/>
          <a:p>
            <a:pPr fontAlgn="auto">
              <a:spcBef>
                <a:spcPts val="0"/>
              </a:spcBef>
              <a:spcAft>
                <a:spcPts val="0"/>
              </a:spcAft>
            </a:pPr>
            <a:r>
              <a:rPr lang="en-US" sz="1600" dirty="0">
                <a:solidFill>
                  <a:prstClr val="black"/>
                </a:solidFill>
                <a:latin typeface="Calibri" panose="020F0502020204030204" pitchFamily="34" charset="0"/>
                <a:cs typeface="+mn-cs"/>
              </a:rPr>
              <a:t>Feasibility at a specific state machine location</a:t>
            </a:r>
          </a:p>
        </p:txBody>
      </p:sp>
      <p:sp>
        <p:nvSpPr>
          <p:cNvPr id="33" name="Right Brace 32">
            <a:extLst>
              <a:ext uri="{FF2B5EF4-FFF2-40B4-BE49-F238E27FC236}">
                <a16:creationId xmlns:a16="http://schemas.microsoft.com/office/drawing/2014/main" id="{34522F2E-7401-064B-8D26-E9222DD52F0F}"/>
              </a:ext>
            </a:extLst>
          </p:cNvPr>
          <p:cNvSpPr/>
          <p:nvPr/>
        </p:nvSpPr>
        <p:spPr>
          <a:xfrm rot="10800000">
            <a:off x="8751619" y="2701458"/>
            <a:ext cx="128821" cy="760224"/>
          </a:xfrm>
          <a:prstGeom prst="rightBrace">
            <a:avLst>
              <a:gd name="adj1" fmla="val 8333"/>
              <a:gd name="adj2" fmla="val 6368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ndParaRPr>
          </a:p>
        </p:txBody>
      </p:sp>
      <p:sp>
        <p:nvSpPr>
          <p:cNvPr id="34" name="Right Brace 33">
            <a:extLst>
              <a:ext uri="{FF2B5EF4-FFF2-40B4-BE49-F238E27FC236}">
                <a16:creationId xmlns:a16="http://schemas.microsoft.com/office/drawing/2014/main" id="{C47EA511-FD80-844A-AD0B-08FF1F0518F2}"/>
              </a:ext>
            </a:extLst>
          </p:cNvPr>
          <p:cNvSpPr/>
          <p:nvPr/>
        </p:nvSpPr>
        <p:spPr>
          <a:xfrm rot="10800000">
            <a:off x="8748566" y="4060502"/>
            <a:ext cx="131873" cy="436602"/>
          </a:xfrm>
          <a:prstGeom prst="rightBrace">
            <a:avLst>
              <a:gd name="adj1" fmla="val 8333"/>
              <a:gd name="adj2" fmla="val 3812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ndParaRPr>
          </a:p>
        </p:txBody>
      </p:sp>
      <p:sp>
        <p:nvSpPr>
          <p:cNvPr id="35" name="Right Brace 34">
            <a:extLst>
              <a:ext uri="{FF2B5EF4-FFF2-40B4-BE49-F238E27FC236}">
                <a16:creationId xmlns:a16="http://schemas.microsoft.com/office/drawing/2014/main" id="{1A196E87-5934-0C42-8A9C-9C1CDCC987F1}"/>
              </a:ext>
            </a:extLst>
          </p:cNvPr>
          <p:cNvSpPr/>
          <p:nvPr/>
        </p:nvSpPr>
        <p:spPr>
          <a:xfrm rot="10800000">
            <a:off x="8751615" y="3518172"/>
            <a:ext cx="128825" cy="501134"/>
          </a:xfrm>
          <a:prstGeom prst="rightBrace">
            <a:avLst>
              <a:gd name="adj1" fmla="val 8333"/>
              <a:gd name="adj2" fmla="val 7118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ndParaRPr>
          </a:p>
        </p:txBody>
      </p:sp>
      <p:cxnSp>
        <p:nvCxnSpPr>
          <p:cNvPr id="36" name="Straight Arrow Connector 35">
            <a:extLst>
              <a:ext uri="{FF2B5EF4-FFF2-40B4-BE49-F238E27FC236}">
                <a16:creationId xmlns:a16="http://schemas.microsoft.com/office/drawing/2014/main" id="{162C01DD-2656-944D-B9E5-E4F2D07519E3}"/>
              </a:ext>
            </a:extLst>
          </p:cNvPr>
          <p:cNvCxnSpPr>
            <a:cxnSpLocks/>
          </p:cNvCxnSpPr>
          <p:nvPr/>
        </p:nvCxnSpPr>
        <p:spPr>
          <a:xfrm flipH="1">
            <a:off x="7555383" y="2616633"/>
            <a:ext cx="2718" cy="197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53867A8-2E58-3B46-BF47-77AD59135B63}"/>
              </a:ext>
            </a:extLst>
          </p:cNvPr>
          <p:cNvCxnSpPr>
            <a:stCxn id="23" idx="2"/>
            <a:endCxn id="24" idx="0"/>
          </p:cNvCxnSpPr>
          <p:nvPr/>
        </p:nvCxnSpPr>
        <p:spPr>
          <a:xfrm>
            <a:off x="7556232" y="3190036"/>
            <a:ext cx="0" cy="1273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0ADCB0A-F67E-D548-9828-79BBC33A5D43}"/>
              </a:ext>
            </a:extLst>
          </p:cNvPr>
          <p:cNvCxnSpPr>
            <a:stCxn id="24" idx="2"/>
            <a:endCxn id="25" idx="0"/>
          </p:cNvCxnSpPr>
          <p:nvPr/>
        </p:nvCxnSpPr>
        <p:spPr>
          <a:xfrm flipH="1">
            <a:off x="7556231" y="3963704"/>
            <a:ext cx="1" cy="1640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4EDBFB3-9575-6641-BCD1-26FB445C391C}"/>
              </a:ext>
            </a:extLst>
          </p:cNvPr>
          <p:cNvSpPr txBox="1"/>
          <p:nvPr/>
        </p:nvSpPr>
        <p:spPr>
          <a:xfrm>
            <a:off x="6514498" y="4965006"/>
            <a:ext cx="2616229" cy="1077218"/>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Calibri" panose="020F0502020204030204" pitchFamily="34" charset="0"/>
              </a:rPr>
              <a:t>Proof of requirement satisfaction, traceability, realizability of design specification  </a:t>
            </a:r>
          </a:p>
        </p:txBody>
      </p:sp>
      <p:sp>
        <p:nvSpPr>
          <p:cNvPr id="42" name="TextBox 41">
            <a:extLst>
              <a:ext uri="{FF2B5EF4-FFF2-40B4-BE49-F238E27FC236}">
                <a16:creationId xmlns:a16="http://schemas.microsoft.com/office/drawing/2014/main" id="{253A0E1F-8D53-E04D-9301-79DDAB13A439}"/>
              </a:ext>
            </a:extLst>
          </p:cNvPr>
          <p:cNvSpPr txBox="1"/>
          <p:nvPr/>
        </p:nvSpPr>
        <p:spPr>
          <a:xfrm>
            <a:off x="9660652" y="4966071"/>
            <a:ext cx="1771787" cy="830997"/>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Calibri" panose="020F0502020204030204" pitchFamily="34" charset="0"/>
              </a:rPr>
              <a:t>Violation of requirement + counterexample</a:t>
            </a:r>
          </a:p>
        </p:txBody>
      </p:sp>
      <p:sp>
        <p:nvSpPr>
          <p:cNvPr id="44" name="TextBox 43">
            <a:extLst>
              <a:ext uri="{FF2B5EF4-FFF2-40B4-BE49-F238E27FC236}">
                <a16:creationId xmlns:a16="http://schemas.microsoft.com/office/drawing/2014/main" id="{CF1FEE9E-C0C7-8F41-B898-2D7CF914F37F}"/>
              </a:ext>
            </a:extLst>
          </p:cNvPr>
          <p:cNvSpPr txBox="1"/>
          <p:nvPr/>
        </p:nvSpPr>
        <p:spPr>
          <a:xfrm>
            <a:off x="7910858" y="5225909"/>
            <a:ext cx="2890581" cy="276999"/>
          </a:xfrm>
          <a:prstGeom prst="rect">
            <a:avLst/>
          </a:prstGeom>
          <a:noFill/>
          <a:ln>
            <a:noFill/>
          </a:ln>
        </p:spPr>
        <p:txBody>
          <a:bodyPr wrap="square" lIns="91440" tIns="0" rIns="91440" bIns="0" rtlCol="0">
            <a:spAutoFit/>
          </a:bodyPr>
          <a:lstStyle/>
          <a:p>
            <a:pPr algn="ctr" fontAlgn="auto">
              <a:spcBef>
                <a:spcPts val="0"/>
              </a:spcBef>
              <a:spcAft>
                <a:spcPts val="0"/>
              </a:spcAft>
            </a:pPr>
            <a:r>
              <a:rPr lang="en-US" dirty="0">
                <a:solidFill>
                  <a:prstClr val="black"/>
                </a:solidFill>
                <a:latin typeface="Calibri" panose="020F0502020204030204" pitchFamily="34" charset="0"/>
                <a:cs typeface="+mn-cs"/>
              </a:rPr>
              <a:t>Or</a:t>
            </a:r>
          </a:p>
        </p:txBody>
      </p:sp>
      <p:cxnSp>
        <p:nvCxnSpPr>
          <p:cNvPr id="46" name="Straight Arrow Connector 45">
            <a:extLst>
              <a:ext uri="{FF2B5EF4-FFF2-40B4-BE49-F238E27FC236}">
                <a16:creationId xmlns:a16="http://schemas.microsoft.com/office/drawing/2014/main" id="{443BCC95-FF13-8647-ACF0-0E1D36A8304C}"/>
              </a:ext>
            </a:extLst>
          </p:cNvPr>
          <p:cNvCxnSpPr>
            <a:cxnSpLocks/>
          </p:cNvCxnSpPr>
          <p:nvPr/>
        </p:nvCxnSpPr>
        <p:spPr>
          <a:xfrm>
            <a:off x="7555383" y="4488959"/>
            <a:ext cx="0" cy="1588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5821B44-8C5B-CF46-AF14-BA6DB49A1FD9}"/>
              </a:ext>
            </a:extLst>
          </p:cNvPr>
          <p:cNvSpPr/>
          <p:nvPr/>
        </p:nvSpPr>
        <p:spPr>
          <a:xfrm>
            <a:off x="7418452" y="6134336"/>
            <a:ext cx="4299575" cy="369332"/>
          </a:xfrm>
          <a:prstGeom prst="rect">
            <a:avLst/>
          </a:prstGeom>
        </p:spPr>
        <p:txBody>
          <a:bodyPr wrap="none">
            <a:spAutoFit/>
          </a:bodyPr>
          <a:lstStyle/>
          <a:p>
            <a:r>
              <a:rPr lang="en-US" dirty="0"/>
              <a:t>https://</a:t>
            </a:r>
            <a:r>
              <a:rPr lang="en-US" dirty="0" err="1"/>
              <a:t>github.com</a:t>
            </a:r>
            <a:r>
              <a:rPr lang="en-US" dirty="0"/>
              <a:t>/</a:t>
            </a:r>
            <a:r>
              <a:rPr lang="en-US" dirty="0" err="1"/>
              <a:t>lgwagner</a:t>
            </a:r>
            <a:r>
              <a:rPr lang="en-US" dirty="0"/>
              <a:t>/</a:t>
            </a:r>
            <a:r>
              <a:rPr lang="en-US" dirty="0" err="1"/>
              <a:t>SpeAR</a:t>
            </a:r>
            <a:endParaRPr lang="en-US" dirty="0"/>
          </a:p>
        </p:txBody>
      </p:sp>
      <p:pic>
        <p:nvPicPr>
          <p:cNvPr id="56" name="Picture 55" descr="Image result for github logo">
            <a:extLst>
              <a:ext uri="{FF2B5EF4-FFF2-40B4-BE49-F238E27FC236}">
                <a16:creationId xmlns:a16="http://schemas.microsoft.com/office/drawing/2014/main" id="{F3B721FC-7FE6-B246-AD9E-F72C051B9AB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665140" y="6222114"/>
            <a:ext cx="739586" cy="19321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Image result for github logo">
            <a:extLst>
              <a:ext uri="{FF2B5EF4-FFF2-40B4-BE49-F238E27FC236}">
                <a16:creationId xmlns:a16="http://schemas.microsoft.com/office/drawing/2014/main" id="{A71A2FCA-D406-3347-95B7-EFDB094119E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374533" y="6182813"/>
            <a:ext cx="271818" cy="2718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microsoft word">
            <a:extLst>
              <a:ext uri="{FF2B5EF4-FFF2-40B4-BE49-F238E27FC236}">
                <a16:creationId xmlns:a16="http://schemas.microsoft.com/office/drawing/2014/main" id="{DA9BD6C3-2C3A-4812-AFCA-7A09F8E5C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37" y="1021236"/>
            <a:ext cx="1404461" cy="14044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icrosoft excel">
            <a:extLst>
              <a:ext uri="{FF2B5EF4-FFF2-40B4-BE49-F238E27FC236}">
                <a16:creationId xmlns:a16="http://schemas.microsoft.com/office/drawing/2014/main" id="{777177C0-7CB6-46BA-8EE7-5008BC956F7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5889" y="1883610"/>
            <a:ext cx="1433763" cy="14337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qra qvscribe">
            <a:extLst>
              <a:ext uri="{FF2B5EF4-FFF2-40B4-BE49-F238E27FC236}">
                <a16:creationId xmlns:a16="http://schemas.microsoft.com/office/drawing/2014/main" id="{4F63D87D-718F-4476-AF3C-B0D714A040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9933" y="1471009"/>
            <a:ext cx="1953416" cy="110781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nasa">
            <a:extLst>
              <a:ext uri="{FF2B5EF4-FFF2-40B4-BE49-F238E27FC236}">
                <a16:creationId xmlns:a16="http://schemas.microsoft.com/office/drawing/2014/main" id="{FCE84991-4A0B-439B-88FC-F859B52534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34" y="3288071"/>
            <a:ext cx="3004463" cy="15022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B3E2C8F-CCE7-4907-9A2A-48D1D6B9D26C}"/>
              </a:ext>
            </a:extLst>
          </p:cNvPr>
          <p:cNvPicPr>
            <a:picLocks noChangeAspect="1"/>
          </p:cNvPicPr>
          <p:nvPr/>
        </p:nvPicPr>
        <p:blipFill>
          <a:blip r:embed="rId8"/>
          <a:stretch>
            <a:fillRect/>
          </a:stretch>
        </p:blipFill>
        <p:spPr>
          <a:xfrm>
            <a:off x="2600083" y="3321041"/>
            <a:ext cx="1741250" cy="1190708"/>
          </a:xfrm>
          <a:prstGeom prst="rect">
            <a:avLst/>
          </a:prstGeom>
        </p:spPr>
      </p:pic>
      <p:pic>
        <p:nvPicPr>
          <p:cNvPr id="3" name="Picture 2">
            <a:extLst>
              <a:ext uri="{FF2B5EF4-FFF2-40B4-BE49-F238E27FC236}">
                <a16:creationId xmlns:a16="http://schemas.microsoft.com/office/drawing/2014/main" id="{15DD87A8-586D-489B-9123-202D75E5CFD2}"/>
              </a:ext>
            </a:extLst>
          </p:cNvPr>
          <p:cNvPicPr>
            <a:picLocks noChangeAspect="1"/>
          </p:cNvPicPr>
          <p:nvPr/>
        </p:nvPicPr>
        <p:blipFill rotWithShape="1">
          <a:blip r:embed="rId9"/>
          <a:srcRect l="20666" t="21288" r="21493" b="20533"/>
          <a:stretch/>
        </p:blipFill>
        <p:spPr>
          <a:xfrm>
            <a:off x="4712617" y="1132339"/>
            <a:ext cx="1433763" cy="1442165"/>
          </a:xfrm>
          <a:prstGeom prst="rect">
            <a:avLst/>
          </a:prstGeom>
        </p:spPr>
      </p:pic>
      <p:pic>
        <p:nvPicPr>
          <p:cNvPr id="4" name="Picture 3">
            <a:extLst>
              <a:ext uri="{FF2B5EF4-FFF2-40B4-BE49-F238E27FC236}">
                <a16:creationId xmlns:a16="http://schemas.microsoft.com/office/drawing/2014/main" id="{58F2FC96-1973-4494-9BC9-A19782E54804}"/>
              </a:ext>
            </a:extLst>
          </p:cNvPr>
          <p:cNvPicPr>
            <a:picLocks noChangeAspect="1"/>
          </p:cNvPicPr>
          <p:nvPr/>
        </p:nvPicPr>
        <p:blipFill>
          <a:blip r:embed="rId10"/>
          <a:stretch>
            <a:fillRect/>
          </a:stretch>
        </p:blipFill>
        <p:spPr>
          <a:xfrm>
            <a:off x="4539188" y="2722981"/>
            <a:ext cx="1386676" cy="1502232"/>
          </a:xfrm>
          <a:prstGeom prst="rect">
            <a:avLst/>
          </a:prstGeom>
        </p:spPr>
      </p:pic>
      <p:sp>
        <p:nvSpPr>
          <p:cNvPr id="7" name="TextBox 6">
            <a:extLst>
              <a:ext uri="{FF2B5EF4-FFF2-40B4-BE49-F238E27FC236}">
                <a16:creationId xmlns:a16="http://schemas.microsoft.com/office/drawing/2014/main" id="{1C623BE7-9577-4DF1-8294-8D818D94C51E}"/>
              </a:ext>
            </a:extLst>
          </p:cNvPr>
          <p:cNvSpPr txBox="1"/>
          <p:nvPr/>
        </p:nvSpPr>
        <p:spPr>
          <a:xfrm>
            <a:off x="485422" y="5125156"/>
            <a:ext cx="5498303" cy="1200329"/>
          </a:xfrm>
          <a:prstGeom prst="rect">
            <a:avLst/>
          </a:prstGeom>
          <a:noFill/>
        </p:spPr>
        <p:txBody>
          <a:bodyPr wrap="square" rtlCol="0">
            <a:spAutoFit/>
          </a:bodyPr>
          <a:lstStyle/>
          <a:p>
            <a:pPr algn="ctr"/>
            <a:r>
              <a:rPr lang="en-US" sz="3600" dirty="0">
                <a:solidFill>
                  <a:schemeClr val="accent3"/>
                </a:solidFill>
              </a:rPr>
              <a:t>Need Formal Specification </a:t>
            </a:r>
            <a:r>
              <a:rPr lang="en-US" sz="3600" b="1" dirty="0">
                <a:solidFill>
                  <a:schemeClr val="accent3"/>
                </a:solidFill>
              </a:rPr>
              <a:t>+ Analysis</a:t>
            </a:r>
          </a:p>
        </p:txBody>
      </p:sp>
    </p:spTree>
    <p:extLst>
      <p:ext uri="{BB962C8B-B14F-4D97-AF65-F5344CB8AC3E}">
        <p14:creationId xmlns:p14="http://schemas.microsoft.com/office/powerpoint/2010/main" val="10678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par>
                                <p:cTn id="77" presetID="10" presetClass="entr" presetSubtype="0"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500"/>
                                        <p:tgtEl>
                                          <p:spTgt spid="5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9" grpId="0" animBg="1"/>
      <p:bldP spid="20" grpId="0" animBg="1"/>
      <p:bldP spid="23" grpId="0" animBg="1"/>
      <p:bldP spid="24" grpId="0" animBg="1"/>
      <p:bldP spid="25" grpId="0" animBg="1"/>
      <p:bldP spid="26" grpId="0"/>
      <p:bldP spid="27" grpId="0"/>
      <p:bldP spid="28" grpId="0"/>
      <p:bldP spid="33" grpId="0" animBg="1"/>
      <p:bldP spid="34" grpId="0" animBg="1"/>
      <p:bldP spid="35" grpId="0" animBg="1"/>
      <p:bldP spid="41" grpId="0" animBg="1"/>
      <p:bldP spid="42" grpId="0" animBg="1"/>
      <p:bldP spid="44" grpId="0"/>
      <p:bldP spid="5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0F290-8D11-462D-85AD-1C8CE14A2865}"/>
              </a:ext>
            </a:extLst>
          </p:cNvPr>
          <p:cNvSpPr>
            <a:spLocks noGrp="1"/>
          </p:cNvSpPr>
          <p:nvPr>
            <p:ph type="body" sz="quarter" idx="17"/>
          </p:nvPr>
        </p:nvSpPr>
        <p:spPr/>
        <p:txBody>
          <a:bodyPr/>
          <a:lstStyle/>
          <a:p>
            <a:endParaRPr lang="en-US" dirty="0"/>
          </a:p>
        </p:txBody>
      </p:sp>
      <p:pic>
        <p:nvPicPr>
          <p:cNvPr id="3" name="Picture 2">
            <a:extLst>
              <a:ext uri="{FF2B5EF4-FFF2-40B4-BE49-F238E27FC236}">
                <a16:creationId xmlns:a16="http://schemas.microsoft.com/office/drawing/2014/main" id="{D8D29D55-12FA-44E3-B69D-4650BA57226D}"/>
              </a:ext>
            </a:extLst>
          </p:cNvPr>
          <p:cNvPicPr>
            <a:picLocks noChangeAspect="1"/>
          </p:cNvPicPr>
          <p:nvPr/>
        </p:nvPicPr>
        <p:blipFill>
          <a:blip r:embed="rId3"/>
          <a:stretch>
            <a:fillRect/>
          </a:stretch>
        </p:blipFill>
        <p:spPr>
          <a:xfrm>
            <a:off x="640180" y="428978"/>
            <a:ext cx="4676887" cy="6037644"/>
          </a:xfrm>
          <a:prstGeom prst="rect">
            <a:avLst/>
          </a:prstGeom>
        </p:spPr>
      </p:pic>
      <p:sp>
        <p:nvSpPr>
          <p:cNvPr id="4" name="Rectangle 3">
            <a:extLst>
              <a:ext uri="{FF2B5EF4-FFF2-40B4-BE49-F238E27FC236}">
                <a16:creationId xmlns:a16="http://schemas.microsoft.com/office/drawing/2014/main" id="{E2E09E68-ABCB-4B70-B928-E555A6FBE02C}"/>
              </a:ext>
            </a:extLst>
          </p:cNvPr>
          <p:cNvSpPr/>
          <p:nvPr/>
        </p:nvSpPr>
        <p:spPr>
          <a:xfrm>
            <a:off x="5851645" y="4144410"/>
            <a:ext cx="5384801" cy="1384995"/>
          </a:xfrm>
          <a:prstGeom prst="rect">
            <a:avLst/>
          </a:prstGeom>
        </p:spPr>
        <p:txBody>
          <a:bodyPr wrap="square">
            <a:spAutoFit/>
          </a:bodyPr>
          <a:lstStyle/>
          <a:p>
            <a:r>
              <a:rPr lang="en-US" sz="2800" dirty="0"/>
              <a:t>“</a:t>
            </a:r>
            <a:r>
              <a:rPr lang="en-US" sz="2800" b="1" dirty="0"/>
              <a:t>Protection and resilience must be built into</a:t>
            </a:r>
            <a:r>
              <a:rPr lang="en-US" sz="2800" dirty="0"/>
              <a:t> power projection assets.” </a:t>
            </a:r>
          </a:p>
        </p:txBody>
      </p:sp>
      <p:sp>
        <p:nvSpPr>
          <p:cNvPr id="5" name="Rectangle 4">
            <a:extLst>
              <a:ext uri="{FF2B5EF4-FFF2-40B4-BE49-F238E27FC236}">
                <a16:creationId xmlns:a16="http://schemas.microsoft.com/office/drawing/2014/main" id="{BDD1F8E7-BF44-4C1D-ABF5-E58FA4C98512}"/>
              </a:ext>
            </a:extLst>
          </p:cNvPr>
          <p:cNvSpPr/>
          <p:nvPr/>
        </p:nvSpPr>
        <p:spPr>
          <a:xfrm>
            <a:off x="5851645" y="1125815"/>
            <a:ext cx="5749331" cy="1815882"/>
          </a:xfrm>
          <a:prstGeom prst="rect">
            <a:avLst/>
          </a:prstGeom>
        </p:spPr>
        <p:txBody>
          <a:bodyPr wrap="square">
            <a:spAutoFit/>
          </a:bodyPr>
          <a:lstStyle/>
          <a:p>
            <a:r>
              <a:rPr lang="en-US" sz="2800" dirty="0"/>
              <a:t>“Across its core missions, the Air Force faces an increasingly </a:t>
            </a:r>
            <a:r>
              <a:rPr lang="en-US" sz="2800" b="1" dirty="0"/>
              <a:t>dynamic, contested, and complex environment</a:t>
            </a:r>
            <a:r>
              <a:rPr lang="en-US" sz="2800" dirty="0"/>
              <a:t>.”</a:t>
            </a:r>
          </a:p>
        </p:txBody>
      </p:sp>
    </p:spTree>
    <p:extLst>
      <p:ext uri="{BB962C8B-B14F-4D97-AF65-F5344CB8AC3E}">
        <p14:creationId xmlns:p14="http://schemas.microsoft.com/office/powerpoint/2010/main" val="421709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249438-9BAF-45EC-ADAB-66D97B083D45}"/>
              </a:ext>
            </a:extLst>
          </p:cNvPr>
          <p:cNvSpPr>
            <a:spLocks noGrp="1"/>
          </p:cNvSpPr>
          <p:nvPr>
            <p:ph type="body" sz="quarter" idx="17"/>
          </p:nvPr>
        </p:nvSpPr>
        <p:spPr/>
        <p:txBody>
          <a:bodyPr/>
          <a:lstStyle/>
          <a:p>
            <a:endParaRPr lang="en-US"/>
          </a:p>
        </p:txBody>
      </p:sp>
      <p:pic>
        <p:nvPicPr>
          <p:cNvPr id="1026" name="Picture 2" descr="Image result for aviation week auto acas">
            <a:extLst>
              <a:ext uri="{FF2B5EF4-FFF2-40B4-BE49-F238E27FC236}">
                <a16:creationId xmlns:a16="http://schemas.microsoft.com/office/drawing/2014/main" id="{E5453680-D91C-4E18-9C57-ACD3503ED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777" y="459914"/>
            <a:ext cx="4373149" cy="592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87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B7CC33-0B13-40BF-94E6-74F728568B30}"/>
              </a:ext>
            </a:extLst>
          </p:cNvPr>
          <p:cNvSpPr>
            <a:spLocks noGrp="1"/>
          </p:cNvSpPr>
          <p:nvPr>
            <p:ph type="body" sz="quarter" idx="17"/>
          </p:nvPr>
        </p:nvSpPr>
        <p:spPr/>
        <p:txBody>
          <a:bodyPr/>
          <a:lstStyle/>
          <a:p>
            <a:endParaRPr lang="en-US"/>
          </a:p>
        </p:txBody>
      </p:sp>
      <p:sp>
        <p:nvSpPr>
          <p:cNvPr id="3" name="TextBox 2">
            <a:extLst>
              <a:ext uri="{FF2B5EF4-FFF2-40B4-BE49-F238E27FC236}">
                <a16:creationId xmlns:a16="http://schemas.microsoft.com/office/drawing/2014/main" id="{46CE1CCE-5A06-4CDD-9532-8296E9FD1111}"/>
              </a:ext>
            </a:extLst>
          </p:cNvPr>
          <p:cNvSpPr txBox="1"/>
          <p:nvPr/>
        </p:nvSpPr>
        <p:spPr>
          <a:xfrm>
            <a:off x="4781689" y="677260"/>
            <a:ext cx="6657695" cy="2062103"/>
          </a:xfrm>
          <a:prstGeom prst="rect">
            <a:avLst/>
          </a:prstGeom>
          <a:noFill/>
        </p:spPr>
        <p:txBody>
          <a:bodyPr wrap="square" rtlCol="0">
            <a:spAutoFit/>
          </a:bodyPr>
          <a:lstStyle/>
          <a:p>
            <a:pPr marL="457200" indent="-457200">
              <a:buFont typeface="Arial" pitchFamily="34" charset="0"/>
              <a:buChar char="•"/>
            </a:pPr>
            <a:r>
              <a:rPr lang="en-US" sz="3200" b="1" dirty="0">
                <a:solidFill>
                  <a:schemeClr val="accent3"/>
                </a:solidFill>
              </a:rPr>
              <a:t>Roll to wings level and 5g pull maneuver</a:t>
            </a:r>
          </a:p>
          <a:p>
            <a:pPr marL="457200" indent="-457200">
              <a:buFont typeface="Arial" pitchFamily="34" charset="0"/>
              <a:buChar char="•"/>
            </a:pPr>
            <a:r>
              <a:rPr lang="en-US" sz="3200" b="1" dirty="0">
                <a:solidFill>
                  <a:schemeClr val="accent2">
                    <a:lumMod val="75000"/>
                  </a:schemeClr>
                </a:solidFill>
              </a:rPr>
              <a:t>Pilot Selected Safety Buffers</a:t>
            </a:r>
          </a:p>
          <a:p>
            <a:pPr marL="457200" indent="-457200">
              <a:buFont typeface="Arial" pitchFamily="34" charset="0"/>
              <a:buChar char="•"/>
            </a:pPr>
            <a:r>
              <a:rPr lang="en-US" sz="3200" b="1" dirty="0">
                <a:solidFill>
                  <a:srgbClr val="00B050"/>
                </a:solidFill>
              </a:rPr>
              <a:t>Digital Terrain Profile</a:t>
            </a:r>
          </a:p>
        </p:txBody>
      </p:sp>
      <p:sp>
        <p:nvSpPr>
          <p:cNvPr id="5" name="Freeform 12" descr="Brown marble">
            <a:extLst>
              <a:ext uri="{FF2B5EF4-FFF2-40B4-BE49-F238E27FC236}">
                <a16:creationId xmlns:a16="http://schemas.microsoft.com/office/drawing/2014/main" id="{8AD6D537-E917-4BF7-BCD7-A3CB06F743DC}"/>
              </a:ext>
            </a:extLst>
          </p:cNvPr>
          <p:cNvSpPr>
            <a:spLocks/>
          </p:cNvSpPr>
          <p:nvPr/>
        </p:nvSpPr>
        <p:spPr bwMode="auto">
          <a:xfrm>
            <a:off x="2170112" y="3027524"/>
            <a:ext cx="9336088" cy="3324225"/>
          </a:xfrm>
          <a:custGeom>
            <a:avLst/>
            <a:gdLst>
              <a:gd name="T0" fmla="*/ 2147483647 w 5881"/>
              <a:gd name="T1" fmla="*/ 2147483647 h 2094"/>
              <a:gd name="T2" fmla="*/ 2147483647 w 5881"/>
              <a:gd name="T3" fmla="*/ 2147483647 h 2094"/>
              <a:gd name="T4" fmla="*/ 2147483647 w 5881"/>
              <a:gd name="T5" fmla="*/ 2147483647 h 2094"/>
              <a:gd name="T6" fmla="*/ 2147483647 w 5881"/>
              <a:gd name="T7" fmla="*/ 2147483647 h 2094"/>
              <a:gd name="T8" fmla="*/ 2147483647 w 5881"/>
              <a:gd name="T9" fmla="*/ 2147483647 h 2094"/>
              <a:gd name="T10" fmla="*/ 2147483647 w 5881"/>
              <a:gd name="T11" fmla="*/ 2147483647 h 2094"/>
              <a:gd name="T12" fmla="*/ 2147483647 w 5881"/>
              <a:gd name="T13" fmla="*/ 2147483647 h 2094"/>
              <a:gd name="T14" fmla="*/ 2147483647 w 5881"/>
              <a:gd name="T15" fmla="*/ 2147483647 h 2094"/>
              <a:gd name="T16" fmla="*/ 2147483647 w 5881"/>
              <a:gd name="T17" fmla="*/ 2147483647 h 2094"/>
              <a:gd name="T18" fmla="*/ 2147483647 w 5881"/>
              <a:gd name="T19" fmla="*/ 2147483647 h 2094"/>
              <a:gd name="T20" fmla="*/ 2147483647 w 5881"/>
              <a:gd name="T21" fmla="*/ 2147483647 h 2094"/>
              <a:gd name="T22" fmla="*/ 2147483647 w 5881"/>
              <a:gd name="T23" fmla="*/ 2147483647 h 2094"/>
              <a:gd name="T24" fmla="*/ 2147483647 w 5881"/>
              <a:gd name="T25" fmla="*/ 2147483647 h 2094"/>
              <a:gd name="T26" fmla="*/ 2147483647 w 5881"/>
              <a:gd name="T27" fmla="*/ 2147483647 h 2094"/>
              <a:gd name="T28" fmla="*/ 2147483647 w 5881"/>
              <a:gd name="T29" fmla="*/ 2147483647 h 2094"/>
              <a:gd name="T30" fmla="*/ 2147483647 w 5881"/>
              <a:gd name="T31" fmla="*/ 2147483647 h 2094"/>
              <a:gd name="T32" fmla="*/ 2147483647 w 5881"/>
              <a:gd name="T33" fmla="*/ 2147483647 h 2094"/>
              <a:gd name="T34" fmla="*/ 2147483647 w 5881"/>
              <a:gd name="T35" fmla="*/ 2147483647 h 2094"/>
              <a:gd name="T36" fmla="*/ 2147483647 w 5881"/>
              <a:gd name="T37" fmla="*/ 2147483647 h 2094"/>
              <a:gd name="T38" fmla="*/ 2147483647 w 5881"/>
              <a:gd name="T39" fmla="*/ 2147483647 h 2094"/>
              <a:gd name="T40" fmla="*/ 2147483647 w 5881"/>
              <a:gd name="T41" fmla="*/ 2147483647 h 2094"/>
              <a:gd name="T42" fmla="*/ 2147483647 w 5881"/>
              <a:gd name="T43" fmla="*/ 2147483647 h 2094"/>
              <a:gd name="T44" fmla="*/ 2147483647 w 5881"/>
              <a:gd name="T45" fmla="*/ 2147483647 h 20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81"/>
              <a:gd name="T70" fmla="*/ 0 h 2094"/>
              <a:gd name="T71" fmla="*/ 5881 w 5881"/>
              <a:gd name="T72" fmla="*/ 2094 h 20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81" h="2094">
                <a:moveTo>
                  <a:pt x="111" y="2094"/>
                </a:moveTo>
                <a:cubicBezTo>
                  <a:pt x="119" y="1436"/>
                  <a:pt x="0" y="1462"/>
                  <a:pt x="260" y="1496"/>
                </a:cubicBezTo>
                <a:cubicBezTo>
                  <a:pt x="284" y="1499"/>
                  <a:pt x="296" y="1508"/>
                  <a:pt x="317" y="1520"/>
                </a:cubicBezTo>
                <a:cubicBezTo>
                  <a:pt x="360" y="1599"/>
                  <a:pt x="524" y="1576"/>
                  <a:pt x="573" y="1581"/>
                </a:cubicBezTo>
                <a:cubicBezTo>
                  <a:pt x="875" y="1559"/>
                  <a:pt x="1174" y="1527"/>
                  <a:pt x="1476" y="1508"/>
                </a:cubicBezTo>
                <a:cubicBezTo>
                  <a:pt x="1535" y="1511"/>
                  <a:pt x="1595" y="1513"/>
                  <a:pt x="1654" y="1520"/>
                </a:cubicBezTo>
                <a:cubicBezTo>
                  <a:pt x="1669" y="1521"/>
                  <a:pt x="1683" y="1530"/>
                  <a:pt x="1697" y="1533"/>
                </a:cubicBezTo>
                <a:cubicBezTo>
                  <a:pt x="1751" y="1544"/>
                  <a:pt x="1860" y="1557"/>
                  <a:pt x="1860" y="1557"/>
                </a:cubicBezTo>
                <a:cubicBezTo>
                  <a:pt x="2088" y="1633"/>
                  <a:pt x="2325" y="1659"/>
                  <a:pt x="2557" y="1679"/>
                </a:cubicBezTo>
                <a:cubicBezTo>
                  <a:pt x="2583" y="1671"/>
                  <a:pt x="2609" y="1667"/>
                  <a:pt x="2635" y="1655"/>
                </a:cubicBezTo>
                <a:cubicBezTo>
                  <a:pt x="2664" y="1641"/>
                  <a:pt x="2721" y="1605"/>
                  <a:pt x="2721" y="1605"/>
                </a:cubicBezTo>
                <a:cubicBezTo>
                  <a:pt x="2965" y="1624"/>
                  <a:pt x="3208" y="1597"/>
                  <a:pt x="3453" y="1605"/>
                </a:cubicBezTo>
                <a:cubicBezTo>
                  <a:pt x="3682" y="1669"/>
                  <a:pt x="3745" y="1355"/>
                  <a:pt x="4065" y="1319"/>
                </a:cubicBezTo>
                <a:cubicBezTo>
                  <a:pt x="4285" y="1282"/>
                  <a:pt x="4297" y="935"/>
                  <a:pt x="4491" y="916"/>
                </a:cubicBezTo>
                <a:cubicBezTo>
                  <a:pt x="4581" y="839"/>
                  <a:pt x="4745" y="622"/>
                  <a:pt x="4847" y="599"/>
                </a:cubicBezTo>
                <a:cubicBezTo>
                  <a:pt x="4987" y="515"/>
                  <a:pt x="5057" y="303"/>
                  <a:pt x="5288" y="197"/>
                </a:cubicBezTo>
                <a:cubicBezTo>
                  <a:pt x="5485" y="106"/>
                  <a:pt x="5329" y="155"/>
                  <a:pt x="5473" y="125"/>
                </a:cubicBezTo>
                <a:cubicBezTo>
                  <a:pt x="5544" y="140"/>
                  <a:pt x="5505" y="150"/>
                  <a:pt x="5565" y="185"/>
                </a:cubicBezTo>
                <a:cubicBezTo>
                  <a:pt x="5590" y="152"/>
                  <a:pt x="5643" y="53"/>
                  <a:pt x="5680" y="31"/>
                </a:cubicBezTo>
                <a:cubicBezTo>
                  <a:pt x="5714" y="0"/>
                  <a:pt x="5769" y="46"/>
                  <a:pt x="5785" y="41"/>
                </a:cubicBezTo>
                <a:cubicBezTo>
                  <a:pt x="5809" y="50"/>
                  <a:pt x="5808" y="66"/>
                  <a:pt x="5824" y="85"/>
                </a:cubicBezTo>
                <a:cubicBezTo>
                  <a:pt x="5859" y="89"/>
                  <a:pt x="5825" y="85"/>
                  <a:pt x="5881" y="154"/>
                </a:cubicBezTo>
                <a:cubicBezTo>
                  <a:pt x="5876" y="257"/>
                  <a:pt x="5872" y="1626"/>
                  <a:pt x="5871" y="2056"/>
                </a:cubicBezTo>
              </a:path>
            </a:pathLst>
          </a:custGeom>
          <a:blipFill dpi="0" rotWithShape="0">
            <a:blip r:embed="rId3">
              <a:alphaModFix amt="48000"/>
            </a:blip>
            <a:srcRect/>
            <a:tile tx="0" ty="0" sx="100000" sy="100000" flip="none" algn="tl"/>
          </a:blipFill>
          <a:ln w="9525">
            <a:noFill/>
            <a:round/>
            <a:headEnd/>
            <a:tailEnd/>
          </a:ln>
        </p:spPr>
        <p:txBody>
          <a:bodyPr/>
          <a:lstStyle/>
          <a:p>
            <a:pPr algn="ctr" eaLnBrk="0" hangingPunct="0"/>
            <a:endParaRPr lang="en-US" sz="3200" dirty="0"/>
          </a:p>
        </p:txBody>
      </p:sp>
      <p:sp>
        <p:nvSpPr>
          <p:cNvPr id="6" name="Line 4">
            <a:extLst>
              <a:ext uri="{FF2B5EF4-FFF2-40B4-BE49-F238E27FC236}">
                <a16:creationId xmlns:a16="http://schemas.microsoft.com/office/drawing/2014/main" id="{BC1D0752-503B-460B-9664-13C0552CB03C}"/>
              </a:ext>
            </a:extLst>
          </p:cNvPr>
          <p:cNvSpPr>
            <a:spLocks noChangeShapeType="1"/>
          </p:cNvSpPr>
          <p:nvPr/>
        </p:nvSpPr>
        <p:spPr bwMode="auto">
          <a:xfrm flipH="1">
            <a:off x="2357437" y="4856324"/>
            <a:ext cx="768350" cy="0"/>
          </a:xfrm>
          <a:prstGeom prst="line">
            <a:avLst/>
          </a:prstGeom>
          <a:ln>
            <a:solidFill>
              <a:schemeClr val="accent3"/>
            </a:solidFill>
            <a:headEnd/>
            <a:tailEnd/>
          </a:ln>
        </p:spPr>
        <p:style>
          <a:lnRef idx="1">
            <a:schemeClr val="accent5"/>
          </a:lnRef>
          <a:fillRef idx="0">
            <a:schemeClr val="accent5"/>
          </a:fillRef>
          <a:effectRef idx="0">
            <a:schemeClr val="accent5"/>
          </a:effectRef>
          <a:fontRef idx="minor">
            <a:schemeClr val="tx1"/>
          </a:fontRef>
        </p:style>
        <p:txBody>
          <a:bodyPr/>
          <a:lstStyle/>
          <a:p>
            <a:endParaRPr lang="en-US" dirty="0"/>
          </a:p>
        </p:txBody>
      </p:sp>
      <p:grpSp>
        <p:nvGrpSpPr>
          <p:cNvPr id="7" name="Group 5">
            <a:extLst>
              <a:ext uri="{FF2B5EF4-FFF2-40B4-BE49-F238E27FC236}">
                <a16:creationId xmlns:a16="http://schemas.microsoft.com/office/drawing/2014/main" id="{0B6AEA7A-B87C-4290-A555-ABA122235CF9}"/>
              </a:ext>
            </a:extLst>
          </p:cNvPr>
          <p:cNvGrpSpPr>
            <a:grpSpLocks noChangeAspect="1"/>
          </p:cNvGrpSpPr>
          <p:nvPr/>
        </p:nvGrpSpPr>
        <p:grpSpPr bwMode="auto">
          <a:xfrm flipH="1">
            <a:off x="3119437" y="4676937"/>
            <a:ext cx="850900" cy="255587"/>
            <a:chOff x="2512" y="2734"/>
            <a:chExt cx="2508" cy="756"/>
          </a:xfrm>
        </p:grpSpPr>
        <p:pic>
          <p:nvPicPr>
            <p:cNvPr id="8" name="Picture 6">
              <a:extLst>
                <a:ext uri="{FF2B5EF4-FFF2-40B4-BE49-F238E27FC236}">
                  <a16:creationId xmlns:a16="http://schemas.microsoft.com/office/drawing/2014/main" id="{94680CC0-6CEC-4C73-B7AC-18CD36DA5BCA}"/>
                </a:ext>
              </a:extLst>
            </p:cNvPr>
            <p:cNvPicPr>
              <a:picLocks noChangeAspect="1" noChangeArrowheads="1"/>
            </p:cNvPicPr>
            <p:nvPr/>
          </p:nvPicPr>
          <p:blipFill>
            <a:blip r:embed="rId4">
              <a:clrChange>
                <a:clrFrom>
                  <a:srgbClr val="FFFFFF"/>
                </a:clrFrom>
                <a:clrTo>
                  <a:srgbClr val="FFFFFF">
                    <a:alpha val="0"/>
                  </a:srgbClr>
                </a:clrTo>
              </a:clrChange>
              <a:lum bright="-10000" contrast="16000"/>
            </a:blip>
            <a:srcRect/>
            <a:stretch>
              <a:fillRect/>
            </a:stretch>
          </p:blipFill>
          <p:spPr bwMode="auto">
            <a:xfrm>
              <a:off x="2512" y="2734"/>
              <a:ext cx="2508" cy="756"/>
            </a:xfrm>
            <a:prstGeom prst="rect">
              <a:avLst/>
            </a:prstGeom>
            <a:noFill/>
            <a:ln w="9525" algn="ctr">
              <a:noFill/>
              <a:miter lim="800000"/>
              <a:headEnd/>
              <a:tailEnd/>
            </a:ln>
          </p:spPr>
        </p:pic>
        <p:sp>
          <p:nvSpPr>
            <p:cNvPr id="9" name="Freeform 7">
              <a:extLst>
                <a:ext uri="{FF2B5EF4-FFF2-40B4-BE49-F238E27FC236}">
                  <a16:creationId xmlns:a16="http://schemas.microsoft.com/office/drawing/2014/main" id="{EB2DEC22-0DD1-4775-B4D2-FF52525D59BC}"/>
                </a:ext>
              </a:extLst>
            </p:cNvPr>
            <p:cNvSpPr>
              <a:spLocks noChangeAspect="1"/>
            </p:cNvSpPr>
            <p:nvPr/>
          </p:nvSpPr>
          <p:spPr bwMode="auto">
            <a:xfrm>
              <a:off x="4370" y="3086"/>
              <a:ext cx="580" cy="23"/>
            </a:xfrm>
            <a:custGeom>
              <a:avLst/>
              <a:gdLst/>
              <a:ahLst/>
              <a:cxnLst>
                <a:cxn ang="0">
                  <a:pos x="574" y="0"/>
                </a:cxn>
                <a:cxn ang="0">
                  <a:pos x="580" y="20"/>
                </a:cxn>
                <a:cxn ang="0">
                  <a:pos x="0" y="21"/>
                </a:cxn>
                <a:cxn ang="0">
                  <a:pos x="58" y="2"/>
                </a:cxn>
              </a:cxnLst>
              <a:rect l="0" t="0" r="r" b="b"/>
              <a:pathLst>
                <a:path w="580" h="21">
                  <a:moveTo>
                    <a:pt x="574" y="0"/>
                  </a:moveTo>
                  <a:lnTo>
                    <a:pt x="580" y="20"/>
                  </a:lnTo>
                  <a:lnTo>
                    <a:pt x="0" y="21"/>
                  </a:lnTo>
                  <a:lnTo>
                    <a:pt x="58" y="2"/>
                  </a:lnTo>
                </a:path>
              </a:pathLst>
            </a:custGeom>
            <a:gradFill rotWithShape="1">
              <a:gsLst>
                <a:gs pos="0">
                  <a:schemeClr val="bg1"/>
                </a:gs>
                <a:gs pos="100000">
                  <a:schemeClr val="bg1">
                    <a:gamma/>
                    <a:shade val="92157"/>
                    <a:invGamma/>
                  </a:schemeClr>
                </a:gs>
              </a:gsLst>
              <a:lin ang="5400000" scaled="1"/>
            </a:gradFill>
            <a:ln w="9525" cap="flat" cmpd="sng">
              <a:noFill/>
              <a:prstDash val="solid"/>
              <a:round/>
              <a:headEnd/>
              <a:tailEnd/>
            </a:ln>
            <a:effectLst/>
          </p:spPr>
          <p:txBody>
            <a:bodyPr/>
            <a:lstStyle/>
            <a:p>
              <a:pPr algn="ctr" eaLnBrk="0" hangingPunct="0">
                <a:defRPr/>
              </a:pPr>
              <a:endParaRPr lang="en-US" sz="3200" dirty="0"/>
            </a:p>
          </p:txBody>
        </p:sp>
        <p:sp>
          <p:nvSpPr>
            <p:cNvPr id="10" name="Freeform 8">
              <a:extLst>
                <a:ext uri="{FF2B5EF4-FFF2-40B4-BE49-F238E27FC236}">
                  <a16:creationId xmlns:a16="http://schemas.microsoft.com/office/drawing/2014/main" id="{253597BE-528E-416F-9F46-F846A999BC8A}"/>
                </a:ext>
              </a:extLst>
            </p:cNvPr>
            <p:cNvSpPr>
              <a:spLocks noChangeAspect="1"/>
            </p:cNvSpPr>
            <p:nvPr/>
          </p:nvSpPr>
          <p:spPr bwMode="auto">
            <a:xfrm>
              <a:off x="4449" y="2916"/>
              <a:ext cx="464" cy="158"/>
            </a:xfrm>
            <a:custGeom>
              <a:avLst/>
              <a:gdLst>
                <a:gd name="T0" fmla="*/ 384 w 464"/>
                <a:gd name="T1" fmla="*/ 158 h 158"/>
                <a:gd name="T2" fmla="*/ 0 w 464"/>
                <a:gd name="T3" fmla="*/ 158 h 158"/>
                <a:gd name="T4" fmla="*/ 174 w 464"/>
                <a:gd name="T5" fmla="*/ 0 h 158"/>
                <a:gd name="T6" fmla="*/ 464 w 464"/>
                <a:gd name="T7" fmla="*/ 0 h 158"/>
                <a:gd name="T8" fmla="*/ 0 60000 65536"/>
                <a:gd name="T9" fmla="*/ 0 60000 65536"/>
                <a:gd name="T10" fmla="*/ 0 60000 65536"/>
                <a:gd name="T11" fmla="*/ 0 60000 65536"/>
                <a:gd name="T12" fmla="*/ 0 w 464"/>
                <a:gd name="T13" fmla="*/ 0 h 158"/>
                <a:gd name="T14" fmla="*/ 464 w 464"/>
                <a:gd name="T15" fmla="*/ 158 h 158"/>
              </a:gdLst>
              <a:ahLst/>
              <a:cxnLst>
                <a:cxn ang="T8">
                  <a:pos x="T0" y="T1"/>
                </a:cxn>
                <a:cxn ang="T9">
                  <a:pos x="T2" y="T3"/>
                </a:cxn>
                <a:cxn ang="T10">
                  <a:pos x="T4" y="T5"/>
                </a:cxn>
                <a:cxn ang="T11">
                  <a:pos x="T6" y="T7"/>
                </a:cxn>
              </a:cxnLst>
              <a:rect l="T12" t="T13" r="T14" b="T15"/>
              <a:pathLst>
                <a:path w="464" h="158">
                  <a:moveTo>
                    <a:pt x="384" y="158"/>
                  </a:moveTo>
                  <a:lnTo>
                    <a:pt x="0" y="158"/>
                  </a:lnTo>
                  <a:lnTo>
                    <a:pt x="174" y="0"/>
                  </a:lnTo>
                  <a:lnTo>
                    <a:pt x="464" y="0"/>
                  </a:lnTo>
                </a:path>
              </a:pathLst>
            </a:custGeom>
            <a:solidFill>
              <a:schemeClr val="bg1"/>
            </a:solidFill>
            <a:ln w="9525">
              <a:noFill/>
              <a:round/>
              <a:headEnd/>
              <a:tailEnd/>
            </a:ln>
          </p:spPr>
          <p:txBody>
            <a:bodyPr/>
            <a:lstStyle/>
            <a:p>
              <a:pPr algn="ctr" eaLnBrk="0" hangingPunct="0"/>
              <a:endParaRPr lang="en-US" sz="3200" dirty="0"/>
            </a:p>
          </p:txBody>
        </p:sp>
        <p:sp>
          <p:nvSpPr>
            <p:cNvPr id="11" name="Freeform 9">
              <a:extLst>
                <a:ext uri="{FF2B5EF4-FFF2-40B4-BE49-F238E27FC236}">
                  <a16:creationId xmlns:a16="http://schemas.microsoft.com/office/drawing/2014/main" id="{46707050-29C2-4355-BA9B-81B08961306B}"/>
                </a:ext>
              </a:extLst>
            </p:cNvPr>
            <p:cNvSpPr>
              <a:spLocks noChangeAspect="1"/>
            </p:cNvSpPr>
            <p:nvPr/>
          </p:nvSpPr>
          <p:spPr bwMode="auto">
            <a:xfrm>
              <a:off x="4637" y="2888"/>
              <a:ext cx="289" cy="15"/>
            </a:xfrm>
            <a:custGeom>
              <a:avLst/>
              <a:gdLst>
                <a:gd name="T0" fmla="*/ 0 w 289"/>
                <a:gd name="T1" fmla="*/ 15 h 15"/>
                <a:gd name="T2" fmla="*/ 283 w 289"/>
                <a:gd name="T3" fmla="*/ 15 h 15"/>
                <a:gd name="T4" fmla="*/ 289 w 289"/>
                <a:gd name="T5" fmla="*/ 0 h 15"/>
                <a:gd name="T6" fmla="*/ 15 w 289"/>
                <a:gd name="T7" fmla="*/ 0 h 15"/>
                <a:gd name="T8" fmla="*/ 0 60000 65536"/>
                <a:gd name="T9" fmla="*/ 0 60000 65536"/>
                <a:gd name="T10" fmla="*/ 0 60000 65536"/>
                <a:gd name="T11" fmla="*/ 0 60000 65536"/>
                <a:gd name="T12" fmla="*/ 0 w 289"/>
                <a:gd name="T13" fmla="*/ 0 h 15"/>
                <a:gd name="T14" fmla="*/ 289 w 289"/>
                <a:gd name="T15" fmla="*/ 15 h 15"/>
              </a:gdLst>
              <a:ahLst/>
              <a:cxnLst>
                <a:cxn ang="T8">
                  <a:pos x="T0" y="T1"/>
                </a:cxn>
                <a:cxn ang="T9">
                  <a:pos x="T2" y="T3"/>
                </a:cxn>
                <a:cxn ang="T10">
                  <a:pos x="T4" y="T5"/>
                </a:cxn>
                <a:cxn ang="T11">
                  <a:pos x="T6" y="T7"/>
                </a:cxn>
              </a:cxnLst>
              <a:rect l="T12" t="T13" r="T14" b="T15"/>
              <a:pathLst>
                <a:path w="289" h="15">
                  <a:moveTo>
                    <a:pt x="0" y="15"/>
                  </a:moveTo>
                  <a:lnTo>
                    <a:pt x="283" y="15"/>
                  </a:lnTo>
                  <a:lnTo>
                    <a:pt x="289" y="0"/>
                  </a:lnTo>
                  <a:lnTo>
                    <a:pt x="15" y="0"/>
                  </a:lnTo>
                </a:path>
              </a:pathLst>
            </a:custGeom>
            <a:solidFill>
              <a:schemeClr val="bg1"/>
            </a:solidFill>
            <a:ln w="9525">
              <a:noFill/>
              <a:round/>
              <a:headEnd/>
              <a:tailEnd/>
            </a:ln>
          </p:spPr>
          <p:txBody>
            <a:bodyPr/>
            <a:lstStyle/>
            <a:p>
              <a:pPr algn="ctr" eaLnBrk="0" hangingPunct="0"/>
              <a:endParaRPr lang="en-US" sz="3200" dirty="0"/>
            </a:p>
          </p:txBody>
        </p:sp>
        <p:pic>
          <p:nvPicPr>
            <p:cNvPr id="12" name="Picture 10" descr="ACAT-FRRP logo">
              <a:extLst>
                <a:ext uri="{FF2B5EF4-FFF2-40B4-BE49-F238E27FC236}">
                  <a16:creationId xmlns:a16="http://schemas.microsoft.com/office/drawing/2014/main" id="{75040EB1-EBFF-4C8E-8E8F-87DC7E048D16}"/>
                </a:ext>
              </a:extLst>
            </p:cNvPr>
            <p:cNvPicPr>
              <a:picLocks noChangeAspect="1" noChangeArrowheads="1"/>
            </p:cNvPicPr>
            <p:nvPr/>
          </p:nvPicPr>
          <p:blipFill>
            <a:blip r:embed="rId5">
              <a:lum bright="-10000" contrast="16000"/>
            </a:blip>
            <a:srcRect/>
            <a:stretch>
              <a:fillRect/>
            </a:stretch>
          </p:blipFill>
          <p:spPr bwMode="auto">
            <a:xfrm>
              <a:off x="4536" y="2938"/>
              <a:ext cx="332" cy="127"/>
            </a:xfrm>
            <a:prstGeom prst="rect">
              <a:avLst/>
            </a:prstGeom>
            <a:noFill/>
            <a:ln w="9525">
              <a:noFill/>
              <a:miter lim="800000"/>
              <a:headEnd/>
              <a:tailEnd/>
            </a:ln>
          </p:spPr>
        </p:pic>
        <p:pic>
          <p:nvPicPr>
            <p:cNvPr id="13" name="Picture 11">
              <a:extLst>
                <a:ext uri="{FF2B5EF4-FFF2-40B4-BE49-F238E27FC236}">
                  <a16:creationId xmlns:a16="http://schemas.microsoft.com/office/drawing/2014/main" id="{707A6D14-E42B-4AE1-BAAB-64B4CC941580}"/>
                </a:ext>
              </a:extLst>
            </p:cNvPr>
            <p:cNvPicPr>
              <a:picLocks noChangeAspect="1" noChangeArrowheads="1"/>
            </p:cNvPicPr>
            <p:nvPr/>
          </p:nvPicPr>
          <p:blipFill>
            <a:blip r:embed="rId6">
              <a:lum bright="-10000" contrast="16000"/>
            </a:blip>
            <a:srcRect/>
            <a:stretch>
              <a:fillRect/>
            </a:stretch>
          </p:blipFill>
          <p:spPr bwMode="auto">
            <a:xfrm>
              <a:off x="4756" y="2810"/>
              <a:ext cx="75" cy="74"/>
            </a:xfrm>
            <a:prstGeom prst="rect">
              <a:avLst/>
            </a:prstGeom>
            <a:noFill/>
            <a:ln w="9525" algn="ctr">
              <a:noFill/>
              <a:miter lim="800000"/>
              <a:headEnd/>
              <a:tailEnd/>
            </a:ln>
          </p:spPr>
        </p:pic>
      </p:grpSp>
      <p:grpSp>
        <p:nvGrpSpPr>
          <p:cNvPr id="14" name="Group 125">
            <a:extLst>
              <a:ext uri="{FF2B5EF4-FFF2-40B4-BE49-F238E27FC236}">
                <a16:creationId xmlns:a16="http://schemas.microsoft.com/office/drawing/2014/main" id="{FA414D67-DB34-4D42-976D-ADAD1546B7E3}"/>
              </a:ext>
            </a:extLst>
          </p:cNvPr>
          <p:cNvGrpSpPr>
            <a:grpSpLocks/>
          </p:cNvGrpSpPr>
          <p:nvPr/>
        </p:nvGrpSpPr>
        <p:grpSpPr bwMode="auto">
          <a:xfrm>
            <a:off x="3933825" y="2646524"/>
            <a:ext cx="7364412" cy="2252663"/>
            <a:chOff x="993" y="2016"/>
            <a:chExt cx="4639" cy="1419"/>
          </a:xfrm>
        </p:grpSpPr>
        <p:sp>
          <p:nvSpPr>
            <p:cNvPr id="15" name="Freeform 13">
              <a:extLst>
                <a:ext uri="{FF2B5EF4-FFF2-40B4-BE49-F238E27FC236}">
                  <a16:creationId xmlns:a16="http://schemas.microsoft.com/office/drawing/2014/main" id="{FD56B3FF-63D4-44FB-B7BA-99E4DF1574B0}"/>
                </a:ext>
              </a:extLst>
            </p:cNvPr>
            <p:cNvSpPr>
              <a:spLocks/>
            </p:cNvSpPr>
            <p:nvPr/>
          </p:nvSpPr>
          <p:spPr bwMode="auto">
            <a:xfrm>
              <a:off x="1378" y="2957"/>
              <a:ext cx="2483" cy="478"/>
            </a:xfrm>
            <a:custGeom>
              <a:avLst/>
              <a:gdLst>
                <a:gd name="T0" fmla="*/ 0 w 2483"/>
                <a:gd name="T1" fmla="*/ 2147483647 h 478"/>
                <a:gd name="T2" fmla="*/ 2147483647 w 2483"/>
                <a:gd name="T3" fmla="*/ 2147483647 h 478"/>
                <a:gd name="T4" fmla="*/ 2147483647 w 2483"/>
                <a:gd name="T5" fmla="*/ 2147483647 h 478"/>
                <a:gd name="T6" fmla="*/ 2147483647 w 2483"/>
                <a:gd name="T7" fmla="*/ 0 h 478"/>
                <a:gd name="T8" fmla="*/ 0 60000 65536"/>
                <a:gd name="T9" fmla="*/ 0 60000 65536"/>
                <a:gd name="T10" fmla="*/ 0 60000 65536"/>
                <a:gd name="T11" fmla="*/ 0 60000 65536"/>
                <a:gd name="T12" fmla="*/ 0 w 2483"/>
                <a:gd name="T13" fmla="*/ 0 h 478"/>
                <a:gd name="T14" fmla="*/ 2483 w 2483"/>
                <a:gd name="T15" fmla="*/ 478 h 478"/>
              </a:gdLst>
              <a:ahLst/>
              <a:cxnLst>
                <a:cxn ang="T8">
                  <a:pos x="T0" y="T1"/>
                </a:cxn>
                <a:cxn ang="T9">
                  <a:pos x="T2" y="T3"/>
                </a:cxn>
                <a:cxn ang="T10">
                  <a:pos x="T4" y="T5"/>
                </a:cxn>
                <a:cxn ang="T11">
                  <a:pos x="T6" y="T7"/>
                </a:cxn>
              </a:cxnLst>
              <a:rect l="T12" t="T13" r="T14" b="T15"/>
              <a:pathLst>
                <a:path w="2483" h="478">
                  <a:moveTo>
                    <a:pt x="0" y="463"/>
                  </a:moveTo>
                  <a:cubicBezTo>
                    <a:pt x="155" y="461"/>
                    <a:pt x="620" y="478"/>
                    <a:pt x="932" y="448"/>
                  </a:cubicBezTo>
                  <a:cubicBezTo>
                    <a:pt x="1244" y="418"/>
                    <a:pt x="1613" y="360"/>
                    <a:pt x="1871" y="285"/>
                  </a:cubicBezTo>
                  <a:cubicBezTo>
                    <a:pt x="2130" y="210"/>
                    <a:pt x="2306" y="105"/>
                    <a:pt x="2483" y="0"/>
                  </a:cubicBezTo>
                </a:path>
              </a:pathLst>
            </a:custGeom>
            <a:ln>
              <a:solidFill>
                <a:schemeClr val="accent3"/>
              </a:solidFill>
              <a:headEnd/>
              <a:tailEnd/>
            </a:ln>
          </p:spPr>
          <p:style>
            <a:lnRef idx="1">
              <a:schemeClr val="accent5"/>
            </a:lnRef>
            <a:fillRef idx="0">
              <a:schemeClr val="accent5"/>
            </a:fillRef>
            <a:effectRef idx="0">
              <a:schemeClr val="accent5"/>
            </a:effectRef>
            <a:fontRef idx="minor">
              <a:schemeClr val="tx1"/>
            </a:fontRef>
          </p:style>
          <p:txBody>
            <a:bodyPr/>
            <a:lstStyle/>
            <a:p>
              <a:pPr algn="ctr" eaLnBrk="0" hangingPunct="0"/>
              <a:endParaRPr lang="en-US" sz="3200" dirty="0">
                <a:solidFill>
                  <a:schemeClr val="accent3"/>
                </a:solidFill>
              </a:endParaRPr>
            </a:p>
          </p:txBody>
        </p:sp>
        <p:sp>
          <p:nvSpPr>
            <p:cNvPr id="16" name="Freeform 14">
              <a:extLst>
                <a:ext uri="{FF2B5EF4-FFF2-40B4-BE49-F238E27FC236}">
                  <a16:creationId xmlns:a16="http://schemas.microsoft.com/office/drawing/2014/main" id="{50A303B5-D710-4D88-AB64-4BBB1DEC4E99}"/>
                </a:ext>
              </a:extLst>
            </p:cNvPr>
            <p:cNvSpPr>
              <a:spLocks/>
            </p:cNvSpPr>
            <p:nvPr/>
          </p:nvSpPr>
          <p:spPr bwMode="auto">
            <a:xfrm>
              <a:off x="3854" y="2016"/>
              <a:ext cx="1778" cy="945"/>
            </a:xfrm>
            <a:custGeom>
              <a:avLst/>
              <a:gdLst>
                <a:gd name="T0" fmla="*/ 0 w 1778"/>
                <a:gd name="T1" fmla="*/ 2147483647 h 945"/>
                <a:gd name="T2" fmla="*/ 2147483647 w 1778"/>
                <a:gd name="T3" fmla="*/ 2147483647 h 945"/>
                <a:gd name="T4" fmla="*/ 2147483647 w 1778"/>
                <a:gd name="T5" fmla="*/ 0 h 945"/>
                <a:gd name="T6" fmla="*/ 0 60000 65536"/>
                <a:gd name="T7" fmla="*/ 0 60000 65536"/>
                <a:gd name="T8" fmla="*/ 0 60000 65536"/>
                <a:gd name="T9" fmla="*/ 0 w 1778"/>
                <a:gd name="T10" fmla="*/ 0 h 945"/>
                <a:gd name="T11" fmla="*/ 1778 w 1778"/>
                <a:gd name="T12" fmla="*/ 945 h 945"/>
              </a:gdLst>
              <a:ahLst/>
              <a:cxnLst>
                <a:cxn ang="T6">
                  <a:pos x="T0" y="T1"/>
                </a:cxn>
                <a:cxn ang="T7">
                  <a:pos x="T2" y="T3"/>
                </a:cxn>
                <a:cxn ang="T8">
                  <a:pos x="T4" y="T5"/>
                </a:cxn>
              </a:cxnLst>
              <a:rect l="T9" t="T10" r="T11" b="T12"/>
              <a:pathLst>
                <a:path w="1778" h="945">
                  <a:moveTo>
                    <a:pt x="0" y="945"/>
                  </a:moveTo>
                  <a:lnTo>
                    <a:pt x="1017" y="284"/>
                  </a:lnTo>
                  <a:lnTo>
                    <a:pt x="1778" y="0"/>
                  </a:lnTo>
                </a:path>
              </a:pathLst>
            </a:custGeom>
            <a:ln>
              <a:solidFill>
                <a:schemeClr val="accent3"/>
              </a:solidFill>
              <a:headEnd/>
              <a:tailEnd/>
            </a:ln>
          </p:spPr>
          <p:style>
            <a:lnRef idx="1">
              <a:schemeClr val="accent5"/>
            </a:lnRef>
            <a:fillRef idx="0">
              <a:schemeClr val="accent5"/>
            </a:fillRef>
            <a:effectRef idx="0">
              <a:schemeClr val="accent5"/>
            </a:effectRef>
            <a:fontRef idx="minor">
              <a:schemeClr val="tx1"/>
            </a:fontRef>
          </p:style>
          <p:txBody>
            <a:bodyPr/>
            <a:lstStyle/>
            <a:p>
              <a:pPr algn="ctr" eaLnBrk="0" hangingPunct="0"/>
              <a:endParaRPr lang="en-US" sz="3200" dirty="0">
                <a:solidFill>
                  <a:schemeClr val="accent3"/>
                </a:solidFill>
              </a:endParaRPr>
            </a:p>
          </p:txBody>
        </p:sp>
        <p:sp>
          <p:nvSpPr>
            <p:cNvPr id="17" name="Line 15">
              <a:extLst>
                <a:ext uri="{FF2B5EF4-FFF2-40B4-BE49-F238E27FC236}">
                  <a16:creationId xmlns:a16="http://schemas.microsoft.com/office/drawing/2014/main" id="{46226067-A021-4713-994E-B1A8281FD448}"/>
                </a:ext>
              </a:extLst>
            </p:cNvPr>
            <p:cNvSpPr>
              <a:spLocks noChangeShapeType="1"/>
            </p:cNvSpPr>
            <p:nvPr/>
          </p:nvSpPr>
          <p:spPr bwMode="auto">
            <a:xfrm flipH="1">
              <a:off x="993" y="3420"/>
              <a:ext cx="366" cy="0"/>
            </a:xfrm>
            <a:prstGeom prst="line">
              <a:avLst/>
            </a:prstGeom>
            <a:ln>
              <a:solidFill>
                <a:schemeClr val="accent3"/>
              </a:solidFill>
              <a:headEnd/>
              <a:tailEnd/>
            </a:ln>
          </p:spPr>
          <p:style>
            <a:lnRef idx="1">
              <a:schemeClr val="accent5"/>
            </a:lnRef>
            <a:fillRef idx="0">
              <a:schemeClr val="accent5"/>
            </a:fillRef>
            <a:effectRef idx="0">
              <a:schemeClr val="accent5"/>
            </a:effectRef>
            <a:fontRef idx="minor">
              <a:schemeClr val="tx1"/>
            </a:fontRef>
          </p:style>
          <p:txBody>
            <a:bodyPr/>
            <a:lstStyle/>
            <a:p>
              <a:endParaRPr lang="en-US" dirty="0">
                <a:solidFill>
                  <a:schemeClr val="accent3"/>
                </a:solidFill>
              </a:endParaRPr>
            </a:p>
          </p:txBody>
        </p:sp>
      </p:grpSp>
      <p:sp>
        <p:nvSpPr>
          <p:cNvPr id="18" name="Rectangle 23">
            <a:extLst>
              <a:ext uri="{FF2B5EF4-FFF2-40B4-BE49-F238E27FC236}">
                <a16:creationId xmlns:a16="http://schemas.microsoft.com/office/drawing/2014/main" id="{BAD404D9-B78E-454F-8E0D-DD3A044A61F5}"/>
              </a:ext>
            </a:extLst>
          </p:cNvPr>
          <p:cNvSpPr>
            <a:spLocks noChangeArrowheads="1"/>
          </p:cNvSpPr>
          <p:nvPr/>
        </p:nvSpPr>
        <p:spPr bwMode="auto">
          <a:xfrm>
            <a:off x="3500437" y="5465924"/>
            <a:ext cx="381000" cy="838200"/>
          </a:xfrm>
          <a:prstGeom prst="rect">
            <a:avLst/>
          </a:prstGeom>
          <a:noFill/>
          <a:ln w="38100">
            <a:solidFill>
              <a:srgbClr val="00CC00"/>
            </a:solidFill>
            <a:miter lim="800000"/>
            <a:headEnd/>
            <a:tailEnd/>
          </a:ln>
          <a:effectLst/>
        </p:spPr>
        <p:txBody>
          <a:bodyPr wrap="none" anchor="ctr"/>
          <a:lstStyle/>
          <a:p>
            <a:endParaRPr lang="en-US" dirty="0"/>
          </a:p>
        </p:txBody>
      </p:sp>
      <p:sp>
        <p:nvSpPr>
          <p:cNvPr id="19" name="Rectangle 24">
            <a:extLst>
              <a:ext uri="{FF2B5EF4-FFF2-40B4-BE49-F238E27FC236}">
                <a16:creationId xmlns:a16="http://schemas.microsoft.com/office/drawing/2014/main" id="{F62550E0-44BC-4774-924D-147B63679E1C}"/>
              </a:ext>
            </a:extLst>
          </p:cNvPr>
          <p:cNvSpPr>
            <a:spLocks noChangeArrowheads="1"/>
          </p:cNvSpPr>
          <p:nvPr/>
        </p:nvSpPr>
        <p:spPr bwMode="auto">
          <a:xfrm>
            <a:off x="3881437" y="5389724"/>
            <a:ext cx="381000" cy="914400"/>
          </a:xfrm>
          <a:prstGeom prst="rect">
            <a:avLst/>
          </a:prstGeom>
          <a:noFill/>
          <a:ln w="38100">
            <a:solidFill>
              <a:srgbClr val="00CC00"/>
            </a:solidFill>
            <a:miter lim="800000"/>
            <a:headEnd/>
            <a:tailEnd/>
          </a:ln>
          <a:effectLst/>
        </p:spPr>
        <p:txBody>
          <a:bodyPr wrap="none" anchor="ctr"/>
          <a:lstStyle/>
          <a:p>
            <a:endParaRPr lang="en-US" dirty="0"/>
          </a:p>
        </p:txBody>
      </p:sp>
      <p:sp>
        <p:nvSpPr>
          <p:cNvPr id="20" name="Rectangle 25">
            <a:extLst>
              <a:ext uri="{FF2B5EF4-FFF2-40B4-BE49-F238E27FC236}">
                <a16:creationId xmlns:a16="http://schemas.microsoft.com/office/drawing/2014/main" id="{EC48E3E4-EE9C-40FB-84DB-9CF2DE813018}"/>
              </a:ext>
            </a:extLst>
          </p:cNvPr>
          <p:cNvSpPr>
            <a:spLocks noChangeArrowheads="1"/>
          </p:cNvSpPr>
          <p:nvPr/>
        </p:nvSpPr>
        <p:spPr bwMode="auto">
          <a:xfrm>
            <a:off x="4262437" y="5389724"/>
            <a:ext cx="381000" cy="914400"/>
          </a:xfrm>
          <a:prstGeom prst="rect">
            <a:avLst/>
          </a:prstGeom>
          <a:noFill/>
          <a:ln w="38100">
            <a:solidFill>
              <a:srgbClr val="00CC00"/>
            </a:solidFill>
            <a:miter lim="800000"/>
            <a:headEnd/>
            <a:tailEnd/>
          </a:ln>
          <a:effectLst/>
        </p:spPr>
        <p:txBody>
          <a:bodyPr wrap="none" anchor="ctr"/>
          <a:lstStyle/>
          <a:p>
            <a:endParaRPr lang="en-US" dirty="0"/>
          </a:p>
        </p:txBody>
      </p:sp>
      <p:sp>
        <p:nvSpPr>
          <p:cNvPr id="21" name="Rectangle 26">
            <a:extLst>
              <a:ext uri="{FF2B5EF4-FFF2-40B4-BE49-F238E27FC236}">
                <a16:creationId xmlns:a16="http://schemas.microsoft.com/office/drawing/2014/main" id="{F8FA16FE-9436-49DB-BEBB-A665ACE106E7}"/>
              </a:ext>
            </a:extLst>
          </p:cNvPr>
          <p:cNvSpPr>
            <a:spLocks noChangeArrowheads="1"/>
          </p:cNvSpPr>
          <p:nvPr/>
        </p:nvSpPr>
        <p:spPr bwMode="auto">
          <a:xfrm>
            <a:off x="4643437" y="5389724"/>
            <a:ext cx="381000" cy="914400"/>
          </a:xfrm>
          <a:prstGeom prst="rect">
            <a:avLst/>
          </a:prstGeom>
          <a:noFill/>
          <a:ln w="38100">
            <a:solidFill>
              <a:srgbClr val="00CC00"/>
            </a:solidFill>
            <a:miter lim="800000"/>
            <a:headEnd/>
            <a:tailEnd/>
          </a:ln>
          <a:effectLst/>
        </p:spPr>
        <p:txBody>
          <a:bodyPr wrap="none" anchor="ctr"/>
          <a:lstStyle/>
          <a:p>
            <a:endParaRPr lang="en-US" dirty="0"/>
          </a:p>
        </p:txBody>
      </p:sp>
      <p:sp>
        <p:nvSpPr>
          <p:cNvPr id="22" name="Rectangle 27">
            <a:extLst>
              <a:ext uri="{FF2B5EF4-FFF2-40B4-BE49-F238E27FC236}">
                <a16:creationId xmlns:a16="http://schemas.microsoft.com/office/drawing/2014/main" id="{40599873-DDAD-42BA-A6FD-E247D057D5FB}"/>
              </a:ext>
            </a:extLst>
          </p:cNvPr>
          <p:cNvSpPr>
            <a:spLocks noChangeArrowheads="1"/>
          </p:cNvSpPr>
          <p:nvPr/>
        </p:nvSpPr>
        <p:spPr bwMode="auto">
          <a:xfrm>
            <a:off x="5024437" y="5465924"/>
            <a:ext cx="381000" cy="838200"/>
          </a:xfrm>
          <a:prstGeom prst="rect">
            <a:avLst/>
          </a:prstGeom>
          <a:noFill/>
          <a:ln w="38100">
            <a:solidFill>
              <a:srgbClr val="00CC00"/>
            </a:solidFill>
            <a:miter lim="800000"/>
            <a:headEnd/>
            <a:tailEnd/>
          </a:ln>
          <a:effectLst/>
        </p:spPr>
        <p:txBody>
          <a:bodyPr wrap="none" anchor="ctr"/>
          <a:lstStyle/>
          <a:p>
            <a:endParaRPr lang="en-US" dirty="0"/>
          </a:p>
        </p:txBody>
      </p:sp>
      <p:sp>
        <p:nvSpPr>
          <p:cNvPr id="23" name="Rectangle 28">
            <a:extLst>
              <a:ext uri="{FF2B5EF4-FFF2-40B4-BE49-F238E27FC236}">
                <a16:creationId xmlns:a16="http://schemas.microsoft.com/office/drawing/2014/main" id="{AB58768E-64C8-4EDE-8CA3-09E331BE023A}"/>
              </a:ext>
            </a:extLst>
          </p:cNvPr>
          <p:cNvSpPr>
            <a:spLocks noChangeArrowheads="1"/>
          </p:cNvSpPr>
          <p:nvPr/>
        </p:nvSpPr>
        <p:spPr bwMode="auto">
          <a:xfrm>
            <a:off x="5405437" y="5542124"/>
            <a:ext cx="381000" cy="762000"/>
          </a:xfrm>
          <a:prstGeom prst="rect">
            <a:avLst/>
          </a:prstGeom>
          <a:noFill/>
          <a:ln w="38100">
            <a:solidFill>
              <a:srgbClr val="00CC00"/>
            </a:solidFill>
            <a:miter lim="800000"/>
            <a:headEnd/>
            <a:tailEnd/>
          </a:ln>
          <a:effectLst/>
        </p:spPr>
        <p:txBody>
          <a:bodyPr wrap="none" anchor="ctr"/>
          <a:lstStyle/>
          <a:p>
            <a:endParaRPr lang="en-US" dirty="0"/>
          </a:p>
        </p:txBody>
      </p:sp>
      <p:sp>
        <p:nvSpPr>
          <p:cNvPr id="24" name="Rectangle 29">
            <a:extLst>
              <a:ext uri="{FF2B5EF4-FFF2-40B4-BE49-F238E27FC236}">
                <a16:creationId xmlns:a16="http://schemas.microsoft.com/office/drawing/2014/main" id="{F333E242-7AD1-4310-BB55-A4C277E0C110}"/>
              </a:ext>
            </a:extLst>
          </p:cNvPr>
          <p:cNvSpPr>
            <a:spLocks noChangeArrowheads="1"/>
          </p:cNvSpPr>
          <p:nvPr/>
        </p:nvSpPr>
        <p:spPr bwMode="auto">
          <a:xfrm>
            <a:off x="5786437" y="5618324"/>
            <a:ext cx="381000" cy="685800"/>
          </a:xfrm>
          <a:prstGeom prst="rect">
            <a:avLst/>
          </a:prstGeom>
          <a:noFill/>
          <a:ln w="38100">
            <a:solidFill>
              <a:srgbClr val="00CC00"/>
            </a:solidFill>
            <a:miter lim="800000"/>
            <a:headEnd/>
            <a:tailEnd/>
          </a:ln>
          <a:effectLst/>
        </p:spPr>
        <p:txBody>
          <a:bodyPr wrap="none" anchor="ctr"/>
          <a:lstStyle/>
          <a:p>
            <a:endParaRPr lang="en-US" dirty="0"/>
          </a:p>
        </p:txBody>
      </p:sp>
      <p:sp>
        <p:nvSpPr>
          <p:cNvPr id="25" name="Rectangle 30">
            <a:extLst>
              <a:ext uri="{FF2B5EF4-FFF2-40B4-BE49-F238E27FC236}">
                <a16:creationId xmlns:a16="http://schemas.microsoft.com/office/drawing/2014/main" id="{F713717B-FCA8-448C-9419-55B82B7E2A3E}"/>
              </a:ext>
            </a:extLst>
          </p:cNvPr>
          <p:cNvSpPr>
            <a:spLocks noChangeArrowheads="1"/>
          </p:cNvSpPr>
          <p:nvPr/>
        </p:nvSpPr>
        <p:spPr bwMode="auto">
          <a:xfrm>
            <a:off x="6167437" y="5542124"/>
            <a:ext cx="381000" cy="762000"/>
          </a:xfrm>
          <a:prstGeom prst="rect">
            <a:avLst/>
          </a:prstGeom>
          <a:noFill/>
          <a:ln w="38100">
            <a:solidFill>
              <a:srgbClr val="00CC00"/>
            </a:solidFill>
            <a:miter lim="800000"/>
            <a:headEnd/>
            <a:tailEnd/>
          </a:ln>
          <a:effectLst/>
        </p:spPr>
        <p:txBody>
          <a:bodyPr wrap="none" anchor="ctr"/>
          <a:lstStyle/>
          <a:p>
            <a:endParaRPr lang="en-US" dirty="0"/>
          </a:p>
        </p:txBody>
      </p:sp>
      <p:sp>
        <p:nvSpPr>
          <p:cNvPr id="26" name="Rectangle 31">
            <a:extLst>
              <a:ext uri="{FF2B5EF4-FFF2-40B4-BE49-F238E27FC236}">
                <a16:creationId xmlns:a16="http://schemas.microsoft.com/office/drawing/2014/main" id="{B2FF5D6D-6656-4A2F-9262-B0B4E3DC6114}"/>
              </a:ext>
            </a:extLst>
          </p:cNvPr>
          <p:cNvSpPr>
            <a:spLocks noChangeArrowheads="1"/>
          </p:cNvSpPr>
          <p:nvPr/>
        </p:nvSpPr>
        <p:spPr bwMode="auto">
          <a:xfrm>
            <a:off x="6548437" y="5542124"/>
            <a:ext cx="381000" cy="762000"/>
          </a:xfrm>
          <a:prstGeom prst="rect">
            <a:avLst/>
          </a:prstGeom>
          <a:noFill/>
          <a:ln w="38100">
            <a:solidFill>
              <a:srgbClr val="00CC00"/>
            </a:solidFill>
            <a:miter lim="800000"/>
            <a:headEnd/>
            <a:tailEnd/>
          </a:ln>
          <a:effectLst/>
        </p:spPr>
        <p:txBody>
          <a:bodyPr wrap="none" anchor="ctr"/>
          <a:lstStyle/>
          <a:p>
            <a:endParaRPr lang="en-US" dirty="0"/>
          </a:p>
        </p:txBody>
      </p:sp>
      <p:sp>
        <p:nvSpPr>
          <p:cNvPr id="27" name="Rectangle 32">
            <a:extLst>
              <a:ext uri="{FF2B5EF4-FFF2-40B4-BE49-F238E27FC236}">
                <a16:creationId xmlns:a16="http://schemas.microsoft.com/office/drawing/2014/main" id="{F266F030-FB73-4B71-83EF-C245625C00BA}"/>
              </a:ext>
            </a:extLst>
          </p:cNvPr>
          <p:cNvSpPr>
            <a:spLocks noChangeArrowheads="1"/>
          </p:cNvSpPr>
          <p:nvPr/>
        </p:nvSpPr>
        <p:spPr bwMode="auto">
          <a:xfrm>
            <a:off x="6929437" y="5542124"/>
            <a:ext cx="381000" cy="762000"/>
          </a:xfrm>
          <a:prstGeom prst="rect">
            <a:avLst/>
          </a:prstGeom>
          <a:noFill/>
          <a:ln w="38100">
            <a:solidFill>
              <a:srgbClr val="00CC00"/>
            </a:solidFill>
            <a:miter lim="800000"/>
            <a:headEnd/>
            <a:tailEnd/>
          </a:ln>
          <a:effectLst/>
        </p:spPr>
        <p:txBody>
          <a:bodyPr wrap="none" anchor="ctr"/>
          <a:lstStyle/>
          <a:p>
            <a:endParaRPr lang="en-US" dirty="0"/>
          </a:p>
        </p:txBody>
      </p:sp>
      <p:sp>
        <p:nvSpPr>
          <p:cNvPr id="28" name="Rectangle 33">
            <a:extLst>
              <a:ext uri="{FF2B5EF4-FFF2-40B4-BE49-F238E27FC236}">
                <a16:creationId xmlns:a16="http://schemas.microsoft.com/office/drawing/2014/main" id="{8646935F-6309-41A1-8077-F6B158C3CCAB}"/>
              </a:ext>
            </a:extLst>
          </p:cNvPr>
          <p:cNvSpPr>
            <a:spLocks noChangeArrowheads="1"/>
          </p:cNvSpPr>
          <p:nvPr/>
        </p:nvSpPr>
        <p:spPr bwMode="auto">
          <a:xfrm>
            <a:off x="7310437" y="5542124"/>
            <a:ext cx="381000" cy="762000"/>
          </a:xfrm>
          <a:prstGeom prst="rect">
            <a:avLst/>
          </a:prstGeom>
          <a:noFill/>
          <a:ln w="38100">
            <a:solidFill>
              <a:srgbClr val="00CC00"/>
            </a:solidFill>
            <a:miter lim="800000"/>
            <a:headEnd/>
            <a:tailEnd/>
          </a:ln>
          <a:effectLst/>
        </p:spPr>
        <p:txBody>
          <a:bodyPr wrap="none" anchor="ctr"/>
          <a:lstStyle/>
          <a:p>
            <a:endParaRPr lang="en-US" dirty="0"/>
          </a:p>
        </p:txBody>
      </p:sp>
      <p:sp>
        <p:nvSpPr>
          <p:cNvPr id="29" name="Rectangle 34">
            <a:extLst>
              <a:ext uri="{FF2B5EF4-FFF2-40B4-BE49-F238E27FC236}">
                <a16:creationId xmlns:a16="http://schemas.microsoft.com/office/drawing/2014/main" id="{E0CE4531-11E7-4A2C-A18B-47B449022272}"/>
              </a:ext>
            </a:extLst>
          </p:cNvPr>
          <p:cNvSpPr>
            <a:spLocks noChangeArrowheads="1"/>
          </p:cNvSpPr>
          <p:nvPr/>
        </p:nvSpPr>
        <p:spPr bwMode="auto">
          <a:xfrm>
            <a:off x="7691437" y="5389724"/>
            <a:ext cx="381000" cy="914400"/>
          </a:xfrm>
          <a:prstGeom prst="rect">
            <a:avLst/>
          </a:prstGeom>
          <a:noFill/>
          <a:ln w="38100">
            <a:solidFill>
              <a:srgbClr val="00CC00"/>
            </a:solidFill>
            <a:miter lim="800000"/>
            <a:headEnd/>
            <a:tailEnd/>
          </a:ln>
          <a:effectLst/>
        </p:spPr>
        <p:txBody>
          <a:bodyPr wrap="none" anchor="ctr"/>
          <a:lstStyle/>
          <a:p>
            <a:endParaRPr lang="en-US" dirty="0"/>
          </a:p>
        </p:txBody>
      </p:sp>
      <p:sp>
        <p:nvSpPr>
          <p:cNvPr id="30" name="Rectangle 35">
            <a:extLst>
              <a:ext uri="{FF2B5EF4-FFF2-40B4-BE49-F238E27FC236}">
                <a16:creationId xmlns:a16="http://schemas.microsoft.com/office/drawing/2014/main" id="{87E06A49-A958-43AC-B61C-64BFCAC943DE}"/>
              </a:ext>
            </a:extLst>
          </p:cNvPr>
          <p:cNvSpPr>
            <a:spLocks noChangeArrowheads="1"/>
          </p:cNvSpPr>
          <p:nvPr/>
        </p:nvSpPr>
        <p:spPr bwMode="auto">
          <a:xfrm>
            <a:off x="8072437" y="5161124"/>
            <a:ext cx="381000" cy="1143000"/>
          </a:xfrm>
          <a:prstGeom prst="rect">
            <a:avLst/>
          </a:prstGeom>
          <a:noFill/>
          <a:ln w="38100">
            <a:solidFill>
              <a:srgbClr val="00CC00"/>
            </a:solidFill>
            <a:miter lim="800000"/>
            <a:headEnd/>
            <a:tailEnd/>
          </a:ln>
          <a:effectLst/>
        </p:spPr>
        <p:txBody>
          <a:bodyPr wrap="none" anchor="ctr"/>
          <a:lstStyle/>
          <a:p>
            <a:endParaRPr lang="en-US" dirty="0"/>
          </a:p>
        </p:txBody>
      </p:sp>
      <p:sp>
        <p:nvSpPr>
          <p:cNvPr id="31" name="Rectangle 36">
            <a:extLst>
              <a:ext uri="{FF2B5EF4-FFF2-40B4-BE49-F238E27FC236}">
                <a16:creationId xmlns:a16="http://schemas.microsoft.com/office/drawing/2014/main" id="{BCF789D2-24A7-4F28-B2BA-68F5FCD66C23}"/>
              </a:ext>
            </a:extLst>
          </p:cNvPr>
          <p:cNvSpPr>
            <a:spLocks noChangeArrowheads="1"/>
          </p:cNvSpPr>
          <p:nvPr/>
        </p:nvSpPr>
        <p:spPr bwMode="auto">
          <a:xfrm>
            <a:off x="8453437" y="5008724"/>
            <a:ext cx="381000" cy="1295400"/>
          </a:xfrm>
          <a:prstGeom prst="rect">
            <a:avLst/>
          </a:prstGeom>
          <a:noFill/>
          <a:ln w="38100">
            <a:solidFill>
              <a:srgbClr val="00CC00"/>
            </a:solidFill>
            <a:miter lim="800000"/>
            <a:headEnd/>
            <a:tailEnd/>
          </a:ln>
          <a:effectLst/>
        </p:spPr>
        <p:txBody>
          <a:bodyPr wrap="none" anchor="ctr"/>
          <a:lstStyle/>
          <a:p>
            <a:endParaRPr lang="en-US" dirty="0"/>
          </a:p>
        </p:txBody>
      </p:sp>
      <p:sp>
        <p:nvSpPr>
          <p:cNvPr id="32" name="Rectangle 37">
            <a:extLst>
              <a:ext uri="{FF2B5EF4-FFF2-40B4-BE49-F238E27FC236}">
                <a16:creationId xmlns:a16="http://schemas.microsoft.com/office/drawing/2014/main" id="{4A4BBCEE-3EAF-488C-9367-90B4DB8FEF54}"/>
              </a:ext>
            </a:extLst>
          </p:cNvPr>
          <p:cNvSpPr>
            <a:spLocks noChangeArrowheads="1"/>
          </p:cNvSpPr>
          <p:nvPr/>
        </p:nvSpPr>
        <p:spPr bwMode="auto">
          <a:xfrm>
            <a:off x="8834437" y="4475324"/>
            <a:ext cx="381000" cy="1828800"/>
          </a:xfrm>
          <a:prstGeom prst="rect">
            <a:avLst/>
          </a:prstGeom>
          <a:noFill/>
          <a:ln w="38100">
            <a:solidFill>
              <a:srgbClr val="00CC00"/>
            </a:solidFill>
            <a:miter lim="800000"/>
            <a:headEnd/>
            <a:tailEnd/>
          </a:ln>
          <a:effectLst/>
        </p:spPr>
        <p:txBody>
          <a:bodyPr wrap="none" anchor="ctr"/>
          <a:lstStyle/>
          <a:p>
            <a:endParaRPr lang="en-US" dirty="0"/>
          </a:p>
        </p:txBody>
      </p:sp>
      <p:sp>
        <p:nvSpPr>
          <p:cNvPr id="33" name="Rectangle 38">
            <a:extLst>
              <a:ext uri="{FF2B5EF4-FFF2-40B4-BE49-F238E27FC236}">
                <a16:creationId xmlns:a16="http://schemas.microsoft.com/office/drawing/2014/main" id="{8CB39CBA-C99F-4FB9-B29F-970234BB8A6A}"/>
              </a:ext>
            </a:extLst>
          </p:cNvPr>
          <p:cNvSpPr>
            <a:spLocks noChangeArrowheads="1"/>
          </p:cNvSpPr>
          <p:nvPr/>
        </p:nvSpPr>
        <p:spPr bwMode="auto">
          <a:xfrm>
            <a:off x="9215437" y="4170524"/>
            <a:ext cx="381000" cy="2133600"/>
          </a:xfrm>
          <a:prstGeom prst="rect">
            <a:avLst/>
          </a:prstGeom>
          <a:noFill/>
          <a:ln w="38100">
            <a:solidFill>
              <a:srgbClr val="00CC00"/>
            </a:solidFill>
            <a:miter lim="800000"/>
            <a:headEnd/>
            <a:tailEnd/>
          </a:ln>
          <a:effectLst/>
        </p:spPr>
        <p:txBody>
          <a:bodyPr wrap="none" anchor="ctr"/>
          <a:lstStyle/>
          <a:p>
            <a:endParaRPr lang="en-US" dirty="0"/>
          </a:p>
        </p:txBody>
      </p:sp>
      <p:sp>
        <p:nvSpPr>
          <p:cNvPr id="34" name="Rectangle 39">
            <a:extLst>
              <a:ext uri="{FF2B5EF4-FFF2-40B4-BE49-F238E27FC236}">
                <a16:creationId xmlns:a16="http://schemas.microsoft.com/office/drawing/2014/main" id="{B57EEDE0-0A26-4F3E-ACC4-93224CB814C4}"/>
              </a:ext>
            </a:extLst>
          </p:cNvPr>
          <p:cNvSpPr>
            <a:spLocks noChangeArrowheads="1"/>
          </p:cNvSpPr>
          <p:nvPr/>
        </p:nvSpPr>
        <p:spPr bwMode="auto">
          <a:xfrm>
            <a:off x="9596437" y="3865724"/>
            <a:ext cx="381000" cy="2438400"/>
          </a:xfrm>
          <a:prstGeom prst="rect">
            <a:avLst/>
          </a:prstGeom>
          <a:noFill/>
          <a:ln w="38100">
            <a:solidFill>
              <a:srgbClr val="00CC00"/>
            </a:solidFill>
            <a:miter lim="800000"/>
            <a:headEnd/>
            <a:tailEnd/>
          </a:ln>
          <a:effectLst/>
        </p:spPr>
        <p:txBody>
          <a:bodyPr wrap="none" anchor="ctr"/>
          <a:lstStyle/>
          <a:p>
            <a:endParaRPr lang="en-US" dirty="0"/>
          </a:p>
        </p:txBody>
      </p:sp>
      <p:sp>
        <p:nvSpPr>
          <p:cNvPr id="35" name="Rectangle 40">
            <a:extLst>
              <a:ext uri="{FF2B5EF4-FFF2-40B4-BE49-F238E27FC236}">
                <a16:creationId xmlns:a16="http://schemas.microsoft.com/office/drawing/2014/main" id="{B0F802A8-FDB3-4750-8137-CAC30280F899}"/>
              </a:ext>
            </a:extLst>
          </p:cNvPr>
          <p:cNvSpPr>
            <a:spLocks noChangeArrowheads="1"/>
          </p:cNvSpPr>
          <p:nvPr/>
        </p:nvSpPr>
        <p:spPr bwMode="auto">
          <a:xfrm>
            <a:off x="9977437" y="3484724"/>
            <a:ext cx="381000" cy="2819400"/>
          </a:xfrm>
          <a:prstGeom prst="rect">
            <a:avLst/>
          </a:prstGeom>
          <a:noFill/>
          <a:ln w="38100">
            <a:solidFill>
              <a:srgbClr val="00CC00"/>
            </a:solidFill>
            <a:miter lim="800000"/>
            <a:headEnd/>
            <a:tailEnd/>
          </a:ln>
          <a:effectLst/>
        </p:spPr>
        <p:txBody>
          <a:bodyPr wrap="none" anchor="ctr"/>
          <a:lstStyle/>
          <a:p>
            <a:endParaRPr lang="en-US" dirty="0"/>
          </a:p>
        </p:txBody>
      </p:sp>
      <p:sp>
        <p:nvSpPr>
          <p:cNvPr id="36" name="Rectangle 41">
            <a:extLst>
              <a:ext uri="{FF2B5EF4-FFF2-40B4-BE49-F238E27FC236}">
                <a16:creationId xmlns:a16="http://schemas.microsoft.com/office/drawing/2014/main" id="{F5B27C07-145C-4E00-A084-F2C7AED40252}"/>
              </a:ext>
            </a:extLst>
          </p:cNvPr>
          <p:cNvSpPr>
            <a:spLocks noChangeArrowheads="1"/>
          </p:cNvSpPr>
          <p:nvPr/>
        </p:nvSpPr>
        <p:spPr bwMode="auto">
          <a:xfrm>
            <a:off x="10358437" y="3179924"/>
            <a:ext cx="381000" cy="3124200"/>
          </a:xfrm>
          <a:prstGeom prst="rect">
            <a:avLst/>
          </a:prstGeom>
          <a:noFill/>
          <a:ln w="38100">
            <a:solidFill>
              <a:srgbClr val="00CC00"/>
            </a:solidFill>
            <a:miter lim="800000"/>
            <a:headEnd/>
            <a:tailEnd/>
          </a:ln>
          <a:effectLst/>
        </p:spPr>
        <p:txBody>
          <a:bodyPr wrap="none" anchor="ctr"/>
          <a:lstStyle/>
          <a:p>
            <a:endParaRPr lang="en-US" dirty="0"/>
          </a:p>
        </p:txBody>
      </p:sp>
      <p:sp>
        <p:nvSpPr>
          <p:cNvPr id="37" name="Rectangle 42">
            <a:extLst>
              <a:ext uri="{FF2B5EF4-FFF2-40B4-BE49-F238E27FC236}">
                <a16:creationId xmlns:a16="http://schemas.microsoft.com/office/drawing/2014/main" id="{690FB527-7D5B-4F67-9B74-69287F0B0F85}"/>
              </a:ext>
            </a:extLst>
          </p:cNvPr>
          <p:cNvSpPr>
            <a:spLocks noChangeArrowheads="1"/>
          </p:cNvSpPr>
          <p:nvPr/>
        </p:nvSpPr>
        <p:spPr bwMode="auto">
          <a:xfrm>
            <a:off x="10739437" y="3103724"/>
            <a:ext cx="381000" cy="3200400"/>
          </a:xfrm>
          <a:prstGeom prst="rect">
            <a:avLst/>
          </a:prstGeom>
          <a:noFill/>
          <a:ln w="38100">
            <a:solidFill>
              <a:srgbClr val="00CC00"/>
            </a:solidFill>
            <a:miter lim="800000"/>
            <a:headEnd/>
            <a:tailEnd/>
          </a:ln>
          <a:effectLst/>
        </p:spPr>
        <p:txBody>
          <a:bodyPr wrap="none" anchor="ctr"/>
          <a:lstStyle/>
          <a:p>
            <a:endParaRPr lang="en-US" dirty="0"/>
          </a:p>
        </p:txBody>
      </p:sp>
      <p:sp>
        <p:nvSpPr>
          <p:cNvPr id="38" name="Rectangle 43">
            <a:extLst>
              <a:ext uri="{FF2B5EF4-FFF2-40B4-BE49-F238E27FC236}">
                <a16:creationId xmlns:a16="http://schemas.microsoft.com/office/drawing/2014/main" id="{38F48DCA-E074-4862-B67F-27876BEB7383}"/>
              </a:ext>
            </a:extLst>
          </p:cNvPr>
          <p:cNvSpPr>
            <a:spLocks noChangeArrowheads="1"/>
          </p:cNvSpPr>
          <p:nvPr/>
        </p:nvSpPr>
        <p:spPr bwMode="auto">
          <a:xfrm>
            <a:off x="11120437" y="3027524"/>
            <a:ext cx="381000" cy="3276600"/>
          </a:xfrm>
          <a:prstGeom prst="rect">
            <a:avLst/>
          </a:prstGeom>
          <a:noFill/>
          <a:ln w="38100">
            <a:solidFill>
              <a:srgbClr val="00CC00"/>
            </a:solidFill>
            <a:miter lim="800000"/>
            <a:headEnd/>
            <a:tailEnd/>
          </a:ln>
          <a:effectLst/>
        </p:spPr>
        <p:txBody>
          <a:bodyPr wrap="none" anchor="ctr"/>
          <a:lstStyle/>
          <a:p>
            <a:endParaRPr lang="en-US" dirty="0"/>
          </a:p>
        </p:txBody>
      </p:sp>
      <p:grpSp>
        <p:nvGrpSpPr>
          <p:cNvPr id="39" name="Group 124">
            <a:extLst>
              <a:ext uri="{FF2B5EF4-FFF2-40B4-BE49-F238E27FC236}">
                <a16:creationId xmlns:a16="http://schemas.microsoft.com/office/drawing/2014/main" id="{A9E2DC0C-2990-44AC-B431-365EF8ABB661}"/>
              </a:ext>
            </a:extLst>
          </p:cNvPr>
          <p:cNvGrpSpPr>
            <a:grpSpLocks/>
          </p:cNvGrpSpPr>
          <p:nvPr/>
        </p:nvGrpSpPr>
        <p:grpSpPr bwMode="auto">
          <a:xfrm>
            <a:off x="3500437" y="2875124"/>
            <a:ext cx="8001000" cy="2590800"/>
            <a:chOff x="720" y="2160"/>
            <a:chExt cx="5040" cy="1632"/>
          </a:xfrm>
        </p:grpSpPr>
        <p:sp>
          <p:nvSpPr>
            <p:cNvPr id="40" name="Line 90">
              <a:extLst>
                <a:ext uri="{FF2B5EF4-FFF2-40B4-BE49-F238E27FC236}">
                  <a16:creationId xmlns:a16="http://schemas.microsoft.com/office/drawing/2014/main" id="{35EC90A4-F9A9-4A31-B962-DD2AA5594EA0}"/>
                </a:ext>
              </a:extLst>
            </p:cNvPr>
            <p:cNvSpPr>
              <a:spLocks noChangeShapeType="1"/>
            </p:cNvSpPr>
            <p:nvPr/>
          </p:nvSpPr>
          <p:spPr bwMode="auto">
            <a:xfrm>
              <a:off x="720" y="3696"/>
              <a:ext cx="192"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41" name="Line 91">
              <a:extLst>
                <a:ext uri="{FF2B5EF4-FFF2-40B4-BE49-F238E27FC236}">
                  <a16:creationId xmlns:a16="http://schemas.microsoft.com/office/drawing/2014/main" id="{59A0A232-9C0F-4D5D-8344-47AEEB1137D4}"/>
                </a:ext>
              </a:extLst>
            </p:cNvPr>
            <p:cNvSpPr>
              <a:spLocks noChangeShapeType="1"/>
            </p:cNvSpPr>
            <p:nvPr/>
          </p:nvSpPr>
          <p:spPr bwMode="auto">
            <a:xfrm>
              <a:off x="912" y="3648"/>
              <a:ext cx="816"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42" name="Line 92">
              <a:extLst>
                <a:ext uri="{FF2B5EF4-FFF2-40B4-BE49-F238E27FC236}">
                  <a16:creationId xmlns:a16="http://schemas.microsoft.com/office/drawing/2014/main" id="{8DBAC6D8-FF22-47C0-AEA3-3C154153B6C7}"/>
                </a:ext>
              </a:extLst>
            </p:cNvPr>
            <p:cNvSpPr>
              <a:spLocks noChangeShapeType="1"/>
            </p:cNvSpPr>
            <p:nvPr/>
          </p:nvSpPr>
          <p:spPr bwMode="auto">
            <a:xfrm>
              <a:off x="1728" y="3696"/>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43" name="Line 93">
              <a:extLst>
                <a:ext uri="{FF2B5EF4-FFF2-40B4-BE49-F238E27FC236}">
                  <a16:creationId xmlns:a16="http://schemas.microsoft.com/office/drawing/2014/main" id="{ABD8C477-4C0B-4491-B889-F2B6A3D9D705}"/>
                </a:ext>
              </a:extLst>
            </p:cNvPr>
            <p:cNvSpPr>
              <a:spLocks noChangeShapeType="1"/>
            </p:cNvSpPr>
            <p:nvPr/>
          </p:nvSpPr>
          <p:spPr bwMode="auto">
            <a:xfrm>
              <a:off x="1968" y="3744"/>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44" name="Line 94">
              <a:extLst>
                <a:ext uri="{FF2B5EF4-FFF2-40B4-BE49-F238E27FC236}">
                  <a16:creationId xmlns:a16="http://schemas.microsoft.com/office/drawing/2014/main" id="{22F3E0DB-AF86-4764-B540-9386FCA69C2D}"/>
                </a:ext>
              </a:extLst>
            </p:cNvPr>
            <p:cNvSpPr>
              <a:spLocks noChangeShapeType="1"/>
            </p:cNvSpPr>
            <p:nvPr/>
          </p:nvSpPr>
          <p:spPr bwMode="auto">
            <a:xfrm>
              <a:off x="2208" y="3792"/>
              <a:ext cx="192"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45" name="Line 95">
              <a:extLst>
                <a:ext uri="{FF2B5EF4-FFF2-40B4-BE49-F238E27FC236}">
                  <a16:creationId xmlns:a16="http://schemas.microsoft.com/office/drawing/2014/main" id="{2B225F58-9DE3-4BE0-BE7A-9626BDC85AC2}"/>
                </a:ext>
              </a:extLst>
            </p:cNvPr>
            <p:cNvSpPr>
              <a:spLocks noChangeShapeType="1"/>
            </p:cNvSpPr>
            <p:nvPr/>
          </p:nvSpPr>
          <p:spPr bwMode="auto">
            <a:xfrm>
              <a:off x="2400" y="3744"/>
              <a:ext cx="864"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46" name="Line 97">
              <a:extLst>
                <a:ext uri="{FF2B5EF4-FFF2-40B4-BE49-F238E27FC236}">
                  <a16:creationId xmlns:a16="http://schemas.microsoft.com/office/drawing/2014/main" id="{765C9D7F-A91A-4E16-9E08-BC4BF7B5A569}"/>
                </a:ext>
              </a:extLst>
            </p:cNvPr>
            <p:cNvSpPr>
              <a:spLocks noChangeShapeType="1"/>
            </p:cNvSpPr>
            <p:nvPr/>
          </p:nvSpPr>
          <p:spPr bwMode="auto">
            <a:xfrm>
              <a:off x="3264" y="3648"/>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47" name="Line 98">
              <a:extLst>
                <a:ext uri="{FF2B5EF4-FFF2-40B4-BE49-F238E27FC236}">
                  <a16:creationId xmlns:a16="http://schemas.microsoft.com/office/drawing/2014/main" id="{BA9EA8C0-9BBF-44E5-A5E5-84ED0D4246DF}"/>
                </a:ext>
              </a:extLst>
            </p:cNvPr>
            <p:cNvSpPr>
              <a:spLocks noChangeShapeType="1"/>
            </p:cNvSpPr>
            <p:nvPr/>
          </p:nvSpPr>
          <p:spPr bwMode="auto">
            <a:xfrm flipH="1">
              <a:off x="3504" y="3504"/>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48" name="Line 99">
              <a:extLst>
                <a:ext uri="{FF2B5EF4-FFF2-40B4-BE49-F238E27FC236}">
                  <a16:creationId xmlns:a16="http://schemas.microsoft.com/office/drawing/2014/main" id="{5904F587-ED21-4CFA-8DF7-0B5C127926D1}"/>
                </a:ext>
              </a:extLst>
            </p:cNvPr>
            <p:cNvSpPr>
              <a:spLocks noChangeShapeType="1"/>
            </p:cNvSpPr>
            <p:nvPr/>
          </p:nvSpPr>
          <p:spPr bwMode="auto">
            <a:xfrm flipH="1">
              <a:off x="3744" y="3408"/>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49" name="Line 100">
              <a:extLst>
                <a:ext uri="{FF2B5EF4-FFF2-40B4-BE49-F238E27FC236}">
                  <a16:creationId xmlns:a16="http://schemas.microsoft.com/office/drawing/2014/main" id="{35B9C1BC-9691-45DB-897F-F8E06BB93778}"/>
                </a:ext>
              </a:extLst>
            </p:cNvPr>
            <p:cNvSpPr>
              <a:spLocks noChangeShapeType="1"/>
            </p:cNvSpPr>
            <p:nvPr/>
          </p:nvSpPr>
          <p:spPr bwMode="auto">
            <a:xfrm flipH="1">
              <a:off x="3984" y="3072"/>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50" name="Line 101">
              <a:extLst>
                <a:ext uri="{FF2B5EF4-FFF2-40B4-BE49-F238E27FC236}">
                  <a16:creationId xmlns:a16="http://schemas.microsoft.com/office/drawing/2014/main" id="{C19D7741-598E-4477-B64D-15D78C25D09B}"/>
                </a:ext>
              </a:extLst>
            </p:cNvPr>
            <p:cNvSpPr>
              <a:spLocks noChangeShapeType="1"/>
            </p:cNvSpPr>
            <p:nvPr/>
          </p:nvSpPr>
          <p:spPr bwMode="auto">
            <a:xfrm flipH="1">
              <a:off x="4224" y="2880"/>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51" name="Line 102">
              <a:extLst>
                <a:ext uri="{FF2B5EF4-FFF2-40B4-BE49-F238E27FC236}">
                  <a16:creationId xmlns:a16="http://schemas.microsoft.com/office/drawing/2014/main" id="{93395590-30E2-4CD1-9E58-0F6F714F1CE1}"/>
                </a:ext>
              </a:extLst>
            </p:cNvPr>
            <p:cNvSpPr>
              <a:spLocks noChangeShapeType="1"/>
            </p:cNvSpPr>
            <p:nvPr/>
          </p:nvSpPr>
          <p:spPr bwMode="auto">
            <a:xfrm flipH="1">
              <a:off x="4464" y="2688"/>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52" name="Line 104">
              <a:extLst>
                <a:ext uri="{FF2B5EF4-FFF2-40B4-BE49-F238E27FC236}">
                  <a16:creationId xmlns:a16="http://schemas.microsoft.com/office/drawing/2014/main" id="{4337F9C4-B6E5-43AF-BBCA-3B799D6C14BA}"/>
                </a:ext>
              </a:extLst>
            </p:cNvPr>
            <p:cNvSpPr>
              <a:spLocks noChangeShapeType="1"/>
            </p:cNvSpPr>
            <p:nvPr/>
          </p:nvSpPr>
          <p:spPr bwMode="auto">
            <a:xfrm flipH="1">
              <a:off x="4704" y="2448"/>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53" name="Line 105">
              <a:extLst>
                <a:ext uri="{FF2B5EF4-FFF2-40B4-BE49-F238E27FC236}">
                  <a16:creationId xmlns:a16="http://schemas.microsoft.com/office/drawing/2014/main" id="{B4B60C15-A968-486F-BDE8-694D09206F4F}"/>
                </a:ext>
              </a:extLst>
            </p:cNvPr>
            <p:cNvSpPr>
              <a:spLocks noChangeShapeType="1"/>
            </p:cNvSpPr>
            <p:nvPr/>
          </p:nvSpPr>
          <p:spPr bwMode="auto">
            <a:xfrm flipH="1">
              <a:off x="4944" y="2256"/>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54" name="Line 106">
              <a:extLst>
                <a:ext uri="{FF2B5EF4-FFF2-40B4-BE49-F238E27FC236}">
                  <a16:creationId xmlns:a16="http://schemas.microsoft.com/office/drawing/2014/main" id="{94C434D1-2F02-460E-96D8-653ED82DA7C7}"/>
                </a:ext>
              </a:extLst>
            </p:cNvPr>
            <p:cNvSpPr>
              <a:spLocks noChangeShapeType="1"/>
            </p:cNvSpPr>
            <p:nvPr/>
          </p:nvSpPr>
          <p:spPr bwMode="auto">
            <a:xfrm flipH="1">
              <a:off x="5184" y="2208"/>
              <a:ext cx="240"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55" name="Line 107">
              <a:extLst>
                <a:ext uri="{FF2B5EF4-FFF2-40B4-BE49-F238E27FC236}">
                  <a16:creationId xmlns:a16="http://schemas.microsoft.com/office/drawing/2014/main" id="{B2DBF828-429A-4765-B12F-6043D4998D33}"/>
                </a:ext>
              </a:extLst>
            </p:cNvPr>
            <p:cNvSpPr>
              <a:spLocks noChangeShapeType="1"/>
            </p:cNvSpPr>
            <p:nvPr/>
          </p:nvSpPr>
          <p:spPr bwMode="auto">
            <a:xfrm flipH="1">
              <a:off x="5424" y="2160"/>
              <a:ext cx="336" cy="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56" name="Line 108">
              <a:extLst>
                <a:ext uri="{FF2B5EF4-FFF2-40B4-BE49-F238E27FC236}">
                  <a16:creationId xmlns:a16="http://schemas.microsoft.com/office/drawing/2014/main" id="{A9F2B09A-E536-4C23-A1BC-81D0BC9C716C}"/>
                </a:ext>
              </a:extLst>
            </p:cNvPr>
            <p:cNvSpPr>
              <a:spLocks noChangeShapeType="1"/>
            </p:cNvSpPr>
            <p:nvPr/>
          </p:nvSpPr>
          <p:spPr bwMode="auto">
            <a:xfrm>
              <a:off x="912" y="3648"/>
              <a:ext cx="0" cy="48"/>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57" name="Line 109">
              <a:extLst>
                <a:ext uri="{FF2B5EF4-FFF2-40B4-BE49-F238E27FC236}">
                  <a16:creationId xmlns:a16="http://schemas.microsoft.com/office/drawing/2014/main" id="{8B0A536D-CECA-4A8C-B9E4-7EE6C24C1E04}"/>
                </a:ext>
              </a:extLst>
            </p:cNvPr>
            <p:cNvSpPr>
              <a:spLocks noChangeShapeType="1"/>
            </p:cNvSpPr>
            <p:nvPr/>
          </p:nvSpPr>
          <p:spPr bwMode="auto">
            <a:xfrm>
              <a:off x="1728" y="3648"/>
              <a:ext cx="0" cy="48"/>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58" name="Line 110">
              <a:extLst>
                <a:ext uri="{FF2B5EF4-FFF2-40B4-BE49-F238E27FC236}">
                  <a16:creationId xmlns:a16="http://schemas.microsoft.com/office/drawing/2014/main" id="{16F281DD-3E4E-4EB0-AAA7-FD9635A7EB87}"/>
                </a:ext>
              </a:extLst>
            </p:cNvPr>
            <p:cNvSpPr>
              <a:spLocks noChangeShapeType="1"/>
            </p:cNvSpPr>
            <p:nvPr/>
          </p:nvSpPr>
          <p:spPr bwMode="auto">
            <a:xfrm>
              <a:off x="1968" y="3696"/>
              <a:ext cx="0" cy="48"/>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59" name="Line 111">
              <a:extLst>
                <a:ext uri="{FF2B5EF4-FFF2-40B4-BE49-F238E27FC236}">
                  <a16:creationId xmlns:a16="http://schemas.microsoft.com/office/drawing/2014/main" id="{F1DE748A-8CC9-4C01-8D7D-C472B71D8405}"/>
                </a:ext>
              </a:extLst>
            </p:cNvPr>
            <p:cNvSpPr>
              <a:spLocks noChangeShapeType="1"/>
            </p:cNvSpPr>
            <p:nvPr/>
          </p:nvSpPr>
          <p:spPr bwMode="auto">
            <a:xfrm>
              <a:off x="2208" y="3744"/>
              <a:ext cx="0" cy="48"/>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60" name="Line 112">
              <a:extLst>
                <a:ext uri="{FF2B5EF4-FFF2-40B4-BE49-F238E27FC236}">
                  <a16:creationId xmlns:a16="http://schemas.microsoft.com/office/drawing/2014/main" id="{E4A33FF5-8EDA-4C88-97CD-F101B5EB360A}"/>
                </a:ext>
              </a:extLst>
            </p:cNvPr>
            <p:cNvSpPr>
              <a:spLocks noChangeShapeType="1"/>
            </p:cNvSpPr>
            <p:nvPr/>
          </p:nvSpPr>
          <p:spPr bwMode="auto">
            <a:xfrm>
              <a:off x="2400" y="3744"/>
              <a:ext cx="0" cy="48"/>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61" name="Line 114">
              <a:extLst>
                <a:ext uri="{FF2B5EF4-FFF2-40B4-BE49-F238E27FC236}">
                  <a16:creationId xmlns:a16="http://schemas.microsoft.com/office/drawing/2014/main" id="{097D161C-3A38-436F-A794-AD009C78AA91}"/>
                </a:ext>
              </a:extLst>
            </p:cNvPr>
            <p:cNvSpPr>
              <a:spLocks noChangeShapeType="1"/>
            </p:cNvSpPr>
            <p:nvPr/>
          </p:nvSpPr>
          <p:spPr bwMode="auto">
            <a:xfrm flipV="1">
              <a:off x="3264" y="3648"/>
              <a:ext cx="0" cy="96"/>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62" name="Line 115">
              <a:extLst>
                <a:ext uri="{FF2B5EF4-FFF2-40B4-BE49-F238E27FC236}">
                  <a16:creationId xmlns:a16="http://schemas.microsoft.com/office/drawing/2014/main" id="{BAB0DC05-1ABB-47E8-8E0A-57F40060C461}"/>
                </a:ext>
              </a:extLst>
            </p:cNvPr>
            <p:cNvSpPr>
              <a:spLocks noChangeShapeType="1"/>
            </p:cNvSpPr>
            <p:nvPr/>
          </p:nvSpPr>
          <p:spPr bwMode="auto">
            <a:xfrm flipV="1">
              <a:off x="3504" y="3504"/>
              <a:ext cx="0" cy="144"/>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63" name="Line 116">
              <a:extLst>
                <a:ext uri="{FF2B5EF4-FFF2-40B4-BE49-F238E27FC236}">
                  <a16:creationId xmlns:a16="http://schemas.microsoft.com/office/drawing/2014/main" id="{867A745E-944C-47EC-962C-2CC4B3857775}"/>
                </a:ext>
              </a:extLst>
            </p:cNvPr>
            <p:cNvSpPr>
              <a:spLocks noChangeShapeType="1"/>
            </p:cNvSpPr>
            <p:nvPr/>
          </p:nvSpPr>
          <p:spPr bwMode="auto">
            <a:xfrm flipV="1">
              <a:off x="3744" y="3408"/>
              <a:ext cx="0" cy="96"/>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64" name="Line 117">
              <a:extLst>
                <a:ext uri="{FF2B5EF4-FFF2-40B4-BE49-F238E27FC236}">
                  <a16:creationId xmlns:a16="http://schemas.microsoft.com/office/drawing/2014/main" id="{8B3311F2-67B0-4EF1-800D-D01A083DFEE5}"/>
                </a:ext>
              </a:extLst>
            </p:cNvPr>
            <p:cNvSpPr>
              <a:spLocks noChangeShapeType="1"/>
            </p:cNvSpPr>
            <p:nvPr/>
          </p:nvSpPr>
          <p:spPr bwMode="auto">
            <a:xfrm flipV="1">
              <a:off x="3984" y="3072"/>
              <a:ext cx="0" cy="336"/>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65" name="Line 118">
              <a:extLst>
                <a:ext uri="{FF2B5EF4-FFF2-40B4-BE49-F238E27FC236}">
                  <a16:creationId xmlns:a16="http://schemas.microsoft.com/office/drawing/2014/main" id="{E73B97A8-0961-4630-9298-B0CBDBA732FA}"/>
                </a:ext>
              </a:extLst>
            </p:cNvPr>
            <p:cNvSpPr>
              <a:spLocks noChangeShapeType="1"/>
            </p:cNvSpPr>
            <p:nvPr/>
          </p:nvSpPr>
          <p:spPr bwMode="auto">
            <a:xfrm flipV="1">
              <a:off x="4224" y="2880"/>
              <a:ext cx="0" cy="192"/>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66" name="Line 119">
              <a:extLst>
                <a:ext uri="{FF2B5EF4-FFF2-40B4-BE49-F238E27FC236}">
                  <a16:creationId xmlns:a16="http://schemas.microsoft.com/office/drawing/2014/main" id="{84004C56-354C-4F95-990F-21E486C4F110}"/>
                </a:ext>
              </a:extLst>
            </p:cNvPr>
            <p:cNvSpPr>
              <a:spLocks noChangeShapeType="1"/>
            </p:cNvSpPr>
            <p:nvPr/>
          </p:nvSpPr>
          <p:spPr bwMode="auto">
            <a:xfrm flipV="1">
              <a:off x="4464" y="2688"/>
              <a:ext cx="0" cy="192"/>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67" name="Line 120">
              <a:extLst>
                <a:ext uri="{FF2B5EF4-FFF2-40B4-BE49-F238E27FC236}">
                  <a16:creationId xmlns:a16="http://schemas.microsoft.com/office/drawing/2014/main" id="{A764C0CC-FBC4-48A2-BA14-914B9ED585C7}"/>
                </a:ext>
              </a:extLst>
            </p:cNvPr>
            <p:cNvSpPr>
              <a:spLocks noChangeShapeType="1"/>
            </p:cNvSpPr>
            <p:nvPr/>
          </p:nvSpPr>
          <p:spPr bwMode="auto">
            <a:xfrm flipV="1">
              <a:off x="4704" y="2448"/>
              <a:ext cx="0" cy="240"/>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68" name="Line 121">
              <a:extLst>
                <a:ext uri="{FF2B5EF4-FFF2-40B4-BE49-F238E27FC236}">
                  <a16:creationId xmlns:a16="http://schemas.microsoft.com/office/drawing/2014/main" id="{7930CA2D-5278-420D-8D9F-A6B09571F73E}"/>
                </a:ext>
              </a:extLst>
            </p:cNvPr>
            <p:cNvSpPr>
              <a:spLocks noChangeShapeType="1"/>
            </p:cNvSpPr>
            <p:nvPr/>
          </p:nvSpPr>
          <p:spPr bwMode="auto">
            <a:xfrm flipV="1">
              <a:off x="4944" y="2256"/>
              <a:ext cx="0" cy="192"/>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69" name="Line 122">
              <a:extLst>
                <a:ext uri="{FF2B5EF4-FFF2-40B4-BE49-F238E27FC236}">
                  <a16:creationId xmlns:a16="http://schemas.microsoft.com/office/drawing/2014/main" id="{4C3DE528-B0E6-4AB7-9BAB-7DA4D6DFD5C6}"/>
                </a:ext>
              </a:extLst>
            </p:cNvPr>
            <p:cNvSpPr>
              <a:spLocks noChangeShapeType="1"/>
            </p:cNvSpPr>
            <p:nvPr/>
          </p:nvSpPr>
          <p:spPr bwMode="auto">
            <a:xfrm flipV="1">
              <a:off x="5184" y="2208"/>
              <a:ext cx="0" cy="48"/>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sp>
          <p:nvSpPr>
            <p:cNvPr id="70" name="Line 123">
              <a:extLst>
                <a:ext uri="{FF2B5EF4-FFF2-40B4-BE49-F238E27FC236}">
                  <a16:creationId xmlns:a16="http://schemas.microsoft.com/office/drawing/2014/main" id="{2A614A3F-40B4-45F1-A792-DAAC3C6AA920}"/>
                </a:ext>
              </a:extLst>
            </p:cNvPr>
            <p:cNvSpPr>
              <a:spLocks noChangeShapeType="1"/>
            </p:cNvSpPr>
            <p:nvPr/>
          </p:nvSpPr>
          <p:spPr bwMode="auto">
            <a:xfrm flipV="1">
              <a:off x="5424" y="2160"/>
              <a:ext cx="0" cy="48"/>
            </a:xfrm>
            <a:prstGeom prst="line">
              <a:avLst/>
            </a:prstGeom>
            <a:noFill/>
            <a:ln w="28575">
              <a:solidFill>
                <a:schemeClr val="accent2"/>
              </a:solidFill>
              <a:prstDash val="dash"/>
              <a:round/>
              <a:headEnd/>
              <a:tailEnd/>
            </a:ln>
            <a:effectLst/>
          </p:spPr>
          <p:txBody>
            <a:bodyPr/>
            <a:lstStyle/>
            <a:p>
              <a:endParaRPr lang="en-US" dirty="0">
                <a:ln>
                  <a:solidFill>
                    <a:schemeClr val="tx2"/>
                  </a:solidFill>
                </a:ln>
              </a:endParaRPr>
            </a:p>
          </p:txBody>
        </p:sp>
      </p:grpSp>
      <p:sp>
        <p:nvSpPr>
          <p:cNvPr id="71" name="Text Box 126">
            <a:extLst>
              <a:ext uri="{FF2B5EF4-FFF2-40B4-BE49-F238E27FC236}">
                <a16:creationId xmlns:a16="http://schemas.microsoft.com/office/drawing/2014/main" id="{95CA6B1F-A019-4DBD-B9BC-6B7F660DE2C7}"/>
              </a:ext>
            </a:extLst>
          </p:cNvPr>
          <p:cNvSpPr txBox="1">
            <a:spLocks noChangeArrowheads="1"/>
          </p:cNvSpPr>
          <p:nvPr/>
        </p:nvSpPr>
        <p:spPr bwMode="auto">
          <a:xfrm>
            <a:off x="10021887" y="2625583"/>
            <a:ext cx="471604" cy="707886"/>
          </a:xfrm>
          <a:prstGeom prst="rect">
            <a:avLst/>
          </a:prstGeom>
          <a:noFill/>
          <a:ln w="9525">
            <a:noFill/>
            <a:miter lim="800000"/>
            <a:headEnd/>
            <a:tailEnd/>
          </a:ln>
          <a:effectLst/>
        </p:spPr>
        <p:txBody>
          <a:bodyPr wrap="none">
            <a:spAutoFit/>
          </a:bodyPr>
          <a:lstStyle/>
          <a:p>
            <a:r>
              <a:rPr lang="en-US" sz="4000" b="1" dirty="0">
                <a:solidFill>
                  <a:schemeClr val="accent4"/>
                </a:solidFill>
              </a:rPr>
              <a:t>x</a:t>
            </a:r>
          </a:p>
        </p:txBody>
      </p:sp>
      <p:pic>
        <p:nvPicPr>
          <p:cNvPr id="73" name="Picture 33">
            <a:extLst>
              <a:ext uri="{FF2B5EF4-FFF2-40B4-BE49-F238E27FC236}">
                <a16:creationId xmlns:a16="http://schemas.microsoft.com/office/drawing/2014/main" id="{A5B0701E-FC68-49A1-9032-E82A46F742E2}"/>
              </a:ext>
            </a:extLst>
          </p:cNvPr>
          <p:cNvPicPr>
            <a:picLocks noChangeAspect="1" noChangeArrowheads="1"/>
          </p:cNvPicPr>
          <p:nvPr/>
        </p:nvPicPr>
        <p:blipFill>
          <a:blip r:embed="rId7" cstate="print"/>
          <a:srcRect/>
          <a:stretch>
            <a:fillRect/>
          </a:stretch>
        </p:blipFill>
        <p:spPr bwMode="auto">
          <a:xfrm>
            <a:off x="603483" y="506839"/>
            <a:ext cx="4111391" cy="3651853"/>
          </a:xfrm>
          <a:prstGeom prst="rect">
            <a:avLst/>
          </a:prstGeom>
          <a:noFill/>
          <a:ln w="9525">
            <a:noFill/>
            <a:miter lim="800000"/>
            <a:headEnd/>
            <a:tailEnd/>
          </a:ln>
        </p:spPr>
      </p:pic>
    </p:spTree>
    <p:extLst>
      <p:ext uri="{BB962C8B-B14F-4D97-AF65-F5344CB8AC3E}">
        <p14:creationId xmlns:p14="http://schemas.microsoft.com/office/powerpoint/2010/main" val="183578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886890-08DF-FD43-B3CB-478DCF70DD77}"/>
              </a:ext>
            </a:extLst>
          </p:cNvPr>
          <p:cNvSpPr>
            <a:spLocks noGrp="1"/>
          </p:cNvSpPr>
          <p:nvPr>
            <p:ph type="body" sz="quarter" idx="17"/>
          </p:nvPr>
        </p:nvSpPr>
        <p:spPr/>
        <p:txBody>
          <a:bodyPr/>
          <a:lstStyle/>
          <a:p>
            <a:pPr lvl="0"/>
            <a:r>
              <a:rPr lang="en-US" dirty="0"/>
              <a:t>DISTRIBUTION A. Approved for public release; distribution is unlimited. Case Number: 88ABW-2019-4388</a:t>
            </a:r>
            <a:endParaRPr lang="en-US" dirty="0"/>
          </a:p>
        </p:txBody>
      </p:sp>
      <p:sp>
        <p:nvSpPr>
          <p:cNvPr id="7" name="TextBox 6">
            <a:extLst>
              <a:ext uri="{FF2B5EF4-FFF2-40B4-BE49-F238E27FC236}">
                <a16:creationId xmlns:a16="http://schemas.microsoft.com/office/drawing/2014/main" id="{23A85806-7A4A-3049-8013-E8694B29EE0B}"/>
              </a:ext>
            </a:extLst>
          </p:cNvPr>
          <p:cNvSpPr txBox="1"/>
          <p:nvPr/>
        </p:nvSpPr>
        <p:spPr>
          <a:xfrm>
            <a:off x="1075957" y="702311"/>
            <a:ext cx="1032822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F0302020204030204"/>
                <a:ea typeface="+mn-ea"/>
                <a:cs typeface="+mn-cs"/>
              </a:rPr>
              <a:t>A key enabler of resilient autonomy is the development of a </a:t>
            </a:r>
            <a:r>
              <a:rPr kumimoji="0" lang="en-US" sz="3600" b="1" i="0" u="none" strike="noStrike" kern="1200" cap="none" spc="0" normalizeH="0" baseline="0" noProof="0" dirty="0">
                <a:ln>
                  <a:noFill/>
                </a:ln>
                <a:solidFill>
                  <a:srgbClr val="00BCE4"/>
                </a:solidFill>
                <a:effectLst/>
                <a:uLnTx/>
                <a:uFillTx/>
                <a:latin typeface="Century Gothic" panose="020F0302020204030204"/>
                <a:ea typeface="+mn-ea"/>
                <a:cs typeface="+mn-cs"/>
              </a:rPr>
              <a:t>run time assurance (RTA)</a:t>
            </a:r>
            <a:r>
              <a:rPr kumimoji="0" lang="en-US" sz="3600" b="0" i="0" u="none" strike="noStrike" kern="1200" cap="none" spc="0" normalizeH="0" baseline="0" noProof="0" dirty="0">
                <a:ln>
                  <a:noFill/>
                </a:ln>
                <a:solidFill>
                  <a:prstClr val="black"/>
                </a:solidFill>
                <a:effectLst/>
                <a:uLnTx/>
                <a:uFillTx/>
                <a:latin typeface="Century Gothic" panose="020F0302020204030204"/>
                <a:ea typeface="+mn-ea"/>
                <a:cs typeface="+mn-cs"/>
              </a:rPr>
              <a:t> framework. </a:t>
            </a:r>
          </a:p>
        </p:txBody>
      </p:sp>
      <p:pic>
        <p:nvPicPr>
          <p:cNvPr id="11" name="Picture 10">
            <a:extLst>
              <a:ext uri="{FF2B5EF4-FFF2-40B4-BE49-F238E27FC236}">
                <a16:creationId xmlns:a16="http://schemas.microsoft.com/office/drawing/2014/main" id="{DA3E7538-A601-47F7-92BA-FC084B1F2AFF}"/>
              </a:ext>
            </a:extLst>
          </p:cNvPr>
          <p:cNvPicPr>
            <a:picLocks noChangeAspect="1"/>
          </p:cNvPicPr>
          <p:nvPr/>
        </p:nvPicPr>
        <p:blipFill>
          <a:blip r:embed="rId3"/>
          <a:stretch>
            <a:fillRect/>
          </a:stretch>
        </p:blipFill>
        <p:spPr>
          <a:xfrm>
            <a:off x="1238498" y="2010102"/>
            <a:ext cx="3531974" cy="1470292"/>
          </a:xfrm>
          <a:prstGeom prst="rect">
            <a:avLst/>
          </a:prstGeom>
        </p:spPr>
      </p:pic>
      <p:pic>
        <p:nvPicPr>
          <p:cNvPr id="17" name="Picture 16">
            <a:extLst>
              <a:ext uri="{FF2B5EF4-FFF2-40B4-BE49-F238E27FC236}">
                <a16:creationId xmlns:a16="http://schemas.microsoft.com/office/drawing/2014/main" id="{CA918D70-9079-47AF-847E-94FBB795E4F9}"/>
              </a:ext>
            </a:extLst>
          </p:cNvPr>
          <p:cNvPicPr>
            <a:picLocks noChangeAspect="1"/>
          </p:cNvPicPr>
          <p:nvPr/>
        </p:nvPicPr>
        <p:blipFill>
          <a:blip r:embed="rId4"/>
          <a:stretch>
            <a:fillRect/>
          </a:stretch>
        </p:blipFill>
        <p:spPr>
          <a:xfrm>
            <a:off x="1341254" y="3733737"/>
            <a:ext cx="3020215" cy="2273645"/>
          </a:xfrm>
          <a:prstGeom prst="rect">
            <a:avLst/>
          </a:prstGeom>
        </p:spPr>
      </p:pic>
      <p:sp>
        <p:nvSpPr>
          <p:cNvPr id="15" name="TextBox 14">
            <a:extLst>
              <a:ext uri="{FF2B5EF4-FFF2-40B4-BE49-F238E27FC236}">
                <a16:creationId xmlns:a16="http://schemas.microsoft.com/office/drawing/2014/main" id="{788EA6C7-911C-4C2B-9D42-46E19337DD54}"/>
              </a:ext>
            </a:extLst>
          </p:cNvPr>
          <p:cNvSpPr txBox="1"/>
          <p:nvPr/>
        </p:nvSpPr>
        <p:spPr>
          <a:xfrm>
            <a:off x="1238498" y="3635286"/>
            <a:ext cx="3324969"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lumMod val="90000"/>
                  </a:schemeClr>
                </a:solidFill>
                <a:effectLst/>
                <a:uLnTx/>
                <a:uFillTx/>
                <a:latin typeface="Century Gothic" panose="020F0302020204030204"/>
                <a:ea typeface="+mn-ea"/>
                <a:cs typeface="+mn-cs"/>
              </a:rPr>
              <a:t>00010101011101010101010101010101010101010101111101101001010101001111110100101100101010010010101001010010101010101001010100101010101001001010101010010100000000001111111010100101010101010101010100000011111111000000001010101100100110000111101001010001010010111110100101010111000001110010110100100101010010001000101001010101001010010100101001010</a:t>
            </a:r>
            <a:endParaRPr kumimoji="0" lang="en-US" sz="1200" b="0" i="0" u="none" strike="noStrike" kern="1200" cap="none" spc="0" normalizeH="0" baseline="0" noProof="0" dirty="0">
              <a:ln>
                <a:noFill/>
              </a:ln>
              <a:solidFill>
                <a:schemeClr val="bg2">
                  <a:lumMod val="90000"/>
                </a:scheme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0D6475B-0DE0-4F09-A897-92288F6217E7}"/>
              </a:ext>
            </a:extLst>
          </p:cNvPr>
          <p:cNvSpPr txBox="1"/>
          <p:nvPr/>
        </p:nvSpPr>
        <p:spPr>
          <a:xfrm>
            <a:off x="1238163" y="4464043"/>
            <a:ext cx="3489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CE4"/>
                </a:solidFill>
                <a:effectLst/>
                <a:uLnTx/>
                <a:uFillTx/>
                <a:latin typeface="Century Gothic" panose="020F0302020204030204"/>
                <a:ea typeface="+mn-ea"/>
                <a:cs typeface="+mn-cs"/>
              </a:rPr>
              <a:t>“Autonomy”</a:t>
            </a:r>
          </a:p>
        </p:txBody>
      </p:sp>
      <p:sp>
        <p:nvSpPr>
          <p:cNvPr id="18" name="Rectangle 17">
            <a:extLst>
              <a:ext uri="{FF2B5EF4-FFF2-40B4-BE49-F238E27FC236}">
                <a16:creationId xmlns:a16="http://schemas.microsoft.com/office/drawing/2014/main" id="{F7527F63-5756-2C43-8446-22EC3E5DDCC9}"/>
              </a:ext>
            </a:extLst>
          </p:cNvPr>
          <p:cNvSpPr/>
          <p:nvPr/>
        </p:nvSpPr>
        <p:spPr>
          <a:xfrm>
            <a:off x="5025717" y="3383793"/>
            <a:ext cx="1252419" cy="7733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Safety Controller</a:t>
            </a:r>
          </a:p>
        </p:txBody>
      </p:sp>
      <p:sp>
        <p:nvSpPr>
          <p:cNvPr id="19" name="Rectangle 18">
            <a:extLst>
              <a:ext uri="{FF2B5EF4-FFF2-40B4-BE49-F238E27FC236}">
                <a16:creationId xmlns:a16="http://schemas.microsoft.com/office/drawing/2014/main" id="{ED51A29F-9A9A-0C4B-AAF0-4EE6BD519A76}"/>
              </a:ext>
            </a:extLst>
          </p:cNvPr>
          <p:cNvSpPr/>
          <p:nvPr/>
        </p:nvSpPr>
        <p:spPr>
          <a:xfrm>
            <a:off x="5040182" y="4490868"/>
            <a:ext cx="1237953" cy="7836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Complex Controller</a:t>
            </a:r>
          </a:p>
        </p:txBody>
      </p:sp>
      <p:cxnSp>
        <p:nvCxnSpPr>
          <p:cNvPr id="14" name="Straight Arrow Connector 13">
            <a:extLst>
              <a:ext uri="{FF2B5EF4-FFF2-40B4-BE49-F238E27FC236}">
                <a16:creationId xmlns:a16="http://schemas.microsoft.com/office/drawing/2014/main" id="{FC02B540-36C4-4F7A-B5B6-8D451A84E7FC}"/>
              </a:ext>
            </a:extLst>
          </p:cNvPr>
          <p:cNvCxnSpPr>
            <a:cxnSpLocks/>
          </p:cNvCxnSpPr>
          <p:nvPr/>
        </p:nvCxnSpPr>
        <p:spPr>
          <a:xfrm>
            <a:off x="4615772" y="2881180"/>
            <a:ext cx="626365" cy="75410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BFCE7FB-34AE-4DFC-ABB6-36B60C452520}"/>
              </a:ext>
            </a:extLst>
          </p:cNvPr>
          <p:cNvCxnSpPr>
            <a:cxnSpLocks/>
            <a:stCxn id="17" idx="3"/>
          </p:cNvCxnSpPr>
          <p:nvPr/>
        </p:nvCxnSpPr>
        <p:spPr>
          <a:xfrm>
            <a:off x="4361469" y="4870560"/>
            <a:ext cx="880668"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AF4DD619-76AC-7345-90C9-E91D84867299}"/>
              </a:ext>
            </a:extLst>
          </p:cNvPr>
          <p:cNvSpPr/>
          <p:nvPr/>
        </p:nvSpPr>
        <p:spPr>
          <a:xfrm>
            <a:off x="6590556" y="2555244"/>
            <a:ext cx="2733225" cy="27332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t>Decision Logic and Switch</a:t>
            </a:r>
            <a:endParaRPr lang="en-US" sz="1100" dirty="0"/>
          </a:p>
          <a:p>
            <a:pPr algn="ctr"/>
            <a:endParaRPr lang="en-US" sz="1100" dirty="0"/>
          </a:p>
        </p:txBody>
      </p:sp>
      <p:grpSp>
        <p:nvGrpSpPr>
          <p:cNvPr id="21" name="Group 20">
            <a:extLst>
              <a:ext uri="{FF2B5EF4-FFF2-40B4-BE49-F238E27FC236}">
                <a16:creationId xmlns:a16="http://schemas.microsoft.com/office/drawing/2014/main" id="{6D385587-BB1B-AC4F-BF5C-B8702DA89A0A}"/>
              </a:ext>
            </a:extLst>
          </p:cNvPr>
          <p:cNvGrpSpPr/>
          <p:nvPr/>
        </p:nvGrpSpPr>
        <p:grpSpPr>
          <a:xfrm>
            <a:off x="7262054" y="3667311"/>
            <a:ext cx="752503" cy="1319207"/>
            <a:chOff x="9704328" y="2051045"/>
            <a:chExt cx="511829" cy="897282"/>
          </a:xfrm>
        </p:grpSpPr>
        <p:sp>
          <p:nvSpPr>
            <p:cNvPr id="22" name="Oval 21">
              <a:extLst>
                <a:ext uri="{FF2B5EF4-FFF2-40B4-BE49-F238E27FC236}">
                  <a16:creationId xmlns:a16="http://schemas.microsoft.com/office/drawing/2014/main" id="{FD24A7AF-DA07-7B4C-BEB2-B8ACE40135B1}"/>
                </a:ext>
              </a:extLst>
            </p:cNvPr>
            <p:cNvSpPr/>
            <p:nvPr/>
          </p:nvSpPr>
          <p:spPr>
            <a:xfrm>
              <a:off x="10075774" y="2402944"/>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DA6DEB0-583B-B94A-BBAA-B67490671777}"/>
                </a:ext>
              </a:extLst>
            </p:cNvPr>
            <p:cNvSpPr/>
            <p:nvPr/>
          </p:nvSpPr>
          <p:spPr>
            <a:xfrm>
              <a:off x="9704328" y="2051045"/>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A3DC46E-71F2-3D4E-8218-D1AAB94DCD09}"/>
                </a:ext>
              </a:extLst>
            </p:cNvPr>
            <p:cNvSpPr/>
            <p:nvPr/>
          </p:nvSpPr>
          <p:spPr>
            <a:xfrm>
              <a:off x="9704328" y="2807944"/>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D46A1321-1727-464E-BE8A-F79252373875}"/>
                </a:ext>
              </a:extLst>
            </p:cNvPr>
            <p:cNvCxnSpPr>
              <a:cxnSpLocks/>
              <a:stCxn id="22" idx="2"/>
              <a:endCxn id="23" idx="6"/>
            </p:cNvCxnSpPr>
            <p:nvPr/>
          </p:nvCxnSpPr>
          <p:spPr>
            <a:xfrm flipH="1" flipV="1">
              <a:off x="9844711" y="2121237"/>
              <a:ext cx="231063" cy="351899"/>
            </a:xfrm>
            <a:prstGeom prst="straightConnector1">
              <a:avLst/>
            </a:prstGeom>
            <a:ln w="5715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cxnSp>
        <p:nvCxnSpPr>
          <p:cNvPr id="29" name="Straight Arrow Connector 28">
            <a:extLst>
              <a:ext uri="{FF2B5EF4-FFF2-40B4-BE49-F238E27FC236}">
                <a16:creationId xmlns:a16="http://schemas.microsoft.com/office/drawing/2014/main" id="{71285159-54A8-E943-BB5C-BDD4F6DBFC13}"/>
              </a:ext>
            </a:extLst>
          </p:cNvPr>
          <p:cNvCxnSpPr>
            <a:cxnSpLocks/>
            <a:stCxn id="18" idx="3"/>
            <a:endCxn id="23" idx="2"/>
          </p:cNvCxnSpPr>
          <p:nvPr/>
        </p:nvCxnSpPr>
        <p:spPr>
          <a:xfrm>
            <a:off x="6278136" y="3770461"/>
            <a:ext cx="983924" cy="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05F2C2F-495A-494A-9A13-EAC192DA6D3F}"/>
              </a:ext>
            </a:extLst>
          </p:cNvPr>
          <p:cNvCxnSpPr>
            <a:cxnSpLocks/>
          </p:cNvCxnSpPr>
          <p:nvPr/>
        </p:nvCxnSpPr>
        <p:spPr>
          <a:xfrm>
            <a:off x="6296724" y="4881865"/>
            <a:ext cx="983924" cy="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D8BA764-8FFD-3E4C-A419-B595D6DFDB30}"/>
              </a:ext>
            </a:extLst>
          </p:cNvPr>
          <p:cNvCxnSpPr>
            <a:cxnSpLocks/>
          </p:cNvCxnSpPr>
          <p:nvPr/>
        </p:nvCxnSpPr>
        <p:spPr>
          <a:xfrm>
            <a:off x="8034235" y="4287485"/>
            <a:ext cx="170746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398B6D1-14D8-4649-95AD-14F013C1A442}"/>
              </a:ext>
            </a:extLst>
          </p:cNvPr>
          <p:cNvSpPr/>
          <p:nvPr/>
        </p:nvSpPr>
        <p:spPr>
          <a:xfrm>
            <a:off x="9757800" y="4029194"/>
            <a:ext cx="9144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Plant</a:t>
            </a:r>
          </a:p>
        </p:txBody>
      </p:sp>
      <p:cxnSp>
        <p:nvCxnSpPr>
          <p:cNvPr id="34" name="Elbow Connector 33">
            <a:extLst>
              <a:ext uri="{FF2B5EF4-FFF2-40B4-BE49-F238E27FC236}">
                <a16:creationId xmlns:a16="http://schemas.microsoft.com/office/drawing/2014/main" id="{C7ED3064-6669-D54D-B6F5-BC0A7B12A89E}"/>
              </a:ext>
            </a:extLst>
          </p:cNvPr>
          <p:cNvCxnSpPr>
            <a:endCxn id="18" idx="0"/>
          </p:cNvCxnSpPr>
          <p:nvPr/>
        </p:nvCxnSpPr>
        <p:spPr>
          <a:xfrm rot="10800000">
            <a:off x="5651927" y="3383794"/>
            <a:ext cx="4549746" cy="645401"/>
          </a:xfrm>
          <a:prstGeom prst="bentConnector4">
            <a:avLst>
              <a:gd name="adj1" fmla="val -509"/>
              <a:gd name="adj2" fmla="val 263276"/>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214DCCCC-1075-7641-8D20-8FAF27BAC18B}"/>
              </a:ext>
            </a:extLst>
          </p:cNvPr>
          <p:cNvCxnSpPr>
            <a:cxnSpLocks/>
            <a:stCxn id="32" idx="0"/>
            <a:endCxn id="20" idx="0"/>
          </p:cNvCxnSpPr>
          <p:nvPr/>
        </p:nvCxnSpPr>
        <p:spPr>
          <a:xfrm rot="16200000" flipV="1">
            <a:off x="8349110" y="2163303"/>
            <a:ext cx="1473950" cy="2257831"/>
          </a:xfrm>
          <a:prstGeom prst="bentConnector3">
            <a:avLst>
              <a:gd name="adj1" fmla="val 115509"/>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1FE45213-B42F-6946-B825-9CFDF854AAAB}"/>
              </a:ext>
            </a:extLst>
          </p:cNvPr>
          <p:cNvCxnSpPr>
            <a:cxnSpLocks/>
            <a:stCxn id="32" idx="2"/>
            <a:endCxn id="19" idx="2"/>
          </p:cNvCxnSpPr>
          <p:nvPr/>
        </p:nvCxnSpPr>
        <p:spPr>
          <a:xfrm rot="5400000">
            <a:off x="7543014" y="2602540"/>
            <a:ext cx="788133" cy="4555841"/>
          </a:xfrm>
          <a:prstGeom prst="bentConnector3">
            <a:avLst>
              <a:gd name="adj1" fmla="val 178526"/>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Speech Bubble: Rectangle 8">
            <a:extLst>
              <a:ext uri="{FF2B5EF4-FFF2-40B4-BE49-F238E27FC236}">
                <a16:creationId xmlns:a16="http://schemas.microsoft.com/office/drawing/2014/main" id="{A5D0B94D-4D80-479E-8834-C4FE1955CFED}"/>
              </a:ext>
            </a:extLst>
          </p:cNvPr>
          <p:cNvSpPr/>
          <p:nvPr/>
        </p:nvSpPr>
        <p:spPr>
          <a:xfrm>
            <a:off x="9236774" y="2074084"/>
            <a:ext cx="2653115" cy="1270538"/>
          </a:xfrm>
          <a:prstGeom prst="wedgeRectCallout">
            <a:avLst>
              <a:gd name="adj1" fmla="val -61315"/>
              <a:gd name="adj2" fmla="val 45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Watches for unsafe states (e.g. imminent collision, excessive control input)</a:t>
            </a:r>
          </a:p>
        </p:txBody>
      </p:sp>
      <p:sp>
        <p:nvSpPr>
          <p:cNvPr id="10" name="Speech Bubble: Rectangle 9">
            <a:extLst>
              <a:ext uri="{FF2B5EF4-FFF2-40B4-BE49-F238E27FC236}">
                <a16:creationId xmlns:a16="http://schemas.microsoft.com/office/drawing/2014/main" id="{6AF7651C-B4A9-4A31-B5A0-6FAD439D28BB}"/>
              </a:ext>
            </a:extLst>
          </p:cNvPr>
          <p:cNvSpPr/>
          <p:nvPr/>
        </p:nvSpPr>
        <p:spPr>
          <a:xfrm>
            <a:off x="9057162" y="5077670"/>
            <a:ext cx="2653115" cy="1270538"/>
          </a:xfrm>
          <a:prstGeom prst="wedgeRectCallout">
            <a:avLst>
              <a:gd name="adj1" fmla="val -88208"/>
              <a:gd name="adj2" fmla="val -1017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Switches from nominal “autonomy controller” to “safety controller”</a:t>
            </a:r>
          </a:p>
        </p:txBody>
      </p:sp>
    </p:spTree>
    <p:extLst>
      <p:ext uri="{BB962C8B-B14F-4D97-AF65-F5344CB8AC3E}">
        <p14:creationId xmlns:p14="http://schemas.microsoft.com/office/powerpoint/2010/main" val="10710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B7CC33-0B13-40BF-94E6-74F728568B30}"/>
              </a:ext>
            </a:extLst>
          </p:cNvPr>
          <p:cNvSpPr>
            <a:spLocks noGrp="1"/>
          </p:cNvSpPr>
          <p:nvPr>
            <p:ph type="body" sz="quarter" idx="17"/>
          </p:nvPr>
        </p:nvSpPr>
        <p:spPr/>
        <p:txBody>
          <a:bodyPr/>
          <a:lstStyle/>
          <a:p>
            <a:endParaRPr lang="en-US"/>
          </a:p>
        </p:txBody>
      </p:sp>
      <p:pic>
        <p:nvPicPr>
          <p:cNvPr id="73" name="Picture 33">
            <a:extLst>
              <a:ext uri="{FF2B5EF4-FFF2-40B4-BE49-F238E27FC236}">
                <a16:creationId xmlns:a16="http://schemas.microsoft.com/office/drawing/2014/main" id="{A5B0701E-FC68-49A1-9032-E82A46F742E2}"/>
              </a:ext>
            </a:extLst>
          </p:cNvPr>
          <p:cNvPicPr>
            <a:picLocks noChangeAspect="1" noChangeArrowheads="1"/>
          </p:cNvPicPr>
          <p:nvPr/>
        </p:nvPicPr>
        <p:blipFill>
          <a:blip r:embed="rId3" cstate="print"/>
          <a:srcRect/>
          <a:stretch>
            <a:fillRect/>
          </a:stretch>
        </p:blipFill>
        <p:spPr bwMode="auto">
          <a:xfrm>
            <a:off x="2889483" y="562595"/>
            <a:ext cx="6421785" cy="5704010"/>
          </a:xfrm>
          <a:prstGeom prst="rect">
            <a:avLst/>
          </a:prstGeom>
          <a:noFill/>
          <a:ln w="9525">
            <a:noFill/>
            <a:miter lim="800000"/>
            <a:headEnd/>
            <a:tailEnd/>
          </a:ln>
        </p:spPr>
      </p:pic>
    </p:spTree>
    <p:extLst>
      <p:ext uri="{BB962C8B-B14F-4D97-AF65-F5344CB8AC3E}">
        <p14:creationId xmlns:p14="http://schemas.microsoft.com/office/powerpoint/2010/main" val="607569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886890-08DF-FD43-B3CB-478DCF70DD77}"/>
              </a:ext>
            </a:extLst>
          </p:cNvPr>
          <p:cNvSpPr>
            <a:spLocks noGrp="1"/>
          </p:cNvSpPr>
          <p:nvPr>
            <p:ph type="body" sz="quarter" idx="17"/>
          </p:nvPr>
        </p:nvSpPr>
        <p:spPr/>
        <p:txBody>
          <a:bodyPr/>
          <a:lstStyle/>
          <a:p>
            <a:endParaRPr lang="en-US" dirty="0"/>
          </a:p>
        </p:txBody>
      </p:sp>
      <p:sp>
        <p:nvSpPr>
          <p:cNvPr id="7" name="TextBox 6">
            <a:extLst>
              <a:ext uri="{FF2B5EF4-FFF2-40B4-BE49-F238E27FC236}">
                <a16:creationId xmlns:a16="http://schemas.microsoft.com/office/drawing/2014/main" id="{23A85806-7A4A-3049-8013-E8694B29EE0B}"/>
              </a:ext>
            </a:extLst>
          </p:cNvPr>
          <p:cNvSpPr txBox="1"/>
          <p:nvPr/>
        </p:nvSpPr>
        <p:spPr>
          <a:xfrm>
            <a:off x="2173574" y="487025"/>
            <a:ext cx="10018426" cy="6370975"/>
          </a:xfrm>
          <a:prstGeom prst="rect">
            <a:avLst/>
          </a:prstGeom>
          <a:noFill/>
        </p:spPr>
        <p:txBody>
          <a:bodyPr wrap="square" rtlCol="0">
            <a:spAutoFit/>
          </a:bodyPr>
          <a:lstStyle/>
          <a:p>
            <a:r>
              <a:rPr lang="en-US" sz="3600" dirty="0"/>
              <a:t>This architecture must:</a:t>
            </a:r>
          </a:p>
          <a:p>
            <a:pPr marL="742950" indent="-742950">
              <a:buFont typeface="+mj-lt"/>
              <a:buAutoNum type="arabicPeriod"/>
            </a:pPr>
            <a:r>
              <a:rPr lang="en-US" sz="3600" dirty="0"/>
              <a:t>Monitor system for faults </a:t>
            </a:r>
          </a:p>
          <a:p>
            <a:pPr lvl="1"/>
            <a:r>
              <a:rPr lang="en-US" sz="2400" dirty="0"/>
              <a:t>(failures due to design or component malfunctions that make it unsafe to calculate and/or engage automatic maneuvers)</a:t>
            </a:r>
          </a:p>
          <a:p>
            <a:pPr marL="742950" indent="-742950">
              <a:buFont typeface="+mj-lt"/>
              <a:buAutoNum type="arabicPeriod"/>
            </a:pPr>
            <a:r>
              <a:rPr lang="en-US" sz="3600" dirty="0"/>
              <a:t>Monitor system for interlock conditions</a:t>
            </a:r>
          </a:p>
          <a:p>
            <a:pPr lvl="1"/>
            <a:r>
              <a:rPr lang="en-US" sz="2400" dirty="0"/>
              <a:t>(conditions where is safe to calculate, but unsafe to engage a maneuver – for instance when docked/connected to another system)</a:t>
            </a:r>
            <a:endParaRPr lang="en-US" sz="3600" dirty="0"/>
          </a:p>
          <a:p>
            <a:pPr marL="742950" indent="-742950">
              <a:buFont typeface="+mj-lt"/>
              <a:buAutoNum type="arabicPeriod"/>
            </a:pPr>
            <a:r>
              <a:rPr lang="en-US" sz="3600" dirty="0"/>
              <a:t>Monitor system for boundary violations</a:t>
            </a:r>
          </a:p>
          <a:p>
            <a:pPr marL="742950" indent="-742950">
              <a:buFont typeface="+mj-lt"/>
              <a:buAutoNum type="arabicPeriod"/>
            </a:pPr>
            <a:r>
              <a:rPr lang="en-US" sz="3600" dirty="0"/>
              <a:t>Interact with human operator</a:t>
            </a:r>
          </a:p>
          <a:p>
            <a:pPr marL="742950" indent="-742950">
              <a:buFont typeface="+mj-lt"/>
              <a:buAutoNum type="arabicPeriod"/>
            </a:pPr>
            <a:r>
              <a:rPr lang="en-US" sz="3600" dirty="0"/>
              <a:t>Enable automatic / autonomous maneuvers when appropriate</a:t>
            </a:r>
          </a:p>
          <a:p>
            <a:pPr marL="742950" indent="-742950">
              <a:buFont typeface="+mj-lt"/>
              <a:buAutoNum type="arabicPeriod"/>
            </a:pPr>
            <a:endParaRPr lang="en-US" sz="3600" dirty="0"/>
          </a:p>
        </p:txBody>
      </p:sp>
      <p:sp>
        <p:nvSpPr>
          <p:cNvPr id="2" name="Left Brace 1">
            <a:extLst>
              <a:ext uri="{FF2B5EF4-FFF2-40B4-BE49-F238E27FC236}">
                <a16:creationId xmlns:a16="http://schemas.microsoft.com/office/drawing/2014/main" id="{20718A4E-7D14-BD42-B03D-76AA55A7CF13}"/>
              </a:ext>
            </a:extLst>
          </p:cNvPr>
          <p:cNvSpPr/>
          <p:nvPr/>
        </p:nvSpPr>
        <p:spPr>
          <a:xfrm>
            <a:off x="1978697" y="1079292"/>
            <a:ext cx="289810" cy="2953062"/>
          </a:xfrm>
          <a:prstGeom prst="leftBrace">
            <a:avLst/>
          </a:pr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dirty="0"/>
          </a:p>
        </p:txBody>
      </p:sp>
      <p:sp>
        <p:nvSpPr>
          <p:cNvPr id="5" name="Left Brace 4">
            <a:extLst>
              <a:ext uri="{FF2B5EF4-FFF2-40B4-BE49-F238E27FC236}">
                <a16:creationId xmlns:a16="http://schemas.microsoft.com/office/drawing/2014/main" id="{419F5BF3-9BD5-D247-86EC-B044E56BCD4F}"/>
              </a:ext>
            </a:extLst>
          </p:cNvPr>
          <p:cNvSpPr/>
          <p:nvPr/>
        </p:nvSpPr>
        <p:spPr>
          <a:xfrm>
            <a:off x="1968703" y="4032354"/>
            <a:ext cx="299803" cy="1034321"/>
          </a:xfrm>
          <a:prstGeom prst="leftBrace">
            <a:avLst/>
          </a:pr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dirty="0"/>
          </a:p>
        </p:txBody>
      </p:sp>
      <p:sp>
        <p:nvSpPr>
          <p:cNvPr id="8" name="Left Brace 7">
            <a:extLst>
              <a:ext uri="{FF2B5EF4-FFF2-40B4-BE49-F238E27FC236}">
                <a16:creationId xmlns:a16="http://schemas.microsoft.com/office/drawing/2014/main" id="{FBEBA993-2BCA-8E43-B57A-265DD698204C}"/>
              </a:ext>
            </a:extLst>
          </p:cNvPr>
          <p:cNvSpPr/>
          <p:nvPr/>
        </p:nvSpPr>
        <p:spPr>
          <a:xfrm>
            <a:off x="1968703" y="5066675"/>
            <a:ext cx="299803" cy="1034321"/>
          </a:xfrm>
          <a:prstGeom prst="leftBrace">
            <a:avLst/>
          </a:prstGeom>
          <a:ln w="5715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11C3DF26-C6FB-884E-B457-662BCF5ED260}"/>
              </a:ext>
            </a:extLst>
          </p:cNvPr>
          <p:cNvSpPr txBox="1"/>
          <p:nvPr/>
        </p:nvSpPr>
        <p:spPr>
          <a:xfrm>
            <a:off x="0" y="2335194"/>
            <a:ext cx="2083628" cy="707886"/>
          </a:xfrm>
          <a:prstGeom prst="rect">
            <a:avLst/>
          </a:prstGeom>
          <a:noFill/>
        </p:spPr>
        <p:txBody>
          <a:bodyPr wrap="square" rtlCol="0">
            <a:spAutoFit/>
          </a:bodyPr>
          <a:lstStyle/>
          <a:p>
            <a:pPr algn="ctr"/>
            <a:r>
              <a:rPr lang="en-US" sz="2000" dirty="0">
                <a:solidFill>
                  <a:schemeClr val="accent3"/>
                </a:solidFill>
              </a:rPr>
              <a:t>Do No </a:t>
            </a:r>
          </a:p>
          <a:p>
            <a:pPr algn="ctr"/>
            <a:r>
              <a:rPr lang="en-US" sz="2000" dirty="0">
                <a:solidFill>
                  <a:schemeClr val="accent3"/>
                </a:solidFill>
              </a:rPr>
              <a:t>Harm</a:t>
            </a:r>
          </a:p>
        </p:txBody>
      </p:sp>
      <p:sp>
        <p:nvSpPr>
          <p:cNvPr id="10" name="TextBox 9">
            <a:extLst>
              <a:ext uri="{FF2B5EF4-FFF2-40B4-BE49-F238E27FC236}">
                <a16:creationId xmlns:a16="http://schemas.microsoft.com/office/drawing/2014/main" id="{9D48E44A-A62A-364F-9009-C412151778C3}"/>
              </a:ext>
            </a:extLst>
          </p:cNvPr>
          <p:cNvSpPr txBox="1"/>
          <p:nvPr/>
        </p:nvSpPr>
        <p:spPr>
          <a:xfrm>
            <a:off x="21431" y="4182253"/>
            <a:ext cx="2083628" cy="707886"/>
          </a:xfrm>
          <a:prstGeom prst="rect">
            <a:avLst/>
          </a:prstGeom>
          <a:noFill/>
        </p:spPr>
        <p:txBody>
          <a:bodyPr wrap="square" rtlCol="0">
            <a:spAutoFit/>
          </a:bodyPr>
          <a:lstStyle/>
          <a:p>
            <a:pPr algn="ctr"/>
            <a:r>
              <a:rPr lang="en-US" sz="2000" dirty="0">
                <a:solidFill>
                  <a:schemeClr val="accent3"/>
                </a:solidFill>
              </a:rPr>
              <a:t>Do Not Interfere</a:t>
            </a:r>
          </a:p>
        </p:txBody>
      </p:sp>
      <p:sp>
        <p:nvSpPr>
          <p:cNvPr id="11" name="TextBox 10">
            <a:extLst>
              <a:ext uri="{FF2B5EF4-FFF2-40B4-BE49-F238E27FC236}">
                <a16:creationId xmlns:a16="http://schemas.microsoft.com/office/drawing/2014/main" id="{222648C0-F3CB-2349-841F-95F08806F6FA}"/>
              </a:ext>
            </a:extLst>
          </p:cNvPr>
          <p:cNvSpPr txBox="1"/>
          <p:nvPr/>
        </p:nvSpPr>
        <p:spPr>
          <a:xfrm>
            <a:off x="0" y="5234059"/>
            <a:ext cx="2071138" cy="707886"/>
          </a:xfrm>
          <a:prstGeom prst="rect">
            <a:avLst/>
          </a:prstGeom>
          <a:noFill/>
        </p:spPr>
        <p:txBody>
          <a:bodyPr wrap="square" rtlCol="0">
            <a:spAutoFit/>
          </a:bodyPr>
          <a:lstStyle/>
          <a:p>
            <a:pPr algn="ctr"/>
            <a:r>
              <a:rPr lang="en-US" sz="2000" dirty="0">
                <a:solidFill>
                  <a:schemeClr val="accent3"/>
                </a:solidFill>
              </a:rPr>
              <a:t>Automatically Maneuver</a:t>
            </a:r>
          </a:p>
        </p:txBody>
      </p:sp>
      <p:sp>
        <p:nvSpPr>
          <p:cNvPr id="12" name="Speech Bubble: Rectangle 11">
            <a:extLst>
              <a:ext uri="{FF2B5EF4-FFF2-40B4-BE49-F238E27FC236}">
                <a16:creationId xmlns:a16="http://schemas.microsoft.com/office/drawing/2014/main" id="{3A63EE11-9D72-4230-924A-A778E64E11A9}"/>
              </a:ext>
            </a:extLst>
          </p:cNvPr>
          <p:cNvSpPr/>
          <p:nvPr/>
        </p:nvSpPr>
        <p:spPr>
          <a:xfrm>
            <a:off x="10584180" y="4702017"/>
            <a:ext cx="1455420" cy="1239928"/>
          </a:xfrm>
          <a:prstGeom prst="wedgeRectCallout">
            <a:avLst>
              <a:gd name="adj1" fmla="val -116182"/>
              <a:gd name="adj2" fmla="val -3441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Human supervisor (on-the-loop)</a:t>
            </a:r>
          </a:p>
        </p:txBody>
      </p:sp>
    </p:spTree>
    <p:extLst>
      <p:ext uri="{BB962C8B-B14F-4D97-AF65-F5344CB8AC3E}">
        <p14:creationId xmlns:p14="http://schemas.microsoft.com/office/powerpoint/2010/main" val="167624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7" end="7"/>
                                            </p:txEl>
                                          </p:spTgt>
                                        </p:tgtEl>
                                        <p:attrNameLst>
                                          <p:attrName>style.visibility</p:attrName>
                                        </p:attrNameLst>
                                      </p:cBhvr>
                                      <p:to>
                                        <p:strVal val="visible"/>
                                      </p:to>
                                    </p:set>
                                    <p:animEffect transition="in" filter="fade">
                                      <p:cBhvr>
                                        <p:cTn id="5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886890-08DF-FD43-B3CB-478DCF70DD77}"/>
              </a:ext>
            </a:extLst>
          </p:cNvPr>
          <p:cNvSpPr>
            <a:spLocks noGrp="1"/>
          </p:cNvSpPr>
          <p:nvPr>
            <p:ph type="body" sz="quarter" idx="17"/>
          </p:nvPr>
        </p:nvSpPr>
        <p:spPr/>
        <p:txBody>
          <a:bodyPr/>
          <a:lstStyle/>
          <a:p>
            <a:pPr lvl="0"/>
            <a:r>
              <a:rPr lang="en-US" dirty="0"/>
              <a:t>DISTRIBUTION A. Approved for public release; distribution is unlimited. Case Number: 88ABW-2019-4388</a:t>
            </a:r>
            <a:endParaRPr lang="en-US" dirty="0"/>
          </a:p>
        </p:txBody>
      </p:sp>
      <p:sp>
        <p:nvSpPr>
          <p:cNvPr id="18" name="Rectangle 17">
            <a:extLst>
              <a:ext uri="{FF2B5EF4-FFF2-40B4-BE49-F238E27FC236}">
                <a16:creationId xmlns:a16="http://schemas.microsoft.com/office/drawing/2014/main" id="{F7527F63-5756-2C43-8446-22EC3E5DDCC9}"/>
              </a:ext>
            </a:extLst>
          </p:cNvPr>
          <p:cNvSpPr/>
          <p:nvPr/>
        </p:nvSpPr>
        <p:spPr>
          <a:xfrm>
            <a:off x="3163464" y="2513998"/>
            <a:ext cx="1252419" cy="7733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Safety Controller</a:t>
            </a:r>
          </a:p>
        </p:txBody>
      </p:sp>
      <p:sp>
        <p:nvSpPr>
          <p:cNvPr id="19" name="Rectangle 18">
            <a:extLst>
              <a:ext uri="{FF2B5EF4-FFF2-40B4-BE49-F238E27FC236}">
                <a16:creationId xmlns:a16="http://schemas.microsoft.com/office/drawing/2014/main" id="{ED51A29F-9A9A-0C4B-AAF0-4EE6BD519A76}"/>
              </a:ext>
            </a:extLst>
          </p:cNvPr>
          <p:cNvSpPr/>
          <p:nvPr/>
        </p:nvSpPr>
        <p:spPr>
          <a:xfrm>
            <a:off x="3177929" y="3621073"/>
            <a:ext cx="1237953" cy="7836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Complex Controller</a:t>
            </a:r>
          </a:p>
        </p:txBody>
      </p:sp>
      <p:sp>
        <p:nvSpPr>
          <p:cNvPr id="20" name="Oval 19">
            <a:extLst>
              <a:ext uri="{FF2B5EF4-FFF2-40B4-BE49-F238E27FC236}">
                <a16:creationId xmlns:a16="http://schemas.microsoft.com/office/drawing/2014/main" id="{AF4DD619-76AC-7345-90C9-E91D84867299}"/>
              </a:ext>
            </a:extLst>
          </p:cNvPr>
          <p:cNvSpPr/>
          <p:nvPr/>
        </p:nvSpPr>
        <p:spPr>
          <a:xfrm>
            <a:off x="4728303" y="1685449"/>
            <a:ext cx="2733225" cy="27332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t>Decision Logic and Switch</a:t>
            </a:r>
            <a:endParaRPr lang="en-US" sz="1100" dirty="0"/>
          </a:p>
          <a:p>
            <a:pPr algn="ctr"/>
            <a:endParaRPr lang="en-US" sz="1100" dirty="0"/>
          </a:p>
        </p:txBody>
      </p:sp>
      <p:grpSp>
        <p:nvGrpSpPr>
          <p:cNvPr id="21" name="Group 20">
            <a:extLst>
              <a:ext uri="{FF2B5EF4-FFF2-40B4-BE49-F238E27FC236}">
                <a16:creationId xmlns:a16="http://schemas.microsoft.com/office/drawing/2014/main" id="{6D385587-BB1B-AC4F-BF5C-B8702DA89A0A}"/>
              </a:ext>
            </a:extLst>
          </p:cNvPr>
          <p:cNvGrpSpPr/>
          <p:nvPr/>
        </p:nvGrpSpPr>
        <p:grpSpPr>
          <a:xfrm>
            <a:off x="5399801" y="2797516"/>
            <a:ext cx="752503" cy="1319207"/>
            <a:chOff x="9704328" y="2051045"/>
            <a:chExt cx="511829" cy="897282"/>
          </a:xfrm>
        </p:grpSpPr>
        <p:sp>
          <p:nvSpPr>
            <p:cNvPr id="22" name="Oval 21">
              <a:extLst>
                <a:ext uri="{FF2B5EF4-FFF2-40B4-BE49-F238E27FC236}">
                  <a16:creationId xmlns:a16="http://schemas.microsoft.com/office/drawing/2014/main" id="{FD24A7AF-DA07-7B4C-BEB2-B8ACE40135B1}"/>
                </a:ext>
              </a:extLst>
            </p:cNvPr>
            <p:cNvSpPr/>
            <p:nvPr/>
          </p:nvSpPr>
          <p:spPr>
            <a:xfrm>
              <a:off x="10075774" y="2402944"/>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DA6DEB0-583B-B94A-BBAA-B67490671777}"/>
                </a:ext>
              </a:extLst>
            </p:cNvPr>
            <p:cNvSpPr/>
            <p:nvPr/>
          </p:nvSpPr>
          <p:spPr>
            <a:xfrm>
              <a:off x="9704328" y="2051045"/>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A3DC46E-71F2-3D4E-8218-D1AAB94DCD09}"/>
                </a:ext>
              </a:extLst>
            </p:cNvPr>
            <p:cNvSpPr/>
            <p:nvPr/>
          </p:nvSpPr>
          <p:spPr>
            <a:xfrm>
              <a:off x="9704328" y="2807944"/>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D46A1321-1727-464E-BE8A-F79252373875}"/>
                </a:ext>
              </a:extLst>
            </p:cNvPr>
            <p:cNvCxnSpPr>
              <a:cxnSpLocks/>
              <a:stCxn id="22" idx="2"/>
              <a:endCxn id="23" idx="6"/>
            </p:cNvCxnSpPr>
            <p:nvPr/>
          </p:nvCxnSpPr>
          <p:spPr>
            <a:xfrm flipH="1" flipV="1">
              <a:off x="9844711" y="2121237"/>
              <a:ext cx="231063" cy="351899"/>
            </a:xfrm>
            <a:prstGeom prst="straightConnector1">
              <a:avLst/>
            </a:prstGeom>
            <a:ln w="5715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cxnSp>
        <p:nvCxnSpPr>
          <p:cNvPr id="29" name="Straight Arrow Connector 28">
            <a:extLst>
              <a:ext uri="{FF2B5EF4-FFF2-40B4-BE49-F238E27FC236}">
                <a16:creationId xmlns:a16="http://schemas.microsoft.com/office/drawing/2014/main" id="{71285159-54A8-E943-BB5C-BDD4F6DBFC13}"/>
              </a:ext>
            </a:extLst>
          </p:cNvPr>
          <p:cNvCxnSpPr>
            <a:cxnSpLocks/>
            <a:stCxn id="18" idx="3"/>
            <a:endCxn id="23" idx="2"/>
          </p:cNvCxnSpPr>
          <p:nvPr/>
        </p:nvCxnSpPr>
        <p:spPr>
          <a:xfrm>
            <a:off x="4415883" y="2900666"/>
            <a:ext cx="983924" cy="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05F2C2F-495A-494A-9A13-EAC192DA6D3F}"/>
              </a:ext>
            </a:extLst>
          </p:cNvPr>
          <p:cNvCxnSpPr>
            <a:cxnSpLocks/>
          </p:cNvCxnSpPr>
          <p:nvPr/>
        </p:nvCxnSpPr>
        <p:spPr>
          <a:xfrm>
            <a:off x="4434471" y="4012070"/>
            <a:ext cx="983924" cy="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D8BA764-8FFD-3E4C-A419-B595D6DFDB30}"/>
              </a:ext>
            </a:extLst>
          </p:cNvPr>
          <p:cNvCxnSpPr>
            <a:cxnSpLocks/>
          </p:cNvCxnSpPr>
          <p:nvPr/>
        </p:nvCxnSpPr>
        <p:spPr>
          <a:xfrm>
            <a:off x="6171982" y="3417690"/>
            <a:ext cx="170746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398B6D1-14D8-4649-95AD-14F013C1A442}"/>
              </a:ext>
            </a:extLst>
          </p:cNvPr>
          <p:cNvSpPr/>
          <p:nvPr/>
        </p:nvSpPr>
        <p:spPr>
          <a:xfrm>
            <a:off x="7895547" y="3159399"/>
            <a:ext cx="9144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Plant</a:t>
            </a:r>
          </a:p>
        </p:txBody>
      </p:sp>
      <p:cxnSp>
        <p:nvCxnSpPr>
          <p:cNvPr id="34" name="Elbow Connector 33">
            <a:extLst>
              <a:ext uri="{FF2B5EF4-FFF2-40B4-BE49-F238E27FC236}">
                <a16:creationId xmlns:a16="http://schemas.microsoft.com/office/drawing/2014/main" id="{C7ED3064-6669-D54D-B6F5-BC0A7B12A89E}"/>
              </a:ext>
            </a:extLst>
          </p:cNvPr>
          <p:cNvCxnSpPr>
            <a:endCxn id="18" idx="0"/>
          </p:cNvCxnSpPr>
          <p:nvPr/>
        </p:nvCxnSpPr>
        <p:spPr>
          <a:xfrm rot="10800000">
            <a:off x="3789674" y="2513999"/>
            <a:ext cx="4549746" cy="645401"/>
          </a:xfrm>
          <a:prstGeom prst="bentConnector4">
            <a:avLst>
              <a:gd name="adj1" fmla="val -509"/>
              <a:gd name="adj2" fmla="val 263276"/>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214DCCCC-1075-7641-8D20-8FAF27BAC18B}"/>
              </a:ext>
            </a:extLst>
          </p:cNvPr>
          <p:cNvCxnSpPr>
            <a:cxnSpLocks/>
            <a:stCxn id="32" idx="0"/>
            <a:endCxn id="20" idx="0"/>
          </p:cNvCxnSpPr>
          <p:nvPr/>
        </p:nvCxnSpPr>
        <p:spPr>
          <a:xfrm rot="16200000" flipV="1">
            <a:off x="6486857" y="1293508"/>
            <a:ext cx="1473950" cy="2257831"/>
          </a:xfrm>
          <a:prstGeom prst="bentConnector3">
            <a:avLst>
              <a:gd name="adj1" fmla="val 115509"/>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1FE45213-B42F-6946-B825-9CFDF854AAAB}"/>
              </a:ext>
            </a:extLst>
          </p:cNvPr>
          <p:cNvCxnSpPr>
            <a:cxnSpLocks/>
            <a:stCxn id="32" idx="2"/>
            <a:endCxn id="19" idx="2"/>
          </p:cNvCxnSpPr>
          <p:nvPr/>
        </p:nvCxnSpPr>
        <p:spPr>
          <a:xfrm rot="5400000">
            <a:off x="5680761" y="1732745"/>
            <a:ext cx="788133" cy="4555841"/>
          </a:xfrm>
          <a:prstGeom prst="bentConnector3">
            <a:avLst>
              <a:gd name="adj1" fmla="val 178526"/>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622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71BC84-9995-6441-83AB-995DC0C95718}"/>
              </a:ext>
            </a:extLst>
          </p:cNvPr>
          <p:cNvSpPr/>
          <p:nvPr/>
        </p:nvSpPr>
        <p:spPr>
          <a:xfrm>
            <a:off x="4312911" y="1210312"/>
            <a:ext cx="4637249" cy="4195575"/>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en-US" dirty="0"/>
              <a:t>Autonomous Run Time Assurance Architecture</a:t>
            </a:r>
          </a:p>
        </p:txBody>
      </p:sp>
      <p:sp>
        <p:nvSpPr>
          <p:cNvPr id="57" name="Rectangle 56">
            <a:extLst>
              <a:ext uri="{FF2B5EF4-FFF2-40B4-BE49-F238E27FC236}">
                <a16:creationId xmlns:a16="http://schemas.microsoft.com/office/drawing/2014/main" id="{C827D783-6EDE-D44B-B3A7-6ED32E1B58A6}"/>
              </a:ext>
            </a:extLst>
          </p:cNvPr>
          <p:cNvSpPr/>
          <p:nvPr/>
        </p:nvSpPr>
        <p:spPr>
          <a:xfrm flipH="1">
            <a:off x="8959021" y="1652531"/>
            <a:ext cx="255182" cy="3311136"/>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t"/>
          <a:lstStyle/>
          <a:p>
            <a:endParaRPr lang="en-US" dirty="0">
              <a:solidFill>
                <a:schemeClr val="bg2"/>
              </a:solidFill>
            </a:endParaRPr>
          </a:p>
        </p:txBody>
      </p:sp>
      <p:sp>
        <p:nvSpPr>
          <p:cNvPr id="11" name="Text Placeholder 10">
            <a:extLst>
              <a:ext uri="{FF2B5EF4-FFF2-40B4-BE49-F238E27FC236}">
                <a16:creationId xmlns:a16="http://schemas.microsoft.com/office/drawing/2014/main" id="{992C71F1-6E55-2B4B-A9BD-53A928BBCE12}"/>
              </a:ext>
            </a:extLst>
          </p:cNvPr>
          <p:cNvSpPr>
            <a:spLocks noGrp="1"/>
          </p:cNvSpPr>
          <p:nvPr>
            <p:ph type="body" sz="quarter" idx="17"/>
          </p:nvPr>
        </p:nvSpPr>
        <p:spPr/>
        <p:txBody>
          <a:bodyPr/>
          <a:lstStyle/>
          <a:p>
            <a:endParaRPr lang="en-US" dirty="0"/>
          </a:p>
        </p:txBody>
      </p:sp>
      <p:sp>
        <p:nvSpPr>
          <p:cNvPr id="3" name="Title 2">
            <a:extLst>
              <a:ext uri="{FF2B5EF4-FFF2-40B4-BE49-F238E27FC236}">
                <a16:creationId xmlns:a16="http://schemas.microsoft.com/office/drawing/2014/main" id="{8065D27E-7BEE-0445-BED5-C92B74D78F07}"/>
              </a:ext>
            </a:extLst>
          </p:cNvPr>
          <p:cNvSpPr>
            <a:spLocks noGrp="1"/>
          </p:cNvSpPr>
          <p:nvPr>
            <p:ph type="title"/>
          </p:nvPr>
        </p:nvSpPr>
        <p:spPr/>
        <p:txBody>
          <a:bodyPr/>
          <a:lstStyle/>
          <a:p>
            <a:r>
              <a:rPr lang="en-US" dirty="0"/>
              <a:t>Common Architecture Framework</a:t>
            </a:r>
          </a:p>
        </p:txBody>
      </p:sp>
      <p:sp>
        <p:nvSpPr>
          <p:cNvPr id="13" name="Rectangle 12">
            <a:extLst>
              <a:ext uri="{FF2B5EF4-FFF2-40B4-BE49-F238E27FC236}">
                <a16:creationId xmlns:a16="http://schemas.microsoft.com/office/drawing/2014/main" id="{67DE7A2C-44B2-BE44-8327-BFE867170ED0}"/>
              </a:ext>
            </a:extLst>
          </p:cNvPr>
          <p:cNvSpPr/>
          <p:nvPr/>
        </p:nvSpPr>
        <p:spPr>
          <a:xfrm>
            <a:off x="4843495" y="3079499"/>
            <a:ext cx="914400" cy="457200"/>
          </a:xfrm>
          <a:prstGeom prst="rect">
            <a:avLst/>
          </a:prstGeom>
          <a:ln w="76200">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Interlock Monitor</a:t>
            </a:r>
          </a:p>
        </p:txBody>
      </p:sp>
      <p:sp>
        <p:nvSpPr>
          <p:cNvPr id="15" name="Rectangle 14">
            <a:extLst>
              <a:ext uri="{FF2B5EF4-FFF2-40B4-BE49-F238E27FC236}">
                <a16:creationId xmlns:a16="http://schemas.microsoft.com/office/drawing/2014/main" id="{128A203D-6277-4C44-8568-162709990FC6}"/>
              </a:ext>
            </a:extLst>
          </p:cNvPr>
          <p:cNvSpPr/>
          <p:nvPr/>
        </p:nvSpPr>
        <p:spPr>
          <a:xfrm>
            <a:off x="4843495" y="4006638"/>
            <a:ext cx="9144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Boundary Monitor</a:t>
            </a:r>
          </a:p>
        </p:txBody>
      </p:sp>
      <p:sp>
        <p:nvSpPr>
          <p:cNvPr id="16" name="Rectangle 15">
            <a:extLst>
              <a:ext uri="{FF2B5EF4-FFF2-40B4-BE49-F238E27FC236}">
                <a16:creationId xmlns:a16="http://schemas.microsoft.com/office/drawing/2014/main" id="{F8493D74-1AC3-A140-BC4F-45EE2892E02A}"/>
              </a:ext>
            </a:extLst>
          </p:cNvPr>
          <p:cNvSpPr/>
          <p:nvPr/>
        </p:nvSpPr>
        <p:spPr>
          <a:xfrm>
            <a:off x="6759001" y="4461678"/>
            <a:ext cx="1045564"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Safety Controller</a:t>
            </a:r>
          </a:p>
        </p:txBody>
      </p:sp>
      <p:cxnSp>
        <p:nvCxnSpPr>
          <p:cNvPr id="17" name="Elbow Connector 16">
            <a:extLst>
              <a:ext uri="{FF2B5EF4-FFF2-40B4-BE49-F238E27FC236}">
                <a16:creationId xmlns:a16="http://schemas.microsoft.com/office/drawing/2014/main" id="{4CAD929A-75A0-A940-B8ED-33C95804521F}"/>
              </a:ext>
            </a:extLst>
          </p:cNvPr>
          <p:cNvCxnSpPr>
            <a:cxnSpLocks/>
            <a:stCxn id="13" idx="3"/>
            <a:endCxn id="22" idx="2"/>
          </p:cNvCxnSpPr>
          <p:nvPr/>
        </p:nvCxnSpPr>
        <p:spPr>
          <a:xfrm>
            <a:off x="5757895" y="3308099"/>
            <a:ext cx="693665"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0BF6811D-F64D-FA44-A0A5-EA63C6A531FC}"/>
              </a:ext>
            </a:extLst>
          </p:cNvPr>
          <p:cNvCxnSpPr>
            <a:cxnSpLocks/>
            <a:stCxn id="15" idx="2"/>
            <a:endCxn id="16" idx="1"/>
          </p:cNvCxnSpPr>
          <p:nvPr/>
        </p:nvCxnSpPr>
        <p:spPr>
          <a:xfrm rot="16200000" flipH="1">
            <a:off x="5916628" y="3847905"/>
            <a:ext cx="226440" cy="145830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760975D0-9E53-E141-9DEC-A35939BE2951}"/>
              </a:ext>
            </a:extLst>
          </p:cNvPr>
          <p:cNvCxnSpPr>
            <a:cxnSpLocks/>
            <a:stCxn id="15" idx="3"/>
            <a:endCxn id="22" idx="3"/>
          </p:cNvCxnSpPr>
          <p:nvPr/>
        </p:nvCxnSpPr>
        <p:spPr>
          <a:xfrm flipV="1">
            <a:off x="5757895" y="3894496"/>
            <a:ext cx="936558" cy="34074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64B77764-80F6-8342-A344-FF48EF0F9942}"/>
              </a:ext>
            </a:extLst>
          </p:cNvPr>
          <p:cNvCxnSpPr>
            <a:cxnSpLocks/>
            <a:stCxn id="68" idx="1"/>
            <a:endCxn id="13" idx="1"/>
          </p:cNvCxnSpPr>
          <p:nvPr/>
        </p:nvCxnSpPr>
        <p:spPr>
          <a:xfrm>
            <a:off x="4317638" y="3308099"/>
            <a:ext cx="525857" cy="1270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6AC087C4-9A99-0649-A710-292813FF1494}"/>
              </a:ext>
            </a:extLst>
          </p:cNvPr>
          <p:cNvCxnSpPr>
            <a:cxnSpLocks/>
            <a:stCxn id="68" idx="1"/>
            <a:endCxn id="15" idx="1"/>
          </p:cNvCxnSpPr>
          <p:nvPr/>
        </p:nvCxnSpPr>
        <p:spPr>
          <a:xfrm>
            <a:off x="4317638" y="3308099"/>
            <a:ext cx="525857" cy="92713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6F2FDB5A-E503-A043-8E92-770C01A748FE}"/>
              </a:ext>
            </a:extLst>
          </p:cNvPr>
          <p:cNvCxnSpPr>
            <a:cxnSpLocks/>
            <a:stCxn id="16" idx="0"/>
            <a:endCxn id="22" idx="4"/>
          </p:cNvCxnSpPr>
          <p:nvPr/>
        </p:nvCxnSpPr>
        <p:spPr>
          <a:xfrm rot="16200000" flipV="1">
            <a:off x="7119173" y="4299067"/>
            <a:ext cx="324289" cy="93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9E8E4F2-81D5-3849-85BB-A39BDE4B1AC6}"/>
              </a:ext>
            </a:extLst>
          </p:cNvPr>
          <p:cNvCxnSpPr>
            <a:cxnSpLocks/>
            <a:stCxn id="12" idx="3"/>
          </p:cNvCxnSpPr>
          <p:nvPr/>
        </p:nvCxnSpPr>
        <p:spPr>
          <a:xfrm>
            <a:off x="8950160" y="3308100"/>
            <a:ext cx="3322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ED8E7398-710D-B94F-9BDB-BDC2D708E4C4}"/>
              </a:ext>
            </a:extLst>
          </p:cNvPr>
          <p:cNvCxnSpPr>
            <a:cxnSpLocks/>
            <a:stCxn id="22" idx="6"/>
            <a:endCxn id="57" idx="3"/>
          </p:cNvCxnSpPr>
          <p:nvPr/>
        </p:nvCxnSpPr>
        <p:spPr>
          <a:xfrm flipV="1">
            <a:off x="8110139" y="3308099"/>
            <a:ext cx="848882"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2808EB9-03D1-4B4E-9E26-460C3930DAF2}"/>
              </a:ext>
            </a:extLst>
          </p:cNvPr>
          <p:cNvSpPr/>
          <p:nvPr/>
        </p:nvSpPr>
        <p:spPr>
          <a:xfrm>
            <a:off x="4843495" y="2106720"/>
            <a:ext cx="914400" cy="457200"/>
          </a:xfrm>
          <a:prstGeom prst="rect">
            <a:avLst/>
          </a:prstGeom>
          <a:ln w="76200">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Failure Monitor</a:t>
            </a:r>
          </a:p>
        </p:txBody>
      </p:sp>
      <p:cxnSp>
        <p:nvCxnSpPr>
          <p:cNvPr id="32" name="Elbow Connector 31">
            <a:extLst>
              <a:ext uri="{FF2B5EF4-FFF2-40B4-BE49-F238E27FC236}">
                <a16:creationId xmlns:a16="http://schemas.microsoft.com/office/drawing/2014/main" id="{98477C5F-5975-1E4F-AD03-A6483B872C84}"/>
              </a:ext>
            </a:extLst>
          </p:cNvPr>
          <p:cNvCxnSpPr>
            <a:cxnSpLocks/>
            <a:stCxn id="68" idx="1"/>
            <a:endCxn id="30" idx="1"/>
          </p:cNvCxnSpPr>
          <p:nvPr/>
        </p:nvCxnSpPr>
        <p:spPr>
          <a:xfrm flipV="1">
            <a:off x="4317638" y="2335320"/>
            <a:ext cx="525857" cy="97277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8F4618AA-1B57-3E44-9829-6D216A7814F6}"/>
              </a:ext>
            </a:extLst>
          </p:cNvPr>
          <p:cNvCxnSpPr>
            <a:cxnSpLocks/>
            <a:stCxn id="30" idx="3"/>
            <a:endCxn id="22" idx="1"/>
          </p:cNvCxnSpPr>
          <p:nvPr/>
        </p:nvCxnSpPr>
        <p:spPr>
          <a:xfrm>
            <a:off x="5757895" y="2335320"/>
            <a:ext cx="936558" cy="3863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E035282-FD5D-4D4C-AD0A-B5F4B1A86AE3}"/>
              </a:ext>
            </a:extLst>
          </p:cNvPr>
          <p:cNvSpPr/>
          <p:nvPr/>
        </p:nvSpPr>
        <p:spPr>
          <a:xfrm flipH="1">
            <a:off x="4062456" y="1652531"/>
            <a:ext cx="255182" cy="3311136"/>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t"/>
          <a:lstStyle/>
          <a:p>
            <a:endParaRPr lang="en-US" dirty="0">
              <a:solidFill>
                <a:schemeClr val="bg2"/>
              </a:solidFill>
            </a:endParaRPr>
          </a:p>
        </p:txBody>
      </p:sp>
      <p:sp>
        <p:nvSpPr>
          <p:cNvPr id="102" name="Rectangle 101">
            <a:extLst>
              <a:ext uri="{FF2B5EF4-FFF2-40B4-BE49-F238E27FC236}">
                <a16:creationId xmlns:a16="http://schemas.microsoft.com/office/drawing/2014/main" id="{0F5107E8-8124-ED4A-BA55-1693F356C818}"/>
              </a:ext>
            </a:extLst>
          </p:cNvPr>
          <p:cNvSpPr/>
          <p:nvPr/>
        </p:nvSpPr>
        <p:spPr>
          <a:xfrm flipH="1">
            <a:off x="4376411" y="1974678"/>
            <a:ext cx="1726156" cy="3327399"/>
          </a:xfrm>
          <a:prstGeom prst="rect">
            <a:avLst/>
          </a:prstGeom>
          <a:noFill/>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b"/>
          <a:lstStyle/>
          <a:p>
            <a:r>
              <a:rPr lang="en-US" dirty="0"/>
              <a:t>Monitors</a:t>
            </a:r>
          </a:p>
        </p:txBody>
      </p:sp>
      <p:sp>
        <p:nvSpPr>
          <p:cNvPr id="107" name="Rectangle 106">
            <a:extLst>
              <a:ext uri="{FF2B5EF4-FFF2-40B4-BE49-F238E27FC236}">
                <a16:creationId xmlns:a16="http://schemas.microsoft.com/office/drawing/2014/main" id="{81AAED10-030D-B442-A874-228F510558E7}"/>
              </a:ext>
            </a:extLst>
          </p:cNvPr>
          <p:cNvSpPr/>
          <p:nvPr/>
        </p:nvSpPr>
        <p:spPr>
          <a:xfrm flipH="1">
            <a:off x="6353022" y="1974678"/>
            <a:ext cx="1982452" cy="3327399"/>
          </a:xfrm>
          <a:prstGeom prst="rect">
            <a:avLst/>
          </a:prstGeom>
          <a:noFill/>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b"/>
          <a:lstStyle/>
          <a:p>
            <a:r>
              <a:rPr lang="en-US" dirty="0"/>
              <a:t>Controllers</a:t>
            </a:r>
          </a:p>
        </p:txBody>
      </p:sp>
      <p:sp>
        <p:nvSpPr>
          <p:cNvPr id="29" name="Rectangle 28">
            <a:extLst>
              <a:ext uri="{FF2B5EF4-FFF2-40B4-BE49-F238E27FC236}">
                <a16:creationId xmlns:a16="http://schemas.microsoft.com/office/drawing/2014/main" id="{15BCCF78-0996-8249-927E-A8968C706DFF}"/>
              </a:ext>
            </a:extLst>
          </p:cNvPr>
          <p:cNvSpPr/>
          <p:nvPr/>
        </p:nvSpPr>
        <p:spPr>
          <a:xfrm>
            <a:off x="2903190" y="3079499"/>
            <a:ext cx="9144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Complex Controller</a:t>
            </a:r>
          </a:p>
        </p:txBody>
      </p:sp>
      <p:sp>
        <p:nvSpPr>
          <p:cNvPr id="31" name="Rectangle 30">
            <a:extLst>
              <a:ext uri="{FF2B5EF4-FFF2-40B4-BE49-F238E27FC236}">
                <a16:creationId xmlns:a16="http://schemas.microsoft.com/office/drawing/2014/main" id="{B5294717-B185-D24B-86DD-401878FDC04E}"/>
              </a:ext>
            </a:extLst>
          </p:cNvPr>
          <p:cNvSpPr/>
          <p:nvPr/>
        </p:nvSpPr>
        <p:spPr>
          <a:xfrm>
            <a:off x="9291232" y="3079499"/>
            <a:ext cx="9144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Plant</a:t>
            </a:r>
          </a:p>
        </p:txBody>
      </p:sp>
      <p:cxnSp>
        <p:nvCxnSpPr>
          <p:cNvPr id="33" name="Elbow Connector 32">
            <a:extLst>
              <a:ext uri="{FF2B5EF4-FFF2-40B4-BE49-F238E27FC236}">
                <a16:creationId xmlns:a16="http://schemas.microsoft.com/office/drawing/2014/main" id="{51381152-0C72-EF4D-ADA3-883B00ACEB9B}"/>
              </a:ext>
            </a:extLst>
          </p:cNvPr>
          <p:cNvCxnSpPr>
            <a:cxnSpLocks/>
            <a:stCxn id="31" idx="3"/>
            <a:endCxn id="2" idx="4"/>
          </p:cNvCxnSpPr>
          <p:nvPr/>
        </p:nvCxnSpPr>
        <p:spPr>
          <a:xfrm flipH="1">
            <a:off x="2235470" y="3308099"/>
            <a:ext cx="7970162" cy="119921"/>
          </a:xfrm>
          <a:prstGeom prst="bentConnector4">
            <a:avLst>
              <a:gd name="adj1" fmla="val -2868"/>
              <a:gd name="adj2" fmla="val 198582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E278E164-385A-F846-A2B4-B9C2304BD1E7}"/>
              </a:ext>
            </a:extLst>
          </p:cNvPr>
          <p:cNvSpPr/>
          <p:nvPr/>
        </p:nvSpPr>
        <p:spPr>
          <a:xfrm>
            <a:off x="2115549" y="3188178"/>
            <a:ext cx="239842" cy="23984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36" name="Straight Arrow Connector 35">
            <a:extLst>
              <a:ext uri="{FF2B5EF4-FFF2-40B4-BE49-F238E27FC236}">
                <a16:creationId xmlns:a16="http://schemas.microsoft.com/office/drawing/2014/main" id="{89E8E4F2-81D5-3849-85BB-A39BDE4B1AC6}"/>
              </a:ext>
            </a:extLst>
          </p:cNvPr>
          <p:cNvCxnSpPr>
            <a:cxnSpLocks/>
            <a:stCxn id="29" idx="3"/>
            <a:endCxn id="12" idx="1"/>
          </p:cNvCxnSpPr>
          <p:nvPr/>
        </p:nvCxnSpPr>
        <p:spPr>
          <a:xfrm>
            <a:off x="3817590" y="3308099"/>
            <a:ext cx="49532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9E8E4F2-81D5-3849-85BB-A39BDE4B1AC6}"/>
              </a:ext>
            </a:extLst>
          </p:cNvPr>
          <p:cNvCxnSpPr>
            <a:cxnSpLocks/>
          </p:cNvCxnSpPr>
          <p:nvPr/>
        </p:nvCxnSpPr>
        <p:spPr>
          <a:xfrm>
            <a:off x="2355391" y="3308099"/>
            <a:ext cx="5477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15BCCF78-0996-8249-927E-A8968C706DFF}"/>
              </a:ext>
            </a:extLst>
          </p:cNvPr>
          <p:cNvSpPr/>
          <p:nvPr/>
        </p:nvSpPr>
        <p:spPr>
          <a:xfrm>
            <a:off x="8035760" y="439031"/>
            <a:ext cx="914400" cy="457200"/>
          </a:xfrm>
          <a:prstGeom prst="rect">
            <a:avLst/>
          </a:prstGeom>
          <a:ln w="76200">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Human Supervisor</a:t>
            </a:r>
          </a:p>
        </p:txBody>
      </p:sp>
      <p:cxnSp>
        <p:nvCxnSpPr>
          <p:cNvPr id="47" name="Elbow Connector 46">
            <a:extLst>
              <a:ext uri="{FF2B5EF4-FFF2-40B4-BE49-F238E27FC236}">
                <a16:creationId xmlns:a16="http://schemas.microsoft.com/office/drawing/2014/main" id="{8F4618AA-1B57-3E44-9829-6D216A7814F6}"/>
              </a:ext>
            </a:extLst>
          </p:cNvPr>
          <p:cNvCxnSpPr>
            <a:cxnSpLocks/>
            <a:stCxn id="46" idx="2"/>
            <a:endCxn id="22" idx="7"/>
          </p:cNvCxnSpPr>
          <p:nvPr/>
        </p:nvCxnSpPr>
        <p:spPr>
          <a:xfrm rot="5400000">
            <a:off x="7267367" y="1496110"/>
            <a:ext cx="1825472" cy="6257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B62B124-06F0-4FA9-9C3E-06430EAF41EE}"/>
              </a:ext>
            </a:extLst>
          </p:cNvPr>
          <p:cNvSpPr/>
          <p:nvPr/>
        </p:nvSpPr>
        <p:spPr>
          <a:xfrm>
            <a:off x="6451560" y="2478810"/>
            <a:ext cx="1658579" cy="165857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1100" dirty="0"/>
              <a:t>Decision Logic</a:t>
            </a:r>
          </a:p>
          <a:p>
            <a:pPr algn="ctr"/>
            <a:endParaRPr lang="en-US" sz="1100" dirty="0"/>
          </a:p>
          <a:p>
            <a:pPr algn="ctr"/>
            <a:endParaRPr lang="en-US" sz="1100" dirty="0"/>
          </a:p>
        </p:txBody>
      </p:sp>
      <p:grpSp>
        <p:nvGrpSpPr>
          <p:cNvPr id="10" name="Group 9">
            <a:extLst>
              <a:ext uri="{FF2B5EF4-FFF2-40B4-BE49-F238E27FC236}">
                <a16:creationId xmlns:a16="http://schemas.microsoft.com/office/drawing/2014/main" id="{8A0D3889-B24B-4F9E-8067-B92CA68E512A}"/>
              </a:ext>
            </a:extLst>
          </p:cNvPr>
          <p:cNvGrpSpPr/>
          <p:nvPr/>
        </p:nvGrpSpPr>
        <p:grpSpPr>
          <a:xfrm>
            <a:off x="6924095" y="3123559"/>
            <a:ext cx="1385986" cy="389110"/>
            <a:chOff x="9448826" y="2119308"/>
            <a:chExt cx="1385986" cy="389110"/>
          </a:xfrm>
        </p:grpSpPr>
        <p:sp>
          <p:nvSpPr>
            <p:cNvPr id="38" name="Oval 37">
              <a:extLst>
                <a:ext uri="{FF2B5EF4-FFF2-40B4-BE49-F238E27FC236}">
                  <a16:creationId xmlns:a16="http://schemas.microsoft.com/office/drawing/2014/main" id="{1B3B2FCA-59BA-4D41-95AF-CE8ED577EFB7}"/>
                </a:ext>
              </a:extLst>
            </p:cNvPr>
            <p:cNvSpPr/>
            <p:nvPr/>
          </p:nvSpPr>
          <p:spPr>
            <a:xfrm>
              <a:off x="10075774" y="2243672"/>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878A59D8-87D9-41CF-8FD8-8E250BB8B7B0}"/>
                </a:ext>
              </a:extLst>
            </p:cNvPr>
            <p:cNvSpPr/>
            <p:nvPr/>
          </p:nvSpPr>
          <p:spPr>
            <a:xfrm>
              <a:off x="9704328" y="2119308"/>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9A901C22-F35D-48E9-AADF-C68CB590560F}"/>
                </a:ext>
              </a:extLst>
            </p:cNvPr>
            <p:cNvSpPr/>
            <p:nvPr/>
          </p:nvSpPr>
          <p:spPr>
            <a:xfrm>
              <a:off x="9704328" y="2368035"/>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Arrow Connector 47">
              <a:extLst>
                <a:ext uri="{FF2B5EF4-FFF2-40B4-BE49-F238E27FC236}">
                  <a16:creationId xmlns:a16="http://schemas.microsoft.com/office/drawing/2014/main" id="{46C3B1A4-B58E-4A68-BD2C-8535FAE82A82}"/>
                </a:ext>
              </a:extLst>
            </p:cNvPr>
            <p:cNvCxnSpPr>
              <a:cxnSpLocks/>
            </p:cNvCxnSpPr>
            <p:nvPr/>
          </p:nvCxnSpPr>
          <p:spPr>
            <a:xfrm flipH="1">
              <a:off x="9448826" y="2438227"/>
              <a:ext cx="255182" cy="0"/>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Arrow Connector 48">
              <a:extLst>
                <a:ext uri="{FF2B5EF4-FFF2-40B4-BE49-F238E27FC236}">
                  <a16:creationId xmlns:a16="http://schemas.microsoft.com/office/drawing/2014/main" id="{971018D0-19BE-45CE-A01B-6D8CBEC5FEC3}"/>
                </a:ext>
              </a:extLst>
            </p:cNvPr>
            <p:cNvCxnSpPr>
              <a:cxnSpLocks/>
              <a:stCxn id="38" idx="2"/>
              <a:endCxn id="40" idx="6"/>
            </p:cNvCxnSpPr>
            <p:nvPr/>
          </p:nvCxnSpPr>
          <p:spPr>
            <a:xfrm flipH="1" flipV="1">
              <a:off x="9844711" y="2189500"/>
              <a:ext cx="231063" cy="124364"/>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4" name="Straight Arrow Connector 53">
              <a:extLst>
                <a:ext uri="{FF2B5EF4-FFF2-40B4-BE49-F238E27FC236}">
                  <a16:creationId xmlns:a16="http://schemas.microsoft.com/office/drawing/2014/main" id="{C0CA0E73-3CEA-48DA-B4C2-C8CE30A390AF}"/>
                </a:ext>
              </a:extLst>
            </p:cNvPr>
            <p:cNvCxnSpPr>
              <a:cxnSpLocks/>
            </p:cNvCxnSpPr>
            <p:nvPr/>
          </p:nvCxnSpPr>
          <p:spPr>
            <a:xfrm flipH="1">
              <a:off x="9448826" y="2189500"/>
              <a:ext cx="255182" cy="0"/>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Arrow Connector 54">
              <a:extLst>
                <a:ext uri="{FF2B5EF4-FFF2-40B4-BE49-F238E27FC236}">
                  <a16:creationId xmlns:a16="http://schemas.microsoft.com/office/drawing/2014/main" id="{1AAD6945-9D2D-4AD7-BA13-A31CBF44F742}"/>
                </a:ext>
              </a:extLst>
            </p:cNvPr>
            <p:cNvCxnSpPr>
              <a:cxnSpLocks/>
            </p:cNvCxnSpPr>
            <p:nvPr/>
          </p:nvCxnSpPr>
          <p:spPr>
            <a:xfrm flipH="1">
              <a:off x="10216157" y="2311799"/>
              <a:ext cx="618655" cy="2065"/>
            </a:xfrm>
            <a:prstGeom prst="straightConnector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cxnSp>
        <p:nvCxnSpPr>
          <p:cNvPr id="65" name="Elbow Connector 36">
            <a:extLst>
              <a:ext uri="{FF2B5EF4-FFF2-40B4-BE49-F238E27FC236}">
                <a16:creationId xmlns:a16="http://schemas.microsoft.com/office/drawing/2014/main" id="{D6A14FB6-FFDD-416F-89E7-2C855ABE9793}"/>
              </a:ext>
            </a:extLst>
          </p:cNvPr>
          <p:cNvCxnSpPr>
            <a:cxnSpLocks/>
          </p:cNvCxnSpPr>
          <p:nvPr/>
        </p:nvCxnSpPr>
        <p:spPr>
          <a:xfrm rot="16200000" flipH="1">
            <a:off x="3216593" y="2207054"/>
            <a:ext cx="119921" cy="2082168"/>
          </a:xfrm>
          <a:prstGeom prst="bentConnector4">
            <a:avLst>
              <a:gd name="adj1" fmla="val -446918"/>
              <a:gd name="adj2" fmla="val 8934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36">
            <a:extLst>
              <a:ext uri="{FF2B5EF4-FFF2-40B4-BE49-F238E27FC236}">
                <a16:creationId xmlns:a16="http://schemas.microsoft.com/office/drawing/2014/main" id="{1438AC89-1E42-457F-9AE4-808098E5B301}"/>
              </a:ext>
            </a:extLst>
          </p:cNvPr>
          <p:cNvCxnSpPr>
            <a:cxnSpLocks/>
            <a:stCxn id="29" idx="2"/>
            <a:endCxn id="22" idx="5"/>
          </p:cNvCxnSpPr>
          <p:nvPr/>
        </p:nvCxnSpPr>
        <p:spPr>
          <a:xfrm rot="16200000" flipH="1">
            <a:off x="5434920" y="1462169"/>
            <a:ext cx="357797" cy="4506856"/>
          </a:xfrm>
          <a:prstGeom prst="bentConnector3">
            <a:avLst>
              <a:gd name="adj1" fmla="val 56734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Elbow Connector 36">
            <a:extLst>
              <a:ext uri="{FF2B5EF4-FFF2-40B4-BE49-F238E27FC236}">
                <a16:creationId xmlns:a16="http://schemas.microsoft.com/office/drawing/2014/main" id="{4D2E2807-5CA1-4C6D-9E28-C8C9EABCA5E5}"/>
              </a:ext>
            </a:extLst>
          </p:cNvPr>
          <p:cNvCxnSpPr>
            <a:cxnSpLocks/>
            <a:stCxn id="22" idx="5"/>
            <a:endCxn id="45" idx="2"/>
          </p:cNvCxnSpPr>
          <p:nvPr/>
        </p:nvCxnSpPr>
        <p:spPr>
          <a:xfrm rot="5400000" flipH="1">
            <a:off x="7297413" y="3324663"/>
            <a:ext cx="452018" cy="687649"/>
          </a:xfrm>
          <a:prstGeom prst="bentConnector4">
            <a:avLst>
              <a:gd name="adj1" fmla="val 57526"/>
              <a:gd name="adj2" fmla="val 13620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36">
            <a:extLst>
              <a:ext uri="{FF2B5EF4-FFF2-40B4-BE49-F238E27FC236}">
                <a16:creationId xmlns:a16="http://schemas.microsoft.com/office/drawing/2014/main" id="{CB78ADBC-0B1D-47F9-A71B-A249EAF9EE0F}"/>
              </a:ext>
            </a:extLst>
          </p:cNvPr>
          <p:cNvCxnSpPr>
            <a:cxnSpLocks/>
            <a:stCxn id="22" idx="4"/>
            <a:endCxn id="40" idx="2"/>
          </p:cNvCxnSpPr>
          <p:nvPr/>
        </p:nvCxnSpPr>
        <p:spPr>
          <a:xfrm rot="5400000" flipH="1">
            <a:off x="6758405" y="3614944"/>
            <a:ext cx="943638" cy="101253"/>
          </a:xfrm>
          <a:prstGeom prst="bentConnector4">
            <a:avLst>
              <a:gd name="adj1" fmla="val 36444"/>
              <a:gd name="adj2" fmla="val 455828"/>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6459ACD-042C-3B45-9347-2145AD9B37FD}"/>
              </a:ext>
            </a:extLst>
          </p:cNvPr>
          <p:cNvSpPr txBox="1"/>
          <p:nvPr/>
        </p:nvSpPr>
        <p:spPr>
          <a:xfrm>
            <a:off x="1360978" y="5797079"/>
            <a:ext cx="9395627" cy="369332"/>
          </a:xfrm>
          <a:prstGeom prst="rect">
            <a:avLst/>
          </a:prstGeom>
          <a:noFill/>
        </p:spPr>
        <p:txBody>
          <a:bodyPr wrap="square" rtlCol="0">
            <a:spAutoFit/>
          </a:bodyPr>
          <a:lstStyle/>
          <a:p>
            <a:r>
              <a:rPr lang="en-US" dirty="0">
                <a:solidFill>
                  <a:schemeClr val="accent4"/>
                </a:solidFill>
              </a:rPr>
              <a:t>Components not included in traditional simplex architecture for run time assurance</a:t>
            </a:r>
          </a:p>
        </p:txBody>
      </p:sp>
      <p:sp>
        <p:nvSpPr>
          <p:cNvPr id="50" name="Rectangle 49">
            <a:extLst>
              <a:ext uri="{FF2B5EF4-FFF2-40B4-BE49-F238E27FC236}">
                <a16:creationId xmlns:a16="http://schemas.microsoft.com/office/drawing/2014/main" id="{53188C70-06E2-DB40-950D-15F2475D264E}"/>
              </a:ext>
            </a:extLst>
          </p:cNvPr>
          <p:cNvSpPr/>
          <p:nvPr/>
        </p:nvSpPr>
        <p:spPr>
          <a:xfrm>
            <a:off x="3163464" y="2513998"/>
            <a:ext cx="1252419" cy="7733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Safety Controller</a:t>
            </a:r>
          </a:p>
        </p:txBody>
      </p:sp>
      <p:sp>
        <p:nvSpPr>
          <p:cNvPr id="51" name="Rectangle 50">
            <a:extLst>
              <a:ext uri="{FF2B5EF4-FFF2-40B4-BE49-F238E27FC236}">
                <a16:creationId xmlns:a16="http://schemas.microsoft.com/office/drawing/2014/main" id="{86A0801E-1619-C54A-A62F-1BC89A13E4F8}"/>
              </a:ext>
            </a:extLst>
          </p:cNvPr>
          <p:cNvSpPr/>
          <p:nvPr/>
        </p:nvSpPr>
        <p:spPr>
          <a:xfrm>
            <a:off x="3177929" y="3621073"/>
            <a:ext cx="1237953" cy="7836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Complex Controller</a:t>
            </a:r>
          </a:p>
        </p:txBody>
      </p:sp>
      <p:sp>
        <p:nvSpPr>
          <p:cNvPr id="52" name="Oval 51">
            <a:extLst>
              <a:ext uri="{FF2B5EF4-FFF2-40B4-BE49-F238E27FC236}">
                <a16:creationId xmlns:a16="http://schemas.microsoft.com/office/drawing/2014/main" id="{0861EDD5-D62C-7741-8CCB-A64E9F88B8D5}"/>
              </a:ext>
            </a:extLst>
          </p:cNvPr>
          <p:cNvSpPr/>
          <p:nvPr/>
        </p:nvSpPr>
        <p:spPr>
          <a:xfrm>
            <a:off x="4527366" y="1684603"/>
            <a:ext cx="2733225" cy="27332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t>Decision Logic and Switch</a:t>
            </a:r>
            <a:endParaRPr lang="en-US" sz="1100" dirty="0"/>
          </a:p>
          <a:p>
            <a:pPr algn="ctr"/>
            <a:endParaRPr lang="en-US" sz="1100" dirty="0"/>
          </a:p>
        </p:txBody>
      </p:sp>
      <p:grpSp>
        <p:nvGrpSpPr>
          <p:cNvPr id="53" name="Group 52">
            <a:extLst>
              <a:ext uri="{FF2B5EF4-FFF2-40B4-BE49-F238E27FC236}">
                <a16:creationId xmlns:a16="http://schemas.microsoft.com/office/drawing/2014/main" id="{D35533C8-D450-3546-A33C-451BF2566B3B}"/>
              </a:ext>
            </a:extLst>
          </p:cNvPr>
          <p:cNvGrpSpPr/>
          <p:nvPr/>
        </p:nvGrpSpPr>
        <p:grpSpPr>
          <a:xfrm>
            <a:off x="5399801" y="2797516"/>
            <a:ext cx="752503" cy="1319207"/>
            <a:chOff x="9704328" y="2051045"/>
            <a:chExt cx="511829" cy="897282"/>
          </a:xfrm>
        </p:grpSpPr>
        <p:sp>
          <p:nvSpPr>
            <p:cNvPr id="56" name="Oval 55">
              <a:extLst>
                <a:ext uri="{FF2B5EF4-FFF2-40B4-BE49-F238E27FC236}">
                  <a16:creationId xmlns:a16="http://schemas.microsoft.com/office/drawing/2014/main" id="{7465021A-26EE-4A49-93A6-657D381C09A6}"/>
                </a:ext>
              </a:extLst>
            </p:cNvPr>
            <p:cNvSpPr/>
            <p:nvPr/>
          </p:nvSpPr>
          <p:spPr>
            <a:xfrm>
              <a:off x="10075774" y="2402944"/>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5B81C6F5-35B0-F04F-80DD-2710B885BC76}"/>
                </a:ext>
              </a:extLst>
            </p:cNvPr>
            <p:cNvSpPr/>
            <p:nvPr/>
          </p:nvSpPr>
          <p:spPr>
            <a:xfrm>
              <a:off x="9704328" y="2051045"/>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8511A3A3-4F8C-574E-B492-4EF4F4FC597C}"/>
                </a:ext>
              </a:extLst>
            </p:cNvPr>
            <p:cNvSpPr/>
            <p:nvPr/>
          </p:nvSpPr>
          <p:spPr>
            <a:xfrm>
              <a:off x="9704328" y="2807944"/>
              <a:ext cx="140383" cy="14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Arrow Connector 59">
              <a:extLst>
                <a:ext uri="{FF2B5EF4-FFF2-40B4-BE49-F238E27FC236}">
                  <a16:creationId xmlns:a16="http://schemas.microsoft.com/office/drawing/2014/main" id="{6C09EBED-26AF-4540-8AE1-042232251A05}"/>
                </a:ext>
              </a:extLst>
            </p:cNvPr>
            <p:cNvCxnSpPr>
              <a:cxnSpLocks/>
              <a:stCxn id="56" idx="2"/>
              <a:endCxn id="58" idx="6"/>
            </p:cNvCxnSpPr>
            <p:nvPr/>
          </p:nvCxnSpPr>
          <p:spPr>
            <a:xfrm flipH="1" flipV="1">
              <a:off x="9844711" y="2121237"/>
              <a:ext cx="231063" cy="351899"/>
            </a:xfrm>
            <a:prstGeom prst="straightConnector1">
              <a:avLst/>
            </a:prstGeom>
            <a:ln w="5715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cxnSp>
        <p:nvCxnSpPr>
          <p:cNvPr id="61" name="Straight Arrow Connector 60">
            <a:extLst>
              <a:ext uri="{FF2B5EF4-FFF2-40B4-BE49-F238E27FC236}">
                <a16:creationId xmlns:a16="http://schemas.microsoft.com/office/drawing/2014/main" id="{A01E90C2-776C-354A-B9CD-635B4A8948F0}"/>
              </a:ext>
            </a:extLst>
          </p:cNvPr>
          <p:cNvCxnSpPr>
            <a:cxnSpLocks/>
            <a:stCxn id="50" idx="3"/>
            <a:endCxn id="58" idx="2"/>
          </p:cNvCxnSpPr>
          <p:nvPr/>
        </p:nvCxnSpPr>
        <p:spPr>
          <a:xfrm>
            <a:off x="4415883" y="2900666"/>
            <a:ext cx="983924" cy="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F11E79B-19A9-794B-A5D6-B252FC975905}"/>
              </a:ext>
            </a:extLst>
          </p:cNvPr>
          <p:cNvCxnSpPr>
            <a:cxnSpLocks/>
          </p:cNvCxnSpPr>
          <p:nvPr/>
        </p:nvCxnSpPr>
        <p:spPr>
          <a:xfrm>
            <a:off x="4434471" y="4012070"/>
            <a:ext cx="983924" cy="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DEB88D0-DE6F-294D-8A2C-83DD097DE002}"/>
              </a:ext>
            </a:extLst>
          </p:cNvPr>
          <p:cNvCxnSpPr>
            <a:cxnSpLocks/>
          </p:cNvCxnSpPr>
          <p:nvPr/>
        </p:nvCxnSpPr>
        <p:spPr>
          <a:xfrm>
            <a:off x="6171982" y="3417690"/>
            <a:ext cx="170746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836F992-B2EE-F64C-9469-78A3327FD2F9}"/>
              </a:ext>
            </a:extLst>
          </p:cNvPr>
          <p:cNvSpPr/>
          <p:nvPr/>
        </p:nvSpPr>
        <p:spPr>
          <a:xfrm>
            <a:off x="7895547" y="3159399"/>
            <a:ext cx="9144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Plant</a:t>
            </a:r>
          </a:p>
        </p:txBody>
      </p:sp>
      <p:cxnSp>
        <p:nvCxnSpPr>
          <p:cNvPr id="67" name="Elbow Connector 66">
            <a:extLst>
              <a:ext uri="{FF2B5EF4-FFF2-40B4-BE49-F238E27FC236}">
                <a16:creationId xmlns:a16="http://schemas.microsoft.com/office/drawing/2014/main" id="{8D4688E7-7A5B-8547-A15C-6772B97A9F6C}"/>
              </a:ext>
            </a:extLst>
          </p:cNvPr>
          <p:cNvCxnSpPr>
            <a:endCxn id="50" idx="0"/>
          </p:cNvCxnSpPr>
          <p:nvPr/>
        </p:nvCxnSpPr>
        <p:spPr>
          <a:xfrm rot="10800000">
            <a:off x="3789674" y="2513999"/>
            <a:ext cx="4549746" cy="645401"/>
          </a:xfrm>
          <a:prstGeom prst="bentConnector4">
            <a:avLst>
              <a:gd name="adj1" fmla="val -509"/>
              <a:gd name="adj2" fmla="val 263276"/>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7947C390-9AC3-4C4F-BEB6-A997EFD73A8C}"/>
              </a:ext>
            </a:extLst>
          </p:cNvPr>
          <p:cNvCxnSpPr>
            <a:cxnSpLocks/>
            <a:stCxn id="64" idx="0"/>
            <a:endCxn id="52" idx="0"/>
          </p:cNvCxnSpPr>
          <p:nvPr/>
        </p:nvCxnSpPr>
        <p:spPr>
          <a:xfrm rot="16200000" flipV="1">
            <a:off x="6385965" y="1192617"/>
            <a:ext cx="1474796" cy="2458768"/>
          </a:xfrm>
          <a:prstGeom prst="bentConnector3">
            <a:avLst>
              <a:gd name="adj1" fmla="val 1155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a:extLst>
              <a:ext uri="{FF2B5EF4-FFF2-40B4-BE49-F238E27FC236}">
                <a16:creationId xmlns:a16="http://schemas.microsoft.com/office/drawing/2014/main" id="{824B5D92-CADD-0240-9147-A2C7F747C59F}"/>
              </a:ext>
            </a:extLst>
          </p:cNvPr>
          <p:cNvCxnSpPr>
            <a:cxnSpLocks/>
            <a:stCxn id="64" idx="2"/>
            <a:endCxn id="51" idx="2"/>
          </p:cNvCxnSpPr>
          <p:nvPr/>
        </p:nvCxnSpPr>
        <p:spPr>
          <a:xfrm rot="5400000">
            <a:off x="5680761" y="1732745"/>
            <a:ext cx="788133" cy="4555841"/>
          </a:xfrm>
          <a:prstGeom prst="bentConnector3">
            <a:avLst>
              <a:gd name="adj1" fmla="val 178526"/>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6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65 -0.00695 L 0.10052 0.03842 " pathEditMode="relative" rAng="0" ptsTypes="AA">
                                      <p:cBhvr>
                                        <p:cTn id="6" dur="2000" fill="hold"/>
                                        <p:tgtEl>
                                          <p:spTgt spid="52"/>
                                        </p:tgtEl>
                                        <p:attrNameLst>
                                          <p:attrName>ppt_x</p:attrName>
                                          <p:attrName>ppt_y</p:attrName>
                                        </p:attrNameLst>
                                      </p:cBhvr>
                                      <p:rCtr x="4987" y="2269"/>
                                    </p:animMotion>
                                  </p:childTnLst>
                                </p:cTn>
                              </p:par>
                              <p:par>
                                <p:cTn id="7" presetID="6" presetClass="emph" presetSubtype="0" fill="hold" grpId="3" nodeType="withEffect">
                                  <p:stCondLst>
                                    <p:cond delay="0"/>
                                  </p:stCondLst>
                                  <p:childTnLst>
                                    <p:animScale>
                                      <p:cBhvr>
                                        <p:cTn id="8" dur="2000" fill="hold"/>
                                        <p:tgtEl>
                                          <p:spTgt spid="52"/>
                                        </p:tgtEl>
                                      </p:cBhvr>
                                      <p:by x="50000" y="50000"/>
                                    </p:animScale>
                                  </p:childTnLst>
                                </p:cTn>
                              </p:par>
                              <p:par>
                                <p:cTn id="9" presetID="0" presetClass="path" presetSubtype="0" accel="50000" decel="50000" fill="hold" grpId="0" nodeType="withEffect">
                                  <p:stCondLst>
                                    <p:cond delay="0"/>
                                  </p:stCondLst>
                                  <p:childTnLst>
                                    <p:animMotion origin="layout" path="M 0.00065 3.33333E-6 L 0.28958 0.26111 " pathEditMode="relative" ptsTypes="AA">
                                      <p:cBhvr>
                                        <p:cTn id="10" dur="2000" fill="hold"/>
                                        <p:tgtEl>
                                          <p:spTgt spid="50"/>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0065 -0.00093 L -0.03581 -0.10186 " pathEditMode="relative" ptsTypes="AA">
                                      <p:cBhvr>
                                        <p:cTn id="12" dur="2000" fill="hold"/>
                                        <p:tgtEl>
                                          <p:spTgt spid="51"/>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00144 -1.48148E-6 L 0.11237 -0.01458 " pathEditMode="relative" ptsTypes="AA">
                                      <p:cBhvr>
                                        <p:cTn id="14" dur="2000" fill="hold"/>
                                        <p:tgtEl>
                                          <p:spTgt spid="64"/>
                                        </p:tgtEl>
                                        <p:attrNameLst>
                                          <p:attrName>ppt_x</p:attrName>
                                          <p:attrName>ppt_y</p:attrName>
                                        </p:attrNameLst>
                                      </p:cBhvr>
                                    </p:animMotion>
                                  </p:childTnLst>
                                </p:cTn>
                              </p:par>
                              <p:par>
                                <p:cTn id="15" presetID="10" presetClass="exit" presetSubtype="0" fill="hold" nodeType="withEffect">
                                  <p:stCondLst>
                                    <p:cond delay="0"/>
                                  </p:stCondLst>
                                  <p:childTnLst>
                                    <p:animEffect transition="out" filter="fade">
                                      <p:cBhvr>
                                        <p:cTn id="16" dur="500"/>
                                        <p:tgtEl>
                                          <p:spTgt spid="67"/>
                                        </p:tgtEl>
                                      </p:cBhvr>
                                    </p:animEffect>
                                    <p:set>
                                      <p:cBhvr>
                                        <p:cTn id="17" dur="1" fill="hold">
                                          <p:stCondLst>
                                            <p:cond delay="499"/>
                                          </p:stCondLst>
                                        </p:cTn>
                                        <p:tgtEl>
                                          <p:spTgt spid="6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69"/>
                                        </p:tgtEl>
                                      </p:cBhvr>
                                    </p:animEffect>
                                    <p:set>
                                      <p:cBhvr>
                                        <p:cTn id="20" dur="1" fill="hold">
                                          <p:stCondLst>
                                            <p:cond delay="499"/>
                                          </p:stCondLst>
                                        </p:cTn>
                                        <p:tgtEl>
                                          <p:spTgt spid="6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0"/>
                                        </p:tgtEl>
                                      </p:cBhvr>
                                    </p:animEffect>
                                    <p:set>
                                      <p:cBhvr>
                                        <p:cTn id="23" dur="1" fill="hold">
                                          <p:stCondLst>
                                            <p:cond delay="499"/>
                                          </p:stCondLst>
                                        </p:cTn>
                                        <p:tgtEl>
                                          <p:spTgt spid="7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1"/>
                                        </p:tgtEl>
                                      </p:cBhvr>
                                    </p:animEffect>
                                    <p:set>
                                      <p:cBhvr>
                                        <p:cTn id="26" dur="1" fill="hold">
                                          <p:stCondLst>
                                            <p:cond delay="499"/>
                                          </p:stCondLst>
                                        </p:cTn>
                                        <p:tgtEl>
                                          <p:spTgt spid="61"/>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62"/>
                                        </p:tgtEl>
                                      </p:cBhvr>
                                    </p:animEffect>
                                    <p:set>
                                      <p:cBhvr>
                                        <p:cTn id="29" dur="1" fill="hold">
                                          <p:stCondLst>
                                            <p:cond delay="499"/>
                                          </p:stCondLst>
                                        </p:cTn>
                                        <p:tgtEl>
                                          <p:spTgt spid="6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63"/>
                                        </p:tgtEl>
                                      </p:cBhvr>
                                    </p:animEffect>
                                    <p:set>
                                      <p:cBhvr>
                                        <p:cTn id="32" dur="1" fill="hold">
                                          <p:stCondLst>
                                            <p:cond delay="499"/>
                                          </p:stCondLst>
                                        </p:cTn>
                                        <p:tgtEl>
                                          <p:spTgt spid="63"/>
                                        </p:tgtEl>
                                        <p:attrNameLst>
                                          <p:attrName>style.visibility</p:attrName>
                                        </p:attrNameLst>
                                      </p:cBhvr>
                                      <p:to>
                                        <p:strVal val="hidden"/>
                                      </p:to>
                                    </p:set>
                                  </p:childTnLst>
                                </p:cTn>
                              </p:par>
                              <p:par>
                                <p:cTn id="33" presetID="0" presetClass="path" presetSubtype="0" accel="50000" decel="50000" fill="hold" nodeType="withEffect">
                                  <p:stCondLst>
                                    <p:cond delay="0"/>
                                  </p:stCondLst>
                                  <p:childTnLst>
                                    <p:animMotion origin="layout" path="M 2.08333E-6 4.81481E-6 L 0.13672 0.01782 " pathEditMode="relative" rAng="0" ptsTypes="AA">
                                      <p:cBhvr>
                                        <p:cTn id="34" dur="2000" fill="hold"/>
                                        <p:tgtEl>
                                          <p:spTgt spid="53"/>
                                        </p:tgtEl>
                                        <p:attrNameLst>
                                          <p:attrName>ppt_x</p:attrName>
                                          <p:attrName>ppt_y</p:attrName>
                                        </p:attrNameLst>
                                      </p:cBhvr>
                                      <p:rCtr x="6836" y="880"/>
                                    </p:animMotion>
                                  </p:childTnLst>
                                </p:cTn>
                              </p:par>
                              <p:par>
                                <p:cTn id="35" presetID="6" presetClass="emph" presetSubtype="0" fill="hold" nodeType="withEffect">
                                  <p:stCondLst>
                                    <p:cond delay="0"/>
                                  </p:stCondLst>
                                  <p:childTnLst>
                                    <p:animScale>
                                      <p:cBhvr>
                                        <p:cTn id="36" dur="2000" fill="hold"/>
                                        <p:tgtEl>
                                          <p:spTgt spid="53"/>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52"/>
                                        </p:tgtEl>
                                      </p:cBhvr>
                                    </p:animEffect>
                                    <p:set>
                                      <p:cBhvr>
                                        <p:cTn id="41" dur="1" fill="hold">
                                          <p:stCondLst>
                                            <p:cond delay="499"/>
                                          </p:stCondLst>
                                        </p:cTn>
                                        <p:tgtEl>
                                          <p:spTgt spid="5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4"/>
                                        </p:tgtEl>
                                      </p:cBhvr>
                                    </p:animEffect>
                                    <p:set>
                                      <p:cBhvr>
                                        <p:cTn id="44" dur="1" fill="hold">
                                          <p:stCondLst>
                                            <p:cond delay="499"/>
                                          </p:stCondLst>
                                        </p:cTn>
                                        <p:tgtEl>
                                          <p:spTgt spid="6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53"/>
                                        </p:tgtEl>
                                      </p:cBhvr>
                                    </p:animEffect>
                                    <p:set>
                                      <p:cBhvr>
                                        <p:cTn id="53" dur="1" fill="hold">
                                          <p:stCondLst>
                                            <p:cond delay="499"/>
                                          </p:stCondLst>
                                        </p:cTn>
                                        <p:tgtEl>
                                          <p:spTgt spid="53"/>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par>
                                <p:cTn id="75" presetID="10"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nodeType="with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500"/>
                                        <p:tgtEl>
                                          <p:spTgt spid="66"/>
                                        </p:tgtEl>
                                      </p:cBhvr>
                                    </p:animEffect>
                                  </p:childTnLst>
                                </p:cTn>
                              </p:par>
                              <p:par>
                                <p:cTn id="81" presetID="10"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par>
                                <p:cTn id="87" presetID="10" presetClass="entr" presetSubtype="0" fill="hold" nodeType="withEffect">
                                  <p:stCondLst>
                                    <p:cond delay="0"/>
                                  </p:stCondLst>
                                  <p:childTnLst>
                                    <p:set>
                                      <p:cBhvr>
                                        <p:cTn id="88" dur="1" fill="hold">
                                          <p:stCondLst>
                                            <p:cond delay="0"/>
                                          </p:stCondLst>
                                        </p:cTn>
                                        <p:tgtEl>
                                          <p:spTgt spid="119"/>
                                        </p:tgtEl>
                                        <p:attrNameLst>
                                          <p:attrName>style.visibility</p:attrName>
                                        </p:attrNameLst>
                                      </p:cBhvr>
                                      <p:to>
                                        <p:strVal val="visible"/>
                                      </p:to>
                                    </p:set>
                                    <p:animEffect transition="in" filter="fade">
                                      <p:cBhvr>
                                        <p:cTn id="89" dur="500"/>
                                        <p:tgtEl>
                                          <p:spTgt spid="11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10" presetClass="entr" presetSubtype="0" fill="hold"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500"/>
                                        <p:tgtEl>
                                          <p:spTgt spid="3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fade">
                                      <p:cBhvr>
                                        <p:cTn id="104" dur="500"/>
                                        <p:tgtEl>
                                          <p:spTgt spid="46"/>
                                        </p:tgtEl>
                                      </p:cBhvr>
                                    </p:animEffect>
                                  </p:childTnLst>
                                </p:cTn>
                              </p:par>
                              <p:par>
                                <p:cTn id="105" presetID="10" presetClass="entr" presetSubtype="0" fill="hold" nodeType="with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2"/>
                                        </p:tgtEl>
                                        <p:attrNameLst>
                                          <p:attrName>style.visibility</p:attrName>
                                        </p:attrNameLst>
                                      </p:cBhvr>
                                      <p:to>
                                        <p:strVal val="visible"/>
                                      </p:to>
                                    </p:set>
                                    <p:animEffect transition="in" filter="fade">
                                      <p:cBhvr>
                                        <p:cTn id="110" dur="500"/>
                                        <p:tgtEl>
                                          <p:spTgt spid="12"/>
                                        </p:tgtEl>
                                      </p:cBhvr>
                                    </p:animEffect>
                                  </p:childTnLst>
                                </p:cTn>
                              </p:par>
                              <p:par>
                                <p:cTn id="111" presetID="10" presetClass="entr" presetSubtype="0" fill="hold" nodeType="with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fade">
                                      <p:cBhvr>
                                        <p:cTn id="113" dur="500"/>
                                        <p:tgtEl>
                                          <p:spTgt spid="2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3"/>
                                        </p:tgtEl>
                                        <p:attrNameLst>
                                          <p:attrName>style.visibility</p:attrName>
                                        </p:attrNameLst>
                                      </p:cBhvr>
                                      <p:to>
                                        <p:strVal val="visible"/>
                                      </p:to>
                                    </p:set>
                                    <p:animEffect transition="in" filter="fade">
                                      <p:cBhvr>
                                        <p:cTn id="116" dur="500"/>
                                        <p:tgtEl>
                                          <p:spTgt spid="1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7"/>
                                        </p:tgtEl>
                                        <p:attrNameLst>
                                          <p:attrName>style.visibility</p:attrName>
                                        </p:attrNameLst>
                                      </p:cBhvr>
                                      <p:to>
                                        <p:strVal val="visible"/>
                                      </p:to>
                                    </p:set>
                                    <p:animEffect transition="in" filter="fade">
                                      <p:cBhvr>
                                        <p:cTn id="119" dur="500"/>
                                        <p:tgtEl>
                                          <p:spTgt spid="10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02"/>
                                        </p:tgtEl>
                                        <p:attrNameLst>
                                          <p:attrName>style.visibility</p:attrName>
                                        </p:attrNameLst>
                                      </p:cBhvr>
                                      <p:to>
                                        <p:strVal val="visible"/>
                                      </p:to>
                                    </p:set>
                                    <p:animEffect transition="in" filter="fade">
                                      <p:cBhvr>
                                        <p:cTn id="122" dur="500"/>
                                        <p:tgtEl>
                                          <p:spTgt spid="102"/>
                                        </p:tgtEl>
                                      </p:cBhvr>
                                    </p:animEffect>
                                  </p:childTnLst>
                                </p:cTn>
                              </p:par>
                              <p:par>
                                <p:cTn id="123" presetID="1" presetClass="entr" presetSubtype="0" fill="hold" nodeType="withEffect">
                                  <p:stCondLst>
                                    <p:cond delay="0"/>
                                  </p:stCondLst>
                                  <p:childTnLst>
                                    <p:set>
                                      <p:cBhvr>
                                        <p:cTn id="124" dur="1" fill="hold">
                                          <p:stCondLst>
                                            <p:cond delay="0"/>
                                          </p:stCondLst>
                                        </p:cTn>
                                        <p:tgtEl>
                                          <p:spTgt spid="3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9"/>
                                        </p:tgtEl>
                                        <p:attrNameLst>
                                          <p:attrName>style.visibility</p:attrName>
                                        </p:attrNameLst>
                                      </p:cBhvr>
                                      <p:to>
                                        <p:strVal val="visible"/>
                                      </p:to>
                                    </p:set>
                                  </p:childTnLst>
                                </p:cTn>
                              </p:par>
                              <p:par>
                                <p:cTn id="129" presetID="10" presetClass="entr" presetSubtype="0" fill="hold" grpId="0" nodeType="withEffect">
                                  <p:stCondLst>
                                    <p:cond delay="0"/>
                                  </p:stCondLst>
                                  <p:childTnLst>
                                    <p:set>
                                      <p:cBhvr>
                                        <p:cTn id="130" dur="1" fill="hold">
                                          <p:stCondLst>
                                            <p:cond delay="0"/>
                                          </p:stCondLst>
                                        </p:cTn>
                                        <p:tgtEl>
                                          <p:spTgt spid="4"/>
                                        </p:tgtEl>
                                        <p:attrNameLst>
                                          <p:attrName>style.visibility</p:attrName>
                                        </p:attrNameLst>
                                      </p:cBhvr>
                                      <p:to>
                                        <p:strVal val="visible"/>
                                      </p:to>
                                    </p:set>
                                    <p:animEffect transition="in" filter="fade">
                                      <p:cBhvr>
                                        <p:cTn id="131" dur="500"/>
                                        <p:tgtEl>
                                          <p:spTgt spid="4"/>
                                        </p:tgtEl>
                                      </p:cBhvr>
                                    </p:animEffect>
                                  </p:childTnLst>
                                </p:cTn>
                              </p:par>
                              <p:par>
                                <p:cTn id="132" presetID="10" presetClass="entr" presetSubtype="0" fill="hold" nodeType="withEffect">
                                  <p:stCondLst>
                                    <p:cond delay="0"/>
                                  </p:stCondLst>
                                  <p:childTnLst>
                                    <p:set>
                                      <p:cBhvr>
                                        <p:cTn id="133" dur="1" fill="hold">
                                          <p:stCondLst>
                                            <p:cond delay="0"/>
                                          </p:stCondLst>
                                        </p:cTn>
                                        <p:tgtEl>
                                          <p:spTgt spid="119"/>
                                        </p:tgtEl>
                                        <p:attrNameLst>
                                          <p:attrName>style.visibility</p:attrName>
                                        </p:attrNameLst>
                                      </p:cBhvr>
                                      <p:to>
                                        <p:strVal val="visible"/>
                                      </p:to>
                                    </p:set>
                                    <p:animEffect transition="in" filter="fade">
                                      <p:cBhvr>
                                        <p:cTn id="134" dur="500"/>
                                        <p:tgtEl>
                                          <p:spTgt spid="119"/>
                                        </p:tgtEl>
                                      </p:cBhvr>
                                    </p:animEffect>
                                  </p:childTnLst>
                                </p:cTn>
                              </p:par>
                              <p:par>
                                <p:cTn id="135" presetID="10" presetClass="entr" presetSubtype="0" fill="hold" nodeType="withEffect">
                                  <p:stCondLst>
                                    <p:cond delay="0"/>
                                  </p:stCondLst>
                                  <p:childTnLst>
                                    <p:set>
                                      <p:cBhvr>
                                        <p:cTn id="136" dur="1" fill="hold">
                                          <p:stCondLst>
                                            <p:cond delay="0"/>
                                          </p:stCondLst>
                                        </p:cTn>
                                        <p:tgtEl>
                                          <p:spTgt spid="113"/>
                                        </p:tgtEl>
                                        <p:attrNameLst>
                                          <p:attrName>style.visibility</p:attrName>
                                        </p:attrNameLst>
                                      </p:cBhvr>
                                      <p:to>
                                        <p:strVal val="visible"/>
                                      </p:to>
                                    </p:set>
                                    <p:animEffect transition="in" filter="fade">
                                      <p:cBhvr>
                                        <p:cTn id="137" dur="500"/>
                                        <p:tgtEl>
                                          <p:spTgt spid="113"/>
                                        </p:tgtEl>
                                      </p:cBhvr>
                                    </p:animEffect>
                                  </p:childTnLst>
                                </p:cTn>
                              </p:par>
                              <p:par>
                                <p:cTn id="138" presetID="10" presetClass="entr" presetSubtype="0" fill="hold" nodeType="withEffect">
                                  <p:stCondLst>
                                    <p:cond delay="0"/>
                                  </p:stCondLst>
                                  <p:childTnLst>
                                    <p:set>
                                      <p:cBhvr>
                                        <p:cTn id="139" dur="1" fill="hold">
                                          <p:stCondLst>
                                            <p:cond delay="0"/>
                                          </p:stCondLst>
                                        </p:cTn>
                                        <p:tgtEl>
                                          <p:spTgt spid="10"/>
                                        </p:tgtEl>
                                        <p:attrNameLst>
                                          <p:attrName>style.visibility</p:attrName>
                                        </p:attrNameLst>
                                      </p:cBhvr>
                                      <p:to>
                                        <p:strVal val="visible"/>
                                      </p:to>
                                    </p:set>
                                    <p:animEffect transition="in" filter="fade">
                                      <p:cBhvr>
                                        <p:cTn id="140" dur="500"/>
                                        <p:tgtEl>
                                          <p:spTgt spid="10"/>
                                        </p:tgtEl>
                                      </p:cBhvr>
                                    </p:animEffect>
                                  </p:childTnLst>
                                </p:cTn>
                              </p:par>
                              <p:par>
                                <p:cTn id="141" presetID="10" presetClass="entr" presetSubtype="0" fill="hold" nodeType="with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fade">
                                      <p:cBhvr>
                                        <p:cTn id="143" dur="500"/>
                                        <p:tgtEl>
                                          <p:spTgt spid="36"/>
                                        </p:tgtEl>
                                      </p:cBhvr>
                                    </p:animEffect>
                                  </p:childTnLst>
                                </p:cTn>
                              </p:par>
                              <p:par>
                                <p:cTn id="144" presetID="10" presetClass="entr" presetSubtype="0" fill="hold" nodeType="withEffect">
                                  <p:stCondLst>
                                    <p:cond delay="0"/>
                                  </p:stCondLst>
                                  <p:childTnLst>
                                    <p:set>
                                      <p:cBhvr>
                                        <p:cTn id="145" dur="1" fill="hold">
                                          <p:stCondLst>
                                            <p:cond delay="0"/>
                                          </p:stCondLst>
                                        </p:cTn>
                                        <p:tgtEl>
                                          <p:spTgt spid="27"/>
                                        </p:tgtEl>
                                        <p:attrNameLst>
                                          <p:attrName>style.visibility</p:attrName>
                                        </p:attrNameLst>
                                      </p:cBhvr>
                                      <p:to>
                                        <p:strVal val="visible"/>
                                      </p:to>
                                    </p:set>
                                    <p:animEffect transition="in" filter="fade">
                                      <p:cBhvr>
                                        <p:cTn id="146" dur="500"/>
                                        <p:tgtEl>
                                          <p:spTgt spid="27"/>
                                        </p:tgtEl>
                                      </p:cBhvr>
                                    </p:animEffect>
                                  </p:childTnLst>
                                </p:cTn>
                              </p:par>
                              <p:par>
                                <p:cTn id="147" presetID="10" presetClass="entr" presetSubtype="0" fill="hold" nodeType="withEffect">
                                  <p:stCondLst>
                                    <p:cond delay="0"/>
                                  </p:stCondLst>
                                  <p:childTnLst>
                                    <p:set>
                                      <p:cBhvr>
                                        <p:cTn id="148" dur="1" fill="hold">
                                          <p:stCondLst>
                                            <p:cond delay="0"/>
                                          </p:stCondLst>
                                        </p:cTn>
                                        <p:tgtEl>
                                          <p:spTgt spid="28"/>
                                        </p:tgtEl>
                                        <p:attrNameLst>
                                          <p:attrName>style.visibility</p:attrName>
                                        </p:attrNameLst>
                                      </p:cBhvr>
                                      <p:to>
                                        <p:strVal val="visible"/>
                                      </p:to>
                                    </p:set>
                                    <p:animEffect transition="in" filter="fade">
                                      <p:cBhvr>
                                        <p:cTn id="1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30" grpId="0" animBg="1"/>
      <p:bldP spid="102" grpId="0" animBg="1"/>
      <p:bldP spid="107" grpId="0" animBg="1"/>
      <p:bldP spid="29" grpId="0" animBg="1"/>
      <p:bldP spid="31" grpId="0" animBg="1"/>
      <p:bldP spid="2" grpId="0" animBg="1"/>
      <p:bldP spid="46" grpId="0" animBg="1"/>
      <p:bldP spid="22" grpId="0" animBg="1"/>
      <p:bldP spid="4" grpId="0"/>
      <p:bldP spid="50" grpId="0" animBg="1"/>
      <p:bldP spid="50" grpId="1" animBg="1"/>
      <p:bldP spid="51" grpId="0" animBg="1"/>
      <p:bldP spid="51" grpId="1" animBg="1"/>
      <p:bldP spid="52" grpId="0" animBg="1"/>
      <p:bldP spid="52" grpId="1" animBg="1"/>
      <p:bldP spid="52" grpId="3" animBg="1"/>
      <p:bldP spid="64" grpId="0" animBg="1"/>
      <p:bldP spid="64" grpId="1" animBg="1"/>
    </p:bldLst>
  </p:timing>
</p:sld>
</file>

<file path=ppt/theme/theme1.xml><?xml version="1.0" encoding="utf-8"?>
<a:theme xmlns:a="http://schemas.openxmlformats.org/drawingml/2006/main" name="Office Theme">
  <a:themeElements>
    <a:clrScheme name="AFRL">
      <a:dk1>
        <a:sysClr val="windowText" lastClr="000000"/>
      </a:dk1>
      <a:lt1>
        <a:sysClr val="window" lastClr="FFFFFF"/>
      </a:lt1>
      <a:dk2>
        <a:srgbClr val="44546A"/>
      </a:dk2>
      <a:lt2>
        <a:srgbClr val="E7E6E6"/>
      </a:lt2>
      <a:accent1>
        <a:srgbClr val="0D4D8C"/>
      </a:accent1>
      <a:accent2>
        <a:srgbClr val="FBCE20"/>
      </a:accent2>
      <a:accent3>
        <a:srgbClr val="00BCE4"/>
      </a:accent3>
      <a:accent4>
        <a:srgbClr val="B3282D"/>
      </a:accent4>
      <a:accent5>
        <a:srgbClr val="CBCCCB"/>
      </a:accent5>
      <a:accent6>
        <a:srgbClr val="595A59"/>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4E35497012A2B14892E13973126D9FDB" ma:contentTypeVersion="0" ma:contentTypeDescription="Create a new document." ma:contentTypeScope="" ma:versionID="401ee68944766405632c64df1d9ef56c">
  <xsd:schema xmlns:xsd="http://www.w3.org/2001/XMLSchema" xmlns:xs="http://www.w3.org/2001/XMLSchema" xmlns:p="http://schemas.microsoft.com/office/2006/metadata/properties" xmlns:ns2="3e5af25b-0547-4575-909a-73ad56580132" targetNamespace="http://schemas.microsoft.com/office/2006/metadata/properties" ma:root="true" ma:fieldsID="3128a2bd117f16ca0d63ac808de3549c" ns2:_="">
    <xsd:import namespace="3e5af25b-0547-4575-909a-73ad56580132"/>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5af25b-0547-4575-909a-73ad5658013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3e5af25b-0547-4575-909a-73ad56580132">WZWXCRU275F6-1181815369-426</_dlc_DocId>
    <_dlc_DocIdUrl xmlns="3e5af25b-0547-4575-909a-73ad56580132">
      <Url>https://cs2.eis.af.mil/sites/12080/_layouts/15/DocIdRedir.aspx?ID=WZWXCRU275F6-1181815369-426</Url>
      <Description>WZWXCRU275F6-1181815369-426</Description>
    </_dlc_DocIdUrl>
  </documentManagement>
</p:properties>
</file>

<file path=customXml/itemProps1.xml><?xml version="1.0" encoding="utf-8"?>
<ds:datastoreItem xmlns:ds="http://schemas.openxmlformats.org/officeDocument/2006/customXml" ds:itemID="{0FBE14FB-B277-4314-8D5F-A6431D9F043A}">
  <ds:schemaRefs>
    <ds:schemaRef ds:uri="http://schemas.microsoft.com/sharepoint/v3/contenttype/forms"/>
  </ds:schemaRefs>
</ds:datastoreItem>
</file>

<file path=customXml/itemProps2.xml><?xml version="1.0" encoding="utf-8"?>
<ds:datastoreItem xmlns:ds="http://schemas.openxmlformats.org/officeDocument/2006/customXml" ds:itemID="{AB236041-5F85-4745-97F8-6E5ED020DB25}">
  <ds:schemaRefs>
    <ds:schemaRef ds:uri="http://schemas.microsoft.com/sharepoint/events"/>
  </ds:schemaRefs>
</ds:datastoreItem>
</file>

<file path=customXml/itemProps3.xml><?xml version="1.0" encoding="utf-8"?>
<ds:datastoreItem xmlns:ds="http://schemas.openxmlformats.org/officeDocument/2006/customXml" ds:itemID="{3A4F5D9C-C771-4D7F-9820-C840939843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5af25b-0547-4575-909a-73ad565801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14A818D-104A-4108-A402-5A0177A7F210}">
  <ds:schemaRefs>
    <ds:schemaRef ds:uri="http://purl.org/dc/terms/"/>
    <ds:schemaRef ds:uri="http://schemas.openxmlformats.org/package/2006/metadata/core-properties"/>
    <ds:schemaRef ds:uri="3e5af25b-0547-4575-909a-73ad56580132"/>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AFRL Template Theme 16x9</Template>
  <TotalTime>4983</TotalTime>
  <Words>2426</Words>
  <Application>Microsoft Office PowerPoint</Application>
  <PresentationFormat>Widescreen</PresentationFormat>
  <Paragraphs>331</Paragraphs>
  <Slides>22</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Century Gothic</vt:lpstr>
      <vt:lpstr>Wingdings</vt:lpstr>
      <vt:lpstr>Office Theme</vt:lpstr>
      <vt:lpstr>Custom Design</vt:lpstr>
      <vt:lpstr>Run Time Assurance for  Resilient Autonomy</vt:lpstr>
      <vt:lpstr>Are we taking 1930 V&amp;V into 2030?</vt:lpstr>
      <vt:lpstr>PowerPoint Presentation</vt:lpstr>
      <vt:lpstr>PowerPoint Presentation</vt:lpstr>
      <vt:lpstr>PowerPoint Presentation</vt:lpstr>
      <vt:lpstr>PowerPoint Presentation</vt:lpstr>
      <vt:lpstr>PowerPoint Presentation</vt:lpstr>
      <vt:lpstr>PowerPoint Presentation</vt:lpstr>
      <vt:lpstr>Common Architecture Framework</vt:lpstr>
      <vt:lpstr>Common Architecture Framework</vt:lpstr>
      <vt:lpstr>Formal Design Specifications and Requirements Analysis</vt:lpstr>
      <vt:lpstr>PowerPoint Presentation</vt:lpstr>
      <vt:lpstr>PowerPoint Presentation</vt:lpstr>
      <vt:lpstr>Questions?</vt:lpstr>
      <vt:lpstr>PowerPoint Presentation</vt:lpstr>
      <vt:lpstr>Conclusions</vt:lpstr>
      <vt:lpstr>PowerPoint Presentation</vt:lpstr>
      <vt:lpstr>Formal boundary definitions informed by hazard analysis</vt:lpstr>
      <vt:lpstr>Hazard Analysis Tools</vt:lpstr>
      <vt:lpstr>Requirements and Architecture Specification and Analysis Tools</vt:lpstr>
      <vt:lpstr>Run Time Assurance Founded 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Hobbs, Kerianne L CIV USAF AFMC AFRL/RQQA</cp:lastModifiedBy>
  <cp:revision>430</cp:revision>
  <cp:lastPrinted>2019-09-04T18:33:42Z</cp:lastPrinted>
  <dcterms:created xsi:type="dcterms:W3CDTF">2017-10-16T15:07:30Z</dcterms:created>
  <dcterms:modified xsi:type="dcterms:W3CDTF">2019-09-13T12:48:39Z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0x0101004E35497012A2B14892E13973126D9FDB</vt:lpwstr>
  </property>
  <property fmtid="{D5CDD505-2E9C-101B-9397-08002B2CF9AE}" pid="3" name="_dlc_DocIdItemGuid">
    <vt:lpwstr>e8b3c929-c236-458c-b4c2-be320b89d68e</vt:lpwstr>
  </property>
</Properties>
</file>